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51A5E1-9E98-498F-9E91-0210C5D17E95}">
  <a:tblStyle styleId="{BC51A5E1-9E98-498F-9E91-0210C5D17E9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03f1fa3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03f1fa3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3184ed02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3184ed02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184ed02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3184ed02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3184ed02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3184ed02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3184ed02f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3184ed02f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3184ed02f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3184ed02f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3184ed02f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3184ed02f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03f1fa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03f1fa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03f1fa3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03f1fa3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footballdb.com/teams/nfl/denver-broncos/stats/2012" TargetMode="External"/><Relationship Id="rId22" Type="http://schemas.openxmlformats.org/officeDocument/2006/relationships/hyperlink" Target="https://www.footballdb.com/teams/nfl/washington-redskins/stats/2012" TargetMode="External"/><Relationship Id="rId21" Type="http://schemas.openxmlformats.org/officeDocument/2006/relationships/hyperlink" Target="https://www.footballdb.com/players/robert-griffin-griffro02" TargetMode="External"/><Relationship Id="rId24" Type="http://schemas.openxmlformats.org/officeDocument/2006/relationships/hyperlink" Target="https://www.footballdb.com/teams/nfl/seattle-seahawks/stats/2012" TargetMode="External"/><Relationship Id="rId23" Type="http://schemas.openxmlformats.org/officeDocument/2006/relationships/hyperlink" Target="https://www.footballdb.com/players/russell-wilson-wilsoru01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speckledpingu/nfl-qb-stats" TargetMode="External"/><Relationship Id="rId4" Type="http://schemas.openxmlformats.org/officeDocument/2006/relationships/hyperlink" Target="https://www.footballdb.com/statistics/nfl/player-stats/passing/2012/regular-season?sort=passatt" TargetMode="External"/><Relationship Id="rId9" Type="http://schemas.openxmlformats.org/officeDocument/2006/relationships/hyperlink" Target="https://www.footballdb.com/statistics/nfl/player-stats/passing/2012/regular-season?sort=passtds" TargetMode="External"/><Relationship Id="rId26" Type="http://schemas.openxmlformats.org/officeDocument/2006/relationships/hyperlink" Target="https://www.footballdb.com/teams/nfl/atlanta-falcons/stats/2012" TargetMode="External"/><Relationship Id="rId25" Type="http://schemas.openxmlformats.org/officeDocument/2006/relationships/hyperlink" Target="https://www.footballdb.com/players/matt-ryan-ryanma01" TargetMode="External"/><Relationship Id="rId28" Type="http://schemas.openxmlformats.org/officeDocument/2006/relationships/hyperlink" Target="https://www.footballdb.com/teams/nfl/new-england-patriots/stats/2012" TargetMode="External"/><Relationship Id="rId27" Type="http://schemas.openxmlformats.org/officeDocument/2006/relationships/hyperlink" Target="https://www.footballdb.com/players/tom-brady-bradyto01" TargetMode="External"/><Relationship Id="rId5" Type="http://schemas.openxmlformats.org/officeDocument/2006/relationships/hyperlink" Target="https://www.footballdb.com/statistics/nfl/player-stats/passing/2012/regular-season?sort=passcmp" TargetMode="External"/><Relationship Id="rId6" Type="http://schemas.openxmlformats.org/officeDocument/2006/relationships/hyperlink" Target="https://www.footballdb.com/statistics/nfl/player-stats/passing/2012/regular-season?sort=passpct" TargetMode="External"/><Relationship Id="rId29" Type="http://schemas.openxmlformats.org/officeDocument/2006/relationships/hyperlink" Target="https://www.footballdb.com/players/ben-roethlisberger-roethbe01" TargetMode="External"/><Relationship Id="rId7" Type="http://schemas.openxmlformats.org/officeDocument/2006/relationships/hyperlink" Target="https://www.footballdb.com/statistics/nfl/player-stats/passing/2012/regular-season?sort=passyds" TargetMode="External"/><Relationship Id="rId8" Type="http://schemas.openxmlformats.org/officeDocument/2006/relationships/hyperlink" Target="https://www.footballdb.com/statistics/nfl/player-stats/passing/2012/regular-season?sort=passypa" TargetMode="External"/><Relationship Id="rId31" Type="http://schemas.openxmlformats.org/officeDocument/2006/relationships/hyperlink" Target="https://www.footballdb.com/players/drew-brees-breesdr01" TargetMode="External"/><Relationship Id="rId30" Type="http://schemas.openxmlformats.org/officeDocument/2006/relationships/hyperlink" Target="https://www.footballdb.com/teams/nfl/pittsburgh-steelers/stats/2012" TargetMode="External"/><Relationship Id="rId11" Type="http://schemas.openxmlformats.org/officeDocument/2006/relationships/hyperlink" Target="https://www.footballdb.com/statistics/nfl/player-stats/passing/2012/regular-season?sort=passint" TargetMode="External"/><Relationship Id="rId10" Type="http://schemas.openxmlformats.org/officeDocument/2006/relationships/hyperlink" Target="https://www.footballdb.com/statistics/nfl/player-stats/passing/2012/regular-season?sort=passtdpct" TargetMode="External"/><Relationship Id="rId32" Type="http://schemas.openxmlformats.org/officeDocument/2006/relationships/hyperlink" Target="https://www.footballdb.com/teams/nfl/new-orleans-saints/stats/2012" TargetMode="External"/><Relationship Id="rId13" Type="http://schemas.openxmlformats.org/officeDocument/2006/relationships/hyperlink" Target="https://www.footballdb.com/statistics/nfl/player-stats/passing/2012/regular-season?sort=passlg" TargetMode="External"/><Relationship Id="rId12" Type="http://schemas.openxmlformats.org/officeDocument/2006/relationships/hyperlink" Target="https://www.footballdb.com/statistics/nfl/player-stats/passing/2012/regular-season?sort=passintpct" TargetMode="External"/><Relationship Id="rId15" Type="http://schemas.openxmlformats.org/officeDocument/2006/relationships/hyperlink" Target="https://www.footballdb.com/statistics/nfl/player-stats/passing/2012/regular-season?sort=passloss" TargetMode="External"/><Relationship Id="rId14" Type="http://schemas.openxmlformats.org/officeDocument/2006/relationships/hyperlink" Target="https://www.footballdb.com/statistics/nfl/player-stats/passing/2012/regular-season?sort=passsack" TargetMode="External"/><Relationship Id="rId17" Type="http://schemas.openxmlformats.org/officeDocument/2006/relationships/hyperlink" Target="https://www.footballdb.com/players/aaron-rodgers-rodgeaa01" TargetMode="External"/><Relationship Id="rId16" Type="http://schemas.openxmlformats.org/officeDocument/2006/relationships/hyperlink" Target="https://www.footballdb.com/statistics/nfl/player-stats/passing/2012/regular-season?sort=passrate" TargetMode="External"/><Relationship Id="rId19" Type="http://schemas.openxmlformats.org/officeDocument/2006/relationships/hyperlink" Target="https://www.footballdb.com/players/peyton-manning-mannipe01" TargetMode="External"/><Relationship Id="rId18" Type="http://schemas.openxmlformats.org/officeDocument/2006/relationships/hyperlink" Target="https://www.footballdb.com/teams/nfl/green-bay-packers/stats/201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QB Touchdown Prediction Model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58175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12">
                <a:solidFill>
                  <a:srgbClr val="00FFFF"/>
                </a:solidFill>
              </a:rPr>
              <a:t>By Garrett Hass</a:t>
            </a:r>
            <a:endParaRPr sz="1112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12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12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12">
                <a:solidFill>
                  <a:srgbClr val="00FFFF"/>
                </a:solidFill>
              </a:rPr>
              <a:t>Data Science Project           		 August 1, 2022</a:t>
            </a:r>
            <a:endParaRPr sz="1112">
              <a:solidFill>
                <a:srgbClr val="00FFFF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50" y="2957075"/>
            <a:ext cx="2787650" cy="18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950" y="3986975"/>
            <a:ext cx="2260225" cy="6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Future Recommendations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2289200" y="1515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Char char="-"/>
            </a:pPr>
            <a:r>
              <a:rPr lang="en">
                <a:solidFill>
                  <a:srgbClr val="00FFFF"/>
                </a:solidFill>
              </a:rPr>
              <a:t>Use models for other variables for every major stat</a:t>
            </a:r>
            <a:endParaRPr>
              <a:solidFill>
                <a:srgbClr val="00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Char char="-"/>
            </a:pPr>
            <a:r>
              <a:rPr lang="en">
                <a:solidFill>
                  <a:srgbClr val="00FFFF"/>
                </a:solidFill>
              </a:rPr>
              <a:t>Metrics on all 22 positions</a:t>
            </a:r>
            <a:endParaRPr>
              <a:solidFill>
                <a:srgbClr val="00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Char char="-"/>
            </a:pPr>
            <a:r>
              <a:rPr lang="en">
                <a:solidFill>
                  <a:srgbClr val="00FFFF"/>
                </a:solidFill>
              </a:rPr>
              <a:t>Offense, Defense, and Special Teams</a:t>
            </a:r>
            <a:endParaRPr>
              <a:solidFill>
                <a:srgbClr val="00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Char char="-"/>
            </a:pPr>
            <a:r>
              <a:rPr lang="en">
                <a:solidFill>
                  <a:srgbClr val="00FFFF"/>
                </a:solidFill>
              </a:rPr>
              <a:t>Situational Analytics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150" y="322760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792375"/>
            <a:ext cx="2078225" cy="2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1199150"/>
            <a:ext cx="7038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</a:rPr>
              <a:t>The Issue:</a:t>
            </a:r>
            <a:endParaRPr sz="2800">
              <a:solidFill>
                <a:srgbClr val="00FFFF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460325" y="1862825"/>
            <a:ext cx="70389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FFFF"/>
                </a:solidFill>
              </a:rPr>
              <a:t>We need to know how many touchdowns a QB will throw in game.</a:t>
            </a:r>
            <a:endParaRPr sz="1700">
              <a:solidFill>
                <a:srgbClr val="00FFFF"/>
              </a:solidFill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25" y="297057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562450" y="3863175"/>
            <a:ext cx="19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Lato"/>
              <a:buChar char="➢"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What stats have a correlation?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6645850" y="3766975"/>
            <a:ext cx="21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Lato"/>
              <a:buChar char="➢"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Can we 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predict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how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many a player will throw?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0" y="24496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Lato"/>
              <a:buChar char="➢"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The average TDs thrown per game: 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1.11 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47950" y="1107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</a:rPr>
              <a:t>  The Solution to the Problem:</a:t>
            </a:r>
            <a:endParaRPr sz="2800">
              <a:solidFill>
                <a:srgbClr val="00FFFF"/>
              </a:solidFill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247950" y="230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Create a model to predict how many TDs the Quarterback will throw.</a:t>
            </a:r>
            <a:endParaRPr sz="2000">
              <a:solidFill>
                <a:srgbClr val="00FFFF"/>
              </a:solidFill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30889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938" y="301752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1664950" y="3538000"/>
            <a:ext cx="58473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Our Dataset is a 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compilation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of QB information from 1996-2016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https://www.kaggle.com/datasets/speckledpingu/nfl-qb-stats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1" name="Google Shape;161;p16"/>
          <p:cNvGraphicFramePr/>
          <p:nvPr/>
        </p:nvGraphicFramePr>
        <p:xfrm>
          <a:off x="201950" y="7358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{BC51A5E1-9E98-498F-9E91-0210C5D17E95}</a:tableStyleId>
              </a:tblPr>
              <a:tblGrid>
                <a:gridCol w="1160450"/>
                <a:gridCol w="575800"/>
                <a:gridCol w="513800"/>
                <a:gridCol w="416350"/>
                <a:gridCol w="531500"/>
                <a:gridCol w="469500"/>
                <a:gridCol w="566950"/>
                <a:gridCol w="469500"/>
                <a:gridCol w="363200"/>
                <a:gridCol w="540375"/>
                <a:gridCol w="345475"/>
                <a:gridCol w="522650"/>
                <a:gridCol w="380925"/>
                <a:gridCol w="540375"/>
                <a:gridCol w="531500"/>
                <a:gridCol w="5669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Player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Team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Gms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Att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Cmp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Pct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Yds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YPA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TD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TD%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Int%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Lg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Sack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Loss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Rate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Aaron Rodgers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GB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552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371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67.2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4,295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293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108.0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Peyton Manning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DEN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583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400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68.6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4,659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8.0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71t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137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105.8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Robert Griffin III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WAS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393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258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65.7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3,200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8.1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5.1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88t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217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102.4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Russell Wilson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SEA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393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252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64.1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3,118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6.6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203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100.0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Matt Ryan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ATL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615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422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68.6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4,719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5.2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80t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210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99.1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Tom Brady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NE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637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401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63.0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4,827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83t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182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98.7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Ben Roethlisberger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3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PIT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449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284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63.2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3,265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5.8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82t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182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97.0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3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Drew Brees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3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NO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670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422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63.0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5,177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6.4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80t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190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96.3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673900"/>
            <a:ext cx="70389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r>
              <a:rPr lang="en" sz="2800">
                <a:solidFill>
                  <a:srgbClr val="00FFFF"/>
                </a:solidFill>
              </a:rPr>
              <a:t>Data Wrangling</a:t>
            </a:r>
            <a:endParaRPr sz="2800">
              <a:solidFill>
                <a:srgbClr val="00FFFF"/>
              </a:solidFill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2636175" y="1922625"/>
            <a:ext cx="40614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Started with 14 columns and 13,188 rows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Dropped</a:t>
            </a:r>
            <a:r>
              <a:rPr lang="en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certain rows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Add a few columns</a:t>
            </a:r>
            <a:endParaRPr sz="1200">
              <a:solidFill>
                <a:srgbClr val="00FFFF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NaN values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 ended up with 19 columns and 13,172 rows.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Target Variable is touchdowns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302975"/>
            <a:ext cx="2331375" cy="15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000" y="673900"/>
            <a:ext cx="2331375" cy="15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2398475" y="-79125"/>
            <a:ext cx="57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1980" l="0" r="1980" t="0"/>
          <a:stretch/>
        </p:blipFill>
        <p:spPr>
          <a:xfrm>
            <a:off x="0" y="436700"/>
            <a:ext cx="4203389" cy="23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800" y="436688"/>
            <a:ext cx="45148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050" y="2737500"/>
            <a:ext cx="4017356" cy="23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7700" y="2889375"/>
            <a:ext cx="4605050" cy="222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2219925" y="396425"/>
            <a:ext cx="750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Regression Model Selection</a:t>
            </a:r>
            <a:endParaRPr sz="2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022675" y="1704600"/>
            <a:ext cx="57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Linear Regression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Lasso Regression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Ridge Regression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      The best one was: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Random 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Forest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Regression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5" y="1012025"/>
            <a:ext cx="2724275" cy="1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250" y="3386300"/>
            <a:ext cx="2211646" cy="1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28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Hyperparameter Tuning</a:t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297500" y="1182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21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Grid Search Cross Validation</a:t>
            </a:r>
            <a:endParaRPr sz="21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Improved the Random Forest Model by .0007 points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From .9971 to .9978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99" y="3400424"/>
            <a:ext cx="2441475" cy="1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388" y="32820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490825" y="763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Main Ideas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872400" y="2003550"/>
            <a:ext cx="57684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Char char="-"/>
            </a:pPr>
            <a:r>
              <a:rPr lang="en">
                <a:solidFill>
                  <a:srgbClr val="00FFFF"/>
                </a:solidFill>
              </a:rPr>
              <a:t>Random</a:t>
            </a:r>
            <a:r>
              <a:rPr lang="en">
                <a:solidFill>
                  <a:srgbClr val="00FFFF"/>
                </a:solidFill>
              </a:rPr>
              <a:t> Forest Model was the best with an R2 Score of .9978 </a:t>
            </a:r>
            <a:endParaRPr>
              <a:solidFill>
                <a:srgbClr val="00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Char char="-"/>
            </a:pPr>
            <a:r>
              <a:rPr lang="en">
                <a:solidFill>
                  <a:srgbClr val="00FFFF"/>
                </a:solidFill>
              </a:rPr>
              <a:t>Predicting TDs could help win more games</a:t>
            </a:r>
            <a:endParaRPr>
              <a:solidFill>
                <a:srgbClr val="00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Char char="-"/>
            </a:pPr>
            <a:r>
              <a:rPr lang="en">
                <a:solidFill>
                  <a:srgbClr val="00FFFF"/>
                </a:solidFill>
              </a:rPr>
              <a:t>Most important stat besides final score</a:t>
            </a:r>
            <a:endParaRPr>
              <a:solidFill>
                <a:srgbClr val="00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Char char="-"/>
            </a:pPr>
            <a:r>
              <a:rPr lang="en">
                <a:solidFill>
                  <a:srgbClr val="00FFFF"/>
                </a:solidFill>
              </a:rPr>
              <a:t>This will help to identify who start, bench or sign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3" y="3340600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550" y="3340600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