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2" r:id="rId6"/>
    <p:sldId id="277" r:id="rId7"/>
    <p:sldId id="264" r:id="rId8"/>
    <p:sldId id="275" r:id="rId9"/>
    <p:sldId id="274" r:id="rId10"/>
    <p:sldId id="276" r:id="rId11"/>
    <p:sldId id="278" r:id="rId12"/>
    <p:sldId id="268" r:id="rId13"/>
    <p:sldId id="273"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KNN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Original Data Accuracy</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1"/>
                <c:pt idx="0">
                  <c:v>KNN</c:v>
                </c:pt>
              </c:strCache>
            </c:strRef>
          </c:cat>
          <c:val>
            <c:numRef>
              <c:f>Sheet1!$B$2:$B$5</c:f>
              <c:numCache>
                <c:formatCode>General</c:formatCode>
                <c:ptCount val="4"/>
                <c:pt idx="0">
                  <c:v>66.2</c:v>
                </c:pt>
              </c:numCache>
            </c:numRef>
          </c:val>
          <c:extLst>
            <c:ext xmlns:c16="http://schemas.microsoft.com/office/drawing/2014/chart" uri="{C3380CC4-5D6E-409C-BE32-E72D297353CC}">
              <c16:uniqueId val="{00000000-B764-471E-A644-84E9881778AB}"/>
            </c:ext>
          </c:extLst>
        </c:ser>
        <c:ser>
          <c:idx val="1"/>
          <c:order val="1"/>
          <c:tx>
            <c:strRef>
              <c:f>Sheet1!$C$1</c:f>
              <c:strCache>
                <c:ptCount val="1"/>
                <c:pt idx="0">
                  <c:v>.</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1"/>
                <c:pt idx="0">
                  <c:v>KNN</c:v>
                </c:pt>
              </c:strCache>
            </c:strRef>
          </c:cat>
          <c:val>
            <c:numRef>
              <c:f>Sheet1!$C$2:$C$5</c:f>
              <c:numCache>
                <c:formatCode>General</c:formatCode>
                <c:ptCount val="4"/>
              </c:numCache>
            </c:numRef>
          </c:val>
          <c:extLst>
            <c:ext xmlns:c16="http://schemas.microsoft.com/office/drawing/2014/chart" uri="{C3380CC4-5D6E-409C-BE32-E72D297353CC}">
              <c16:uniqueId val="{00000001-B764-471E-A644-84E9881778AB}"/>
            </c:ext>
          </c:extLst>
        </c:ser>
        <c:ser>
          <c:idx val="2"/>
          <c:order val="2"/>
          <c:tx>
            <c:strRef>
              <c:f>Sheet1!$D$1</c:f>
              <c:strCache>
                <c:ptCount val="1"/>
                <c:pt idx="0">
                  <c:v>applying ANOVA F-test</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1"/>
                <c:pt idx="0">
                  <c:v>KNN</c:v>
                </c:pt>
              </c:strCache>
            </c:strRef>
          </c:cat>
          <c:val>
            <c:numRef>
              <c:f>Sheet1!$D$2:$D$5</c:f>
              <c:numCache>
                <c:formatCode>General</c:formatCode>
                <c:ptCount val="4"/>
                <c:pt idx="0">
                  <c:v>79.22</c:v>
                </c:pt>
              </c:numCache>
            </c:numRef>
          </c:val>
          <c:extLst>
            <c:ext xmlns:c16="http://schemas.microsoft.com/office/drawing/2014/chart" uri="{C3380CC4-5D6E-409C-BE32-E72D297353CC}">
              <c16:uniqueId val="{00000002-B764-471E-A644-84E9881778AB}"/>
            </c:ext>
          </c:extLst>
        </c:ser>
        <c:ser>
          <c:idx val="3"/>
          <c:order val="3"/>
          <c:tx>
            <c:strRef>
              <c:f>Sheet1!$E$1</c:f>
              <c:strCache>
                <c:ptCount val="1"/>
                <c:pt idx="0">
                  <c:v>..</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1"/>
                <c:pt idx="0">
                  <c:v>KNN</c:v>
                </c:pt>
              </c:strCache>
            </c:strRef>
          </c:cat>
          <c:val>
            <c:numRef>
              <c:f>Sheet1!$E$2:$E$5</c:f>
              <c:numCache>
                <c:formatCode>General</c:formatCode>
                <c:ptCount val="4"/>
              </c:numCache>
            </c:numRef>
          </c:val>
          <c:extLst>
            <c:ext xmlns:c16="http://schemas.microsoft.com/office/drawing/2014/chart" uri="{C3380CC4-5D6E-409C-BE32-E72D297353CC}">
              <c16:uniqueId val="{00000003-B764-471E-A644-84E9881778AB}"/>
            </c:ext>
          </c:extLst>
        </c:ser>
        <c:ser>
          <c:idx val="4"/>
          <c:order val="4"/>
          <c:tx>
            <c:strRef>
              <c:f>Sheet1!$F$1</c:f>
              <c:strCache>
                <c:ptCount val="1"/>
                <c:pt idx="0">
                  <c:v>applying Granger</c:v>
                </c:pt>
              </c:strCache>
            </c:strRef>
          </c:tx>
          <c:spPr>
            <a:solidFill>
              <a:schemeClr val="accent5">
                <a:alpha val="85000"/>
              </a:schemeClr>
            </a:solidFill>
            <a:ln w="9525" cap="flat" cmpd="sng" algn="ctr">
              <a:solidFill>
                <a:schemeClr val="accent5">
                  <a:lumMod val="75000"/>
                </a:schemeClr>
              </a:solidFill>
              <a:round/>
            </a:ln>
            <a:effectLst/>
            <a:sp3d contourW="9525">
              <a:contourClr>
                <a:schemeClr val="accent5">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1"/>
                <c:pt idx="0">
                  <c:v>KNN</c:v>
                </c:pt>
              </c:strCache>
            </c:strRef>
          </c:cat>
          <c:val>
            <c:numRef>
              <c:f>Sheet1!$F$2:$F$5</c:f>
              <c:numCache>
                <c:formatCode>General</c:formatCode>
                <c:ptCount val="4"/>
                <c:pt idx="0">
                  <c:v>74.680000000000007</c:v>
                </c:pt>
              </c:numCache>
            </c:numRef>
          </c:val>
          <c:extLst>
            <c:ext xmlns:c16="http://schemas.microsoft.com/office/drawing/2014/chart" uri="{C3380CC4-5D6E-409C-BE32-E72D297353CC}">
              <c16:uniqueId val="{00000004-B764-471E-A644-84E9881778AB}"/>
            </c:ext>
          </c:extLst>
        </c:ser>
        <c:dLbls>
          <c:showLegendKey val="0"/>
          <c:showVal val="1"/>
          <c:showCatName val="0"/>
          <c:showSerName val="0"/>
          <c:showPercent val="0"/>
          <c:showBubbleSize val="0"/>
        </c:dLbls>
        <c:gapWidth val="65"/>
        <c:shape val="box"/>
        <c:axId val="454780976"/>
        <c:axId val="454781960"/>
        <c:axId val="0"/>
      </c:bar3DChart>
      <c:catAx>
        <c:axId val="45478097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54781960"/>
        <c:crosses val="autoZero"/>
        <c:auto val="1"/>
        <c:lblAlgn val="ctr"/>
        <c:lblOffset val="100"/>
        <c:noMultiLvlLbl val="0"/>
      </c:catAx>
      <c:valAx>
        <c:axId val="45478196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45478097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SVM</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3960235600884305"/>
          <c:y val="7.2721950635019142E-2"/>
          <c:w val="0.86039771191843784"/>
          <c:h val="0.65851931228565708"/>
        </c:manualLayout>
      </c:layout>
      <c:barChart>
        <c:barDir val="col"/>
        <c:grouping val="clustered"/>
        <c:varyColors val="0"/>
        <c:ser>
          <c:idx val="0"/>
          <c:order val="0"/>
          <c:tx>
            <c:strRef>
              <c:f>Sheet1!$B$1</c:f>
              <c:strCache>
                <c:ptCount val="1"/>
                <c:pt idx="0">
                  <c:v>Original Dataset</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SVM</c:v>
                </c:pt>
              </c:strCache>
            </c:strRef>
          </c:cat>
          <c:val>
            <c:numRef>
              <c:f>Sheet1!$B$2:$B$5</c:f>
              <c:numCache>
                <c:formatCode>General</c:formatCode>
                <c:ptCount val="4"/>
                <c:pt idx="0">
                  <c:v>64.2</c:v>
                </c:pt>
              </c:numCache>
            </c:numRef>
          </c:val>
          <c:extLst>
            <c:ext xmlns:c16="http://schemas.microsoft.com/office/drawing/2014/chart" uri="{C3380CC4-5D6E-409C-BE32-E72D297353CC}">
              <c16:uniqueId val="{00000000-21B9-42E1-812E-44D584A312CC}"/>
            </c:ext>
          </c:extLst>
        </c:ser>
        <c:ser>
          <c:idx val="1"/>
          <c:order val="1"/>
          <c:tx>
            <c:strRef>
              <c:f>Sheet1!$C$1</c:f>
              <c:strCache>
                <c:ptCount val="1"/>
                <c:pt idx="0">
                  <c:v>ANOVA F-Test</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SVM</c:v>
                </c:pt>
              </c:strCache>
            </c:strRef>
          </c:cat>
          <c:val>
            <c:numRef>
              <c:f>Sheet1!$C$2:$C$5</c:f>
              <c:numCache>
                <c:formatCode>General</c:formatCode>
                <c:ptCount val="4"/>
                <c:pt idx="0">
                  <c:v>69.48</c:v>
                </c:pt>
              </c:numCache>
            </c:numRef>
          </c:val>
          <c:extLst>
            <c:ext xmlns:c16="http://schemas.microsoft.com/office/drawing/2014/chart" uri="{C3380CC4-5D6E-409C-BE32-E72D297353CC}">
              <c16:uniqueId val="{00000001-21B9-42E1-812E-44D584A312CC}"/>
            </c:ext>
          </c:extLst>
        </c:ser>
        <c:ser>
          <c:idx val="2"/>
          <c:order val="2"/>
          <c:tx>
            <c:strRef>
              <c:f>Sheet1!$D$1</c:f>
              <c:strCache>
                <c:ptCount val="1"/>
                <c:pt idx="0">
                  <c:v>Granger Causality</c:v>
                </c:pt>
              </c:strCache>
            </c:strRef>
          </c:tx>
          <c:spPr>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SVM</c:v>
                </c:pt>
              </c:strCache>
            </c:strRef>
          </c:cat>
          <c:val>
            <c:numRef>
              <c:f>Sheet1!$D$2:$D$5</c:f>
              <c:numCache>
                <c:formatCode>General</c:formatCode>
                <c:ptCount val="4"/>
                <c:pt idx="0">
                  <c:v>85.71</c:v>
                </c:pt>
              </c:numCache>
            </c:numRef>
          </c:val>
          <c:extLst>
            <c:ext xmlns:c16="http://schemas.microsoft.com/office/drawing/2014/chart" uri="{C3380CC4-5D6E-409C-BE32-E72D297353CC}">
              <c16:uniqueId val="{00000002-21B9-42E1-812E-44D584A312CC}"/>
            </c:ext>
          </c:extLst>
        </c:ser>
        <c:dLbls>
          <c:showLegendKey val="0"/>
          <c:showVal val="1"/>
          <c:showCatName val="0"/>
          <c:showSerName val="0"/>
          <c:showPercent val="0"/>
          <c:showBubbleSize val="0"/>
        </c:dLbls>
        <c:gapWidth val="100"/>
        <c:overlap val="-24"/>
        <c:axId val="529110136"/>
        <c:axId val="529109152"/>
      </c:barChart>
      <c:catAx>
        <c:axId val="5291101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9109152"/>
        <c:crosses val="autoZero"/>
        <c:auto val="1"/>
        <c:lblAlgn val="ctr"/>
        <c:lblOffset val="100"/>
        <c:noMultiLvlLbl val="0"/>
      </c:catAx>
      <c:valAx>
        <c:axId val="5291091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29110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Logistic Regression</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Original dataset</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Sheet1!$B$2:$B$5</c:f>
              <c:numCache>
                <c:formatCode>General</c:formatCode>
                <c:ptCount val="4"/>
                <c:pt idx="0">
                  <c:v>100</c:v>
                </c:pt>
              </c:numCache>
            </c:numRef>
          </c:val>
          <c:extLst>
            <c:ext xmlns:c16="http://schemas.microsoft.com/office/drawing/2014/chart" uri="{C3380CC4-5D6E-409C-BE32-E72D297353CC}">
              <c16:uniqueId val="{00000000-7E18-4128-9610-74F238F46B8F}"/>
            </c:ext>
          </c:extLst>
        </c:ser>
        <c:ser>
          <c:idx val="1"/>
          <c:order val="1"/>
          <c:tx>
            <c:strRef>
              <c:f>Sheet1!$C$1</c:f>
              <c:strCache>
                <c:ptCount val="1"/>
                <c:pt idx="0">
                  <c:v>ANOVA F-test</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Sheet1!$C$2:$C$5</c:f>
              <c:numCache>
                <c:formatCode>General</c:formatCode>
                <c:ptCount val="4"/>
                <c:pt idx="0">
                  <c:v>100</c:v>
                </c:pt>
              </c:numCache>
            </c:numRef>
          </c:val>
          <c:extLst>
            <c:ext xmlns:c16="http://schemas.microsoft.com/office/drawing/2014/chart" uri="{C3380CC4-5D6E-409C-BE32-E72D297353CC}">
              <c16:uniqueId val="{00000001-7E18-4128-9610-74F238F46B8F}"/>
            </c:ext>
          </c:extLst>
        </c:ser>
        <c:ser>
          <c:idx val="2"/>
          <c:order val="2"/>
          <c:tx>
            <c:strRef>
              <c:f>Sheet1!$D$1</c:f>
              <c:strCache>
                <c:ptCount val="1"/>
                <c:pt idx="0">
                  <c:v>Granger Causality</c:v>
                </c:pt>
              </c:strCache>
            </c:strRef>
          </c:tx>
          <c:spPr>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Sheet1!$D$2:$D$5</c:f>
              <c:numCache>
                <c:formatCode>General</c:formatCode>
                <c:ptCount val="4"/>
                <c:pt idx="0">
                  <c:v>100</c:v>
                </c:pt>
              </c:numCache>
            </c:numRef>
          </c:val>
          <c:extLst>
            <c:ext xmlns:c16="http://schemas.microsoft.com/office/drawing/2014/chart" uri="{C3380CC4-5D6E-409C-BE32-E72D297353CC}">
              <c16:uniqueId val="{00000002-7E18-4128-9610-74F238F46B8F}"/>
            </c:ext>
          </c:extLst>
        </c:ser>
        <c:dLbls>
          <c:dLblPos val="outEnd"/>
          <c:showLegendKey val="0"/>
          <c:showVal val="1"/>
          <c:showCatName val="0"/>
          <c:showSerName val="0"/>
          <c:showPercent val="0"/>
          <c:showBubbleSize val="0"/>
        </c:dLbls>
        <c:gapWidth val="100"/>
        <c:overlap val="-24"/>
        <c:axId val="600872504"/>
        <c:axId val="600881360"/>
      </c:barChart>
      <c:catAx>
        <c:axId val="6008725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0881360"/>
        <c:crosses val="autoZero"/>
        <c:auto val="1"/>
        <c:lblAlgn val="ctr"/>
        <c:lblOffset val="100"/>
        <c:noMultiLvlLbl val="0"/>
      </c:catAx>
      <c:valAx>
        <c:axId val="6008813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0872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Decision</a:t>
            </a:r>
            <a:r>
              <a:rPr lang="en-IN" baseline="0" dirty="0"/>
              <a:t> Tree</a:t>
            </a:r>
            <a:endParaRPr lang="en-IN" dirty="0"/>
          </a:p>
        </c:rich>
      </c:tx>
      <c:layout>
        <c:manualLayout>
          <c:xMode val="edge"/>
          <c:yMode val="edge"/>
          <c:x val="0.23982214159983326"/>
          <c:y val="4.640710351087981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Original dataset</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Sheet1!$B$2:$B$5</c:f>
              <c:numCache>
                <c:formatCode>General</c:formatCode>
                <c:ptCount val="4"/>
                <c:pt idx="0">
                  <c:v>100</c:v>
                </c:pt>
              </c:numCache>
            </c:numRef>
          </c:val>
          <c:extLst>
            <c:ext xmlns:c16="http://schemas.microsoft.com/office/drawing/2014/chart" uri="{C3380CC4-5D6E-409C-BE32-E72D297353CC}">
              <c16:uniqueId val="{00000000-695F-480B-BE2A-93BE1E1FD6CF}"/>
            </c:ext>
          </c:extLst>
        </c:ser>
        <c:ser>
          <c:idx val="1"/>
          <c:order val="1"/>
          <c:tx>
            <c:strRef>
              <c:f>Sheet1!$C$1</c:f>
              <c:strCache>
                <c:ptCount val="1"/>
                <c:pt idx="0">
                  <c:v>ANOVA F-test</c:v>
                </c:pt>
              </c:strCache>
            </c:strRef>
          </c:tx>
          <c:spPr>
            <a:gradFill rotWithShape="1">
              <a:gsLst>
                <a:gs pos="0">
                  <a:schemeClr val="accent3">
                    <a:tint val="96000"/>
                    <a:lumMod val="104000"/>
                  </a:schemeClr>
                </a:gs>
                <a:gs pos="100000">
                  <a:schemeClr val="accent3">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Sheet1!$C$2:$C$5</c:f>
              <c:numCache>
                <c:formatCode>General</c:formatCode>
                <c:ptCount val="4"/>
                <c:pt idx="0">
                  <c:v>100</c:v>
                </c:pt>
              </c:numCache>
            </c:numRef>
          </c:val>
          <c:extLst>
            <c:ext xmlns:c16="http://schemas.microsoft.com/office/drawing/2014/chart" uri="{C3380CC4-5D6E-409C-BE32-E72D297353CC}">
              <c16:uniqueId val="{00000001-695F-480B-BE2A-93BE1E1FD6CF}"/>
            </c:ext>
          </c:extLst>
        </c:ser>
        <c:ser>
          <c:idx val="2"/>
          <c:order val="2"/>
          <c:tx>
            <c:strRef>
              <c:f>Sheet1!$D$1</c:f>
              <c:strCache>
                <c:ptCount val="1"/>
                <c:pt idx="0">
                  <c:v>Granger Causality</c:v>
                </c:pt>
              </c:strCache>
            </c:strRef>
          </c:tx>
          <c:spPr>
            <a:gradFill rotWithShape="1">
              <a:gsLst>
                <a:gs pos="0">
                  <a:schemeClr val="accent5">
                    <a:tint val="96000"/>
                    <a:lumMod val="104000"/>
                  </a:schemeClr>
                </a:gs>
                <a:gs pos="100000">
                  <a:schemeClr val="accent5">
                    <a:shade val="98000"/>
                    <a:lumMod val="94000"/>
                  </a:schemeClr>
                </a:gs>
              </a:gsLst>
              <a:lin ang="5400000" scaled="0"/>
            </a:gradFill>
            <a:ln>
              <a:noFill/>
            </a:ln>
            <a:effectLst>
              <a:outerShdw blurRad="50800" dist="381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1"/>
                <c:pt idx="0">
                  <c:v>Category 1</c:v>
                </c:pt>
              </c:strCache>
            </c:strRef>
          </c:cat>
          <c:val>
            <c:numRef>
              <c:f>Sheet1!$D$2:$D$5</c:f>
              <c:numCache>
                <c:formatCode>General</c:formatCode>
                <c:ptCount val="4"/>
                <c:pt idx="0">
                  <c:v>100</c:v>
                </c:pt>
              </c:numCache>
            </c:numRef>
          </c:val>
          <c:extLst>
            <c:ext xmlns:c16="http://schemas.microsoft.com/office/drawing/2014/chart" uri="{C3380CC4-5D6E-409C-BE32-E72D297353CC}">
              <c16:uniqueId val="{00000002-695F-480B-BE2A-93BE1E1FD6CF}"/>
            </c:ext>
          </c:extLst>
        </c:ser>
        <c:dLbls>
          <c:dLblPos val="outEnd"/>
          <c:showLegendKey val="0"/>
          <c:showVal val="1"/>
          <c:showCatName val="0"/>
          <c:showSerName val="0"/>
          <c:showPercent val="0"/>
          <c:showBubbleSize val="0"/>
        </c:dLbls>
        <c:gapWidth val="100"/>
        <c:overlap val="-24"/>
        <c:axId val="600872504"/>
        <c:axId val="600881360"/>
      </c:barChart>
      <c:catAx>
        <c:axId val="6008725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0881360"/>
        <c:crosses val="autoZero"/>
        <c:auto val="1"/>
        <c:lblAlgn val="ctr"/>
        <c:lblOffset val="100"/>
        <c:noMultiLvlLbl val="0"/>
      </c:catAx>
      <c:valAx>
        <c:axId val="6008813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00872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it.uu.se/edu/course/homepage/sml/literature/lecture_notes.pdf" TargetMode="External"/><Relationship Id="rId2" Type="http://schemas.openxmlformats.org/officeDocument/2006/relationships/hyperlink" Target="http://www.scholarpedia.org/article/Granger_causality" TargetMode="External"/><Relationship Id="rId1" Type="http://schemas.openxmlformats.org/officeDocument/2006/relationships/slideLayout" Target="../slideLayouts/slideLayout2.xml"/><Relationship Id="rId4" Type="http://schemas.openxmlformats.org/officeDocument/2006/relationships/hyperlink" Target="https://www.kaggle.com/uciml/breast-cancer-wisconsin-dat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A9B81-2943-4C3F-A13A-0034C08CDE1A}"/>
              </a:ext>
            </a:extLst>
          </p:cNvPr>
          <p:cNvSpPr>
            <a:spLocks noGrp="1"/>
          </p:cNvSpPr>
          <p:nvPr>
            <p:ph type="title"/>
          </p:nvPr>
        </p:nvSpPr>
        <p:spPr>
          <a:xfrm>
            <a:off x="543339" y="291547"/>
            <a:ext cx="11648661" cy="6440557"/>
          </a:xfrm>
        </p:spPr>
        <p:txBody>
          <a:bodyPr>
            <a:normAutofit fontScale="90000"/>
          </a:bodyPr>
          <a:lstStyle/>
          <a:p>
            <a:r>
              <a:rPr lang="en-IN" sz="2800" dirty="0"/>
              <a:t>                 </a:t>
            </a:r>
            <a:r>
              <a:rPr lang="en-IN" sz="2800" dirty="0">
                <a:latin typeface="Times New Roman" panose="02020603050405020304" pitchFamily="18" charset="0"/>
                <a:cs typeface="Times New Roman" panose="02020603050405020304" pitchFamily="18" charset="0"/>
              </a:rPr>
              <a:t>UNIVERSITY INSTITUTE OF TECHNOLOGY, BURDWAN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Project- II</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IT-891</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Project Name </a:t>
            </a:r>
            <a:r>
              <a:rPr lang="en-IN" sz="2700" dirty="0">
                <a:latin typeface="Times New Roman" panose="02020603050405020304" pitchFamily="18" charset="0"/>
                <a:cs typeface="Times New Roman" panose="02020603050405020304" pitchFamily="18" charset="0"/>
              </a:rPr>
              <a:t>: Feature Selection using Statistical hypothesis</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test Granger Causality and Analysis Of Variance(ANOVA)</a:t>
            </a:r>
            <a:br>
              <a:rPr lang="en-IN" sz="27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Supervision of                                                               </a:t>
            </a:r>
            <a:r>
              <a:rPr lang="en-IN" sz="2700" b="1" dirty="0">
                <a:latin typeface="Times New Roman" panose="02020603050405020304" pitchFamily="18" charset="0"/>
                <a:cs typeface="Times New Roman" panose="02020603050405020304" pitchFamily="18" charset="0"/>
              </a:rPr>
              <a:t>Submitted by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Mrs. Kasturi Ghosh                              Dipesh Kumar(2016-3015, </a:t>
            </a:r>
            <a:r>
              <a:rPr lang="en-IN" sz="2400" dirty="0" err="1">
                <a:latin typeface="Times New Roman" panose="02020603050405020304" pitchFamily="18" charset="0"/>
                <a:cs typeface="Times New Roman" panose="02020603050405020304" pitchFamily="18" charset="0"/>
              </a:rPr>
              <a:t>Regn</a:t>
            </a:r>
            <a:r>
              <a:rPr lang="en-IN" sz="2400" dirty="0">
                <a:latin typeface="Times New Roman" panose="02020603050405020304" pitchFamily="18" charset="0"/>
                <a:cs typeface="Times New Roman" panose="02020603050405020304" pitchFamily="18" charset="0"/>
              </a:rPr>
              <a:t>. A4515 of 2016-17)</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In - Charge                                     Prakash Anand(2016-3016, </a:t>
            </a:r>
            <a:r>
              <a:rPr lang="en-IN" sz="2400" dirty="0" err="1">
                <a:latin typeface="Times New Roman" panose="02020603050405020304" pitchFamily="18" charset="0"/>
                <a:cs typeface="Times New Roman" panose="02020603050405020304" pitchFamily="18" charset="0"/>
              </a:rPr>
              <a:t>Regn</a:t>
            </a:r>
            <a:r>
              <a:rPr lang="en-IN" sz="2400" dirty="0">
                <a:latin typeface="Times New Roman" panose="02020603050405020304" pitchFamily="18" charset="0"/>
                <a:cs typeface="Times New Roman" panose="02020603050405020304" pitchFamily="18" charset="0"/>
              </a:rPr>
              <a:t>. A4516 of 2016-17)</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Dept. of Information Technology		        Arjun Kumar(2016-3042 , </a:t>
            </a:r>
            <a:r>
              <a:rPr lang="en-IN" sz="2400" dirty="0" err="1">
                <a:latin typeface="Times New Roman" panose="02020603050405020304" pitchFamily="18" charset="0"/>
                <a:cs typeface="Times New Roman" panose="02020603050405020304" pitchFamily="18" charset="0"/>
              </a:rPr>
              <a:t>Regn</a:t>
            </a:r>
            <a:r>
              <a:rPr lang="en-IN" sz="2400" dirty="0">
                <a:latin typeface="Times New Roman" panose="02020603050405020304" pitchFamily="18" charset="0"/>
                <a:cs typeface="Times New Roman" panose="02020603050405020304" pitchFamily="18" charset="0"/>
              </a:rPr>
              <a:t>. A5072 of 2016-17)</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University Institute Of Technology, </a:t>
            </a:r>
            <a:r>
              <a:rPr lang="en-IN" sz="2400">
                <a:latin typeface="Times New Roman" panose="02020603050405020304" pitchFamily="18" charset="0"/>
                <a:cs typeface="Times New Roman" panose="02020603050405020304" pitchFamily="18" charset="0"/>
              </a:rPr>
              <a:t>BU     Devendra </a:t>
            </a:r>
            <a:r>
              <a:rPr lang="en-IN" sz="2400" dirty="0">
                <a:latin typeface="Times New Roman" panose="02020603050405020304" pitchFamily="18" charset="0"/>
                <a:cs typeface="Times New Roman" panose="02020603050405020304" pitchFamily="18" charset="0"/>
              </a:rPr>
              <a:t>Kumar(2016-3064, </a:t>
            </a:r>
            <a:r>
              <a:rPr lang="en-IN" sz="2400" dirty="0" err="1">
                <a:latin typeface="Times New Roman" panose="02020603050405020304" pitchFamily="18" charset="0"/>
                <a:cs typeface="Times New Roman" panose="02020603050405020304" pitchFamily="18" charset="0"/>
              </a:rPr>
              <a:t>Regn</a:t>
            </a:r>
            <a:r>
              <a:rPr lang="en-IN" sz="2400" dirty="0">
                <a:latin typeface="Times New Roman" panose="02020603050405020304" pitchFamily="18" charset="0"/>
                <a:cs typeface="Times New Roman" panose="02020603050405020304" pitchFamily="18" charset="0"/>
              </a:rPr>
              <a:t>. A4533 of 2016-17)</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p>
        </p:txBody>
      </p:sp>
      <p:pic>
        <p:nvPicPr>
          <p:cNvPr id="10" name="Content Placeholder 9">
            <a:extLst>
              <a:ext uri="{FF2B5EF4-FFF2-40B4-BE49-F238E27FC236}">
                <a16:creationId xmlns:a16="http://schemas.microsoft.com/office/drawing/2014/main" id="{6723A217-A397-4A66-949C-98A8AA2AE66D}"/>
              </a:ext>
            </a:extLst>
          </p:cNvPr>
          <p:cNvPicPr>
            <a:picLocks noGrp="1" noChangeAspect="1"/>
          </p:cNvPicPr>
          <p:nvPr>
            <p:ph idx="1"/>
          </p:nvPr>
        </p:nvPicPr>
        <p:blipFill>
          <a:blip r:embed="rId2"/>
          <a:stretch>
            <a:fillRect/>
          </a:stretch>
        </p:blipFill>
        <p:spPr>
          <a:xfrm>
            <a:off x="4923424" y="834342"/>
            <a:ext cx="2076797" cy="1787199"/>
          </a:xfrm>
        </p:spPr>
      </p:pic>
    </p:spTree>
    <p:extLst>
      <p:ext uri="{BB962C8B-B14F-4D97-AF65-F5344CB8AC3E}">
        <p14:creationId xmlns:p14="http://schemas.microsoft.com/office/powerpoint/2010/main" val="358582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871C-A7E0-4598-B83E-FC9DA9F91E0D}"/>
              </a:ext>
            </a:extLst>
          </p:cNvPr>
          <p:cNvSpPr>
            <a:spLocks noGrp="1"/>
          </p:cNvSpPr>
          <p:nvPr>
            <p:ph type="title"/>
          </p:nvPr>
        </p:nvSpPr>
        <p:spPr/>
        <p:txBody>
          <a:bodyPr/>
          <a:lstStyle/>
          <a:p>
            <a:r>
              <a:rPr lang="en-IN" dirty="0"/>
              <a:t>Result of Granger Causality test</a:t>
            </a:r>
          </a:p>
        </p:txBody>
      </p:sp>
      <p:pic>
        <p:nvPicPr>
          <p:cNvPr id="5" name="Content Placeholder 4">
            <a:extLst>
              <a:ext uri="{FF2B5EF4-FFF2-40B4-BE49-F238E27FC236}">
                <a16:creationId xmlns:a16="http://schemas.microsoft.com/office/drawing/2014/main" id="{D3B46F4A-03D8-4195-91E5-F2963B556E30}"/>
              </a:ext>
            </a:extLst>
          </p:cNvPr>
          <p:cNvPicPr>
            <a:picLocks noGrp="1" noChangeAspect="1"/>
          </p:cNvPicPr>
          <p:nvPr>
            <p:ph idx="1"/>
          </p:nvPr>
        </p:nvPicPr>
        <p:blipFill>
          <a:blip r:embed="rId2"/>
          <a:stretch>
            <a:fillRect/>
          </a:stretch>
        </p:blipFill>
        <p:spPr>
          <a:xfrm>
            <a:off x="2420401" y="1608021"/>
            <a:ext cx="8915400" cy="2634848"/>
          </a:xfrm>
        </p:spPr>
      </p:pic>
      <p:sp>
        <p:nvSpPr>
          <p:cNvPr id="6" name="Title 1">
            <a:extLst>
              <a:ext uri="{FF2B5EF4-FFF2-40B4-BE49-F238E27FC236}">
                <a16:creationId xmlns:a16="http://schemas.microsoft.com/office/drawing/2014/main" id="{AC02E3DB-B4A7-4556-9E87-2E9E78D918D0}"/>
              </a:ext>
            </a:extLst>
          </p:cNvPr>
          <p:cNvSpPr txBox="1">
            <a:spLocks/>
          </p:cNvSpPr>
          <p:nvPr/>
        </p:nvSpPr>
        <p:spPr>
          <a:xfrm>
            <a:off x="2420401" y="436377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7" name="Title 1">
            <a:extLst>
              <a:ext uri="{FF2B5EF4-FFF2-40B4-BE49-F238E27FC236}">
                <a16:creationId xmlns:a16="http://schemas.microsoft.com/office/drawing/2014/main" id="{5C5C6979-5407-4811-AB20-D00B1DEE3324}"/>
              </a:ext>
            </a:extLst>
          </p:cNvPr>
          <p:cNvSpPr txBox="1">
            <a:spLocks/>
          </p:cNvSpPr>
          <p:nvPr/>
        </p:nvSpPr>
        <p:spPr>
          <a:xfrm>
            <a:off x="2228490" y="4469739"/>
            <a:ext cx="8911687" cy="1520243"/>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If the value is less than 0.05, it means that attribute is affected by some attribute(x2) and also it is affecting other attributes(x1) of the dataset.</a:t>
            </a:r>
          </a:p>
          <a:p>
            <a:endParaRPr lang="en-IN" sz="2000" dirty="0"/>
          </a:p>
          <a:p>
            <a:r>
              <a:rPr lang="en-IN" sz="2000" dirty="0"/>
              <a:t>And, if x1-x2 is negative or zero, then we are going to discard this attribute.</a:t>
            </a:r>
          </a:p>
        </p:txBody>
      </p:sp>
    </p:spTree>
    <p:extLst>
      <p:ext uri="{BB962C8B-B14F-4D97-AF65-F5344CB8AC3E}">
        <p14:creationId xmlns:p14="http://schemas.microsoft.com/office/powerpoint/2010/main" val="322852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987E-ADB3-4741-9FFF-60F86BD37315}"/>
              </a:ext>
            </a:extLst>
          </p:cNvPr>
          <p:cNvSpPr>
            <a:spLocks noGrp="1"/>
          </p:cNvSpPr>
          <p:nvPr>
            <p:ph type="title"/>
          </p:nvPr>
        </p:nvSpPr>
        <p:spPr>
          <a:xfrm>
            <a:off x="2592925" y="185778"/>
            <a:ext cx="3385844" cy="459102"/>
          </a:xfrm>
        </p:spPr>
        <p:txBody>
          <a:bodyPr>
            <a:normAutofit/>
          </a:bodyPr>
          <a:lstStyle/>
          <a:p>
            <a:r>
              <a:rPr lang="en-IN" sz="2400" dirty="0"/>
              <a:t>Final result of ANOVA </a:t>
            </a:r>
          </a:p>
        </p:txBody>
      </p:sp>
      <p:pic>
        <p:nvPicPr>
          <p:cNvPr id="5" name="Content Placeholder 4">
            <a:extLst>
              <a:ext uri="{FF2B5EF4-FFF2-40B4-BE49-F238E27FC236}">
                <a16:creationId xmlns:a16="http://schemas.microsoft.com/office/drawing/2014/main" id="{DCB09472-E929-47B3-9FA4-FA99F146C46D}"/>
              </a:ext>
            </a:extLst>
          </p:cNvPr>
          <p:cNvPicPr>
            <a:picLocks noGrp="1" noChangeAspect="1"/>
          </p:cNvPicPr>
          <p:nvPr>
            <p:ph idx="1"/>
          </p:nvPr>
        </p:nvPicPr>
        <p:blipFill>
          <a:blip r:embed="rId2"/>
          <a:stretch>
            <a:fillRect/>
          </a:stretch>
        </p:blipFill>
        <p:spPr>
          <a:xfrm>
            <a:off x="2592925" y="644880"/>
            <a:ext cx="8915400" cy="2700997"/>
          </a:xfrm>
        </p:spPr>
      </p:pic>
      <p:sp>
        <p:nvSpPr>
          <p:cNvPr id="6" name="Title 1">
            <a:extLst>
              <a:ext uri="{FF2B5EF4-FFF2-40B4-BE49-F238E27FC236}">
                <a16:creationId xmlns:a16="http://schemas.microsoft.com/office/drawing/2014/main" id="{1BF324AC-C5A3-472A-8726-25E65D9CDB14}"/>
              </a:ext>
            </a:extLst>
          </p:cNvPr>
          <p:cNvSpPr txBox="1">
            <a:spLocks/>
          </p:cNvSpPr>
          <p:nvPr/>
        </p:nvSpPr>
        <p:spPr>
          <a:xfrm>
            <a:off x="2592925" y="3363069"/>
            <a:ext cx="6241585" cy="45910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Final result of Granger causality test </a:t>
            </a:r>
          </a:p>
        </p:txBody>
      </p:sp>
      <p:pic>
        <p:nvPicPr>
          <p:cNvPr id="8" name="Picture 7">
            <a:extLst>
              <a:ext uri="{FF2B5EF4-FFF2-40B4-BE49-F238E27FC236}">
                <a16:creationId xmlns:a16="http://schemas.microsoft.com/office/drawing/2014/main" id="{F78C873A-9FDC-4E2C-9AAC-80AC6D3CE4CD}"/>
              </a:ext>
            </a:extLst>
          </p:cNvPr>
          <p:cNvPicPr>
            <a:picLocks noChangeAspect="1"/>
          </p:cNvPicPr>
          <p:nvPr/>
        </p:nvPicPr>
        <p:blipFill>
          <a:blip r:embed="rId3"/>
          <a:stretch>
            <a:fillRect/>
          </a:stretch>
        </p:blipFill>
        <p:spPr>
          <a:xfrm>
            <a:off x="2592925" y="3896751"/>
            <a:ext cx="8915399" cy="2686929"/>
          </a:xfrm>
          <a:prstGeom prst="rect">
            <a:avLst/>
          </a:prstGeom>
        </p:spPr>
      </p:pic>
    </p:spTree>
    <p:extLst>
      <p:ext uri="{BB962C8B-B14F-4D97-AF65-F5344CB8AC3E}">
        <p14:creationId xmlns:p14="http://schemas.microsoft.com/office/powerpoint/2010/main" val="136790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33CF-CD0C-4B78-B1DE-2E191319217F}"/>
              </a:ext>
            </a:extLst>
          </p:cNvPr>
          <p:cNvSpPr>
            <a:spLocks noGrp="1"/>
          </p:cNvSpPr>
          <p:nvPr>
            <p:ph type="title"/>
          </p:nvPr>
        </p:nvSpPr>
        <p:spPr>
          <a:xfrm>
            <a:off x="1590261" y="624109"/>
            <a:ext cx="10204174" cy="2689003"/>
          </a:xfrm>
        </p:spPr>
        <p:txBody>
          <a:bodyPr>
            <a:normAutofit fontScale="90000"/>
          </a:bodyPr>
          <a:lstStyle/>
          <a:p>
            <a:r>
              <a:rPr lang="en-IN" sz="3200" dirty="0"/>
              <a:t>        </a:t>
            </a:r>
            <a:r>
              <a:rPr lang="en-IN" sz="4000" dirty="0">
                <a:latin typeface="Times New Roman" panose="02020603050405020304" pitchFamily="18" charset="0"/>
                <a:cs typeface="Times New Roman" panose="02020603050405020304" pitchFamily="18" charset="0"/>
              </a:rPr>
              <a:t>Accuracy Comparison between original</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                  and reduced Pima dataset</a:t>
            </a:r>
            <a:br>
              <a:rPr lang="en-IN" sz="4000" dirty="0">
                <a:latin typeface="Bernard MT Condensed" panose="02050806060905020404" pitchFamily="18" charset="0"/>
              </a:rPr>
            </a:br>
            <a:br>
              <a:rPr lang="en-IN" sz="3200" dirty="0"/>
            </a:br>
            <a:br>
              <a:rPr lang="en-IN" dirty="0"/>
            </a:br>
            <a:endParaRPr lang="en-IN" dirty="0"/>
          </a:p>
        </p:txBody>
      </p:sp>
      <p:graphicFrame>
        <p:nvGraphicFramePr>
          <p:cNvPr id="7" name="Content Placeholder 6">
            <a:extLst>
              <a:ext uri="{FF2B5EF4-FFF2-40B4-BE49-F238E27FC236}">
                <a16:creationId xmlns:a16="http://schemas.microsoft.com/office/drawing/2014/main" id="{17F28C29-B5A4-40D9-BF51-1320ECC8EF30}"/>
              </a:ext>
            </a:extLst>
          </p:cNvPr>
          <p:cNvGraphicFramePr>
            <a:graphicFrameLocks noGrp="1"/>
          </p:cNvGraphicFramePr>
          <p:nvPr>
            <p:ph idx="1"/>
            <p:extLst>
              <p:ext uri="{D42A27DB-BD31-4B8C-83A1-F6EECF244321}">
                <p14:modId xmlns:p14="http://schemas.microsoft.com/office/powerpoint/2010/main" val="2473002494"/>
              </p:ext>
            </p:extLst>
          </p:nvPr>
        </p:nvGraphicFramePr>
        <p:xfrm>
          <a:off x="2293495" y="2491411"/>
          <a:ext cx="9054060" cy="3896136"/>
        </p:xfrm>
        <a:graphic>
          <a:graphicData uri="http://schemas.openxmlformats.org/drawingml/2006/table">
            <a:tbl>
              <a:tblPr firstRow="1" bandRow="1">
                <a:tableStyleId>{5C22544A-7EE6-4342-B048-85BDC9FD1C3A}</a:tableStyleId>
              </a:tblPr>
              <a:tblGrid>
                <a:gridCol w="2263515">
                  <a:extLst>
                    <a:ext uri="{9D8B030D-6E8A-4147-A177-3AD203B41FA5}">
                      <a16:colId xmlns:a16="http://schemas.microsoft.com/office/drawing/2014/main" val="1535767266"/>
                    </a:ext>
                  </a:extLst>
                </a:gridCol>
                <a:gridCol w="2263515">
                  <a:extLst>
                    <a:ext uri="{9D8B030D-6E8A-4147-A177-3AD203B41FA5}">
                      <a16:colId xmlns:a16="http://schemas.microsoft.com/office/drawing/2014/main" val="571942861"/>
                    </a:ext>
                  </a:extLst>
                </a:gridCol>
                <a:gridCol w="2263515">
                  <a:extLst>
                    <a:ext uri="{9D8B030D-6E8A-4147-A177-3AD203B41FA5}">
                      <a16:colId xmlns:a16="http://schemas.microsoft.com/office/drawing/2014/main" val="2721608080"/>
                    </a:ext>
                  </a:extLst>
                </a:gridCol>
                <a:gridCol w="2263515">
                  <a:extLst>
                    <a:ext uri="{9D8B030D-6E8A-4147-A177-3AD203B41FA5}">
                      <a16:colId xmlns:a16="http://schemas.microsoft.com/office/drawing/2014/main" val="2165672593"/>
                    </a:ext>
                  </a:extLst>
                </a:gridCol>
              </a:tblGrid>
              <a:tr h="737108">
                <a:tc>
                  <a:txBody>
                    <a:bodyPr/>
                    <a:lstStyle/>
                    <a:p>
                      <a:r>
                        <a:rPr lang="en-IN" dirty="0"/>
                        <a:t>    Classifier</a:t>
                      </a:r>
                    </a:p>
                  </a:txBody>
                  <a:tcPr/>
                </a:tc>
                <a:tc>
                  <a:txBody>
                    <a:bodyPr/>
                    <a:lstStyle/>
                    <a:p>
                      <a:r>
                        <a:rPr lang="en-IN" dirty="0"/>
                        <a:t>On Original    Dataset</a:t>
                      </a:r>
                    </a:p>
                  </a:txBody>
                  <a:tcPr/>
                </a:tc>
                <a:tc>
                  <a:txBody>
                    <a:bodyPr/>
                    <a:lstStyle/>
                    <a:p>
                      <a:r>
                        <a:rPr lang="en-IN" dirty="0"/>
                        <a:t>After Applying</a:t>
                      </a:r>
                    </a:p>
                    <a:p>
                      <a:r>
                        <a:rPr lang="en-IN" dirty="0"/>
                        <a:t>ANOVA F-test</a:t>
                      </a:r>
                    </a:p>
                  </a:txBody>
                  <a:tcPr/>
                </a:tc>
                <a:tc>
                  <a:txBody>
                    <a:bodyPr/>
                    <a:lstStyle/>
                    <a:p>
                      <a:r>
                        <a:rPr lang="en-IN" dirty="0"/>
                        <a:t>After Applying Granger Causality</a:t>
                      </a:r>
                    </a:p>
                  </a:txBody>
                  <a:tcPr/>
                </a:tc>
                <a:extLst>
                  <a:ext uri="{0D108BD9-81ED-4DB2-BD59-A6C34878D82A}">
                    <a16:rowId xmlns:a16="http://schemas.microsoft.com/office/drawing/2014/main" val="603260545"/>
                  </a:ext>
                </a:extLst>
              </a:tr>
              <a:tr h="789757">
                <a:tc>
                  <a:txBody>
                    <a:bodyPr/>
                    <a:lstStyle/>
                    <a:p>
                      <a:r>
                        <a:rPr lang="en-IN" dirty="0"/>
                        <a:t>K-Nearest Neighbour</a:t>
                      </a:r>
                    </a:p>
                  </a:txBody>
                  <a:tcPr/>
                </a:tc>
                <a:tc>
                  <a:txBody>
                    <a:bodyPr/>
                    <a:lstStyle/>
                    <a:p>
                      <a:r>
                        <a:rPr lang="en-IN" dirty="0"/>
                        <a:t>66.20 %</a:t>
                      </a:r>
                    </a:p>
                  </a:txBody>
                  <a:tcPr/>
                </a:tc>
                <a:tc>
                  <a:txBody>
                    <a:bodyPr/>
                    <a:lstStyle/>
                    <a:p>
                      <a:r>
                        <a:rPr lang="en-IN" dirty="0"/>
                        <a:t>79.22 %</a:t>
                      </a:r>
                    </a:p>
                  </a:txBody>
                  <a:tcPr/>
                </a:tc>
                <a:tc>
                  <a:txBody>
                    <a:bodyPr/>
                    <a:lstStyle/>
                    <a:p>
                      <a:r>
                        <a:rPr lang="en-IN" dirty="0"/>
                        <a:t>74.68 %</a:t>
                      </a:r>
                    </a:p>
                  </a:txBody>
                  <a:tcPr/>
                </a:tc>
                <a:extLst>
                  <a:ext uri="{0D108BD9-81ED-4DB2-BD59-A6C34878D82A}">
                    <a16:rowId xmlns:a16="http://schemas.microsoft.com/office/drawing/2014/main" val="3993549884"/>
                  </a:ext>
                </a:extLst>
              </a:tr>
              <a:tr h="789757">
                <a:tc>
                  <a:txBody>
                    <a:bodyPr/>
                    <a:lstStyle/>
                    <a:p>
                      <a:r>
                        <a:rPr lang="en-IN" dirty="0"/>
                        <a:t>Support Vector </a:t>
                      </a:r>
                    </a:p>
                    <a:p>
                      <a:r>
                        <a:rPr lang="en-IN" dirty="0"/>
                        <a:t>Machine</a:t>
                      </a:r>
                    </a:p>
                  </a:txBody>
                  <a:tcPr/>
                </a:tc>
                <a:tc>
                  <a:txBody>
                    <a:bodyPr/>
                    <a:lstStyle/>
                    <a:p>
                      <a:r>
                        <a:rPr lang="en-IN" dirty="0"/>
                        <a:t>64.2 %</a:t>
                      </a:r>
                    </a:p>
                  </a:txBody>
                  <a:tcPr/>
                </a:tc>
                <a:tc>
                  <a:txBody>
                    <a:bodyPr/>
                    <a:lstStyle/>
                    <a:p>
                      <a:r>
                        <a:rPr lang="en-IN" dirty="0"/>
                        <a:t>69.48 %</a:t>
                      </a:r>
                    </a:p>
                  </a:txBody>
                  <a:tcPr/>
                </a:tc>
                <a:tc>
                  <a:txBody>
                    <a:bodyPr/>
                    <a:lstStyle/>
                    <a:p>
                      <a:r>
                        <a:rPr lang="en-IN" dirty="0"/>
                        <a:t>85.71 %</a:t>
                      </a:r>
                    </a:p>
                  </a:txBody>
                  <a:tcPr/>
                </a:tc>
                <a:extLst>
                  <a:ext uri="{0D108BD9-81ED-4DB2-BD59-A6C34878D82A}">
                    <a16:rowId xmlns:a16="http://schemas.microsoft.com/office/drawing/2014/main" val="2275788516"/>
                  </a:ext>
                </a:extLst>
              </a:tr>
              <a:tr h="789757">
                <a:tc>
                  <a:txBody>
                    <a:bodyPr/>
                    <a:lstStyle/>
                    <a:p>
                      <a:r>
                        <a:rPr lang="en-IN" dirty="0"/>
                        <a:t>Logistic Regression</a:t>
                      </a:r>
                    </a:p>
                  </a:txBody>
                  <a:tcPr/>
                </a:tc>
                <a:tc>
                  <a:txBody>
                    <a:bodyPr/>
                    <a:lstStyle/>
                    <a:p>
                      <a:r>
                        <a:rPr lang="en-IN" dirty="0"/>
                        <a:t>100 %</a:t>
                      </a:r>
                    </a:p>
                  </a:txBody>
                  <a:tcPr/>
                </a:tc>
                <a:tc>
                  <a:txBody>
                    <a:bodyPr/>
                    <a:lstStyle/>
                    <a:p>
                      <a:r>
                        <a:rPr lang="en-IN" dirty="0"/>
                        <a:t>100 %</a:t>
                      </a:r>
                    </a:p>
                  </a:txBody>
                  <a:tcPr/>
                </a:tc>
                <a:tc>
                  <a:txBody>
                    <a:bodyPr/>
                    <a:lstStyle/>
                    <a:p>
                      <a:r>
                        <a:rPr lang="en-IN" dirty="0"/>
                        <a:t>100 %</a:t>
                      </a:r>
                    </a:p>
                    <a:p>
                      <a:endParaRPr lang="en-IN" dirty="0"/>
                    </a:p>
                  </a:txBody>
                  <a:tcPr/>
                </a:tc>
                <a:extLst>
                  <a:ext uri="{0D108BD9-81ED-4DB2-BD59-A6C34878D82A}">
                    <a16:rowId xmlns:a16="http://schemas.microsoft.com/office/drawing/2014/main" val="3143900970"/>
                  </a:ext>
                </a:extLst>
              </a:tr>
              <a:tr h="789757">
                <a:tc>
                  <a:txBody>
                    <a:bodyPr/>
                    <a:lstStyle/>
                    <a:p>
                      <a:r>
                        <a:rPr lang="en-IN" dirty="0"/>
                        <a:t>Decision Tree</a:t>
                      </a:r>
                    </a:p>
                  </a:txBody>
                  <a:tcPr/>
                </a:tc>
                <a:tc>
                  <a:txBody>
                    <a:bodyPr/>
                    <a:lstStyle/>
                    <a:p>
                      <a:r>
                        <a:rPr lang="en-IN" dirty="0"/>
                        <a:t>100 %</a:t>
                      </a:r>
                    </a:p>
                  </a:txBody>
                  <a:tcPr/>
                </a:tc>
                <a:tc>
                  <a:txBody>
                    <a:bodyPr/>
                    <a:lstStyle/>
                    <a:p>
                      <a:r>
                        <a:rPr lang="en-IN" dirty="0"/>
                        <a:t>100 %</a:t>
                      </a:r>
                    </a:p>
                  </a:txBody>
                  <a:tcPr/>
                </a:tc>
                <a:tc>
                  <a:txBody>
                    <a:bodyPr/>
                    <a:lstStyle/>
                    <a:p>
                      <a:r>
                        <a:rPr lang="en-IN" dirty="0"/>
                        <a:t>100 %</a:t>
                      </a:r>
                    </a:p>
                  </a:txBody>
                  <a:tcPr/>
                </a:tc>
                <a:extLst>
                  <a:ext uri="{0D108BD9-81ED-4DB2-BD59-A6C34878D82A}">
                    <a16:rowId xmlns:a16="http://schemas.microsoft.com/office/drawing/2014/main" val="3142799454"/>
                  </a:ext>
                </a:extLst>
              </a:tr>
            </a:tbl>
          </a:graphicData>
        </a:graphic>
      </p:graphicFrame>
    </p:spTree>
    <p:extLst>
      <p:ext uri="{BB962C8B-B14F-4D97-AF65-F5344CB8AC3E}">
        <p14:creationId xmlns:p14="http://schemas.microsoft.com/office/powerpoint/2010/main" val="272011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BF02-C6B8-4605-82FA-0E056B563E33}"/>
              </a:ext>
            </a:extLst>
          </p:cNvPr>
          <p:cNvSpPr>
            <a:spLocks noGrp="1"/>
          </p:cNvSpPr>
          <p:nvPr>
            <p:ph type="title"/>
          </p:nvPr>
        </p:nvSpPr>
        <p:spPr>
          <a:xfrm>
            <a:off x="2453012" y="119921"/>
            <a:ext cx="8902847" cy="584617"/>
          </a:xfrm>
        </p:spPr>
        <p:txBody>
          <a:bodyPr>
            <a:normAutofit fontScale="90000"/>
          </a:bodyPr>
          <a:lstStyle/>
          <a:p>
            <a:r>
              <a:rPr lang="en-IN" dirty="0">
                <a:latin typeface="Times New Roman" panose="02020603050405020304" pitchFamily="18" charset="0"/>
                <a:cs typeface="Times New Roman" panose="02020603050405020304" pitchFamily="18" charset="0"/>
              </a:rPr>
              <a:t>Accuracy comparison using Bar Graph</a:t>
            </a:r>
          </a:p>
        </p:txBody>
      </p:sp>
      <p:graphicFrame>
        <p:nvGraphicFramePr>
          <p:cNvPr id="7" name="Content Placeholder 6">
            <a:extLst>
              <a:ext uri="{FF2B5EF4-FFF2-40B4-BE49-F238E27FC236}">
                <a16:creationId xmlns:a16="http://schemas.microsoft.com/office/drawing/2014/main" id="{DED3FF5E-0FF6-43E7-A000-29535A33DBA3}"/>
              </a:ext>
            </a:extLst>
          </p:cNvPr>
          <p:cNvGraphicFramePr>
            <a:graphicFrameLocks noGrp="1"/>
          </p:cNvGraphicFramePr>
          <p:nvPr>
            <p:ph idx="1"/>
            <p:extLst>
              <p:ext uri="{D42A27DB-BD31-4B8C-83A1-F6EECF244321}">
                <p14:modId xmlns:p14="http://schemas.microsoft.com/office/powerpoint/2010/main" val="208707087"/>
              </p:ext>
            </p:extLst>
          </p:nvPr>
        </p:nvGraphicFramePr>
        <p:xfrm>
          <a:off x="2453012" y="832824"/>
          <a:ext cx="4427472" cy="30712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45265C34-F346-4A25-8DA4-F85A0D54645D}"/>
              </a:ext>
            </a:extLst>
          </p:cNvPr>
          <p:cNvGraphicFramePr/>
          <p:nvPr>
            <p:extLst>
              <p:ext uri="{D42A27DB-BD31-4B8C-83A1-F6EECF244321}">
                <p14:modId xmlns:p14="http://schemas.microsoft.com/office/powerpoint/2010/main" val="3148570243"/>
              </p:ext>
            </p:extLst>
          </p:nvPr>
        </p:nvGraphicFramePr>
        <p:xfrm>
          <a:off x="6985417" y="832823"/>
          <a:ext cx="4370442" cy="30712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B1DF0C3A-E6ED-4C1B-9B21-6EFD6EFDBFF4}"/>
              </a:ext>
            </a:extLst>
          </p:cNvPr>
          <p:cNvGraphicFramePr/>
          <p:nvPr>
            <p:extLst>
              <p:ext uri="{D42A27DB-BD31-4B8C-83A1-F6EECF244321}">
                <p14:modId xmlns:p14="http://schemas.microsoft.com/office/powerpoint/2010/main" val="3171072887"/>
              </p:ext>
            </p:extLst>
          </p:nvPr>
        </p:nvGraphicFramePr>
        <p:xfrm>
          <a:off x="2453012" y="4032353"/>
          <a:ext cx="4427473" cy="282564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FCDDC747-F9F8-49EC-9D94-E074D5771433}"/>
              </a:ext>
            </a:extLst>
          </p:cNvPr>
          <p:cNvGraphicFramePr/>
          <p:nvPr>
            <p:extLst>
              <p:ext uri="{D42A27DB-BD31-4B8C-83A1-F6EECF244321}">
                <p14:modId xmlns:p14="http://schemas.microsoft.com/office/powerpoint/2010/main" val="4293633852"/>
              </p:ext>
            </p:extLst>
          </p:nvPr>
        </p:nvGraphicFramePr>
        <p:xfrm>
          <a:off x="6985417" y="4032353"/>
          <a:ext cx="4370443" cy="28256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1245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46BA-E9AF-487C-8822-B0063373815B}"/>
              </a:ext>
            </a:extLst>
          </p:cNvPr>
          <p:cNvSpPr>
            <a:spLocks noGrp="1"/>
          </p:cNvSpPr>
          <p:nvPr>
            <p:ph type="title"/>
          </p:nvPr>
        </p:nvSpPr>
        <p:spPr>
          <a:xfrm>
            <a:off x="2592925" y="624110"/>
            <a:ext cx="8911687" cy="714360"/>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68F7B2-30E5-4585-8B72-898022FF64F4}"/>
              </a:ext>
            </a:extLst>
          </p:cNvPr>
          <p:cNvSpPr>
            <a:spLocks noGrp="1"/>
          </p:cNvSpPr>
          <p:nvPr>
            <p:ph idx="1"/>
          </p:nvPr>
        </p:nvSpPr>
        <p:spPr>
          <a:xfrm>
            <a:off x="3212757" y="2174789"/>
            <a:ext cx="7402234" cy="4013976"/>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Our approach for feature selection is using fully data-driven techniques such as ANOVA Testing and Granger Causality Hypothesis test becomes effective. Using these techniques we enhance the accuracy of the model by eliminating  trivial attributes present in the dataset.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14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124-AB88-4AE7-9E97-92C3D6C8E541}"/>
              </a:ext>
            </a:extLst>
          </p:cNvPr>
          <p:cNvSpPr>
            <a:spLocks noGrp="1"/>
          </p:cNvSpPr>
          <p:nvPr>
            <p:ph type="title"/>
          </p:nvPr>
        </p:nvSpPr>
        <p:spPr>
          <a:xfrm>
            <a:off x="2592925" y="624110"/>
            <a:ext cx="8911687" cy="886638"/>
          </a:xfrm>
        </p:spPr>
        <p:txBody>
          <a:bodyPr/>
          <a:lstStyle/>
          <a:p>
            <a:pPr algn="ctr"/>
            <a:r>
              <a:rPr lang="en-IN"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BD2502A-73DA-41C3-B2E1-40F430BBBA3A}"/>
              </a:ext>
            </a:extLst>
          </p:cNvPr>
          <p:cNvSpPr>
            <a:spLocks noGrp="1"/>
          </p:cNvSpPr>
          <p:nvPr>
            <p:ph idx="1"/>
          </p:nvPr>
        </p:nvSpPr>
        <p:spPr>
          <a:xfrm>
            <a:off x="2818150" y="1789043"/>
            <a:ext cx="8319541" cy="4776649"/>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We will going to use factor analysis technique to reduce a large number of variables into fewer number of factors. By using this technique we extracts maximum common variance from all variables and put them into a common score. As an index of all variables, we will use this score for further analysis.</a:t>
            </a:r>
          </a:p>
          <a:p>
            <a:pPr marL="0" indent="0">
              <a:lnSpc>
                <a:spcPct val="150000"/>
              </a:lnSpc>
              <a:buNone/>
            </a:pPr>
            <a:r>
              <a:rPr lang="en-US" sz="2000" dirty="0">
                <a:latin typeface="Times New Roman" panose="02020603050405020304" pitchFamily="18" charset="0"/>
                <a:cs typeface="Times New Roman" panose="02020603050405020304" pitchFamily="18" charset="0"/>
              </a:rPr>
              <a:t>And also we will apply </a:t>
            </a:r>
            <a:r>
              <a:rPr lang="en-US" sz="2000" dirty="0" err="1">
                <a:latin typeface="Times New Roman" panose="02020603050405020304" pitchFamily="18" charset="0"/>
                <a:cs typeface="Times New Roman" panose="02020603050405020304" pitchFamily="18" charset="0"/>
              </a:rPr>
              <a:t>Reducts</a:t>
            </a:r>
            <a:r>
              <a:rPr lang="en-US" sz="2000" dirty="0">
                <a:latin typeface="Times New Roman" panose="02020603050405020304" pitchFamily="18" charset="0"/>
                <a:cs typeface="Times New Roman" panose="02020603050405020304" pitchFamily="18" charset="0"/>
              </a:rPr>
              <a:t> and core to increase  the efficiency or accuracy of the dataset.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56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F73D-B63D-43D6-A9A8-BA64906B7DE9}"/>
              </a:ext>
            </a:extLst>
          </p:cNvPr>
          <p:cNvSpPr>
            <a:spLocks noGrp="1"/>
          </p:cNvSpPr>
          <p:nvPr>
            <p:ph type="title"/>
          </p:nvPr>
        </p:nvSpPr>
        <p:spPr>
          <a:xfrm>
            <a:off x="2592925" y="624111"/>
            <a:ext cx="8911687" cy="767368"/>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A3E6BF5-DEB3-4DCE-8B9C-ADF3FEAD5C78}"/>
              </a:ext>
            </a:extLst>
          </p:cNvPr>
          <p:cNvSpPr>
            <a:spLocks noGrp="1"/>
          </p:cNvSpPr>
          <p:nvPr>
            <p:ph idx="1"/>
          </p:nvPr>
        </p:nvSpPr>
        <p:spPr>
          <a:xfrm>
            <a:off x="2592925" y="2226366"/>
            <a:ext cx="9258231" cy="4015408"/>
          </a:xfrm>
        </p:spPr>
        <p:txBody>
          <a:bodyPr>
            <a:normAutofit/>
          </a:bodyPr>
          <a:lstStyle/>
          <a:p>
            <a:pPr>
              <a:buFont typeface="+mj-lt"/>
              <a:buAutoNum type="arabicParenR"/>
            </a:pPr>
            <a:r>
              <a:rPr lang="en-IN" dirty="0" err="1">
                <a:latin typeface="Times New Roman" panose="02020603050405020304" pitchFamily="18" charset="0"/>
                <a:cs typeface="Times New Roman" panose="02020603050405020304" pitchFamily="18" charset="0"/>
              </a:rPr>
              <a:t>Sankar</a:t>
            </a:r>
            <a:r>
              <a:rPr lang="en-IN" dirty="0">
                <a:latin typeface="Times New Roman" panose="02020603050405020304" pitchFamily="18" charset="0"/>
                <a:cs typeface="Times New Roman" panose="02020603050405020304" pitchFamily="18" charset="0"/>
              </a:rPr>
              <a:t> Narayan Patra, Amrita Prasad, Soumya Roy, Gautam Bhattacharya, Subhash Chandra </a:t>
            </a:r>
            <a:r>
              <a:rPr lang="en-IN" dirty="0" err="1">
                <a:latin typeface="Times New Roman" panose="02020603050405020304" pitchFamily="18" charset="0"/>
                <a:cs typeface="Times New Roman" panose="02020603050405020304" pitchFamily="18" charset="0"/>
              </a:rPr>
              <a:t>Panja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Koushik</a:t>
            </a:r>
            <a:r>
              <a:rPr lang="en-IN" dirty="0">
                <a:latin typeface="Times New Roman" panose="02020603050405020304" pitchFamily="18" charset="0"/>
                <a:cs typeface="Times New Roman" panose="02020603050405020304" pitchFamily="18" charset="0"/>
              </a:rPr>
              <a:t> Ghosh : </a:t>
            </a:r>
            <a:r>
              <a:rPr lang="en-US" dirty="0">
                <a:latin typeface="Times New Roman" panose="02020603050405020304" pitchFamily="18" charset="0"/>
                <a:cs typeface="Times New Roman" panose="02020603050405020304" pitchFamily="18" charset="0"/>
              </a:rPr>
              <a:t>Causality Analysis between Solar Irradiance and </a:t>
            </a:r>
            <a:r>
              <a:rPr lang="en-US" dirty="0" err="1">
                <a:latin typeface="Times New Roman" panose="02020603050405020304" pitchFamily="18" charset="0"/>
                <a:cs typeface="Times New Roman" panose="02020603050405020304" pitchFamily="18" charset="0"/>
              </a:rPr>
              <a:t>Forbush</a:t>
            </a:r>
            <a:r>
              <a:rPr lang="en-US" dirty="0">
                <a:latin typeface="Times New Roman" panose="02020603050405020304" pitchFamily="18" charset="0"/>
                <a:cs typeface="Times New Roman" panose="02020603050405020304" pitchFamily="18" charset="0"/>
              </a:rPr>
              <a:t> Decrease Indices</a:t>
            </a:r>
            <a:endParaRPr lang="en-IN" dirty="0">
              <a:latin typeface="Times New Roman" panose="02020603050405020304" pitchFamily="18" charset="0"/>
              <a:cs typeface="Times New Roman" panose="02020603050405020304" pitchFamily="18" charset="0"/>
            </a:endParaRPr>
          </a:p>
          <a:p>
            <a:pPr>
              <a:buFont typeface="+mj-lt"/>
              <a:buAutoNum type="arabicParenR"/>
            </a:pPr>
            <a:r>
              <a:rPr lang="en-IN" dirty="0">
                <a:latin typeface="Times New Roman" panose="02020603050405020304" pitchFamily="18" charset="0"/>
                <a:cs typeface="Times New Roman" panose="02020603050405020304" pitchFamily="18" charset="0"/>
              </a:rPr>
              <a:t>Granger Causality : </a:t>
            </a:r>
            <a:r>
              <a:rPr lang="en-IN" dirty="0">
                <a:latin typeface="Times New Roman" panose="02020603050405020304" pitchFamily="18" charset="0"/>
                <a:cs typeface="Times New Roman" panose="02020603050405020304" pitchFamily="18" charset="0"/>
                <a:hlinkClick r:id="rId2"/>
              </a:rPr>
              <a:t>http://www.scholarpedia.org/article/Granger_causality</a:t>
            </a:r>
            <a:endParaRPr lang="en-IN" dirty="0">
              <a:latin typeface="Times New Roman" panose="02020603050405020304" pitchFamily="18" charset="0"/>
              <a:cs typeface="Times New Roman" panose="02020603050405020304" pitchFamily="18" charset="0"/>
            </a:endParaRPr>
          </a:p>
          <a:p>
            <a:pPr>
              <a:buFont typeface="+mj-lt"/>
              <a:buAutoNum type="arabicParenR"/>
            </a:pPr>
            <a:r>
              <a:rPr lang="en-IN" dirty="0">
                <a:latin typeface="Times New Roman" panose="02020603050405020304" pitchFamily="18" charset="0"/>
                <a:cs typeface="Times New Roman" panose="02020603050405020304" pitchFamily="18" charset="0"/>
              </a:rPr>
              <a:t>Andreas Lindholm, </a:t>
            </a:r>
            <a:r>
              <a:rPr lang="en-IN" dirty="0" err="1">
                <a:latin typeface="Times New Roman" panose="02020603050405020304" pitchFamily="18" charset="0"/>
                <a:cs typeface="Times New Roman" panose="02020603050405020304" pitchFamily="18" charset="0"/>
              </a:rPr>
              <a:t>Niklas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Wahlström,Fredrik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Lindsten</a:t>
            </a:r>
            <a:r>
              <a:rPr lang="en-IN" dirty="0">
                <a:latin typeface="Times New Roman" panose="02020603050405020304" pitchFamily="18" charset="0"/>
                <a:cs typeface="Times New Roman" panose="02020603050405020304" pitchFamily="18" charset="0"/>
              </a:rPr>
              <a:t>, Thomas B. Schön : “ Supervised Machine Learning “, </a:t>
            </a:r>
            <a:r>
              <a:rPr lang="en-IN" dirty="0">
                <a:latin typeface="Times New Roman" panose="02020603050405020304" pitchFamily="18" charset="0"/>
                <a:cs typeface="Times New Roman" panose="02020603050405020304" pitchFamily="18" charset="0"/>
                <a:hlinkClick r:id="rId3"/>
              </a:rPr>
              <a:t>http://www.it.uu.se/edu/course/homepage/sml/literature/lecture_notes.pdf</a:t>
            </a:r>
            <a:endParaRPr lang="en-IN" dirty="0">
              <a:latin typeface="Times New Roman" panose="02020603050405020304" pitchFamily="18" charset="0"/>
              <a:cs typeface="Times New Roman" panose="02020603050405020304" pitchFamily="18" charset="0"/>
            </a:endParaRPr>
          </a:p>
          <a:p>
            <a:pPr>
              <a:buFont typeface="+mj-lt"/>
              <a:buAutoNum type="arabicParenR"/>
            </a:pPr>
            <a:r>
              <a:rPr lang="en-IN" dirty="0">
                <a:latin typeface="Times New Roman" panose="02020603050405020304" pitchFamily="18" charset="0"/>
                <a:cs typeface="Times New Roman" panose="02020603050405020304" pitchFamily="18" charset="0"/>
              </a:rPr>
              <a:t>Breast Cancer Dataset : </a:t>
            </a:r>
            <a:r>
              <a:rPr lang="en-IN" dirty="0">
                <a:latin typeface="Times New Roman" panose="02020603050405020304" pitchFamily="18" charset="0"/>
                <a:cs typeface="Times New Roman" panose="02020603050405020304" pitchFamily="18" charset="0"/>
                <a:hlinkClick r:id="rId4"/>
              </a:rPr>
              <a:t>https://www.kaggle.com/uciml/breast-cancer-wisconsin-data</a:t>
            </a:r>
            <a:endParaRPr lang="en-IN" dirty="0">
              <a:latin typeface="Times New Roman" panose="02020603050405020304" pitchFamily="18" charset="0"/>
              <a:cs typeface="Times New Roman" panose="02020603050405020304" pitchFamily="18" charset="0"/>
            </a:endParaRPr>
          </a:p>
          <a:p>
            <a:pPr>
              <a:buFont typeface="+mj-lt"/>
              <a:buAutoNum type="arabicParenR"/>
            </a:pPr>
            <a:r>
              <a:rPr lang="en-IN" dirty="0" err="1">
                <a:latin typeface="Times New Roman" panose="02020603050405020304" pitchFamily="18" charset="0"/>
                <a:cs typeface="Times New Roman" panose="02020603050405020304" pitchFamily="18" charset="0"/>
              </a:rPr>
              <a:t>Tingquan</a:t>
            </a:r>
            <a:r>
              <a:rPr lang="en-IN" dirty="0">
                <a:latin typeface="Times New Roman" panose="02020603050405020304" pitchFamily="18" charset="0"/>
                <a:cs typeface="Times New Roman" panose="02020603050405020304" pitchFamily="18" charset="0"/>
              </a:rPr>
              <a:t> Deng and </a:t>
            </a:r>
            <a:r>
              <a:rPr lang="en-IN" dirty="0" err="1">
                <a:latin typeface="Times New Roman" panose="02020603050405020304" pitchFamily="18" charset="0"/>
                <a:cs typeface="Times New Roman" panose="02020603050405020304" pitchFamily="18" charset="0"/>
              </a:rPr>
              <a:t>Jinhong</a:t>
            </a:r>
            <a:r>
              <a:rPr lang="en-IN" dirty="0">
                <a:latin typeface="Times New Roman" panose="02020603050405020304" pitchFamily="18" charset="0"/>
                <a:cs typeface="Times New Roman" panose="02020603050405020304" pitchFamily="18" charset="0"/>
              </a:rPr>
              <a:t> Yang :- </a:t>
            </a:r>
            <a:r>
              <a:rPr lang="en-US" dirty="0">
                <a:latin typeface="Times New Roman" panose="02020603050405020304" pitchFamily="18" charset="0"/>
                <a:cs typeface="Times New Roman" panose="02020603050405020304" pitchFamily="18" charset="0"/>
              </a:rPr>
              <a:t>An Improved </a:t>
            </a:r>
            <a:r>
              <a:rPr lang="en-US" dirty="0" err="1">
                <a:latin typeface="Times New Roman" panose="02020603050405020304" pitchFamily="18" charset="0"/>
                <a:cs typeface="Times New Roman" panose="02020603050405020304" pitchFamily="18" charset="0"/>
              </a:rPr>
              <a:t>Semisupervised</a:t>
            </a:r>
            <a:r>
              <a:rPr lang="en-US" dirty="0">
                <a:latin typeface="Times New Roman" panose="02020603050405020304" pitchFamily="18" charset="0"/>
                <a:cs typeface="Times New Roman" panose="02020603050405020304" pitchFamily="18" charset="0"/>
              </a:rPr>
              <a:t> Outlier Detection Algorithm Based on Adaptive Feature Weighted Clustering</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a:buFont typeface="+mj-lt"/>
              <a:buAutoNum type="arabicParenR"/>
            </a:pPr>
            <a:endParaRPr lang="en-IN" dirty="0"/>
          </a:p>
          <a:p>
            <a:pPr>
              <a:buFont typeface="+mj-lt"/>
              <a:buAutoNum type="arabicParenR"/>
            </a:pPr>
            <a:endParaRPr lang="en-IN" dirty="0"/>
          </a:p>
        </p:txBody>
      </p:sp>
    </p:spTree>
    <p:extLst>
      <p:ext uri="{BB962C8B-B14F-4D97-AF65-F5344CB8AC3E}">
        <p14:creationId xmlns:p14="http://schemas.microsoft.com/office/powerpoint/2010/main" val="140375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3F10-F48B-4E33-90BE-30B94B738393}"/>
              </a:ext>
            </a:extLst>
          </p:cNvPr>
          <p:cNvSpPr>
            <a:spLocks noGrp="1"/>
          </p:cNvSpPr>
          <p:nvPr>
            <p:ph type="title"/>
          </p:nvPr>
        </p:nvSpPr>
        <p:spPr>
          <a:xfrm>
            <a:off x="2592925" y="624110"/>
            <a:ext cx="7597997" cy="1280890"/>
          </a:xfrm>
        </p:spPr>
        <p:txBody>
          <a:bodyPr/>
          <a:lstStyle/>
          <a:p>
            <a:endParaRPr lang="en-IN" dirty="0"/>
          </a:p>
        </p:txBody>
      </p:sp>
      <p:pic>
        <p:nvPicPr>
          <p:cNvPr id="11" name="Content Placeholder 10">
            <a:extLst>
              <a:ext uri="{FF2B5EF4-FFF2-40B4-BE49-F238E27FC236}">
                <a16:creationId xmlns:a16="http://schemas.microsoft.com/office/drawing/2014/main" id="{EBBC8E89-AE7F-41F8-A8E3-4FF997A44519}"/>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294846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CEC7-3402-4BB4-A41F-757FF72B2055}"/>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5DFF7170-FA10-4CBB-8FCC-B3C94FE94E99}"/>
              </a:ext>
            </a:extLst>
          </p:cNvPr>
          <p:cNvSpPr>
            <a:spLocks noGrp="1"/>
          </p:cNvSpPr>
          <p:nvPr>
            <p:ph idx="1"/>
          </p:nvPr>
        </p:nvSpPr>
        <p:spPr>
          <a:xfrm>
            <a:off x="3117954" y="1905000"/>
            <a:ext cx="7523542" cy="4668078"/>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The main aim of our project is </a:t>
            </a:r>
            <a:r>
              <a:rPr lang="en-IN" sz="2400" dirty="0">
                <a:latin typeface="Times New Roman" panose="02020603050405020304" pitchFamily="18" charset="0"/>
                <a:cs typeface="Times New Roman" panose="02020603050405020304" pitchFamily="18" charset="0"/>
              </a:rPr>
              <a:t>to select the feature in multivariate time series datasets using Granger Causality and Analysis of Variance(ANOVA) for improving the accuracy of Machine Learning(ML) model. </a:t>
            </a:r>
            <a:r>
              <a:rPr lang="en-US" sz="2400" dirty="0">
                <a:latin typeface="Times New Roman" panose="02020603050405020304" pitchFamily="18" charset="0"/>
                <a:cs typeface="Times New Roman" panose="02020603050405020304" pitchFamily="18" charset="0"/>
              </a:rPr>
              <a:t>We have to reduce the complexity of a model and makes it easier to interpret.</a:t>
            </a:r>
            <a:endParaRPr lang="en-IN" sz="2400" dirty="0"/>
          </a:p>
        </p:txBody>
      </p:sp>
    </p:spTree>
    <p:extLst>
      <p:ext uri="{BB962C8B-B14F-4D97-AF65-F5344CB8AC3E}">
        <p14:creationId xmlns:p14="http://schemas.microsoft.com/office/powerpoint/2010/main" val="285229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C-5A33-48CF-AD5F-5E4569FE9B4F}"/>
              </a:ext>
            </a:extLst>
          </p:cNvPr>
          <p:cNvSpPr>
            <a:spLocks noGrp="1"/>
          </p:cNvSpPr>
          <p:nvPr>
            <p:ph type="title"/>
          </p:nvPr>
        </p:nvSpPr>
        <p:spPr>
          <a:xfrm>
            <a:off x="2592925" y="584353"/>
            <a:ext cx="8911687" cy="1337211"/>
          </a:xfrm>
        </p:spPr>
        <p:txBody>
          <a:bodyPr>
            <a:normAutofit/>
          </a:bodyPr>
          <a:lstStyle/>
          <a:p>
            <a:pPr algn="ctr"/>
            <a:r>
              <a:rPr lang="en-IN" sz="3200"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A2E3B60B-466F-43F2-A7D6-BD95F9B25CB6}"/>
              </a:ext>
            </a:extLst>
          </p:cNvPr>
          <p:cNvSpPr>
            <a:spLocks noGrp="1"/>
          </p:cNvSpPr>
          <p:nvPr>
            <p:ph idx="1"/>
          </p:nvPr>
        </p:nvSpPr>
        <p:spPr>
          <a:xfrm>
            <a:off x="2589212" y="1921564"/>
            <a:ext cx="8915400" cy="4936436"/>
          </a:xfrm>
        </p:spPr>
        <p:txBody>
          <a:bodyPr/>
          <a:lstStyle/>
          <a:p>
            <a:pPr marL="0" indent="0">
              <a:buNone/>
            </a:pPr>
            <a:endParaRPr lang="en-IN" dirty="0"/>
          </a:p>
          <a:p>
            <a:pPr>
              <a:lnSpc>
                <a:spcPct val="150000"/>
              </a:lnSpc>
            </a:pPr>
            <a:r>
              <a:rPr lang="en-IN" dirty="0">
                <a:latin typeface="Times New Roman" panose="02020603050405020304" pitchFamily="18" charset="0"/>
                <a:cs typeface="Times New Roman" panose="02020603050405020304" pitchFamily="18" charset="0"/>
              </a:rPr>
              <a:t>Data Pre-processing</a:t>
            </a:r>
          </a:p>
          <a:p>
            <a:pPr>
              <a:lnSpc>
                <a:spcPct val="150000"/>
              </a:lnSpc>
            </a:pPr>
            <a:r>
              <a:rPr lang="en-IN" dirty="0">
                <a:latin typeface="Times New Roman" panose="02020603050405020304" pitchFamily="18" charset="0"/>
                <a:cs typeface="Times New Roman" panose="02020603050405020304" pitchFamily="18" charset="0"/>
              </a:rPr>
              <a:t>Computing Accuracy of the given datasets </a:t>
            </a:r>
          </a:p>
          <a:p>
            <a:pPr>
              <a:lnSpc>
                <a:spcPct val="150000"/>
              </a:lnSpc>
            </a:pPr>
            <a:r>
              <a:rPr lang="en-IN" dirty="0">
                <a:latin typeface="Times New Roman" panose="02020603050405020304" pitchFamily="18" charset="0"/>
                <a:cs typeface="Times New Roman" panose="02020603050405020304" pitchFamily="18" charset="0"/>
              </a:rPr>
              <a:t>Feature Selection Using Analysis of Variance(ANOVA) </a:t>
            </a:r>
          </a:p>
          <a:p>
            <a:pPr>
              <a:lnSpc>
                <a:spcPct val="150000"/>
              </a:lnSpc>
            </a:pPr>
            <a:r>
              <a:rPr lang="en-IN" dirty="0">
                <a:latin typeface="Times New Roman" panose="02020603050405020304" pitchFamily="18" charset="0"/>
                <a:cs typeface="Times New Roman" panose="02020603050405020304" pitchFamily="18" charset="0"/>
              </a:rPr>
              <a:t>Computing Accuracy of reduced dataset</a:t>
            </a:r>
          </a:p>
          <a:p>
            <a:pPr>
              <a:lnSpc>
                <a:spcPct val="150000"/>
              </a:lnSpc>
            </a:pPr>
            <a:r>
              <a:rPr lang="en-IN" dirty="0">
                <a:latin typeface="Times New Roman" panose="02020603050405020304" pitchFamily="18" charset="0"/>
                <a:cs typeface="Times New Roman" panose="02020603050405020304" pitchFamily="18" charset="0"/>
              </a:rPr>
              <a:t>Feature Selection using Granger Causality Hypothesis Test</a:t>
            </a:r>
          </a:p>
          <a:p>
            <a:pPr>
              <a:lnSpc>
                <a:spcPct val="150000"/>
              </a:lnSpc>
            </a:pPr>
            <a:r>
              <a:rPr lang="en-IN" dirty="0">
                <a:latin typeface="Times New Roman" panose="02020603050405020304" pitchFamily="18" charset="0"/>
                <a:cs typeface="Times New Roman" panose="02020603050405020304" pitchFamily="18" charset="0"/>
              </a:rPr>
              <a:t>Computing Accuracy of reduced dataset</a:t>
            </a:r>
          </a:p>
          <a:p>
            <a:pPr>
              <a:lnSpc>
                <a:spcPct val="150000"/>
              </a:lnSpc>
            </a:pPr>
            <a:r>
              <a:rPr lang="en-IN" dirty="0">
                <a:latin typeface="Times New Roman" panose="02020603050405020304" pitchFamily="18" charset="0"/>
                <a:cs typeface="Times New Roman" panose="02020603050405020304" pitchFamily="18" charset="0"/>
              </a:rPr>
              <a:t>Accuracy Comparison between original and reduced dataset</a:t>
            </a:r>
          </a:p>
        </p:txBody>
      </p:sp>
    </p:spTree>
    <p:extLst>
      <p:ext uri="{BB962C8B-B14F-4D97-AF65-F5344CB8AC3E}">
        <p14:creationId xmlns:p14="http://schemas.microsoft.com/office/powerpoint/2010/main" val="3738743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18EC-067D-47A4-A49D-89DBA7D6D5AA}"/>
              </a:ext>
            </a:extLst>
          </p:cNvPr>
          <p:cNvSpPr>
            <a:spLocks noGrp="1"/>
          </p:cNvSpPr>
          <p:nvPr>
            <p:ph type="title"/>
          </p:nvPr>
        </p:nvSpPr>
        <p:spPr>
          <a:xfrm>
            <a:off x="1722783" y="624109"/>
            <a:ext cx="9781830" cy="5220100"/>
          </a:xfrm>
        </p:spPr>
        <p:txBody>
          <a:bodyPr>
            <a:normAutofit fontScale="90000"/>
          </a:bodyPr>
          <a:lstStyle/>
          <a:p>
            <a:pPr>
              <a:lnSpc>
                <a:spcPct val="150000"/>
              </a:lnSpc>
            </a:pPr>
            <a:r>
              <a:rPr lang="en-IN" dirty="0"/>
              <a:t>                        </a:t>
            </a:r>
            <a:r>
              <a:rPr lang="en-IN" sz="4000" dirty="0">
                <a:latin typeface="Times New Roman" panose="02020603050405020304" pitchFamily="18" charset="0"/>
                <a:cs typeface="Times New Roman" panose="02020603050405020304" pitchFamily="18" charset="0"/>
              </a:rPr>
              <a:t>Feature Selection</a:t>
            </a:r>
            <a:br>
              <a:rPr lang="en-IN" dirty="0"/>
            </a:br>
            <a:r>
              <a:rPr lang="en-IN" dirty="0"/>
              <a:t>      </a:t>
            </a:r>
            <a:r>
              <a:rPr lang="en-US" sz="2700" dirty="0">
                <a:latin typeface="Times New Roman" panose="02020603050405020304" pitchFamily="18" charset="0"/>
                <a:cs typeface="Times New Roman" panose="02020603050405020304" pitchFamily="18" charset="0"/>
              </a:rPr>
              <a:t>Feature Selection is one of the core concepts in machine learning which hugely impacts the performance of your model. Some Benefits of performing Feature Selection are  Reduces Overfitting, Improves Accuracy, Reduces Training Time.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Here is some feature selection technique we use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B793E999-8FA1-4280-B238-3A50C9902A9F}"/>
              </a:ext>
            </a:extLst>
          </p:cNvPr>
          <p:cNvSpPr>
            <a:spLocks noGrp="1"/>
          </p:cNvSpPr>
          <p:nvPr>
            <p:ph idx="1"/>
          </p:nvPr>
        </p:nvSpPr>
        <p:spPr>
          <a:xfrm>
            <a:off x="3299790" y="4890052"/>
            <a:ext cx="8204821" cy="1842052"/>
          </a:xfrm>
        </p:spPr>
        <p:txBody>
          <a:bodyPr>
            <a:normAutofit/>
          </a:bodyPr>
          <a:lstStyle/>
          <a:p>
            <a:r>
              <a:rPr lang="en-IN" sz="2000" dirty="0">
                <a:latin typeface="Times New Roman" panose="02020603050405020304" pitchFamily="18" charset="0"/>
                <a:cs typeface="Times New Roman" panose="02020603050405020304" pitchFamily="18" charset="0"/>
              </a:rPr>
              <a:t>Granger Causality Hypothesis Test</a:t>
            </a:r>
          </a:p>
          <a:p>
            <a:r>
              <a:rPr lang="en-IN" sz="2000" dirty="0">
                <a:latin typeface="Times New Roman" panose="02020603050405020304" pitchFamily="18" charset="0"/>
                <a:cs typeface="Times New Roman" panose="02020603050405020304" pitchFamily="18" charset="0"/>
              </a:rPr>
              <a:t>Analysis Of Variance(ANOVA) F-Test</a:t>
            </a:r>
          </a:p>
        </p:txBody>
      </p:sp>
    </p:spTree>
    <p:extLst>
      <p:ext uri="{BB962C8B-B14F-4D97-AF65-F5344CB8AC3E}">
        <p14:creationId xmlns:p14="http://schemas.microsoft.com/office/powerpoint/2010/main" val="299887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E22C-CE30-4F44-9461-658489A06186}"/>
              </a:ext>
            </a:extLst>
          </p:cNvPr>
          <p:cNvSpPr>
            <a:spLocks noGrp="1"/>
          </p:cNvSpPr>
          <p:nvPr>
            <p:ph type="title"/>
          </p:nvPr>
        </p:nvSpPr>
        <p:spPr>
          <a:xfrm>
            <a:off x="1956821" y="677116"/>
            <a:ext cx="9547791" cy="2967231"/>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Classification Model</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Classification is a supervised learning approach in which the computer program learns from the data input given to it and then uses this learning to classify new observation.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 goal of classification is to accurately predict the target class for each case in the data. Here are some classification algorithm in Machine Learning.</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739EE2-BAE3-4E91-8C34-1AF841DE07A2}"/>
              </a:ext>
            </a:extLst>
          </p:cNvPr>
          <p:cNvSpPr>
            <a:spLocks noGrp="1"/>
          </p:cNvSpPr>
          <p:nvPr>
            <p:ph idx="1"/>
          </p:nvPr>
        </p:nvSpPr>
        <p:spPr>
          <a:xfrm>
            <a:off x="2589212" y="4287187"/>
            <a:ext cx="8915400" cy="2570811"/>
          </a:xfrm>
        </p:spPr>
        <p:txBody>
          <a:bodyPr>
            <a:normAutofit/>
          </a:bodyPr>
          <a:lstStyle/>
          <a:p>
            <a:r>
              <a:rPr lang="en-IN" sz="2000" dirty="0">
                <a:latin typeface="Times New Roman" panose="02020603050405020304" pitchFamily="18" charset="0"/>
                <a:cs typeface="Times New Roman" panose="02020603050405020304" pitchFamily="18" charset="0"/>
              </a:rPr>
              <a:t>K-Nearest Neighbours(KNN)</a:t>
            </a:r>
          </a:p>
          <a:p>
            <a:r>
              <a:rPr lang="en-IN" sz="2000" dirty="0">
                <a:latin typeface="Times New Roman" panose="02020603050405020304" pitchFamily="18" charset="0"/>
                <a:cs typeface="Times New Roman" panose="02020603050405020304" pitchFamily="18" charset="0"/>
              </a:rPr>
              <a:t>Logistic Regression</a:t>
            </a:r>
          </a:p>
          <a:p>
            <a:r>
              <a:rPr lang="en-IN" sz="2000" dirty="0">
                <a:latin typeface="Times New Roman" panose="02020603050405020304" pitchFamily="18" charset="0"/>
                <a:cs typeface="Times New Roman" panose="02020603050405020304" pitchFamily="18" charset="0"/>
              </a:rPr>
              <a:t>Support Vector Machines(SVM)</a:t>
            </a:r>
          </a:p>
          <a:p>
            <a:r>
              <a:rPr lang="en-IN" sz="2000" dirty="0">
                <a:latin typeface="Times New Roman" panose="02020603050405020304" pitchFamily="18" charset="0"/>
                <a:cs typeface="Times New Roman" panose="02020603050405020304" pitchFamily="18" charset="0"/>
              </a:rPr>
              <a:t>Decision Trees</a:t>
            </a:r>
          </a:p>
        </p:txBody>
      </p:sp>
    </p:spTree>
    <p:extLst>
      <p:ext uri="{BB962C8B-B14F-4D97-AF65-F5344CB8AC3E}">
        <p14:creationId xmlns:p14="http://schemas.microsoft.com/office/powerpoint/2010/main" val="1652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E095-EB3E-43A1-8A91-DE37CB074FD7}"/>
              </a:ext>
            </a:extLst>
          </p:cNvPr>
          <p:cNvSpPr>
            <a:spLocks noGrp="1"/>
          </p:cNvSpPr>
          <p:nvPr>
            <p:ph type="title"/>
          </p:nvPr>
        </p:nvSpPr>
        <p:spPr/>
        <p:txBody>
          <a:bodyPr>
            <a:normAutofit/>
          </a:bodyPr>
          <a:lstStyle/>
          <a:p>
            <a:pPr algn="ctr"/>
            <a:r>
              <a:rPr lang="en-IN" sz="2800" dirty="0"/>
              <a:t>Implementation of different classifier to find accuracy of the dataset</a:t>
            </a:r>
          </a:p>
        </p:txBody>
      </p:sp>
      <p:pic>
        <p:nvPicPr>
          <p:cNvPr id="5" name="Content Placeholder 4">
            <a:extLst>
              <a:ext uri="{FF2B5EF4-FFF2-40B4-BE49-F238E27FC236}">
                <a16:creationId xmlns:a16="http://schemas.microsoft.com/office/drawing/2014/main" id="{76149142-BB82-4BA3-8319-3424D0761838}"/>
              </a:ext>
            </a:extLst>
          </p:cNvPr>
          <p:cNvPicPr>
            <a:picLocks noGrp="1" noChangeAspect="1"/>
          </p:cNvPicPr>
          <p:nvPr>
            <p:ph idx="1"/>
          </p:nvPr>
        </p:nvPicPr>
        <p:blipFill>
          <a:blip r:embed="rId2"/>
          <a:stretch>
            <a:fillRect/>
          </a:stretch>
        </p:blipFill>
        <p:spPr>
          <a:xfrm>
            <a:off x="2770188" y="2040835"/>
            <a:ext cx="8553450" cy="3737114"/>
          </a:xfrm>
        </p:spPr>
      </p:pic>
    </p:spTree>
    <p:extLst>
      <p:ext uri="{BB962C8B-B14F-4D97-AF65-F5344CB8AC3E}">
        <p14:creationId xmlns:p14="http://schemas.microsoft.com/office/powerpoint/2010/main" val="374216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2EFD-C8C2-4E61-B0E3-79A3B8914764}"/>
              </a:ext>
            </a:extLst>
          </p:cNvPr>
          <p:cNvSpPr>
            <a:spLocks noGrp="1"/>
          </p:cNvSpPr>
          <p:nvPr>
            <p:ph type="title"/>
          </p:nvPr>
        </p:nvSpPr>
        <p:spPr>
          <a:xfrm>
            <a:off x="1855305" y="624111"/>
            <a:ext cx="9649308" cy="1827542"/>
          </a:xfrm>
        </p:spPr>
        <p:txBody>
          <a:bodyPr>
            <a:normAutofit fontScale="90000"/>
          </a:bodyPr>
          <a:lstStyle/>
          <a:p>
            <a:r>
              <a:rPr lang="en-IN" sz="2700" dirty="0"/>
              <a:t>          </a:t>
            </a:r>
            <a:r>
              <a:rPr lang="en-IN" sz="2700" dirty="0">
                <a:latin typeface="Times New Roman" panose="02020603050405020304" pitchFamily="18" charset="0"/>
                <a:cs typeface="Times New Roman" panose="02020603050405020304" pitchFamily="18" charset="0"/>
              </a:rPr>
              <a:t>Implementation of Analysis of Variance(ANOVA) F-Test</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one way ANOVA is used to compare two means from two independent (unrelated) groups using the F-distribution.</a:t>
            </a:r>
            <a:br>
              <a:rPr lang="en-US" sz="27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A7BA45-4293-4847-A015-12F00CA6ADB8}"/>
              </a:ext>
            </a:extLst>
          </p:cNvPr>
          <p:cNvSpPr>
            <a:spLocks noGrp="1"/>
          </p:cNvSpPr>
          <p:nvPr>
            <p:ph idx="1"/>
          </p:nvPr>
        </p:nvSpPr>
        <p:spPr>
          <a:xfrm>
            <a:off x="2589212" y="2451656"/>
            <a:ext cx="7787240" cy="1775787"/>
          </a:xfrm>
          <a:solidFill>
            <a:schemeClr val="bg1"/>
          </a:solidFill>
        </p:spPr>
        <p:txBody>
          <a:bodyPr>
            <a:normAutofit fontScale="85000" lnSpcReduction="10000"/>
          </a:bodyPr>
          <a:lstStyle/>
          <a:p>
            <a:pPr>
              <a:lnSpc>
                <a:spcPct val="150000"/>
              </a:lnSpc>
            </a:pPr>
            <a:r>
              <a:rPr lang="en-IN" sz="2000" dirty="0">
                <a:latin typeface="Times New Roman" panose="02020603050405020304" pitchFamily="18" charset="0"/>
                <a:cs typeface="Times New Roman" panose="02020603050405020304" pitchFamily="18" charset="0"/>
              </a:rPr>
              <a:t>We decide the result on the basis of P-Values. If the P-value is less than significance value(0.05), then null hypothesis (</a:t>
            </a:r>
            <a:r>
              <a:rPr lang="en-IN" sz="2000" b="1" dirty="0">
                <a:latin typeface="Times New Roman" panose="02020603050405020304" pitchFamily="18" charset="0"/>
                <a:cs typeface="Times New Roman" panose="02020603050405020304" pitchFamily="18" charset="0"/>
              </a:rPr>
              <a:t>H</a:t>
            </a:r>
            <a:r>
              <a:rPr lang="en-IN" sz="2000" b="1" baseline="-25000" dirty="0">
                <a:latin typeface="Times New Roman" panose="02020603050405020304" pitchFamily="18" charset="0"/>
                <a:cs typeface="Times New Roman" panose="02020603050405020304" pitchFamily="18" charset="0"/>
              </a:rPr>
              <a:t>0</a:t>
            </a:r>
            <a:r>
              <a:rPr lang="en-IN" sz="2000" dirty="0">
                <a:latin typeface="Times New Roman" panose="02020603050405020304" pitchFamily="18" charset="0"/>
                <a:cs typeface="Times New Roman" panose="02020603050405020304" pitchFamily="18" charset="0"/>
              </a:rPr>
              <a:t>)</a:t>
            </a:r>
            <a:r>
              <a:rPr lang="en-IN" sz="2000" b="1" baseline="-25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will be rejected and alternate hypothesis(</a:t>
            </a:r>
            <a:r>
              <a:rPr lang="en-IN" sz="2000" b="1" dirty="0">
                <a:latin typeface="Times New Roman" panose="02020603050405020304" pitchFamily="18" charset="0"/>
                <a:cs typeface="Times New Roman" panose="02020603050405020304" pitchFamily="18" charset="0"/>
              </a:rPr>
              <a:t>H</a:t>
            </a:r>
            <a:r>
              <a:rPr lang="en-IN" sz="2000" b="1" baseline="-25000"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will be selected which represent the given variable cause the required variable.</a:t>
            </a:r>
          </a:p>
          <a:p>
            <a:pPr marL="0" indent="0">
              <a:lnSpc>
                <a:spcPct val="150000"/>
              </a:lnSpc>
              <a:buNone/>
            </a:pPr>
            <a:r>
              <a:rPr lang="en-IN" sz="2100" dirty="0">
                <a:latin typeface="Times New Roman" panose="02020603050405020304" pitchFamily="18" charset="0"/>
                <a:cs typeface="Times New Roman" panose="02020603050405020304" pitchFamily="18" charset="0"/>
              </a:rPr>
              <a:t>Code Snippet :</a:t>
            </a: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dirty="0"/>
          </a:p>
        </p:txBody>
      </p:sp>
      <p:sp>
        <p:nvSpPr>
          <p:cNvPr id="6" name="Content Placeholder 2">
            <a:extLst>
              <a:ext uri="{FF2B5EF4-FFF2-40B4-BE49-F238E27FC236}">
                <a16:creationId xmlns:a16="http://schemas.microsoft.com/office/drawing/2014/main" id="{7C04BFAE-501C-46A5-B0CD-6E71C3671534}"/>
              </a:ext>
            </a:extLst>
          </p:cNvPr>
          <p:cNvSpPr txBox="1">
            <a:spLocks/>
          </p:cNvSpPr>
          <p:nvPr/>
        </p:nvSpPr>
        <p:spPr>
          <a:xfrm>
            <a:off x="2589212" y="4227443"/>
            <a:ext cx="7787240" cy="1186068"/>
          </a:xfrm>
          <a:prstGeom prst="rect">
            <a:avLst/>
          </a:prstGeom>
          <a:solidFill>
            <a:schemeClr val="bg1">
              <a:lumMod val="75000"/>
            </a:scheme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IN" sz="2000" dirty="0" err="1">
                <a:latin typeface="Times New Roman" panose="02020603050405020304" pitchFamily="18" charset="0"/>
                <a:cs typeface="Times New Roman" panose="02020603050405020304" pitchFamily="18" charset="0"/>
              </a:rPr>
              <a:t>one.way</a:t>
            </a:r>
            <a:r>
              <a:rPr lang="en-IN" sz="2000" dirty="0">
                <a:latin typeface="Times New Roman" panose="02020603050405020304" pitchFamily="18" charset="0"/>
                <a:cs typeface="Times New Roman" panose="02020603050405020304" pitchFamily="18" charset="0"/>
              </a:rPr>
              <a:t> &lt;- </a:t>
            </a:r>
            <a:r>
              <a:rPr lang="en-IN" sz="2000" dirty="0" err="1">
                <a:latin typeface="Times New Roman" panose="02020603050405020304" pitchFamily="18" charset="0"/>
                <a:cs typeface="Times New Roman" panose="02020603050405020304" pitchFamily="18" charset="0"/>
              </a:rPr>
              <a:t>aov</a:t>
            </a:r>
            <a:r>
              <a:rPr lang="en-IN" sz="2000" dirty="0">
                <a:latin typeface="Times New Roman" panose="02020603050405020304" pitchFamily="18" charset="0"/>
                <a:cs typeface="Times New Roman" panose="02020603050405020304" pitchFamily="18" charset="0"/>
              </a:rPr>
              <a:t>(target variable~ independent variable, dataset)</a:t>
            </a:r>
          </a:p>
          <a:p>
            <a:pPr marL="0" indent="0">
              <a:lnSpc>
                <a:spcPct val="150000"/>
              </a:lnSpc>
              <a:buNone/>
            </a:pPr>
            <a:r>
              <a:rPr lang="en-IN" sz="2000" dirty="0">
                <a:latin typeface="Times New Roman" panose="02020603050405020304" pitchFamily="18" charset="0"/>
                <a:cs typeface="Times New Roman" panose="02020603050405020304" pitchFamily="18" charset="0"/>
              </a:rPr>
              <a:t>summary(</a:t>
            </a:r>
            <a:r>
              <a:rPr lang="en-IN" sz="2000" dirty="0" err="1">
                <a:latin typeface="Times New Roman" panose="02020603050405020304" pitchFamily="18" charset="0"/>
                <a:cs typeface="Times New Roman" panose="02020603050405020304" pitchFamily="18" charset="0"/>
              </a:rPr>
              <a:t>one.way</a:t>
            </a:r>
            <a:r>
              <a:rPr lang="en-IN" sz="2000" dirty="0">
                <a:latin typeface="Times New Roman" panose="02020603050405020304" pitchFamily="18" charset="0"/>
                <a:cs typeface="Times New Roman" panose="02020603050405020304" pitchFamily="18" charset="0"/>
              </a:rPr>
              <a:t>)</a:t>
            </a: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27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48CA-8B03-4A41-A6F7-D409BB58E3E9}"/>
              </a:ext>
            </a:extLst>
          </p:cNvPr>
          <p:cNvSpPr>
            <a:spLocks noGrp="1"/>
          </p:cNvSpPr>
          <p:nvPr>
            <p:ph type="title"/>
          </p:nvPr>
        </p:nvSpPr>
        <p:spPr>
          <a:xfrm>
            <a:off x="3432517" y="624110"/>
            <a:ext cx="8072095" cy="1280890"/>
          </a:xfrm>
        </p:spPr>
        <p:txBody>
          <a:bodyPr/>
          <a:lstStyle/>
          <a:p>
            <a:r>
              <a:rPr lang="en-IN" dirty="0"/>
              <a:t>IBM – SPSS Result of ANOVA</a:t>
            </a:r>
          </a:p>
        </p:txBody>
      </p:sp>
      <p:pic>
        <p:nvPicPr>
          <p:cNvPr id="5" name="Content Placeholder 4">
            <a:extLst>
              <a:ext uri="{FF2B5EF4-FFF2-40B4-BE49-F238E27FC236}">
                <a16:creationId xmlns:a16="http://schemas.microsoft.com/office/drawing/2014/main" id="{6372B2A1-EF78-4538-A2AA-AAF0D31B53A4}"/>
              </a:ext>
            </a:extLst>
          </p:cNvPr>
          <p:cNvPicPr>
            <a:picLocks noGrp="1" noChangeAspect="1"/>
          </p:cNvPicPr>
          <p:nvPr>
            <p:ph idx="1"/>
          </p:nvPr>
        </p:nvPicPr>
        <p:blipFill>
          <a:blip r:embed="rId2"/>
          <a:stretch>
            <a:fillRect/>
          </a:stretch>
        </p:blipFill>
        <p:spPr>
          <a:xfrm>
            <a:off x="2813538" y="1533378"/>
            <a:ext cx="9031459" cy="3995225"/>
          </a:xfrm>
        </p:spPr>
      </p:pic>
      <p:sp>
        <p:nvSpPr>
          <p:cNvPr id="6" name="Title 1">
            <a:extLst>
              <a:ext uri="{FF2B5EF4-FFF2-40B4-BE49-F238E27FC236}">
                <a16:creationId xmlns:a16="http://schemas.microsoft.com/office/drawing/2014/main" id="{967E0659-200C-4553-A336-78BE5117B0A2}"/>
              </a:ext>
            </a:extLst>
          </p:cNvPr>
          <p:cNvSpPr txBox="1">
            <a:spLocks/>
          </p:cNvSpPr>
          <p:nvPr/>
        </p:nvSpPr>
        <p:spPr>
          <a:xfrm>
            <a:off x="3123028" y="5577110"/>
            <a:ext cx="7661787" cy="11050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dirty="0"/>
              <a:t>Here, V3 attribute has p- value .072 which is more than the significance value, then we are going to remove to this attribute.</a:t>
            </a:r>
          </a:p>
        </p:txBody>
      </p:sp>
    </p:spTree>
    <p:extLst>
      <p:ext uri="{BB962C8B-B14F-4D97-AF65-F5344CB8AC3E}">
        <p14:creationId xmlns:p14="http://schemas.microsoft.com/office/powerpoint/2010/main" val="179852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97F5-C571-4569-891F-3D2D0671EA88}"/>
              </a:ext>
            </a:extLst>
          </p:cNvPr>
          <p:cNvSpPr>
            <a:spLocks noGrp="1"/>
          </p:cNvSpPr>
          <p:nvPr>
            <p:ph type="title"/>
          </p:nvPr>
        </p:nvSpPr>
        <p:spPr>
          <a:xfrm>
            <a:off x="2592925" y="597606"/>
            <a:ext cx="8911687" cy="1280890"/>
          </a:xfrm>
        </p:spPr>
        <p:txBody>
          <a:bodyPr>
            <a:normAutofit fontScale="90000"/>
          </a:bodyPr>
          <a:lstStyle/>
          <a:p>
            <a:r>
              <a:rPr lang="en-IN" sz="2400" dirty="0"/>
              <a:t>Implementation of Granger Causality Test</a:t>
            </a:r>
            <a:br>
              <a:rPr lang="en-IN" sz="2400" dirty="0"/>
            </a:br>
            <a:br>
              <a:rPr lang="en-IN" sz="2400" dirty="0"/>
            </a:b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Granger causality test</a:t>
            </a:r>
            <a:r>
              <a:rPr lang="en-US" sz="2200" dirty="0">
                <a:latin typeface="Times New Roman" panose="02020603050405020304" pitchFamily="18" charset="0"/>
                <a:cs typeface="Times New Roman" panose="02020603050405020304" pitchFamily="18" charset="0"/>
              </a:rPr>
              <a:t> is a statistical hypothesis test for determining whether one time series is useful in forecasting another, first proposed in 1969.</a:t>
            </a:r>
            <a:endParaRPr lang="en-IN" sz="2200" dirty="0"/>
          </a:p>
        </p:txBody>
      </p:sp>
      <p:sp>
        <p:nvSpPr>
          <p:cNvPr id="3" name="Content Placeholder 2">
            <a:extLst>
              <a:ext uri="{FF2B5EF4-FFF2-40B4-BE49-F238E27FC236}">
                <a16:creationId xmlns:a16="http://schemas.microsoft.com/office/drawing/2014/main" id="{CE77A525-4084-43D7-B9D1-7374E67CEC71}"/>
              </a:ext>
            </a:extLst>
          </p:cNvPr>
          <p:cNvSpPr>
            <a:spLocks noGrp="1"/>
          </p:cNvSpPr>
          <p:nvPr>
            <p:ph idx="1"/>
          </p:nvPr>
        </p:nvSpPr>
        <p:spPr>
          <a:xfrm>
            <a:off x="2589212" y="2332384"/>
            <a:ext cx="8915400" cy="4121425"/>
          </a:xfrm>
          <a:solidFill>
            <a:schemeClr val="bg1">
              <a:lumMod val="75000"/>
            </a:schemeClr>
          </a:solidFill>
        </p:spPr>
        <p:txBody>
          <a:bodyPr>
            <a:normAutofit fontScale="85000" lnSpcReduction="20000"/>
          </a:bodyPr>
          <a:lstStyle/>
          <a:p>
            <a:pPr marL="0" indent="0">
              <a:buNone/>
            </a:pPr>
            <a:r>
              <a:rPr lang="en-IN" dirty="0">
                <a:solidFill>
                  <a:schemeClr val="accent4"/>
                </a:solidFill>
              </a:rPr>
              <a:t>def</a:t>
            </a:r>
            <a:r>
              <a:rPr lang="en-IN" dirty="0"/>
              <a:t> </a:t>
            </a:r>
            <a:r>
              <a:rPr lang="en-IN" dirty="0" err="1">
                <a:solidFill>
                  <a:schemeClr val="accent1"/>
                </a:solidFill>
              </a:rPr>
              <a:t>grangers_causation_matrix</a:t>
            </a:r>
            <a:r>
              <a:rPr lang="en-IN" dirty="0"/>
              <a:t>(data, variables, test='ssr_chi2test', verbose=False):</a:t>
            </a:r>
          </a:p>
          <a:p>
            <a:pPr marL="0" indent="0">
              <a:buNone/>
            </a:pPr>
            <a:r>
              <a:rPr lang="en-IN" dirty="0"/>
              <a:t>    </a:t>
            </a:r>
            <a:r>
              <a:rPr lang="en-IN" dirty="0" err="1"/>
              <a:t>X_train</a:t>
            </a:r>
            <a:r>
              <a:rPr lang="en-IN" dirty="0"/>
              <a:t> = </a:t>
            </a:r>
            <a:r>
              <a:rPr lang="en-IN" dirty="0" err="1"/>
              <a:t>pd.DataFrame</a:t>
            </a:r>
            <a:r>
              <a:rPr lang="en-IN" dirty="0"/>
              <a:t>(</a:t>
            </a:r>
            <a:r>
              <a:rPr lang="en-IN" dirty="0" err="1"/>
              <a:t>np.zeros</a:t>
            </a:r>
            <a:r>
              <a:rPr lang="en-IN" dirty="0"/>
              <a:t>((</a:t>
            </a:r>
            <a:r>
              <a:rPr lang="en-IN" dirty="0" err="1"/>
              <a:t>len</a:t>
            </a:r>
            <a:r>
              <a:rPr lang="en-IN" dirty="0"/>
              <a:t>(variables), </a:t>
            </a:r>
            <a:r>
              <a:rPr lang="en-IN" dirty="0" err="1"/>
              <a:t>len</a:t>
            </a:r>
            <a:r>
              <a:rPr lang="en-IN" dirty="0"/>
              <a:t>(variables))), columns=variables, index=variables)</a:t>
            </a:r>
          </a:p>
          <a:p>
            <a:pPr marL="0" indent="0">
              <a:buNone/>
            </a:pPr>
            <a:r>
              <a:rPr lang="en-IN" dirty="0"/>
              <a:t>    for c in </a:t>
            </a:r>
            <a:r>
              <a:rPr lang="en-IN" dirty="0" err="1"/>
              <a:t>X_train.columns</a:t>
            </a:r>
            <a:r>
              <a:rPr lang="en-IN" dirty="0"/>
              <a:t>:</a:t>
            </a:r>
          </a:p>
          <a:p>
            <a:pPr marL="0" indent="0">
              <a:buNone/>
            </a:pPr>
            <a:r>
              <a:rPr lang="en-IN" dirty="0"/>
              <a:t>        for r in </a:t>
            </a:r>
            <a:r>
              <a:rPr lang="en-IN" dirty="0" err="1"/>
              <a:t>X_train.index</a:t>
            </a:r>
            <a:r>
              <a:rPr lang="en-IN" dirty="0"/>
              <a:t>:</a:t>
            </a:r>
          </a:p>
          <a:p>
            <a:pPr marL="0" indent="0">
              <a:buNone/>
            </a:pPr>
            <a:r>
              <a:rPr lang="en-IN" dirty="0"/>
              <a:t>            </a:t>
            </a:r>
            <a:r>
              <a:rPr lang="en-IN" dirty="0" err="1"/>
              <a:t>test_result</a:t>
            </a:r>
            <a:r>
              <a:rPr lang="en-IN" dirty="0"/>
              <a:t> = </a:t>
            </a:r>
            <a:r>
              <a:rPr lang="en-IN" dirty="0" err="1"/>
              <a:t>grangercausalitytests</a:t>
            </a:r>
            <a:r>
              <a:rPr lang="en-IN" dirty="0"/>
              <a:t>(data[[r, c]], </a:t>
            </a:r>
            <a:r>
              <a:rPr lang="en-IN" dirty="0" err="1"/>
              <a:t>maxlag</a:t>
            </a:r>
            <a:r>
              <a:rPr lang="en-IN" dirty="0"/>
              <a:t>=</a:t>
            </a:r>
            <a:r>
              <a:rPr lang="en-IN" dirty="0" err="1"/>
              <a:t>maxlag</a:t>
            </a:r>
            <a:r>
              <a:rPr lang="en-IN" dirty="0"/>
              <a:t>, verbose=False)</a:t>
            </a:r>
          </a:p>
          <a:p>
            <a:pPr marL="0" indent="0">
              <a:buNone/>
            </a:pPr>
            <a:r>
              <a:rPr lang="en-IN" dirty="0"/>
              <a:t>            </a:t>
            </a:r>
            <a:r>
              <a:rPr lang="en-IN" dirty="0" err="1"/>
              <a:t>p_values</a:t>
            </a:r>
            <a:r>
              <a:rPr lang="en-IN" dirty="0"/>
              <a:t> = [round(</a:t>
            </a:r>
            <a:r>
              <a:rPr lang="en-IN" dirty="0" err="1"/>
              <a:t>test_result</a:t>
            </a:r>
            <a:r>
              <a:rPr lang="en-IN" dirty="0"/>
              <a:t>[i+1][0][test][1],4) for </a:t>
            </a:r>
            <a:r>
              <a:rPr lang="en-IN" dirty="0" err="1"/>
              <a:t>i</a:t>
            </a:r>
            <a:r>
              <a:rPr lang="en-IN" dirty="0"/>
              <a:t> in range(</a:t>
            </a:r>
            <a:r>
              <a:rPr lang="en-IN" dirty="0" err="1"/>
              <a:t>maxlag</a:t>
            </a:r>
            <a:r>
              <a:rPr lang="en-IN" dirty="0"/>
              <a:t>)]</a:t>
            </a:r>
          </a:p>
          <a:p>
            <a:pPr marL="0" indent="0">
              <a:buNone/>
            </a:pPr>
            <a:r>
              <a:rPr lang="en-IN" dirty="0"/>
              <a:t>            if verbose: print(</a:t>
            </a:r>
            <a:r>
              <a:rPr lang="en-IN" dirty="0" err="1"/>
              <a:t>f'Y</a:t>
            </a:r>
            <a:r>
              <a:rPr lang="en-IN" dirty="0"/>
              <a:t>={r}, X={c}, P Values = {</a:t>
            </a:r>
            <a:r>
              <a:rPr lang="en-IN" dirty="0" err="1"/>
              <a:t>p_values</a:t>
            </a:r>
            <a:r>
              <a:rPr lang="en-IN" dirty="0"/>
              <a:t>}')</a:t>
            </a:r>
          </a:p>
          <a:p>
            <a:pPr marL="0" indent="0">
              <a:buNone/>
            </a:pPr>
            <a:r>
              <a:rPr lang="en-IN" dirty="0"/>
              <a:t>            </a:t>
            </a:r>
            <a:r>
              <a:rPr lang="en-IN" dirty="0" err="1"/>
              <a:t>min_p_value</a:t>
            </a:r>
            <a:r>
              <a:rPr lang="en-IN" dirty="0"/>
              <a:t>=</a:t>
            </a:r>
            <a:r>
              <a:rPr lang="en-IN" dirty="0" err="1"/>
              <a:t>np.min</a:t>
            </a:r>
            <a:r>
              <a:rPr lang="en-IN" dirty="0"/>
              <a:t>(</a:t>
            </a:r>
            <a:r>
              <a:rPr lang="en-IN" dirty="0" err="1"/>
              <a:t>p_values</a:t>
            </a:r>
            <a:r>
              <a:rPr lang="en-IN" dirty="0"/>
              <a:t>)</a:t>
            </a:r>
          </a:p>
          <a:p>
            <a:pPr marL="0" indent="0">
              <a:buNone/>
            </a:pPr>
            <a:r>
              <a:rPr lang="en-IN" dirty="0"/>
              <a:t>            </a:t>
            </a:r>
            <a:r>
              <a:rPr lang="en-IN" dirty="0" err="1"/>
              <a:t>X_train.loc</a:t>
            </a:r>
            <a:r>
              <a:rPr lang="en-IN" dirty="0"/>
              <a:t>[r, c] = </a:t>
            </a:r>
            <a:r>
              <a:rPr lang="en-IN" dirty="0" err="1"/>
              <a:t>min_p_value</a:t>
            </a:r>
            <a:endParaRPr lang="en-IN" dirty="0"/>
          </a:p>
          <a:p>
            <a:pPr marL="0" indent="0">
              <a:buNone/>
            </a:pPr>
            <a:r>
              <a:rPr lang="en-IN" dirty="0"/>
              <a:t>    </a:t>
            </a:r>
            <a:r>
              <a:rPr lang="en-IN" dirty="0" err="1"/>
              <a:t>X_train.columns</a:t>
            </a:r>
            <a:r>
              <a:rPr lang="en-IN" dirty="0"/>
              <a:t> =[</a:t>
            </a:r>
            <a:r>
              <a:rPr lang="en-IN" dirty="0" err="1"/>
              <a:t>var</a:t>
            </a:r>
            <a:r>
              <a:rPr lang="en-IN" dirty="0"/>
              <a:t> + '_x' for </a:t>
            </a:r>
            <a:r>
              <a:rPr lang="en-IN" dirty="0" err="1"/>
              <a:t>var</a:t>
            </a:r>
            <a:r>
              <a:rPr lang="en-IN" dirty="0"/>
              <a:t> in variables]</a:t>
            </a:r>
          </a:p>
          <a:p>
            <a:pPr marL="0" indent="0">
              <a:buNone/>
            </a:pPr>
            <a:r>
              <a:rPr lang="en-IN" dirty="0"/>
              <a:t>    </a:t>
            </a:r>
            <a:r>
              <a:rPr lang="en-IN" dirty="0" err="1"/>
              <a:t>X_train.index</a:t>
            </a:r>
            <a:r>
              <a:rPr lang="en-IN" dirty="0"/>
              <a:t> =  [</a:t>
            </a:r>
            <a:r>
              <a:rPr lang="en-IN" dirty="0" err="1"/>
              <a:t>var</a:t>
            </a:r>
            <a:r>
              <a:rPr lang="en-IN" dirty="0"/>
              <a:t> + '_y' for </a:t>
            </a:r>
            <a:r>
              <a:rPr lang="en-IN" dirty="0" err="1"/>
              <a:t>var</a:t>
            </a:r>
            <a:r>
              <a:rPr lang="en-IN" dirty="0"/>
              <a:t> in variables]</a:t>
            </a:r>
          </a:p>
          <a:p>
            <a:pPr marL="0" indent="0">
              <a:buNone/>
            </a:pPr>
            <a:r>
              <a:rPr lang="en-IN" dirty="0"/>
              <a:t>    return </a:t>
            </a:r>
            <a:r>
              <a:rPr lang="en-IN" dirty="0" err="1"/>
              <a:t>X_train</a:t>
            </a:r>
            <a:endParaRPr lang="en-IN" dirty="0"/>
          </a:p>
          <a:p>
            <a:endParaRPr lang="en-IN" dirty="0"/>
          </a:p>
        </p:txBody>
      </p:sp>
    </p:spTree>
    <p:extLst>
      <p:ext uri="{BB962C8B-B14F-4D97-AF65-F5344CB8AC3E}">
        <p14:creationId xmlns:p14="http://schemas.microsoft.com/office/powerpoint/2010/main" val="21936110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1411</TotalTime>
  <Words>853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Bernard MT Condensed</vt:lpstr>
      <vt:lpstr>Century Gothic</vt:lpstr>
      <vt:lpstr>Times New Roman</vt:lpstr>
      <vt:lpstr>Wingdings 3</vt:lpstr>
      <vt:lpstr>Wisp</vt:lpstr>
      <vt:lpstr>                 UNIVERSITY INSTITUTE OF TECHNOLOGY, BURDWAN                                                                                                                           Project- II                                                               IT-891             Project Name : Feature Selection using Statistical hypothesis                                         test Granger Causality and Analysis Of Variance(ANOVA)          Under the Supervision of                                                               Submitted by :                  Mrs. Kasturi Ghosh                              Dipesh Kumar(2016-3015, Regn. A4515 of 2016-17)       In - Charge                                     Prakash Anand(2016-3016, Regn. A4516 of 2016-17)     Dept. of Information Technology          Arjun Kumar(2016-3042 , Regn. A5072 of 2016-17)       University Institute Of Technology, BU     Devendra Kumar(2016-3064, Regn. A4533 of 2016-17)                           </vt:lpstr>
      <vt:lpstr>AIM</vt:lpstr>
      <vt:lpstr>ALGORITHM</vt:lpstr>
      <vt:lpstr>                        Feature Selection       Feature Selection is one of the core concepts in machine learning which hugely impacts the performance of your model. Some Benefits of performing Feature Selection are  Reduces Overfitting, Improves Accuracy, Reduces Training Time.        Here is some feature selection technique we use :   </vt:lpstr>
      <vt:lpstr>                      Classification Model  Classification is a supervised learning approach in which the computer program learns from the data input given to it and then uses this learning to classify new observation.                            The goal of classification is to accurately predict the target class for each case in the data. Here are some classification algorithm in Machine Learning. </vt:lpstr>
      <vt:lpstr>Implementation of different classifier to find accuracy of the dataset</vt:lpstr>
      <vt:lpstr>          Implementation of Analysis of Variance(ANOVA) F-Test  A one way ANOVA is used to compare two means from two independent (unrelated) groups using the F-distribution. </vt:lpstr>
      <vt:lpstr>IBM – SPSS Result of ANOVA</vt:lpstr>
      <vt:lpstr>Implementation of Granger Causality Test  The Granger causality test is a statistical hypothesis test for determining whether one time series is useful in forecasting another, first proposed in 1969.</vt:lpstr>
      <vt:lpstr>Result of Granger Causality test</vt:lpstr>
      <vt:lpstr>Final result of ANOVA </vt:lpstr>
      <vt:lpstr>        Accuracy Comparison between original                   and reduced Pima dataset   </vt:lpstr>
      <vt:lpstr>Accuracy comparison using Bar Graph</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Twister</dc:creator>
  <cp:lastModifiedBy>Deepesh Twister</cp:lastModifiedBy>
  <cp:revision>97</cp:revision>
  <dcterms:created xsi:type="dcterms:W3CDTF">2019-12-29T13:38:59Z</dcterms:created>
  <dcterms:modified xsi:type="dcterms:W3CDTF">2020-07-20T10:37:54Z</dcterms:modified>
</cp:coreProperties>
</file>