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sldx" ContentType="application/vnd.openxmlformats-officedocument.presentationml.slide"/>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6762B4-1D29-45F2-814C-6C9F34362C27}"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2C9BF-3017-4CD6-A92E-C655374150A6}" type="slidenum">
              <a:rPr lang="en-US" smtClean="0"/>
              <a:t>‹#›</a:t>
            </a:fld>
            <a:endParaRPr lang="en-US"/>
          </a:p>
        </p:txBody>
      </p:sp>
    </p:spTree>
    <p:extLst>
      <p:ext uri="{BB962C8B-B14F-4D97-AF65-F5344CB8AC3E}">
        <p14:creationId xmlns:p14="http://schemas.microsoft.com/office/powerpoint/2010/main" val="68007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6762B4-1D29-45F2-814C-6C9F34362C27}"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2C9BF-3017-4CD6-A92E-C655374150A6}" type="slidenum">
              <a:rPr lang="en-US" smtClean="0"/>
              <a:t>‹#›</a:t>
            </a:fld>
            <a:endParaRPr lang="en-US"/>
          </a:p>
        </p:txBody>
      </p:sp>
    </p:spTree>
    <p:extLst>
      <p:ext uri="{BB962C8B-B14F-4D97-AF65-F5344CB8AC3E}">
        <p14:creationId xmlns:p14="http://schemas.microsoft.com/office/powerpoint/2010/main" val="237543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6762B4-1D29-45F2-814C-6C9F34362C27}"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2C9BF-3017-4CD6-A92E-C655374150A6}" type="slidenum">
              <a:rPr lang="en-US" smtClean="0"/>
              <a:t>‹#›</a:t>
            </a:fld>
            <a:endParaRPr lang="en-US"/>
          </a:p>
        </p:txBody>
      </p:sp>
    </p:spTree>
    <p:extLst>
      <p:ext uri="{BB962C8B-B14F-4D97-AF65-F5344CB8AC3E}">
        <p14:creationId xmlns:p14="http://schemas.microsoft.com/office/powerpoint/2010/main" val="30962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6762B4-1D29-45F2-814C-6C9F34362C27}"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2C9BF-3017-4CD6-A92E-C655374150A6}" type="slidenum">
              <a:rPr lang="en-US" smtClean="0"/>
              <a:t>‹#›</a:t>
            </a:fld>
            <a:endParaRPr lang="en-US"/>
          </a:p>
        </p:txBody>
      </p:sp>
    </p:spTree>
    <p:extLst>
      <p:ext uri="{BB962C8B-B14F-4D97-AF65-F5344CB8AC3E}">
        <p14:creationId xmlns:p14="http://schemas.microsoft.com/office/powerpoint/2010/main" val="41062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6762B4-1D29-45F2-814C-6C9F34362C27}"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2C9BF-3017-4CD6-A92E-C655374150A6}" type="slidenum">
              <a:rPr lang="en-US" smtClean="0"/>
              <a:t>‹#›</a:t>
            </a:fld>
            <a:endParaRPr lang="en-US"/>
          </a:p>
        </p:txBody>
      </p:sp>
    </p:spTree>
    <p:extLst>
      <p:ext uri="{BB962C8B-B14F-4D97-AF65-F5344CB8AC3E}">
        <p14:creationId xmlns:p14="http://schemas.microsoft.com/office/powerpoint/2010/main" val="1201767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6762B4-1D29-45F2-814C-6C9F34362C27}"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2C9BF-3017-4CD6-A92E-C655374150A6}" type="slidenum">
              <a:rPr lang="en-US" smtClean="0"/>
              <a:t>‹#›</a:t>
            </a:fld>
            <a:endParaRPr lang="en-US"/>
          </a:p>
        </p:txBody>
      </p:sp>
    </p:spTree>
    <p:extLst>
      <p:ext uri="{BB962C8B-B14F-4D97-AF65-F5344CB8AC3E}">
        <p14:creationId xmlns:p14="http://schemas.microsoft.com/office/powerpoint/2010/main" val="1818756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6762B4-1D29-45F2-814C-6C9F34362C27}" type="datetimeFigureOut">
              <a:rPr lang="en-US" smtClean="0"/>
              <a:t>11/3/2015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52C9BF-3017-4CD6-A92E-C655374150A6}" type="slidenum">
              <a:rPr lang="en-US" smtClean="0"/>
              <a:t>‹#›</a:t>
            </a:fld>
            <a:endParaRPr lang="en-US"/>
          </a:p>
        </p:txBody>
      </p:sp>
    </p:spTree>
    <p:extLst>
      <p:ext uri="{BB962C8B-B14F-4D97-AF65-F5344CB8AC3E}">
        <p14:creationId xmlns:p14="http://schemas.microsoft.com/office/powerpoint/2010/main" val="1136858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6762B4-1D29-45F2-814C-6C9F34362C27}" type="datetimeFigureOut">
              <a:rPr lang="en-US" smtClean="0"/>
              <a:t>11/3/2015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52C9BF-3017-4CD6-A92E-C655374150A6}" type="slidenum">
              <a:rPr lang="en-US" smtClean="0"/>
              <a:t>‹#›</a:t>
            </a:fld>
            <a:endParaRPr lang="en-US"/>
          </a:p>
        </p:txBody>
      </p:sp>
    </p:spTree>
    <p:extLst>
      <p:ext uri="{BB962C8B-B14F-4D97-AF65-F5344CB8AC3E}">
        <p14:creationId xmlns:p14="http://schemas.microsoft.com/office/powerpoint/2010/main" val="139033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762B4-1D29-45F2-814C-6C9F34362C27}" type="datetimeFigureOut">
              <a:rPr lang="en-US" smtClean="0"/>
              <a:t>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52C9BF-3017-4CD6-A92E-C655374150A6}" type="slidenum">
              <a:rPr lang="en-US" smtClean="0"/>
              <a:t>‹#›</a:t>
            </a:fld>
            <a:endParaRPr lang="en-US"/>
          </a:p>
        </p:txBody>
      </p:sp>
    </p:spTree>
    <p:extLst>
      <p:ext uri="{BB962C8B-B14F-4D97-AF65-F5344CB8AC3E}">
        <p14:creationId xmlns:p14="http://schemas.microsoft.com/office/powerpoint/2010/main" val="487510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6762B4-1D29-45F2-814C-6C9F34362C27}"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2C9BF-3017-4CD6-A92E-C655374150A6}" type="slidenum">
              <a:rPr lang="en-US" smtClean="0"/>
              <a:t>‹#›</a:t>
            </a:fld>
            <a:endParaRPr lang="en-US"/>
          </a:p>
        </p:txBody>
      </p:sp>
    </p:spTree>
    <p:extLst>
      <p:ext uri="{BB962C8B-B14F-4D97-AF65-F5344CB8AC3E}">
        <p14:creationId xmlns:p14="http://schemas.microsoft.com/office/powerpoint/2010/main" val="3363355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6762B4-1D29-45F2-814C-6C9F34362C27}"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2C9BF-3017-4CD6-A92E-C655374150A6}" type="slidenum">
              <a:rPr lang="en-US" smtClean="0"/>
              <a:t>‹#›</a:t>
            </a:fld>
            <a:endParaRPr lang="en-US"/>
          </a:p>
        </p:txBody>
      </p:sp>
    </p:spTree>
    <p:extLst>
      <p:ext uri="{BB962C8B-B14F-4D97-AF65-F5344CB8AC3E}">
        <p14:creationId xmlns:p14="http://schemas.microsoft.com/office/powerpoint/2010/main" val="347600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762B4-1D29-45F2-814C-6C9F34362C27}" type="datetimeFigureOut">
              <a:rPr lang="en-US" smtClean="0"/>
              <a:t>11/3/2015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52C9BF-3017-4CD6-A92E-C655374150A6}" type="slidenum">
              <a:rPr lang="en-US" smtClean="0"/>
              <a:t>‹#›</a:t>
            </a:fld>
            <a:endParaRPr lang="en-US"/>
          </a:p>
        </p:txBody>
      </p:sp>
    </p:spTree>
    <p:extLst>
      <p:ext uri="{BB962C8B-B14F-4D97-AF65-F5344CB8AC3E}">
        <p14:creationId xmlns:p14="http://schemas.microsoft.com/office/powerpoint/2010/main" val="6975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www.cs.cf.ac.uk/Dave/AI2/node39.html#SECTION00055000000000000000" TargetMode="External"/><Relationship Id="rId3" Type="http://schemas.openxmlformats.org/officeDocument/2006/relationships/hyperlink" Target="http://www.cs.cf.ac.uk/Dave/AI2/node34.html#SECTION00052000000000000000" TargetMode="External"/><Relationship Id="rId7" Type="http://schemas.openxmlformats.org/officeDocument/2006/relationships/hyperlink" Target="http://www.cs.cf.ac.uk/Dave/AI2/node38.html#SECTION00054200000000000000" TargetMode="External"/><Relationship Id="rId2" Type="http://schemas.openxmlformats.org/officeDocument/2006/relationships/hyperlink" Target="http://www.cs.cf.ac.uk/Dave/AI2/node33.html#SECTION00051000000000000000" TargetMode="External"/><Relationship Id="rId1" Type="http://schemas.openxmlformats.org/officeDocument/2006/relationships/slideLayout" Target="../slideLayouts/slideLayout2.xml"/><Relationship Id="rId6" Type="http://schemas.openxmlformats.org/officeDocument/2006/relationships/hyperlink" Target="http://www.cs.cf.ac.uk/Dave/AI2/node37.html#SECTION00054100000000000000" TargetMode="External"/><Relationship Id="rId5" Type="http://schemas.openxmlformats.org/officeDocument/2006/relationships/hyperlink" Target="http://www.cs.cf.ac.uk/Dave/AI2/node36.html#SECTION00054000000000000000" TargetMode="External"/><Relationship Id="rId10" Type="http://schemas.openxmlformats.org/officeDocument/2006/relationships/hyperlink" Target="http://www.cs.cf.ac.uk/Dave/AI2/node41.html#SECTION00056000000000000000" TargetMode="External"/><Relationship Id="rId4" Type="http://schemas.openxmlformats.org/officeDocument/2006/relationships/hyperlink" Target="http://www.cs.cf.ac.uk/Dave/AI2/node35.html#SECTION00053000000000000000" TargetMode="External"/><Relationship Id="rId9" Type="http://schemas.openxmlformats.org/officeDocument/2006/relationships/hyperlink" Target="http://www.cs.cf.ac.uk/Dave/AI2/node40.html#SECTION0005510000000000000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Knowledge_engineering" TargetMode="External"/><Relationship Id="rId2" Type="http://schemas.openxmlformats.org/officeDocument/2006/relationships/hyperlink" Target="http://en.wikipedia.org/wiki/Knowledge_representation" TargetMode="External"/><Relationship Id="rId1" Type="http://schemas.openxmlformats.org/officeDocument/2006/relationships/slideLayout" Target="../slideLayouts/slideLayout2.xml"/><Relationship Id="rId5" Type="http://schemas.openxmlformats.org/officeDocument/2006/relationships/hyperlink" Target="http://en.wikipedia.org/wiki/Upper_ontology" TargetMode="External"/><Relationship Id="rId4" Type="http://schemas.openxmlformats.org/officeDocument/2006/relationships/hyperlink" Target="http://en.wikipedia.org/wiki/Ontology_(computer_science)"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cs.cf.ac.uk/Dave/AI2/node65.html#SECTION00083200000000000000" TargetMode="External"/><Relationship Id="rId3" Type="http://schemas.openxmlformats.org/officeDocument/2006/relationships/hyperlink" Target="http://www.cs.cf.ac.uk/Dave/AI2/node60.html#SECTION00082100000000000000" TargetMode="External"/><Relationship Id="rId7" Type="http://schemas.openxmlformats.org/officeDocument/2006/relationships/hyperlink" Target="http://www.cs.cf.ac.uk/Dave/AI2/node64.html#SECTION00083100000000000000" TargetMode="External"/><Relationship Id="rId2" Type="http://schemas.openxmlformats.org/officeDocument/2006/relationships/hyperlink" Target="http://www.cs.cf.ac.uk/Dave/AI2/node59.html#SECTION00082000000000000000" TargetMode="External"/><Relationship Id="rId1" Type="http://schemas.openxmlformats.org/officeDocument/2006/relationships/slideLayout" Target="../slideLayouts/slideLayout2.xml"/><Relationship Id="rId6" Type="http://schemas.openxmlformats.org/officeDocument/2006/relationships/hyperlink" Target="http://www.cs.cf.ac.uk/Dave/AI2/node63.html#SECTION00083000000000000000" TargetMode="External"/><Relationship Id="rId5" Type="http://schemas.openxmlformats.org/officeDocument/2006/relationships/hyperlink" Target="http://www.cs.cf.ac.uk/Dave/AI2/node62.html#SECTION00082300000000000000" TargetMode="External"/><Relationship Id="rId4" Type="http://schemas.openxmlformats.org/officeDocument/2006/relationships/hyperlink" Target="http://www.cs.cf.ac.uk/Dave/AI2/node61.html#SECTION0008220000000000000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Inference" TargetMode="External"/><Relationship Id="rId2" Type="http://schemas.openxmlformats.org/officeDocument/2006/relationships/hyperlink" Target="http://en.wikipedia.org/wiki/Artificial_intelligence" TargetMode="External"/><Relationship Id="rId1" Type="http://schemas.openxmlformats.org/officeDocument/2006/relationships/slideLayout" Target="../slideLayouts/slideLayout2.xml"/><Relationship Id="rId4" Type="http://schemas.openxmlformats.org/officeDocument/2006/relationships/hyperlink" Target="http://en.wikipedia.org/wiki/Knowledge"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PowerPoint_Slide.sl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PowerPoint_Slide1.sl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Knowledge Representation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629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Typical tasks of KBS</a:t>
            </a:r>
            <a:r>
              <a:rPr lang="en-US" dirty="0"/>
              <a:t/>
            </a:r>
            <a:br>
              <a:rPr lang="en-US" dirty="0"/>
            </a:br>
            <a:endParaRPr lang="en-US" dirty="0"/>
          </a:p>
        </p:txBody>
      </p:sp>
      <p:sp>
        <p:nvSpPr>
          <p:cNvPr id="3" name="Content Placeholder 2"/>
          <p:cNvSpPr>
            <a:spLocks noGrp="1"/>
          </p:cNvSpPr>
          <p:nvPr>
            <p:ph idx="1"/>
          </p:nvPr>
        </p:nvSpPr>
        <p:spPr>
          <a:xfrm>
            <a:off x="838200" y="1413733"/>
            <a:ext cx="10515600" cy="4351338"/>
          </a:xfrm>
        </p:spPr>
        <p:txBody>
          <a:bodyPr>
            <a:normAutofit fontScale="55000" lnSpcReduction="20000"/>
          </a:bodyPr>
          <a:lstStyle/>
          <a:p>
            <a:r>
              <a:rPr lang="en-US" b="1" dirty="0"/>
              <a:t>(1) Diagnosis </a:t>
            </a:r>
            <a:r>
              <a:rPr lang="en-US" dirty="0"/>
              <a:t>- To identify a problem given a set of symptoms or malfunctions. </a:t>
            </a:r>
          </a:p>
          <a:p>
            <a:r>
              <a:rPr lang="en-US" dirty="0"/>
              <a:t>e.g. diagnose reasons for engine failure</a:t>
            </a:r>
          </a:p>
          <a:p>
            <a:r>
              <a:rPr lang="en-US" b="1" dirty="0"/>
              <a:t>(2) Interpretation</a:t>
            </a:r>
            <a:r>
              <a:rPr lang="en-US" dirty="0"/>
              <a:t> - To provide an understanding of a situation from available information. e.g. DENDRAL</a:t>
            </a:r>
          </a:p>
          <a:p>
            <a:r>
              <a:rPr lang="en-US" b="1" dirty="0"/>
              <a:t>(3) Prediction</a:t>
            </a:r>
            <a:r>
              <a:rPr lang="en-US" dirty="0"/>
              <a:t> - To predict a future state from a set of data or observations. e.g. Drilling Advisor, PLANT</a:t>
            </a:r>
          </a:p>
          <a:p>
            <a:r>
              <a:rPr lang="en-US" b="1" dirty="0"/>
              <a:t>(4) Design</a:t>
            </a:r>
            <a:r>
              <a:rPr lang="en-US" dirty="0"/>
              <a:t> - To develop configurations that satisfy constraints of a design problem. e.g. XCON</a:t>
            </a:r>
          </a:p>
          <a:p>
            <a:r>
              <a:rPr lang="en-US" b="1" dirty="0"/>
              <a:t>(5) Planning </a:t>
            </a:r>
            <a:r>
              <a:rPr lang="en-US" dirty="0"/>
              <a:t>- Both short term &amp; long term in areas like project management, product development or financial planning. </a:t>
            </a:r>
          </a:p>
          <a:p>
            <a:r>
              <a:rPr lang="en-US" dirty="0"/>
              <a:t>e.g. HRM</a:t>
            </a:r>
          </a:p>
          <a:p>
            <a:r>
              <a:rPr lang="en-US" b="1" dirty="0"/>
              <a:t>(6) Monitoring</a:t>
            </a:r>
            <a:r>
              <a:rPr lang="en-US" dirty="0"/>
              <a:t> - To check performance &amp; flag exceptions. </a:t>
            </a:r>
          </a:p>
          <a:p>
            <a:r>
              <a:rPr lang="en-US" dirty="0"/>
              <a:t>e.g., KBS monitors radar data and estimates the position of</a:t>
            </a:r>
          </a:p>
          <a:p>
            <a:r>
              <a:rPr lang="en-US" dirty="0"/>
              <a:t>the space shuttle</a:t>
            </a:r>
          </a:p>
          <a:p>
            <a:r>
              <a:rPr lang="en-US" b="1" dirty="0"/>
              <a:t>(7) Control</a:t>
            </a:r>
            <a:r>
              <a:rPr lang="en-US" dirty="0"/>
              <a:t> - To collect and evaluate evidence and form opinions on that evidence. </a:t>
            </a:r>
          </a:p>
          <a:p>
            <a:r>
              <a:rPr lang="en-US" dirty="0"/>
              <a:t>e.g. control patient’s treatment</a:t>
            </a:r>
          </a:p>
          <a:p>
            <a:r>
              <a:rPr lang="en-US" b="1" dirty="0"/>
              <a:t>(8) Instruction</a:t>
            </a:r>
            <a:r>
              <a:rPr lang="en-US" dirty="0"/>
              <a:t> - To train students and correct their performance. e.g. give medical students experience diagnosing illness </a:t>
            </a:r>
          </a:p>
          <a:p>
            <a:r>
              <a:rPr lang="en-US" b="1" dirty="0"/>
              <a:t>(9) Debugging</a:t>
            </a:r>
            <a:r>
              <a:rPr lang="en-US" dirty="0"/>
              <a:t> - To identify and prescribe remedies for malfunctions. </a:t>
            </a:r>
          </a:p>
          <a:p>
            <a:r>
              <a:rPr lang="en-US" dirty="0"/>
              <a:t>e.g. identify errors in an automated teller machine network and ways to correct the errors</a:t>
            </a:r>
          </a:p>
          <a:p>
            <a:endParaRPr lang="en-US" dirty="0"/>
          </a:p>
          <a:p>
            <a:endParaRPr lang="en-US" dirty="0"/>
          </a:p>
        </p:txBody>
      </p:sp>
    </p:spTree>
    <p:extLst>
      <p:ext uri="{BB962C8B-B14F-4D97-AF65-F5344CB8AC3E}">
        <p14:creationId xmlns:p14="http://schemas.microsoft.com/office/powerpoint/2010/main" val="2995997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&amp; Limitations</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Advantages</a:t>
            </a:r>
            <a:endParaRPr lang="en-US" dirty="0"/>
          </a:p>
          <a:p>
            <a:r>
              <a:rPr lang="en-US" dirty="0"/>
              <a:t>Increase availability of expert knowledge</a:t>
            </a:r>
          </a:p>
          <a:p>
            <a:r>
              <a:rPr lang="en-US" dirty="0" smtClean="0"/>
              <a:t>expertise </a:t>
            </a:r>
            <a:r>
              <a:rPr lang="en-US" dirty="0"/>
              <a:t>not accessible</a:t>
            </a:r>
          </a:p>
          <a:p>
            <a:r>
              <a:rPr lang="en-US" dirty="0" smtClean="0"/>
              <a:t>training </a:t>
            </a:r>
            <a:r>
              <a:rPr lang="en-US" dirty="0"/>
              <a:t>future experts</a:t>
            </a:r>
          </a:p>
          <a:p>
            <a:r>
              <a:rPr lang="en-US" dirty="0"/>
              <a:t> </a:t>
            </a:r>
            <a:r>
              <a:rPr lang="en-US" dirty="0" smtClean="0"/>
              <a:t>Efficient </a:t>
            </a:r>
            <a:r>
              <a:rPr lang="en-US" dirty="0"/>
              <a:t>and cost </a:t>
            </a:r>
            <a:r>
              <a:rPr lang="en-US" dirty="0" smtClean="0"/>
              <a:t>effective</a:t>
            </a:r>
          </a:p>
          <a:p>
            <a:r>
              <a:rPr lang="en-US" dirty="0"/>
              <a:t>Consistency of answers</a:t>
            </a:r>
          </a:p>
          <a:p>
            <a:r>
              <a:rPr lang="en-US" dirty="0" smtClean="0"/>
              <a:t>Explanation </a:t>
            </a:r>
            <a:r>
              <a:rPr lang="en-US" dirty="0"/>
              <a:t>of solution</a:t>
            </a:r>
          </a:p>
          <a:p>
            <a:r>
              <a:rPr lang="en-US" dirty="0" smtClean="0"/>
              <a:t>Deal </a:t>
            </a:r>
            <a:r>
              <a:rPr lang="en-US" dirty="0"/>
              <a:t>with uncertainty</a:t>
            </a:r>
          </a:p>
          <a:p>
            <a:endParaRPr lang="en-US" dirty="0"/>
          </a:p>
          <a:p>
            <a:endParaRPr lang="en-US" dirty="0"/>
          </a:p>
        </p:txBody>
      </p:sp>
    </p:spTree>
    <p:extLst>
      <p:ext uri="{BB962C8B-B14F-4D97-AF65-F5344CB8AC3E}">
        <p14:creationId xmlns:p14="http://schemas.microsoft.com/office/powerpoint/2010/main" val="1251742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Limitations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b="1" dirty="0"/>
              <a:t>Lack of common sense</a:t>
            </a:r>
            <a:endParaRPr lang="en-US" dirty="0"/>
          </a:p>
          <a:p>
            <a:pPr lvl="0"/>
            <a:r>
              <a:rPr lang="en-US" b="1" dirty="0"/>
              <a:t>Inflexible, Difficult to modify</a:t>
            </a:r>
            <a:endParaRPr lang="en-US" dirty="0"/>
          </a:p>
          <a:p>
            <a:r>
              <a:rPr lang="en-US" b="1" dirty="0" smtClean="0"/>
              <a:t>Restricted </a:t>
            </a:r>
            <a:r>
              <a:rPr lang="en-US" b="1" dirty="0"/>
              <a:t>domain of expertise</a:t>
            </a:r>
            <a:endParaRPr lang="en-US" dirty="0"/>
          </a:p>
          <a:p>
            <a:r>
              <a:rPr lang="en-US" b="1" dirty="0" smtClean="0"/>
              <a:t>Lack </a:t>
            </a:r>
            <a:r>
              <a:rPr lang="en-US" b="1" dirty="0"/>
              <a:t>of learning ability</a:t>
            </a:r>
            <a:endParaRPr lang="en-US" dirty="0"/>
          </a:p>
          <a:p>
            <a:r>
              <a:rPr lang="en-US" b="1" dirty="0" smtClean="0"/>
              <a:t>Not </a:t>
            </a:r>
            <a:r>
              <a:rPr lang="en-US" b="1" dirty="0"/>
              <a:t>always reliable</a:t>
            </a:r>
            <a:endParaRPr lang="en-US" dirty="0"/>
          </a:p>
          <a:p>
            <a:endParaRPr lang="en-US" dirty="0"/>
          </a:p>
        </p:txBody>
      </p:sp>
    </p:spTree>
    <p:extLst>
      <p:ext uri="{BB962C8B-B14F-4D97-AF65-F5344CB8AC3E}">
        <p14:creationId xmlns:p14="http://schemas.microsoft.com/office/powerpoint/2010/main" val="590679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Knowledge Representation</a:t>
            </a:r>
            <a:r>
              <a:rPr lang="en-US" b="1" dirty="0" smtClean="0"/>
              <a:t>:</a:t>
            </a:r>
            <a:r>
              <a:rPr lang="en-US" sz="6600" b="1" dirty="0" smtClean="0"/>
              <a:t/>
            </a:r>
            <a:br>
              <a:rPr lang="en-US" sz="6600" b="1" dirty="0" smtClean="0"/>
            </a:br>
            <a:endParaRPr lang="en-US" dirty="0"/>
          </a:p>
        </p:txBody>
      </p:sp>
      <p:sp>
        <p:nvSpPr>
          <p:cNvPr id="3" name="Content Placeholder 2"/>
          <p:cNvSpPr>
            <a:spLocks noGrp="1"/>
          </p:cNvSpPr>
          <p:nvPr>
            <p:ph idx="1"/>
          </p:nvPr>
        </p:nvSpPr>
        <p:spPr/>
        <p:txBody>
          <a:bodyPr>
            <a:normAutofit/>
          </a:bodyPr>
          <a:lstStyle/>
          <a:p>
            <a:pPr lvl="0"/>
            <a:r>
              <a:rPr lang="en-US" u="sng" dirty="0" smtClean="0">
                <a:hlinkClick r:id="rId2"/>
              </a:rPr>
              <a:t>What </a:t>
            </a:r>
            <a:r>
              <a:rPr lang="en-US" u="sng" dirty="0">
                <a:hlinkClick r:id="rId2"/>
              </a:rPr>
              <a:t>to Represent?</a:t>
            </a:r>
            <a:r>
              <a:rPr lang="en-US" dirty="0"/>
              <a:t> </a:t>
            </a:r>
            <a:endParaRPr lang="en-US" sz="3600" dirty="0"/>
          </a:p>
          <a:p>
            <a:pPr lvl="0"/>
            <a:r>
              <a:rPr lang="en-US" u="sng" dirty="0">
                <a:hlinkClick r:id="rId3"/>
              </a:rPr>
              <a:t>Using Knowledge</a:t>
            </a:r>
            <a:r>
              <a:rPr lang="en-US" dirty="0"/>
              <a:t> </a:t>
            </a:r>
            <a:endParaRPr lang="en-US" sz="3600" dirty="0"/>
          </a:p>
          <a:p>
            <a:pPr lvl="0"/>
            <a:r>
              <a:rPr lang="en-US" u="sng" dirty="0">
                <a:hlinkClick r:id="rId4"/>
              </a:rPr>
              <a:t>Properties for Knowledge Representation Systems</a:t>
            </a:r>
            <a:r>
              <a:rPr lang="en-US" dirty="0"/>
              <a:t> </a:t>
            </a:r>
            <a:endParaRPr lang="en-US" sz="3600" dirty="0"/>
          </a:p>
          <a:p>
            <a:pPr lvl="0"/>
            <a:r>
              <a:rPr lang="en-US" u="sng" dirty="0">
                <a:hlinkClick r:id="rId5"/>
              </a:rPr>
              <a:t>Approaches to Knowledge Representation</a:t>
            </a:r>
            <a:r>
              <a:rPr lang="en-US" dirty="0"/>
              <a:t> </a:t>
            </a:r>
            <a:endParaRPr lang="en-US" sz="3600" dirty="0"/>
          </a:p>
          <a:p>
            <a:pPr lvl="1"/>
            <a:r>
              <a:rPr lang="en-US" u="sng" dirty="0">
                <a:hlinkClick r:id="rId6"/>
              </a:rPr>
              <a:t>Simple relational knowledge</a:t>
            </a:r>
            <a:r>
              <a:rPr lang="en-US" dirty="0"/>
              <a:t> </a:t>
            </a:r>
            <a:endParaRPr lang="en-US" sz="3200" dirty="0"/>
          </a:p>
          <a:p>
            <a:pPr lvl="1"/>
            <a:r>
              <a:rPr lang="en-US" u="sng" dirty="0">
                <a:hlinkClick r:id="rId7"/>
              </a:rPr>
              <a:t>Inheritable knowledge</a:t>
            </a:r>
            <a:r>
              <a:rPr lang="en-US" dirty="0"/>
              <a:t> </a:t>
            </a:r>
            <a:endParaRPr lang="en-US" sz="3200" dirty="0"/>
          </a:p>
          <a:p>
            <a:pPr lvl="0"/>
            <a:r>
              <a:rPr lang="en-US" u="sng" dirty="0">
                <a:hlinkClick r:id="rId8"/>
              </a:rPr>
              <a:t>Inferential Knowledge</a:t>
            </a:r>
            <a:r>
              <a:rPr lang="en-US" dirty="0"/>
              <a:t> </a:t>
            </a:r>
            <a:endParaRPr lang="en-US" sz="3600" dirty="0"/>
          </a:p>
          <a:p>
            <a:pPr lvl="1"/>
            <a:r>
              <a:rPr lang="en-US" u="sng" dirty="0">
                <a:hlinkClick r:id="rId9"/>
              </a:rPr>
              <a:t>Procedural Knowledge</a:t>
            </a:r>
            <a:r>
              <a:rPr lang="en-US" dirty="0"/>
              <a:t> </a:t>
            </a:r>
            <a:endParaRPr lang="en-US" sz="3200" dirty="0"/>
          </a:p>
          <a:p>
            <a:pPr lvl="0"/>
            <a:r>
              <a:rPr lang="en-US" u="sng" dirty="0">
                <a:hlinkClick r:id="rId10"/>
              </a:rPr>
              <a:t>Issue in Knowledge Representation</a:t>
            </a:r>
            <a:r>
              <a:rPr lang="en-US" dirty="0"/>
              <a:t> </a:t>
            </a:r>
            <a:endParaRPr lang="en-US" sz="3600" dirty="0"/>
          </a:p>
          <a:p>
            <a:endParaRPr lang="en-US" dirty="0"/>
          </a:p>
        </p:txBody>
      </p:sp>
    </p:spTree>
    <p:extLst>
      <p:ext uri="{BB962C8B-B14F-4D97-AF65-F5344CB8AC3E}">
        <p14:creationId xmlns:p14="http://schemas.microsoft.com/office/powerpoint/2010/main" val="244550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Represent</a:t>
            </a:r>
            <a:r>
              <a:rPr lang="en-US" b="1" dirty="0" smtClean="0"/>
              <a:t>?</a:t>
            </a:r>
            <a:endParaRPr lang="en-US" dirty="0"/>
          </a:p>
        </p:txBody>
      </p:sp>
      <p:sp>
        <p:nvSpPr>
          <p:cNvPr id="3" name="Content Placeholder 2"/>
          <p:cNvSpPr>
            <a:spLocks noGrp="1"/>
          </p:cNvSpPr>
          <p:nvPr>
            <p:ph idx="1"/>
          </p:nvPr>
        </p:nvSpPr>
        <p:spPr>
          <a:xfrm>
            <a:off x="838200" y="1499286"/>
            <a:ext cx="10515600" cy="4677677"/>
          </a:xfrm>
        </p:spPr>
        <p:txBody>
          <a:bodyPr>
            <a:normAutofit fontScale="40000" lnSpcReduction="20000"/>
          </a:bodyPr>
          <a:lstStyle/>
          <a:p>
            <a:r>
              <a:rPr lang="en-US" dirty="0"/>
              <a:t>Let us first consider what kinds of knowledge might need to be represented in AI systems: </a:t>
            </a:r>
          </a:p>
          <a:p>
            <a:r>
              <a:rPr lang="en-US" b="1" dirty="0"/>
              <a:t>Objects</a:t>
            </a:r>
            <a:r>
              <a:rPr lang="en-US" dirty="0"/>
              <a:t> </a:t>
            </a:r>
          </a:p>
          <a:p>
            <a:r>
              <a:rPr lang="en-US" dirty="0"/>
              <a:t>-- Facts about objects in our world domain. </a:t>
            </a:r>
            <a:r>
              <a:rPr lang="en-US" i="1" dirty="0"/>
              <a:t>e.g.</a:t>
            </a:r>
            <a:r>
              <a:rPr lang="en-US" dirty="0"/>
              <a:t> Guitars have strings, trumpets are brass instruments. </a:t>
            </a:r>
          </a:p>
          <a:p>
            <a:r>
              <a:rPr lang="en-US" b="1" dirty="0"/>
              <a:t>Events</a:t>
            </a:r>
            <a:r>
              <a:rPr lang="en-US" dirty="0"/>
              <a:t> </a:t>
            </a:r>
          </a:p>
          <a:p>
            <a:r>
              <a:rPr lang="en-US" dirty="0"/>
              <a:t>-- Actions that occur in our world. </a:t>
            </a:r>
            <a:r>
              <a:rPr lang="en-US" i="1" dirty="0"/>
              <a:t>e.g.</a:t>
            </a:r>
            <a:r>
              <a:rPr lang="en-US" dirty="0"/>
              <a:t> Steve </a:t>
            </a:r>
            <a:r>
              <a:rPr lang="en-US" dirty="0" err="1"/>
              <a:t>Vai</a:t>
            </a:r>
            <a:r>
              <a:rPr lang="en-US" dirty="0"/>
              <a:t> played the guitar in Frank Zappa's Band. </a:t>
            </a:r>
          </a:p>
          <a:p>
            <a:r>
              <a:rPr lang="en-US" b="1" dirty="0"/>
              <a:t>Performance</a:t>
            </a:r>
            <a:r>
              <a:rPr lang="en-US" dirty="0"/>
              <a:t> </a:t>
            </a:r>
          </a:p>
          <a:p>
            <a:r>
              <a:rPr lang="en-US" dirty="0"/>
              <a:t>-- A behavior like </a:t>
            </a:r>
            <a:r>
              <a:rPr lang="en-US" i="1" dirty="0"/>
              <a:t>playing the guitar</a:t>
            </a:r>
            <a:r>
              <a:rPr lang="en-US" dirty="0"/>
              <a:t> involves knowledge about how to do things. </a:t>
            </a:r>
          </a:p>
          <a:p>
            <a:r>
              <a:rPr lang="en-US" b="1" dirty="0"/>
              <a:t>Meta-knowledge</a:t>
            </a:r>
            <a:r>
              <a:rPr lang="en-US" dirty="0"/>
              <a:t> </a:t>
            </a:r>
          </a:p>
          <a:p>
            <a:r>
              <a:rPr lang="en-US" dirty="0"/>
              <a:t>-- knowledge about what we know. </a:t>
            </a:r>
            <a:r>
              <a:rPr lang="en-US" i="1" dirty="0"/>
              <a:t>e.g.</a:t>
            </a:r>
            <a:r>
              <a:rPr lang="en-US" dirty="0"/>
              <a:t> </a:t>
            </a:r>
            <a:r>
              <a:rPr lang="en-US" dirty="0" err="1"/>
              <a:t>Bobrow's</a:t>
            </a:r>
            <a:r>
              <a:rPr lang="en-US" dirty="0"/>
              <a:t> Robot who plan's a trip. It knows that it can read street signs along the way to find out where it is. </a:t>
            </a:r>
          </a:p>
          <a:p>
            <a:r>
              <a:rPr lang="en-US" dirty="0"/>
              <a:t>Thus in solving problems in AI we must represent knowledge and there are two entities to deal with: </a:t>
            </a:r>
          </a:p>
          <a:p>
            <a:r>
              <a:rPr lang="en-US" b="1" dirty="0"/>
              <a:t>Facts</a:t>
            </a:r>
            <a:r>
              <a:rPr lang="en-US" dirty="0"/>
              <a:t> </a:t>
            </a:r>
          </a:p>
          <a:p>
            <a:r>
              <a:rPr lang="en-US" dirty="0"/>
              <a:t>-- truths about the real world and what we represent. This can be regarded as the </a:t>
            </a:r>
            <a:r>
              <a:rPr lang="en-US" i="1" dirty="0"/>
              <a:t>knowledge level</a:t>
            </a:r>
            <a:r>
              <a:rPr lang="en-US" dirty="0"/>
              <a:t> </a:t>
            </a:r>
          </a:p>
          <a:p>
            <a:r>
              <a:rPr lang="en-US" b="1" dirty="0"/>
              <a:t>Representation of the facts</a:t>
            </a:r>
            <a:r>
              <a:rPr lang="en-US" dirty="0"/>
              <a:t> </a:t>
            </a:r>
          </a:p>
          <a:p>
            <a:r>
              <a:rPr lang="en-US" dirty="0"/>
              <a:t>which we manipulate. This can be regarded as the </a:t>
            </a:r>
            <a:r>
              <a:rPr lang="en-US" i="1" dirty="0"/>
              <a:t>symbol level</a:t>
            </a:r>
            <a:r>
              <a:rPr lang="en-US" dirty="0"/>
              <a:t> since we usually define the representation in terms of symbols that can be manipulated by programs. </a:t>
            </a:r>
          </a:p>
          <a:p>
            <a:r>
              <a:rPr lang="en-US" dirty="0"/>
              <a:t>We can structure these entities at two levels </a:t>
            </a:r>
          </a:p>
          <a:p>
            <a:r>
              <a:rPr lang="en-US" b="1" dirty="0"/>
              <a:t>the knowledge level</a:t>
            </a:r>
            <a:r>
              <a:rPr lang="en-US" dirty="0"/>
              <a:t> </a:t>
            </a:r>
          </a:p>
          <a:p>
            <a:r>
              <a:rPr lang="en-US" dirty="0"/>
              <a:t>-- at which facts are described </a:t>
            </a:r>
          </a:p>
          <a:p>
            <a:r>
              <a:rPr lang="en-US" b="1" dirty="0"/>
              <a:t>the symbol level</a:t>
            </a:r>
            <a:r>
              <a:rPr lang="en-US" dirty="0"/>
              <a:t> </a:t>
            </a:r>
          </a:p>
          <a:p>
            <a:r>
              <a:rPr lang="en-US" dirty="0"/>
              <a:t>-- at which representations of objects are defined in terms of symbols that can be manipulated in programs </a:t>
            </a:r>
          </a:p>
          <a:p>
            <a:endParaRPr lang="en-US" dirty="0"/>
          </a:p>
        </p:txBody>
      </p:sp>
    </p:spTree>
    <p:extLst>
      <p:ext uri="{BB962C8B-B14F-4D97-AF65-F5344CB8AC3E}">
        <p14:creationId xmlns:p14="http://schemas.microsoft.com/office/powerpoint/2010/main" val="2808005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Two Entities in Knowledge Representation</a:t>
            </a:r>
          </a:p>
        </p:txBody>
      </p:sp>
      <p:pic>
        <p:nvPicPr>
          <p:cNvPr id="4" name="Content Placeholder 3" descr="facts"/>
          <p:cNvPicPr>
            <a:picLocks noGrp="1"/>
          </p:cNvPicPr>
          <p:nvPr>
            <p:ph idx="1"/>
          </p:nvPr>
        </p:nvPicPr>
        <p:blipFill>
          <a:blip r:embed="rId2"/>
          <a:srcRect/>
          <a:stretch>
            <a:fillRect/>
          </a:stretch>
        </p:blipFill>
        <p:spPr bwMode="auto">
          <a:xfrm>
            <a:off x="4440196" y="2356022"/>
            <a:ext cx="3623490" cy="2825578"/>
          </a:xfrm>
          <a:prstGeom prst="rect">
            <a:avLst/>
          </a:prstGeom>
          <a:noFill/>
          <a:ln w="9525">
            <a:noFill/>
            <a:miter lim="800000"/>
            <a:headEnd/>
            <a:tailEnd/>
          </a:ln>
        </p:spPr>
      </p:pic>
    </p:spTree>
    <p:extLst>
      <p:ext uri="{BB962C8B-B14F-4D97-AF65-F5344CB8AC3E}">
        <p14:creationId xmlns:p14="http://schemas.microsoft.com/office/powerpoint/2010/main" val="81275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to Represent?</a:t>
            </a:r>
            <a:endParaRPr lang="en-US" dirty="0"/>
          </a:p>
        </p:txBody>
      </p:sp>
      <p:sp>
        <p:nvSpPr>
          <p:cNvPr id="3" name="Content Placeholder 2"/>
          <p:cNvSpPr>
            <a:spLocks noGrp="1"/>
          </p:cNvSpPr>
          <p:nvPr>
            <p:ph idx="1"/>
          </p:nvPr>
        </p:nvSpPr>
        <p:spPr>
          <a:xfrm>
            <a:off x="838200" y="1791215"/>
            <a:ext cx="10515600" cy="4351338"/>
          </a:xfrm>
        </p:spPr>
        <p:txBody>
          <a:bodyPr/>
          <a:lstStyle/>
          <a:p>
            <a:r>
              <a:rPr lang="en-US" dirty="0"/>
              <a:t>English or natural language is an obvious way of representing and handling facts. Logic enables us to consider the following fact: </a:t>
            </a:r>
            <a:r>
              <a:rPr lang="en-US" i="1" dirty="0"/>
              <a:t>spot is a dog</a:t>
            </a:r>
            <a:r>
              <a:rPr lang="en-US" dirty="0"/>
              <a:t> as </a:t>
            </a:r>
            <a:r>
              <a:rPr lang="en-US" i="1" dirty="0"/>
              <a:t>dog(spot) </a:t>
            </a:r>
            <a:r>
              <a:rPr lang="en-US" dirty="0"/>
              <a:t>We could then infer that all dogs have tails with</a:t>
            </a:r>
            <a:r>
              <a:rPr lang="en-US" dirty="0" smtClean="0"/>
              <a:t>:</a:t>
            </a:r>
          </a:p>
          <a:p>
            <a:endParaRPr lang="en-US" dirty="0"/>
          </a:p>
          <a:p>
            <a:r>
              <a:rPr lang="en-US" dirty="0" smtClean="0"/>
              <a:t> </a:t>
            </a:r>
            <a:endParaRPr lang="en-US" dirty="0"/>
          </a:p>
          <a:p>
            <a:endParaRPr lang="en-US" dirty="0"/>
          </a:p>
        </p:txBody>
      </p:sp>
      <p:sp>
        <p:nvSpPr>
          <p:cNvPr id="13" name="Rectangle 18"/>
          <p:cNvSpPr>
            <a:spLocks noChangeArrowheads="1"/>
          </p:cNvSpPr>
          <p:nvPr/>
        </p:nvSpPr>
        <p:spPr bwMode="auto">
          <a:xfrm>
            <a:off x="156519" y="-92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9" name="Picture 18"/>
          <p:cNvPicPr>
            <a:picLocks noChangeAspect="1"/>
          </p:cNvPicPr>
          <p:nvPr/>
        </p:nvPicPr>
        <p:blipFill>
          <a:blip r:embed="rId2"/>
          <a:stretch>
            <a:fillRect/>
          </a:stretch>
        </p:blipFill>
        <p:spPr>
          <a:xfrm>
            <a:off x="2372111" y="3115319"/>
            <a:ext cx="4127543" cy="1654390"/>
          </a:xfrm>
          <a:prstGeom prst="rect">
            <a:avLst/>
          </a:prstGeom>
        </p:spPr>
      </p:pic>
    </p:spTree>
    <p:extLst>
      <p:ext uri="{BB962C8B-B14F-4D97-AF65-F5344CB8AC3E}">
        <p14:creationId xmlns:p14="http://schemas.microsoft.com/office/powerpoint/2010/main" val="1407452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Using Knowledge</a:t>
            </a:r>
            <a:br>
              <a:rPr lang="en-US" b="1" dirty="0" smtClean="0"/>
            </a:br>
            <a:endParaRPr lang="en-US" dirty="0"/>
          </a:p>
        </p:txBody>
      </p:sp>
      <p:sp>
        <p:nvSpPr>
          <p:cNvPr id="3" name="Content Placeholder 2"/>
          <p:cNvSpPr>
            <a:spLocks noGrp="1"/>
          </p:cNvSpPr>
          <p:nvPr>
            <p:ph idx="1"/>
          </p:nvPr>
        </p:nvSpPr>
        <p:spPr>
          <a:xfrm>
            <a:off x="838200" y="1356068"/>
            <a:ext cx="10515600" cy="4351338"/>
          </a:xfrm>
        </p:spPr>
        <p:txBody>
          <a:bodyPr>
            <a:normAutofit fontScale="47500" lnSpcReduction="20000"/>
          </a:bodyPr>
          <a:lstStyle/>
          <a:p>
            <a:r>
              <a:rPr lang="en-US" dirty="0" smtClean="0"/>
              <a:t>We have briefly mentioned where knowledge is used in AI systems. Let us consider a little further to what applications and how knowledge may be used. </a:t>
            </a:r>
          </a:p>
          <a:p>
            <a:r>
              <a:rPr lang="en-US" b="1" dirty="0"/>
              <a:t> </a:t>
            </a:r>
            <a:r>
              <a:rPr lang="en-US" b="1" dirty="0" smtClean="0"/>
              <a:t>Learning</a:t>
            </a:r>
            <a:r>
              <a:rPr lang="en-US" dirty="0" smtClean="0"/>
              <a:t> </a:t>
            </a:r>
            <a:endParaRPr lang="en-US" dirty="0"/>
          </a:p>
          <a:p>
            <a:r>
              <a:rPr lang="en-US" dirty="0"/>
              <a:t>-- acquiring knowledge. This is more than simply adding new facts to a knowledge base. New data may have to be </a:t>
            </a:r>
            <a:r>
              <a:rPr lang="en-US" i="1" dirty="0"/>
              <a:t>classified</a:t>
            </a:r>
            <a:r>
              <a:rPr lang="en-US" dirty="0"/>
              <a:t> prior to storage for easy </a:t>
            </a:r>
            <a:r>
              <a:rPr lang="en-US" i="1" dirty="0"/>
              <a:t>retrieval, etc.</a:t>
            </a:r>
            <a:r>
              <a:rPr lang="en-US" dirty="0"/>
              <a:t>. </a:t>
            </a:r>
            <a:r>
              <a:rPr lang="en-US" i="1" dirty="0"/>
              <a:t>Interaction</a:t>
            </a:r>
            <a:r>
              <a:rPr lang="en-US" dirty="0"/>
              <a:t> and </a:t>
            </a:r>
            <a:r>
              <a:rPr lang="en-US" i="1" dirty="0"/>
              <a:t>inference</a:t>
            </a:r>
            <a:r>
              <a:rPr lang="en-US" dirty="0"/>
              <a:t> with existing facts to avoid redundancy and replication in the knowledge and </a:t>
            </a:r>
            <a:r>
              <a:rPr lang="en-US" dirty="0" err="1"/>
              <a:t>and</a:t>
            </a:r>
            <a:r>
              <a:rPr lang="en-US" dirty="0"/>
              <a:t> also so that facts can be updated. </a:t>
            </a:r>
          </a:p>
          <a:p>
            <a:r>
              <a:rPr lang="en-US" b="1" dirty="0"/>
              <a:t>Retrieval</a:t>
            </a:r>
            <a:r>
              <a:rPr lang="en-US" dirty="0"/>
              <a:t> </a:t>
            </a:r>
          </a:p>
          <a:p>
            <a:r>
              <a:rPr lang="en-US" dirty="0"/>
              <a:t>-- The representation scheme used can have a critical effect on the </a:t>
            </a:r>
            <a:r>
              <a:rPr lang="en-US" i="1" dirty="0"/>
              <a:t>efficiency</a:t>
            </a:r>
            <a:r>
              <a:rPr lang="en-US" dirty="0"/>
              <a:t> of the method. Humans are very good at it. </a:t>
            </a:r>
          </a:p>
          <a:p>
            <a:r>
              <a:rPr lang="en-US" dirty="0"/>
              <a:t>Many AI methods have tried to model human (see lecture on distributed reasoning) </a:t>
            </a:r>
          </a:p>
          <a:p>
            <a:r>
              <a:rPr lang="en-US" b="1" dirty="0"/>
              <a:t>Reasoning</a:t>
            </a:r>
            <a:r>
              <a:rPr lang="en-US" dirty="0"/>
              <a:t> </a:t>
            </a:r>
          </a:p>
          <a:p>
            <a:r>
              <a:rPr lang="en-US" dirty="0" smtClean="0"/>
              <a:t>Infer </a:t>
            </a:r>
            <a:r>
              <a:rPr lang="en-US" dirty="0"/>
              <a:t>facts from existing data. </a:t>
            </a:r>
          </a:p>
          <a:p>
            <a:r>
              <a:rPr lang="en-US" dirty="0"/>
              <a:t>If a system on only knows: </a:t>
            </a:r>
          </a:p>
          <a:p>
            <a:pPr lvl="0"/>
            <a:r>
              <a:rPr lang="en-US" dirty="0"/>
              <a:t>Miles Davis is a Jazz Musician. </a:t>
            </a:r>
          </a:p>
          <a:p>
            <a:pPr lvl="0"/>
            <a:r>
              <a:rPr lang="en-US" dirty="0"/>
              <a:t>All Jazz Musicians can play their instruments well. </a:t>
            </a:r>
          </a:p>
          <a:p>
            <a:r>
              <a:rPr lang="en-US" dirty="0"/>
              <a:t>If things like </a:t>
            </a:r>
            <a:r>
              <a:rPr lang="en-US" i="1" dirty="0"/>
              <a:t>Is Miles Davis a Jazz Musician?</a:t>
            </a:r>
            <a:r>
              <a:rPr lang="en-US" dirty="0"/>
              <a:t> or </a:t>
            </a:r>
            <a:r>
              <a:rPr lang="en-US" i="1" dirty="0"/>
              <a:t>Can Jazz Musicians play their instruments well?</a:t>
            </a:r>
            <a:r>
              <a:rPr lang="en-US" dirty="0"/>
              <a:t> are asked then the answer is readily obtained from the data structures and procedures. </a:t>
            </a:r>
          </a:p>
          <a:p>
            <a:r>
              <a:rPr lang="en-US" dirty="0"/>
              <a:t>However a question like </a:t>
            </a:r>
            <a:r>
              <a:rPr lang="en-US" i="1" dirty="0"/>
              <a:t>Can Miles Davis play his instrument well?</a:t>
            </a:r>
            <a:r>
              <a:rPr lang="en-US" dirty="0"/>
              <a:t> requires reasoning. </a:t>
            </a:r>
          </a:p>
          <a:p>
            <a:r>
              <a:rPr lang="en-US" dirty="0"/>
              <a:t>The above are all related. For example, it is fairly obvious that learning and reasoning involve retrieval </a:t>
            </a:r>
            <a:r>
              <a:rPr lang="en-US" i="1" dirty="0"/>
              <a:t>etc</a:t>
            </a:r>
            <a:r>
              <a:rPr lang="en-US" dirty="0"/>
              <a:t>. </a:t>
            </a:r>
          </a:p>
          <a:p>
            <a:endParaRPr lang="en-US" dirty="0"/>
          </a:p>
        </p:txBody>
      </p:sp>
    </p:spTree>
    <p:extLst>
      <p:ext uri="{BB962C8B-B14F-4D97-AF65-F5344CB8AC3E}">
        <p14:creationId xmlns:p14="http://schemas.microsoft.com/office/powerpoint/2010/main" val="3894139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Properties for Knowledge Representation Systems</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The following properties should be possessed by a knowledge representation system. </a:t>
            </a:r>
          </a:p>
          <a:p>
            <a:r>
              <a:rPr lang="en-US" b="1" dirty="0"/>
              <a:t>Representational Adequacy</a:t>
            </a:r>
            <a:r>
              <a:rPr lang="en-US" dirty="0"/>
              <a:t> </a:t>
            </a:r>
          </a:p>
          <a:p>
            <a:r>
              <a:rPr lang="en-US" dirty="0"/>
              <a:t>-- the ability to represent the required knowledge; </a:t>
            </a:r>
          </a:p>
          <a:p>
            <a:r>
              <a:rPr lang="en-US" b="1" dirty="0"/>
              <a:t>Inferential Adequacy</a:t>
            </a:r>
            <a:r>
              <a:rPr lang="en-US" dirty="0"/>
              <a:t> </a:t>
            </a:r>
          </a:p>
          <a:p>
            <a:r>
              <a:rPr lang="en-US" dirty="0"/>
              <a:t>- the ability to manipulate the knowledge represented to produce new knowledge corresponding to that inferred from the original; </a:t>
            </a:r>
          </a:p>
          <a:p>
            <a:r>
              <a:rPr lang="en-US" b="1" dirty="0"/>
              <a:t>Inferential Efficiency</a:t>
            </a:r>
            <a:r>
              <a:rPr lang="en-US" dirty="0"/>
              <a:t> </a:t>
            </a:r>
          </a:p>
          <a:p>
            <a:r>
              <a:rPr lang="en-US" dirty="0"/>
              <a:t>- the ability to direct the inferential mechanisms into the most productive directions by storing appropriate guides; </a:t>
            </a:r>
          </a:p>
          <a:p>
            <a:r>
              <a:rPr lang="en-US" b="1" dirty="0" err="1"/>
              <a:t>Acquisitional</a:t>
            </a:r>
            <a:r>
              <a:rPr lang="en-US" b="1" dirty="0"/>
              <a:t> Efficiency</a:t>
            </a:r>
            <a:r>
              <a:rPr lang="en-US" dirty="0"/>
              <a:t> </a:t>
            </a:r>
          </a:p>
          <a:p>
            <a:r>
              <a:rPr lang="en-US" dirty="0"/>
              <a:t>- the ability to acquire new knowledge using automatic methods wherever possible rather than reliance on human intervention. </a:t>
            </a:r>
          </a:p>
          <a:p>
            <a:endParaRPr lang="en-US" dirty="0"/>
          </a:p>
        </p:txBody>
      </p:sp>
    </p:spTree>
    <p:extLst>
      <p:ext uri="{BB962C8B-B14F-4D97-AF65-F5344CB8AC3E}">
        <p14:creationId xmlns:p14="http://schemas.microsoft.com/office/powerpoint/2010/main" val="36810706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Knowledge</a:t>
            </a:r>
            <a:endParaRPr lang="en-US" dirty="0"/>
          </a:p>
        </p:txBody>
      </p:sp>
      <p:sp>
        <p:nvSpPr>
          <p:cNvPr id="3" name="Content Placeholder 2"/>
          <p:cNvSpPr>
            <a:spLocks noGrp="1"/>
          </p:cNvSpPr>
          <p:nvPr>
            <p:ph idx="1"/>
          </p:nvPr>
        </p:nvSpPr>
        <p:spPr/>
        <p:txBody>
          <a:bodyPr>
            <a:normAutofit/>
          </a:bodyPr>
          <a:lstStyle/>
          <a:p>
            <a:r>
              <a:rPr lang="en-US" b="1" u="sng" dirty="0"/>
              <a:t>Simple relational knowledge</a:t>
            </a:r>
            <a:endParaRPr lang="en-US" b="1" dirty="0"/>
          </a:p>
          <a:p>
            <a:r>
              <a:rPr lang="en-US" dirty="0"/>
              <a:t>The simplest way of storing facts is to use a relational method where each fact about a set of objects is set out systematically in columns. This representation gives little opportunity for inference, but it can be used as the knowledge basis for inference engines. </a:t>
            </a:r>
          </a:p>
          <a:p>
            <a:pPr lvl="0"/>
            <a:r>
              <a:rPr lang="en-US" dirty="0"/>
              <a:t>Simple way to store facts. </a:t>
            </a:r>
          </a:p>
          <a:p>
            <a:pPr lvl="0"/>
            <a:r>
              <a:rPr lang="en-US" dirty="0"/>
              <a:t>Each fact about a set of objects is set out systematically in </a:t>
            </a:r>
            <a:r>
              <a:rPr lang="en-US" dirty="0" smtClean="0"/>
              <a:t>column. </a:t>
            </a:r>
            <a:endParaRPr lang="en-US" dirty="0"/>
          </a:p>
          <a:p>
            <a:pPr lvl="0"/>
            <a:r>
              <a:rPr lang="en-US" dirty="0"/>
              <a:t>Little opportunity for inference. </a:t>
            </a:r>
          </a:p>
          <a:p>
            <a:pPr lvl="0"/>
            <a:r>
              <a:rPr lang="en-US" dirty="0"/>
              <a:t>Knowledge basis for inference engines. </a:t>
            </a:r>
          </a:p>
          <a:p>
            <a:endParaRPr lang="en-US" dirty="0"/>
          </a:p>
        </p:txBody>
      </p:sp>
    </p:spTree>
    <p:extLst>
      <p:ext uri="{BB962C8B-B14F-4D97-AF65-F5344CB8AC3E}">
        <p14:creationId xmlns:p14="http://schemas.microsoft.com/office/powerpoint/2010/main" val="2491646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747"/>
            <a:ext cx="10515600" cy="1325563"/>
          </a:xfrm>
        </p:spPr>
        <p:txBody>
          <a:bodyPr>
            <a:normAutofit fontScale="90000"/>
          </a:bodyPr>
          <a:lstStyle/>
          <a:p>
            <a:r>
              <a:rPr lang="en-US" dirty="0">
                <a:hlinkClick r:id="rId2" tooltip="Knowledge representation"/>
              </a:rPr>
              <a:t>Knowledge representation</a:t>
            </a:r>
            <a:r>
              <a:rPr lang="en-US" dirty="0"/>
              <a:t> and </a:t>
            </a:r>
            <a:r>
              <a:rPr lang="en-US" dirty="0">
                <a:hlinkClick r:id="rId3" tooltip="Knowledge engineering"/>
              </a:rPr>
              <a:t>knowledge engineering</a:t>
            </a:r>
            <a:r>
              <a:rPr lang="en-US" dirty="0"/>
              <a:t> are central to AI research. </a:t>
            </a:r>
            <a:br>
              <a:rPr lang="en-US" dirty="0"/>
            </a:br>
            <a:endParaRPr lang="en-US" dirty="0"/>
          </a:p>
        </p:txBody>
      </p:sp>
      <p:sp>
        <p:nvSpPr>
          <p:cNvPr id="3" name="Content Placeholder 2"/>
          <p:cNvSpPr>
            <a:spLocks noGrp="1"/>
          </p:cNvSpPr>
          <p:nvPr>
            <p:ph idx="1"/>
          </p:nvPr>
        </p:nvSpPr>
        <p:spPr/>
        <p:txBody>
          <a:bodyPr/>
          <a:lstStyle/>
          <a:p>
            <a:pPr algn="just"/>
            <a:r>
              <a:rPr lang="en-US" dirty="0"/>
              <a:t>Many of the problems machines are expected to solve will require extensive knowledge about the world. Among the things that AI needs to represent are: objects, properties, categories and relations between objects; situations, events, states and time; causes and effects knowledge about knowledge (what we know about what other people know); and many other, less well researched domains. A representation of "what exists" is an </a:t>
            </a:r>
            <a:r>
              <a:rPr lang="en-US" dirty="0">
                <a:hlinkClick r:id="rId4" tooltip="Ontology (computer science)"/>
              </a:rPr>
              <a:t>ontology</a:t>
            </a:r>
            <a:r>
              <a:rPr lang="en-US" dirty="0"/>
              <a:t> (borrowing a word from traditional philosophy), of which the most general are called </a:t>
            </a:r>
            <a:r>
              <a:rPr lang="en-US" dirty="0">
                <a:hlinkClick r:id="rId5" tooltip="Upper ontology"/>
              </a:rPr>
              <a:t>upper ontologies</a:t>
            </a:r>
            <a:r>
              <a:rPr lang="en-US" dirty="0"/>
              <a:t>.</a:t>
            </a:r>
          </a:p>
          <a:p>
            <a:endParaRPr lang="en-US" dirty="0"/>
          </a:p>
        </p:txBody>
      </p:sp>
    </p:spTree>
    <p:extLst>
      <p:ext uri="{BB962C8B-B14F-4D97-AF65-F5344CB8AC3E}">
        <p14:creationId xmlns:p14="http://schemas.microsoft.com/office/powerpoint/2010/main" val="1888189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Simple relational knowledge</a:t>
            </a:r>
            <a:r>
              <a:rPr lang="en-US" b="1" dirty="0" smtClean="0"/>
              <a:t/>
            </a:r>
            <a:br>
              <a:rPr lang="en-US" b="1" dirty="0" smtClean="0"/>
            </a:br>
            <a:endParaRPr lang="en-US" dirty="0"/>
          </a:p>
        </p:txBody>
      </p:sp>
      <p:pic>
        <p:nvPicPr>
          <p:cNvPr id="4" name="Content Placeholder 3" descr="figure375"/>
          <p:cNvPicPr>
            <a:picLocks noGrp="1"/>
          </p:cNvPicPr>
          <p:nvPr>
            <p:ph idx="1"/>
          </p:nvPr>
        </p:nvPicPr>
        <p:blipFill>
          <a:blip r:embed="rId2"/>
          <a:srcRect/>
          <a:stretch>
            <a:fillRect/>
          </a:stretch>
        </p:blipFill>
        <p:spPr bwMode="auto">
          <a:xfrm>
            <a:off x="3304146" y="1589152"/>
            <a:ext cx="4133850" cy="1343518"/>
          </a:xfrm>
          <a:prstGeom prst="rect">
            <a:avLst/>
          </a:prstGeom>
          <a:noFill/>
          <a:ln w="9525">
            <a:noFill/>
            <a:miter lim="800000"/>
            <a:headEnd/>
            <a:tailEnd/>
          </a:ln>
        </p:spPr>
      </p:pic>
      <p:sp>
        <p:nvSpPr>
          <p:cNvPr id="5" name="Rectangle 4"/>
          <p:cNvSpPr/>
          <p:nvPr/>
        </p:nvSpPr>
        <p:spPr>
          <a:xfrm>
            <a:off x="2034746" y="3418033"/>
            <a:ext cx="6096000" cy="1477328"/>
          </a:xfrm>
          <a:prstGeom prst="rect">
            <a:avLst/>
          </a:prstGeom>
        </p:spPr>
        <p:txBody>
          <a:bodyPr>
            <a:spAutoFit/>
          </a:bodyPr>
          <a:lstStyle/>
          <a:p>
            <a:r>
              <a:rPr lang="en-US" b="1" dirty="0" smtClean="0">
                <a:effectLst/>
                <a:latin typeface="Arial Narrow" panose="020B0606020202030204" pitchFamily="34" charset="0"/>
                <a:ea typeface="Times New Roman" panose="02020603050405020304" pitchFamily="18" charset="0"/>
              </a:rPr>
              <a:t>Figure:</a:t>
            </a:r>
            <a:r>
              <a:rPr lang="en-US" dirty="0" smtClean="0">
                <a:effectLst/>
                <a:latin typeface="Arial Narrow" panose="020B0606020202030204" pitchFamily="34" charset="0"/>
                <a:ea typeface="Times New Roman" panose="02020603050405020304" pitchFamily="18" charset="0"/>
              </a:rPr>
              <a:t> Simple Relational Knowledge</a:t>
            </a:r>
            <a:endParaRPr lang="en-US" sz="2800" dirty="0" smtClean="0">
              <a:effectLst/>
              <a:latin typeface="Times New Roman" panose="02020603050405020304" pitchFamily="18" charset="0"/>
              <a:ea typeface="Times New Roman" panose="02020603050405020304" pitchFamily="18" charset="0"/>
            </a:endParaRPr>
          </a:p>
          <a:p>
            <a:r>
              <a:rPr lang="en-US" dirty="0" smtClean="0">
                <a:effectLst/>
                <a:latin typeface="Arial Narrow" panose="020B0606020202030204" pitchFamily="34" charset="0"/>
                <a:ea typeface="Times New Roman" panose="02020603050405020304" pitchFamily="18" charset="0"/>
              </a:rPr>
              <a:t>We can ask things like: </a:t>
            </a:r>
            <a:endParaRPr lang="en-US" sz="2800" dirty="0" smtClean="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dirty="0" smtClean="0">
                <a:effectLst/>
                <a:latin typeface="Arial Narrow" panose="020B0606020202030204" pitchFamily="34" charset="0"/>
                <a:ea typeface="Calibri" panose="020F0502020204030204" pitchFamily="34" charset="0"/>
                <a:cs typeface="Times New Roman" panose="02020603050405020304" pitchFamily="18" charset="0"/>
              </a:rPr>
              <a:t>Who is dead?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dirty="0" smtClean="0">
                <a:effectLst/>
                <a:latin typeface="Arial Narrow" panose="020B0606020202030204" pitchFamily="34" charset="0"/>
                <a:ea typeface="Calibri" panose="020F0502020204030204" pitchFamily="34" charset="0"/>
                <a:cs typeface="Times New Roman" panose="02020603050405020304" pitchFamily="18" charset="0"/>
              </a:rPr>
              <a:t>Who plays Jazz/Trumpet </a:t>
            </a:r>
            <a:r>
              <a:rPr lang="en-US" i="1" dirty="0" smtClean="0">
                <a:effectLst/>
                <a:latin typeface="Arial Narrow" panose="020B0606020202030204" pitchFamily="34" charset="0"/>
                <a:ea typeface="Calibri" panose="020F0502020204030204" pitchFamily="34" charset="0"/>
                <a:cs typeface="Times New Roman" panose="02020603050405020304" pitchFamily="18" charset="0"/>
              </a:rPr>
              <a:t>etc.</a:t>
            </a:r>
            <a:r>
              <a:rPr lang="en-US" dirty="0" smtClean="0">
                <a:effectLst/>
                <a:latin typeface="Arial Narrow" panose="020B0606020202030204" pitchFamily="34" charset="0"/>
                <a:ea typeface="Calibri" panose="020F0502020204030204" pitchFamily="34" charset="0"/>
                <a:cs typeface="Times New Roman" panose="02020603050405020304" pitchFamily="18" charset="0"/>
              </a:rPr>
              <a:t>?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effectLst/>
                <a:latin typeface="Arial Narrow" panose="020B0606020202030204" pitchFamily="34" charset="0"/>
                <a:ea typeface="Times New Roman" panose="02020603050405020304" pitchFamily="18" charset="0"/>
              </a:rPr>
              <a:t>This sort of representation is popular in database systems. </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923059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046" y="554595"/>
            <a:ext cx="10515600" cy="1325563"/>
          </a:xfrm>
        </p:spPr>
        <p:txBody>
          <a:bodyPr>
            <a:normAutofit fontScale="90000"/>
          </a:bodyPr>
          <a:lstStyle/>
          <a:p>
            <a:r>
              <a:rPr lang="en-US" sz="2200" dirty="0"/>
              <a:t>Relational knowledge is made up of objects consisting </a:t>
            </a:r>
            <a:r>
              <a:rPr lang="en-US" sz="2200" dirty="0" smtClean="0"/>
              <a:t>of </a:t>
            </a:r>
            <a:br>
              <a:rPr lang="en-US" sz="2200" dirty="0" smtClean="0"/>
            </a:br>
            <a:r>
              <a:rPr lang="en-US" sz="2200" dirty="0" smtClean="0"/>
              <a:t>attributes corresponding </a:t>
            </a:r>
            <a:r>
              <a:rPr lang="en-US" sz="2200" dirty="0"/>
              <a:t>associated values. </a:t>
            </a:r>
            <a:br>
              <a:rPr lang="en-US" sz="2200" dirty="0"/>
            </a:br>
            <a:r>
              <a:rPr lang="en-US" sz="2200" dirty="0"/>
              <a:t>We extend the base more by allowing inference mechanisms: </a:t>
            </a:r>
            <a:br>
              <a:rPr lang="en-US" sz="2200" dirty="0"/>
            </a:br>
            <a:r>
              <a:rPr lang="en-US" sz="2200" dirty="0"/>
              <a:t>Property inheritance </a:t>
            </a:r>
            <a:r>
              <a:rPr lang="en-US" sz="2200" dirty="0" smtClean="0"/>
              <a:t>elements </a:t>
            </a:r>
            <a:r>
              <a:rPr lang="en-US" sz="2200" dirty="0"/>
              <a:t>inherit values from being members of a class. </a:t>
            </a:r>
            <a:br>
              <a:rPr lang="en-US" sz="2200" dirty="0"/>
            </a:br>
            <a:r>
              <a:rPr lang="en-US" sz="2200" dirty="0"/>
              <a:t>data must be </a:t>
            </a:r>
            <a:r>
              <a:rPr lang="en-US" sz="2200" dirty="0" err="1"/>
              <a:t>organised</a:t>
            </a:r>
            <a:r>
              <a:rPr lang="en-US" sz="2200" dirty="0"/>
              <a:t> into a hierarchy of classes </a:t>
            </a:r>
            <a:r>
              <a:rPr lang="en-US" sz="2200" dirty="0" smtClean="0"/>
              <a:t>. </a:t>
            </a:r>
            <a:r>
              <a:rPr lang="en-US" dirty="0"/>
              <a:t/>
            </a:r>
            <a:br>
              <a:rPr lang="en-US" dirty="0"/>
            </a:br>
            <a:r>
              <a:rPr lang="en-US" dirty="0"/>
              <a:t> </a:t>
            </a:r>
          </a:p>
        </p:txBody>
      </p:sp>
      <p:pic>
        <p:nvPicPr>
          <p:cNvPr id="4" name="Content Placeholder 3" descr="inherit"/>
          <p:cNvPicPr>
            <a:picLocks noGrp="1"/>
          </p:cNvPicPr>
          <p:nvPr>
            <p:ph idx="1"/>
          </p:nvPr>
        </p:nvPicPr>
        <p:blipFill>
          <a:blip r:embed="rId2"/>
          <a:srcRect/>
          <a:stretch>
            <a:fillRect/>
          </a:stretch>
        </p:blipFill>
        <p:spPr bwMode="auto">
          <a:xfrm>
            <a:off x="4787855" y="1624786"/>
            <a:ext cx="2962275" cy="3200400"/>
          </a:xfrm>
          <a:prstGeom prst="rect">
            <a:avLst/>
          </a:prstGeom>
          <a:noFill/>
          <a:ln w="9525">
            <a:noFill/>
            <a:miter lim="800000"/>
            <a:headEnd/>
            <a:tailEnd/>
          </a:ln>
        </p:spPr>
      </p:pic>
      <p:sp>
        <p:nvSpPr>
          <p:cNvPr id="5" name="Rectangle 4"/>
          <p:cNvSpPr/>
          <p:nvPr/>
        </p:nvSpPr>
        <p:spPr>
          <a:xfrm>
            <a:off x="5095263" y="4913460"/>
            <a:ext cx="2808782" cy="369332"/>
          </a:xfrm>
          <a:prstGeom prst="rect">
            <a:avLst/>
          </a:prstGeom>
        </p:spPr>
        <p:txBody>
          <a:bodyPr wrap="none">
            <a:spAutoFit/>
          </a:bodyPr>
          <a:lstStyle/>
          <a:p>
            <a:r>
              <a:rPr lang="en-US" dirty="0" smtClean="0">
                <a:effectLst/>
                <a:latin typeface="Arial Narrow" panose="020B0606020202030204" pitchFamily="34" charset="0"/>
                <a:ea typeface="Calibri" panose="020F0502020204030204" pitchFamily="34" charset="0"/>
                <a:cs typeface="Times New Roman" panose="02020603050405020304" pitchFamily="18" charset="0"/>
              </a:rPr>
              <a:t>Property Inheritance Hierarchy </a:t>
            </a:r>
            <a:endParaRPr lang="en-US" dirty="0"/>
          </a:p>
        </p:txBody>
      </p:sp>
      <p:sp>
        <p:nvSpPr>
          <p:cNvPr id="6" name="Rectangle 5"/>
          <p:cNvSpPr/>
          <p:nvPr/>
        </p:nvSpPr>
        <p:spPr>
          <a:xfrm>
            <a:off x="2265405" y="5282792"/>
            <a:ext cx="9168714" cy="1200329"/>
          </a:xfrm>
          <a:prstGeom prst="rect">
            <a:avLst/>
          </a:prstGeom>
        </p:spPr>
        <p:txBody>
          <a:bodyPr wrap="square">
            <a:spAutoFit/>
          </a:bodyPr>
          <a:lstStyle/>
          <a:p>
            <a:pPr marL="342900" lvl="0" indent="-342900">
              <a:buSzPts val="1000"/>
              <a:buFont typeface="Symbol" panose="05050102010706020507" pitchFamily="18" charset="2"/>
              <a:buChar char=""/>
              <a:tabLst>
                <a:tab pos="457200" algn="l"/>
              </a:tabLst>
            </a:pPr>
            <a:r>
              <a:rPr lang="en-US" dirty="0" smtClean="0">
                <a:effectLst/>
                <a:latin typeface="Arial Narrow" panose="020B0606020202030204" pitchFamily="34" charset="0"/>
                <a:ea typeface="Calibri" panose="020F0502020204030204" pitchFamily="34" charset="0"/>
                <a:cs typeface="Times New Roman" panose="02020603050405020304" pitchFamily="18" charset="0"/>
              </a:rPr>
              <a:t>Boxed nodes -- objects and values of attributes of objects.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dirty="0" smtClean="0">
                <a:effectLst/>
                <a:latin typeface="Arial Narrow" panose="020B0606020202030204" pitchFamily="34" charset="0"/>
                <a:ea typeface="Calibri" panose="020F0502020204030204" pitchFamily="34" charset="0"/>
                <a:cs typeface="Times New Roman" panose="02020603050405020304" pitchFamily="18" charset="0"/>
              </a:rPr>
              <a:t>Values can be objects with attributes and so on.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dirty="0" smtClean="0">
                <a:effectLst/>
                <a:latin typeface="Arial Narrow" panose="020B0606020202030204" pitchFamily="34" charset="0"/>
                <a:ea typeface="Calibri" panose="020F0502020204030204" pitchFamily="34" charset="0"/>
                <a:cs typeface="Times New Roman" panose="02020603050405020304" pitchFamily="18" charset="0"/>
              </a:rPr>
              <a:t>Arrows -- point from object to its value.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dirty="0" smtClean="0">
                <a:effectLst/>
                <a:latin typeface="Arial Narrow" panose="020B0606020202030204" pitchFamily="34" charset="0"/>
                <a:ea typeface="Calibri" panose="020F0502020204030204" pitchFamily="34" charset="0"/>
                <a:cs typeface="Times New Roman" panose="02020603050405020304" pitchFamily="18" charset="0"/>
              </a:rPr>
              <a:t>This structure is known as a slot and filler structure, semantic network or a collection of frames.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750130" y="2239863"/>
            <a:ext cx="4187404" cy="3139321"/>
          </a:xfrm>
          <a:prstGeom prst="rect">
            <a:avLst/>
          </a:prstGeom>
        </p:spPr>
        <p:txBody>
          <a:bodyPr wrap="square">
            <a:spAutoFit/>
          </a:bodyPr>
          <a:lstStyle/>
          <a:p>
            <a:r>
              <a:rPr lang="en-US" dirty="0" smtClean="0">
                <a:effectLst/>
                <a:latin typeface="Arial Narrow" panose="020B0606020202030204" pitchFamily="34" charset="0"/>
                <a:ea typeface="Times New Roman" panose="02020603050405020304" pitchFamily="18" charset="0"/>
              </a:rPr>
              <a:t>The algorithm to retrieve a value for an attribute of an instance object: </a:t>
            </a:r>
            <a:endParaRPr lang="en-US" sz="2800" dirty="0" smtClean="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US" dirty="0" smtClean="0">
                <a:effectLst/>
                <a:latin typeface="Arial Narrow" panose="020B0606020202030204" pitchFamily="34" charset="0"/>
                <a:ea typeface="Calibri" panose="020F0502020204030204" pitchFamily="34" charset="0"/>
                <a:cs typeface="Times New Roman" panose="02020603050405020304" pitchFamily="18" charset="0"/>
              </a:rPr>
              <a:t>Find the object in the knowledge base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dirty="0" smtClean="0">
                <a:effectLst/>
                <a:latin typeface="Arial Narrow" panose="020B0606020202030204" pitchFamily="34" charset="0"/>
                <a:ea typeface="Calibri" panose="020F0502020204030204" pitchFamily="34" charset="0"/>
                <a:cs typeface="Times New Roman" panose="02020603050405020304" pitchFamily="18" charset="0"/>
              </a:rPr>
              <a:t>If there is a value for the attribute report it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dirty="0" smtClean="0">
                <a:effectLst/>
                <a:latin typeface="Arial Narrow" panose="020B0606020202030204" pitchFamily="34" charset="0"/>
                <a:ea typeface="Calibri" panose="020F0502020204030204" pitchFamily="34" charset="0"/>
                <a:cs typeface="Times New Roman" panose="02020603050405020304" pitchFamily="18" charset="0"/>
              </a:rPr>
              <a:t>Otherwise look for a value of instance if none fail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dirty="0" smtClean="0">
                <a:effectLst/>
                <a:latin typeface="Arial Narrow" panose="020B0606020202030204" pitchFamily="34" charset="0"/>
                <a:ea typeface="Calibri" panose="020F0502020204030204" pitchFamily="34" charset="0"/>
                <a:cs typeface="Times New Roman" panose="02020603050405020304" pitchFamily="18" charset="0"/>
              </a:rPr>
              <a:t>Otherwise go to that node and find a value for the attribute and then report it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dirty="0" smtClean="0">
                <a:effectLst/>
                <a:latin typeface="Arial Narrow" panose="020B0606020202030204" pitchFamily="34" charset="0"/>
                <a:ea typeface="Calibri" panose="020F0502020204030204" pitchFamily="34" charset="0"/>
                <a:cs typeface="Times New Roman" panose="02020603050405020304" pitchFamily="18" charset="0"/>
              </a:rPr>
              <a:t>Otherwise search through using </a:t>
            </a:r>
            <a:r>
              <a:rPr lang="en-US" i="1" dirty="0" err="1" smtClean="0">
                <a:effectLst/>
                <a:latin typeface="Arial Narrow" panose="020B0606020202030204" pitchFamily="34" charset="0"/>
                <a:ea typeface="Calibri" panose="020F0502020204030204" pitchFamily="34" charset="0"/>
                <a:cs typeface="Times New Roman" panose="02020603050405020304" pitchFamily="18" charset="0"/>
              </a:rPr>
              <a:t>isa</a:t>
            </a:r>
            <a:r>
              <a:rPr lang="en-US" dirty="0" smtClean="0">
                <a:effectLst/>
                <a:latin typeface="Arial Narrow" panose="020B0606020202030204" pitchFamily="34" charset="0"/>
                <a:ea typeface="Calibri" panose="020F0502020204030204" pitchFamily="34" charset="0"/>
                <a:cs typeface="Times New Roman" panose="02020603050405020304" pitchFamily="18" charset="0"/>
              </a:rPr>
              <a:t> until a value is found for the attribute.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b="1" dirty="0" smtClean="0">
                <a:effectLst/>
                <a:latin typeface="Arial Narrow" panose="020B0606020202030204" pitchFamily="34" charset="0"/>
                <a:ea typeface="Times New Roman" panose="02020603050405020304" pitchFamily="18" charset="0"/>
              </a:rPr>
              <a:t> </a:t>
            </a:r>
            <a:endParaRPr lang="en-US" sz="4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50414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Inferential Knowledge</a:t>
            </a:r>
            <a:br>
              <a:rPr lang="en-US" b="1" dirty="0"/>
            </a:br>
            <a:endParaRPr lang="en-US" dirty="0"/>
          </a:p>
        </p:txBody>
      </p:sp>
      <p:pic>
        <p:nvPicPr>
          <p:cNvPr id="7" name="Content Placeholder 6"/>
          <p:cNvPicPr>
            <a:picLocks noGrp="1" noChangeAspect="1"/>
          </p:cNvPicPr>
          <p:nvPr>
            <p:ph idx="1"/>
          </p:nvPr>
        </p:nvPicPr>
        <p:blipFill>
          <a:blip r:embed="rId2"/>
          <a:stretch>
            <a:fillRect/>
          </a:stretch>
        </p:blipFill>
        <p:spPr>
          <a:xfrm>
            <a:off x="900112" y="1901031"/>
            <a:ext cx="10391775" cy="4200525"/>
          </a:xfrm>
          <a:prstGeom prst="rect">
            <a:avLst/>
          </a:prstGeom>
        </p:spPr>
      </p:pic>
    </p:spTree>
    <p:extLst>
      <p:ext uri="{BB962C8B-B14F-4D97-AF65-F5344CB8AC3E}">
        <p14:creationId xmlns:p14="http://schemas.microsoft.com/office/powerpoint/2010/main" val="2625362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6410"/>
          </a:xfrm>
        </p:spPr>
        <p:txBody>
          <a:bodyPr>
            <a:normAutofit fontScale="90000"/>
          </a:bodyPr>
          <a:lstStyle/>
          <a:p>
            <a:r>
              <a:rPr lang="en-US" b="1" dirty="0" smtClean="0"/>
              <a:t>Procedural Knowledge</a:t>
            </a:r>
            <a:r>
              <a:rPr lang="en-US" sz="6600" b="1" dirty="0" smtClean="0"/>
              <a:t/>
            </a:r>
            <a:br>
              <a:rPr lang="en-US" sz="6600" b="1" dirty="0" smtClean="0"/>
            </a:br>
            <a:endParaRPr lang="en-US" dirty="0"/>
          </a:p>
        </p:txBody>
      </p:sp>
      <p:sp>
        <p:nvSpPr>
          <p:cNvPr id="3" name="Content Placeholder 2"/>
          <p:cNvSpPr>
            <a:spLocks noGrp="1"/>
          </p:cNvSpPr>
          <p:nvPr>
            <p:ph idx="1"/>
          </p:nvPr>
        </p:nvSpPr>
        <p:spPr>
          <a:xfrm>
            <a:off x="838200" y="1309816"/>
            <a:ext cx="10515600" cy="4867147"/>
          </a:xfrm>
        </p:spPr>
        <p:txBody>
          <a:bodyPr>
            <a:normAutofit fontScale="62500" lnSpcReduction="20000"/>
          </a:bodyPr>
          <a:lstStyle/>
          <a:p>
            <a:r>
              <a:rPr lang="en-US" dirty="0" smtClean="0"/>
              <a:t>Basic </a:t>
            </a:r>
            <a:r>
              <a:rPr lang="en-US" dirty="0"/>
              <a:t>idea: </a:t>
            </a:r>
            <a:endParaRPr lang="en-US" sz="4000" dirty="0"/>
          </a:p>
          <a:p>
            <a:pPr lvl="0"/>
            <a:r>
              <a:rPr lang="en-US" dirty="0"/>
              <a:t>Knowledge encoded in some procedures </a:t>
            </a:r>
            <a:endParaRPr lang="en-US" sz="3600" dirty="0"/>
          </a:p>
          <a:p>
            <a:pPr lvl="1"/>
            <a:r>
              <a:rPr lang="en-US" dirty="0"/>
              <a:t>small programs that know how to do specific things, how to proceed. </a:t>
            </a:r>
            <a:endParaRPr lang="en-US" sz="3200" dirty="0"/>
          </a:p>
          <a:p>
            <a:pPr lvl="1"/>
            <a:r>
              <a:rPr lang="en-US" i="1" dirty="0" err="1"/>
              <a:t>e.g</a:t>
            </a:r>
            <a:r>
              <a:rPr lang="en-US" dirty="0"/>
              <a:t> a parser in a natural language </a:t>
            </a:r>
            <a:r>
              <a:rPr lang="en-US" dirty="0" err="1"/>
              <a:t>understander</a:t>
            </a:r>
            <a:r>
              <a:rPr lang="en-US" dirty="0"/>
              <a:t> has the knowledge that a </a:t>
            </a:r>
            <a:r>
              <a:rPr lang="en-US" i="1" dirty="0"/>
              <a:t>noun phrase</a:t>
            </a:r>
            <a:r>
              <a:rPr lang="en-US" dirty="0"/>
              <a:t> may contain articles, adjectives and nouns. It is represented by calls to routines that know how to process articles, adjectives and nouns. </a:t>
            </a:r>
            <a:endParaRPr lang="en-US" sz="3200" dirty="0"/>
          </a:p>
          <a:p>
            <a:r>
              <a:rPr lang="en-US" dirty="0"/>
              <a:t>Advantages: </a:t>
            </a:r>
            <a:endParaRPr lang="en-US" sz="4000" dirty="0"/>
          </a:p>
          <a:p>
            <a:pPr lvl="0"/>
            <a:r>
              <a:rPr lang="en-US" i="1" dirty="0"/>
              <a:t>Heuristic</a:t>
            </a:r>
            <a:r>
              <a:rPr lang="en-US" dirty="0"/>
              <a:t> or domain specific knowledge can be represented. </a:t>
            </a:r>
            <a:endParaRPr lang="en-US" sz="3600" dirty="0"/>
          </a:p>
          <a:p>
            <a:pPr lvl="0"/>
            <a:r>
              <a:rPr lang="en-US" i="1" dirty="0"/>
              <a:t>Extended logical inferences</a:t>
            </a:r>
            <a:r>
              <a:rPr lang="en-US" dirty="0"/>
              <a:t>, such as default reasoning facilitated. </a:t>
            </a:r>
            <a:endParaRPr lang="en-US" sz="3600" dirty="0"/>
          </a:p>
          <a:p>
            <a:pPr lvl="0"/>
            <a:r>
              <a:rPr lang="en-US" i="1" dirty="0"/>
              <a:t>Side effects</a:t>
            </a:r>
            <a:r>
              <a:rPr lang="en-US" dirty="0"/>
              <a:t> of actions may be modelled. Some rules may become false in time. Keeping track of this in large systems may be tricky. </a:t>
            </a:r>
            <a:endParaRPr lang="en-US" sz="3600" dirty="0"/>
          </a:p>
          <a:p>
            <a:r>
              <a:rPr lang="en-US" dirty="0"/>
              <a:t>Disadvantages: </a:t>
            </a:r>
            <a:endParaRPr lang="en-US" sz="4000" dirty="0"/>
          </a:p>
          <a:p>
            <a:pPr lvl="0"/>
            <a:r>
              <a:rPr lang="en-US" dirty="0"/>
              <a:t>Completeness -- not all cases may be represented. </a:t>
            </a:r>
            <a:endParaRPr lang="en-US" sz="3600" dirty="0"/>
          </a:p>
          <a:p>
            <a:pPr lvl="0"/>
            <a:r>
              <a:rPr lang="en-US" dirty="0"/>
              <a:t>Consistency -- not all deductions may be correct. </a:t>
            </a:r>
            <a:endParaRPr lang="en-US" sz="3600" dirty="0"/>
          </a:p>
          <a:p>
            <a:r>
              <a:rPr lang="en-US" i="1" dirty="0" err="1"/>
              <a:t>e.g</a:t>
            </a:r>
            <a:r>
              <a:rPr lang="en-US" dirty="0"/>
              <a:t> If we know that </a:t>
            </a:r>
            <a:r>
              <a:rPr lang="en-US" i="1" dirty="0"/>
              <a:t>Fred is a bird</a:t>
            </a:r>
            <a:r>
              <a:rPr lang="en-US" dirty="0"/>
              <a:t> we might deduce that </a:t>
            </a:r>
            <a:r>
              <a:rPr lang="en-US" i="1" dirty="0"/>
              <a:t>Fred can fly</a:t>
            </a:r>
            <a:r>
              <a:rPr lang="en-US" dirty="0"/>
              <a:t>. Later we might discover that </a:t>
            </a:r>
            <a:r>
              <a:rPr lang="en-US" i="1" dirty="0"/>
              <a:t>Fred is an emu</a:t>
            </a:r>
            <a:r>
              <a:rPr lang="en-US" dirty="0"/>
              <a:t>. </a:t>
            </a:r>
            <a:endParaRPr lang="en-US" sz="4000" dirty="0"/>
          </a:p>
          <a:p>
            <a:pPr lvl="0"/>
            <a:r>
              <a:rPr lang="en-US" dirty="0"/>
              <a:t>Modularity is sacrificed. Changes in knowledge base might have far-reaching effects. </a:t>
            </a:r>
            <a:endParaRPr lang="en-US" sz="3600" dirty="0"/>
          </a:p>
          <a:p>
            <a:pPr lvl="0"/>
            <a:r>
              <a:rPr lang="en-US" dirty="0"/>
              <a:t>Cumbersome control information. </a:t>
            </a:r>
            <a:endParaRPr lang="en-US" sz="3600" dirty="0"/>
          </a:p>
          <a:p>
            <a:endParaRPr lang="en-US" sz="5400" b="1" dirty="0"/>
          </a:p>
          <a:p>
            <a:endParaRPr lang="en-US" dirty="0"/>
          </a:p>
        </p:txBody>
      </p:sp>
    </p:spTree>
    <p:extLst>
      <p:ext uri="{BB962C8B-B14F-4D97-AF65-F5344CB8AC3E}">
        <p14:creationId xmlns:p14="http://schemas.microsoft.com/office/powerpoint/2010/main" val="293813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Procedural Knowledge Representations</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b="1" u="sng" dirty="0" smtClean="0"/>
              <a:t>Declarative </a:t>
            </a:r>
            <a:r>
              <a:rPr lang="en-US" b="1" u="sng" dirty="0"/>
              <a:t>or Procedural?</a:t>
            </a:r>
            <a:endParaRPr lang="en-US" b="1" dirty="0"/>
          </a:p>
          <a:p>
            <a:r>
              <a:rPr lang="en-US" dirty="0"/>
              <a:t>Declarative knowledge representation: </a:t>
            </a:r>
          </a:p>
          <a:p>
            <a:pPr lvl="0"/>
            <a:r>
              <a:rPr lang="en-US" dirty="0"/>
              <a:t>Static representation -- knowledge about objects, events </a:t>
            </a:r>
            <a:r>
              <a:rPr lang="en-US" i="1" dirty="0"/>
              <a:t>etc.</a:t>
            </a:r>
            <a:r>
              <a:rPr lang="en-US" dirty="0"/>
              <a:t> and their relationships and states given. </a:t>
            </a:r>
          </a:p>
          <a:p>
            <a:pPr lvl="0"/>
            <a:r>
              <a:rPr lang="en-US" dirty="0"/>
              <a:t>Requires a program to know what to do with knowledge and how to do it. </a:t>
            </a:r>
          </a:p>
          <a:p>
            <a:r>
              <a:rPr lang="en-US" dirty="0"/>
              <a:t>Procedural representation: </a:t>
            </a:r>
          </a:p>
          <a:p>
            <a:pPr lvl="0"/>
            <a:r>
              <a:rPr lang="en-US" dirty="0"/>
              <a:t>control information necessary to use the knowledge is embedded in the knowledge itself. </a:t>
            </a:r>
            <a:r>
              <a:rPr lang="en-US" i="1" dirty="0"/>
              <a:t>e.g.</a:t>
            </a:r>
            <a:r>
              <a:rPr lang="en-US" dirty="0"/>
              <a:t> how to find relevant facts, make inferences </a:t>
            </a:r>
            <a:r>
              <a:rPr lang="en-US" i="1" dirty="0"/>
              <a:t>etc.</a:t>
            </a:r>
            <a:r>
              <a:rPr lang="en-US" dirty="0"/>
              <a:t> </a:t>
            </a:r>
          </a:p>
          <a:p>
            <a:pPr lvl="0"/>
            <a:r>
              <a:rPr lang="en-US" dirty="0"/>
              <a:t>Requires an interpreter to follow instructions specified in knowledge. </a:t>
            </a:r>
          </a:p>
          <a:p>
            <a:endParaRPr lang="en-US" dirty="0"/>
          </a:p>
        </p:txBody>
      </p:sp>
    </p:spTree>
    <p:extLst>
      <p:ext uri="{BB962C8B-B14F-4D97-AF65-F5344CB8AC3E}">
        <p14:creationId xmlns:p14="http://schemas.microsoft.com/office/powerpoint/2010/main" val="25079556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Weak Slot and Filler Structures</a:t>
            </a:r>
            <a:r>
              <a:rPr lang="en-US" sz="6600" b="1" dirty="0" smtClean="0"/>
              <a:t/>
            </a:r>
            <a:br>
              <a:rPr lang="en-US" sz="6600" b="1" dirty="0" smtClean="0"/>
            </a:br>
            <a:endParaRPr lang="en-US" dirty="0"/>
          </a:p>
        </p:txBody>
      </p:sp>
      <p:sp>
        <p:nvSpPr>
          <p:cNvPr id="3" name="Content Placeholder 2"/>
          <p:cNvSpPr>
            <a:spLocks noGrp="1"/>
          </p:cNvSpPr>
          <p:nvPr>
            <p:ph idx="1"/>
          </p:nvPr>
        </p:nvSpPr>
        <p:spPr/>
        <p:txBody>
          <a:bodyPr>
            <a:normAutofit/>
          </a:bodyPr>
          <a:lstStyle/>
          <a:p>
            <a:pPr lvl="0"/>
            <a:r>
              <a:rPr lang="en-US" u="sng" dirty="0" smtClean="0">
                <a:hlinkClick r:id="rId2"/>
              </a:rPr>
              <a:t>Semantic </a:t>
            </a:r>
            <a:r>
              <a:rPr lang="en-US" u="sng" dirty="0">
                <a:hlinkClick r:id="rId2"/>
              </a:rPr>
              <a:t>Nets</a:t>
            </a:r>
            <a:r>
              <a:rPr lang="en-US" dirty="0"/>
              <a:t> </a:t>
            </a:r>
            <a:endParaRPr lang="en-US" sz="3600" dirty="0"/>
          </a:p>
          <a:p>
            <a:pPr lvl="1"/>
            <a:r>
              <a:rPr lang="en-US" u="sng" dirty="0">
                <a:hlinkClick r:id="rId3"/>
              </a:rPr>
              <a:t>Representation in a Semantic Net</a:t>
            </a:r>
            <a:r>
              <a:rPr lang="en-US" dirty="0"/>
              <a:t> </a:t>
            </a:r>
            <a:endParaRPr lang="en-US" sz="3200" dirty="0"/>
          </a:p>
          <a:p>
            <a:pPr lvl="1"/>
            <a:r>
              <a:rPr lang="en-US" u="sng" dirty="0">
                <a:hlinkClick r:id="rId4"/>
              </a:rPr>
              <a:t>Inference in a Semantic Net</a:t>
            </a:r>
            <a:r>
              <a:rPr lang="en-US" dirty="0"/>
              <a:t> </a:t>
            </a:r>
            <a:endParaRPr lang="en-US" sz="3200" dirty="0"/>
          </a:p>
          <a:p>
            <a:pPr lvl="1"/>
            <a:r>
              <a:rPr lang="en-US" u="sng" dirty="0">
                <a:hlinkClick r:id="rId5"/>
              </a:rPr>
              <a:t>Extending Semantic Nets</a:t>
            </a:r>
            <a:r>
              <a:rPr lang="en-US" dirty="0"/>
              <a:t> </a:t>
            </a:r>
            <a:endParaRPr lang="en-US" sz="3200" dirty="0"/>
          </a:p>
          <a:p>
            <a:pPr lvl="0"/>
            <a:r>
              <a:rPr lang="en-US" u="sng" dirty="0">
                <a:hlinkClick r:id="rId6"/>
              </a:rPr>
              <a:t>Frames</a:t>
            </a:r>
            <a:r>
              <a:rPr lang="en-US" dirty="0"/>
              <a:t> </a:t>
            </a:r>
            <a:endParaRPr lang="en-US" sz="3600" dirty="0"/>
          </a:p>
          <a:p>
            <a:pPr lvl="1"/>
            <a:r>
              <a:rPr lang="en-US" u="sng" dirty="0">
                <a:hlinkClick r:id="rId7"/>
              </a:rPr>
              <a:t>Frame Knowledge Representation</a:t>
            </a:r>
            <a:r>
              <a:rPr lang="en-US" dirty="0"/>
              <a:t> </a:t>
            </a:r>
            <a:endParaRPr lang="en-US" sz="3200" dirty="0"/>
          </a:p>
          <a:p>
            <a:pPr lvl="1"/>
            <a:r>
              <a:rPr lang="en-US" u="sng" dirty="0">
                <a:hlinkClick r:id="rId8"/>
              </a:rPr>
              <a:t>Interpreting frames</a:t>
            </a:r>
            <a:r>
              <a:rPr lang="en-US" dirty="0"/>
              <a:t> </a:t>
            </a:r>
            <a:endParaRPr lang="en-US" sz="3200" dirty="0"/>
          </a:p>
          <a:p>
            <a:endParaRPr lang="en-US" dirty="0"/>
          </a:p>
        </p:txBody>
      </p:sp>
    </p:spTree>
    <p:extLst>
      <p:ext uri="{BB962C8B-B14F-4D97-AF65-F5344CB8AC3E}">
        <p14:creationId xmlns:p14="http://schemas.microsoft.com/office/powerpoint/2010/main" val="13877043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this data structure?</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It enables attribute values to be retrieved quickly </a:t>
            </a:r>
            <a:endParaRPr lang="en-US" sz="3600" dirty="0"/>
          </a:p>
          <a:p>
            <a:pPr lvl="1"/>
            <a:r>
              <a:rPr lang="en-US" dirty="0"/>
              <a:t>assertions are indexed by the entities </a:t>
            </a:r>
            <a:endParaRPr lang="en-US" sz="3200" dirty="0"/>
          </a:p>
          <a:p>
            <a:pPr lvl="1"/>
            <a:r>
              <a:rPr lang="en-US" dirty="0"/>
              <a:t>binary predicates are indexed by first argument. </a:t>
            </a:r>
            <a:r>
              <a:rPr lang="en-US" i="1" dirty="0"/>
              <a:t>E.g. team(Mike-Hall , Cardiff)</a:t>
            </a:r>
            <a:r>
              <a:rPr lang="en-US" dirty="0"/>
              <a:t>. </a:t>
            </a:r>
            <a:endParaRPr lang="en-US" sz="3200" dirty="0"/>
          </a:p>
          <a:p>
            <a:pPr lvl="0"/>
            <a:r>
              <a:rPr lang="en-US" dirty="0"/>
              <a:t>Properties of relations are easy to describe . </a:t>
            </a:r>
            <a:endParaRPr lang="en-US" sz="3600" dirty="0"/>
          </a:p>
          <a:p>
            <a:pPr lvl="0"/>
            <a:r>
              <a:rPr lang="en-US" dirty="0"/>
              <a:t>It allows ease of consideration as it embraces aspects of object oriented programming. </a:t>
            </a:r>
            <a:endParaRPr lang="en-US" sz="3600" dirty="0"/>
          </a:p>
          <a:p>
            <a:r>
              <a:rPr lang="en-US" dirty="0"/>
              <a:t>So called because: </a:t>
            </a:r>
            <a:endParaRPr lang="en-US" sz="4000" dirty="0"/>
          </a:p>
          <a:p>
            <a:pPr lvl="0"/>
            <a:r>
              <a:rPr lang="en-US" dirty="0"/>
              <a:t>A </a:t>
            </a:r>
            <a:r>
              <a:rPr lang="en-US" i="1" dirty="0"/>
              <a:t>slot</a:t>
            </a:r>
            <a:r>
              <a:rPr lang="en-US" dirty="0"/>
              <a:t> is an attribute value pair in its simplest form. </a:t>
            </a:r>
            <a:endParaRPr lang="en-US" sz="3600" dirty="0"/>
          </a:p>
          <a:p>
            <a:pPr lvl="0"/>
            <a:r>
              <a:rPr lang="en-US" dirty="0"/>
              <a:t>A </a:t>
            </a:r>
            <a:r>
              <a:rPr lang="en-US" i="1" dirty="0"/>
              <a:t>filler</a:t>
            </a:r>
            <a:r>
              <a:rPr lang="en-US" dirty="0"/>
              <a:t> is a value that a slot can take -- could be a numeric, string (or any data type) value or a pointer to another slot. </a:t>
            </a:r>
            <a:endParaRPr lang="en-US" sz="3600" dirty="0"/>
          </a:p>
          <a:p>
            <a:pPr lvl="0"/>
            <a:r>
              <a:rPr lang="en-US" dirty="0"/>
              <a:t>A </a:t>
            </a:r>
            <a:r>
              <a:rPr lang="en-US" i="1" dirty="0"/>
              <a:t>weak</a:t>
            </a:r>
            <a:r>
              <a:rPr lang="en-US" dirty="0"/>
              <a:t> slot and filler structure does not consider the </a:t>
            </a:r>
            <a:r>
              <a:rPr lang="en-US" i="1" dirty="0"/>
              <a:t>content</a:t>
            </a:r>
            <a:r>
              <a:rPr lang="en-US" dirty="0"/>
              <a:t> of the representation. </a:t>
            </a:r>
            <a:endParaRPr lang="en-US" sz="3600" dirty="0"/>
          </a:p>
          <a:p>
            <a:endParaRPr lang="en-US" dirty="0"/>
          </a:p>
        </p:txBody>
      </p:sp>
    </p:spTree>
    <p:extLst>
      <p:ext uri="{BB962C8B-B14F-4D97-AF65-F5344CB8AC3E}">
        <p14:creationId xmlns:p14="http://schemas.microsoft.com/office/powerpoint/2010/main" val="30436478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Nets</a:t>
            </a:r>
            <a:br>
              <a:rPr lang="en-US" dirty="0"/>
            </a:br>
            <a:endParaRPr lang="en-US" dirty="0"/>
          </a:p>
        </p:txBody>
      </p:sp>
      <p:sp>
        <p:nvSpPr>
          <p:cNvPr id="3" name="Content Placeholder 2"/>
          <p:cNvSpPr>
            <a:spLocks noGrp="1"/>
          </p:cNvSpPr>
          <p:nvPr>
            <p:ph idx="1"/>
          </p:nvPr>
        </p:nvSpPr>
        <p:spPr>
          <a:xfrm>
            <a:off x="714633" y="1496111"/>
            <a:ext cx="10515600" cy="4351338"/>
          </a:xfrm>
        </p:spPr>
        <p:txBody>
          <a:bodyPr>
            <a:normAutofit fontScale="92500" lnSpcReduction="10000"/>
          </a:bodyPr>
          <a:lstStyle/>
          <a:p>
            <a:pPr algn="just"/>
            <a:r>
              <a:rPr lang="en-US" dirty="0"/>
              <a:t>Semantic networks are an alternative to predicate logic as a form of knowledge representation.  The idea  is that  we can store our knowledge in the  form of a  graph,  with  nodes representing objects in the world, and arcs representing relationships between those objects. </a:t>
            </a:r>
          </a:p>
          <a:p>
            <a:r>
              <a:rPr lang="en-US" dirty="0"/>
              <a:t>The major idea is that: </a:t>
            </a:r>
          </a:p>
          <a:p>
            <a:pPr lvl="0"/>
            <a:r>
              <a:rPr lang="en-US" dirty="0"/>
              <a:t>The meaning of a concept comes from its relationship to other concepts, and that, </a:t>
            </a:r>
          </a:p>
          <a:p>
            <a:pPr lvl="0"/>
            <a:r>
              <a:rPr lang="en-US" dirty="0"/>
              <a:t>The information is stored by interconnecting nodes with labelled arcs. </a:t>
            </a:r>
          </a:p>
          <a:p>
            <a:pPr lvl="0"/>
            <a:r>
              <a:rPr lang="en-US" dirty="0"/>
              <a:t>Representation in a Semantic Net </a:t>
            </a:r>
          </a:p>
          <a:p>
            <a:pPr lvl="0"/>
            <a:r>
              <a:rPr lang="en-US" dirty="0"/>
              <a:t>Inference in a Semantic Net </a:t>
            </a:r>
          </a:p>
          <a:p>
            <a:pPr lvl="0"/>
            <a:r>
              <a:rPr lang="en-US" dirty="0"/>
              <a:t>Extending Semantic Nets </a:t>
            </a:r>
          </a:p>
          <a:p>
            <a:endParaRPr lang="en-US" dirty="0"/>
          </a:p>
        </p:txBody>
      </p:sp>
    </p:spTree>
    <p:extLst>
      <p:ext uri="{BB962C8B-B14F-4D97-AF65-F5344CB8AC3E}">
        <p14:creationId xmlns:p14="http://schemas.microsoft.com/office/powerpoint/2010/main" val="22458528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 the semantic network to represent the following data</a:t>
            </a:r>
          </a:p>
        </p:txBody>
      </p:sp>
      <p:sp>
        <p:nvSpPr>
          <p:cNvPr id="3" name="Content Placeholder 2"/>
          <p:cNvSpPr>
            <a:spLocks noGrp="1"/>
          </p:cNvSpPr>
          <p:nvPr>
            <p:ph idx="1"/>
          </p:nvPr>
        </p:nvSpPr>
        <p:spPr/>
        <p:txBody>
          <a:bodyPr>
            <a:normAutofit/>
          </a:bodyPr>
          <a:lstStyle/>
          <a:p>
            <a:pPr lvl="0"/>
            <a:r>
              <a:rPr lang="en-US" dirty="0"/>
              <a:t>Tom is a cat.</a:t>
            </a:r>
          </a:p>
          <a:p>
            <a:pPr lvl="0"/>
            <a:r>
              <a:rPr lang="en-US" dirty="0"/>
              <a:t>Tom caught a bird.</a:t>
            </a:r>
          </a:p>
          <a:p>
            <a:pPr lvl="0"/>
            <a:r>
              <a:rPr lang="en-US" dirty="0"/>
              <a:t>Tom is owned by john.</a:t>
            </a:r>
          </a:p>
          <a:p>
            <a:pPr lvl="0"/>
            <a:r>
              <a:rPr lang="en-US" dirty="0"/>
              <a:t>Tom is brown in color.</a:t>
            </a:r>
          </a:p>
          <a:p>
            <a:pPr lvl="0"/>
            <a:r>
              <a:rPr lang="en-US" dirty="0"/>
              <a:t>Cats like cream.</a:t>
            </a:r>
          </a:p>
          <a:p>
            <a:pPr lvl="0"/>
            <a:r>
              <a:rPr lang="en-US" dirty="0"/>
              <a:t>The cat sat on the mat.</a:t>
            </a:r>
          </a:p>
          <a:p>
            <a:pPr lvl="0"/>
            <a:r>
              <a:rPr lang="en-US" dirty="0"/>
              <a:t>A cat is a mammal.</a:t>
            </a:r>
          </a:p>
          <a:p>
            <a:pPr lvl="0"/>
            <a:r>
              <a:rPr lang="en-US" dirty="0"/>
              <a:t>All mammals are animals</a:t>
            </a:r>
          </a:p>
          <a:p>
            <a:endParaRPr lang="en-US" dirty="0"/>
          </a:p>
          <a:p>
            <a:endParaRPr lang="en-US" dirty="0"/>
          </a:p>
          <a:p>
            <a:endParaRPr lang="en-US" dirty="0"/>
          </a:p>
        </p:txBody>
      </p:sp>
      <p:pic>
        <p:nvPicPr>
          <p:cNvPr id="4" name="Picture 3"/>
          <p:cNvPicPr/>
          <p:nvPr/>
        </p:nvPicPr>
        <p:blipFill>
          <a:blip r:embed="rId2"/>
          <a:srcRect/>
          <a:stretch>
            <a:fillRect/>
          </a:stretch>
        </p:blipFill>
        <p:spPr bwMode="auto">
          <a:xfrm>
            <a:off x="6096000" y="2158442"/>
            <a:ext cx="4400550" cy="3381375"/>
          </a:xfrm>
          <a:prstGeom prst="rect">
            <a:avLst/>
          </a:prstGeom>
          <a:noFill/>
          <a:ln w="9525">
            <a:noFill/>
            <a:miter lim="800000"/>
            <a:headEnd/>
            <a:tailEnd/>
          </a:ln>
        </p:spPr>
      </p:pic>
    </p:spTree>
    <p:extLst>
      <p:ext uri="{BB962C8B-B14F-4D97-AF65-F5344CB8AC3E}">
        <p14:creationId xmlns:p14="http://schemas.microsoft.com/office/powerpoint/2010/main" val="17799925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Net</a:t>
            </a:r>
            <a:endParaRPr lang="en-US" dirty="0"/>
          </a:p>
        </p:txBody>
      </p:sp>
      <p:pic>
        <p:nvPicPr>
          <p:cNvPr id="4" name="Content Placeholder 3" descr="semantic"/>
          <p:cNvPicPr>
            <a:picLocks noGrp="1"/>
          </p:cNvPicPr>
          <p:nvPr>
            <p:ph idx="1"/>
          </p:nvPr>
        </p:nvPicPr>
        <p:blipFill>
          <a:blip r:embed="rId2"/>
          <a:srcRect/>
          <a:stretch>
            <a:fillRect/>
          </a:stretch>
        </p:blipFill>
        <p:spPr bwMode="auto">
          <a:xfrm>
            <a:off x="3798414" y="1953675"/>
            <a:ext cx="3912201" cy="2379427"/>
          </a:xfrm>
          <a:prstGeom prst="rect">
            <a:avLst/>
          </a:prstGeom>
          <a:noFill/>
          <a:ln w="9525">
            <a:noFill/>
            <a:miter lim="800000"/>
            <a:headEnd/>
            <a:tailEnd/>
          </a:ln>
        </p:spPr>
      </p:pic>
    </p:spTree>
    <p:extLst>
      <p:ext uri="{BB962C8B-B14F-4D97-AF65-F5344CB8AC3E}">
        <p14:creationId xmlns:p14="http://schemas.microsoft.com/office/powerpoint/2010/main" val="807383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30" y="3156400"/>
            <a:ext cx="10515600" cy="1325563"/>
          </a:xfrm>
        </p:spPr>
        <p:txBody>
          <a:bodyPr>
            <a:noAutofit/>
          </a:bodyPr>
          <a:lstStyle/>
          <a:p>
            <a:pPr algn="just"/>
            <a:r>
              <a:rPr lang="en-US" sz="3200" b="1" dirty="0"/>
              <a:t>Knowledge representation</a:t>
            </a:r>
            <a:r>
              <a:rPr lang="en-US" sz="3200" dirty="0"/>
              <a:t> (KR) is an area of </a:t>
            </a:r>
            <a:r>
              <a:rPr lang="en-US" sz="3200" u="sng" dirty="0">
                <a:hlinkClick r:id="rId2" tooltip="Artificial intelligence"/>
              </a:rPr>
              <a:t>artificial intelligence</a:t>
            </a:r>
            <a:r>
              <a:rPr lang="en-US" sz="3200" dirty="0"/>
              <a:t> research aimed at representing knowledge in symbols to facilitate </a:t>
            </a:r>
            <a:r>
              <a:rPr lang="en-US" sz="3200" u="sng" dirty="0" err="1">
                <a:hlinkClick r:id="rId3" tooltip="Inference"/>
              </a:rPr>
              <a:t>inferencing</a:t>
            </a:r>
            <a:r>
              <a:rPr lang="en-US" sz="3200" dirty="0"/>
              <a:t> from those </a:t>
            </a:r>
            <a:r>
              <a:rPr lang="en-US" sz="3200" u="sng" dirty="0">
                <a:hlinkClick r:id="rId4" tooltip="Knowledge"/>
              </a:rPr>
              <a:t>knowledge</a:t>
            </a:r>
            <a:r>
              <a:rPr lang="en-US" sz="3200" dirty="0"/>
              <a:t> elements, creating new elements of knowledge.</a:t>
            </a:r>
            <a:br>
              <a:rPr lang="en-US" sz="3200" dirty="0"/>
            </a:br>
            <a:endParaRPr lang="en-US" sz="3200" dirty="0"/>
          </a:p>
        </p:txBody>
      </p:sp>
      <p:sp>
        <p:nvSpPr>
          <p:cNvPr id="3" name="Content Placeholder 2"/>
          <p:cNvSpPr>
            <a:spLocks noGrp="1"/>
          </p:cNvSpPr>
          <p:nvPr>
            <p:ph idx="1"/>
          </p:nvPr>
        </p:nvSpPr>
        <p:spPr>
          <a:xfrm>
            <a:off x="862914" y="1828799"/>
            <a:ext cx="10515600" cy="3433763"/>
          </a:xfrm>
        </p:spPr>
        <p:txBody>
          <a:bodyPr/>
          <a:lstStyle/>
          <a:p>
            <a:endParaRPr lang="en-US" dirty="0"/>
          </a:p>
        </p:txBody>
      </p:sp>
    </p:spTree>
    <p:extLst>
      <p:ext uri="{BB962C8B-B14F-4D97-AF65-F5344CB8AC3E}">
        <p14:creationId xmlns:p14="http://schemas.microsoft.com/office/powerpoint/2010/main" val="1364613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Inference in a Semantic Net</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Basic </a:t>
            </a:r>
            <a:r>
              <a:rPr lang="en-US" dirty="0"/>
              <a:t>inference mechanism: </a:t>
            </a:r>
            <a:r>
              <a:rPr lang="en-US" i="1" dirty="0"/>
              <a:t>follow links between nodes</a:t>
            </a:r>
            <a:r>
              <a:rPr lang="en-US" dirty="0"/>
              <a:t>. </a:t>
            </a:r>
          </a:p>
          <a:p>
            <a:r>
              <a:rPr lang="en-US" dirty="0"/>
              <a:t>Two methods to do this: </a:t>
            </a:r>
          </a:p>
          <a:p>
            <a:r>
              <a:rPr lang="en-US" b="1" dirty="0"/>
              <a:t>Intersection search</a:t>
            </a:r>
            <a:r>
              <a:rPr lang="en-US" dirty="0"/>
              <a:t> </a:t>
            </a:r>
          </a:p>
          <a:p>
            <a:r>
              <a:rPr lang="en-US" dirty="0"/>
              <a:t>-- the notion that </a:t>
            </a:r>
            <a:r>
              <a:rPr lang="en-US" i="1" dirty="0"/>
              <a:t>spreading activation</a:t>
            </a:r>
            <a:r>
              <a:rPr lang="en-US" dirty="0"/>
              <a:t> out of two nodes and finding their intersection finds relationships among objects. This is achieved by assigning a special tag to each visited node. </a:t>
            </a:r>
          </a:p>
          <a:p>
            <a:r>
              <a:rPr lang="en-US" dirty="0"/>
              <a:t>Many advantages including entity-based </a:t>
            </a:r>
            <a:r>
              <a:rPr lang="en-US" dirty="0" err="1"/>
              <a:t>organisation</a:t>
            </a:r>
            <a:r>
              <a:rPr lang="en-US" dirty="0"/>
              <a:t> and fast parallel implementation. However very structured questions need highly structured networks. </a:t>
            </a:r>
          </a:p>
          <a:p>
            <a:r>
              <a:rPr lang="en-US" b="1" dirty="0"/>
              <a:t>Inheritance</a:t>
            </a:r>
            <a:r>
              <a:rPr lang="en-US" dirty="0"/>
              <a:t> </a:t>
            </a:r>
          </a:p>
          <a:p>
            <a:r>
              <a:rPr lang="en-US" dirty="0"/>
              <a:t>-- the </a:t>
            </a:r>
            <a:r>
              <a:rPr lang="en-US" i="1" dirty="0" err="1"/>
              <a:t>isa</a:t>
            </a:r>
            <a:r>
              <a:rPr lang="en-US" dirty="0"/>
              <a:t> and </a:t>
            </a:r>
            <a:r>
              <a:rPr lang="en-US" i="1" dirty="0"/>
              <a:t>instance</a:t>
            </a:r>
            <a:r>
              <a:rPr lang="en-US" dirty="0"/>
              <a:t> representation provide a mechanism to implement this. </a:t>
            </a:r>
          </a:p>
          <a:p>
            <a:r>
              <a:rPr lang="en-US" dirty="0"/>
              <a:t>Inheritance also provides a means of dealing with </a:t>
            </a:r>
            <a:r>
              <a:rPr lang="en-US" i="1" dirty="0"/>
              <a:t>default reasoning</a:t>
            </a:r>
            <a:r>
              <a:rPr lang="en-US" dirty="0"/>
              <a:t>. </a:t>
            </a:r>
            <a:r>
              <a:rPr lang="en-US" i="1" dirty="0"/>
              <a:t>E.g.</a:t>
            </a:r>
            <a:r>
              <a:rPr lang="en-US" dirty="0"/>
              <a:t> we could represent: </a:t>
            </a:r>
          </a:p>
          <a:p>
            <a:pPr lvl="0"/>
            <a:r>
              <a:rPr lang="en-US" dirty="0"/>
              <a:t>Emus are birds. </a:t>
            </a:r>
          </a:p>
          <a:p>
            <a:pPr lvl="0"/>
            <a:r>
              <a:rPr lang="en-US" dirty="0"/>
              <a:t>Typically birds fly and have wings. </a:t>
            </a:r>
          </a:p>
          <a:p>
            <a:pPr lvl="0"/>
            <a:r>
              <a:rPr lang="en-US" dirty="0"/>
              <a:t>Emus run. </a:t>
            </a:r>
          </a:p>
          <a:p>
            <a:r>
              <a:rPr lang="en-US" dirty="0"/>
              <a:t>in the following Semantic net: </a:t>
            </a:r>
          </a:p>
          <a:p>
            <a:endParaRPr lang="en-US" dirty="0"/>
          </a:p>
        </p:txBody>
      </p:sp>
      <p:pic>
        <p:nvPicPr>
          <p:cNvPr id="4" name="Picture 3" descr="default"/>
          <p:cNvPicPr/>
          <p:nvPr/>
        </p:nvPicPr>
        <p:blipFill>
          <a:blip r:embed="rId2"/>
          <a:srcRect/>
          <a:stretch>
            <a:fillRect/>
          </a:stretch>
        </p:blipFill>
        <p:spPr bwMode="auto">
          <a:xfrm>
            <a:off x="7581713" y="4759855"/>
            <a:ext cx="1914525" cy="1857375"/>
          </a:xfrm>
          <a:prstGeom prst="rect">
            <a:avLst/>
          </a:prstGeom>
          <a:noFill/>
          <a:ln w="9525">
            <a:noFill/>
            <a:miter lim="800000"/>
            <a:headEnd/>
            <a:tailEnd/>
          </a:ln>
        </p:spPr>
      </p:pic>
    </p:spTree>
    <p:extLst>
      <p:ext uri="{BB962C8B-B14F-4D97-AF65-F5344CB8AC3E}">
        <p14:creationId xmlns:p14="http://schemas.microsoft.com/office/powerpoint/2010/main" val="22146919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330118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9930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767" y="500062"/>
            <a:ext cx="10515600" cy="1325563"/>
          </a:xfrm>
        </p:spPr>
        <p:txBody>
          <a:bodyPr>
            <a:normAutofit fontScale="90000"/>
          </a:bodyPr>
          <a:lstStyle/>
          <a:p>
            <a:r>
              <a:rPr lang="en-US" dirty="0"/>
              <a:t>A good knowledge representation covers six basic characteristics: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lvl="0" algn="just"/>
            <a:r>
              <a:rPr lang="en-US" dirty="0"/>
              <a:t>Coverage, which means the KR covers a breadth and depth of information. Without a wide coverage, the KR cannot determine anything or resolve ambiguities.</a:t>
            </a:r>
          </a:p>
          <a:p>
            <a:pPr lvl="0" algn="just"/>
            <a:r>
              <a:rPr lang="en-US" dirty="0"/>
              <a:t>Understandable by humans. KR is viewed as a natural language, so the logic should flow freely. It should support modularity and hierarchies of classes (Polar bears are bears, which are animals). It should also have simple primitives that combine in complex forms.</a:t>
            </a:r>
          </a:p>
          <a:p>
            <a:pPr lvl="0" algn="just"/>
            <a:r>
              <a:rPr lang="en-US" dirty="0"/>
              <a:t>Consistency. If John closed the door, it can also be interpreted as the door was closed by John. By being consistent, the KR can eliminate redundant or conflicting knowledge.</a:t>
            </a:r>
          </a:p>
          <a:p>
            <a:pPr lvl="0" algn="just"/>
            <a:r>
              <a:rPr lang="en-US" dirty="0"/>
              <a:t>Efficient</a:t>
            </a:r>
          </a:p>
          <a:p>
            <a:pPr lvl="0" algn="just"/>
            <a:r>
              <a:rPr lang="en-US" dirty="0"/>
              <a:t>Easiness for modifying and updating.</a:t>
            </a:r>
          </a:p>
          <a:p>
            <a:pPr lvl="0" algn="just"/>
            <a:r>
              <a:rPr lang="en-US" dirty="0"/>
              <a:t>Supports the intelligent activity which uses the knowledge base</a:t>
            </a:r>
          </a:p>
          <a:p>
            <a:endParaRPr lang="en-US" dirty="0"/>
          </a:p>
        </p:txBody>
      </p:sp>
    </p:spTree>
    <p:extLst>
      <p:ext uri="{BB962C8B-B14F-4D97-AF65-F5344CB8AC3E}">
        <p14:creationId xmlns:p14="http://schemas.microsoft.com/office/powerpoint/2010/main" val="186438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Knowledge-based Systems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Knowledge-based Systems: A definition</a:t>
            </a:r>
            <a:endParaRPr lang="en-US" dirty="0"/>
          </a:p>
          <a:p>
            <a:r>
              <a:rPr lang="en-US" b="1" dirty="0" smtClean="0"/>
              <a:t>A </a:t>
            </a:r>
            <a:r>
              <a:rPr lang="en-US" b="1" dirty="0"/>
              <a:t>system that draws upon the knowledge of  human experts captured in a knowledge-base to solve</a:t>
            </a:r>
            <a:endParaRPr lang="en-US" dirty="0"/>
          </a:p>
          <a:p>
            <a:r>
              <a:rPr lang="en-US" b="1" dirty="0"/>
              <a:t>      problems that normally require human expertise.</a:t>
            </a:r>
            <a:endParaRPr lang="en-US" dirty="0"/>
          </a:p>
          <a:p>
            <a:r>
              <a:rPr lang="en-US" b="1" dirty="0"/>
              <a:t>   </a:t>
            </a:r>
            <a:endParaRPr lang="en-US" dirty="0"/>
          </a:p>
          <a:p>
            <a:r>
              <a:rPr lang="en-US" b="1" dirty="0"/>
              <a:t>   </a:t>
            </a:r>
            <a:r>
              <a:rPr lang="en-US" b="1" dirty="0" smtClean="0"/>
              <a:t>Heuristic </a:t>
            </a:r>
            <a:r>
              <a:rPr lang="en-US" b="1" dirty="0"/>
              <a:t>rather than algorithmic</a:t>
            </a:r>
            <a:endParaRPr lang="en-US" dirty="0"/>
          </a:p>
          <a:p>
            <a:r>
              <a:rPr lang="en-US" b="1" dirty="0"/>
              <a:t> </a:t>
            </a:r>
            <a:r>
              <a:rPr lang="en-US" b="1" dirty="0" smtClean="0"/>
              <a:t>  Heuristics </a:t>
            </a:r>
            <a:r>
              <a:rPr lang="en-US" b="1" dirty="0"/>
              <a:t>in search vs. in KBS </a:t>
            </a:r>
            <a:endParaRPr lang="en-US" dirty="0"/>
          </a:p>
          <a:p>
            <a:r>
              <a:rPr lang="en-US" b="1" dirty="0"/>
              <a:t>	general vs. domain-specific</a:t>
            </a:r>
            <a:endParaRPr lang="en-US" dirty="0"/>
          </a:p>
          <a:p>
            <a:r>
              <a:rPr lang="en-US" b="1" dirty="0"/>
              <a:t>   </a:t>
            </a:r>
            <a:r>
              <a:rPr lang="en-US" b="1" dirty="0" smtClean="0"/>
              <a:t>Highly </a:t>
            </a:r>
            <a:r>
              <a:rPr lang="en-US" b="1" dirty="0"/>
              <a:t>specific domain knowledge </a:t>
            </a:r>
            <a:endParaRPr lang="en-US" dirty="0"/>
          </a:p>
          <a:p>
            <a:r>
              <a:rPr lang="en-US" b="1" dirty="0"/>
              <a:t>   </a:t>
            </a:r>
            <a:r>
              <a:rPr lang="en-US" b="1" dirty="0" smtClean="0"/>
              <a:t>Knowledge </a:t>
            </a:r>
            <a:r>
              <a:rPr lang="en-US" b="1" dirty="0"/>
              <a:t>is separated from how it is used</a:t>
            </a:r>
            <a:endParaRPr lang="en-US" dirty="0"/>
          </a:p>
          <a:p>
            <a:r>
              <a:rPr lang="en-US" b="1" dirty="0"/>
              <a:t>	</a:t>
            </a:r>
            <a:r>
              <a:rPr lang="en-US" b="1" i="1" dirty="0"/>
              <a:t>KBS = knowledge-base + inference engine</a:t>
            </a:r>
            <a:endParaRPr lang="en-US" dirty="0"/>
          </a:p>
          <a:p>
            <a:endParaRPr lang="en-US" dirty="0"/>
          </a:p>
        </p:txBody>
      </p:sp>
    </p:spTree>
    <p:extLst>
      <p:ext uri="{BB962C8B-B14F-4D97-AF65-F5344CB8AC3E}">
        <p14:creationId xmlns:p14="http://schemas.microsoft.com/office/powerpoint/2010/main" val="2165921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KBS Architecture</a:t>
            </a:r>
            <a:r>
              <a:rPr lang="en-US" dirty="0"/>
              <a:t/>
            </a:r>
            <a:br>
              <a:rPr lang="en-US" dirty="0"/>
            </a:br>
            <a:endParaRPr lang="en-US" dirty="0"/>
          </a:p>
        </p:txBody>
      </p:sp>
      <p:sp>
        <p:nvSpPr>
          <p:cNvPr id="4" name="Rectangle 2"/>
          <p:cNvSpPr>
            <a:spLocks noChangeArrowheads="1"/>
          </p:cNvSpPr>
          <p:nvPr/>
        </p:nvSpPr>
        <p:spPr bwMode="auto">
          <a:xfrm>
            <a:off x="741405" y="14828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4130179" y="1887069"/>
            <a:ext cx="164797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254390694"/>
              </p:ext>
            </p:extLst>
          </p:nvPr>
        </p:nvGraphicFramePr>
        <p:xfrm>
          <a:off x="3316448" y="1761235"/>
          <a:ext cx="6179890" cy="4622043"/>
        </p:xfrm>
        <a:graphic>
          <a:graphicData uri="http://schemas.openxmlformats.org/presentationml/2006/ole">
            <mc:AlternateContent xmlns:mc="http://schemas.openxmlformats.org/markup-compatibility/2006">
              <mc:Choice xmlns:v="urn:schemas-microsoft-com:vml" Requires="v">
                <p:oleObj spid="_x0000_s1045" name="Slide" r:id="rId3" imgW="4570603" imgH="3427427" progId="PowerPoint.Slide.12">
                  <p:embed/>
                </p:oleObj>
              </mc:Choice>
              <mc:Fallback>
                <p:oleObj name="Slide" r:id="rId3" imgW="4570603" imgH="3427427" progId="PowerPoint.Slide.1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448" y="1761235"/>
                        <a:ext cx="6179890" cy="4622043"/>
                      </a:xfrm>
                      <a:prstGeom prst="rect">
                        <a:avLst/>
                      </a:prstGeom>
                      <a:noFill/>
                    </p:spPr>
                  </p:pic>
                </p:oleObj>
              </mc:Fallback>
            </mc:AlternateContent>
          </a:graphicData>
        </a:graphic>
      </p:graphicFrame>
    </p:spTree>
    <p:extLst>
      <p:ext uri="{BB962C8B-B14F-4D97-AF65-F5344CB8AC3E}">
        <p14:creationId xmlns:p14="http://schemas.microsoft.com/office/powerpoint/2010/main" val="1758016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53950"/>
          </a:xfrm>
        </p:spPr>
        <p:txBody>
          <a:bodyPr>
            <a:normAutofit fontScale="90000"/>
          </a:bodyPr>
          <a:lstStyle/>
          <a:p>
            <a:r>
              <a:rPr lang="en-US" b="1" dirty="0" smtClean="0"/>
              <a:t>KBS Architecture</a:t>
            </a:r>
            <a:r>
              <a:rPr lang="en-US" dirty="0" smtClean="0"/>
              <a:t/>
            </a:r>
            <a:br>
              <a:rPr lang="en-US" dirty="0" smtClean="0"/>
            </a:br>
            <a:endParaRPr lang="en-US" dirty="0"/>
          </a:p>
        </p:txBody>
      </p:sp>
      <p:sp>
        <p:nvSpPr>
          <p:cNvPr id="4" name="Rectangle 2"/>
          <p:cNvSpPr>
            <a:spLocks noChangeArrowheads="1"/>
          </p:cNvSpPr>
          <p:nvPr/>
        </p:nvSpPr>
        <p:spPr bwMode="auto">
          <a:xfrm>
            <a:off x="3525794" y="17338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750777977"/>
              </p:ext>
            </p:extLst>
          </p:nvPr>
        </p:nvGraphicFramePr>
        <p:xfrm>
          <a:off x="2850292" y="1482812"/>
          <a:ext cx="6573794" cy="4489620"/>
        </p:xfrm>
        <a:graphic>
          <a:graphicData uri="http://schemas.openxmlformats.org/presentationml/2006/ole">
            <mc:AlternateContent xmlns:mc="http://schemas.openxmlformats.org/markup-compatibility/2006">
              <mc:Choice xmlns:v="urn:schemas-microsoft-com:vml" Requires="v">
                <p:oleObj spid="_x0000_s2066" name="Slide" r:id="rId3" imgW="4570603" imgH="3427427" progId="PowerPoint.Slide.12">
                  <p:embed/>
                </p:oleObj>
              </mc:Choice>
              <mc:Fallback>
                <p:oleObj name="Slide" r:id="rId3" imgW="4570603" imgH="3427427" progId="PowerPoint.Slide.1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0292" y="1482812"/>
                        <a:ext cx="6573794" cy="4489620"/>
                      </a:xfrm>
                      <a:prstGeom prst="rect">
                        <a:avLst/>
                      </a:prstGeom>
                      <a:noFill/>
                    </p:spPr>
                  </p:pic>
                </p:oleObj>
              </mc:Fallback>
            </mc:AlternateContent>
          </a:graphicData>
        </a:graphic>
      </p:graphicFrame>
    </p:spTree>
    <p:extLst>
      <p:ext uri="{BB962C8B-B14F-4D97-AF65-F5344CB8AC3E}">
        <p14:creationId xmlns:p14="http://schemas.microsoft.com/office/powerpoint/2010/main" val="2704766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456"/>
            <a:ext cx="10515600" cy="1325563"/>
          </a:xfrm>
        </p:spPr>
        <p:txBody>
          <a:bodyPr/>
          <a:lstStyle/>
          <a:p>
            <a:r>
              <a:rPr lang="en-US" b="1" dirty="0" smtClean="0"/>
              <a:t>KBS tools</a:t>
            </a:r>
            <a:endParaRPr lang="en-US" dirty="0"/>
          </a:p>
        </p:txBody>
      </p:sp>
      <p:sp>
        <p:nvSpPr>
          <p:cNvPr id="3" name="Content Placeholder 2"/>
          <p:cNvSpPr>
            <a:spLocks noGrp="1"/>
          </p:cNvSpPr>
          <p:nvPr>
            <p:ph idx="1"/>
          </p:nvPr>
        </p:nvSpPr>
        <p:spPr>
          <a:xfrm>
            <a:off x="838200" y="1389019"/>
            <a:ext cx="10515600" cy="4351338"/>
          </a:xfrm>
        </p:spPr>
        <p:txBody>
          <a:bodyPr>
            <a:normAutofit fontScale="25000" lnSpcReduction="20000"/>
          </a:bodyPr>
          <a:lstStyle/>
          <a:p>
            <a:r>
              <a:rPr lang="en-US" sz="7200" b="1" dirty="0"/>
              <a:t>KBS tools – Shells</a:t>
            </a:r>
            <a:endParaRPr lang="en-US" sz="7200" dirty="0"/>
          </a:p>
          <a:p>
            <a:r>
              <a:rPr lang="en-US" sz="7200" b="1" dirty="0" smtClean="0"/>
              <a:t>Consist </a:t>
            </a:r>
            <a:r>
              <a:rPr lang="en-US" sz="7200" b="1" dirty="0"/>
              <a:t>of KA Tool, Database &amp; </a:t>
            </a:r>
            <a:r>
              <a:rPr lang="en-US" sz="7200" b="1" dirty="0" smtClean="0"/>
              <a:t>Development </a:t>
            </a:r>
            <a:r>
              <a:rPr lang="en-US" sz="7200" b="1" dirty="0"/>
              <a:t>Interface</a:t>
            </a:r>
            <a:endParaRPr lang="en-US" sz="7200" dirty="0"/>
          </a:p>
          <a:p>
            <a:r>
              <a:rPr lang="en-US" sz="7200" b="1" dirty="0"/>
              <a:t>- Inductive Shells</a:t>
            </a:r>
            <a:endParaRPr lang="en-US" sz="7200" dirty="0"/>
          </a:p>
          <a:p>
            <a:r>
              <a:rPr lang="en-US" sz="7200" dirty="0"/>
              <a:t>    - simplest</a:t>
            </a:r>
          </a:p>
          <a:p>
            <a:r>
              <a:rPr lang="en-US" sz="7200" dirty="0"/>
              <a:t>     - example cases represented as matrix of known data</a:t>
            </a:r>
          </a:p>
          <a:p>
            <a:r>
              <a:rPr lang="en-US" sz="7200" dirty="0"/>
              <a:t>       (premises) and resulting effects (conclusions)</a:t>
            </a:r>
          </a:p>
          <a:p>
            <a:r>
              <a:rPr lang="en-US" sz="7200" dirty="0"/>
              <a:t>    - matrix converted into decision tree or IF-THEN statements</a:t>
            </a:r>
          </a:p>
          <a:p>
            <a:r>
              <a:rPr lang="en-US" sz="7200" dirty="0"/>
              <a:t>     - examples selected for the tool</a:t>
            </a:r>
          </a:p>
          <a:p>
            <a:r>
              <a:rPr lang="en-US" sz="7200" b="1" dirty="0"/>
              <a:t> </a:t>
            </a:r>
            <a:endParaRPr lang="en-US" sz="7200" dirty="0"/>
          </a:p>
          <a:p>
            <a:r>
              <a:rPr lang="en-US" sz="7200" b="1" dirty="0"/>
              <a:t>Rule-based shells</a:t>
            </a:r>
            <a:endParaRPr lang="en-US" sz="7200" dirty="0"/>
          </a:p>
          <a:p>
            <a:r>
              <a:rPr lang="en-US" sz="7200" dirty="0"/>
              <a:t>    - simple to complex</a:t>
            </a:r>
          </a:p>
          <a:p>
            <a:r>
              <a:rPr lang="en-US" sz="7200" dirty="0"/>
              <a:t>    - IF-THEN rules </a:t>
            </a:r>
          </a:p>
          <a:p>
            <a:r>
              <a:rPr lang="en-US" sz="7200" dirty="0"/>
              <a:t> </a:t>
            </a:r>
            <a:endParaRPr lang="en-US" sz="72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00779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KBS tools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Hybrid shells</a:t>
            </a:r>
            <a:endParaRPr lang="en-US" dirty="0" smtClean="0"/>
          </a:p>
          <a:p>
            <a:r>
              <a:rPr lang="en-US" dirty="0" smtClean="0"/>
              <a:t>    - sophisticate &amp; powerful</a:t>
            </a:r>
          </a:p>
          <a:p>
            <a:r>
              <a:rPr lang="en-US" dirty="0" smtClean="0"/>
              <a:t>    - support multiple KR paradigms &amp; reasoning schemes</a:t>
            </a:r>
          </a:p>
          <a:p>
            <a:r>
              <a:rPr lang="en-US" dirty="0" smtClean="0"/>
              <a:t>    - generic tool applicable to a wide range</a:t>
            </a:r>
          </a:p>
          <a:p>
            <a:r>
              <a:rPr lang="en-US" dirty="0" smtClean="0"/>
              <a:t> </a:t>
            </a:r>
          </a:p>
          <a:p>
            <a:r>
              <a:rPr lang="en-US" b="1" dirty="0" smtClean="0"/>
              <a:t>Special purpose shells</a:t>
            </a:r>
            <a:endParaRPr lang="en-US" dirty="0" smtClean="0"/>
          </a:p>
          <a:p>
            <a:r>
              <a:rPr lang="en-US" dirty="0" smtClean="0"/>
              <a:t>     - specifically designed for particular types of problems</a:t>
            </a:r>
          </a:p>
          <a:p>
            <a:r>
              <a:rPr lang="en-US" dirty="0" smtClean="0"/>
              <a:t>     - restricted to specialized problems</a:t>
            </a:r>
          </a:p>
          <a:p>
            <a:r>
              <a:rPr lang="en-US" dirty="0" smtClean="0"/>
              <a:t> </a:t>
            </a:r>
          </a:p>
          <a:p>
            <a:r>
              <a:rPr lang="en-US" b="1" dirty="0" smtClean="0"/>
              <a:t>Scratch</a:t>
            </a:r>
            <a:r>
              <a:rPr lang="en-US" dirty="0" smtClean="0"/>
              <a:t> </a:t>
            </a:r>
          </a:p>
          <a:p>
            <a:r>
              <a:rPr lang="en-US" dirty="0" smtClean="0"/>
              <a:t>    - require more time and effort</a:t>
            </a:r>
          </a:p>
          <a:p>
            <a:r>
              <a:rPr lang="en-US" dirty="0" smtClean="0"/>
              <a:t>    - no constraints like shells</a:t>
            </a:r>
          </a:p>
          <a:p>
            <a:r>
              <a:rPr lang="en-US" dirty="0" smtClean="0"/>
              <a:t>    - shells should be investigated first </a:t>
            </a:r>
          </a:p>
          <a:p>
            <a:endParaRPr lang="en-US" dirty="0" smtClean="0"/>
          </a:p>
          <a:p>
            <a:endParaRPr lang="en-US" dirty="0"/>
          </a:p>
        </p:txBody>
      </p:sp>
    </p:spTree>
    <p:extLst>
      <p:ext uri="{BB962C8B-B14F-4D97-AF65-F5344CB8AC3E}">
        <p14:creationId xmlns:p14="http://schemas.microsoft.com/office/powerpoint/2010/main" val="3870086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1931</Words>
  <Application>Microsoft Office PowerPoint</Application>
  <PresentationFormat>Widescreen</PresentationFormat>
  <Paragraphs>256</Paragraphs>
  <Slides>32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0" baseType="lpstr">
      <vt:lpstr>Arial</vt:lpstr>
      <vt:lpstr>Arial Narrow</vt:lpstr>
      <vt:lpstr>Calibri</vt:lpstr>
      <vt:lpstr>Calibri Light</vt:lpstr>
      <vt:lpstr>Symbol</vt:lpstr>
      <vt:lpstr>Times New Roman</vt:lpstr>
      <vt:lpstr>Office Theme</vt:lpstr>
      <vt:lpstr>Slide</vt:lpstr>
      <vt:lpstr>Knowledge Representation</vt:lpstr>
      <vt:lpstr>Knowledge representation and knowledge engineering are central to AI research.  </vt:lpstr>
      <vt:lpstr>Knowledge representation (KR) is an area of artificial intelligence research aimed at representing knowledge in symbols to facilitate inferencing from those knowledge elements, creating new elements of knowledge. </vt:lpstr>
      <vt:lpstr>A good knowledge representation covers six basic characteristics: </vt:lpstr>
      <vt:lpstr>Knowledge-based Systems</vt:lpstr>
      <vt:lpstr>KBS Architecture </vt:lpstr>
      <vt:lpstr>KBS Architecture </vt:lpstr>
      <vt:lpstr>KBS tools</vt:lpstr>
      <vt:lpstr>KBS tools</vt:lpstr>
      <vt:lpstr>Typical tasks of KBS </vt:lpstr>
      <vt:lpstr>Advantages &amp; Limitations </vt:lpstr>
      <vt:lpstr>Limitations </vt:lpstr>
      <vt:lpstr>Knowledge Representation: </vt:lpstr>
      <vt:lpstr>What to Represent?</vt:lpstr>
      <vt:lpstr>Two Entities in Knowledge Representation</vt:lpstr>
      <vt:lpstr>What to Represent?</vt:lpstr>
      <vt:lpstr> Using Knowledge </vt:lpstr>
      <vt:lpstr>Properties for Knowledge Representation Systems </vt:lpstr>
      <vt:lpstr>Types of Knowledge</vt:lpstr>
      <vt:lpstr>Simple relational knowledge </vt:lpstr>
      <vt:lpstr>Relational knowledge is made up of objects consisting of  attributes corresponding associated values.  We extend the base more by allowing inference mechanisms:  Property inheritance elements inherit values from being members of a class.  data must be organised into a hierarchy of classes .   </vt:lpstr>
      <vt:lpstr>Inferential Knowledge </vt:lpstr>
      <vt:lpstr>Procedural Knowledge </vt:lpstr>
      <vt:lpstr>Procedural Knowledge Representations </vt:lpstr>
      <vt:lpstr>Weak Slot and Filler Structures </vt:lpstr>
      <vt:lpstr>Why use this data structure? </vt:lpstr>
      <vt:lpstr>Semantic Nets </vt:lpstr>
      <vt:lpstr>Draw the semantic network to represent the following data</vt:lpstr>
      <vt:lpstr>Semantic Net</vt:lpstr>
      <vt:lpstr>Inference in a Semantic Net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Representation</dc:title>
  <dc:creator>admin</dc:creator>
  <cp:lastModifiedBy>Dipankar Saha</cp:lastModifiedBy>
  <cp:revision>20</cp:revision>
  <dcterms:created xsi:type="dcterms:W3CDTF">2015-09-21T06:57:54Z</dcterms:created>
  <dcterms:modified xsi:type="dcterms:W3CDTF">2015-11-03T06:09:01Z</dcterms:modified>
</cp:coreProperties>
</file>