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67" r:id="rId14"/>
    <p:sldId id="284"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235033-10B0-4113-9A20-EAB48B7C3928}">
          <p14:sldIdLst>
            <p14:sldId id="256"/>
            <p14:sldId id="257"/>
            <p14:sldId id="285"/>
            <p14:sldId id="258"/>
            <p14:sldId id="259"/>
            <p14:sldId id="260"/>
            <p14:sldId id="261"/>
            <p14:sldId id="262"/>
            <p14:sldId id="263"/>
            <p14:sldId id="264"/>
            <p14:sldId id="265"/>
            <p14:sldId id="266"/>
            <p14:sldId id="267"/>
            <p14:sldId id="284"/>
            <p14:sldId id="269"/>
          </p14:sldIdLst>
        </p14:section>
        <p14:section name="Frames" id="{441F7C3D-7C05-48B7-A848-9D8FFF1AA43C}">
          <p14:sldIdLst>
            <p14:sldId id="270"/>
            <p14:sldId id="271"/>
            <p14:sldId id="272"/>
            <p14:sldId id="273"/>
            <p14:sldId id="274"/>
            <p14:sldId id="275"/>
            <p14:sldId id="276"/>
            <p14:sldId id="277"/>
            <p14:sldId id="278"/>
            <p14:sldId id="279"/>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47" autoAdjust="0"/>
  </p:normalViewPr>
  <p:slideViewPr>
    <p:cSldViewPr>
      <p:cViewPr varScale="1">
        <p:scale>
          <a:sx n="86" d="100"/>
          <a:sy n="86" d="100"/>
        </p:scale>
        <p:origin x="230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C434B6-CAED-4D16-AD97-FBA53FDABA1C}" type="datetimeFigureOut">
              <a:rPr lang="en-IE" smtClean="0"/>
              <a:pPr/>
              <a:t>21/09/2015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DDD31-A931-42CC-BD26-BE466948DBC9}" type="slidenum">
              <a:rPr lang="en-IE" smtClean="0"/>
              <a:pPr/>
              <a:t>‹#›</a:t>
            </a:fld>
            <a:endParaRPr lang="en-IE"/>
          </a:p>
        </p:txBody>
      </p:sp>
    </p:spTree>
    <p:extLst>
      <p:ext uri="{BB962C8B-B14F-4D97-AF65-F5344CB8AC3E}">
        <p14:creationId xmlns:p14="http://schemas.microsoft.com/office/powerpoint/2010/main" val="378311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40BD5-83D8-49A0-B3C6-89A0566ADDE5}" type="slidenum">
              <a:rPr lang="en-US"/>
              <a:pPr/>
              <a:t>4</a:t>
            </a:fld>
            <a:endParaRPr lang="en-US"/>
          </a:p>
        </p:txBody>
      </p:sp>
      <p:sp>
        <p:nvSpPr>
          <p:cNvPr id="518146" name="Rectangle 2"/>
          <p:cNvSpPr>
            <a:spLocks noGrp="1" noRot="1" noChangeAspect="1" noChangeArrowheads="1" noTextEdit="1"/>
          </p:cNvSpPr>
          <p:nvPr>
            <p:ph type="sldImg"/>
          </p:nvPr>
        </p:nvSpPr>
        <p:spPr>
          <a:xfrm>
            <a:off x="1144588" y="684213"/>
            <a:ext cx="4573587" cy="3429000"/>
          </a:xfrm>
          <a:ln/>
        </p:spPr>
      </p:sp>
      <p:sp>
        <p:nvSpPr>
          <p:cNvPr id="518147" name="Rectangle 3"/>
          <p:cNvSpPr>
            <a:spLocks noGrp="1" noChangeArrowheads="1"/>
          </p:cNvSpPr>
          <p:nvPr>
            <p:ph type="body" idx="1"/>
          </p:nvPr>
        </p:nvSpPr>
        <p:spPr>
          <a:xfrm>
            <a:off x="685480" y="4343693"/>
            <a:ext cx="5487042" cy="4116849"/>
          </a:xfrm>
        </p:spPr>
        <p:txBody>
          <a:bodyPr/>
          <a:lstStyle/>
          <a:p>
            <a:r>
              <a:rPr lang="en-IE">
                <a:cs typeface="Times New Roman" pitchFamily="18" charset="0"/>
              </a:rPr>
              <a:t>When we see an object in the world and reason about it, that perception of an object is first mapped onto a concept in our minds.</a:t>
            </a:r>
          </a:p>
          <a:p>
            <a:endParaRPr lang="en-US">
              <a:cs typeface="Times New Roman" pitchFamily="18" charset="0"/>
            </a:endParaRPr>
          </a:p>
          <a:p>
            <a:r>
              <a:rPr lang="en-IE">
                <a:cs typeface="Times New Roman" pitchFamily="18" charset="0"/>
              </a:rPr>
              <a:t>This concept is either already part of our knowledge of the world or we form a new concept to hold it.</a:t>
            </a:r>
            <a:endParaRPr lang="en-US">
              <a:cs typeface="Times New Roman" pitchFamily="18" charset="0"/>
            </a:endParaRPr>
          </a:p>
          <a:p>
            <a:r>
              <a:rPr lang="en-IE">
                <a:cs typeface="Times New Roman" pitchFamily="18" charset="0"/>
              </a:rPr>
              <a:t>It is then connected through appropriate relationships with other concepts.</a:t>
            </a:r>
          </a:p>
          <a:p>
            <a:endParaRPr lang="en-IE">
              <a:cs typeface="Times New Roman" pitchFamily="18" charset="0"/>
            </a:endParaRPr>
          </a:p>
          <a:p>
            <a:r>
              <a:rPr lang="en-IE">
                <a:cs typeface="Times New Roman" pitchFamily="18" charset="0"/>
              </a:rPr>
              <a:t>For example, if we think of the word </a:t>
            </a:r>
            <a:r>
              <a:rPr lang="en-IE" i="1">
                <a:cs typeface="Times New Roman" pitchFamily="18" charset="0"/>
              </a:rPr>
              <a:t>snow</a:t>
            </a:r>
            <a:r>
              <a:rPr lang="en-IE">
                <a:cs typeface="Times New Roman" pitchFamily="18" charset="0"/>
              </a:rPr>
              <a:t> we can associate this with the concepts </a:t>
            </a:r>
            <a:r>
              <a:rPr lang="en-IE" i="1">
                <a:cs typeface="Times New Roman" pitchFamily="18" charset="0"/>
              </a:rPr>
              <a:t>white, ice, cold, snowman, slippery, </a:t>
            </a:r>
            <a:r>
              <a:rPr lang="en-IE">
                <a:cs typeface="Times New Roman" pitchFamily="18" charset="0"/>
              </a:rPr>
              <a:t>etc.</a:t>
            </a:r>
            <a:r>
              <a:rPr lang="en-US">
                <a:cs typeface="Times New Roman" pitchFamily="18" charset="0"/>
              </a:rPr>
              <a:t> </a:t>
            </a:r>
            <a:r>
              <a:rPr lang="en-IE">
                <a:cs typeface="Times New Roman" pitchFamily="18" charset="0"/>
              </a:rPr>
              <a:t>Thus, via our interpretation of this network we can make assertions about the truth of statements such as </a:t>
            </a:r>
            <a:r>
              <a:rPr lang="en-IE" i="1">
                <a:cs typeface="Times New Roman" pitchFamily="18" charset="0"/>
              </a:rPr>
              <a:t>snow is white</a:t>
            </a:r>
            <a:r>
              <a:rPr lang="en-IE">
                <a:cs typeface="Times New Roman" pitchFamily="18" charset="0"/>
              </a:rPr>
              <a:t>.</a:t>
            </a:r>
          </a:p>
          <a:p>
            <a:endParaRPr lang="en-US">
              <a:cs typeface="Times New Roman" pitchFamily="18" charset="0"/>
            </a:endParaRPr>
          </a:p>
        </p:txBody>
      </p:sp>
    </p:spTree>
    <p:extLst>
      <p:ext uri="{BB962C8B-B14F-4D97-AF65-F5344CB8AC3E}">
        <p14:creationId xmlns:p14="http://schemas.microsoft.com/office/powerpoint/2010/main" val="199214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E9113-14AA-41D5-9627-D9E4B83DC775}" type="slidenum">
              <a:rPr lang="en-US"/>
              <a:pPr/>
              <a:t>5</a:t>
            </a:fld>
            <a:endParaRPr lang="en-US"/>
          </a:p>
        </p:txBody>
      </p:sp>
      <p:sp>
        <p:nvSpPr>
          <p:cNvPr id="520194" name="Rectangle 2"/>
          <p:cNvSpPr>
            <a:spLocks noGrp="1" noRot="1" noChangeAspect="1" noChangeArrowheads="1" noTextEdit="1"/>
          </p:cNvSpPr>
          <p:nvPr>
            <p:ph type="sldImg"/>
          </p:nvPr>
        </p:nvSpPr>
        <p:spPr>
          <a:xfrm>
            <a:off x="1144588" y="684213"/>
            <a:ext cx="4573587" cy="3429000"/>
          </a:xfrm>
          <a:ln/>
        </p:spPr>
      </p:sp>
      <p:sp>
        <p:nvSpPr>
          <p:cNvPr id="520195" name="Rectangle 3"/>
          <p:cNvSpPr>
            <a:spLocks noGrp="1" noChangeArrowheads="1"/>
          </p:cNvSpPr>
          <p:nvPr>
            <p:ph type="body" idx="1"/>
          </p:nvPr>
        </p:nvSpPr>
        <p:spPr>
          <a:xfrm>
            <a:off x="685480" y="4343693"/>
            <a:ext cx="5487042" cy="4116849"/>
          </a:xfrm>
        </p:spPr>
        <p:txBody>
          <a:bodyPr/>
          <a:lstStyle/>
          <a:p>
            <a:r>
              <a:rPr lang="en-IE">
                <a:cs typeface="Times New Roman" pitchFamily="18" charset="0"/>
              </a:rPr>
              <a:t>The questions posed to subjects focused principally on properties of birds.</a:t>
            </a:r>
            <a:endParaRPr lang="en-US">
              <a:cs typeface="Times New Roman" pitchFamily="18" charset="0"/>
            </a:endParaRPr>
          </a:p>
          <a:p>
            <a:endParaRPr lang="en-US"/>
          </a:p>
        </p:txBody>
      </p:sp>
    </p:spTree>
    <p:extLst>
      <p:ext uri="{BB962C8B-B14F-4D97-AF65-F5344CB8AC3E}">
        <p14:creationId xmlns:p14="http://schemas.microsoft.com/office/powerpoint/2010/main" val="58774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162E14D-C9AB-4BB1-BDE8-089F81215A49}" type="datetimeFigureOut">
              <a:rPr lang="en-IE" smtClean="0"/>
              <a:pPr/>
              <a:t>21/09/2015</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A24923E5-0DD0-4EDA-8B7D-E28AA372752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923E5-0DD0-4EDA-8B7D-E28AA372752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923E5-0DD0-4EDA-8B7D-E28AA372752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923E5-0DD0-4EDA-8B7D-E28AA372752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162E14D-C9AB-4BB1-BDE8-089F81215A49}" type="datetimeFigureOut">
              <a:rPr lang="en-IE" smtClean="0"/>
              <a:pPr/>
              <a:t>21/09/2015</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A24923E5-0DD0-4EDA-8B7D-E28AA372752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4923E5-0DD0-4EDA-8B7D-E28AA372752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24923E5-0DD0-4EDA-8B7D-E28AA372752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24923E5-0DD0-4EDA-8B7D-E28AA372752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24923E5-0DD0-4EDA-8B7D-E28AA372752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4923E5-0DD0-4EDA-8B7D-E28AA372752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62E14D-C9AB-4BB1-BDE8-089F81215A49}" type="datetimeFigureOut">
              <a:rPr lang="en-IE" smtClean="0"/>
              <a:pPr/>
              <a:t>21/09/2015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4923E5-0DD0-4EDA-8B7D-E28AA372752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162E14D-C9AB-4BB1-BDE8-089F81215A49}" type="datetimeFigureOut">
              <a:rPr lang="en-IE" smtClean="0"/>
              <a:pPr/>
              <a:t>21/09/2015</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24923E5-0DD0-4EDA-8B7D-E28AA372752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Semantic Networks and Frames</a:t>
            </a:r>
            <a:endParaRPr lang="en-IE" dirty="0"/>
          </a:p>
        </p:txBody>
      </p:sp>
      <p:sp>
        <p:nvSpPr>
          <p:cNvPr id="3" name="Subtitle 2"/>
          <p:cNvSpPr>
            <a:spLocks noGrp="1"/>
          </p:cNvSpPr>
          <p:nvPr>
            <p:ph type="subTitle" idx="1"/>
          </p:nvPr>
        </p:nvSpPr>
        <p:spPr/>
        <p:txBody>
          <a:bodyPr/>
          <a:lstStyle/>
          <a:p>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IE" smtClean="0"/>
              <a:t>Semantic networks: syntax</a:t>
            </a:r>
            <a:endParaRPr lang="en-US"/>
          </a:p>
        </p:txBody>
      </p:sp>
      <p:sp>
        <p:nvSpPr>
          <p:cNvPr id="525315" name="Rectangle 3"/>
          <p:cNvSpPr>
            <a:spLocks noGrp="1" noChangeArrowheads="1"/>
          </p:cNvSpPr>
          <p:nvPr>
            <p:ph sz="quarter" idx="1"/>
          </p:nvPr>
        </p:nvSpPr>
        <p:spPr/>
        <p:txBody>
          <a:bodyPr/>
          <a:lstStyle/>
          <a:p>
            <a:r>
              <a:rPr lang="en-US" dirty="0" smtClean="0"/>
              <a:t>Represented as a </a:t>
            </a:r>
            <a:r>
              <a:rPr lang="en-US" b="1" dirty="0" smtClean="0"/>
              <a:t>graph</a:t>
            </a:r>
            <a:r>
              <a:rPr lang="en-US" dirty="0" smtClean="0"/>
              <a:t>.</a:t>
            </a:r>
          </a:p>
          <a:p>
            <a:endParaRPr lang="en-US" dirty="0" smtClean="0"/>
          </a:p>
          <a:p>
            <a:r>
              <a:rPr lang="en-US" b="1" dirty="0" smtClean="0"/>
              <a:t>Nodes</a:t>
            </a:r>
            <a:r>
              <a:rPr lang="en-US" dirty="0" smtClean="0"/>
              <a:t> represent concepts, actions or objects in the world.</a:t>
            </a:r>
          </a:p>
          <a:p>
            <a:r>
              <a:rPr lang="en-US" b="1" dirty="0" smtClean="0"/>
              <a:t>Links</a:t>
            </a:r>
            <a:r>
              <a:rPr lang="en-US" dirty="0" smtClean="0"/>
              <a:t> represent directional and labeled relationships between the nodes.</a:t>
            </a:r>
          </a:p>
          <a:p>
            <a:pPr lvl="1"/>
            <a:r>
              <a:rPr lang="en-US" dirty="0" smtClean="0"/>
              <a:t>Inheritance-oriented links: ”</a:t>
            </a:r>
            <a:r>
              <a:rPr lang="en-US" dirty="0" err="1" smtClean="0"/>
              <a:t>isa</a:t>
            </a:r>
            <a:r>
              <a:rPr lang="en-US" dirty="0" smtClean="0"/>
              <a:t>”, ”</a:t>
            </a:r>
            <a:r>
              <a:rPr lang="en-US" dirty="0" err="1" smtClean="0"/>
              <a:t>instance_of</a:t>
            </a:r>
            <a:r>
              <a:rPr lang="en-US" dirty="0" smtClean="0"/>
              <a:t>”</a:t>
            </a:r>
          </a:p>
          <a:p>
            <a:pPr lvl="1"/>
            <a:r>
              <a:rPr lang="en-US" dirty="0" smtClean="0"/>
              <a:t>General links: ”</a:t>
            </a:r>
            <a:r>
              <a:rPr lang="en-US" dirty="0" err="1" smtClean="0"/>
              <a:t>has_part</a:t>
            </a:r>
            <a:r>
              <a:rPr lang="en-US" dirty="0" smtClean="0"/>
              <a:t>”, ”causes”</a:t>
            </a:r>
          </a:p>
          <a:p>
            <a:pPr lvl="1"/>
            <a:r>
              <a:rPr lang="en-US" dirty="0" smtClean="0"/>
              <a:t>Domain-specific links: ”</a:t>
            </a:r>
            <a:r>
              <a:rPr lang="en-US" dirty="0" err="1" smtClean="0"/>
              <a:t>has_disease</a:t>
            </a:r>
            <a:r>
              <a:rPr lang="en-US" dirty="0" smtClean="0"/>
              <a:t>”, ”</a:t>
            </a:r>
            <a:r>
              <a:rPr lang="en-US" dirty="0" err="1" smtClean="0"/>
              <a:t>father_of</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IE"/>
              <a:t>Semantic network – example 1</a:t>
            </a:r>
            <a:endParaRPr lang="en-US"/>
          </a:p>
        </p:txBody>
      </p:sp>
      <p:sp>
        <p:nvSpPr>
          <p:cNvPr id="526339" name="Oval 3"/>
          <p:cNvSpPr>
            <a:spLocks noChangeArrowheads="1"/>
          </p:cNvSpPr>
          <p:nvPr/>
        </p:nvSpPr>
        <p:spPr bwMode="auto">
          <a:xfrm>
            <a:off x="1666875" y="2314575"/>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Bilbo</a:t>
            </a:r>
          </a:p>
        </p:txBody>
      </p:sp>
      <p:sp>
        <p:nvSpPr>
          <p:cNvPr id="526340" name="Oval 4"/>
          <p:cNvSpPr>
            <a:spLocks noChangeArrowheads="1"/>
          </p:cNvSpPr>
          <p:nvPr/>
        </p:nvSpPr>
        <p:spPr bwMode="auto">
          <a:xfrm>
            <a:off x="3725863" y="2305050"/>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hobit</a:t>
            </a:r>
          </a:p>
        </p:txBody>
      </p:sp>
      <p:sp>
        <p:nvSpPr>
          <p:cNvPr id="526341" name="Oval 5"/>
          <p:cNvSpPr>
            <a:spLocks noChangeArrowheads="1"/>
          </p:cNvSpPr>
          <p:nvPr/>
        </p:nvSpPr>
        <p:spPr bwMode="auto">
          <a:xfrm>
            <a:off x="5649913" y="2314575"/>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person</a:t>
            </a:r>
          </a:p>
        </p:txBody>
      </p:sp>
      <p:sp>
        <p:nvSpPr>
          <p:cNvPr id="526342" name="Text Box 6"/>
          <p:cNvSpPr txBox="1">
            <a:spLocks noChangeArrowheads="1"/>
          </p:cNvSpPr>
          <p:nvPr/>
        </p:nvSpPr>
        <p:spPr bwMode="auto">
          <a:xfrm>
            <a:off x="2867025" y="2243138"/>
            <a:ext cx="8890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26343" name="Text Box 7"/>
          <p:cNvSpPr txBox="1">
            <a:spLocks noChangeArrowheads="1"/>
          </p:cNvSpPr>
          <p:nvPr/>
        </p:nvSpPr>
        <p:spPr bwMode="auto">
          <a:xfrm>
            <a:off x="5026025" y="2228850"/>
            <a:ext cx="354013" cy="27463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isa</a:t>
            </a:r>
          </a:p>
        </p:txBody>
      </p:sp>
      <p:sp>
        <p:nvSpPr>
          <p:cNvPr id="526344" name="Oval 8"/>
          <p:cNvSpPr>
            <a:spLocks noChangeArrowheads="1"/>
          </p:cNvSpPr>
          <p:nvPr/>
        </p:nvSpPr>
        <p:spPr bwMode="auto">
          <a:xfrm>
            <a:off x="3443288" y="3668713"/>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magicRing</a:t>
            </a:r>
          </a:p>
        </p:txBody>
      </p:sp>
      <p:sp>
        <p:nvSpPr>
          <p:cNvPr id="526345" name="Text Box 9"/>
          <p:cNvSpPr txBox="1">
            <a:spLocks noChangeArrowheads="1"/>
          </p:cNvSpPr>
          <p:nvPr/>
        </p:nvSpPr>
        <p:spPr bwMode="auto">
          <a:xfrm>
            <a:off x="2235200" y="4421188"/>
            <a:ext cx="677863"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location</a:t>
            </a:r>
          </a:p>
        </p:txBody>
      </p:sp>
      <p:sp>
        <p:nvSpPr>
          <p:cNvPr id="526346" name="Oval 10"/>
          <p:cNvSpPr>
            <a:spLocks noChangeArrowheads="1"/>
          </p:cNvSpPr>
          <p:nvPr/>
        </p:nvSpPr>
        <p:spPr bwMode="auto">
          <a:xfrm>
            <a:off x="2600325" y="4903788"/>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cave</a:t>
            </a:r>
          </a:p>
        </p:txBody>
      </p:sp>
      <p:sp>
        <p:nvSpPr>
          <p:cNvPr id="526347" name="Oval 11"/>
          <p:cNvSpPr>
            <a:spLocks noChangeArrowheads="1"/>
          </p:cNvSpPr>
          <p:nvPr/>
        </p:nvSpPr>
        <p:spPr bwMode="auto">
          <a:xfrm>
            <a:off x="4598988" y="4922838"/>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Gollum</a:t>
            </a:r>
          </a:p>
        </p:txBody>
      </p:sp>
      <p:sp>
        <p:nvSpPr>
          <p:cNvPr id="526348" name="Oval 12"/>
          <p:cNvSpPr>
            <a:spLocks noChangeArrowheads="1"/>
          </p:cNvSpPr>
          <p:nvPr/>
        </p:nvSpPr>
        <p:spPr bwMode="auto">
          <a:xfrm>
            <a:off x="1276350" y="3668713"/>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find</a:t>
            </a:r>
          </a:p>
        </p:txBody>
      </p:sp>
      <p:sp>
        <p:nvSpPr>
          <p:cNvPr id="526349" name="Text Box 13"/>
          <p:cNvSpPr txBox="1">
            <a:spLocks noChangeArrowheads="1"/>
          </p:cNvSpPr>
          <p:nvPr/>
        </p:nvSpPr>
        <p:spPr bwMode="auto">
          <a:xfrm>
            <a:off x="4570413" y="3573463"/>
            <a:ext cx="8890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26350" name="Text Box 14"/>
          <p:cNvSpPr txBox="1">
            <a:spLocks noChangeArrowheads="1"/>
          </p:cNvSpPr>
          <p:nvPr/>
        </p:nvSpPr>
        <p:spPr bwMode="auto">
          <a:xfrm>
            <a:off x="2044700" y="3052763"/>
            <a:ext cx="515938"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agent</a:t>
            </a:r>
          </a:p>
        </p:txBody>
      </p:sp>
      <p:sp>
        <p:nvSpPr>
          <p:cNvPr id="526351" name="Text Box 15"/>
          <p:cNvSpPr txBox="1">
            <a:spLocks noChangeArrowheads="1"/>
          </p:cNvSpPr>
          <p:nvPr/>
        </p:nvSpPr>
        <p:spPr bwMode="auto">
          <a:xfrm flipH="1">
            <a:off x="3808413" y="4811713"/>
            <a:ext cx="56515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owner</a:t>
            </a:r>
          </a:p>
        </p:txBody>
      </p:sp>
      <p:sp>
        <p:nvSpPr>
          <p:cNvPr id="526352" name="Oval 16"/>
          <p:cNvSpPr>
            <a:spLocks noChangeArrowheads="1"/>
          </p:cNvSpPr>
          <p:nvPr/>
        </p:nvSpPr>
        <p:spPr bwMode="auto">
          <a:xfrm>
            <a:off x="5456238" y="3668713"/>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ring</a:t>
            </a:r>
          </a:p>
        </p:txBody>
      </p:sp>
      <p:sp>
        <p:nvSpPr>
          <p:cNvPr id="526353" name="Text Box 17"/>
          <p:cNvSpPr txBox="1">
            <a:spLocks noChangeArrowheads="1"/>
          </p:cNvSpPr>
          <p:nvPr/>
        </p:nvSpPr>
        <p:spPr bwMode="auto">
          <a:xfrm>
            <a:off x="2697163" y="3529013"/>
            <a:ext cx="5588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object</a:t>
            </a:r>
          </a:p>
        </p:txBody>
      </p:sp>
      <p:cxnSp>
        <p:nvCxnSpPr>
          <p:cNvPr id="526354" name="AutoShape 18"/>
          <p:cNvCxnSpPr>
            <a:cxnSpLocks noChangeShapeType="1"/>
            <a:stCxn id="526339" idx="6"/>
            <a:endCxn id="526340" idx="2"/>
          </p:cNvCxnSpPr>
          <p:nvPr/>
        </p:nvCxnSpPr>
        <p:spPr bwMode="auto">
          <a:xfrm flipV="1">
            <a:off x="2886075" y="2495550"/>
            <a:ext cx="839788" cy="9525"/>
          </a:xfrm>
          <a:prstGeom prst="straightConnector1">
            <a:avLst/>
          </a:prstGeom>
          <a:noFill/>
          <a:ln w="9525">
            <a:solidFill>
              <a:schemeClr val="tx1"/>
            </a:solidFill>
            <a:round/>
            <a:headEnd/>
            <a:tailEnd type="triangle" w="med" len="med"/>
          </a:ln>
          <a:effectLst/>
        </p:spPr>
      </p:cxnSp>
      <p:cxnSp>
        <p:nvCxnSpPr>
          <p:cNvPr id="526355" name="AutoShape 19"/>
          <p:cNvCxnSpPr>
            <a:cxnSpLocks noChangeShapeType="1"/>
            <a:stCxn id="526340" idx="6"/>
            <a:endCxn id="526341" idx="2"/>
          </p:cNvCxnSpPr>
          <p:nvPr/>
        </p:nvCxnSpPr>
        <p:spPr bwMode="auto">
          <a:xfrm>
            <a:off x="4945063" y="2495550"/>
            <a:ext cx="704850" cy="9525"/>
          </a:xfrm>
          <a:prstGeom prst="straightConnector1">
            <a:avLst/>
          </a:prstGeom>
          <a:noFill/>
          <a:ln w="9525">
            <a:solidFill>
              <a:schemeClr val="tx1"/>
            </a:solidFill>
            <a:round/>
            <a:headEnd/>
            <a:tailEnd type="triangle" w="med" len="med"/>
          </a:ln>
          <a:effectLst/>
        </p:spPr>
      </p:cxnSp>
      <p:cxnSp>
        <p:nvCxnSpPr>
          <p:cNvPr id="526356" name="AutoShape 20"/>
          <p:cNvCxnSpPr>
            <a:cxnSpLocks noChangeShapeType="1"/>
            <a:stCxn id="526348" idx="0"/>
            <a:endCxn id="526339" idx="4"/>
          </p:cNvCxnSpPr>
          <p:nvPr/>
        </p:nvCxnSpPr>
        <p:spPr bwMode="auto">
          <a:xfrm flipV="1">
            <a:off x="1885950" y="2695575"/>
            <a:ext cx="390525" cy="973138"/>
          </a:xfrm>
          <a:prstGeom prst="straightConnector1">
            <a:avLst/>
          </a:prstGeom>
          <a:noFill/>
          <a:ln w="9525">
            <a:solidFill>
              <a:schemeClr val="tx1"/>
            </a:solidFill>
            <a:round/>
            <a:headEnd/>
            <a:tailEnd type="triangle" w="med" len="med"/>
          </a:ln>
          <a:effectLst/>
        </p:spPr>
      </p:cxnSp>
      <p:cxnSp>
        <p:nvCxnSpPr>
          <p:cNvPr id="526357" name="AutoShape 21"/>
          <p:cNvCxnSpPr>
            <a:cxnSpLocks noChangeShapeType="1"/>
            <a:stCxn id="526348" idx="6"/>
            <a:endCxn id="526344" idx="2"/>
          </p:cNvCxnSpPr>
          <p:nvPr/>
        </p:nvCxnSpPr>
        <p:spPr bwMode="auto">
          <a:xfrm>
            <a:off x="2495550" y="3859213"/>
            <a:ext cx="947738" cy="0"/>
          </a:xfrm>
          <a:prstGeom prst="straightConnector1">
            <a:avLst/>
          </a:prstGeom>
          <a:noFill/>
          <a:ln w="9525">
            <a:solidFill>
              <a:schemeClr val="tx1"/>
            </a:solidFill>
            <a:round/>
            <a:headEnd/>
            <a:tailEnd type="triangle" w="med" len="med"/>
          </a:ln>
          <a:effectLst/>
        </p:spPr>
      </p:cxnSp>
      <p:cxnSp>
        <p:nvCxnSpPr>
          <p:cNvPr id="526358" name="AutoShape 22"/>
          <p:cNvCxnSpPr>
            <a:cxnSpLocks noChangeShapeType="1"/>
            <a:stCxn id="526344" idx="6"/>
            <a:endCxn id="526352" idx="2"/>
          </p:cNvCxnSpPr>
          <p:nvPr/>
        </p:nvCxnSpPr>
        <p:spPr bwMode="auto">
          <a:xfrm>
            <a:off x="4662488" y="3859213"/>
            <a:ext cx="793750" cy="0"/>
          </a:xfrm>
          <a:prstGeom prst="straightConnector1">
            <a:avLst/>
          </a:prstGeom>
          <a:noFill/>
          <a:ln w="9525">
            <a:solidFill>
              <a:schemeClr val="tx1"/>
            </a:solidFill>
            <a:round/>
            <a:headEnd/>
            <a:tailEnd type="triangle" w="med" len="med"/>
          </a:ln>
          <a:effectLst/>
        </p:spPr>
      </p:cxnSp>
      <p:cxnSp>
        <p:nvCxnSpPr>
          <p:cNvPr id="526359" name="AutoShape 23"/>
          <p:cNvCxnSpPr>
            <a:cxnSpLocks noChangeShapeType="1"/>
            <a:stCxn id="526348" idx="4"/>
            <a:endCxn id="526346" idx="2"/>
          </p:cNvCxnSpPr>
          <p:nvPr/>
        </p:nvCxnSpPr>
        <p:spPr bwMode="auto">
          <a:xfrm>
            <a:off x="1885950" y="4049713"/>
            <a:ext cx="714375" cy="1044575"/>
          </a:xfrm>
          <a:prstGeom prst="straightConnector1">
            <a:avLst/>
          </a:prstGeom>
          <a:noFill/>
          <a:ln w="9525">
            <a:solidFill>
              <a:schemeClr val="tx1"/>
            </a:solidFill>
            <a:round/>
            <a:headEnd/>
            <a:tailEnd type="triangle" w="med" len="med"/>
          </a:ln>
          <a:effectLst/>
        </p:spPr>
      </p:cxnSp>
      <p:cxnSp>
        <p:nvCxnSpPr>
          <p:cNvPr id="526360" name="AutoShape 24"/>
          <p:cNvCxnSpPr>
            <a:cxnSpLocks noChangeShapeType="1"/>
            <a:stCxn id="526346" idx="6"/>
            <a:endCxn id="526347" idx="2"/>
          </p:cNvCxnSpPr>
          <p:nvPr/>
        </p:nvCxnSpPr>
        <p:spPr bwMode="auto">
          <a:xfrm>
            <a:off x="3819525" y="5094288"/>
            <a:ext cx="779463" cy="19050"/>
          </a:xfrm>
          <a:prstGeom prst="straightConnector1">
            <a:avLst/>
          </a:prstGeom>
          <a:noFill/>
          <a:ln w="9525">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IE"/>
              <a:t>Semantic network – example 2</a:t>
            </a:r>
            <a:endParaRPr lang="en-US"/>
          </a:p>
        </p:txBody>
      </p:sp>
      <p:sp>
        <p:nvSpPr>
          <p:cNvPr id="527363" name="Oval 3"/>
          <p:cNvSpPr>
            <a:spLocks noChangeArrowheads="1"/>
          </p:cNvSpPr>
          <p:nvPr/>
        </p:nvSpPr>
        <p:spPr bwMode="auto">
          <a:xfrm>
            <a:off x="1276350" y="2305050"/>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Bilbo</a:t>
            </a:r>
          </a:p>
        </p:txBody>
      </p:sp>
      <p:sp>
        <p:nvSpPr>
          <p:cNvPr id="527364" name="Oval 4"/>
          <p:cNvSpPr>
            <a:spLocks noChangeArrowheads="1"/>
          </p:cNvSpPr>
          <p:nvPr/>
        </p:nvSpPr>
        <p:spPr bwMode="auto">
          <a:xfrm>
            <a:off x="3459163" y="2305050"/>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hobit</a:t>
            </a:r>
          </a:p>
        </p:txBody>
      </p:sp>
      <p:sp>
        <p:nvSpPr>
          <p:cNvPr id="527365" name="Oval 5"/>
          <p:cNvSpPr>
            <a:spLocks noChangeArrowheads="1"/>
          </p:cNvSpPr>
          <p:nvPr/>
        </p:nvSpPr>
        <p:spPr bwMode="auto">
          <a:xfrm>
            <a:off x="5459413" y="2305050"/>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person</a:t>
            </a:r>
          </a:p>
        </p:txBody>
      </p:sp>
      <p:sp>
        <p:nvSpPr>
          <p:cNvPr id="527366" name="Text Box 6"/>
          <p:cNvSpPr txBox="1">
            <a:spLocks noChangeArrowheads="1"/>
          </p:cNvSpPr>
          <p:nvPr/>
        </p:nvSpPr>
        <p:spPr bwMode="auto">
          <a:xfrm>
            <a:off x="2514600" y="2252663"/>
            <a:ext cx="8890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27367" name="Text Box 7"/>
          <p:cNvSpPr txBox="1">
            <a:spLocks noChangeArrowheads="1"/>
          </p:cNvSpPr>
          <p:nvPr/>
        </p:nvSpPr>
        <p:spPr bwMode="auto">
          <a:xfrm>
            <a:off x="4768850" y="2228850"/>
            <a:ext cx="354013" cy="27463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isa</a:t>
            </a:r>
          </a:p>
        </p:txBody>
      </p:sp>
      <p:sp>
        <p:nvSpPr>
          <p:cNvPr id="527368" name="Oval 8"/>
          <p:cNvSpPr>
            <a:spLocks noChangeArrowheads="1"/>
          </p:cNvSpPr>
          <p:nvPr/>
        </p:nvSpPr>
        <p:spPr bwMode="auto">
          <a:xfrm>
            <a:off x="3443288" y="3668713"/>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magicRing</a:t>
            </a:r>
          </a:p>
        </p:txBody>
      </p:sp>
      <p:sp>
        <p:nvSpPr>
          <p:cNvPr id="527369" name="Text Box 9"/>
          <p:cNvSpPr txBox="1">
            <a:spLocks noChangeArrowheads="1"/>
          </p:cNvSpPr>
          <p:nvPr/>
        </p:nvSpPr>
        <p:spPr bwMode="auto">
          <a:xfrm>
            <a:off x="3117850" y="4138613"/>
            <a:ext cx="677863"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location</a:t>
            </a:r>
          </a:p>
        </p:txBody>
      </p:sp>
      <p:sp>
        <p:nvSpPr>
          <p:cNvPr id="527370" name="Oval 10"/>
          <p:cNvSpPr>
            <a:spLocks noChangeArrowheads="1"/>
          </p:cNvSpPr>
          <p:nvPr/>
        </p:nvSpPr>
        <p:spPr bwMode="auto">
          <a:xfrm>
            <a:off x="3413125" y="4592638"/>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cave7</a:t>
            </a:r>
          </a:p>
        </p:txBody>
      </p:sp>
      <p:sp>
        <p:nvSpPr>
          <p:cNvPr id="527371" name="Oval 11"/>
          <p:cNvSpPr>
            <a:spLocks noChangeArrowheads="1"/>
          </p:cNvSpPr>
          <p:nvPr/>
        </p:nvSpPr>
        <p:spPr bwMode="auto">
          <a:xfrm>
            <a:off x="5446713" y="4433888"/>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Gollum</a:t>
            </a:r>
          </a:p>
        </p:txBody>
      </p:sp>
      <p:sp>
        <p:nvSpPr>
          <p:cNvPr id="527372" name="Oval 12"/>
          <p:cNvSpPr>
            <a:spLocks noChangeArrowheads="1"/>
          </p:cNvSpPr>
          <p:nvPr/>
        </p:nvSpPr>
        <p:spPr bwMode="auto">
          <a:xfrm>
            <a:off x="1047750" y="3659188"/>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event5</a:t>
            </a:r>
          </a:p>
        </p:txBody>
      </p:sp>
      <p:sp>
        <p:nvSpPr>
          <p:cNvPr id="527373" name="Text Box 13"/>
          <p:cNvSpPr txBox="1">
            <a:spLocks noChangeArrowheads="1"/>
          </p:cNvSpPr>
          <p:nvPr/>
        </p:nvSpPr>
        <p:spPr bwMode="auto">
          <a:xfrm>
            <a:off x="4570413" y="3573463"/>
            <a:ext cx="8890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27374" name="Text Box 14"/>
          <p:cNvSpPr txBox="1">
            <a:spLocks noChangeArrowheads="1"/>
          </p:cNvSpPr>
          <p:nvPr/>
        </p:nvSpPr>
        <p:spPr bwMode="auto">
          <a:xfrm>
            <a:off x="1901825" y="3052763"/>
            <a:ext cx="515938"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agent</a:t>
            </a:r>
          </a:p>
        </p:txBody>
      </p:sp>
      <p:sp>
        <p:nvSpPr>
          <p:cNvPr id="527375" name="Text Box 15"/>
          <p:cNvSpPr txBox="1">
            <a:spLocks noChangeArrowheads="1"/>
          </p:cNvSpPr>
          <p:nvPr/>
        </p:nvSpPr>
        <p:spPr bwMode="auto">
          <a:xfrm flipH="1">
            <a:off x="4598988" y="4402138"/>
            <a:ext cx="56515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owner</a:t>
            </a:r>
          </a:p>
        </p:txBody>
      </p:sp>
      <p:sp>
        <p:nvSpPr>
          <p:cNvPr id="527376" name="Oval 16"/>
          <p:cNvSpPr>
            <a:spLocks noChangeArrowheads="1"/>
          </p:cNvSpPr>
          <p:nvPr/>
        </p:nvSpPr>
        <p:spPr bwMode="auto">
          <a:xfrm>
            <a:off x="5456238" y="3668713"/>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ring</a:t>
            </a:r>
          </a:p>
        </p:txBody>
      </p:sp>
      <p:sp>
        <p:nvSpPr>
          <p:cNvPr id="527377" name="Text Box 17"/>
          <p:cNvSpPr txBox="1">
            <a:spLocks noChangeArrowheads="1"/>
          </p:cNvSpPr>
          <p:nvPr/>
        </p:nvSpPr>
        <p:spPr bwMode="auto">
          <a:xfrm>
            <a:off x="2697163" y="3529013"/>
            <a:ext cx="5588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object</a:t>
            </a:r>
          </a:p>
        </p:txBody>
      </p:sp>
      <p:cxnSp>
        <p:nvCxnSpPr>
          <p:cNvPr id="527378" name="AutoShape 18"/>
          <p:cNvCxnSpPr>
            <a:cxnSpLocks noChangeShapeType="1"/>
            <a:stCxn id="527363" idx="6"/>
            <a:endCxn id="527364" idx="2"/>
          </p:cNvCxnSpPr>
          <p:nvPr/>
        </p:nvCxnSpPr>
        <p:spPr bwMode="auto">
          <a:xfrm>
            <a:off x="2495550" y="2495550"/>
            <a:ext cx="963613" cy="0"/>
          </a:xfrm>
          <a:prstGeom prst="straightConnector1">
            <a:avLst/>
          </a:prstGeom>
          <a:noFill/>
          <a:ln w="9525">
            <a:solidFill>
              <a:schemeClr val="tx1"/>
            </a:solidFill>
            <a:round/>
            <a:headEnd/>
            <a:tailEnd type="triangle" w="med" len="med"/>
          </a:ln>
          <a:effectLst/>
        </p:spPr>
      </p:cxnSp>
      <p:cxnSp>
        <p:nvCxnSpPr>
          <p:cNvPr id="527379" name="AutoShape 19"/>
          <p:cNvCxnSpPr>
            <a:cxnSpLocks noChangeShapeType="1"/>
            <a:stCxn id="527364" idx="6"/>
            <a:endCxn id="527365" idx="2"/>
          </p:cNvCxnSpPr>
          <p:nvPr/>
        </p:nvCxnSpPr>
        <p:spPr bwMode="auto">
          <a:xfrm>
            <a:off x="4678363" y="2495550"/>
            <a:ext cx="781050" cy="0"/>
          </a:xfrm>
          <a:prstGeom prst="straightConnector1">
            <a:avLst/>
          </a:prstGeom>
          <a:noFill/>
          <a:ln w="9525">
            <a:solidFill>
              <a:schemeClr val="tx1"/>
            </a:solidFill>
            <a:round/>
            <a:headEnd/>
            <a:tailEnd type="triangle" w="med" len="med"/>
          </a:ln>
          <a:effectLst/>
        </p:spPr>
      </p:cxnSp>
      <p:cxnSp>
        <p:nvCxnSpPr>
          <p:cNvPr id="527380" name="AutoShape 20"/>
          <p:cNvCxnSpPr>
            <a:cxnSpLocks noChangeShapeType="1"/>
            <a:stCxn id="527372" idx="0"/>
            <a:endCxn id="527363" idx="4"/>
          </p:cNvCxnSpPr>
          <p:nvPr/>
        </p:nvCxnSpPr>
        <p:spPr bwMode="auto">
          <a:xfrm flipV="1">
            <a:off x="1657350" y="2686050"/>
            <a:ext cx="228600" cy="973138"/>
          </a:xfrm>
          <a:prstGeom prst="straightConnector1">
            <a:avLst/>
          </a:prstGeom>
          <a:noFill/>
          <a:ln w="9525">
            <a:solidFill>
              <a:schemeClr val="tx1"/>
            </a:solidFill>
            <a:round/>
            <a:headEnd/>
            <a:tailEnd type="triangle" w="med" len="med"/>
          </a:ln>
          <a:effectLst/>
        </p:spPr>
      </p:cxnSp>
      <p:cxnSp>
        <p:nvCxnSpPr>
          <p:cNvPr id="527381" name="AutoShape 21"/>
          <p:cNvCxnSpPr>
            <a:cxnSpLocks noChangeShapeType="1"/>
            <a:stCxn id="527372" idx="6"/>
            <a:endCxn id="527368" idx="2"/>
          </p:cNvCxnSpPr>
          <p:nvPr/>
        </p:nvCxnSpPr>
        <p:spPr bwMode="auto">
          <a:xfrm>
            <a:off x="2266950" y="3849688"/>
            <a:ext cx="1176338" cy="9525"/>
          </a:xfrm>
          <a:prstGeom prst="straightConnector1">
            <a:avLst/>
          </a:prstGeom>
          <a:noFill/>
          <a:ln w="9525">
            <a:solidFill>
              <a:schemeClr val="tx1"/>
            </a:solidFill>
            <a:round/>
            <a:headEnd/>
            <a:tailEnd type="triangle" w="med" len="med"/>
          </a:ln>
          <a:effectLst/>
        </p:spPr>
      </p:cxnSp>
      <p:cxnSp>
        <p:nvCxnSpPr>
          <p:cNvPr id="527382" name="AutoShape 22"/>
          <p:cNvCxnSpPr>
            <a:cxnSpLocks noChangeShapeType="1"/>
            <a:stCxn id="527368" idx="6"/>
            <a:endCxn id="527376" idx="2"/>
          </p:cNvCxnSpPr>
          <p:nvPr/>
        </p:nvCxnSpPr>
        <p:spPr bwMode="auto">
          <a:xfrm>
            <a:off x="4662488" y="3859213"/>
            <a:ext cx="793750" cy="0"/>
          </a:xfrm>
          <a:prstGeom prst="straightConnector1">
            <a:avLst/>
          </a:prstGeom>
          <a:noFill/>
          <a:ln w="9525">
            <a:solidFill>
              <a:schemeClr val="tx1"/>
            </a:solidFill>
            <a:round/>
            <a:headEnd/>
            <a:tailEnd type="triangle" w="med" len="med"/>
          </a:ln>
          <a:effectLst/>
        </p:spPr>
      </p:cxnSp>
      <p:cxnSp>
        <p:nvCxnSpPr>
          <p:cNvPr id="527383" name="AutoShape 23"/>
          <p:cNvCxnSpPr>
            <a:cxnSpLocks noChangeShapeType="1"/>
            <a:stCxn id="527372" idx="5"/>
            <a:endCxn id="527370" idx="2"/>
          </p:cNvCxnSpPr>
          <p:nvPr/>
        </p:nvCxnSpPr>
        <p:spPr bwMode="auto">
          <a:xfrm>
            <a:off x="2089150" y="3984625"/>
            <a:ext cx="1323975" cy="798513"/>
          </a:xfrm>
          <a:prstGeom prst="straightConnector1">
            <a:avLst/>
          </a:prstGeom>
          <a:noFill/>
          <a:ln w="9525">
            <a:solidFill>
              <a:schemeClr val="tx1"/>
            </a:solidFill>
            <a:round/>
            <a:headEnd/>
            <a:tailEnd type="triangle" w="med" len="med"/>
          </a:ln>
          <a:effectLst/>
        </p:spPr>
      </p:cxnSp>
      <p:cxnSp>
        <p:nvCxnSpPr>
          <p:cNvPr id="527384" name="AutoShape 24"/>
          <p:cNvCxnSpPr>
            <a:cxnSpLocks noChangeShapeType="1"/>
            <a:stCxn id="527370" idx="6"/>
            <a:endCxn id="527371" idx="2"/>
          </p:cNvCxnSpPr>
          <p:nvPr/>
        </p:nvCxnSpPr>
        <p:spPr bwMode="auto">
          <a:xfrm flipV="1">
            <a:off x="4632325" y="4624388"/>
            <a:ext cx="814388" cy="158750"/>
          </a:xfrm>
          <a:prstGeom prst="straightConnector1">
            <a:avLst/>
          </a:prstGeom>
          <a:noFill/>
          <a:ln w="9525">
            <a:solidFill>
              <a:schemeClr val="tx1"/>
            </a:solidFill>
            <a:round/>
            <a:headEnd/>
            <a:tailEnd type="triangle" w="med" len="med"/>
          </a:ln>
          <a:effectLst/>
        </p:spPr>
      </p:cxnSp>
      <p:sp>
        <p:nvSpPr>
          <p:cNvPr id="527385" name="Oval 25"/>
          <p:cNvSpPr>
            <a:spLocks noChangeArrowheads="1"/>
          </p:cNvSpPr>
          <p:nvPr/>
        </p:nvSpPr>
        <p:spPr bwMode="auto">
          <a:xfrm>
            <a:off x="1301750" y="4989513"/>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find</a:t>
            </a:r>
          </a:p>
        </p:txBody>
      </p:sp>
      <p:cxnSp>
        <p:nvCxnSpPr>
          <p:cNvPr id="527386" name="AutoShape 26"/>
          <p:cNvCxnSpPr>
            <a:cxnSpLocks noChangeShapeType="1"/>
            <a:stCxn id="527372" idx="4"/>
            <a:endCxn id="527385" idx="0"/>
          </p:cNvCxnSpPr>
          <p:nvPr/>
        </p:nvCxnSpPr>
        <p:spPr bwMode="auto">
          <a:xfrm>
            <a:off x="1657350" y="4040188"/>
            <a:ext cx="254000" cy="949325"/>
          </a:xfrm>
          <a:prstGeom prst="straightConnector1">
            <a:avLst/>
          </a:prstGeom>
          <a:noFill/>
          <a:ln w="9525">
            <a:solidFill>
              <a:schemeClr val="tx1"/>
            </a:solidFill>
            <a:round/>
            <a:headEnd/>
            <a:tailEnd type="triangle" w="med" len="med"/>
          </a:ln>
          <a:effectLst/>
        </p:spPr>
      </p:cxnSp>
      <p:sp>
        <p:nvSpPr>
          <p:cNvPr id="527387" name="Text Box 27"/>
          <p:cNvSpPr txBox="1">
            <a:spLocks noChangeArrowheads="1"/>
          </p:cNvSpPr>
          <p:nvPr/>
        </p:nvSpPr>
        <p:spPr bwMode="auto">
          <a:xfrm flipH="1">
            <a:off x="1852613" y="4322763"/>
            <a:ext cx="8890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27388" name="Oval 28"/>
          <p:cNvSpPr>
            <a:spLocks noChangeArrowheads="1"/>
          </p:cNvSpPr>
          <p:nvPr/>
        </p:nvSpPr>
        <p:spPr bwMode="auto">
          <a:xfrm>
            <a:off x="5503863" y="5030788"/>
            <a:ext cx="1219200" cy="38100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cave</a:t>
            </a:r>
          </a:p>
        </p:txBody>
      </p:sp>
      <p:cxnSp>
        <p:nvCxnSpPr>
          <p:cNvPr id="527389" name="AutoShape 29"/>
          <p:cNvCxnSpPr>
            <a:cxnSpLocks noChangeShapeType="1"/>
            <a:stCxn id="527370" idx="5"/>
            <a:endCxn id="527388" idx="2"/>
          </p:cNvCxnSpPr>
          <p:nvPr/>
        </p:nvCxnSpPr>
        <p:spPr bwMode="auto">
          <a:xfrm>
            <a:off x="4454525" y="4918075"/>
            <a:ext cx="1049338" cy="303213"/>
          </a:xfrm>
          <a:prstGeom prst="straightConnector1">
            <a:avLst/>
          </a:prstGeom>
          <a:noFill/>
          <a:ln w="9525">
            <a:solidFill>
              <a:schemeClr val="tx1"/>
            </a:solidFill>
            <a:round/>
            <a:headEnd/>
            <a:tailEnd type="triangle" w="med" len="med"/>
          </a:ln>
          <a:effectLst/>
        </p:spPr>
      </p:cxnSp>
      <p:sp>
        <p:nvSpPr>
          <p:cNvPr id="527390" name="Text Box 30"/>
          <p:cNvSpPr txBox="1">
            <a:spLocks noChangeArrowheads="1"/>
          </p:cNvSpPr>
          <p:nvPr/>
        </p:nvSpPr>
        <p:spPr bwMode="auto">
          <a:xfrm flipH="1">
            <a:off x="4405313" y="5116513"/>
            <a:ext cx="889000" cy="274637"/>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GB" smtClean="0"/>
              <a:t>Problems with semantic networks</a:t>
            </a:r>
            <a:endParaRPr lang="en-GB"/>
          </a:p>
        </p:txBody>
      </p:sp>
      <p:sp>
        <p:nvSpPr>
          <p:cNvPr id="528387" name="Rectangle 3"/>
          <p:cNvSpPr>
            <a:spLocks noGrp="1" noChangeArrowheads="1"/>
          </p:cNvSpPr>
          <p:nvPr>
            <p:ph sz="quarter" idx="1"/>
          </p:nvPr>
        </p:nvSpPr>
        <p:spPr/>
        <p:txBody>
          <a:bodyPr/>
          <a:lstStyle/>
          <a:p>
            <a:r>
              <a:rPr lang="en-IE" dirty="0" smtClean="0"/>
              <a:t>Naming standards</a:t>
            </a:r>
          </a:p>
          <a:p>
            <a:pPr lvl="1"/>
            <a:r>
              <a:rPr lang="en-IE" dirty="0" smtClean="0"/>
              <a:t>lack of naming standards for relationships</a:t>
            </a:r>
          </a:p>
          <a:p>
            <a:pPr lvl="1"/>
            <a:r>
              <a:rPr lang="en-IE" dirty="0" smtClean="0"/>
              <a:t>naming of nodes</a:t>
            </a:r>
          </a:p>
          <a:p>
            <a:pPr lvl="1"/>
            <a:r>
              <a:rPr lang="en-IE" dirty="0" smtClean="0"/>
              <a:t>		If a node is labelled ‘chair’ does it represent:</a:t>
            </a:r>
            <a:endParaRPr lang="en-US" dirty="0" smtClean="0"/>
          </a:p>
          <a:p>
            <a:pPr lvl="2"/>
            <a:r>
              <a:rPr lang="en-IE" dirty="0" smtClean="0"/>
              <a:t>A specific chair,</a:t>
            </a:r>
            <a:endParaRPr lang="en-US" dirty="0" smtClean="0"/>
          </a:p>
          <a:p>
            <a:pPr lvl="2"/>
            <a:r>
              <a:rPr lang="en-IE" dirty="0" smtClean="0"/>
              <a:t>The class of all chairs,</a:t>
            </a:r>
            <a:endParaRPr lang="en-US" dirty="0" smtClean="0"/>
          </a:p>
          <a:p>
            <a:pPr lvl="2"/>
            <a:r>
              <a:rPr lang="en-IE" dirty="0" smtClean="0"/>
              <a:t>The concept of a chair,</a:t>
            </a:r>
            <a:endParaRPr lang="en-US" dirty="0" smtClean="0"/>
          </a:p>
          <a:p>
            <a:pPr lvl="2"/>
            <a:r>
              <a:rPr lang="en-IE" dirty="0" smtClean="0"/>
              <a:t>The person who is the chair of a meeting?</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GB" smtClean="0"/>
              <a:t>Problems with semantic networks</a:t>
            </a:r>
            <a:endParaRPr lang="en-GB"/>
          </a:p>
        </p:txBody>
      </p:sp>
      <p:sp>
        <p:nvSpPr>
          <p:cNvPr id="528387" name="Rectangle 3"/>
          <p:cNvSpPr>
            <a:spLocks noGrp="1" noChangeArrowheads="1"/>
          </p:cNvSpPr>
          <p:nvPr>
            <p:ph sz="quarter" idx="1"/>
          </p:nvPr>
        </p:nvSpPr>
        <p:spPr/>
        <p:txBody>
          <a:bodyPr>
            <a:normAutofit/>
          </a:bodyPr>
          <a:lstStyle/>
          <a:p>
            <a:r>
              <a:rPr lang="en-IE" dirty="0" smtClean="0"/>
              <a:t>For a semantic network to represent definitive knowledge, i.e. knowledge that can be defined, the relationship and node names must be rigorously standardised.</a:t>
            </a:r>
          </a:p>
          <a:p>
            <a:r>
              <a:rPr lang="en-IE" dirty="0" smtClean="0"/>
              <a:t>Often it is hard to distinguish between </a:t>
            </a:r>
          </a:p>
          <a:p>
            <a:pPr lvl="1"/>
            <a:r>
              <a:rPr lang="en-IE" dirty="0" smtClean="0"/>
              <a:t>statements about object relationships with the world, and</a:t>
            </a:r>
          </a:p>
          <a:p>
            <a:pPr lvl="1"/>
            <a:r>
              <a:rPr lang="en-IE" dirty="0" smtClean="0"/>
              <a:t>properties of the object</a:t>
            </a:r>
          </a:p>
          <a:p>
            <a:r>
              <a:rPr lang="en-IE" dirty="0"/>
              <a:t>Unable to represent </a:t>
            </a:r>
          </a:p>
          <a:p>
            <a:pPr lvl="1"/>
            <a:r>
              <a:rPr lang="en-IE" dirty="0"/>
              <a:t>Negation</a:t>
            </a:r>
          </a:p>
          <a:p>
            <a:pPr lvl="1"/>
            <a:r>
              <a:rPr lang="en-IE" dirty="0"/>
              <a:t>Quantification</a:t>
            </a:r>
          </a:p>
          <a:p>
            <a:pPr lvl="1"/>
            <a:r>
              <a:rPr lang="en-IE" dirty="0"/>
              <a:t>Disjunction</a:t>
            </a:r>
            <a:endParaRPr lang="en-US" dirty="0"/>
          </a:p>
          <a:p>
            <a:pPr lvl="1"/>
            <a:endParaRPr lang="en-US" dirty="0"/>
          </a:p>
        </p:txBody>
      </p:sp>
    </p:spTree>
    <p:extLst>
      <p:ext uri="{BB962C8B-B14F-4D97-AF65-F5344CB8AC3E}">
        <p14:creationId xmlns:p14="http://schemas.microsoft.com/office/powerpoint/2010/main" val="2121000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IE"/>
              <a:t>Semantic networks</a:t>
            </a:r>
            <a:endParaRPr lang="en-US"/>
          </a:p>
        </p:txBody>
      </p:sp>
      <p:sp>
        <p:nvSpPr>
          <p:cNvPr id="530435" name="Rectangle 3"/>
          <p:cNvSpPr>
            <a:spLocks noGrp="1" noChangeArrowheads="1"/>
          </p:cNvSpPr>
          <p:nvPr>
            <p:ph sz="quarter" idx="1"/>
          </p:nvPr>
        </p:nvSpPr>
        <p:spPr/>
        <p:txBody>
          <a:bodyPr/>
          <a:lstStyle/>
          <a:p>
            <a:r>
              <a:rPr lang="en-IE"/>
              <a:t>Semantic networks nowadays</a:t>
            </a:r>
          </a:p>
          <a:p>
            <a:pPr marL="742950" lvl="1" indent="-285750"/>
            <a:r>
              <a:rPr lang="en-IE"/>
              <a:t>Conceptual graphs (John Sowa)</a:t>
            </a:r>
          </a:p>
          <a:p>
            <a:pPr marL="742950" lvl="1" indent="-285750"/>
            <a:r>
              <a:rPr lang="en-US"/>
              <a:t>SNePS (Stuart Shapiro)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IE" smtClean="0"/>
              <a:t>Frames</a:t>
            </a:r>
            <a:endParaRPr lang="en-US"/>
          </a:p>
        </p:txBody>
      </p:sp>
      <p:sp>
        <p:nvSpPr>
          <p:cNvPr id="531459" name="Rectangle 3"/>
          <p:cNvSpPr>
            <a:spLocks noGrp="1" noChangeArrowheads="1"/>
          </p:cNvSpPr>
          <p:nvPr>
            <p:ph sz="quarter" idx="1"/>
          </p:nvPr>
        </p:nvSpPr>
        <p:spPr/>
        <p:txBody>
          <a:bodyPr>
            <a:normAutofit/>
          </a:bodyPr>
          <a:lstStyle/>
          <a:p>
            <a:r>
              <a:rPr lang="en-IE" sz="2400" dirty="0" smtClean="0"/>
              <a:t>Frames are a variant of semantic networks</a:t>
            </a:r>
          </a:p>
          <a:p>
            <a:r>
              <a:rPr lang="en-US" sz="2400" dirty="0" smtClean="0"/>
              <a:t>A frame is </a:t>
            </a:r>
          </a:p>
          <a:p>
            <a:pPr>
              <a:buNone/>
            </a:pPr>
            <a:r>
              <a:rPr lang="en-US" sz="2400" dirty="0" smtClean="0"/>
              <a:t>	“a data structure for representing a stereotypical situation like …going to a child’s birthday party” (</a:t>
            </a:r>
            <a:r>
              <a:rPr lang="en-US" sz="2400" dirty="0" err="1" smtClean="0"/>
              <a:t>Minksy</a:t>
            </a:r>
            <a:r>
              <a:rPr lang="en-US" sz="2400" dirty="0" smtClean="0"/>
              <a:t> 1981).</a:t>
            </a:r>
          </a:p>
          <a:p>
            <a:r>
              <a:rPr lang="en-US" sz="2400" dirty="0" smtClean="0"/>
              <a:t>All the information relevant to a concept is stored in a single complex entity called a frame.</a:t>
            </a:r>
          </a:p>
          <a:p>
            <a:r>
              <a:rPr lang="en-US" sz="2400" dirty="0" smtClean="0"/>
              <a:t>Superficially, frames look like record data structures or class, however, at the very least frames also support inheritance.</a:t>
            </a:r>
            <a:endParaRPr lang="en-US" sz="2400" dirty="0"/>
          </a:p>
        </p:txBody>
      </p:sp>
      <p:sp>
        <p:nvSpPr>
          <p:cNvPr id="531460" name="Text Box 4"/>
          <p:cNvSpPr txBox="1">
            <a:spLocks noChangeArrowheads="1"/>
          </p:cNvSpPr>
          <p:nvPr/>
        </p:nvSpPr>
        <p:spPr bwMode="auto">
          <a:xfrm>
            <a:off x="2267744" y="4797152"/>
            <a:ext cx="2794000" cy="1323975"/>
          </a:xfrm>
          <a:prstGeom prst="rect">
            <a:avLst/>
          </a:prstGeom>
          <a:noFill/>
          <a:ln w="9525">
            <a:solidFill>
              <a:schemeClr val="tx1"/>
            </a:solidFill>
            <a:miter lim="800000"/>
            <a:headEnd/>
            <a:tailEnd/>
          </a:ln>
          <a:effectLst/>
        </p:spPr>
        <p:txBody>
          <a:bodyPr>
            <a:spAutoFit/>
          </a:bodyPr>
          <a:lstStyle/>
          <a:p>
            <a:pPr eaLnBrk="0" hangingPunct="0"/>
            <a:r>
              <a:rPr lang="en-US" sz="1600" b="1">
                <a:latin typeface="Times New Roman" pitchFamily="18" charset="0"/>
              </a:rPr>
              <a:t>class </a:t>
            </a:r>
            <a:r>
              <a:rPr lang="en-US" sz="1600">
                <a:latin typeface="Times New Roman" pitchFamily="18" charset="0"/>
              </a:rPr>
              <a:t> </a:t>
            </a:r>
            <a:r>
              <a:rPr lang="en-US" sz="1600" i="1">
                <a:latin typeface="Times New Roman" pitchFamily="18" charset="0"/>
              </a:rPr>
              <a:t>Book</a:t>
            </a:r>
            <a:r>
              <a:rPr lang="en-US" sz="1600">
                <a:latin typeface="Times New Roman" pitchFamily="18" charset="0"/>
              </a:rPr>
              <a:t> {</a:t>
            </a:r>
          </a:p>
          <a:p>
            <a:pPr lvl="1" eaLnBrk="0" hangingPunct="0"/>
            <a:r>
              <a:rPr lang="en-US" sz="1600" b="1">
                <a:latin typeface="Times New Roman" pitchFamily="18" charset="0"/>
              </a:rPr>
              <a:t>Person </a:t>
            </a:r>
            <a:r>
              <a:rPr lang="en-US" sz="1600">
                <a:latin typeface="Times New Roman" pitchFamily="18" charset="0"/>
              </a:rPr>
              <a:t>author;</a:t>
            </a:r>
          </a:p>
          <a:p>
            <a:pPr lvl="1" eaLnBrk="0" hangingPunct="0"/>
            <a:r>
              <a:rPr lang="en-US" sz="1600" b="1">
                <a:latin typeface="Times New Roman" pitchFamily="18" charset="0"/>
              </a:rPr>
              <a:t>String </a:t>
            </a:r>
            <a:r>
              <a:rPr lang="en-US" sz="1600">
                <a:latin typeface="Times New Roman" pitchFamily="18" charset="0"/>
              </a:rPr>
              <a:t>title;</a:t>
            </a:r>
            <a:endParaRPr lang="en-IE" sz="1600" b="1">
              <a:latin typeface="Times New Roman" pitchFamily="18" charset="0"/>
            </a:endParaRPr>
          </a:p>
          <a:p>
            <a:pPr lvl="1" eaLnBrk="0" hangingPunct="0"/>
            <a:r>
              <a:rPr lang="en-IE" sz="1600" b="1">
                <a:latin typeface="Times New Roman" pitchFamily="18" charset="0"/>
              </a:rPr>
              <a:t>int  </a:t>
            </a:r>
            <a:r>
              <a:rPr lang="en-IE" sz="1600">
                <a:latin typeface="Times New Roman" pitchFamily="18" charset="0"/>
              </a:rPr>
              <a:t>price</a:t>
            </a:r>
            <a:r>
              <a:rPr lang="en-IE" sz="1600" b="1">
                <a:latin typeface="Times New Roman" pitchFamily="18" charset="0"/>
              </a:rPr>
              <a:t>;</a:t>
            </a:r>
          </a:p>
          <a:p>
            <a:pPr eaLnBrk="0" hangingPunct="0"/>
            <a:r>
              <a:rPr lang="en-US" sz="1600">
                <a:latin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IE"/>
              <a:t>Frames</a:t>
            </a:r>
            <a:endParaRPr lang="en-US"/>
          </a:p>
        </p:txBody>
      </p:sp>
      <p:sp>
        <p:nvSpPr>
          <p:cNvPr id="532483" name="Rectangle 3"/>
          <p:cNvSpPr>
            <a:spLocks noGrp="1" noChangeArrowheads="1"/>
          </p:cNvSpPr>
          <p:nvPr>
            <p:ph sz="quarter" idx="1"/>
          </p:nvPr>
        </p:nvSpPr>
        <p:spPr>
          <a:xfrm>
            <a:off x="457200" y="1789113"/>
            <a:ext cx="8229600" cy="4630737"/>
          </a:xfrm>
        </p:spPr>
        <p:txBody>
          <a:bodyPr/>
          <a:lstStyle/>
          <a:p>
            <a:r>
              <a:rPr lang="en-US"/>
              <a:t>In frame-based systems we refer to</a:t>
            </a:r>
          </a:p>
          <a:p>
            <a:pPr marL="742950" lvl="1" indent="-285750"/>
            <a:r>
              <a:rPr lang="en-US" b="1"/>
              <a:t>objects </a:t>
            </a:r>
            <a:r>
              <a:rPr lang="en-US"/>
              <a:t>–</a:t>
            </a:r>
            <a:r>
              <a:rPr lang="en-US" b="1"/>
              <a:t> </a:t>
            </a:r>
            <a:r>
              <a:rPr lang="en-US" i="1"/>
              <a:t>Mammal</a:t>
            </a:r>
            <a:r>
              <a:rPr lang="en-US"/>
              <a:t>, </a:t>
            </a:r>
            <a:r>
              <a:rPr lang="en-US" i="1"/>
              <a:t>Elephant</a:t>
            </a:r>
            <a:r>
              <a:rPr lang="en-US"/>
              <a:t>, and </a:t>
            </a:r>
            <a:r>
              <a:rPr lang="en-US" i="1"/>
              <a:t>Nellie;</a:t>
            </a:r>
          </a:p>
          <a:p>
            <a:pPr marL="742950" lvl="1" indent="-285750"/>
            <a:r>
              <a:rPr lang="en-US" b="1"/>
              <a:t>slots</a:t>
            </a:r>
            <a:r>
              <a:rPr lang="en-US"/>
              <a:t> – properties such as </a:t>
            </a:r>
            <a:r>
              <a:rPr lang="en-US" i="1"/>
              <a:t>colour</a:t>
            </a:r>
            <a:r>
              <a:rPr lang="en-US"/>
              <a:t> and </a:t>
            </a:r>
            <a:r>
              <a:rPr lang="en-US" i="1"/>
              <a:t>size</a:t>
            </a:r>
            <a:r>
              <a:rPr lang="en-US"/>
              <a:t>;</a:t>
            </a:r>
          </a:p>
          <a:p>
            <a:pPr marL="742950" lvl="1" indent="-285750"/>
            <a:r>
              <a:rPr lang="en-US" b="1"/>
              <a:t>slot-values</a:t>
            </a:r>
            <a:r>
              <a:rPr lang="en-US"/>
              <a:t> – values stored in the slots, e.g. </a:t>
            </a:r>
            <a:r>
              <a:rPr lang="en-US" i="1"/>
              <a:t>grey</a:t>
            </a:r>
            <a:r>
              <a:rPr lang="en-US"/>
              <a:t> and </a:t>
            </a:r>
            <a:r>
              <a:rPr lang="en-US" i="1"/>
              <a:t>large</a:t>
            </a:r>
            <a:r>
              <a:rPr lang="en-US" b="1"/>
              <a:t>.</a:t>
            </a:r>
            <a:endParaRPr lang="en-US"/>
          </a:p>
          <a:p>
            <a:pPr marL="742950" lvl="1" indent="-285750"/>
            <a:endParaRPr lang="en-US"/>
          </a:p>
          <a:p>
            <a:r>
              <a:rPr lang="en-US"/>
              <a:t>Slots and the corresponding slot-values are inherited through the class hierarchy</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IE"/>
              <a:t>Frames - example</a:t>
            </a:r>
            <a:endParaRPr lang="en-US"/>
          </a:p>
        </p:txBody>
      </p:sp>
      <p:sp>
        <p:nvSpPr>
          <p:cNvPr id="533507" name="Rectangle 3"/>
          <p:cNvSpPr>
            <a:spLocks noGrp="1" noChangeArrowheads="1"/>
          </p:cNvSpPr>
          <p:nvPr>
            <p:ph sz="quarter" idx="1"/>
          </p:nvPr>
        </p:nvSpPr>
        <p:spPr>
          <a:xfrm>
            <a:off x="457200" y="1719263"/>
            <a:ext cx="8229600" cy="1104900"/>
          </a:xfrm>
        </p:spPr>
        <p:txBody>
          <a:bodyPr/>
          <a:lstStyle/>
          <a:p>
            <a:r>
              <a:rPr lang="en-IE"/>
              <a:t>The previous example can be also represented as frames:</a:t>
            </a:r>
            <a:endParaRPr lang="en-US"/>
          </a:p>
        </p:txBody>
      </p:sp>
      <p:sp>
        <p:nvSpPr>
          <p:cNvPr id="533508" name="Text Box 4"/>
          <p:cNvSpPr txBox="1">
            <a:spLocks noChangeArrowheads="1"/>
          </p:cNvSpPr>
          <p:nvPr/>
        </p:nvSpPr>
        <p:spPr bwMode="auto">
          <a:xfrm>
            <a:off x="922338" y="2722563"/>
            <a:ext cx="3048000" cy="3292475"/>
          </a:xfrm>
          <a:prstGeom prst="rect">
            <a:avLst/>
          </a:prstGeom>
          <a:noFill/>
          <a:ln w="9525">
            <a:solidFill>
              <a:schemeClr val="tx1"/>
            </a:solidFill>
            <a:miter lim="800000"/>
            <a:headEnd/>
            <a:tailEnd/>
          </a:ln>
          <a:effectLst/>
        </p:spPr>
        <p:txBody>
          <a:bodyPr>
            <a:spAutoFit/>
          </a:bodyPr>
          <a:lstStyle/>
          <a:p>
            <a:pPr eaLnBrk="0" hangingPunct="0"/>
            <a:r>
              <a:rPr lang="en-US" sz="1400" b="1">
                <a:latin typeface="Times New Roman" pitchFamily="18" charset="0"/>
              </a:rPr>
              <a:t>Mammal</a:t>
            </a:r>
            <a:r>
              <a:rPr lang="en-US" sz="1400">
                <a:latin typeface="Times New Roman" pitchFamily="18" charset="0"/>
              </a:rPr>
              <a:t>:			</a:t>
            </a:r>
          </a:p>
          <a:p>
            <a:pPr eaLnBrk="0" hangingPunct="0"/>
            <a:r>
              <a:rPr lang="en-US" sz="1400">
                <a:latin typeface="Times New Roman" pitchFamily="18" charset="0"/>
              </a:rPr>
              <a:t>	subclass:	Animal	</a:t>
            </a:r>
          </a:p>
          <a:p>
            <a:pPr eaLnBrk="0" hangingPunct="0"/>
            <a:r>
              <a:rPr lang="en-US" sz="1400">
                <a:latin typeface="Times New Roman" pitchFamily="18" charset="0"/>
              </a:rPr>
              <a:t>	has-part:	head	</a:t>
            </a:r>
          </a:p>
          <a:p>
            <a:pPr eaLnBrk="0" hangingPunct="0"/>
            <a:endParaRPr lang="en-US" sz="1400">
              <a:latin typeface="Times New Roman" pitchFamily="18" charset="0"/>
            </a:endParaRPr>
          </a:p>
          <a:p>
            <a:pPr eaLnBrk="0" hangingPunct="0"/>
            <a:r>
              <a:rPr lang="en-US" sz="1400" b="1">
                <a:latin typeface="Times New Roman" pitchFamily="18" charset="0"/>
              </a:rPr>
              <a:t>Elephant</a:t>
            </a:r>
            <a:r>
              <a:rPr lang="en-US" sz="1400">
                <a:latin typeface="Times New Roman" pitchFamily="18" charset="0"/>
              </a:rPr>
              <a:t>:			</a:t>
            </a:r>
          </a:p>
          <a:p>
            <a:pPr eaLnBrk="0" hangingPunct="0"/>
            <a:r>
              <a:rPr lang="en-US" sz="1400">
                <a:latin typeface="Times New Roman" pitchFamily="18" charset="0"/>
              </a:rPr>
              <a:t>	subclass:	Mammal	</a:t>
            </a:r>
          </a:p>
          <a:p>
            <a:pPr eaLnBrk="0" hangingPunct="0"/>
            <a:r>
              <a:rPr lang="en-US" sz="1400">
                <a:latin typeface="Times New Roman" pitchFamily="18" charset="0"/>
              </a:rPr>
              <a:t>	colour:	grey</a:t>
            </a:r>
          </a:p>
          <a:p>
            <a:pPr eaLnBrk="0" hangingPunct="0"/>
            <a:r>
              <a:rPr lang="en-US" sz="1400">
                <a:latin typeface="Times New Roman" pitchFamily="18" charset="0"/>
              </a:rPr>
              <a:t>	size:	large</a:t>
            </a:r>
          </a:p>
          <a:p>
            <a:pPr eaLnBrk="0" hangingPunct="0"/>
            <a:endParaRPr lang="en-IE" sz="1400">
              <a:latin typeface="Times New Roman" pitchFamily="18" charset="0"/>
            </a:endParaRPr>
          </a:p>
          <a:p>
            <a:pPr eaLnBrk="0" hangingPunct="0"/>
            <a:r>
              <a:rPr lang="en-US" sz="1400" b="1">
                <a:latin typeface="Times New Roman" pitchFamily="18" charset="0"/>
              </a:rPr>
              <a:t>Nellie</a:t>
            </a:r>
            <a:r>
              <a:rPr lang="en-US" sz="1400">
                <a:latin typeface="Times New Roman" pitchFamily="18" charset="0"/>
              </a:rPr>
              <a:t>:</a:t>
            </a:r>
          </a:p>
          <a:p>
            <a:pPr eaLnBrk="0" hangingPunct="0"/>
            <a:r>
              <a:rPr lang="en-US" sz="1400">
                <a:latin typeface="Times New Roman" pitchFamily="18" charset="0"/>
              </a:rPr>
              <a:t>	instance: 	Elephant</a:t>
            </a:r>
          </a:p>
          <a:p>
            <a:pPr eaLnBrk="0" hangingPunct="0"/>
            <a:r>
              <a:rPr lang="en-US" sz="1400">
                <a:latin typeface="Times New Roman" pitchFamily="18" charset="0"/>
              </a:rPr>
              <a:t>	likes:	apples</a:t>
            </a:r>
          </a:p>
          <a:p>
            <a:pPr eaLnBrk="0" hangingPunct="0"/>
            <a:endParaRPr lang="en-US" sz="1400">
              <a:latin typeface="Times New Roman" pitchFamily="18" charset="0"/>
            </a:endParaRPr>
          </a:p>
          <a:p>
            <a:pPr eaLnBrk="0" hangingPunct="0"/>
            <a:r>
              <a:rPr lang="en-US" sz="1400" b="1">
                <a:latin typeface="Times New Roman" pitchFamily="18" charset="0"/>
              </a:rPr>
              <a:t>Clyde</a:t>
            </a:r>
            <a:r>
              <a:rPr lang="en-US" sz="1400">
                <a:latin typeface="Times New Roman" pitchFamily="18" charset="0"/>
              </a:rPr>
              <a:t>:</a:t>
            </a:r>
          </a:p>
          <a:p>
            <a:pPr eaLnBrk="0" hangingPunct="0"/>
            <a:r>
              <a:rPr lang="en-US" sz="1400">
                <a:latin typeface="Times New Roman" pitchFamily="18" charset="0"/>
              </a:rPr>
              <a:t>	instance: Elephant</a:t>
            </a:r>
          </a:p>
        </p:txBody>
      </p:sp>
      <p:grpSp>
        <p:nvGrpSpPr>
          <p:cNvPr id="2" name="Group 5"/>
          <p:cNvGrpSpPr>
            <a:grpSpLocks/>
          </p:cNvGrpSpPr>
          <p:nvPr/>
        </p:nvGrpSpPr>
        <p:grpSpPr bwMode="auto">
          <a:xfrm>
            <a:off x="4195763" y="2951163"/>
            <a:ext cx="4725987" cy="2913062"/>
            <a:chOff x="2376" y="1959"/>
            <a:chExt cx="2882" cy="1888"/>
          </a:xfrm>
        </p:grpSpPr>
        <p:sp>
          <p:nvSpPr>
            <p:cNvPr id="533510" name="Line 6"/>
            <p:cNvSpPr>
              <a:spLocks noChangeShapeType="1"/>
            </p:cNvSpPr>
            <p:nvPr/>
          </p:nvSpPr>
          <p:spPr bwMode="auto">
            <a:xfrm flipH="1" flipV="1">
              <a:off x="3550" y="2176"/>
              <a:ext cx="14" cy="303"/>
            </a:xfrm>
            <a:prstGeom prst="line">
              <a:avLst/>
            </a:prstGeom>
            <a:noFill/>
            <a:ln w="9525">
              <a:solidFill>
                <a:schemeClr val="tx1"/>
              </a:solidFill>
              <a:round/>
              <a:headEnd/>
              <a:tailEnd type="triangle" w="med" len="med"/>
            </a:ln>
            <a:effectLst/>
          </p:spPr>
          <p:txBody>
            <a:bodyPr wrap="none" anchor="ctr"/>
            <a:lstStyle/>
            <a:p>
              <a:endParaRPr lang="en-IE"/>
            </a:p>
          </p:txBody>
        </p:sp>
        <p:sp>
          <p:nvSpPr>
            <p:cNvPr id="533511" name="Oval 7"/>
            <p:cNvSpPr>
              <a:spLocks noChangeArrowheads="1"/>
            </p:cNvSpPr>
            <p:nvPr/>
          </p:nvSpPr>
          <p:spPr bwMode="auto">
            <a:xfrm>
              <a:off x="3226" y="1959"/>
              <a:ext cx="627"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animal</a:t>
              </a:r>
            </a:p>
          </p:txBody>
        </p:sp>
        <p:sp>
          <p:nvSpPr>
            <p:cNvPr id="533512" name="Oval 8"/>
            <p:cNvSpPr>
              <a:spLocks noChangeArrowheads="1"/>
            </p:cNvSpPr>
            <p:nvPr/>
          </p:nvSpPr>
          <p:spPr bwMode="auto">
            <a:xfrm>
              <a:off x="3262" y="2483"/>
              <a:ext cx="627"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mammal</a:t>
              </a:r>
            </a:p>
          </p:txBody>
        </p:sp>
        <p:sp>
          <p:nvSpPr>
            <p:cNvPr id="533513" name="Text Box 9"/>
            <p:cNvSpPr txBox="1">
              <a:spLocks noChangeArrowheads="1"/>
            </p:cNvSpPr>
            <p:nvPr/>
          </p:nvSpPr>
          <p:spPr bwMode="auto">
            <a:xfrm>
              <a:off x="3546" y="2256"/>
              <a:ext cx="216" cy="17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isa</a:t>
              </a:r>
            </a:p>
          </p:txBody>
        </p:sp>
        <p:sp>
          <p:nvSpPr>
            <p:cNvPr id="533514" name="Oval 10"/>
            <p:cNvSpPr>
              <a:spLocks noChangeArrowheads="1"/>
            </p:cNvSpPr>
            <p:nvPr/>
          </p:nvSpPr>
          <p:spPr bwMode="auto">
            <a:xfrm>
              <a:off x="3262" y="3074"/>
              <a:ext cx="627"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elephant</a:t>
              </a:r>
            </a:p>
          </p:txBody>
        </p:sp>
        <p:sp>
          <p:nvSpPr>
            <p:cNvPr id="533515" name="Line 11"/>
            <p:cNvSpPr>
              <a:spLocks noChangeShapeType="1"/>
            </p:cNvSpPr>
            <p:nvPr/>
          </p:nvSpPr>
          <p:spPr bwMode="auto">
            <a:xfrm flipH="1" flipV="1">
              <a:off x="3576" y="2700"/>
              <a:ext cx="0" cy="375"/>
            </a:xfrm>
            <a:prstGeom prst="line">
              <a:avLst/>
            </a:prstGeom>
            <a:noFill/>
            <a:ln w="9525">
              <a:solidFill>
                <a:schemeClr val="tx1"/>
              </a:solidFill>
              <a:round/>
              <a:headEnd/>
              <a:tailEnd type="triangle" w="med" len="med"/>
            </a:ln>
            <a:effectLst/>
          </p:spPr>
          <p:txBody>
            <a:bodyPr wrap="none" anchor="ctr"/>
            <a:lstStyle/>
            <a:p>
              <a:endParaRPr lang="en-IE"/>
            </a:p>
          </p:txBody>
        </p:sp>
        <p:sp>
          <p:nvSpPr>
            <p:cNvPr id="533516" name="Text Box 12"/>
            <p:cNvSpPr txBox="1">
              <a:spLocks noChangeArrowheads="1"/>
            </p:cNvSpPr>
            <p:nvPr/>
          </p:nvSpPr>
          <p:spPr bwMode="auto">
            <a:xfrm>
              <a:off x="3546" y="2840"/>
              <a:ext cx="216" cy="17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isa</a:t>
              </a:r>
            </a:p>
          </p:txBody>
        </p:sp>
        <p:sp>
          <p:nvSpPr>
            <p:cNvPr id="533517" name="Oval 13"/>
            <p:cNvSpPr>
              <a:spLocks noChangeArrowheads="1"/>
            </p:cNvSpPr>
            <p:nvPr/>
          </p:nvSpPr>
          <p:spPr bwMode="auto">
            <a:xfrm>
              <a:off x="4263" y="2483"/>
              <a:ext cx="566"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head</a:t>
              </a:r>
            </a:p>
          </p:txBody>
        </p:sp>
        <p:sp>
          <p:nvSpPr>
            <p:cNvPr id="533518" name="Text Box 14"/>
            <p:cNvSpPr txBox="1">
              <a:spLocks noChangeArrowheads="1"/>
            </p:cNvSpPr>
            <p:nvPr/>
          </p:nvSpPr>
          <p:spPr bwMode="auto">
            <a:xfrm>
              <a:off x="3861" y="2452"/>
              <a:ext cx="428" cy="17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has_part</a:t>
              </a:r>
            </a:p>
          </p:txBody>
        </p:sp>
        <p:sp>
          <p:nvSpPr>
            <p:cNvPr id="533519" name="Line 15"/>
            <p:cNvSpPr>
              <a:spLocks noChangeShapeType="1"/>
            </p:cNvSpPr>
            <p:nvPr/>
          </p:nvSpPr>
          <p:spPr bwMode="auto">
            <a:xfrm>
              <a:off x="3889" y="2613"/>
              <a:ext cx="380" cy="0"/>
            </a:xfrm>
            <a:prstGeom prst="line">
              <a:avLst/>
            </a:prstGeom>
            <a:noFill/>
            <a:ln w="9525">
              <a:solidFill>
                <a:schemeClr val="tx1"/>
              </a:solidFill>
              <a:round/>
              <a:headEnd/>
              <a:tailEnd type="triangle" w="med" len="med"/>
            </a:ln>
            <a:effectLst/>
          </p:spPr>
          <p:txBody>
            <a:bodyPr wrap="none" anchor="ctr"/>
            <a:lstStyle/>
            <a:p>
              <a:endParaRPr lang="en-IE"/>
            </a:p>
          </p:txBody>
        </p:sp>
        <p:sp>
          <p:nvSpPr>
            <p:cNvPr id="533520" name="Oval 16"/>
            <p:cNvSpPr>
              <a:spLocks noChangeArrowheads="1"/>
            </p:cNvSpPr>
            <p:nvPr/>
          </p:nvSpPr>
          <p:spPr bwMode="auto">
            <a:xfrm>
              <a:off x="2750" y="3630"/>
              <a:ext cx="627"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Clyde</a:t>
              </a:r>
            </a:p>
          </p:txBody>
        </p:sp>
        <p:sp>
          <p:nvSpPr>
            <p:cNvPr id="533521" name="Oval 17"/>
            <p:cNvSpPr>
              <a:spLocks noChangeArrowheads="1"/>
            </p:cNvSpPr>
            <p:nvPr/>
          </p:nvSpPr>
          <p:spPr bwMode="auto">
            <a:xfrm>
              <a:off x="3690" y="3630"/>
              <a:ext cx="627"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Nellie</a:t>
              </a:r>
            </a:p>
          </p:txBody>
        </p:sp>
        <p:sp>
          <p:nvSpPr>
            <p:cNvPr id="533522" name="Oval 18"/>
            <p:cNvSpPr>
              <a:spLocks noChangeArrowheads="1"/>
            </p:cNvSpPr>
            <p:nvPr/>
          </p:nvSpPr>
          <p:spPr bwMode="auto">
            <a:xfrm>
              <a:off x="2376" y="3087"/>
              <a:ext cx="627"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large</a:t>
              </a:r>
            </a:p>
          </p:txBody>
        </p:sp>
        <p:sp>
          <p:nvSpPr>
            <p:cNvPr id="533523" name="Text Box 19"/>
            <p:cNvSpPr txBox="1">
              <a:spLocks noChangeArrowheads="1"/>
            </p:cNvSpPr>
            <p:nvPr/>
          </p:nvSpPr>
          <p:spPr bwMode="auto">
            <a:xfrm>
              <a:off x="2980" y="3073"/>
              <a:ext cx="258" cy="17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size</a:t>
              </a:r>
            </a:p>
          </p:txBody>
        </p:sp>
        <p:sp>
          <p:nvSpPr>
            <p:cNvPr id="533524" name="Line 20"/>
            <p:cNvSpPr>
              <a:spLocks noChangeShapeType="1"/>
            </p:cNvSpPr>
            <p:nvPr/>
          </p:nvSpPr>
          <p:spPr bwMode="auto">
            <a:xfrm flipH="1" flipV="1">
              <a:off x="2998" y="3204"/>
              <a:ext cx="264" cy="0"/>
            </a:xfrm>
            <a:prstGeom prst="line">
              <a:avLst/>
            </a:prstGeom>
            <a:noFill/>
            <a:ln w="9525">
              <a:solidFill>
                <a:schemeClr val="tx1"/>
              </a:solidFill>
              <a:round/>
              <a:headEnd/>
              <a:tailEnd type="triangle" w="med" len="med"/>
            </a:ln>
            <a:effectLst/>
          </p:spPr>
          <p:txBody>
            <a:bodyPr wrap="none" anchor="ctr"/>
            <a:lstStyle/>
            <a:p>
              <a:endParaRPr lang="en-IE"/>
            </a:p>
          </p:txBody>
        </p:sp>
        <p:sp>
          <p:nvSpPr>
            <p:cNvPr id="533525" name="Line 21"/>
            <p:cNvSpPr>
              <a:spLocks noChangeShapeType="1"/>
            </p:cNvSpPr>
            <p:nvPr/>
          </p:nvSpPr>
          <p:spPr bwMode="auto">
            <a:xfrm flipV="1">
              <a:off x="3242" y="3283"/>
              <a:ext cx="250" cy="354"/>
            </a:xfrm>
            <a:prstGeom prst="line">
              <a:avLst/>
            </a:prstGeom>
            <a:noFill/>
            <a:ln w="9525">
              <a:solidFill>
                <a:schemeClr val="tx1"/>
              </a:solidFill>
              <a:round/>
              <a:headEnd/>
              <a:tailEnd type="triangle" w="med" len="med"/>
            </a:ln>
            <a:effectLst/>
          </p:spPr>
          <p:txBody>
            <a:bodyPr wrap="none" anchor="ctr"/>
            <a:lstStyle/>
            <a:p>
              <a:endParaRPr lang="en-IE"/>
            </a:p>
          </p:txBody>
        </p:sp>
        <p:sp>
          <p:nvSpPr>
            <p:cNvPr id="533526" name="Text Box 22"/>
            <p:cNvSpPr txBox="1">
              <a:spLocks noChangeArrowheads="1"/>
            </p:cNvSpPr>
            <p:nvPr/>
          </p:nvSpPr>
          <p:spPr bwMode="auto">
            <a:xfrm>
              <a:off x="2787" y="3426"/>
              <a:ext cx="543" cy="17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33527" name="Line 23"/>
            <p:cNvSpPr>
              <a:spLocks noChangeShapeType="1"/>
            </p:cNvSpPr>
            <p:nvPr/>
          </p:nvSpPr>
          <p:spPr bwMode="auto">
            <a:xfrm flipH="1" flipV="1">
              <a:off x="3674" y="3278"/>
              <a:ext cx="174" cy="364"/>
            </a:xfrm>
            <a:prstGeom prst="line">
              <a:avLst/>
            </a:prstGeom>
            <a:noFill/>
            <a:ln w="9525">
              <a:solidFill>
                <a:schemeClr val="tx1"/>
              </a:solidFill>
              <a:round/>
              <a:headEnd/>
              <a:tailEnd type="triangle" w="med" len="med"/>
            </a:ln>
            <a:effectLst/>
          </p:spPr>
          <p:txBody>
            <a:bodyPr wrap="none" anchor="ctr"/>
            <a:lstStyle/>
            <a:p>
              <a:endParaRPr lang="en-IE"/>
            </a:p>
          </p:txBody>
        </p:sp>
        <p:sp>
          <p:nvSpPr>
            <p:cNvPr id="533528" name="Text Box 24"/>
            <p:cNvSpPr txBox="1">
              <a:spLocks noChangeArrowheads="1"/>
            </p:cNvSpPr>
            <p:nvPr/>
          </p:nvSpPr>
          <p:spPr bwMode="auto">
            <a:xfrm flipH="1">
              <a:off x="3804" y="3398"/>
              <a:ext cx="542" cy="17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33529" name="Oval 25"/>
            <p:cNvSpPr>
              <a:spLocks noChangeArrowheads="1"/>
            </p:cNvSpPr>
            <p:nvPr/>
          </p:nvSpPr>
          <p:spPr bwMode="auto">
            <a:xfrm>
              <a:off x="4630" y="3629"/>
              <a:ext cx="628" cy="217"/>
            </a:xfrm>
            <a:prstGeom prst="ellipse">
              <a:avLst/>
            </a:prstGeom>
            <a:solidFill>
              <a:srgbClr val="C0C0C0"/>
            </a:solidFill>
            <a:ln w="9525">
              <a:solidFill>
                <a:schemeClr val="tx1"/>
              </a:solidFill>
              <a:round/>
              <a:headEnd/>
              <a:tailEnd/>
            </a:ln>
            <a:effectLst/>
          </p:spPr>
          <p:txBody>
            <a:bodyPr wrap="none" lIns="90000" tIns="46800" rIns="90000" bIns="46800" anchor="ctr"/>
            <a:lstStyle/>
            <a:p>
              <a:pPr algn="ctr" eaLnBrk="0" hangingPunct="0"/>
              <a:r>
                <a:rPr lang="en-US" sz="1600">
                  <a:latin typeface="Times New Roman" pitchFamily="18" charset="0"/>
                </a:rPr>
                <a:t>apples</a:t>
              </a:r>
            </a:p>
          </p:txBody>
        </p:sp>
        <p:sp>
          <p:nvSpPr>
            <p:cNvPr id="533530" name="Text Box 26"/>
            <p:cNvSpPr txBox="1">
              <a:spLocks noChangeArrowheads="1"/>
            </p:cNvSpPr>
            <p:nvPr/>
          </p:nvSpPr>
          <p:spPr bwMode="auto">
            <a:xfrm>
              <a:off x="4348" y="3629"/>
              <a:ext cx="288" cy="178"/>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likes</a:t>
              </a:r>
            </a:p>
          </p:txBody>
        </p:sp>
        <p:sp>
          <p:nvSpPr>
            <p:cNvPr id="533531" name="Line 27"/>
            <p:cNvSpPr>
              <a:spLocks noChangeShapeType="1"/>
            </p:cNvSpPr>
            <p:nvPr/>
          </p:nvSpPr>
          <p:spPr bwMode="auto">
            <a:xfrm>
              <a:off x="4317" y="3760"/>
              <a:ext cx="313" cy="0"/>
            </a:xfrm>
            <a:prstGeom prst="line">
              <a:avLst/>
            </a:prstGeom>
            <a:noFill/>
            <a:ln w="9525">
              <a:solidFill>
                <a:schemeClr val="tx1"/>
              </a:solidFill>
              <a:round/>
              <a:headEnd/>
              <a:tailEnd type="triangle" w="med" len="med"/>
            </a:ln>
            <a:effectLst/>
          </p:spPr>
          <p:txBody>
            <a:bodyPr wrap="none" anchor="ctr"/>
            <a:lstStyle/>
            <a:p>
              <a:endParaRPr lang="en-IE"/>
            </a:p>
          </p:txBody>
        </p:sp>
        <p:sp>
          <p:nvSpPr>
            <p:cNvPr id="533532" name="Oval 28"/>
            <p:cNvSpPr>
              <a:spLocks noChangeArrowheads="1"/>
            </p:cNvSpPr>
            <p:nvPr/>
          </p:nvSpPr>
          <p:spPr bwMode="auto">
            <a:xfrm>
              <a:off x="4202" y="3074"/>
              <a:ext cx="627" cy="217"/>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grey</a:t>
              </a:r>
            </a:p>
          </p:txBody>
        </p:sp>
        <p:sp>
          <p:nvSpPr>
            <p:cNvPr id="533533" name="Text Box 29"/>
            <p:cNvSpPr txBox="1">
              <a:spLocks noChangeArrowheads="1"/>
            </p:cNvSpPr>
            <p:nvPr/>
          </p:nvSpPr>
          <p:spPr bwMode="auto">
            <a:xfrm>
              <a:off x="3867" y="3040"/>
              <a:ext cx="362" cy="178"/>
            </a:xfrm>
            <a:prstGeom prst="rect">
              <a:avLst/>
            </a:prstGeom>
            <a:noFill/>
            <a:ln w="9525">
              <a:noFill/>
              <a:miter lim="800000"/>
              <a:headEnd/>
              <a:tailEnd/>
            </a:ln>
            <a:effectLst/>
          </p:spPr>
          <p:txBody>
            <a:bodyPr>
              <a:spAutoFit/>
            </a:bodyPr>
            <a:lstStyle/>
            <a:p>
              <a:pPr eaLnBrk="0" hangingPunct="0"/>
              <a:r>
                <a:rPr lang="en-US" sz="1200">
                  <a:latin typeface="Times New Roman" pitchFamily="18" charset="0"/>
                </a:rPr>
                <a:t>colour</a:t>
              </a:r>
            </a:p>
          </p:txBody>
        </p:sp>
        <p:sp>
          <p:nvSpPr>
            <p:cNvPr id="533534" name="Line 30"/>
            <p:cNvSpPr>
              <a:spLocks noChangeShapeType="1"/>
            </p:cNvSpPr>
            <p:nvPr/>
          </p:nvSpPr>
          <p:spPr bwMode="auto">
            <a:xfrm>
              <a:off x="3889" y="3204"/>
              <a:ext cx="313" cy="0"/>
            </a:xfrm>
            <a:prstGeom prst="line">
              <a:avLst/>
            </a:prstGeom>
            <a:noFill/>
            <a:ln w="9525">
              <a:solidFill>
                <a:schemeClr val="tx1"/>
              </a:solidFill>
              <a:round/>
              <a:headEnd/>
              <a:tailEnd type="triangle" w="med" len="med"/>
            </a:ln>
            <a:effectLst/>
          </p:spPr>
          <p:txBody>
            <a:bodyPr wrap="none" anchor="ctr"/>
            <a:lstStyle/>
            <a:p>
              <a:endParaRPr lang="en-IE"/>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4" name="Rectangle 6"/>
          <p:cNvSpPr>
            <a:spLocks noGrp="1" noChangeArrowheads="1"/>
          </p:cNvSpPr>
          <p:nvPr>
            <p:ph type="title"/>
          </p:nvPr>
        </p:nvSpPr>
        <p:spPr/>
        <p:txBody>
          <a:bodyPr/>
          <a:lstStyle/>
          <a:p>
            <a:r>
              <a:rPr lang="en-IE"/>
              <a:t>Inheritance and default values</a:t>
            </a:r>
            <a:endParaRPr lang="en-US"/>
          </a:p>
        </p:txBody>
      </p:sp>
      <p:sp>
        <p:nvSpPr>
          <p:cNvPr id="534535" name="Rectangle 7"/>
          <p:cNvSpPr>
            <a:spLocks noGrp="1" noChangeArrowheads="1"/>
          </p:cNvSpPr>
          <p:nvPr>
            <p:ph sz="quarter" idx="1"/>
          </p:nvPr>
        </p:nvSpPr>
        <p:spPr/>
        <p:txBody>
          <a:bodyPr/>
          <a:lstStyle/>
          <a:p>
            <a:r>
              <a:rPr lang="en-US" sz="2600"/>
              <a:t>In general children classes inherit the properties of the parent class</a:t>
            </a:r>
            <a:endParaRPr lang="en-IE" sz="2600"/>
          </a:p>
          <a:p>
            <a:r>
              <a:rPr lang="en-IE" sz="2600"/>
              <a:t>Default values - properties that are typical for a class</a:t>
            </a:r>
            <a:endParaRPr lang="en-US" sz="2600"/>
          </a:p>
          <a:p>
            <a:r>
              <a:rPr lang="en-US" sz="2600"/>
              <a:t>Instances or subclasses whose properties differ from these default values are able to override them.</a:t>
            </a:r>
          </a:p>
          <a:p>
            <a:r>
              <a:rPr lang="en-US" sz="2600"/>
              <a:t>There are various ways of achieving overriding, for example:</a:t>
            </a:r>
          </a:p>
          <a:p>
            <a:pPr lvl="1"/>
            <a:r>
              <a:rPr lang="en-US" sz="2200"/>
              <a:t>any default value may be overridden.</a:t>
            </a:r>
          </a:p>
          <a:p>
            <a:pPr lvl="1"/>
            <a:r>
              <a:rPr lang="en-US" sz="2200"/>
              <a:t>only marked slots allow the default value to be overridden.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IE" smtClean="0"/>
              <a:t>Semantic networks - history</a:t>
            </a:r>
            <a:endParaRPr lang="en-US"/>
          </a:p>
        </p:txBody>
      </p:sp>
      <p:sp>
        <p:nvSpPr>
          <p:cNvPr id="516099" name="Rectangle 3"/>
          <p:cNvSpPr>
            <a:spLocks noGrp="1" noChangeArrowheads="1"/>
          </p:cNvSpPr>
          <p:nvPr>
            <p:ph sz="quarter" idx="1"/>
          </p:nvPr>
        </p:nvSpPr>
        <p:spPr/>
        <p:txBody>
          <a:bodyPr/>
          <a:lstStyle/>
          <a:p>
            <a:r>
              <a:rPr lang="en-IE" smtClean="0"/>
              <a:t>Network notations are almost as old as logic</a:t>
            </a:r>
          </a:p>
          <a:p>
            <a:pPr lvl="1"/>
            <a:r>
              <a:rPr lang="en-IE" smtClean="0"/>
              <a:t>Porphyry (3rd century AD) –  tree-based hierarchies to describe Aristotle’s categories</a:t>
            </a:r>
          </a:p>
          <a:p>
            <a:pPr lvl="1"/>
            <a:r>
              <a:rPr lang="en-US" smtClean="0"/>
              <a:t>Frege (1879) - concept writing, a tree notation for the first complete version of first-order logic   </a:t>
            </a:r>
          </a:p>
          <a:p>
            <a:pPr lvl="1"/>
            <a:r>
              <a:rPr lang="en-IE" smtClean="0"/>
              <a:t>Charles Peirce (</a:t>
            </a:r>
            <a:r>
              <a:rPr lang="en-US" smtClean="0"/>
              <a:t>1897) – existential graphs</a:t>
            </a:r>
            <a:endParaRPr lang="en-IE" smtClean="0"/>
          </a:p>
          <a:p>
            <a:r>
              <a:rPr lang="en-IE" smtClean="0"/>
              <a:t>First implementation of semantic networks</a:t>
            </a:r>
          </a:p>
          <a:p>
            <a:pPr lvl="1"/>
            <a:r>
              <a:rPr lang="en-IE" smtClean="0"/>
              <a:t>Masterman (1961) – defines 100 concept types which are used to define 15,000 concepts organised in a lattice</a:t>
            </a:r>
          </a:p>
          <a:p>
            <a:pPr lvl="1"/>
            <a:r>
              <a:rPr lang="en-IE" smtClean="0"/>
              <a:t>Quillian (1967) – word concepts, defines English words in terms of other words </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IE"/>
              <a:t>Default values</a:t>
            </a:r>
            <a:endParaRPr lang="en-US"/>
          </a:p>
        </p:txBody>
      </p:sp>
      <p:sp>
        <p:nvSpPr>
          <p:cNvPr id="535555" name="Rectangle 3"/>
          <p:cNvSpPr>
            <a:spLocks noGrp="1" noChangeArrowheads="1"/>
          </p:cNvSpPr>
          <p:nvPr>
            <p:ph sz="quarter" idx="1"/>
          </p:nvPr>
        </p:nvSpPr>
        <p:spPr>
          <a:xfrm>
            <a:off x="447675" y="1725613"/>
            <a:ext cx="8229600" cy="631825"/>
          </a:xfrm>
        </p:spPr>
        <p:txBody>
          <a:bodyPr>
            <a:normAutofit lnSpcReduction="10000"/>
          </a:bodyPr>
          <a:lstStyle/>
          <a:p>
            <a:pPr>
              <a:lnSpc>
                <a:spcPct val="80000"/>
              </a:lnSpc>
            </a:pPr>
            <a:r>
              <a:rPr lang="en-US" sz="2300"/>
              <a:t>In this example only slots marked with an asterisk may be overridden.</a:t>
            </a:r>
          </a:p>
        </p:txBody>
      </p:sp>
      <p:sp>
        <p:nvSpPr>
          <p:cNvPr id="535556" name="Text Box 4"/>
          <p:cNvSpPr txBox="1">
            <a:spLocks noChangeArrowheads="1"/>
          </p:cNvSpPr>
          <p:nvPr/>
        </p:nvSpPr>
        <p:spPr bwMode="auto">
          <a:xfrm>
            <a:off x="2263775" y="2238375"/>
            <a:ext cx="5248275" cy="4143375"/>
          </a:xfrm>
          <a:prstGeom prst="rect">
            <a:avLst/>
          </a:prstGeom>
          <a:noFill/>
          <a:ln w="9525">
            <a:solidFill>
              <a:schemeClr val="tx1"/>
            </a:solidFill>
            <a:miter lim="800000"/>
            <a:headEnd/>
            <a:tailEnd/>
          </a:ln>
          <a:effectLst/>
        </p:spPr>
        <p:txBody>
          <a:bodyPr>
            <a:spAutoFit/>
          </a:bodyPr>
          <a:lstStyle/>
          <a:p>
            <a:pPr eaLnBrk="0" hangingPunct="0"/>
            <a:r>
              <a:rPr lang="en-US" sz="1400">
                <a:latin typeface="Times New Roman" pitchFamily="18" charset="0"/>
              </a:rPr>
              <a:t>Mammal:	</a:t>
            </a:r>
          </a:p>
          <a:p>
            <a:pPr eaLnBrk="0" hangingPunct="0"/>
            <a:r>
              <a:rPr lang="en-US" sz="1400">
                <a:latin typeface="Times New Roman" pitchFamily="18" charset="0"/>
              </a:rPr>
              <a:t>	subclass:		Animal</a:t>
            </a:r>
          </a:p>
          <a:p>
            <a:pPr eaLnBrk="0" hangingPunct="0"/>
            <a:r>
              <a:rPr lang="en-US" sz="1400">
                <a:latin typeface="Times New Roman" pitchFamily="18" charset="0"/>
              </a:rPr>
              <a:t>	has-part:		head</a:t>
            </a:r>
          </a:p>
          <a:p>
            <a:pPr eaLnBrk="0" hangingPunct="0"/>
            <a:r>
              <a:rPr lang="en-US" sz="1400">
                <a:latin typeface="Times New Roman" pitchFamily="18" charset="0"/>
              </a:rPr>
              <a:t>	warm-blooded:	yes</a:t>
            </a:r>
          </a:p>
          <a:p>
            <a:pPr eaLnBrk="0" hangingPunct="0"/>
            <a:r>
              <a:rPr lang="en-US" sz="1400">
                <a:latin typeface="Times New Roman" pitchFamily="18" charset="0"/>
              </a:rPr>
              <a:t>	</a:t>
            </a:r>
            <a:r>
              <a:rPr lang="en-US" sz="1400">
                <a:solidFill>
                  <a:srgbClr val="FF0000"/>
                </a:solidFill>
                <a:latin typeface="Times New Roman" pitchFamily="18" charset="0"/>
              </a:rPr>
              <a:t>*furry:		yes</a:t>
            </a:r>
          </a:p>
          <a:p>
            <a:pPr eaLnBrk="0" hangingPunct="0"/>
            <a:endParaRPr lang="en-US" sz="1400">
              <a:solidFill>
                <a:srgbClr val="FF0000"/>
              </a:solidFill>
              <a:latin typeface="Times New Roman" pitchFamily="18" charset="0"/>
            </a:endParaRPr>
          </a:p>
          <a:p>
            <a:pPr eaLnBrk="0" hangingPunct="0"/>
            <a:r>
              <a:rPr lang="en-US" sz="1400">
                <a:latin typeface="Times New Roman" pitchFamily="18" charset="0"/>
              </a:rPr>
              <a:t>Elephant:		</a:t>
            </a:r>
          </a:p>
          <a:p>
            <a:pPr eaLnBrk="0" hangingPunct="0"/>
            <a:r>
              <a:rPr lang="en-US" sz="1400">
                <a:latin typeface="Times New Roman" pitchFamily="18" charset="0"/>
              </a:rPr>
              <a:t>	subclass:		Mammal</a:t>
            </a:r>
          </a:p>
          <a:p>
            <a:pPr eaLnBrk="0" hangingPunct="0"/>
            <a:r>
              <a:rPr lang="en-US" sz="1400">
                <a:latin typeface="Times New Roman" pitchFamily="18" charset="0"/>
              </a:rPr>
              <a:t>	</a:t>
            </a:r>
            <a:r>
              <a:rPr lang="en-US" sz="1400">
                <a:solidFill>
                  <a:srgbClr val="FF0000"/>
                </a:solidFill>
                <a:latin typeface="Times New Roman" pitchFamily="18" charset="0"/>
              </a:rPr>
              <a:t>*colour:		grey</a:t>
            </a:r>
          </a:p>
          <a:p>
            <a:pPr eaLnBrk="0" hangingPunct="0"/>
            <a:r>
              <a:rPr lang="en-US" sz="1400">
                <a:solidFill>
                  <a:srgbClr val="FF0000"/>
                </a:solidFill>
                <a:latin typeface="Times New Roman" pitchFamily="18" charset="0"/>
              </a:rPr>
              <a:t>	*size:		large</a:t>
            </a:r>
          </a:p>
          <a:p>
            <a:pPr eaLnBrk="0" hangingPunct="0"/>
            <a:r>
              <a:rPr lang="en-US" sz="1400">
                <a:solidFill>
                  <a:srgbClr val="FF0000"/>
                </a:solidFill>
                <a:latin typeface="Times New Roman" pitchFamily="18" charset="0"/>
              </a:rPr>
              <a:t>	*furry:		no</a:t>
            </a:r>
          </a:p>
          <a:p>
            <a:pPr eaLnBrk="0" hangingPunct="0"/>
            <a:r>
              <a:rPr lang="en-US" sz="1400">
                <a:latin typeface="Times New Roman" pitchFamily="18" charset="0"/>
              </a:rPr>
              <a:t>Nellie:</a:t>
            </a:r>
          </a:p>
          <a:p>
            <a:pPr eaLnBrk="0" hangingPunct="0"/>
            <a:r>
              <a:rPr lang="en-US" sz="1400">
                <a:latin typeface="Times New Roman" pitchFamily="18" charset="0"/>
              </a:rPr>
              <a:t>	instance:		Elephant</a:t>
            </a:r>
            <a:endParaRPr lang="en-IE" sz="1400">
              <a:latin typeface="Times New Roman" pitchFamily="18" charset="0"/>
            </a:endParaRPr>
          </a:p>
          <a:p>
            <a:pPr eaLnBrk="0" hangingPunct="0"/>
            <a:r>
              <a:rPr lang="en-US" sz="1400">
                <a:latin typeface="Times New Roman" pitchFamily="18" charset="0"/>
              </a:rPr>
              <a:t>	likes:		apples</a:t>
            </a:r>
          </a:p>
          <a:p>
            <a:pPr eaLnBrk="0" hangingPunct="0"/>
            <a:r>
              <a:rPr lang="en-US" sz="1400">
                <a:latin typeface="Times New Roman" pitchFamily="18" charset="0"/>
              </a:rPr>
              <a:t>	owner:		Fred</a:t>
            </a:r>
          </a:p>
          <a:p>
            <a:pPr eaLnBrk="0" hangingPunct="0"/>
            <a:r>
              <a:rPr lang="en-US" sz="1400">
                <a:latin typeface="Times New Roman" pitchFamily="18" charset="0"/>
              </a:rPr>
              <a:t>	colour:		pink</a:t>
            </a:r>
          </a:p>
          <a:p>
            <a:pPr eaLnBrk="0" hangingPunct="0"/>
            <a:r>
              <a:rPr lang="en-US" sz="1400">
                <a:latin typeface="Times New Roman" pitchFamily="18" charset="0"/>
              </a:rPr>
              <a:t>Clyde:</a:t>
            </a:r>
          </a:p>
          <a:p>
            <a:pPr eaLnBrk="0" hangingPunct="0"/>
            <a:r>
              <a:rPr lang="en-US" sz="1400">
                <a:latin typeface="Times New Roman" pitchFamily="18" charset="0"/>
              </a:rPr>
              <a:t>	instance:		Elephant</a:t>
            </a:r>
          </a:p>
          <a:p>
            <a:pPr eaLnBrk="0" hangingPunct="0"/>
            <a:r>
              <a:rPr lang="en-US" sz="1400">
                <a:latin typeface="Times New Roman" pitchFamily="18" charset="0"/>
              </a:rPr>
              <a:t>	size:		small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0" name="Rectangle 4"/>
          <p:cNvSpPr>
            <a:spLocks noGrp="1" noChangeArrowheads="1"/>
          </p:cNvSpPr>
          <p:nvPr>
            <p:ph type="title"/>
          </p:nvPr>
        </p:nvSpPr>
        <p:spPr/>
        <p:txBody>
          <a:bodyPr/>
          <a:lstStyle/>
          <a:p>
            <a:r>
              <a:rPr lang="en-IE" smtClean="0"/>
              <a:t>Inheritance</a:t>
            </a:r>
            <a:endParaRPr lang="en-US"/>
          </a:p>
        </p:txBody>
      </p:sp>
      <p:sp>
        <p:nvSpPr>
          <p:cNvPr id="536581" name="Rectangle 5"/>
          <p:cNvSpPr>
            <a:spLocks noGrp="1" noChangeArrowheads="1"/>
          </p:cNvSpPr>
          <p:nvPr>
            <p:ph sz="quarter" idx="1"/>
          </p:nvPr>
        </p:nvSpPr>
        <p:spPr/>
        <p:txBody>
          <a:bodyPr>
            <a:normAutofit fontScale="92500" lnSpcReduction="20000"/>
          </a:bodyPr>
          <a:lstStyle/>
          <a:p>
            <a:r>
              <a:rPr lang="en-US" dirty="0" smtClean="0"/>
              <a:t>Children classes inherit the default properties of their parent classes unless they have an individual property value that conflicts with the inherited one.</a:t>
            </a:r>
          </a:p>
          <a:p>
            <a:r>
              <a:rPr lang="en-US" dirty="0" smtClean="0"/>
              <a:t>Simple (or single) inheritance </a:t>
            </a:r>
          </a:p>
          <a:p>
            <a:pPr lvl="1"/>
            <a:r>
              <a:rPr lang="en-US" dirty="0" smtClean="0"/>
              <a:t> each object and class has only a single parent class.</a:t>
            </a:r>
          </a:p>
          <a:p>
            <a:r>
              <a:rPr lang="en-US" dirty="0" smtClean="0"/>
              <a:t>Multiple Inheritance </a:t>
            </a:r>
          </a:p>
          <a:p>
            <a:pPr lvl="1"/>
            <a:r>
              <a:rPr lang="en-US" dirty="0" smtClean="0"/>
              <a:t>there is more than one parent class (e.g. Clyde is an instance of both Elephant and Circus-Animal)</a:t>
            </a:r>
          </a:p>
          <a:p>
            <a:pPr lvl="1"/>
            <a:r>
              <a:rPr lang="en-IE" dirty="0" smtClean="0"/>
              <a:t>The frame system must be able to decide on precedence of inheritance</a:t>
            </a:r>
            <a:endParaRPr lang="en-US" dirty="0" smtClean="0"/>
          </a:p>
          <a:p>
            <a:pPr lvl="1"/>
            <a:r>
              <a:rPr lang="en-US" dirty="0" smtClean="0"/>
              <a:t>Occurs when some property may be inherited from more than one parent class.  </a:t>
            </a:r>
          </a:p>
          <a:p>
            <a:pPr lvl="1"/>
            <a:r>
              <a:rPr lang="en-US" dirty="0" smtClean="0"/>
              <a:t>Some kind of mechanism is required to select which class the property is to be inherited from.</a:t>
            </a:r>
          </a:p>
          <a:p>
            <a:pPr lvl="1"/>
            <a:r>
              <a:rPr lang="en-US" dirty="0" smtClean="0"/>
              <a:t>The simplest solution is to define an order of precedence for the parent classes.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GB" smtClean="0"/>
              <a:t>Multiple Inheritance</a:t>
            </a:r>
            <a:endParaRPr lang="en-GB"/>
          </a:p>
        </p:txBody>
      </p:sp>
      <p:sp>
        <p:nvSpPr>
          <p:cNvPr id="537603" name="Rectangle 3"/>
          <p:cNvSpPr>
            <a:spLocks noGrp="1" noChangeArrowheads="1"/>
          </p:cNvSpPr>
          <p:nvPr>
            <p:ph sz="quarter" idx="1"/>
          </p:nvPr>
        </p:nvSpPr>
        <p:spPr/>
        <p:txBody>
          <a:bodyPr>
            <a:normAutofit fontScale="92500" lnSpcReduction="20000"/>
          </a:bodyPr>
          <a:lstStyle/>
          <a:p>
            <a:r>
              <a:rPr lang="en-GB" smtClean="0"/>
              <a:t>Let us consider the Elephant example where we consider a Circus-Animal:</a:t>
            </a:r>
          </a:p>
          <a:p>
            <a:endParaRPr lang="en-GB" smtClean="0"/>
          </a:p>
          <a:p>
            <a:endParaRPr lang="en-GB" smtClean="0"/>
          </a:p>
          <a:p>
            <a:endParaRPr lang="en-GB" smtClean="0"/>
          </a:p>
          <a:p>
            <a:endParaRPr lang="en-GB" smtClean="0"/>
          </a:p>
          <a:p>
            <a:endParaRPr lang="en-GB" smtClean="0"/>
          </a:p>
          <a:p>
            <a:endParaRPr lang="en-GB" smtClean="0"/>
          </a:p>
          <a:p>
            <a:endParaRPr lang="en-GB" smtClean="0"/>
          </a:p>
          <a:p>
            <a:endParaRPr lang="en-GB" smtClean="0"/>
          </a:p>
          <a:p>
            <a:endParaRPr lang="en-GB" smtClean="0"/>
          </a:p>
          <a:p>
            <a:r>
              <a:rPr lang="en-GB" smtClean="0"/>
              <a:t>What about the size of Clyde? How can we inherit ‘habitat’ from Circus-Animal but ‘size’ from Elephant?</a:t>
            </a:r>
            <a:endParaRPr lang="en-GB"/>
          </a:p>
        </p:txBody>
      </p:sp>
      <p:sp>
        <p:nvSpPr>
          <p:cNvPr id="537604" name="Text Box 4"/>
          <p:cNvSpPr txBox="1">
            <a:spLocks noChangeArrowheads="1"/>
          </p:cNvSpPr>
          <p:nvPr/>
        </p:nvSpPr>
        <p:spPr bwMode="auto">
          <a:xfrm>
            <a:off x="1331640" y="2204864"/>
            <a:ext cx="7510462" cy="2654300"/>
          </a:xfrm>
          <a:prstGeom prst="rect">
            <a:avLst/>
          </a:prstGeom>
          <a:noFill/>
          <a:ln w="9525">
            <a:solidFill>
              <a:schemeClr val="tx1"/>
            </a:solidFill>
            <a:miter lim="800000"/>
            <a:headEnd/>
            <a:tailEnd/>
          </a:ln>
          <a:effectLst/>
        </p:spPr>
        <p:txBody>
          <a:bodyPr>
            <a:spAutoFit/>
          </a:bodyPr>
          <a:lstStyle/>
          <a:p>
            <a:pPr eaLnBrk="0" hangingPunct="0"/>
            <a:r>
              <a:rPr lang="en-US" sz="1400" dirty="0">
                <a:latin typeface="Times New Roman" pitchFamily="18" charset="0"/>
              </a:rPr>
              <a:t>Elephant:				</a:t>
            </a:r>
            <a:r>
              <a:rPr lang="en-US" sz="1400" dirty="0" err="1">
                <a:latin typeface="Times New Roman" pitchFamily="18" charset="0"/>
              </a:rPr>
              <a:t>Cylde</a:t>
            </a:r>
            <a:r>
              <a:rPr lang="en-US" sz="1400" dirty="0">
                <a:latin typeface="Times New Roman" pitchFamily="18" charset="0"/>
              </a:rPr>
              <a:t>:</a:t>
            </a:r>
          </a:p>
          <a:p>
            <a:pPr eaLnBrk="0" hangingPunct="0"/>
            <a:r>
              <a:rPr lang="en-US" sz="1400" dirty="0">
                <a:latin typeface="Times New Roman" pitchFamily="18" charset="0"/>
              </a:rPr>
              <a:t>	subclass:	Mammal			instance:	</a:t>
            </a:r>
            <a:r>
              <a:rPr lang="en-US" sz="1400" dirty="0">
                <a:solidFill>
                  <a:srgbClr val="FF0000"/>
                </a:solidFill>
                <a:latin typeface="Times New Roman" pitchFamily="18" charset="0"/>
              </a:rPr>
              <a:t>Circus-Animal Elephant</a:t>
            </a:r>
          </a:p>
          <a:p>
            <a:pPr eaLnBrk="0" hangingPunct="0"/>
            <a:r>
              <a:rPr lang="en-US" sz="1400" dirty="0">
                <a:latin typeface="Times New Roman" pitchFamily="18" charset="0"/>
              </a:rPr>
              <a:t>	has-trunk:	yes			</a:t>
            </a:r>
            <a:r>
              <a:rPr lang="en-US" sz="1400" dirty="0" err="1">
                <a:latin typeface="Times New Roman" pitchFamily="18" charset="0"/>
              </a:rPr>
              <a:t>colour</a:t>
            </a:r>
            <a:r>
              <a:rPr lang="en-US" sz="1400" dirty="0">
                <a:latin typeface="Times New Roman" pitchFamily="18" charset="0"/>
              </a:rPr>
              <a:t>:	pink</a:t>
            </a:r>
          </a:p>
          <a:p>
            <a:pPr eaLnBrk="0" hangingPunct="0"/>
            <a:r>
              <a:rPr lang="en-US" sz="1400" dirty="0">
                <a:latin typeface="Times New Roman" pitchFamily="18" charset="0"/>
              </a:rPr>
              <a:t>	*</a:t>
            </a:r>
            <a:r>
              <a:rPr lang="en-US" sz="1400" dirty="0" err="1">
                <a:latin typeface="Times New Roman" pitchFamily="18" charset="0"/>
              </a:rPr>
              <a:t>colour</a:t>
            </a:r>
            <a:r>
              <a:rPr lang="en-US" sz="1400" dirty="0">
                <a:latin typeface="Times New Roman" pitchFamily="18" charset="0"/>
              </a:rPr>
              <a:t>:	grey			owner:	Fred</a:t>
            </a:r>
          </a:p>
          <a:p>
            <a:pPr eaLnBrk="0" hangingPunct="0"/>
            <a:r>
              <a:rPr lang="en-US" sz="1400" dirty="0">
                <a:latin typeface="Times New Roman" pitchFamily="18" charset="0"/>
              </a:rPr>
              <a:t>	</a:t>
            </a:r>
            <a:r>
              <a:rPr lang="en-US" sz="1400" dirty="0">
                <a:solidFill>
                  <a:srgbClr val="FF0000"/>
                </a:solidFill>
                <a:latin typeface="Times New Roman" pitchFamily="18" charset="0"/>
              </a:rPr>
              <a:t>*size:	large</a:t>
            </a:r>
          </a:p>
          <a:p>
            <a:pPr eaLnBrk="0" hangingPunct="0"/>
            <a:r>
              <a:rPr lang="en-US" sz="1400" dirty="0">
                <a:latin typeface="Times New Roman" pitchFamily="18" charset="0"/>
              </a:rPr>
              <a:t>	*habitat:	jungle		Nellie:</a:t>
            </a:r>
          </a:p>
          <a:p>
            <a:pPr eaLnBrk="0" hangingPunct="0"/>
            <a:r>
              <a:rPr lang="en-US" sz="1400" dirty="0">
                <a:latin typeface="Times New Roman" pitchFamily="18" charset="0"/>
              </a:rPr>
              <a:t>					instance:	Circus-Animal</a:t>
            </a:r>
          </a:p>
          <a:p>
            <a:pPr eaLnBrk="0" hangingPunct="0"/>
            <a:r>
              <a:rPr lang="en-US" sz="1400" dirty="0">
                <a:latin typeface="Times New Roman" pitchFamily="18" charset="0"/>
              </a:rPr>
              <a:t>Circus-Animal:					</a:t>
            </a:r>
          </a:p>
          <a:p>
            <a:pPr eaLnBrk="0" hangingPunct="0"/>
            <a:r>
              <a:rPr lang="en-US" sz="1400" dirty="0">
                <a:latin typeface="Times New Roman" pitchFamily="18" charset="0"/>
              </a:rPr>
              <a:t>	subclass:	Animal</a:t>
            </a:r>
          </a:p>
          <a:p>
            <a:pPr eaLnBrk="0" hangingPunct="0"/>
            <a:r>
              <a:rPr lang="en-US" sz="1400" dirty="0">
                <a:latin typeface="Times New Roman" pitchFamily="18" charset="0"/>
              </a:rPr>
              <a:t>	habitat:	tent</a:t>
            </a:r>
          </a:p>
          <a:p>
            <a:pPr eaLnBrk="0" hangingPunct="0"/>
            <a:r>
              <a:rPr lang="en-US" sz="1400" dirty="0">
                <a:latin typeface="Times New Roman" pitchFamily="18" charset="0"/>
              </a:rPr>
              <a:t>	skills:	balancing-on-ball</a:t>
            </a:r>
          </a:p>
          <a:p>
            <a:pPr eaLnBrk="0" hangingPunct="0"/>
            <a:r>
              <a:rPr lang="en-IE" sz="1400" dirty="0">
                <a:latin typeface="Times New Roman" pitchFamily="18" charset="0"/>
              </a:rPr>
              <a:t>	</a:t>
            </a:r>
            <a:r>
              <a:rPr lang="en-IE" sz="1400" dirty="0">
                <a:solidFill>
                  <a:srgbClr val="FF0000"/>
                </a:solidFill>
                <a:latin typeface="Times New Roman" pitchFamily="18" charset="0"/>
              </a:rPr>
              <a:t>*size: 	small</a:t>
            </a:r>
            <a:endParaRPr lang="en-US" sz="1400" dirty="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GB" smtClean="0"/>
              <a:t>Slots and procedures</a:t>
            </a:r>
            <a:endParaRPr lang="en-GB"/>
          </a:p>
        </p:txBody>
      </p:sp>
      <p:sp>
        <p:nvSpPr>
          <p:cNvPr id="538627" name="Rectangle 3"/>
          <p:cNvSpPr>
            <a:spLocks noGrp="1" noChangeArrowheads="1"/>
          </p:cNvSpPr>
          <p:nvPr>
            <p:ph sz="quarter" idx="1"/>
          </p:nvPr>
        </p:nvSpPr>
        <p:spPr/>
        <p:txBody>
          <a:bodyPr/>
          <a:lstStyle/>
          <a:p>
            <a:r>
              <a:rPr lang="en-GB" dirty="0" smtClean="0"/>
              <a:t>Both slot values and slots may be frames.</a:t>
            </a:r>
          </a:p>
          <a:p>
            <a:pPr lvl="1"/>
            <a:r>
              <a:rPr lang="en-GB" dirty="0" smtClean="0"/>
              <a:t>E.g. In the multiple inheritance example, we represented that Fred was Clyde’s owner.  </a:t>
            </a:r>
          </a:p>
          <a:p>
            <a:pPr lvl="1"/>
            <a:r>
              <a:rPr lang="en-GB" dirty="0" smtClean="0"/>
              <a:t>We may want to know some details about Fred, so we can use a frame to describe Fred’s properties.</a:t>
            </a:r>
          </a:p>
          <a:p>
            <a:r>
              <a:rPr lang="en-GB" dirty="0" smtClean="0"/>
              <a:t>Allowing a slot to be a frame means that we can specify a range of properties for a slot. </a:t>
            </a:r>
          </a:p>
          <a:p>
            <a:pPr lvl="1"/>
            <a:r>
              <a:rPr lang="en-GB" dirty="0" smtClean="0"/>
              <a:t>For example, we could specify that the slot </a:t>
            </a:r>
            <a:r>
              <a:rPr lang="en-GB" b="1" dirty="0" smtClean="0"/>
              <a:t>owner</a:t>
            </a:r>
            <a:r>
              <a:rPr lang="en-GB" dirty="0" smtClean="0"/>
              <a:t> </a:t>
            </a:r>
          </a:p>
          <a:p>
            <a:pPr lvl="2"/>
            <a:r>
              <a:rPr lang="en-GB" dirty="0" smtClean="0"/>
              <a:t>could only take the values of the class </a:t>
            </a:r>
            <a:r>
              <a:rPr lang="en-GB" b="1" dirty="0" smtClean="0"/>
              <a:t>Person</a:t>
            </a:r>
            <a:r>
              <a:rPr lang="en-GB" dirty="0" smtClean="0"/>
              <a:t>, </a:t>
            </a:r>
          </a:p>
          <a:p>
            <a:pPr lvl="2"/>
            <a:r>
              <a:rPr lang="en-GB" dirty="0" smtClean="0"/>
              <a:t>has an inverse slot owns, and </a:t>
            </a:r>
          </a:p>
          <a:p>
            <a:pPr lvl="2"/>
            <a:r>
              <a:rPr lang="en-GB" dirty="0" smtClean="0"/>
              <a:t>can take multiple values (i.e. a person can own many things).</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GB" smtClean="0"/>
              <a:t>Slots and procedures</a:t>
            </a:r>
            <a:endParaRPr lang="en-GB"/>
          </a:p>
        </p:txBody>
      </p:sp>
      <p:sp>
        <p:nvSpPr>
          <p:cNvPr id="539651" name="Rectangle 3"/>
          <p:cNvSpPr>
            <a:spLocks noGrp="1" noChangeArrowheads="1"/>
          </p:cNvSpPr>
          <p:nvPr>
            <p:ph sz="quarter" idx="1"/>
          </p:nvPr>
        </p:nvSpPr>
        <p:spPr/>
        <p:txBody>
          <a:bodyPr>
            <a:normAutofit fontScale="92500" lnSpcReduction="10000"/>
          </a:bodyPr>
          <a:lstStyle/>
          <a:p>
            <a:r>
              <a:rPr lang="en-GB" dirty="0" smtClean="0"/>
              <a:t>Many systems allow slots to include procedures.  </a:t>
            </a:r>
          </a:p>
          <a:p>
            <a:pPr lvl="1"/>
            <a:r>
              <a:rPr lang="en-GB" dirty="0" smtClean="0"/>
              <a:t> procedural attachment is used to represent this.</a:t>
            </a:r>
          </a:p>
          <a:p>
            <a:r>
              <a:rPr lang="en-GB" dirty="0" smtClean="0"/>
              <a:t>A piece of program code may be placed in a slot and be run every time a value for that slot is needed.</a:t>
            </a:r>
          </a:p>
          <a:p>
            <a:pPr lvl="1"/>
            <a:r>
              <a:rPr lang="en-GB" dirty="0" smtClean="0"/>
              <a:t>The code may also be run when a value is entered into the slot (event driven code). This code could do consistency checks or be used to propagate results to other slots.</a:t>
            </a:r>
          </a:p>
          <a:p>
            <a:r>
              <a:rPr lang="en-GB" dirty="0" smtClean="0"/>
              <a:t>The use of procedures and multiple inheritance can make it hard to predict what will be inferred about a given object just by looking at the set of frames.  We need to know about the underlying system (the inference engine).</a:t>
            </a:r>
          </a:p>
          <a:p>
            <a:r>
              <a:rPr lang="en-GB" dirty="0" smtClean="0"/>
              <a:t>We say that the system has a procedural, rather than a declarative semantics, as the precise meaning of the frames depends on how the system infers new knowledge.</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fontScale="90000"/>
          </a:bodyPr>
          <a:lstStyle/>
          <a:p>
            <a:r>
              <a:rPr lang="en-IE" smtClean="0"/>
              <a:t>Inference in semantic networks and frames </a:t>
            </a:r>
            <a:endParaRPr lang="en-US"/>
          </a:p>
        </p:txBody>
      </p:sp>
      <p:sp>
        <p:nvSpPr>
          <p:cNvPr id="540675" name="Rectangle 3"/>
          <p:cNvSpPr>
            <a:spLocks noGrp="1" noChangeArrowheads="1"/>
          </p:cNvSpPr>
          <p:nvPr>
            <p:ph sz="quarter" idx="1"/>
          </p:nvPr>
        </p:nvSpPr>
        <p:spPr/>
        <p:txBody>
          <a:bodyPr/>
          <a:lstStyle/>
          <a:p>
            <a:r>
              <a:rPr lang="en-GB" smtClean="0"/>
              <a:t>Semantic networks and frames provide a fairly simple and clear way of representing the properties and categories of objects. </a:t>
            </a:r>
          </a:p>
          <a:p>
            <a:r>
              <a:rPr lang="en-GB" smtClean="0"/>
              <a:t>A basic type of inference is defined whereby objects may inherit properties of parent objects.</a:t>
            </a:r>
          </a:p>
          <a:p>
            <a:r>
              <a:rPr lang="en-GB" smtClean="0"/>
              <a:t>However, inheriting properties from more than one parent, or defining conflicting properties if often problematic.</a:t>
            </a:r>
          </a:p>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IE"/>
              <a:t>Exercise (1)</a:t>
            </a:r>
            <a:endParaRPr lang="en-US"/>
          </a:p>
        </p:txBody>
      </p:sp>
      <p:sp>
        <p:nvSpPr>
          <p:cNvPr id="542723" name="Rectangle 3"/>
          <p:cNvSpPr>
            <a:spLocks noGrp="1" noChangeArrowheads="1"/>
          </p:cNvSpPr>
          <p:nvPr>
            <p:ph sz="quarter" idx="1"/>
          </p:nvPr>
        </p:nvSpPr>
        <p:spPr/>
        <p:txBody>
          <a:bodyPr/>
          <a:lstStyle/>
          <a:p>
            <a:r>
              <a:rPr lang="en-US"/>
              <a:t>Represent the following as a set of </a:t>
            </a:r>
            <a:r>
              <a:rPr lang="en-US" i="1"/>
              <a:t>frames</a:t>
            </a:r>
            <a:endParaRPr lang="en-US"/>
          </a:p>
          <a:p>
            <a:endParaRPr lang="en-US"/>
          </a:p>
          <a:p>
            <a:pPr marL="742950" lvl="1" indent="-285750">
              <a:buFont typeface="Wingdings" pitchFamily="2" charset="2"/>
              <a:buNone/>
            </a:pPr>
            <a:r>
              <a:rPr lang="en-US"/>
              <a:t>	The aorta is a particular kind of artery which has a diameter of 2.5cm. An artery is a kind of blood vessel. An artery always has a muscular wall, and generally has a diameter of 0.4cm. A vein is a kind of blood vessel, but has a fibrous wall. Blood vessels all have tubular form and contain blood.</a:t>
            </a:r>
          </a:p>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t>Exercise (2)</a:t>
            </a:r>
          </a:p>
        </p:txBody>
      </p:sp>
      <p:sp>
        <p:nvSpPr>
          <p:cNvPr id="543747" name="Rectangle 3"/>
          <p:cNvSpPr>
            <a:spLocks noGrp="1" noChangeArrowheads="1"/>
          </p:cNvSpPr>
          <p:nvPr>
            <p:ph sz="quarter" idx="1"/>
          </p:nvPr>
        </p:nvSpPr>
        <p:spPr>
          <a:xfrm>
            <a:off x="395536" y="1340768"/>
            <a:ext cx="8229600" cy="4856163"/>
          </a:xfrm>
        </p:spPr>
        <p:txBody>
          <a:bodyPr/>
          <a:lstStyle/>
          <a:p>
            <a:pPr>
              <a:lnSpc>
                <a:spcPct val="80000"/>
              </a:lnSpc>
            </a:pPr>
            <a:r>
              <a:rPr lang="en-US" sz="2300" dirty="0"/>
              <a:t>Represent the following as a semantic network</a:t>
            </a:r>
          </a:p>
          <a:p>
            <a:pPr>
              <a:lnSpc>
                <a:spcPct val="80000"/>
              </a:lnSpc>
              <a:buFont typeface="Wingdings" pitchFamily="2" charset="2"/>
              <a:buNone/>
            </a:pPr>
            <a:r>
              <a:rPr lang="en-US" sz="2300" dirty="0"/>
              <a:t> </a:t>
            </a:r>
          </a:p>
          <a:p>
            <a:pPr>
              <a:lnSpc>
                <a:spcPct val="80000"/>
              </a:lnSpc>
              <a:buFont typeface="Wingdings" pitchFamily="2" charset="2"/>
              <a:buNone/>
            </a:pPr>
            <a:r>
              <a:rPr lang="en-US" sz="1700" dirty="0"/>
              <a:t>	We consider any individual studying or conducting research at a university to be an academic. Within the academic community, there are two categories: students and staff.</a:t>
            </a:r>
          </a:p>
          <a:p>
            <a:pPr marL="742950" lvl="1" indent="-285750">
              <a:lnSpc>
                <a:spcPct val="80000"/>
              </a:lnSpc>
              <a:buFont typeface="Wingdings" pitchFamily="2" charset="2"/>
              <a:buNone/>
            </a:pPr>
            <a:r>
              <a:rPr lang="en-US" sz="1600" dirty="0"/>
              <a:t> </a:t>
            </a:r>
          </a:p>
          <a:p>
            <a:pPr>
              <a:lnSpc>
                <a:spcPct val="80000"/>
              </a:lnSpc>
              <a:buFont typeface="Wingdings" pitchFamily="2" charset="2"/>
              <a:buNone/>
            </a:pPr>
            <a:r>
              <a:rPr lang="en-US" sz="1700" dirty="0"/>
              <a:t>	Students get some form of funding and staff get a salary. Students who are studying for their primary degree are called undergraduates, and attend a particular course (e.g. Mathematics, Computer Science, Geography, etc.). All other students are called post-graduates and have a primary degree.  They also have some research area (e.g. Artificial Intelligence).</a:t>
            </a:r>
          </a:p>
          <a:p>
            <a:pPr marL="742950" lvl="1" indent="-285750">
              <a:lnSpc>
                <a:spcPct val="80000"/>
              </a:lnSpc>
            </a:pPr>
            <a:endParaRPr lang="en-US" sz="1600" dirty="0"/>
          </a:p>
          <a:p>
            <a:pPr>
              <a:lnSpc>
                <a:spcPct val="80000"/>
              </a:lnSpc>
              <a:buFont typeface="Wingdings" pitchFamily="2" charset="2"/>
              <a:buNone/>
            </a:pPr>
            <a:r>
              <a:rPr lang="en-US" sz="1700" dirty="0"/>
              <a:t>	Three categories of staff exist: lecturers, demonstrators, and researchers. Lecturers give a course (e.g. C/C++ Programming),  and demonstrators provide support for those courses.  On the other hand, researchers conduct research into a particular research area.</a:t>
            </a:r>
          </a:p>
          <a:p>
            <a:pPr>
              <a:lnSpc>
                <a:spcPct val="80000"/>
              </a:lnSpc>
              <a:buFont typeface="Wingdings" pitchFamily="2" charset="2"/>
              <a:buNone/>
            </a:pPr>
            <a:r>
              <a:rPr lang="en-US" sz="1700" dirty="0"/>
              <a:t>	</a:t>
            </a:r>
          </a:p>
          <a:p>
            <a:pPr>
              <a:lnSpc>
                <a:spcPct val="80000"/>
              </a:lnSpc>
              <a:buFont typeface="Wingdings" pitchFamily="2" charset="2"/>
              <a:buNone/>
            </a:pPr>
            <a:r>
              <a:rPr lang="en-US" sz="1700" dirty="0"/>
              <a:t>	John is a student studying Computer Science. Mary is a lecturer in Computer Science.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Semantic Network</a:t>
            </a:r>
          </a:p>
        </p:txBody>
      </p:sp>
      <p:sp>
        <p:nvSpPr>
          <p:cNvPr id="14339" name="Rectangle 3"/>
          <p:cNvSpPr>
            <a:spLocks noGrp="1" noChangeArrowheads="1"/>
          </p:cNvSpPr>
          <p:nvPr>
            <p:ph type="body" idx="1"/>
          </p:nvPr>
        </p:nvSpPr>
        <p:spPr/>
        <p:txBody>
          <a:bodyPr/>
          <a:lstStyle/>
          <a:p>
            <a:r>
              <a:rPr lang="en-US" dirty="0"/>
              <a:t>An long existing notion: </a:t>
            </a:r>
            <a:endParaRPr lang="en-US" dirty="0" smtClean="0"/>
          </a:p>
          <a:p>
            <a:pPr lvl="1"/>
            <a:r>
              <a:rPr lang="en-US" dirty="0" smtClean="0"/>
              <a:t>there </a:t>
            </a:r>
            <a:r>
              <a:rPr lang="en-US" dirty="0"/>
              <a:t>are different pieces of knowledge of world, and they are all linked together through certain semantics. </a:t>
            </a:r>
          </a:p>
        </p:txBody>
      </p:sp>
    </p:spTree>
    <p:extLst>
      <p:ext uri="{BB962C8B-B14F-4D97-AF65-F5344CB8AC3E}">
        <p14:creationId xmlns:p14="http://schemas.microsoft.com/office/powerpoint/2010/main" val="1594360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IE" smtClean="0"/>
              <a:t>Semantic networks - history</a:t>
            </a:r>
            <a:endParaRPr lang="en-US"/>
          </a:p>
        </p:txBody>
      </p:sp>
      <p:sp>
        <p:nvSpPr>
          <p:cNvPr id="517123" name="Rectangle 3"/>
          <p:cNvSpPr>
            <a:spLocks noGrp="1" noChangeArrowheads="1"/>
          </p:cNvSpPr>
          <p:nvPr>
            <p:ph sz="quarter" idx="1"/>
          </p:nvPr>
        </p:nvSpPr>
        <p:spPr/>
        <p:txBody>
          <a:bodyPr/>
          <a:lstStyle/>
          <a:p>
            <a:r>
              <a:rPr lang="en-IE" dirty="0" smtClean="0"/>
              <a:t>Developed by Ross </a:t>
            </a:r>
            <a:r>
              <a:rPr lang="en-IE" dirty="0" err="1" smtClean="0"/>
              <a:t>Quillian</a:t>
            </a:r>
            <a:r>
              <a:rPr lang="en-IE" dirty="0" smtClean="0"/>
              <a:t>, 1968, as “a psychological model of associative memory”.</a:t>
            </a:r>
            <a:endParaRPr lang="en-US" dirty="0" smtClean="0"/>
          </a:p>
          <a:p>
            <a:r>
              <a:rPr lang="en-IE" dirty="0" err="1" smtClean="0"/>
              <a:t>Associationist</a:t>
            </a:r>
            <a:r>
              <a:rPr lang="en-IE" dirty="0" smtClean="0"/>
              <a:t> theories</a:t>
            </a:r>
          </a:p>
          <a:p>
            <a:pPr lvl="1"/>
            <a:r>
              <a:rPr lang="en-IE" dirty="0" smtClean="0"/>
              <a:t>define the meaning of an object in terms of a network of associations with other objects in a domain </a:t>
            </a:r>
          </a:p>
          <a:p>
            <a:r>
              <a:rPr lang="en-IE" dirty="0" smtClean="0"/>
              <a:t>Based on this idea of networks of information and knowledge</a:t>
            </a:r>
          </a:p>
          <a:p>
            <a:r>
              <a:rPr lang="en-IE" dirty="0" smtClean="0"/>
              <a:t>And on evidence that we also organise that knowledge hierarchically.</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IE" smtClean="0"/>
              <a:t>Semantic networks - history</a:t>
            </a:r>
            <a:endParaRPr lang="en-US"/>
          </a:p>
        </p:txBody>
      </p:sp>
      <p:sp>
        <p:nvSpPr>
          <p:cNvPr id="519171" name="Rectangle 3"/>
          <p:cNvSpPr>
            <a:spLocks noGrp="1" noChangeArrowheads="1"/>
          </p:cNvSpPr>
          <p:nvPr>
            <p:ph sz="quarter" idx="1"/>
          </p:nvPr>
        </p:nvSpPr>
        <p:spPr/>
        <p:txBody>
          <a:bodyPr/>
          <a:lstStyle/>
          <a:p>
            <a:r>
              <a:rPr lang="en-IE" dirty="0" smtClean="0"/>
              <a:t>Devised from laboratory testing of human response times to questions.</a:t>
            </a:r>
          </a:p>
          <a:p>
            <a:r>
              <a:rPr lang="en-IE" dirty="0" smtClean="0"/>
              <a:t>They were asked questions such as “Is a canary a bird?”, “Can a canary sing?”, or “Can a canary fly?”</a:t>
            </a:r>
            <a:endParaRPr lang="en-US" dirty="0" smtClean="0"/>
          </a:p>
          <a:p>
            <a:r>
              <a:rPr lang="en-IE" dirty="0" smtClean="0"/>
              <a:t>Tests showed that response times for questions such as “Can a canary fly?” were longer than “Can a canary sing?”.</a:t>
            </a:r>
            <a:endParaRPr lang="en-US" dirty="0" smtClean="0"/>
          </a:p>
          <a:p>
            <a:r>
              <a:rPr lang="en-IE" dirty="0" smtClean="0"/>
              <a:t>The results of this test were analysed and </a:t>
            </a:r>
            <a:r>
              <a:rPr lang="en-IE" dirty="0" err="1" smtClean="0"/>
              <a:t>Quillian</a:t>
            </a:r>
            <a:r>
              <a:rPr lang="en-IE" dirty="0" smtClean="0"/>
              <a:t> concluded that humans store information at its most abstract level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218" name="Picture 2" descr="collins"/>
          <p:cNvPicPr>
            <a:picLocks noChangeAspect="1" noChangeArrowheads="1"/>
          </p:cNvPicPr>
          <p:nvPr/>
        </p:nvPicPr>
        <p:blipFill>
          <a:blip r:embed="rId2" cstate="print"/>
          <a:srcRect/>
          <a:stretch>
            <a:fillRect/>
          </a:stretch>
        </p:blipFill>
        <p:spPr bwMode="auto">
          <a:xfrm>
            <a:off x="827584" y="1628800"/>
            <a:ext cx="7705725" cy="4525963"/>
          </a:xfrm>
          <a:prstGeom prst="rect">
            <a:avLst/>
          </a:prstGeom>
          <a:noFill/>
        </p:spPr>
      </p:pic>
      <p:sp>
        <p:nvSpPr>
          <p:cNvPr id="521219" name="Rectangle 3"/>
          <p:cNvSpPr>
            <a:spLocks noGrp="1" noChangeArrowheads="1"/>
          </p:cNvSpPr>
          <p:nvPr>
            <p:ph type="title"/>
          </p:nvPr>
        </p:nvSpPr>
        <p:spPr/>
        <p:txBody>
          <a:bodyPr/>
          <a:lstStyle/>
          <a:p>
            <a:r>
              <a:rPr lang="en-IE"/>
              <a:t>Semantic networks - history</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GB" smtClean="0"/>
              <a:t>Semantic networks</a:t>
            </a:r>
            <a:endParaRPr lang="en-GB"/>
          </a:p>
        </p:txBody>
      </p:sp>
      <p:sp>
        <p:nvSpPr>
          <p:cNvPr id="522243" name="Rectangle 3"/>
          <p:cNvSpPr>
            <a:spLocks noGrp="1" noChangeArrowheads="1"/>
          </p:cNvSpPr>
          <p:nvPr>
            <p:ph sz="quarter" idx="1"/>
          </p:nvPr>
        </p:nvSpPr>
        <p:spPr/>
        <p:txBody>
          <a:bodyPr>
            <a:normAutofit lnSpcReduction="10000"/>
          </a:bodyPr>
          <a:lstStyle/>
          <a:p>
            <a:r>
              <a:rPr lang="en-IE" dirty="0" smtClean="0"/>
              <a:t>Instead of trying to recall that a canary flies, and a robin flies, and a swallow flies etc., humans remember that canaries, robins, swallows etc. are birds and that birds usually have an associated property of flying.</a:t>
            </a:r>
            <a:endParaRPr lang="en-US" dirty="0" smtClean="0"/>
          </a:p>
          <a:p>
            <a:r>
              <a:rPr lang="en-IE" dirty="0" smtClean="0"/>
              <a:t>More general properties, such as eating, breathing, moving etc. are stored at an even higher level associated with the concept animal.</a:t>
            </a:r>
            <a:endParaRPr lang="en-US" dirty="0" smtClean="0"/>
          </a:p>
          <a:p>
            <a:r>
              <a:rPr lang="en-IE" dirty="0" smtClean="0"/>
              <a:t>Thus reaction times to questions such as “Can a canary breathe?” were even longer again as more travel up the hierarchy is necessary to determine the answer.</a:t>
            </a:r>
            <a:endParaRPr lang="en-US" dirty="0" smtClean="0"/>
          </a:p>
          <a:p>
            <a:r>
              <a:rPr lang="en-IE" dirty="0" smtClean="0"/>
              <a:t>The fasted recall was for traits specific to the bird such as “Is a canary yellow?” or “Can a canary sing?”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r>
              <a:rPr lang="en-IE"/>
              <a:t>Handling exceptions</a:t>
            </a:r>
            <a:endParaRPr lang="en-US"/>
          </a:p>
        </p:txBody>
      </p:sp>
      <p:sp>
        <p:nvSpPr>
          <p:cNvPr id="523269" name="Rectangle 5"/>
          <p:cNvSpPr>
            <a:spLocks noGrp="1" noChangeArrowheads="1"/>
          </p:cNvSpPr>
          <p:nvPr>
            <p:ph sz="quarter" idx="1"/>
          </p:nvPr>
        </p:nvSpPr>
        <p:spPr/>
        <p:txBody>
          <a:bodyPr/>
          <a:lstStyle/>
          <a:p>
            <a:r>
              <a:rPr lang="en-IE" sz="2200"/>
              <a:t>Handling exception cases also appears to be done at the most specific level.</a:t>
            </a:r>
            <a:endParaRPr lang="en-US" sz="2200"/>
          </a:p>
          <a:p>
            <a:r>
              <a:rPr lang="en-IE" sz="2200"/>
              <a:t>Consider the properties associated with an ostrich in the semantic network. When subjects were asked if an ostrich could fly, the answer was produced faster than when applying the same question to canaries.</a:t>
            </a:r>
            <a:endParaRPr lang="en-US" sz="2200"/>
          </a:p>
          <a:p>
            <a:r>
              <a:rPr lang="en-IE" sz="2200"/>
              <a:t>The conclusion reached by this is that the hierarchy </a:t>
            </a:r>
          </a:p>
          <a:p>
            <a:pPr lvl="1"/>
            <a:r>
              <a:rPr lang="en-IE" sz="2000"/>
              <a:t>	ostrich -&gt; bird -&gt; animal </a:t>
            </a:r>
          </a:p>
          <a:p>
            <a:pPr lvl="1"/>
            <a:r>
              <a:rPr lang="en-IE" sz="2000"/>
              <a:t>is not traversed in order to understand this exception information.</a:t>
            </a:r>
            <a:endParaRPr lang="en-US" sz="2000"/>
          </a:p>
          <a:p>
            <a:r>
              <a:rPr lang="en-IE" sz="2200"/>
              <a:t>Inheritance systems allow us to store information at the highest level of abstraction – this then reduces the size of the knowledge base and helps prevent update inconsistencies.</a:t>
            </a:r>
            <a:r>
              <a:rPr lang="en-GB" sz="2200"/>
              <a:t> </a:t>
            </a:r>
            <a:endParaRPr lang="en-US" sz="2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IE"/>
              <a:t>What is a semantic network?</a:t>
            </a:r>
            <a:endParaRPr lang="en-US"/>
          </a:p>
        </p:txBody>
      </p:sp>
      <p:grpSp>
        <p:nvGrpSpPr>
          <p:cNvPr id="2" name="Group 3"/>
          <p:cNvGrpSpPr>
            <a:grpSpLocks/>
          </p:cNvGrpSpPr>
          <p:nvPr/>
        </p:nvGrpSpPr>
        <p:grpSpPr bwMode="auto">
          <a:xfrm>
            <a:off x="1773238" y="2101850"/>
            <a:ext cx="5903912" cy="3646488"/>
            <a:chOff x="1117" y="1324"/>
            <a:chExt cx="3719" cy="2297"/>
          </a:xfrm>
        </p:grpSpPr>
        <p:sp>
          <p:nvSpPr>
            <p:cNvPr id="524292" name="Line 4"/>
            <p:cNvSpPr>
              <a:spLocks noChangeShapeType="1"/>
            </p:cNvSpPr>
            <p:nvPr/>
          </p:nvSpPr>
          <p:spPr bwMode="auto">
            <a:xfrm flipH="1" flipV="1">
              <a:off x="2284" y="1556"/>
              <a:ext cx="321" cy="477"/>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293" name="Line 5"/>
            <p:cNvSpPr>
              <a:spLocks noChangeShapeType="1"/>
            </p:cNvSpPr>
            <p:nvPr/>
          </p:nvSpPr>
          <p:spPr bwMode="auto">
            <a:xfrm flipV="1">
              <a:off x="1645" y="1556"/>
              <a:ext cx="366" cy="463"/>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294" name="Oval 6"/>
            <p:cNvSpPr>
              <a:spLocks noChangeArrowheads="1"/>
            </p:cNvSpPr>
            <p:nvPr/>
          </p:nvSpPr>
          <p:spPr bwMode="auto">
            <a:xfrm>
              <a:off x="1748" y="1324"/>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animal</a:t>
              </a:r>
            </a:p>
          </p:txBody>
        </p:sp>
        <p:sp>
          <p:nvSpPr>
            <p:cNvPr id="524295" name="Oval 7"/>
            <p:cNvSpPr>
              <a:spLocks noChangeArrowheads="1"/>
            </p:cNvSpPr>
            <p:nvPr/>
          </p:nvSpPr>
          <p:spPr bwMode="auto">
            <a:xfrm>
              <a:off x="1117" y="1971"/>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reptile</a:t>
              </a:r>
            </a:p>
          </p:txBody>
        </p:sp>
        <p:sp>
          <p:nvSpPr>
            <p:cNvPr id="524296" name="Oval 8"/>
            <p:cNvSpPr>
              <a:spLocks noChangeArrowheads="1"/>
            </p:cNvSpPr>
            <p:nvPr/>
          </p:nvSpPr>
          <p:spPr bwMode="auto">
            <a:xfrm>
              <a:off x="2317" y="1985"/>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mammal</a:t>
              </a:r>
            </a:p>
          </p:txBody>
        </p:sp>
        <p:sp>
          <p:nvSpPr>
            <p:cNvPr id="524297" name="Text Box 9"/>
            <p:cNvSpPr txBox="1">
              <a:spLocks noChangeArrowheads="1"/>
            </p:cNvSpPr>
            <p:nvPr/>
          </p:nvSpPr>
          <p:spPr bwMode="auto">
            <a:xfrm>
              <a:off x="1528" y="1643"/>
              <a:ext cx="223"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isa</a:t>
              </a:r>
            </a:p>
          </p:txBody>
        </p:sp>
        <p:sp>
          <p:nvSpPr>
            <p:cNvPr id="524298" name="Text Box 10"/>
            <p:cNvSpPr txBox="1">
              <a:spLocks noChangeArrowheads="1"/>
            </p:cNvSpPr>
            <p:nvPr/>
          </p:nvSpPr>
          <p:spPr bwMode="auto">
            <a:xfrm>
              <a:off x="2418" y="1624"/>
              <a:ext cx="223"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isa</a:t>
              </a:r>
            </a:p>
          </p:txBody>
        </p:sp>
        <p:sp>
          <p:nvSpPr>
            <p:cNvPr id="524299" name="Oval 11"/>
            <p:cNvSpPr>
              <a:spLocks noChangeArrowheads="1"/>
            </p:cNvSpPr>
            <p:nvPr/>
          </p:nvSpPr>
          <p:spPr bwMode="auto">
            <a:xfrm>
              <a:off x="2317" y="2639"/>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elephant</a:t>
              </a:r>
            </a:p>
          </p:txBody>
        </p:sp>
        <p:sp>
          <p:nvSpPr>
            <p:cNvPr id="524300" name="Line 12"/>
            <p:cNvSpPr>
              <a:spLocks noChangeShapeType="1"/>
            </p:cNvSpPr>
            <p:nvPr/>
          </p:nvSpPr>
          <p:spPr bwMode="auto">
            <a:xfrm flipH="1" flipV="1">
              <a:off x="2701" y="2225"/>
              <a:ext cx="0" cy="415"/>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301" name="Text Box 13"/>
            <p:cNvSpPr txBox="1">
              <a:spLocks noChangeArrowheads="1"/>
            </p:cNvSpPr>
            <p:nvPr/>
          </p:nvSpPr>
          <p:spPr bwMode="auto">
            <a:xfrm>
              <a:off x="2666" y="2380"/>
              <a:ext cx="223"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isa</a:t>
              </a:r>
            </a:p>
          </p:txBody>
        </p:sp>
        <p:sp>
          <p:nvSpPr>
            <p:cNvPr id="524302" name="Oval 14"/>
            <p:cNvSpPr>
              <a:spLocks noChangeArrowheads="1"/>
            </p:cNvSpPr>
            <p:nvPr/>
          </p:nvSpPr>
          <p:spPr bwMode="auto">
            <a:xfrm>
              <a:off x="3543" y="1985"/>
              <a:ext cx="694"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head</a:t>
              </a:r>
            </a:p>
          </p:txBody>
        </p:sp>
        <p:sp>
          <p:nvSpPr>
            <p:cNvPr id="524303" name="Text Box 15"/>
            <p:cNvSpPr txBox="1">
              <a:spLocks noChangeArrowheads="1"/>
            </p:cNvSpPr>
            <p:nvPr/>
          </p:nvSpPr>
          <p:spPr bwMode="auto">
            <a:xfrm>
              <a:off x="3076" y="1951"/>
              <a:ext cx="442"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has_part</a:t>
              </a:r>
            </a:p>
          </p:txBody>
        </p:sp>
        <p:sp>
          <p:nvSpPr>
            <p:cNvPr id="524304" name="Line 16"/>
            <p:cNvSpPr>
              <a:spLocks noChangeShapeType="1"/>
            </p:cNvSpPr>
            <p:nvPr/>
          </p:nvSpPr>
          <p:spPr bwMode="auto">
            <a:xfrm>
              <a:off x="3085" y="2129"/>
              <a:ext cx="465" cy="0"/>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305" name="Oval 17"/>
            <p:cNvSpPr>
              <a:spLocks noChangeArrowheads="1"/>
            </p:cNvSpPr>
            <p:nvPr/>
          </p:nvSpPr>
          <p:spPr bwMode="auto">
            <a:xfrm>
              <a:off x="1763" y="3381"/>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Clyde</a:t>
              </a:r>
            </a:p>
          </p:txBody>
        </p:sp>
        <p:sp>
          <p:nvSpPr>
            <p:cNvPr id="524306" name="Oval 18"/>
            <p:cNvSpPr>
              <a:spLocks noChangeArrowheads="1"/>
            </p:cNvSpPr>
            <p:nvPr/>
          </p:nvSpPr>
          <p:spPr bwMode="auto">
            <a:xfrm>
              <a:off x="2915" y="3381"/>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Nellie</a:t>
              </a:r>
            </a:p>
          </p:txBody>
        </p:sp>
        <p:sp>
          <p:nvSpPr>
            <p:cNvPr id="524307" name="Oval 19"/>
            <p:cNvSpPr>
              <a:spLocks noChangeArrowheads="1"/>
            </p:cNvSpPr>
            <p:nvPr/>
          </p:nvSpPr>
          <p:spPr bwMode="auto">
            <a:xfrm>
              <a:off x="1117" y="2639"/>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large</a:t>
              </a:r>
            </a:p>
          </p:txBody>
        </p:sp>
        <p:sp>
          <p:nvSpPr>
            <p:cNvPr id="524308" name="Text Box 20"/>
            <p:cNvSpPr txBox="1">
              <a:spLocks noChangeArrowheads="1"/>
            </p:cNvSpPr>
            <p:nvPr/>
          </p:nvSpPr>
          <p:spPr bwMode="auto">
            <a:xfrm>
              <a:off x="1971" y="2639"/>
              <a:ext cx="266"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size</a:t>
              </a:r>
            </a:p>
          </p:txBody>
        </p:sp>
        <p:sp>
          <p:nvSpPr>
            <p:cNvPr id="524309" name="Line 21"/>
            <p:cNvSpPr>
              <a:spLocks noChangeShapeType="1"/>
            </p:cNvSpPr>
            <p:nvPr/>
          </p:nvSpPr>
          <p:spPr bwMode="auto">
            <a:xfrm flipH="1" flipV="1">
              <a:off x="1885" y="2783"/>
              <a:ext cx="432" cy="0"/>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310" name="Line 22"/>
            <p:cNvSpPr>
              <a:spLocks noChangeShapeType="1"/>
            </p:cNvSpPr>
            <p:nvPr/>
          </p:nvSpPr>
          <p:spPr bwMode="auto">
            <a:xfrm flipV="1">
              <a:off x="2266" y="2871"/>
              <a:ext cx="333" cy="497"/>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311" name="Text Box 23"/>
            <p:cNvSpPr txBox="1">
              <a:spLocks noChangeArrowheads="1"/>
            </p:cNvSpPr>
            <p:nvPr/>
          </p:nvSpPr>
          <p:spPr bwMode="auto">
            <a:xfrm>
              <a:off x="1766" y="3079"/>
              <a:ext cx="560"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24312" name="Line 24"/>
            <p:cNvSpPr>
              <a:spLocks noChangeShapeType="1"/>
            </p:cNvSpPr>
            <p:nvPr/>
          </p:nvSpPr>
          <p:spPr bwMode="auto">
            <a:xfrm flipH="1" flipV="1">
              <a:off x="2821" y="2865"/>
              <a:ext cx="280" cy="543"/>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313" name="Text Box 25"/>
            <p:cNvSpPr txBox="1">
              <a:spLocks noChangeArrowheads="1"/>
            </p:cNvSpPr>
            <p:nvPr/>
          </p:nvSpPr>
          <p:spPr bwMode="auto">
            <a:xfrm flipH="1">
              <a:off x="3003" y="3051"/>
              <a:ext cx="560"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instance_of</a:t>
              </a:r>
            </a:p>
          </p:txBody>
        </p:sp>
        <p:sp>
          <p:nvSpPr>
            <p:cNvPr id="524314" name="Oval 26"/>
            <p:cNvSpPr>
              <a:spLocks noChangeArrowheads="1"/>
            </p:cNvSpPr>
            <p:nvPr/>
          </p:nvSpPr>
          <p:spPr bwMode="auto">
            <a:xfrm>
              <a:off x="4067" y="3380"/>
              <a:ext cx="769" cy="240"/>
            </a:xfrm>
            <a:prstGeom prst="ellipse">
              <a:avLst/>
            </a:prstGeom>
            <a:solidFill>
              <a:srgbClr val="C0C0C0"/>
            </a:solidFill>
            <a:ln w="9525">
              <a:solidFill>
                <a:schemeClr val="tx1"/>
              </a:solidFill>
              <a:round/>
              <a:headEnd/>
              <a:tailEnd/>
            </a:ln>
            <a:effectLst/>
          </p:spPr>
          <p:txBody>
            <a:bodyPr wrap="none" lIns="90000" tIns="46800" rIns="90000" bIns="46800" anchor="ctr"/>
            <a:lstStyle/>
            <a:p>
              <a:pPr algn="ctr" eaLnBrk="0" hangingPunct="0"/>
              <a:r>
                <a:rPr lang="en-US" sz="1600">
                  <a:latin typeface="Times New Roman" pitchFamily="18" charset="0"/>
                </a:rPr>
                <a:t>apples</a:t>
              </a:r>
            </a:p>
          </p:txBody>
        </p:sp>
        <p:sp>
          <p:nvSpPr>
            <p:cNvPr id="524315" name="Text Box 27"/>
            <p:cNvSpPr txBox="1">
              <a:spLocks noChangeArrowheads="1"/>
            </p:cNvSpPr>
            <p:nvPr/>
          </p:nvSpPr>
          <p:spPr bwMode="auto">
            <a:xfrm>
              <a:off x="3721" y="3381"/>
              <a:ext cx="298"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likes</a:t>
              </a:r>
            </a:p>
          </p:txBody>
        </p:sp>
        <p:sp>
          <p:nvSpPr>
            <p:cNvPr id="524316" name="Line 28"/>
            <p:cNvSpPr>
              <a:spLocks noChangeShapeType="1"/>
            </p:cNvSpPr>
            <p:nvPr/>
          </p:nvSpPr>
          <p:spPr bwMode="auto">
            <a:xfrm>
              <a:off x="3683" y="3525"/>
              <a:ext cx="384" cy="0"/>
            </a:xfrm>
            <a:prstGeom prst="line">
              <a:avLst/>
            </a:prstGeom>
            <a:noFill/>
            <a:ln w="9525">
              <a:solidFill>
                <a:schemeClr val="tx1"/>
              </a:solidFill>
              <a:round/>
              <a:headEnd/>
              <a:tailEnd type="triangle" w="med" len="med"/>
            </a:ln>
            <a:effectLst/>
          </p:spPr>
          <p:txBody>
            <a:bodyPr wrap="none" anchor="ctr"/>
            <a:lstStyle/>
            <a:p>
              <a:endParaRPr lang="en-IE"/>
            </a:p>
          </p:txBody>
        </p:sp>
        <p:sp>
          <p:nvSpPr>
            <p:cNvPr id="524317" name="Oval 29"/>
            <p:cNvSpPr>
              <a:spLocks noChangeArrowheads="1"/>
            </p:cNvSpPr>
            <p:nvPr/>
          </p:nvSpPr>
          <p:spPr bwMode="auto">
            <a:xfrm>
              <a:off x="3469" y="2639"/>
              <a:ext cx="768" cy="240"/>
            </a:xfrm>
            <a:prstGeom prst="ellipse">
              <a:avLst/>
            </a:prstGeom>
            <a:solidFill>
              <a:srgbClr val="C0C0C0"/>
            </a:solidFill>
            <a:ln w="9525">
              <a:solidFill>
                <a:schemeClr val="tx1"/>
              </a:solidFill>
              <a:round/>
              <a:headEnd/>
              <a:tailEnd/>
            </a:ln>
            <a:effectLst/>
          </p:spPr>
          <p:txBody>
            <a:bodyPr wrap="none" anchor="ctr"/>
            <a:lstStyle/>
            <a:p>
              <a:pPr algn="ctr" eaLnBrk="0" hangingPunct="0"/>
              <a:r>
                <a:rPr lang="en-US" sz="1600">
                  <a:latin typeface="Times New Roman" pitchFamily="18" charset="0"/>
                </a:rPr>
                <a:t>grey</a:t>
              </a:r>
            </a:p>
          </p:txBody>
        </p:sp>
        <p:sp>
          <p:nvSpPr>
            <p:cNvPr id="524318" name="Text Box 30"/>
            <p:cNvSpPr txBox="1">
              <a:spLocks noChangeArrowheads="1"/>
            </p:cNvSpPr>
            <p:nvPr/>
          </p:nvSpPr>
          <p:spPr bwMode="auto">
            <a:xfrm>
              <a:off x="3123" y="2639"/>
              <a:ext cx="362" cy="173"/>
            </a:xfrm>
            <a:prstGeom prst="rect">
              <a:avLst/>
            </a:prstGeom>
            <a:noFill/>
            <a:ln w="9525">
              <a:noFill/>
              <a:miter lim="800000"/>
              <a:headEnd/>
              <a:tailEnd/>
            </a:ln>
            <a:effectLst/>
          </p:spPr>
          <p:txBody>
            <a:bodyPr wrap="none">
              <a:spAutoFit/>
            </a:bodyPr>
            <a:lstStyle/>
            <a:p>
              <a:pPr eaLnBrk="0" hangingPunct="0"/>
              <a:r>
                <a:rPr lang="en-US" sz="1200">
                  <a:latin typeface="Times New Roman" pitchFamily="18" charset="0"/>
                </a:rPr>
                <a:t>colour</a:t>
              </a:r>
            </a:p>
          </p:txBody>
        </p:sp>
        <p:sp>
          <p:nvSpPr>
            <p:cNvPr id="524319" name="Line 31"/>
            <p:cNvSpPr>
              <a:spLocks noChangeShapeType="1"/>
            </p:cNvSpPr>
            <p:nvPr/>
          </p:nvSpPr>
          <p:spPr bwMode="auto">
            <a:xfrm>
              <a:off x="3085" y="2783"/>
              <a:ext cx="384" cy="0"/>
            </a:xfrm>
            <a:prstGeom prst="line">
              <a:avLst/>
            </a:prstGeom>
            <a:noFill/>
            <a:ln w="9525">
              <a:solidFill>
                <a:schemeClr val="tx1"/>
              </a:solidFill>
              <a:round/>
              <a:headEnd/>
              <a:tailEnd type="triangle" w="med" len="med"/>
            </a:ln>
            <a:effectLst/>
          </p:spPr>
          <p:txBody>
            <a:bodyPr wrap="none" anchor="ctr"/>
            <a:lstStyle/>
            <a:p>
              <a:endParaRPr lang="en-IE"/>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23</TotalTime>
  <Words>1505</Words>
  <Application>Microsoft Office PowerPoint</Application>
  <PresentationFormat>On-screen Show (4:3)</PresentationFormat>
  <Paragraphs>279</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Bookman Old Style</vt:lpstr>
      <vt:lpstr>Calibri</vt:lpstr>
      <vt:lpstr>Gill Sans MT</vt:lpstr>
      <vt:lpstr>Times New Roman</vt:lpstr>
      <vt:lpstr>Wingdings</vt:lpstr>
      <vt:lpstr>Wingdings 3</vt:lpstr>
      <vt:lpstr>Origin</vt:lpstr>
      <vt:lpstr>Semantic Networks and Frames</vt:lpstr>
      <vt:lpstr>Semantic networks - history</vt:lpstr>
      <vt:lpstr>Semantic Network</vt:lpstr>
      <vt:lpstr>Semantic networks - history</vt:lpstr>
      <vt:lpstr>Semantic networks - history</vt:lpstr>
      <vt:lpstr>Semantic networks - history</vt:lpstr>
      <vt:lpstr>Semantic networks</vt:lpstr>
      <vt:lpstr>Handling exceptions</vt:lpstr>
      <vt:lpstr>What is a semantic network?</vt:lpstr>
      <vt:lpstr>Semantic networks: syntax</vt:lpstr>
      <vt:lpstr>Semantic network – example 1</vt:lpstr>
      <vt:lpstr>Semantic network – example 2</vt:lpstr>
      <vt:lpstr>Problems with semantic networks</vt:lpstr>
      <vt:lpstr>Problems with semantic networks</vt:lpstr>
      <vt:lpstr>Semantic networks</vt:lpstr>
      <vt:lpstr>Frames</vt:lpstr>
      <vt:lpstr>Frames</vt:lpstr>
      <vt:lpstr>Frames - example</vt:lpstr>
      <vt:lpstr>Inheritance and default values</vt:lpstr>
      <vt:lpstr>Default values</vt:lpstr>
      <vt:lpstr>Inheritance</vt:lpstr>
      <vt:lpstr>Multiple Inheritance</vt:lpstr>
      <vt:lpstr>Slots and procedures</vt:lpstr>
      <vt:lpstr>Slots and procedures</vt:lpstr>
      <vt:lpstr>Inference in semantic networks and frames </vt:lpstr>
      <vt:lpstr>Exercise (1)</vt:lpstr>
      <vt:lpstr>Exercise (2)</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Networks and Frames</dc:title>
  <dc:creator>dlawless</dc:creator>
  <cp:lastModifiedBy>admin</cp:lastModifiedBy>
  <cp:revision>7</cp:revision>
  <dcterms:created xsi:type="dcterms:W3CDTF">2012-02-27T18:49:54Z</dcterms:created>
  <dcterms:modified xsi:type="dcterms:W3CDTF">2015-09-21T10:12:15Z</dcterms:modified>
</cp:coreProperties>
</file>