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0" r:id="rId3"/>
    <p:sldId id="294" r:id="rId4"/>
    <p:sldId id="331" r:id="rId5"/>
    <p:sldId id="359" r:id="rId6"/>
    <p:sldId id="320" r:id="rId7"/>
    <p:sldId id="333" r:id="rId8"/>
    <p:sldId id="353" r:id="rId9"/>
    <p:sldId id="338" r:id="rId10"/>
    <p:sldId id="335" r:id="rId11"/>
    <p:sldId id="336" r:id="rId12"/>
    <p:sldId id="337" r:id="rId13"/>
    <p:sldId id="334" r:id="rId14"/>
    <p:sldId id="342" r:id="rId15"/>
    <p:sldId id="355" r:id="rId16"/>
    <p:sldId id="340" r:id="rId17"/>
    <p:sldId id="339" r:id="rId18"/>
    <p:sldId id="354" r:id="rId19"/>
    <p:sldId id="343" r:id="rId20"/>
    <p:sldId id="341" r:id="rId21"/>
    <p:sldId id="347" r:id="rId22"/>
    <p:sldId id="356" r:id="rId23"/>
    <p:sldId id="345" r:id="rId24"/>
    <p:sldId id="346" r:id="rId25"/>
    <p:sldId id="358" r:id="rId26"/>
    <p:sldId id="348" r:id="rId27"/>
    <p:sldId id="349" r:id="rId28"/>
    <p:sldId id="350" r:id="rId29"/>
    <p:sldId id="351" r:id="rId30"/>
    <p:sldId id="352" r:id="rId31"/>
    <p:sldId id="361" r:id="rId32"/>
    <p:sldId id="362" r:id="rId33"/>
    <p:sldId id="363" r:id="rId34"/>
    <p:sldId id="293" r:id="rId35"/>
    <p:sldId id="360" r:id="rId3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8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1F9"/>
    <a:srgbClr val="00FFCC"/>
    <a:srgbClr val="C5E0B4"/>
    <a:srgbClr val="F8B4B4"/>
    <a:srgbClr val="FDDDAF"/>
    <a:srgbClr val="FBE4B1"/>
    <a:srgbClr val="B5F7CB"/>
    <a:srgbClr val="BDD7EE"/>
    <a:srgbClr val="FF21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7"/>
      </p:cViewPr>
      <p:guideLst>
        <p:guide orient="horz" pos="268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C3F37-B73F-4877-95C9-77A013E31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B78626-4994-4113-8ECD-B5EEE5773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014F2C-4534-4902-A716-D3405448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93EE-C9B6-4032-AFAB-E3FA039EDE2D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D2BDA-5AF2-4E8D-8357-0ED80B10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925E60-0FD5-4B57-AB03-E09EE20E1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276-DF89-4428-8A83-9B5E7380D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012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C6999-A730-4BC5-B43C-09FC1DEE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AB4D94-C403-46E8-86FF-E010B4342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A98983-62BE-4678-A35E-0A949B75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93EE-C9B6-4032-AFAB-E3FA039EDE2D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57F65B-E487-4435-A862-77320125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1B552C-7793-43A7-811F-3FD3D3E8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276-DF89-4428-8A83-9B5E7380D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88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8117D2-B583-4AD2-A41B-7C0CBD684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8C90E3-6571-4999-B6B0-65D5AE68A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A5003-1438-4351-BB1C-03D726C62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93EE-C9B6-4032-AFAB-E3FA039EDE2D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94C18A-C3D6-4AC9-A25E-67C7F114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AD48C-C39F-4EDF-A822-64F12C9C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276-DF89-4428-8A83-9B5E7380D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831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22732-F1EF-4908-A7B7-8A7DDC8A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D61004-9134-4917-85EA-A2130C0F8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417C34-8D4A-4242-8DF4-37E94BBF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93EE-C9B6-4032-AFAB-E3FA039EDE2D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AA943D-B332-4F5D-988F-A875C6E0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E5BF4C-07F4-494A-8395-B87E1225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276-DF89-4428-8A83-9B5E7380D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28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89123-D83C-4A64-8C77-B242E921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7A2C3D-5F79-49DC-B6C9-2D774E80E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9A24E8-69D3-482C-A986-305CDB029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93EE-C9B6-4032-AFAB-E3FA039EDE2D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EAF24E-3A9A-4952-B400-97F3BB99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E2419C-F0FA-402A-BF7E-9EC9AEB5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276-DF89-4428-8A83-9B5E7380D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405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F2A3F-22D2-4055-8347-930DD5BD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2D0958-ECA9-4CFE-B63E-23C5F3899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D2F811-1DE2-4E48-A75A-C6C63AAAD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A05D15-2760-4F9D-B704-75935FB3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93EE-C9B6-4032-AFAB-E3FA039EDE2D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023376-F4EA-4C21-B3B8-ECE8D9E8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8877E0-58E8-4BAE-8BBD-7FE85A2C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276-DF89-4428-8A83-9B5E7380D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49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CBCAD-C99C-409B-9A9F-498C09AB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E41182-7F59-4B03-A8D5-5096F991F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195495-EDCA-4BAF-8E43-CBF416B64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F45EAB-6C0D-4850-8594-E2C921B95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AAE230-F67B-4850-AE6F-15EA6CA7C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ED8FAC-D8E4-4D9E-936C-C4E78AC5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93EE-C9B6-4032-AFAB-E3FA039EDE2D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60A530-37DC-4340-B17F-0480FEB3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50DB04-8F85-485A-AB02-711275DB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276-DF89-4428-8A83-9B5E7380D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73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E6353-584B-4C49-9DD0-6696F4A7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56C4C5-6C20-472F-8578-C9FAB105D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93EE-C9B6-4032-AFAB-E3FA039EDE2D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EC67751-7444-451F-A1AE-2A6EB398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6E95D8A-3A2A-45D5-B813-01936CF62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276-DF89-4428-8A83-9B5E7380D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27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18C66D0-9EB0-416F-B242-B8BEE6F1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93EE-C9B6-4032-AFAB-E3FA039EDE2D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80F478-E6EA-4C5F-82FC-19E49220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7E8E18-A232-4A00-BA89-FD885287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276-DF89-4428-8A83-9B5E7380D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04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29F87-BD46-4FFC-B858-DB541FE9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B37855-7C6A-4367-A9BA-0A87538D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405D77-D86E-4AE4-A2CF-F05B17D53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8D9B4E-1BE0-409F-BC49-C622B7DB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93EE-C9B6-4032-AFAB-E3FA039EDE2D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1A916A-0D31-44F4-9CA6-6F3AF16D8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966516-F915-4780-84F8-317C8D29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276-DF89-4428-8A83-9B5E7380D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938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6C271-1F62-4F23-8892-4249F3E0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A4B029-061A-4872-ACBB-661DC201B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FF2796-EFF7-4C8F-AB4D-D5A612718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2C0FB0-FA66-414E-868A-023A43F9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593EE-C9B6-4032-AFAB-E3FA039EDE2D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C19894-155E-4313-BEC0-CD67D4DA6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A17545-CBE8-45C6-8296-5BC6A416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276-DF89-4428-8A83-9B5E7380D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879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9596C8-8AD1-475F-817A-ED244EF4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9EDA43-58E5-4429-8EF1-E3499D84F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ED498B-B948-46B0-899D-538941601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593EE-C9B6-4032-AFAB-E3FA039EDE2D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D9BDDE-9184-469F-BD6B-3627E840D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C50467-D963-4EF8-9455-2CF03351E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1C276-DF89-4428-8A83-9B5E7380D9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266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3313DF-D0C7-43B0-8656-F9D3BDA2D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0476" cy="592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7C0BC47-3EA2-4327-8F01-76AABD70F5B1}"/>
              </a:ext>
            </a:extLst>
          </p:cNvPr>
          <p:cNvSpPr/>
          <p:nvPr/>
        </p:nvSpPr>
        <p:spPr>
          <a:xfrm>
            <a:off x="679509" y="819508"/>
            <a:ext cx="11510967" cy="3545457"/>
          </a:xfrm>
          <a:prstGeom prst="rect">
            <a:avLst/>
          </a:prstGeom>
          <a:solidFill>
            <a:schemeClr val="bg1"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B6A1914-D693-4BC1-B607-00F37C6E01B9}"/>
              </a:ext>
            </a:extLst>
          </p:cNvPr>
          <p:cNvSpPr txBox="1"/>
          <p:nvPr/>
        </p:nvSpPr>
        <p:spPr>
          <a:xfrm>
            <a:off x="882300" y="2201365"/>
            <a:ext cx="887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 Doctoral Network</a:t>
            </a: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F5C127-EA42-4BD8-AEA3-1B34063175F0}"/>
              </a:ext>
            </a:extLst>
          </p:cNvPr>
          <p:cNvSpPr txBox="1"/>
          <p:nvPr/>
        </p:nvSpPr>
        <p:spPr>
          <a:xfrm>
            <a:off x="883824" y="1083147"/>
            <a:ext cx="10450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Introduction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to GPU 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programming for computational models: Debugging, profiling and optimizing.</a:t>
            </a:r>
            <a:endParaRPr lang="en-GB" sz="36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26666C6-CB9D-4BB2-96A2-DE588E0615C9}"/>
              </a:ext>
            </a:extLst>
          </p:cNvPr>
          <p:cNvSpPr/>
          <p:nvPr/>
        </p:nvSpPr>
        <p:spPr>
          <a:xfrm>
            <a:off x="0" y="5931015"/>
            <a:ext cx="12306630" cy="926983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Logotipo de la Universidad de Zaragoza | Universidad de Zaragoza">
            <a:extLst>
              <a:ext uri="{FF2B5EF4-FFF2-40B4-BE49-F238E27FC236}">
                <a16:creationId xmlns:a16="http://schemas.microsoft.com/office/drawing/2014/main" id="{14A39CAE-D84C-4426-B080-2F4354E12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03" y="5997225"/>
            <a:ext cx="2337557" cy="85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4A7CC7E-C7D5-47CB-9984-1D41D19B6E29}"/>
              </a:ext>
            </a:extLst>
          </p:cNvPr>
          <p:cNvSpPr txBox="1"/>
          <p:nvPr/>
        </p:nvSpPr>
        <p:spPr>
          <a:xfrm>
            <a:off x="865964" y="3009318"/>
            <a:ext cx="11382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Sergio 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Martínez-Aranda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  <a:p>
            <a:r>
              <a:rPr lang="es-ES" sz="2400" i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Fluid Dynamics </a:t>
            </a:r>
            <a:r>
              <a:rPr lang="es-ES" sz="2400" i="1" dirty="0" err="1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Tecnologies</a:t>
            </a:r>
            <a:r>
              <a:rPr lang="es-ES" sz="2400" i="1" dirty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 </a:t>
            </a:r>
            <a:r>
              <a:rPr lang="es-ES" sz="2400" i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- I3A, </a:t>
            </a:r>
            <a:r>
              <a:rPr lang="es-ES" sz="2400" i="1" dirty="0" err="1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University</a:t>
            </a:r>
            <a:r>
              <a:rPr lang="es-ES" sz="2400" i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 of </a:t>
            </a:r>
            <a:r>
              <a:rPr lang="es-ES" sz="2400" i="1" dirty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Zaragoza</a:t>
            </a:r>
          </a:p>
          <a:p>
            <a:r>
              <a:rPr lang="es-ES" sz="2400" dirty="0">
                <a:solidFill>
                  <a:srgbClr val="002060"/>
                </a:solidFill>
                <a:latin typeface="HP Simplified" panose="020B0604020204020204" pitchFamily="34" charset="0"/>
              </a:rPr>
              <a:t>sermar@unizar.es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2" y="6099997"/>
            <a:ext cx="2429261" cy="59436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417" y="6118358"/>
            <a:ext cx="266354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Check for memory errors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0" y="2186631"/>
            <a:ext cx="8640000" cy="428625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9367778" y="2664361"/>
            <a:ext cx="282422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Location:</a:t>
            </a:r>
          </a:p>
          <a:p>
            <a:pPr indent="-144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CUDA kernel name </a:t>
            </a:r>
          </a:p>
          <a:p>
            <a:pPr indent="-144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Thread </a:t>
            </a:r>
            <a:r>
              <a:rPr lang="en-US" dirty="0" err="1" smtClean="0">
                <a:latin typeface="HP Simplified" panose="020B0604020204020204" pitchFamily="34" charset="0"/>
              </a:rPr>
              <a:t>Idx</a:t>
            </a:r>
            <a:r>
              <a:rPr lang="en-US" dirty="0" smtClean="0">
                <a:latin typeface="HP Simplified" panose="020B0604020204020204" pitchFamily="34" charset="0"/>
              </a:rPr>
              <a:t> (</a:t>
            </a:r>
            <a:r>
              <a:rPr lang="en-US" dirty="0" err="1" smtClean="0">
                <a:latin typeface="HP Simplified" panose="020B0604020204020204" pitchFamily="34" charset="0"/>
              </a:rPr>
              <a:t>x,y,z</a:t>
            </a:r>
            <a:r>
              <a:rPr lang="en-US" dirty="0" smtClean="0">
                <a:latin typeface="HP Simplified" panose="020B0604020204020204" pitchFamily="34" charset="0"/>
              </a:rPr>
              <a:t>)</a:t>
            </a:r>
          </a:p>
          <a:p>
            <a:pPr indent="-144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Block </a:t>
            </a:r>
            <a:r>
              <a:rPr lang="en-US" dirty="0" err="1" smtClean="0">
                <a:latin typeface="HP Simplified" panose="020B0604020204020204" pitchFamily="34" charset="0"/>
              </a:rPr>
              <a:t>Idx</a:t>
            </a:r>
            <a:r>
              <a:rPr lang="en-US" dirty="0" smtClean="0">
                <a:latin typeface="HP Simplified" panose="020B0604020204020204" pitchFamily="34" charset="0"/>
              </a:rPr>
              <a:t> (</a:t>
            </a:r>
            <a:r>
              <a:rPr lang="en-US" dirty="0" err="1" smtClean="0">
                <a:latin typeface="HP Simplified" panose="020B0604020204020204" pitchFamily="34" charset="0"/>
              </a:rPr>
              <a:t>x,y,z</a:t>
            </a:r>
            <a:r>
              <a:rPr lang="en-US" dirty="0" smtClean="0">
                <a:latin typeface="HP Simplified" panose="020B0604020204020204" pitchFamily="34" charset="0"/>
              </a:rPr>
              <a:t>)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Debugging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 flipH="1">
            <a:off x="5796951" y="2863950"/>
            <a:ext cx="3570832" cy="1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redondeado 14"/>
          <p:cNvSpPr/>
          <p:nvPr/>
        </p:nvSpPr>
        <p:spPr>
          <a:xfrm>
            <a:off x="586596" y="2639684"/>
            <a:ext cx="5072332" cy="474453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1" y="1583713"/>
            <a:ext cx="391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err="1" smtClean="0">
                <a:solidFill>
                  <a:srgbClr val="0070C0"/>
                </a:solidFill>
                <a:latin typeface="HP Simplified" panose="020B0604020204020204" pitchFamily="34" charset="0"/>
              </a:rPr>
              <a:t>Memcheck</a:t>
            </a: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 output message</a:t>
            </a:r>
          </a:p>
        </p:txBody>
      </p:sp>
    </p:spTree>
    <p:extLst>
      <p:ext uri="{BB962C8B-B14F-4D97-AF65-F5344CB8AC3E}">
        <p14:creationId xmlns:p14="http://schemas.microsoft.com/office/powerpoint/2010/main" val="173280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Check for memory errors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0" y="2186631"/>
            <a:ext cx="8640000" cy="428625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Debugging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9367778" y="3009403"/>
            <a:ext cx="282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Address</a:t>
            </a:r>
            <a:endParaRPr lang="en-US" dirty="0" smtClean="0">
              <a:latin typeface="HP Simplified" panose="020B0604020204020204" pitchFamily="34" charset="0"/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5796951" y="3208992"/>
            <a:ext cx="3570832" cy="1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redondeado 14"/>
          <p:cNvSpPr/>
          <p:nvPr/>
        </p:nvSpPr>
        <p:spPr>
          <a:xfrm>
            <a:off x="586596" y="3071004"/>
            <a:ext cx="5072332" cy="307731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1" y="1583713"/>
            <a:ext cx="391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err="1" smtClean="0">
                <a:solidFill>
                  <a:srgbClr val="0070C0"/>
                </a:solidFill>
                <a:latin typeface="HP Simplified" panose="020B0604020204020204" pitchFamily="34" charset="0"/>
              </a:rPr>
              <a:t>Memcheck</a:t>
            </a: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 output message</a:t>
            </a:r>
          </a:p>
        </p:txBody>
      </p:sp>
    </p:spTree>
    <p:extLst>
      <p:ext uri="{BB962C8B-B14F-4D97-AF65-F5344CB8AC3E}">
        <p14:creationId xmlns:p14="http://schemas.microsoft.com/office/powerpoint/2010/main" val="225315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Check for memory errors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0" y="2186631"/>
            <a:ext cx="8640000" cy="428625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Debugging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9367778" y="3656402"/>
            <a:ext cx="282422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>
                <a:latin typeface="HP Simplified" panose="020B0604020204020204" pitchFamily="34" charset="0"/>
              </a:rPr>
              <a:t>Call </a:t>
            </a:r>
            <a:r>
              <a:rPr lang="en-US" b="1" dirty="0" smtClean="0">
                <a:latin typeface="HP Simplified" panose="020B0604020204020204" pitchFamily="34" charset="0"/>
              </a:rPr>
              <a:t>stack</a:t>
            </a:r>
          </a:p>
          <a:p>
            <a:pPr indent="-144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HP Simplified" panose="020B0604020204020204" pitchFamily="34" charset="0"/>
              </a:rPr>
              <a:t>Sequence of function calls leading to the error origin.</a:t>
            </a:r>
          </a:p>
        </p:txBody>
      </p:sp>
      <p:cxnSp>
        <p:nvCxnSpPr>
          <p:cNvPr id="15" name="Conector recto de flecha 14"/>
          <p:cNvCxnSpPr/>
          <p:nvPr/>
        </p:nvCxnSpPr>
        <p:spPr>
          <a:xfrm flipH="1">
            <a:off x="8402128" y="3855991"/>
            <a:ext cx="965655" cy="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redondeado 15"/>
          <p:cNvSpPr/>
          <p:nvPr/>
        </p:nvSpPr>
        <p:spPr>
          <a:xfrm>
            <a:off x="586595" y="3312548"/>
            <a:ext cx="7742757" cy="1199067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1" y="1583713"/>
            <a:ext cx="391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err="1" smtClean="0">
                <a:solidFill>
                  <a:srgbClr val="0070C0"/>
                </a:solidFill>
                <a:latin typeface="HP Simplified" panose="020B0604020204020204" pitchFamily="34" charset="0"/>
              </a:rPr>
              <a:t>Memcheck</a:t>
            </a: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 output message</a:t>
            </a:r>
          </a:p>
        </p:txBody>
      </p:sp>
    </p:spTree>
    <p:extLst>
      <p:ext uri="{BB962C8B-B14F-4D97-AF65-F5344CB8AC3E}">
        <p14:creationId xmlns:p14="http://schemas.microsoft.com/office/powerpoint/2010/main" val="232808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Check for memory 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errors: Solutions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0" y="1583713"/>
            <a:ext cx="11425461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Invalid __global__ write	</a:t>
            </a:r>
            <a:r>
              <a:rPr lang="en-GB" dirty="0" smtClean="0">
                <a:latin typeface="HP Simplified" panose="020B0604020204020204" pitchFamily="34" charset="0"/>
              </a:rPr>
              <a:t>Writing to an invalid memory location, such as out-of-bounds or freed memory.</a:t>
            </a:r>
          </a:p>
          <a:p>
            <a:pPr algn="just"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Invalid </a:t>
            </a:r>
            <a:r>
              <a:rPr lang="en-US" b="1" dirty="0">
                <a:solidFill>
                  <a:srgbClr val="0070C0"/>
                </a:solidFill>
                <a:latin typeface="HP Simplified" panose="020B0604020204020204" pitchFamily="34" charset="0"/>
              </a:rPr>
              <a:t>__global__ </a:t>
            </a: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read	</a:t>
            </a:r>
            <a:r>
              <a:rPr lang="en-GB" dirty="0" smtClean="0">
                <a:latin typeface="HP Simplified" panose="020B0604020204020204" pitchFamily="34" charset="0"/>
              </a:rPr>
              <a:t>Reading </a:t>
            </a:r>
            <a:r>
              <a:rPr lang="en-GB" dirty="0">
                <a:latin typeface="HP Simplified" panose="020B0604020204020204" pitchFamily="34" charset="0"/>
              </a:rPr>
              <a:t>from an invalid memory location.</a:t>
            </a:r>
            <a:endParaRPr lang="en-GB" dirty="0" smtClean="0">
              <a:latin typeface="HP Simplified" panose="020B06040202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HP Simplified" panose="020B0604020204020204" pitchFamily="34" charset="0"/>
              </a:rPr>
              <a:t>Ensure all memory accesses are within the allocated bounds</a:t>
            </a:r>
            <a:r>
              <a:rPr lang="en-GB" dirty="0" smtClean="0">
                <a:latin typeface="HP Simplified" panose="020B0604020204020204" pitchFamily="34" charset="0"/>
              </a:rPr>
              <a:t>.</a:t>
            </a:r>
            <a:endParaRPr lang="en-GB" dirty="0">
              <a:latin typeface="HP Simplified" panose="020B06040202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HP Simplified" panose="020B0604020204020204" pitchFamily="34" charset="0"/>
              </a:rPr>
              <a:t>Check array indices and pointer </a:t>
            </a:r>
            <a:r>
              <a:rPr lang="en-GB" dirty="0" smtClean="0">
                <a:latin typeface="HP Simplified" panose="020B0604020204020204" pitchFamily="34" charset="0"/>
              </a:rPr>
              <a:t>arithmetic.</a:t>
            </a:r>
            <a:endParaRPr lang="en-US" dirty="0">
              <a:latin typeface="HP Simplified" panose="020B0604020204020204" pitchFamily="34" charset="0"/>
            </a:endParaRPr>
          </a:p>
          <a:p>
            <a:pPr algn="just">
              <a:spcBef>
                <a:spcPts val="18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Leak 			</a:t>
            </a:r>
            <a:r>
              <a:rPr lang="en-GB" dirty="0" smtClean="0">
                <a:latin typeface="HP Simplified" panose="020B0604020204020204" pitchFamily="34" charset="0"/>
              </a:rPr>
              <a:t>Memory </a:t>
            </a:r>
            <a:r>
              <a:rPr lang="en-GB" dirty="0">
                <a:latin typeface="HP Simplified" panose="020B0604020204020204" pitchFamily="34" charset="0"/>
              </a:rPr>
              <a:t>was allocated but not freed.</a:t>
            </a:r>
            <a:endParaRPr lang="en-US" dirty="0" smtClean="0">
              <a:latin typeface="HP Simplified" panose="020B06040202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HP Simplified" panose="020B0604020204020204" pitchFamily="34" charset="0"/>
              </a:rPr>
              <a:t>Free all allocated memory using </a:t>
            </a:r>
            <a:r>
              <a:rPr lang="en-GB" dirty="0" err="1">
                <a:latin typeface="HP Simplified" panose="020B0604020204020204" pitchFamily="34" charset="0"/>
              </a:rPr>
              <a:t>cudaFree</a:t>
            </a:r>
            <a:r>
              <a:rPr lang="en-GB" dirty="0">
                <a:latin typeface="HP Simplified" panose="020B0604020204020204" pitchFamily="34" charset="0"/>
              </a:rPr>
              <a:t> or </a:t>
            </a:r>
            <a:r>
              <a:rPr lang="en-GB" dirty="0" err="1">
                <a:latin typeface="HP Simplified" panose="020B0604020204020204" pitchFamily="34" charset="0"/>
              </a:rPr>
              <a:t>cudaFreeHost</a:t>
            </a:r>
            <a:r>
              <a:rPr lang="en-GB" dirty="0">
                <a:latin typeface="HP Simplified" panose="020B0604020204020204" pitchFamily="34" charset="0"/>
              </a:rPr>
              <a:t>.</a:t>
            </a:r>
            <a:endParaRPr lang="en-US" dirty="0">
              <a:latin typeface="HP Simplified" panose="020B0604020204020204" pitchFamily="34" charset="0"/>
            </a:endParaRPr>
          </a:p>
          <a:p>
            <a:pPr algn="just">
              <a:spcBef>
                <a:spcPts val="1800"/>
              </a:spcBef>
              <a:spcAft>
                <a:spcPts val="600"/>
              </a:spcAft>
            </a:pPr>
            <a:r>
              <a:rPr lang="en-US" b="1" dirty="0">
                <a:solidFill>
                  <a:srgbClr val="0070C0"/>
                </a:solidFill>
                <a:latin typeface="HP Simplified" panose="020B0604020204020204" pitchFamily="34" charset="0"/>
              </a:rPr>
              <a:t>Misaligned </a:t>
            </a: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address	</a:t>
            </a:r>
            <a:r>
              <a:rPr lang="en-GB" dirty="0" smtClean="0">
                <a:latin typeface="HP Simplified" panose="020B0604020204020204" pitchFamily="34" charset="0"/>
              </a:rPr>
              <a:t>Accessing </a:t>
            </a:r>
            <a:r>
              <a:rPr lang="en-GB" dirty="0">
                <a:latin typeface="HP Simplified" panose="020B0604020204020204" pitchFamily="34" charset="0"/>
              </a:rPr>
              <a:t>memory with improper </a:t>
            </a:r>
            <a:r>
              <a:rPr lang="en-GB" dirty="0" smtClean="0">
                <a:latin typeface="HP Simplified" panose="020B0604020204020204" pitchFamily="34" charset="0"/>
              </a:rPr>
              <a:t>alignment, such as accessing </a:t>
            </a:r>
            <a:r>
              <a:rPr lang="en-GB" dirty="0">
                <a:latin typeface="HP Simplified" panose="020B0604020204020204" pitchFamily="34" charset="0"/>
              </a:rPr>
              <a:t>a float2 at an </a:t>
            </a:r>
            <a:r>
              <a:rPr lang="en-GB" dirty="0" smtClean="0">
                <a:latin typeface="HP Simplified" panose="020B0604020204020204" pitchFamily="34" charset="0"/>
              </a:rPr>
              <a:t>char </a:t>
            </a:r>
            <a:r>
              <a:rPr lang="en-GB" dirty="0" smtClean="0">
                <a:latin typeface="HP Simplified" panose="020B0604020204020204" pitchFamily="34" charset="0"/>
              </a:rPr>
              <a:t>address</a:t>
            </a:r>
            <a:r>
              <a:rPr lang="en-GB" dirty="0">
                <a:latin typeface="HP Simplified" panose="020B0604020204020204" pitchFamily="34" charset="0"/>
              </a:rPr>
              <a:t>.</a:t>
            </a:r>
            <a:endParaRPr lang="en-US" dirty="0" smtClean="0">
              <a:latin typeface="HP Simplified" panose="020B06040202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HP Simplified" panose="020B0604020204020204" pitchFamily="34" charset="0"/>
              </a:rPr>
              <a:t>Ensure memory is properly aligned for the data type being accessed</a:t>
            </a:r>
            <a:endParaRPr lang="en-US" dirty="0">
              <a:latin typeface="HP Simplified" panose="020B0604020204020204" pitchFamily="34" charset="0"/>
            </a:endParaRPr>
          </a:p>
          <a:p>
            <a:pPr algn="just">
              <a:spcBef>
                <a:spcPts val="1800"/>
              </a:spcBef>
              <a:spcAft>
                <a:spcPts val="600"/>
              </a:spcAft>
            </a:pPr>
            <a:r>
              <a:rPr lang="en-US" b="1" dirty="0">
                <a:solidFill>
                  <a:srgbClr val="0070C0"/>
                </a:solidFill>
                <a:latin typeface="HP Simplified" panose="020B0604020204020204" pitchFamily="34" charset="0"/>
              </a:rPr>
              <a:t>Illegal memory </a:t>
            </a: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operation</a:t>
            </a:r>
            <a:r>
              <a:rPr lang="en-US" dirty="0">
                <a:latin typeface="HP Simplified" panose="020B0604020204020204" pitchFamily="34" charset="0"/>
              </a:rPr>
              <a:t>	</a:t>
            </a:r>
            <a:r>
              <a:rPr lang="en-GB" dirty="0" smtClean="0">
                <a:latin typeface="HP Simplified" panose="020B0604020204020204" pitchFamily="34" charset="0"/>
              </a:rPr>
              <a:t>Performing </a:t>
            </a:r>
            <a:r>
              <a:rPr lang="en-GB" dirty="0">
                <a:latin typeface="HP Simplified" panose="020B0604020204020204" pitchFamily="34" charset="0"/>
              </a:rPr>
              <a:t>an illegal </a:t>
            </a:r>
            <a:r>
              <a:rPr lang="en-GB" dirty="0" smtClean="0">
                <a:latin typeface="HP Simplified" panose="020B0604020204020204" pitchFamily="34" charset="0"/>
              </a:rPr>
              <a:t>operation, such as accessing </a:t>
            </a:r>
            <a:r>
              <a:rPr lang="en-GB" dirty="0">
                <a:latin typeface="HP Simplified" panose="020B0604020204020204" pitchFamily="34" charset="0"/>
              </a:rPr>
              <a:t>freed </a:t>
            </a:r>
            <a:r>
              <a:rPr lang="en-GB" dirty="0" smtClean="0">
                <a:latin typeface="HP Simplified" panose="020B0604020204020204" pitchFamily="34" charset="0"/>
              </a:rPr>
              <a:t>memory.</a:t>
            </a:r>
            <a:endParaRPr lang="en-US" dirty="0" smtClean="0">
              <a:latin typeface="HP Simplified" panose="020B06040202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latin typeface="HP Simplified" panose="020B0604020204020204" pitchFamily="34" charset="0"/>
              </a:rPr>
              <a:t>Avoid </a:t>
            </a:r>
            <a:r>
              <a:rPr lang="en-GB" dirty="0">
                <a:latin typeface="HP Simplified" panose="020B0604020204020204" pitchFamily="34" charset="0"/>
              </a:rPr>
              <a:t>accessing memory after it has been freed.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latin typeface="HP Simplified" panose="020B0604020204020204" pitchFamily="34" charset="0"/>
              </a:rPr>
              <a:t>Use </a:t>
            </a:r>
            <a:r>
              <a:rPr lang="en-GB" dirty="0">
                <a:latin typeface="HP Simplified" panose="020B0604020204020204" pitchFamily="34" charset="0"/>
              </a:rPr>
              <a:t>proper synchronization to prevent race conditions.</a:t>
            </a:r>
            <a:endParaRPr lang="en-US" dirty="0">
              <a:latin typeface="HP Simplified" panose="020B06040202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Debugging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Check for memory initialization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0" y="1583713"/>
            <a:ext cx="1053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Memory </a:t>
            </a:r>
            <a:r>
              <a:rPr lang="en-GB" dirty="0">
                <a:latin typeface="HP Simplified" panose="020B0604020204020204" pitchFamily="34" charset="0"/>
              </a:rPr>
              <a:t>allocated on the device (GPU) or host (CPU) is not properly initialized before being </a:t>
            </a:r>
            <a:r>
              <a:rPr lang="en-GB" dirty="0" smtClean="0">
                <a:latin typeface="HP Simplified" panose="020B0604020204020204" pitchFamily="34" charset="0"/>
              </a:rPr>
              <a:t>used by API functions or in  CUDA kernels.</a:t>
            </a:r>
            <a:endParaRPr lang="en-US" dirty="0">
              <a:latin typeface="HP Simplified" panose="020B06040202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Debugging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8" y="2433412"/>
            <a:ext cx="10869878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Execution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HP Simplified" panose="020B0604020204020204" pitchFamily="34" charset="0"/>
              </a:rPr>
              <a:t>&gt;&gt; </a:t>
            </a:r>
            <a:r>
              <a:rPr lang="en-US" dirty="0">
                <a:solidFill>
                  <a:srgbClr val="0070C0"/>
                </a:solidFill>
                <a:latin typeface="HP Simplified" panose="020B0604020204020204" pitchFamily="34" charset="0"/>
              </a:rPr>
              <a:t>compute-sanitizer --tool </a:t>
            </a:r>
            <a:r>
              <a:rPr lang="en-US" dirty="0" err="1">
                <a:solidFill>
                  <a:srgbClr val="0070C0"/>
                </a:solidFill>
                <a:latin typeface="HP Simplified" panose="020B0604020204020204" pitchFamily="34" charset="0"/>
              </a:rPr>
              <a:t>initcheck</a:t>
            </a:r>
            <a:r>
              <a:rPr lang="en-US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   </a:t>
            </a:r>
            <a:r>
              <a:rPr lang="en-US" dirty="0">
                <a:latin typeface="HP Simplified" panose="020B0604020204020204" pitchFamily="34" charset="0"/>
              </a:rPr>
              <a:t>./</a:t>
            </a:r>
            <a:r>
              <a:rPr lang="en-US" dirty="0" err="1">
                <a:latin typeface="HP Simplified" panose="020B0604020204020204" pitchFamily="34" charset="0"/>
              </a:rPr>
              <a:t>my_cuda_app</a:t>
            </a:r>
            <a:r>
              <a:rPr lang="en-US" dirty="0">
                <a:latin typeface="HP Simplified" panose="020B0604020204020204" pitchFamily="34" charset="0"/>
              </a:rPr>
              <a:t>   </a:t>
            </a:r>
            <a:r>
              <a:rPr lang="en-US" dirty="0" err="1">
                <a:latin typeface="HP Simplified" panose="020B0604020204020204" pitchFamily="34" charset="0"/>
              </a:rPr>
              <a:t>app_command_line_options</a:t>
            </a:r>
            <a:endParaRPr lang="en-US" dirty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b="1" dirty="0" smtClean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Optional flags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HP Simplified" panose="020B0604020204020204" pitchFamily="34" charset="0"/>
              </a:rPr>
              <a:t>--</a:t>
            </a:r>
            <a:r>
              <a:rPr lang="en-US" dirty="0">
                <a:latin typeface="HP Simplified" panose="020B0604020204020204" pitchFamily="34" charset="0"/>
              </a:rPr>
              <a:t>track-unused-memory </a:t>
            </a:r>
            <a:r>
              <a:rPr lang="en-US" dirty="0" smtClean="0">
                <a:latin typeface="HP Simplified" panose="020B0604020204020204" pitchFamily="34" charset="0"/>
              </a:rPr>
              <a:t>yes		</a:t>
            </a:r>
            <a:r>
              <a:rPr lang="en-GB" dirty="0" smtClean="0">
                <a:latin typeface="HP Simplified" panose="020B0604020204020204" pitchFamily="34" charset="0"/>
              </a:rPr>
              <a:t>Track </a:t>
            </a:r>
            <a:r>
              <a:rPr lang="en-GB" dirty="0">
                <a:latin typeface="HP Simplified" panose="020B0604020204020204" pitchFamily="34" charset="0"/>
              </a:rPr>
              <a:t>memory that is allocated but never used</a:t>
            </a:r>
            <a:r>
              <a:rPr lang="en-GB" dirty="0" smtClean="0">
                <a:latin typeface="HP Simplified" panose="020B0604020204020204" pitchFamily="34" charset="0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GB" dirty="0">
                <a:latin typeface="HP Simplified" panose="020B0604020204020204" pitchFamily="34" charset="0"/>
              </a:rPr>
              <a:t>--log-file &lt;file</a:t>
            </a:r>
            <a:r>
              <a:rPr lang="en-GB" dirty="0" smtClean="0">
                <a:latin typeface="HP Simplified" panose="020B0604020204020204" pitchFamily="34" charset="0"/>
              </a:rPr>
              <a:t>&gt; 			Save </a:t>
            </a:r>
            <a:r>
              <a:rPr lang="en-GB" dirty="0">
                <a:latin typeface="HP Simplified" panose="020B0604020204020204" pitchFamily="34" charset="0"/>
              </a:rPr>
              <a:t>the output to a file</a:t>
            </a:r>
            <a:r>
              <a:rPr lang="en-GB" dirty="0" smtClean="0">
                <a:latin typeface="HP Simplified" panose="020B0604020204020204" pitchFamily="34" charset="0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GB" dirty="0">
                <a:latin typeface="HP Simplified" panose="020B0604020204020204" pitchFamily="34" charset="0"/>
              </a:rPr>
              <a:t>--</a:t>
            </a:r>
            <a:r>
              <a:rPr lang="en-GB" dirty="0" smtClean="0">
                <a:latin typeface="HP Simplified" panose="020B0604020204020204" pitchFamily="34" charset="0"/>
              </a:rPr>
              <a:t>verbose			Enable </a:t>
            </a:r>
            <a:r>
              <a:rPr lang="en-GB" dirty="0">
                <a:latin typeface="HP Simplified" panose="020B0604020204020204" pitchFamily="34" charset="0"/>
              </a:rPr>
              <a:t>verbose output for more detailed information</a:t>
            </a:r>
            <a:r>
              <a:rPr lang="en-GB" dirty="0" smtClean="0">
                <a:latin typeface="HP Simplified" panose="020B0604020204020204" pitchFamily="34" charset="0"/>
              </a:rPr>
              <a:t>.</a:t>
            </a:r>
            <a:endParaRPr lang="en-US" dirty="0" smtClean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1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70" y="2322981"/>
            <a:ext cx="6480000" cy="418427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0" y="1583713"/>
            <a:ext cx="1053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latin typeface="HP Simplified" panose="020B0604020204020204" pitchFamily="34" charset="0"/>
              </a:rPr>
              <a:t>Error example: </a:t>
            </a:r>
            <a:r>
              <a:rPr lang="en-US" dirty="0" smtClean="0">
                <a:latin typeface="HP Simplified" panose="020B0604020204020204" pitchFamily="34" charset="0"/>
              </a:rPr>
              <a:t>access to uninitialized memory</a:t>
            </a:r>
            <a:endParaRPr lang="en-US" dirty="0">
              <a:latin typeface="HP Simplified" panose="020B0604020204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Debugging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8558831" y="3361499"/>
            <a:ext cx="3009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HP Simplified" panose="020B0604020204020204" pitchFamily="34" charset="0"/>
              </a:rPr>
              <a:t>Host memory is not initialized before </a:t>
            </a:r>
            <a:r>
              <a:rPr lang="en-US" dirty="0" err="1" smtClean="0">
                <a:latin typeface="HP Simplified" panose="020B0604020204020204" pitchFamily="34" charset="0"/>
              </a:rPr>
              <a:t>cudaMemcpy</a:t>
            </a:r>
            <a:endParaRPr lang="en-US" dirty="0" smtClean="0">
              <a:latin typeface="HP Simplified" panose="020B0604020204020204" pitchFamily="34" charset="0"/>
            </a:endParaRPr>
          </a:p>
        </p:txBody>
      </p:sp>
      <p:cxnSp>
        <p:nvCxnSpPr>
          <p:cNvPr id="5" name="Conector recto de flecha 4"/>
          <p:cNvCxnSpPr/>
          <p:nvPr/>
        </p:nvCxnSpPr>
        <p:spPr>
          <a:xfrm flipH="1">
            <a:off x="5779698" y="3790314"/>
            <a:ext cx="2779134" cy="1393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8558830" y="5340419"/>
            <a:ext cx="291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HP Simplified" panose="020B0604020204020204" pitchFamily="34" charset="0"/>
              </a:rPr>
              <a:t>Partial initialization with </a:t>
            </a:r>
            <a:r>
              <a:rPr lang="en-US" dirty="0" err="1" smtClean="0">
                <a:latin typeface="HP Simplified" panose="020B0604020204020204" pitchFamily="34" charset="0"/>
              </a:rPr>
              <a:t>cudaMemcpy</a:t>
            </a:r>
            <a:r>
              <a:rPr lang="en-US" dirty="0">
                <a:latin typeface="HP Simplified" panose="020B0604020204020204" pitchFamily="34" charset="0"/>
              </a:rPr>
              <a:t> </a:t>
            </a:r>
            <a:r>
              <a:rPr lang="en-US" dirty="0" smtClean="0">
                <a:latin typeface="HP Simplified" panose="020B0604020204020204" pitchFamily="34" charset="0"/>
              </a:rPr>
              <a:t>or </a:t>
            </a:r>
            <a:r>
              <a:rPr lang="en-US" dirty="0" err="1" smtClean="0">
                <a:latin typeface="HP Simplified" panose="020B0604020204020204" pitchFamily="34" charset="0"/>
              </a:rPr>
              <a:t>cudaMemset</a:t>
            </a:r>
            <a:endParaRPr lang="en-US" dirty="0" smtClean="0">
              <a:latin typeface="HP Simplified" panose="020B0604020204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8558831" y="4225812"/>
            <a:ext cx="282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HP Simplified" panose="020B0604020204020204" pitchFamily="34" charset="0"/>
              </a:rPr>
              <a:t>Device global memory is not initialized before launch kernel</a:t>
            </a:r>
          </a:p>
        </p:txBody>
      </p:sp>
      <p:cxnSp>
        <p:nvCxnSpPr>
          <p:cNvPr id="17" name="Conector recto de flecha 16"/>
          <p:cNvCxnSpPr/>
          <p:nvPr/>
        </p:nvCxnSpPr>
        <p:spPr>
          <a:xfrm flipH="1">
            <a:off x="4908430" y="4685816"/>
            <a:ext cx="365040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13" idx="1"/>
          </p:cNvCxnSpPr>
          <p:nvPr/>
        </p:nvCxnSpPr>
        <p:spPr>
          <a:xfrm flipH="1">
            <a:off x="6676845" y="5663585"/>
            <a:ext cx="1881986" cy="2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Check for memory initialization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83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Check for memory initialization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0" y="2086366"/>
            <a:ext cx="8640000" cy="272783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Debugging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9367778" y="2034639"/>
            <a:ext cx="282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Error type &amp; mem. size</a:t>
            </a:r>
            <a:endParaRPr lang="en-US" b="1" dirty="0" smtClean="0">
              <a:latin typeface="HP Simplified" panose="020B0604020204020204" pitchFamily="34" charset="0"/>
            </a:endParaRPr>
          </a:p>
        </p:txBody>
      </p:sp>
      <p:cxnSp>
        <p:nvCxnSpPr>
          <p:cNvPr id="30" name="Conector recto de flecha 29"/>
          <p:cNvCxnSpPr/>
          <p:nvPr/>
        </p:nvCxnSpPr>
        <p:spPr>
          <a:xfrm flipH="1">
            <a:off x="8919713" y="2234228"/>
            <a:ext cx="448072" cy="1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redondeado 30"/>
          <p:cNvSpPr/>
          <p:nvPr/>
        </p:nvSpPr>
        <p:spPr>
          <a:xfrm>
            <a:off x="552091" y="2104855"/>
            <a:ext cx="8298611" cy="301914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9367778" y="2491832"/>
            <a:ext cx="2824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>
                <a:latin typeface="HP Simplified" panose="020B0604020204020204" pitchFamily="34" charset="0"/>
              </a:rPr>
              <a:t>Location</a:t>
            </a:r>
            <a:r>
              <a:rPr lang="en-US" dirty="0">
                <a:latin typeface="HP Simplified" panose="020B0604020204020204" pitchFamily="34" charset="0"/>
              </a:rPr>
              <a:t> </a:t>
            </a:r>
            <a:endParaRPr lang="en-US" dirty="0" smtClean="0">
              <a:latin typeface="HP Simplified" panose="020B0604020204020204" pitchFamily="34" charset="0"/>
            </a:endParaRPr>
          </a:p>
          <a:p>
            <a:pPr indent="-144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Kernel</a:t>
            </a:r>
          </a:p>
          <a:p>
            <a:pPr indent="-144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Thread </a:t>
            </a:r>
            <a:r>
              <a:rPr lang="en-US" dirty="0">
                <a:latin typeface="HP Simplified" panose="020B0604020204020204" pitchFamily="34" charset="0"/>
              </a:rPr>
              <a:t>and </a:t>
            </a:r>
            <a:r>
              <a:rPr lang="en-US" dirty="0" smtClean="0">
                <a:latin typeface="HP Simplified" panose="020B0604020204020204" pitchFamily="34" charset="0"/>
              </a:rPr>
              <a:t>block</a:t>
            </a:r>
            <a:endParaRPr lang="en-US" dirty="0">
              <a:latin typeface="HP Simplified" panose="020B0604020204020204" pitchFamily="34" charset="0"/>
            </a:endParaRPr>
          </a:p>
        </p:txBody>
      </p:sp>
      <p:cxnSp>
        <p:nvCxnSpPr>
          <p:cNvPr id="33" name="Conector recto de flecha 32"/>
          <p:cNvCxnSpPr/>
          <p:nvPr/>
        </p:nvCxnSpPr>
        <p:spPr>
          <a:xfrm flipH="1">
            <a:off x="8660921" y="2691421"/>
            <a:ext cx="706865" cy="1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redondeado 33"/>
          <p:cNvSpPr/>
          <p:nvPr/>
        </p:nvSpPr>
        <p:spPr>
          <a:xfrm>
            <a:off x="552091" y="2406770"/>
            <a:ext cx="8048445" cy="418864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9325877" y="3736975"/>
            <a:ext cx="282422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Address</a:t>
            </a:r>
            <a:endParaRPr lang="en-US" dirty="0" smtClean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HP Simplified" panose="020B0604020204020204" pitchFamily="34" charset="0"/>
              </a:rPr>
              <a:t>Memory </a:t>
            </a:r>
            <a:r>
              <a:rPr lang="en-US" dirty="0">
                <a:latin typeface="HP Simplified" panose="020B0604020204020204" pitchFamily="34" charset="0"/>
              </a:rPr>
              <a:t>address being accessed.</a:t>
            </a:r>
          </a:p>
        </p:txBody>
      </p:sp>
      <p:cxnSp>
        <p:nvCxnSpPr>
          <p:cNvPr id="36" name="Conector recto de flecha 35"/>
          <p:cNvCxnSpPr/>
          <p:nvPr/>
        </p:nvCxnSpPr>
        <p:spPr>
          <a:xfrm flipH="1" flipV="1">
            <a:off x="8329353" y="3056948"/>
            <a:ext cx="996525" cy="85905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redondeado 36"/>
          <p:cNvSpPr/>
          <p:nvPr/>
        </p:nvSpPr>
        <p:spPr>
          <a:xfrm>
            <a:off x="552090" y="2828147"/>
            <a:ext cx="7689701" cy="228801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9325877" y="4708882"/>
            <a:ext cx="282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Call stack</a:t>
            </a:r>
            <a:endParaRPr lang="en-US" dirty="0">
              <a:latin typeface="HP Simplified" panose="020B0604020204020204" pitchFamily="34" charset="0"/>
            </a:endParaRPr>
          </a:p>
        </p:txBody>
      </p:sp>
      <p:cxnSp>
        <p:nvCxnSpPr>
          <p:cNvPr id="39" name="Conector recto de flecha 38"/>
          <p:cNvCxnSpPr>
            <a:stCxn id="38" idx="1"/>
          </p:cNvCxnSpPr>
          <p:nvPr/>
        </p:nvCxnSpPr>
        <p:spPr>
          <a:xfrm flipH="1" flipV="1">
            <a:off x="8329353" y="4147315"/>
            <a:ext cx="996524" cy="74623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ángulo redondeado 39"/>
          <p:cNvSpPr/>
          <p:nvPr/>
        </p:nvSpPr>
        <p:spPr>
          <a:xfrm>
            <a:off x="552090" y="3058187"/>
            <a:ext cx="7689701" cy="1186008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1" y="1583713"/>
            <a:ext cx="391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err="1" smtClean="0">
                <a:solidFill>
                  <a:srgbClr val="0070C0"/>
                </a:solidFill>
                <a:latin typeface="HP Simplified" panose="020B0604020204020204" pitchFamily="34" charset="0"/>
              </a:rPr>
              <a:t>Initcheck</a:t>
            </a: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 output message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0" y="5163661"/>
            <a:ext cx="617514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Initializing the memory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latin typeface="HP Simplified" panose="020B0604020204020204" pitchFamily="34" charset="0"/>
              </a:rPr>
              <a:t>API functions: </a:t>
            </a:r>
            <a:r>
              <a:rPr lang="en-GB" dirty="0" err="1" smtClean="0">
                <a:latin typeface="HP Simplified" panose="020B0604020204020204" pitchFamily="34" charset="0"/>
              </a:rPr>
              <a:t>cudaMemcpy</a:t>
            </a:r>
            <a:r>
              <a:rPr lang="en-GB" dirty="0" smtClean="0">
                <a:latin typeface="HP Simplified" panose="020B0604020204020204" pitchFamily="34" charset="0"/>
              </a:rPr>
              <a:t>, </a:t>
            </a:r>
            <a:r>
              <a:rPr lang="es-ES" dirty="0" err="1" smtClean="0">
                <a:latin typeface="HP Simplified" panose="020B0604020204020204" pitchFamily="34" charset="0"/>
              </a:rPr>
              <a:t>cudaMemset</a:t>
            </a:r>
            <a:r>
              <a:rPr lang="es-ES" dirty="0" smtClean="0">
                <a:latin typeface="HP Simplified" panose="020B0604020204020204" pitchFamily="34" charset="0"/>
              </a:rPr>
              <a:t>, etc.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latin typeface="HP Simplified" panose="020B0604020204020204" pitchFamily="34" charset="0"/>
              </a:rPr>
              <a:t>Use initialization kernels.</a:t>
            </a:r>
          </a:p>
        </p:txBody>
      </p:sp>
    </p:spTree>
    <p:extLst>
      <p:ext uri="{BB962C8B-B14F-4D97-AF65-F5344CB8AC3E}">
        <p14:creationId xmlns:p14="http://schemas.microsoft.com/office/powerpoint/2010/main" val="5259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Check for race conditions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0" y="1583713"/>
            <a:ext cx="1053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dirty="0">
                <a:latin typeface="HP Simplified" panose="020B0604020204020204" pitchFamily="34" charset="0"/>
              </a:rPr>
              <a:t>A race condition in CUDA occurs when multiple threads access and modify shared memory or global memory concurrently without proper </a:t>
            </a:r>
            <a:r>
              <a:rPr lang="en-GB" dirty="0" smtClean="0">
                <a:latin typeface="HP Simplified" panose="020B0604020204020204" pitchFamily="34" charset="0"/>
              </a:rPr>
              <a:t>synchronization.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8" y="2433412"/>
            <a:ext cx="10869878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Execution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HP Simplified" panose="020B0604020204020204" pitchFamily="34" charset="0"/>
              </a:rPr>
              <a:t>&gt;&gt; </a:t>
            </a:r>
            <a:r>
              <a:rPr lang="en-US" dirty="0">
                <a:solidFill>
                  <a:srgbClr val="0070C0"/>
                </a:solidFill>
                <a:latin typeface="HP Simplified" panose="020B0604020204020204" pitchFamily="34" charset="0"/>
              </a:rPr>
              <a:t>compute-sanitizer --tool </a:t>
            </a:r>
            <a:r>
              <a:rPr lang="en-US" dirty="0" err="1">
                <a:solidFill>
                  <a:srgbClr val="0070C0"/>
                </a:solidFill>
                <a:latin typeface="HP Simplified" panose="020B0604020204020204" pitchFamily="34" charset="0"/>
              </a:rPr>
              <a:t>racecheck</a:t>
            </a:r>
            <a:r>
              <a:rPr lang="en-US" dirty="0">
                <a:solidFill>
                  <a:srgbClr val="0070C0"/>
                </a:solidFill>
                <a:latin typeface="HP Simplified" panose="020B0604020204020204" pitchFamily="34" charset="0"/>
              </a:rPr>
              <a:t>   </a:t>
            </a:r>
            <a:r>
              <a:rPr lang="en-US" dirty="0">
                <a:latin typeface="HP Simplified" panose="020B0604020204020204" pitchFamily="34" charset="0"/>
              </a:rPr>
              <a:t>./</a:t>
            </a:r>
            <a:r>
              <a:rPr lang="en-US" dirty="0" err="1">
                <a:latin typeface="HP Simplified" panose="020B0604020204020204" pitchFamily="34" charset="0"/>
              </a:rPr>
              <a:t>my_cuda_app</a:t>
            </a:r>
            <a:r>
              <a:rPr lang="en-US" dirty="0">
                <a:latin typeface="HP Simplified" panose="020B0604020204020204" pitchFamily="34" charset="0"/>
              </a:rPr>
              <a:t>   </a:t>
            </a:r>
            <a:r>
              <a:rPr lang="en-US" dirty="0" err="1">
                <a:latin typeface="HP Simplified" panose="020B0604020204020204" pitchFamily="34" charset="0"/>
              </a:rPr>
              <a:t>app_command_line_options</a:t>
            </a:r>
            <a:endParaRPr lang="en-US" dirty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b="1" dirty="0" smtClean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Optional flags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HP Simplified" panose="020B0604020204020204" pitchFamily="34" charset="0"/>
              </a:rPr>
              <a:t>--</a:t>
            </a:r>
            <a:r>
              <a:rPr lang="en-US" dirty="0">
                <a:latin typeface="HP Simplified" panose="020B0604020204020204" pitchFamily="34" charset="0"/>
              </a:rPr>
              <a:t>track-unused-memory </a:t>
            </a:r>
            <a:r>
              <a:rPr lang="en-US" dirty="0" smtClean="0">
                <a:latin typeface="HP Simplified" panose="020B0604020204020204" pitchFamily="34" charset="0"/>
              </a:rPr>
              <a:t>yes		</a:t>
            </a:r>
            <a:r>
              <a:rPr lang="en-GB" dirty="0" smtClean="0">
                <a:latin typeface="HP Simplified" panose="020B0604020204020204" pitchFamily="34" charset="0"/>
              </a:rPr>
              <a:t>Track </a:t>
            </a:r>
            <a:r>
              <a:rPr lang="en-GB" dirty="0">
                <a:latin typeface="HP Simplified" panose="020B0604020204020204" pitchFamily="34" charset="0"/>
              </a:rPr>
              <a:t>memory that is allocated but never used</a:t>
            </a:r>
            <a:r>
              <a:rPr lang="en-GB" dirty="0" smtClean="0">
                <a:latin typeface="HP Simplified" panose="020B0604020204020204" pitchFamily="34" charset="0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GB" dirty="0">
                <a:latin typeface="HP Simplified" panose="020B0604020204020204" pitchFamily="34" charset="0"/>
              </a:rPr>
              <a:t>--log-file &lt;file</a:t>
            </a:r>
            <a:r>
              <a:rPr lang="en-GB" dirty="0" smtClean="0">
                <a:latin typeface="HP Simplified" panose="020B0604020204020204" pitchFamily="34" charset="0"/>
              </a:rPr>
              <a:t>&gt; 			Save </a:t>
            </a:r>
            <a:r>
              <a:rPr lang="en-GB" dirty="0">
                <a:latin typeface="HP Simplified" panose="020B0604020204020204" pitchFamily="34" charset="0"/>
              </a:rPr>
              <a:t>the output to a file</a:t>
            </a:r>
            <a:r>
              <a:rPr lang="en-GB" dirty="0" smtClean="0">
                <a:latin typeface="HP Simplified" panose="020B0604020204020204" pitchFamily="34" charset="0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GB" dirty="0">
                <a:latin typeface="HP Simplified" panose="020B0604020204020204" pitchFamily="34" charset="0"/>
              </a:rPr>
              <a:t>--</a:t>
            </a:r>
            <a:r>
              <a:rPr lang="en-GB" dirty="0" smtClean="0">
                <a:latin typeface="HP Simplified" panose="020B0604020204020204" pitchFamily="34" charset="0"/>
              </a:rPr>
              <a:t>verbose			Enable </a:t>
            </a:r>
            <a:r>
              <a:rPr lang="en-GB" dirty="0">
                <a:latin typeface="HP Simplified" panose="020B0604020204020204" pitchFamily="34" charset="0"/>
              </a:rPr>
              <a:t>verbose output for more detailed information</a:t>
            </a:r>
            <a:r>
              <a:rPr lang="en-GB" dirty="0" smtClean="0">
                <a:latin typeface="HP Simplified" panose="020B0604020204020204" pitchFamily="34" charset="0"/>
              </a:rPr>
              <a:t>.</a:t>
            </a:r>
            <a:endParaRPr lang="en-US" dirty="0" smtClean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>
              <a:latin typeface="HP Simplified" panose="020B06040202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Debugging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2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4" y="2444042"/>
            <a:ext cx="6480000" cy="380721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Check for race conditions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0" y="1583713"/>
            <a:ext cx="1053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latin typeface="HP Simplified" panose="020B0604020204020204" pitchFamily="34" charset="0"/>
              </a:rPr>
              <a:t>Error example: </a:t>
            </a:r>
            <a:r>
              <a:rPr lang="en-US" dirty="0" smtClean="0">
                <a:latin typeface="HP Simplified" panose="020B0604020204020204" pitchFamily="34" charset="0"/>
              </a:rPr>
              <a:t>race condition during reduction</a:t>
            </a:r>
            <a:endParaRPr lang="en-US" dirty="0">
              <a:latin typeface="HP Simplified" panose="020B0604020204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Debugging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8558831" y="4172395"/>
            <a:ext cx="282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 smtClean="0">
                <a:latin typeface="HP Simplified" panose="020B0604020204020204" pitchFamily="34" charset="0"/>
              </a:rPr>
              <a:t>d_array</a:t>
            </a:r>
            <a:r>
              <a:rPr lang="en-US" dirty="0" smtClean="0">
                <a:latin typeface="HP Simplified" panose="020B0604020204020204" pitchFamily="34" charset="0"/>
              </a:rPr>
              <a:t> </a:t>
            </a:r>
            <a:r>
              <a:rPr lang="en-US" dirty="0" smtClean="0">
                <a:latin typeface="HP Simplified" panose="020B0604020204020204" pitchFamily="34" charset="0"/>
              </a:rPr>
              <a:t>allocates </a:t>
            </a:r>
            <a:r>
              <a:rPr lang="en-US" dirty="0" smtClean="0">
                <a:latin typeface="HP Simplified" panose="020B0604020204020204" pitchFamily="34" charset="0"/>
              </a:rPr>
              <a:t>100 integer elements in the global memory</a:t>
            </a:r>
          </a:p>
        </p:txBody>
      </p:sp>
      <p:cxnSp>
        <p:nvCxnSpPr>
          <p:cNvPr id="5" name="Conector recto de flecha 4"/>
          <p:cNvCxnSpPr>
            <a:stCxn id="16" idx="1"/>
          </p:cNvCxnSpPr>
          <p:nvPr/>
        </p:nvCxnSpPr>
        <p:spPr>
          <a:xfrm flipH="1" flipV="1">
            <a:off x="3131389" y="3234905"/>
            <a:ext cx="5427442" cy="332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8558831" y="5340419"/>
            <a:ext cx="2390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HP Simplified" panose="020B0604020204020204" pitchFamily="34" charset="0"/>
              </a:rPr>
              <a:t>kernel with a grid of 256 threads in 1 block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8558831" y="2776566"/>
            <a:ext cx="282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HP Simplified" panose="020B0604020204020204" pitchFamily="34" charset="0"/>
              </a:rPr>
              <a:t>Multiple threads access </a:t>
            </a:r>
            <a:r>
              <a:rPr lang="en-US" dirty="0" smtClean="0">
                <a:latin typeface="HP Simplified" panose="020B0604020204020204" pitchFamily="34" charset="0"/>
              </a:rPr>
              <a:t>simultaneously </a:t>
            </a:r>
            <a:r>
              <a:rPr lang="en-US" dirty="0" smtClean="0">
                <a:latin typeface="HP Simplified" panose="020B0604020204020204" pitchFamily="34" charset="0"/>
              </a:rPr>
              <a:t>to </a:t>
            </a:r>
            <a:r>
              <a:rPr lang="en-US" dirty="0" smtClean="0">
                <a:latin typeface="HP Simplified" panose="020B0604020204020204" pitchFamily="34" charset="0"/>
              </a:rPr>
              <a:t>the memory position array[0]</a:t>
            </a:r>
            <a:endParaRPr lang="en-US" dirty="0" smtClean="0">
              <a:latin typeface="HP Simplified" panose="020B0604020204020204" pitchFamily="34" charset="0"/>
            </a:endParaRPr>
          </a:p>
        </p:txBody>
      </p:sp>
      <p:cxnSp>
        <p:nvCxnSpPr>
          <p:cNvPr id="17" name="Conector recto de flecha 16"/>
          <p:cNvCxnSpPr>
            <a:stCxn id="11" idx="1"/>
          </p:cNvCxnSpPr>
          <p:nvPr/>
        </p:nvCxnSpPr>
        <p:spPr>
          <a:xfrm flipH="1">
            <a:off x="4908430" y="4634060"/>
            <a:ext cx="365040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13" idx="1"/>
          </p:cNvCxnSpPr>
          <p:nvPr/>
        </p:nvCxnSpPr>
        <p:spPr>
          <a:xfrm flipH="1">
            <a:off x="6676845" y="5663585"/>
            <a:ext cx="1881986" cy="2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86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0" y="2940382"/>
            <a:ext cx="8640000" cy="27787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545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Check for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race conditions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Debugging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9367778" y="1577453"/>
            <a:ext cx="18638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Error type </a:t>
            </a:r>
          </a:p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&amp; mem. </a:t>
            </a:r>
            <a:r>
              <a:rPr lang="en-US" b="1" dirty="0">
                <a:latin typeface="HP Simplified" panose="020B0604020204020204" pitchFamily="34" charset="0"/>
              </a:rPr>
              <a:t>a</a:t>
            </a:r>
            <a:r>
              <a:rPr lang="en-US" b="1" dirty="0" smtClean="0">
                <a:latin typeface="HP Simplified" panose="020B0604020204020204" pitchFamily="34" charset="0"/>
              </a:rPr>
              <a:t>ddress </a:t>
            </a:r>
          </a:p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&amp; kernel</a:t>
            </a:r>
            <a:endParaRPr lang="en-US" b="1" dirty="0" smtClean="0">
              <a:latin typeface="HP Simplified" panose="020B0604020204020204" pitchFamily="34" charset="0"/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8790317" y="2147972"/>
            <a:ext cx="577468" cy="72462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redondeado 14"/>
          <p:cNvSpPr/>
          <p:nvPr/>
        </p:nvSpPr>
        <p:spPr>
          <a:xfrm>
            <a:off x="552091" y="2958871"/>
            <a:ext cx="8298611" cy="301914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1" y="1583713"/>
            <a:ext cx="391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err="1" smtClean="0">
                <a:solidFill>
                  <a:srgbClr val="0070C0"/>
                </a:solidFill>
                <a:latin typeface="HP Simplified" panose="020B0604020204020204" pitchFamily="34" charset="0"/>
              </a:rPr>
              <a:t>Racecheck</a:t>
            </a: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 output message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9367778" y="2811023"/>
            <a:ext cx="28242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>
                <a:latin typeface="HP Simplified" panose="020B0604020204020204" pitchFamily="34" charset="0"/>
              </a:rPr>
              <a:t>Location</a:t>
            </a:r>
            <a:r>
              <a:rPr lang="en-US" dirty="0">
                <a:latin typeface="HP Simplified" panose="020B0604020204020204" pitchFamily="34" charset="0"/>
              </a:rPr>
              <a:t> </a:t>
            </a:r>
            <a:endParaRPr lang="en-US" dirty="0" smtClean="0">
              <a:latin typeface="HP Simplified" panose="020B0604020204020204" pitchFamily="34" charset="0"/>
            </a:endParaRPr>
          </a:p>
          <a:p>
            <a:pPr indent="-144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P Simplified" panose="020B0604020204020204" pitchFamily="34" charset="0"/>
              </a:rPr>
              <a:t>T</a:t>
            </a:r>
            <a:r>
              <a:rPr lang="en-US" dirty="0" smtClean="0">
                <a:latin typeface="HP Simplified" panose="020B0604020204020204" pitchFamily="34" charset="0"/>
              </a:rPr>
              <a:t>hread that wrote </a:t>
            </a:r>
            <a:r>
              <a:rPr lang="en-US" dirty="0">
                <a:latin typeface="HP Simplified" panose="020B0604020204020204" pitchFamily="34" charset="0"/>
              </a:rPr>
              <a:t>to the shared memory.</a:t>
            </a:r>
          </a:p>
          <a:p>
            <a:pPr indent="-144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Thread </a:t>
            </a:r>
            <a:r>
              <a:rPr lang="en-US" dirty="0" smtClean="0">
                <a:latin typeface="HP Simplified" panose="020B0604020204020204" pitchFamily="34" charset="0"/>
              </a:rPr>
              <a:t>that reads </a:t>
            </a:r>
            <a:r>
              <a:rPr lang="en-US" dirty="0">
                <a:latin typeface="HP Simplified" panose="020B0604020204020204" pitchFamily="34" charset="0"/>
              </a:rPr>
              <a:t>from the share memory</a:t>
            </a:r>
            <a:r>
              <a:rPr lang="en-US" dirty="0" smtClean="0">
                <a:latin typeface="HP Simplified" panose="020B0604020204020204" pitchFamily="34" charset="0"/>
              </a:rPr>
              <a:t>.</a:t>
            </a:r>
            <a:endParaRPr lang="en-US" dirty="0">
              <a:latin typeface="HP Simplified" panose="020B0604020204020204" pitchFamily="34" charset="0"/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H="1">
            <a:off x="8678174" y="3010612"/>
            <a:ext cx="689612" cy="46583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redondeado 18"/>
          <p:cNvSpPr/>
          <p:nvPr/>
        </p:nvSpPr>
        <p:spPr>
          <a:xfrm>
            <a:off x="552091" y="3260786"/>
            <a:ext cx="8048445" cy="418864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9325877" y="4590991"/>
            <a:ext cx="282422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Address</a:t>
            </a:r>
            <a:endParaRPr lang="en-US" dirty="0" smtClean="0">
              <a:latin typeface="HP Simplified" panose="020B0604020204020204" pitchFamily="34" charset="0"/>
            </a:endParaRPr>
          </a:p>
          <a:p>
            <a:pPr indent="-144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The </a:t>
            </a:r>
            <a:r>
              <a:rPr lang="en-US" dirty="0">
                <a:latin typeface="HP Simplified" panose="020B0604020204020204" pitchFamily="34" charset="0"/>
              </a:rPr>
              <a:t>shared memory address </a:t>
            </a:r>
            <a:r>
              <a:rPr lang="en-US" dirty="0" smtClean="0">
                <a:latin typeface="HP Simplified" panose="020B0604020204020204" pitchFamily="34" charset="0"/>
              </a:rPr>
              <a:t>involved.</a:t>
            </a:r>
            <a:endParaRPr lang="en-US" dirty="0">
              <a:latin typeface="HP Simplified" panose="020B0604020204020204" pitchFamily="34" charset="0"/>
            </a:endParaRPr>
          </a:p>
        </p:txBody>
      </p:sp>
      <p:cxnSp>
        <p:nvCxnSpPr>
          <p:cNvPr id="28" name="Conector recto de flecha 27"/>
          <p:cNvCxnSpPr/>
          <p:nvPr/>
        </p:nvCxnSpPr>
        <p:spPr>
          <a:xfrm flipH="1" flipV="1">
            <a:off x="8329353" y="3910964"/>
            <a:ext cx="996525" cy="85905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28"/>
          <p:cNvSpPr/>
          <p:nvPr/>
        </p:nvSpPr>
        <p:spPr>
          <a:xfrm>
            <a:off x="552090" y="3682163"/>
            <a:ext cx="7689701" cy="228801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9325877" y="5976966"/>
            <a:ext cx="282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Call stack</a:t>
            </a:r>
            <a:endParaRPr lang="en-US" dirty="0">
              <a:latin typeface="HP Simplified" panose="020B0604020204020204" pitchFamily="34" charset="0"/>
            </a:endParaRPr>
          </a:p>
        </p:txBody>
      </p:sp>
      <p:cxnSp>
        <p:nvCxnSpPr>
          <p:cNvPr id="33" name="Conector recto de flecha 32"/>
          <p:cNvCxnSpPr>
            <a:stCxn id="32" idx="1"/>
          </p:cNvCxnSpPr>
          <p:nvPr/>
        </p:nvCxnSpPr>
        <p:spPr>
          <a:xfrm flipH="1" flipV="1">
            <a:off x="8241791" y="5098211"/>
            <a:ext cx="1084086" cy="10634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redondeado 33"/>
          <p:cNvSpPr/>
          <p:nvPr/>
        </p:nvSpPr>
        <p:spPr>
          <a:xfrm>
            <a:off x="552090" y="3912203"/>
            <a:ext cx="7689701" cy="1186008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04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852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Debugging, profiling and optimizing</a:t>
            </a:r>
            <a:endParaRPr lang="en-GB" sz="1800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1039821"/>
            <a:ext cx="4201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Module content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802488" y="1814608"/>
            <a:ext cx="106620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AutoNum type="arabicPeriod"/>
            </a:pPr>
            <a:r>
              <a:rPr lang="en-US" sz="2400" dirty="0" smtClean="0">
                <a:latin typeface="HP Simplified" panose="020B0604020204020204" pitchFamily="34" charset="0"/>
              </a:rPr>
              <a:t>Optimizing tools</a:t>
            </a:r>
          </a:p>
          <a:p>
            <a:pPr marL="457200" indent="-457200">
              <a:spcAft>
                <a:spcPts val="1800"/>
              </a:spcAft>
              <a:buAutoNum type="arabicPeriod"/>
            </a:pPr>
            <a:r>
              <a:rPr lang="en-US" sz="2400" dirty="0" smtClean="0">
                <a:latin typeface="HP Simplified" panose="020B0604020204020204" pitchFamily="34" charset="0"/>
              </a:rPr>
              <a:t>Debugging code with Compute Sanitizer</a:t>
            </a:r>
          </a:p>
          <a:p>
            <a:pPr marL="457200" indent="-457200">
              <a:spcAft>
                <a:spcPts val="1800"/>
              </a:spcAft>
              <a:buAutoNum type="arabicPeriod"/>
            </a:pPr>
            <a:r>
              <a:rPr lang="en-US" sz="2400" dirty="0" smtClean="0">
                <a:latin typeface="HP Simplified" panose="020B0604020204020204" pitchFamily="34" charset="0"/>
              </a:rPr>
              <a:t>Profiling code with </a:t>
            </a:r>
            <a:r>
              <a:rPr lang="en-US" sz="2400" dirty="0" err="1" smtClean="0">
                <a:latin typeface="HP Simplified" panose="020B0604020204020204" pitchFamily="34" charset="0"/>
              </a:rPr>
              <a:t>Nsight</a:t>
            </a:r>
            <a:r>
              <a:rPr lang="en-US" sz="2400" dirty="0" smtClean="0">
                <a:latin typeface="HP Simplified" panose="020B0604020204020204" pitchFamily="34" charset="0"/>
              </a:rPr>
              <a:t> </a:t>
            </a:r>
            <a:r>
              <a:rPr lang="en-US" sz="2400" dirty="0" smtClean="0">
                <a:latin typeface="HP Simplified" panose="020B0604020204020204" pitchFamily="34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43406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Check for race conditions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0" y="1583713"/>
            <a:ext cx="1142546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Synchronization primitives	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latin typeface="HP Simplified" panose="020B0604020204020204" pitchFamily="34" charset="0"/>
              </a:rPr>
              <a:t>Add </a:t>
            </a:r>
            <a:r>
              <a:rPr lang="en-GB" dirty="0" smtClean="0">
                <a:latin typeface="HP Simplified" panose="020B0604020204020204" pitchFamily="34" charset="0"/>
              </a:rPr>
              <a:t>synchronization </a:t>
            </a:r>
            <a:r>
              <a:rPr lang="en-GB" dirty="0" smtClean="0">
                <a:latin typeface="HP Simplified" panose="020B0604020204020204" pitchFamily="34" charset="0"/>
              </a:rPr>
              <a:t>barriers: __</a:t>
            </a:r>
            <a:r>
              <a:rPr lang="en-GB" dirty="0" err="1" smtClean="0">
                <a:latin typeface="HP Simplified" panose="020B0604020204020204" pitchFamily="34" charset="0"/>
              </a:rPr>
              <a:t>syncthreads</a:t>
            </a:r>
            <a:r>
              <a:rPr lang="en-GB" dirty="0" smtClean="0">
                <a:latin typeface="HP Simplified" panose="020B0604020204020204" pitchFamily="34" charset="0"/>
              </a:rPr>
              <a:t>()</a:t>
            </a:r>
            <a:endParaRPr lang="en-GB" dirty="0">
              <a:latin typeface="HP Simplified" panose="020B06040202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 smtClean="0">
                <a:latin typeface="HP Simplified" panose="020B0604020204020204" pitchFamily="34" charset="0"/>
              </a:rPr>
              <a:t>Use</a:t>
            </a:r>
            <a:r>
              <a:rPr lang="en-GB" dirty="0" smtClean="0">
                <a:latin typeface="HP Simplified" panose="020B0604020204020204" pitchFamily="34" charset="0"/>
              </a:rPr>
              <a:t> atomic operations for fine synchronization: </a:t>
            </a:r>
            <a:r>
              <a:rPr lang="en-GB" dirty="0" err="1" smtClean="0">
                <a:latin typeface="HP Simplified" panose="020B0604020204020204" pitchFamily="34" charset="0"/>
              </a:rPr>
              <a:t>atomicAdd</a:t>
            </a:r>
            <a:r>
              <a:rPr lang="en-GB" dirty="0" smtClean="0">
                <a:latin typeface="HP Simplified" panose="020B0604020204020204" pitchFamily="34" charset="0"/>
              </a:rPr>
              <a:t>, </a:t>
            </a:r>
            <a:r>
              <a:rPr lang="en-GB" dirty="0" err="1" smtClean="0">
                <a:latin typeface="HP Simplified" panose="020B0604020204020204" pitchFamily="34" charset="0"/>
              </a:rPr>
              <a:t>atomicExch</a:t>
            </a:r>
            <a:r>
              <a:rPr lang="en-GB" dirty="0" smtClean="0">
                <a:latin typeface="HP Simplified" panose="020B0604020204020204" pitchFamily="34" charset="0"/>
              </a:rPr>
              <a:t>, …</a:t>
            </a:r>
            <a:endParaRPr lang="en-US" dirty="0">
              <a:latin typeface="HP Simplified" panose="020B0604020204020204" pitchFamily="34" charset="0"/>
            </a:endParaRPr>
          </a:p>
          <a:p>
            <a:pPr algn="just">
              <a:spcBef>
                <a:spcPts val="1800"/>
              </a:spcBef>
              <a:spcAft>
                <a:spcPts val="600"/>
              </a:spcAft>
            </a:pPr>
            <a:r>
              <a:rPr lang="en-GB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Re-designing the kernel</a:t>
            </a:r>
            <a:r>
              <a:rPr lang="es-E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 </a:t>
            </a:r>
            <a:endParaRPr lang="en-US" dirty="0" smtClean="0">
              <a:latin typeface="HP Simplified" panose="020B06040202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latin typeface="HP Simplified" panose="020B0604020204020204" pitchFamily="34" charset="0"/>
              </a:rPr>
              <a:t>Avoid algorithms where multiple threads write to the same memory location.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latin typeface="HP Simplified" panose="020B0604020204020204" pitchFamily="34" charset="0"/>
              </a:rPr>
              <a:t>Modify the memory allocation to avoid shared memory use.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Debugging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55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Check for synchronization conditions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0" y="1583713"/>
            <a:ext cx="1053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dirty="0">
                <a:latin typeface="HP Simplified" panose="020B0604020204020204" pitchFamily="34" charset="0"/>
              </a:rPr>
              <a:t>Synchronization errors occur when threads in a CUDA kernel do not properly synchronize their access to shared or global memory, leading to race </a:t>
            </a:r>
            <a:r>
              <a:rPr lang="en-GB" dirty="0" smtClean="0">
                <a:latin typeface="HP Simplified" panose="020B0604020204020204" pitchFamily="34" charset="0"/>
              </a:rPr>
              <a:t>conditions and deadlocks.</a:t>
            </a:r>
            <a:endParaRPr lang="en-US" dirty="0">
              <a:latin typeface="HP Simplified" panose="020B06040202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Debugging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8" y="2433412"/>
            <a:ext cx="10869878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Execution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HP Simplified" panose="020B0604020204020204" pitchFamily="34" charset="0"/>
              </a:rPr>
              <a:t>&gt;&gt; </a:t>
            </a:r>
            <a:r>
              <a:rPr lang="en-US" dirty="0">
                <a:solidFill>
                  <a:srgbClr val="0070C0"/>
                </a:solidFill>
                <a:latin typeface="HP Simplified" panose="020B0604020204020204" pitchFamily="34" charset="0"/>
              </a:rPr>
              <a:t>compute-sanitizer --tool </a:t>
            </a:r>
            <a:r>
              <a:rPr lang="en-US" dirty="0" err="1">
                <a:solidFill>
                  <a:srgbClr val="0070C0"/>
                </a:solidFill>
                <a:latin typeface="HP Simplified" panose="020B0604020204020204" pitchFamily="34" charset="0"/>
              </a:rPr>
              <a:t>synccheck</a:t>
            </a:r>
            <a:r>
              <a:rPr lang="en-US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   </a:t>
            </a:r>
            <a:r>
              <a:rPr lang="en-US" dirty="0">
                <a:latin typeface="HP Simplified" panose="020B0604020204020204" pitchFamily="34" charset="0"/>
              </a:rPr>
              <a:t>./</a:t>
            </a:r>
            <a:r>
              <a:rPr lang="en-US" dirty="0" err="1">
                <a:latin typeface="HP Simplified" panose="020B0604020204020204" pitchFamily="34" charset="0"/>
              </a:rPr>
              <a:t>my_cuda_app</a:t>
            </a:r>
            <a:r>
              <a:rPr lang="en-US" dirty="0">
                <a:latin typeface="HP Simplified" panose="020B0604020204020204" pitchFamily="34" charset="0"/>
              </a:rPr>
              <a:t>   </a:t>
            </a:r>
            <a:r>
              <a:rPr lang="en-US" dirty="0" err="1">
                <a:latin typeface="HP Simplified" panose="020B0604020204020204" pitchFamily="34" charset="0"/>
              </a:rPr>
              <a:t>app_command_line_options</a:t>
            </a:r>
            <a:endParaRPr lang="en-US" dirty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b="1" dirty="0" smtClean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Optional flags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HP Simplified" panose="020B0604020204020204" pitchFamily="34" charset="0"/>
              </a:rPr>
              <a:t>--</a:t>
            </a:r>
            <a:r>
              <a:rPr lang="en-US" dirty="0">
                <a:latin typeface="HP Simplified" panose="020B0604020204020204" pitchFamily="34" charset="0"/>
              </a:rPr>
              <a:t>track-unused-memory </a:t>
            </a:r>
            <a:r>
              <a:rPr lang="en-US" dirty="0" smtClean="0">
                <a:latin typeface="HP Simplified" panose="020B0604020204020204" pitchFamily="34" charset="0"/>
              </a:rPr>
              <a:t>yes		</a:t>
            </a:r>
            <a:r>
              <a:rPr lang="en-GB" dirty="0" smtClean="0">
                <a:latin typeface="HP Simplified" panose="020B0604020204020204" pitchFamily="34" charset="0"/>
              </a:rPr>
              <a:t>Track </a:t>
            </a:r>
            <a:r>
              <a:rPr lang="en-GB" dirty="0">
                <a:latin typeface="HP Simplified" panose="020B0604020204020204" pitchFamily="34" charset="0"/>
              </a:rPr>
              <a:t>memory that is allocated but never used</a:t>
            </a:r>
            <a:r>
              <a:rPr lang="en-GB" dirty="0" smtClean="0">
                <a:latin typeface="HP Simplified" panose="020B0604020204020204" pitchFamily="34" charset="0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GB" dirty="0">
                <a:latin typeface="HP Simplified" panose="020B0604020204020204" pitchFamily="34" charset="0"/>
              </a:rPr>
              <a:t>--log-file &lt;file</a:t>
            </a:r>
            <a:r>
              <a:rPr lang="en-GB" dirty="0" smtClean="0">
                <a:latin typeface="HP Simplified" panose="020B0604020204020204" pitchFamily="34" charset="0"/>
              </a:rPr>
              <a:t>&gt; 			Save </a:t>
            </a:r>
            <a:r>
              <a:rPr lang="en-GB" dirty="0">
                <a:latin typeface="HP Simplified" panose="020B0604020204020204" pitchFamily="34" charset="0"/>
              </a:rPr>
              <a:t>the output to a file</a:t>
            </a:r>
            <a:r>
              <a:rPr lang="en-GB" dirty="0" smtClean="0">
                <a:latin typeface="HP Simplified" panose="020B0604020204020204" pitchFamily="34" charset="0"/>
              </a:rPr>
              <a:t>.</a:t>
            </a:r>
          </a:p>
          <a:p>
            <a:pPr algn="just">
              <a:spcAft>
                <a:spcPts val="600"/>
              </a:spcAft>
            </a:pPr>
            <a:r>
              <a:rPr lang="en-GB" dirty="0">
                <a:latin typeface="HP Simplified" panose="020B0604020204020204" pitchFamily="34" charset="0"/>
              </a:rPr>
              <a:t>--</a:t>
            </a:r>
            <a:r>
              <a:rPr lang="en-GB" dirty="0" smtClean="0">
                <a:latin typeface="HP Simplified" panose="020B0604020204020204" pitchFamily="34" charset="0"/>
              </a:rPr>
              <a:t>verbose			Enable </a:t>
            </a:r>
            <a:r>
              <a:rPr lang="en-GB" dirty="0">
                <a:latin typeface="HP Simplified" panose="020B0604020204020204" pitchFamily="34" charset="0"/>
              </a:rPr>
              <a:t>verbose output for more detailed information</a:t>
            </a:r>
            <a:r>
              <a:rPr lang="en-GB" dirty="0" smtClean="0">
                <a:latin typeface="HP Simplified" panose="020B0604020204020204" pitchFamily="34" charset="0"/>
              </a:rPr>
              <a:t>.</a:t>
            </a:r>
            <a:endParaRPr lang="en-US" dirty="0" smtClean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9" y="2251263"/>
            <a:ext cx="6480000" cy="432771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Debugging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8558831" y="2861169"/>
            <a:ext cx="300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dirty="0">
                <a:latin typeface="HP Simplified" panose="020B0604020204020204" pitchFamily="34" charset="0"/>
              </a:rPr>
              <a:t>Warp divergence: threads in the same warp take different </a:t>
            </a:r>
            <a:r>
              <a:rPr lang="en-GB" dirty="0" smtClean="0">
                <a:latin typeface="HP Simplified" panose="020B0604020204020204" pitchFamily="34" charset="0"/>
              </a:rPr>
              <a:t>paths.</a:t>
            </a:r>
            <a:endParaRPr lang="en-US" dirty="0" smtClean="0">
              <a:latin typeface="HP Simplified" panose="020B0604020204020204" pitchFamily="34" charset="0"/>
            </a:endParaRPr>
          </a:p>
        </p:txBody>
      </p:sp>
      <p:cxnSp>
        <p:nvCxnSpPr>
          <p:cNvPr id="5" name="Conector recto de flecha 4"/>
          <p:cNvCxnSpPr>
            <a:stCxn id="11" idx="1"/>
          </p:cNvCxnSpPr>
          <p:nvPr/>
        </p:nvCxnSpPr>
        <p:spPr>
          <a:xfrm flipH="1">
            <a:off x="4908430" y="3322834"/>
            <a:ext cx="3650401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8558830" y="5737233"/>
            <a:ext cx="291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latin typeface="HP Simplified" panose="020B0604020204020204" pitchFamily="34" charset="0"/>
              </a:rPr>
              <a:t>kernel with a grid of </a:t>
            </a:r>
            <a:r>
              <a:rPr lang="en-US" dirty="0" smtClean="0">
                <a:latin typeface="HP Simplified" panose="020B0604020204020204" pitchFamily="34" charset="0"/>
              </a:rPr>
              <a:t>32 </a:t>
            </a:r>
            <a:r>
              <a:rPr lang="en-US" dirty="0">
                <a:latin typeface="HP Simplified" panose="020B0604020204020204" pitchFamily="34" charset="0"/>
              </a:rPr>
              <a:t>threads </a:t>
            </a:r>
            <a:r>
              <a:rPr lang="en-US" dirty="0" smtClean="0">
                <a:latin typeface="HP Simplified" panose="020B0604020204020204" pitchFamily="34" charset="0"/>
              </a:rPr>
              <a:t>(1 warp) blocks</a:t>
            </a:r>
            <a:endParaRPr lang="en-US" dirty="0">
              <a:latin typeface="HP Simplified" panose="020B0604020204020204" pitchFamily="34" charset="0"/>
            </a:endParaRPr>
          </a:p>
        </p:txBody>
      </p:sp>
      <p:cxnSp>
        <p:nvCxnSpPr>
          <p:cNvPr id="18" name="Conector recto de flecha 17"/>
          <p:cNvCxnSpPr>
            <a:stCxn id="13" idx="1"/>
          </p:cNvCxnSpPr>
          <p:nvPr/>
        </p:nvCxnSpPr>
        <p:spPr>
          <a:xfrm flipH="1">
            <a:off x="6676845" y="6060399"/>
            <a:ext cx="1881986" cy="2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Check for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synchronization conditions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0" y="1583713"/>
            <a:ext cx="1053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latin typeface="HP Simplified" panose="020B0604020204020204" pitchFamily="34" charset="0"/>
              </a:rPr>
              <a:t>Error example: </a:t>
            </a:r>
            <a:r>
              <a:rPr lang="en-US" dirty="0" smtClean="0">
                <a:latin typeface="HP Simplified" panose="020B0604020204020204" pitchFamily="34" charset="0"/>
              </a:rPr>
              <a:t>warp divergence</a:t>
            </a:r>
            <a:endParaRPr lang="en-US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6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0" y="2914504"/>
            <a:ext cx="8640000" cy="230848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Check for synchronization conditions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Debugging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9367778" y="1879372"/>
            <a:ext cx="282422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Error type</a:t>
            </a:r>
          </a:p>
          <a:p>
            <a:pPr indent="-144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Barrier divergence</a:t>
            </a:r>
          </a:p>
          <a:p>
            <a:pPr indent="-144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Warp divergence</a:t>
            </a:r>
          </a:p>
          <a:p>
            <a:pPr algn="just">
              <a:spcAft>
                <a:spcPts val="600"/>
              </a:spcAft>
            </a:pPr>
            <a:r>
              <a:rPr lang="en-US" b="1" dirty="0" err="1" smtClean="0">
                <a:latin typeface="HP Simplified" panose="020B0604020204020204" pitchFamily="34" charset="0"/>
              </a:rPr>
              <a:t>Adress</a:t>
            </a:r>
            <a:endParaRPr lang="en-US" b="1" dirty="0" smtClean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Kernel</a:t>
            </a:r>
          </a:p>
        </p:txBody>
      </p:sp>
      <p:cxnSp>
        <p:nvCxnSpPr>
          <p:cNvPr id="17" name="Conector recto de flecha 16"/>
          <p:cNvCxnSpPr/>
          <p:nvPr/>
        </p:nvCxnSpPr>
        <p:spPr>
          <a:xfrm flipH="1" flipV="1">
            <a:off x="8892603" y="3174521"/>
            <a:ext cx="475175" cy="14664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redondeado 17"/>
          <p:cNvSpPr/>
          <p:nvPr/>
        </p:nvSpPr>
        <p:spPr>
          <a:xfrm>
            <a:off x="552091" y="2958868"/>
            <a:ext cx="8298611" cy="301914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9367778" y="3725399"/>
            <a:ext cx="257118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Location</a:t>
            </a:r>
            <a:endParaRPr lang="en-US" dirty="0" smtClean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dirty="0"/>
              <a:t>Thread and block </a:t>
            </a:r>
            <a:r>
              <a:rPr lang="en-US" dirty="0" smtClean="0"/>
              <a:t>leading to the problem.</a:t>
            </a:r>
            <a:endParaRPr lang="en-US" dirty="0"/>
          </a:p>
          <a:p>
            <a:pPr algn="just">
              <a:spcAft>
                <a:spcPts val="600"/>
              </a:spcAft>
            </a:pPr>
            <a:endParaRPr lang="en-US" dirty="0" smtClean="0">
              <a:latin typeface="HP Simplified" panose="020B0604020204020204" pitchFamily="34" charset="0"/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 flipH="1" flipV="1">
            <a:off x="8678174" y="3497494"/>
            <a:ext cx="689613" cy="4016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redondeado 20"/>
          <p:cNvSpPr/>
          <p:nvPr/>
        </p:nvSpPr>
        <p:spPr>
          <a:xfrm>
            <a:off x="552091" y="3260783"/>
            <a:ext cx="8048445" cy="236711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9325877" y="4864158"/>
            <a:ext cx="282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Call stack</a:t>
            </a:r>
            <a:endParaRPr lang="en-US" dirty="0">
              <a:latin typeface="HP Simplified" panose="020B0604020204020204" pitchFamily="34" charset="0"/>
            </a:endParaRPr>
          </a:p>
        </p:txBody>
      </p:sp>
      <p:cxnSp>
        <p:nvCxnSpPr>
          <p:cNvPr id="26" name="Conector recto de flecha 25"/>
          <p:cNvCxnSpPr>
            <a:stCxn id="25" idx="1"/>
          </p:cNvCxnSpPr>
          <p:nvPr/>
        </p:nvCxnSpPr>
        <p:spPr>
          <a:xfrm flipH="1" flipV="1">
            <a:off x="8329353" y="4302591"/>
            <a:ext cx="996524" cy="74623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redondeado 26"/>
          <p:cNvSpPr/>
          <p:nvPr/>
        </p:nvSpPr>
        <p:spPr>
          <a:xfrm>
            <a:off x="552090" y="3489510"/>
            <a:ext cx="7689701" cy="1186008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1" y="1583713"/>
            <a:ext cx="391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err="1" smtClean="0">
                <a:solidFill>
                  <a:srgbClr val="0070C0"/>
                </a:solidFill>
                <a:latin typeface="HP Simplified" panose="020B0604020204020204" pitchFamily="34" charset="0"/>
              </a:rPr>
              <a:t>Synccheck</a:t>
            </a: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 output message</a:t>
            </a:r>
          </a:p>
        </p:txBody>
      </p:sp>
      <p:cxnSp>
        <p:nvCxnSpPr>
          <p:cNvPr id="29" name="Conector recto de flecha 28"/>
          <p:cNvCxnSpPr/>
          <p:nvPr/>
        </p:nvCxnSpPr>
        <p:spPr>
          <a:xfrm flipH="1">
            <a:off x="8892603" y="2113472"/>
            <a:ext cx="475176" cy="84539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47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Check for synchronization conditions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0" y="1583713"/>
            <a:ext cx="1142546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Using synchronization barriers properly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HP Simplified" panose="020B0604020204020204" pitchFamily="34" charset="0"/>
              </a:rPr>
              <a:t>Use __</a:t>
            </a:r>
            <a:r>
              <a:rPr lang="en-GB" dirty="0" err="1">
                <a:latin typeface="HP Simplified" panose="020B0604020204020204" pitchFamily="34" charset="0"/>
              </a:rPr>
              <a:t>syncthreads</a:t>
            </a:r>
            <a:r>
              <a:rPr lang="en-GB" dirty="0">
                <a:latin typeface="HP Simplified" panose="020B0604020204020204" pitchFamily="34" charset="0"/>
              </a:rPr>
              <a:t>() to synchronize all threads in a </a:t>
            </a:r>
            <a:r>
              <a:rPr lang="en-GB" dirty="0" smtClean="0">
                <a:latin typeface="HP Simplified" panose="020B0604020204020204" pitchFamily="34" charset="0"/>
              </a:rPr>
              <a:t>block</a:t>
            </a:r>
            <a:endParaRPr lang="en-GB" dirty="0">
              <a:latin typeface="HP Simplified" panose="020B06040202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latin typeface="HP Simplified" panose="020B0604020204020204" pitchFamily="34" charset="0"/>
              </a:rPr>
              <a:t>Use </a:t>
            </a:r>
            <a:r>
              <a:rPr lang="en-GB" dirty="0">
                <a:latin typeface="HP Simplified" panose="020B0604020204020204" pitchFamily="34" charset="0"/>
              </a:rPr>
              <a:t>atomic </a:t>
            </a:r>
            <a:r>
              <a:rPr lang="en-GB" dirty="0" smtClean="0">
                <a:latin typeface="HP Simplified" panose="020B0604020204020204" pitchFamily="34" charset="0"/>
              </a:rPr>
              <a:t>operations </a:t>
            </a:r>
            <a:r>
              <a:rPr lang="en-GB" dirty="0">
                <a:latin typeface="HP Simplified" panose="020B0604020204020204" pitchFamily="34" charset="0"/>
              </a:rPr>
              <a:t>for </a:t>
            </a:r>
            <a:r>
              <a:rPr lang="en-GB" dirty="0" smtClean="0">
                <a:latin typeface="HP Simplified" panose="020B0604020204020204" pitchFamily="34" charset="0"/>
              </a:rPr>
              <a:t>fine synchronization: </a:t>
            </a:r>
            <a:r>
              <a:rPr lang="en-GB" dirty="0" err="1">
                <a:latin typeface="HP Simplified" panose="020B0604020204020204" pitchFamily="34" charset="0"/>
              </a:rPr>
              <a:t>atomicAdd</a:t>
            </a:r>
            <a:r>
              <a:rPr lang="en-GB" dirty="0">
                <a:latin typeface="HP Simplified" panose="020B0604020204020204" pitchFamily="34" charset="0"/>
              </a:rPr>
              <a:t>, </a:t>
            </a:r>
            <a:r>
              <a:rPr lang="en-GB" dirty="0" err="1" smtClean="0">
                <a:latin typeface="HP Simplified" panose="020B0604020204020204" pitchFamily="34" charset="0"/>
              </a:rPr>
              <a:t>atomicExch</a:t>
            </a:r>
            <a:r>
              <a:rPr lang="en-GB" dirty="0" smtClean="0">
                <a:latin typeface="HP Simplified" panose="020B0604020204020204" pitchFamily="34" charset="0"/>
              </a:rPr>
              <a:t>, …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GB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Avoiding warp divergence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HP Simplified" panose="020B0604020204020204" pitchFamily="34" charset="0"/>
              </a:rPr>
              <a:t>Minimize conditional </a:t>
            </a:r>
            <a:r>
              <a:rPr lang="en-GB" dirty="0" smtClean="0">
                <a:latin typeface="HP Simplified" panose="020B0604020204020204" pitchFamily="34" charset="0"/>
              </a:rPr>
              <a:t>statements </a:t>
            </a:r>
            <a:r>
              <a:rPr lang="en-GB" dirty="0">
                <a:latin typeface="HP Simplified" panose="020B0604020204020204" pitchFamily="34" charset="0"/>
              </a:rPr>
              <a:t>that cause threads in a warp to follow different execution paths</a:t>
            </a:r>
            <a:r>
              <a:rPr lang="en-GB" dirty="0" smtClean="0">
                <a:latin typeface="HP Simplified" panose="020B0604020204020204" pitchFamily="34" charset="0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>
              <a:latin typeface="HP Simplified" panose="020B06040202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latin typeface="HP Simplified" panose="020B06040202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>
              <a:latin typeface="HP Simplified" panose="020B06040202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 smtClean="0">
              <a:latin typeface="HP Simplified" panose="020B06040202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dirty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endParaRPr lang="en-GB" dirty="0" smtClean="0">
              <a:latin typeface="HP Simplified" panose="020B06040202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HP Simplified" panose="020B0604020204020204" pitchFamily="34" charset="0"/>
              </a:rPr>
              <a:t>Avoid situations where threads need to synchronize in complex ways.</a:t>
            </a:r>
            <a:endParaRPr lang="en-GB" dirty="0" smtClean="0">
              <a:latin typeface="HP Simplified" panose="020B0604020204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Debugging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59" y="3805773"/>
            <a:ext cx="5040000" cy="18452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81" y="4137579"/>
            <a:ext cx="5040000" cy="1181592"/>
          </a:xfrm>
          <a:prstGeom prst="rect">
            <a:avLst/>
          </a:prstGeom>
        </p:spPr>
      </p:pic>
      <p:sp>
        <p:nvSpPr>
          <p:cNvPr id="11" name="Flecha derecha 10"/>
          <p:cNvSpPr/>
          <p:nvPr/>
        </p:nvSpPr>
        <p:spPr>
          <a:xfrm>
            <a:off x="5947703" y="4538594"/>
            <a:ext cx="500333" cy="379562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8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1039821"/>
            <a:ext cx="4201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Module content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802488" y="1814608"/>
            <a:ext cx="106620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HP Simplified" panose="020B0604020204020204" pitchFamily="34" charset="0"/>
              </a:rPr>
              <a:t>Optimizing tools</a:t>
            </a:r>
          </a:p>
          <a:p>
            <a:pPr marL="457200" indent="-457200">
              <a:spcAft>
                <a:spcPts val="1800"/>
              </a:spcAft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HP Simplified" panose="020B0604020204020204" pitchFamily="34" charset="0"/>
              </a:rPr>
              <a:t>Debugging code with Compute Sanitizer</a:t>
            </a:r>
          </a:p>
          <a:p>
            <a:pPr marL="457200" indent="-457200">
              <a:spcAft>
                <a:spcPts val="1800"/>
              </a:spcAft>
              <a:buAutoNum type="arabicPeriod"/>
            </a:pPr>
            <a:r>
              <a:rPr lang="en-US" sz="2400" dirty="0" smtClean="0">
                <a:latin typeface="HP Simplified" panose="020B0604020204020204" pitchFamily="34" charset="0"/>
              </a:rPr>
              <a:t>Profiling code with </a:t>
            </a:r>
            <a:r>
              <a:rPr lang="en-US" sz="2400" dirty="0" err="1" smtClean="0">
                <a:latin typeface="HP Simplified" panose="020B0604020204020204" pitchFamily="34" charset="0"/>
              </a:rPr>
              <a:t>Nsight</a:t>
            </a:r>
            <a:r>
              <a:rPr lang="en-US" sz="2400" dirty="0" smtClean="0">
                <a:latin typeface="HP Simplified" panose="020B0604020204020204" pitchFamily="34" charset="0"/>
              </a:rPr>
              <a:t> System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852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Debugging, profiling and optimizing</a:t>
            </a:r>
            <a:endParaRPr lang="en-GB" sz="1800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00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Profiling with </a:t>
            </a:r>
            <a:r>
              <a:rPr lang="en-US" sz="2400" b="1" dirty="0" err="1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Nsight</a:t>
            </a:r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 System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profiling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0" y="1583713"/>
            <a:ext cx="10534211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Compilation flags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Include –g: Add information for the host code.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Include –G: Add information for the device code.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Include -03: High-level compiler </a:t>
            </a:r>
            <a:r>
              <a:rPr lang="en-US" dirty="0" smtClean="0">
                <a:latin typeface="HP Simplified" panose="020B0604020204020204" pitchFamily="34" charset="0"/>
              </a:rPr>
              <a:t>optimizations</a:t>
            </a:r>
            <a:endParaRPr lang="en-US" dirty="0" smtClean="0">
              <a:latin typeface="HP Simplified" panose="020B0604020204020204" pitchFamily="34" charset="0"/>
            </a:endParaRP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Running </a:t>
            </a:r>
            <a:r>
              <a:rPr lang="en-US" b="1" dirty="0" err="1" smtClean="0">
                <a:latin typeface="HP Simplified" panose="020B0604020204020204" pitchFamily="34" charset="0"/>
              </a:rPr>
              <a:t>Nsight</a:t>
            </a:r>
            <a:r>
              <a:rPr lang="en-US" b="1" dirty="0" smtClean="0">
                <a:latin typeface="HP Simplified" panose="020B0604020204020204" pitchFamily="34" charset="0"/>
              </a:rPr>
              <a:t> System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P Simplified" panose="020B0604020204020204" pitchFamily="34" charset="0"/>
              </a:rPr>
              <a:t>&gt;&gt; </a:t>
            </a:r>
            <a:r>
              <a:rPr lang="en-US" dirty="0" err="1" smtClean="0">
                <a:latin typeface="HP Simplified" panose="020B0604020204020204" pitchFamily="34" charset="0"/>
              </a:rPr>
              <a:t>nsys</a:t>
            </a:r>
            <a:r>
              <a:rPr lang="en-US" dirty="0" smtClean="0">
                <a:latin typeface="HP Simplified" panose="020B0604020204020204" pitchFamily="34" charset="0"/>
              </a:rPr>
              <a:t> profile -o </a:t>
            </a:r>
            <a:r>
              <a:rPr lang="en-US" dirty="0" err="1" smtClean="0">
                <a:latin typeface="HP Simplified" panose="020B0604020204020204" pitchFamily="34" charset="0"/>
              </a:rPr>
              <a:t>report_file</a:t>
            </a:r>
            <a:r>
              <a:rPr lang="en-US" dirty="0">
                <a:latin typeface="HP Simplified" panose="020B0604020204020204" pitchFamily="34" charset="0"/>
              </a:rPr>
              <a:t>   ./</a:t>
            </a:r>
            <a:r>
              <a:rPr lang="en-US" dirty="0" err="1">
                <a:latin typeface="HP Simplified" panose="020B0604020204020204" pitchFamily="34" charset="0"/>
              </a:rPr>
              <a:t>my_cuda_app</a:t>
            </a:r>
            <a:r>
              <a:rPr lang="en-US" dirty="0">
                <a:latin typeface="HP Simplified" panose="020B0604020204020204" pitchFamily="34" charset="0"/>
              </a:rPr>
              <a:t>   </a:t>
            </a:r>
            <a:r>
              <a:rPr lang="en-US" dirty="0" err="1" smtClean="0">
                <a:latin typeface="HP Simplified" panose="020B0604020204020204" pitchFamily="34" charset="0"/>
              </a:rPr>
              <a:t>app_command_line_options</a:t>
            </a:r>
            <a:endParaRPr lang="en-US" dirty="0" smtClean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HP Simplified" panose="020B0604020204020204" pitchFamily="34" charset="0"/>
              </a:rPr>
              <a:t>&gt;&gt; </a:t>
            </a:r>
            <a:r>
              <a:rPr lang="en-US" dirty="0" err="1" smtClean="0">
                <a:latin typeface="HP Simplified" panose="020B0604020204020204" pitchFamily="34" charset="0"/>
              </a:rPr>
              <a:t>nsys-ui</a:t>
            </a:r>
            <a:endParaRPr lang="en-US" dirty="0">
              <a:latin typeface="HP Simplified" panose="020B0604020204020204" pitchFamily="34" charset="0"/>
            </a:endParaRP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Timeline View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latin typeface="HP Simplified" panose="020B0604020204020204" pitchFamily="34" charset="0"/>
              </a:rPr>
              <a:t>Execution of the CPU and GPU activities over time.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latin typeface="HP Simplified" panose="020B0604020204020204" pitchFamily="34" charset="0"/>
              </a:rPr>
              <a:t>Sequential calls to CUDA kernels, memory transfers and CUDA API calls.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GPU activity statistics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latin typeface="HP Simplified" panose="020B0604020204020204" pitchFamily="34" charset="0"/>
              </a:rPr>
              <a:t>Detailed metrics of the kernel </a:t>
            </a:r>
            <a:r>
              <a:rPr lang="en-GB" dirty="0">
                <a:latin typeface="HP Simplified" panose="020B0604020204020204" pitchFamily="34" charset="0"/>
              </a:rPr>
              <a:t>execution time, </a:t>
            </a:r>
            <a:r>
              <a:rPr lang="en-GB" dirty="0" smtClean="0">
                <a:latin typeface="HP Simplified" panose="020B0604020204020204" pitchFamily="34" charset="0"/>
              </a:rPr>
              <a:t>the block/grid </a:t>
            </a:r>
            <a:r>
              <a:rPr lang="en-GB" dirty="0">
                <a:latin typeface="HP Simplified" panose="020B0604020204020204" pitchFamily="34" charset="0"/>
              </a:rPr>
              <a:t>dimensions, and memory usage</a:t>
            </a:r>
            <a:r>
              <a:rPr lang="en-GB" dirty="0" smtClean="0">
                <a:latin typeface="HP Simplified" panose="020B0604020204020204" pitchFamily="34" charset="0"/>
              </a:rPr>
              <a:t>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smtClean="0">
                <a:latin typeface="HP Simplified" panose="020B0604020204020204" pitchFamily="34" charset="0"/>
              </a:rPr>
              <a:t>Time </a:t>
            </a:r>
            <a:r>
              <a:rPr lang="en-GB" dirty="0">
                <a:latin typeface="HP Simplified" panose="020B0604020204020204" pitchFamily="34" charset="0"/>
              </a:rPr>
              <a:t>spent on data transfers between the host </a:t>
            </a:r>
            <a:r>
              <a:rPr lang="en-GB" dirty="0" smtClean="0">
                <a:latin typeface="HP Simplified" panose="020B0604020204020204" pitchFamily="34" charset="0"/>
              </a:rPr>
              <a:t>and device.</a:t>
            </a:r>
            <a:endParaRPr lang="en-GB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29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Timeline view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profiling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5" y="2426705"/>
            <a:ext cx="10800000" cy="3551482"/>
          </a:xfrm>
          <a:prstGeom prst="rect">
            <a:avLst/>
          </a:prstGeom>
        </p:spPr>
      </p:pic>
      <p:sp>
        <p:nvSpPr>
          <p:cNvPr id="3" name="Rectángulo redondeado 2"/>
          <p:cNvSpPr/>
          <p:nvPr/>
        </p:nvSpPr>
        <p:spPr>
          <a:xfrm>
            <a:off x="586596" y="2967488"/>
            <a:ext cx="11059064" cy="1544128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ángulo redondeado 9"/>
          <p:cNvSpPr/>
          <p:nvPr/>
        </p:nvSpPr>
        <p:spPr>
          <a:xfrm>
            <a:off x="586596" y="4606507"/>
            <a:ext cx="11059064" cy="1259456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10085620" y="3557256"/>
            <a:ext cx="1490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rgbClr val="00B050"/>
                </a:solidFill>
                <a:latin typeface="HP Simplified" panose="020B0604020204020204" pitchFamily="34" charset="0"/>
              </a:rPr>
              <a:t>Kernel execution sequence</a:t>
            </a:r>
            <a:endParaRPr lang="en-US" dirty="0">
              <a:solidFill>
                <a:srgbClr val="00B050"/>
              </a:solidFill>
              <a:latin typeface="HP Simplified" panose="020B06040202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10120093" y="4813623"/>
            <a:ext cx="1413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  <a:latin typeface="HP Simplified" panose="020B0604020204020204" pitchFamily="34" charset="0"/>
              </a:rPr>
              <a:t>Memory transfer sequence</a:t>
            </a:r>
            <a:endParaRPr lang="en-US" dirty="0">
              <a:solidFill>
                <a:schemeClr val="accent2"/>
              </a:solidFill>
              <a:latin typeface="HP Simplified" panose="020B0604020204020204" pitchFamily="34" charset="0"/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5530595" y="2665562"/>
            <a:ext cx="920899" cy="3312625"/>
          </a:xfrm>
          <a:prstGeom prst="round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5271954" y="1559390"/>
            <a:ext cx="1438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Running CUDA kernels (GPU)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>
          <a:xfrm>
            <a:off x="7720642" y="2665561"/>
            <a:ext cx="370935" cy="331262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7231307" y="1555376"/>
            <a:ext cx="131015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  <a:latin typeface="HP Simplified" panose="020B0604020204020204" pitchFamily="34" charset="0"/>
              </a:rPr>
              <a:t>Writing output files</a:t>
            </a:r>
          </a:p>
          <a:p>
            <a:pPr algn="ctr">
              <a:spcAft>
                <a:spcPts val="600"/>
              </a:spcAft>
            </a:pPr>
            <a:r>
              <a:rPr lang="en-US" dirty="0" smtClean="0">
                <a:solidFill>
                  <a:srgbClr val="FF0000"/>
                </a:solidFill>
                <a:latin typeface="HP Simplified" panose="020B0604020204020204" pitchFamily="34" charset="0"/>
              </a:rPr>
              <a:t>(CPU)</a:t>
            </a:r>
            <a:endParaRPr lang="en-US" dirty="0">
              <a:solidFill>
                <a:srgbClr val="FF0000"/>
              </a:solidFill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6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39" y="4239046"/>
            <a:ext cx="7200000" cy="236765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325" y="1583713"/>
            <a:ext cx="7200000" cy="236765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Timeline view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profiling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0" y="1583713"/>
            <a:ext cx="1053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Time step analysis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4652325" y="4178464"/>
            <a:ext cx="1360286" cy="2515633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ángulo redondeado 17"/>
          <p:cNvSpPr/>
          <p:nvPr/>
        </p:nvSpPr>
        <p:spPr>
          <a:xfrm>
            <a:off x="6996023" y="1583713"/>
            <a:ext cx="4856301" cy="2367656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2013627"/>
            <a:ext cx="3989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Fine-grained analysis of the kernel launches and the memory transfer during each time step.</a:t>
            </a:r>
          </a:p>
        </p:txBody>
      </p:sp>
      <p:cxnSp>
        <p:nvCxnSpPr>
          <p:cNvPr id="21" name="Conector recto de flecha 20"/>
          <p:cNvCxnSpPr>
            <a:stCxn id="3" idx="3"/>
          </p:cNvCxnSpPr>
          <p:nvPr/>
        </p:nvCxnSpPr>
        <p:spPr>
          <a:xfrm flipV="1">
            <a:off x="6012611" y="3951368"/>
            <a:ext cx="1199072" cy="14849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7721070" y="4597226"/>
            <a:ext cx="228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Wall calculus kernel elapsed time</a:t>
            </a:r>
            <a:endParaRPr lang="en-GB" dirty="0" smtClean="0">
              <a:latin typeface="HP Simplified" panose="020B0604020204020204" pitchFamily="34" charset="0"/>
            </a:endParaRPr>
          </a:p>
        </p:txBody>
      </p:sp>
      <p:cxnSp>
        <p:nvCxnSpPr>
          <p:cNvPr id="15" name="Conector recto de flecha 14"/>
          <p:cNvCxnSpPr>
            <a:stCxn id="13" idx="0"/>
          </p:cNvCxnSpPr>
          <p:nvPr/>
        </p:nvCxnSpPr>
        <p:spPr>
          <a:xfrm flipH="1" flipV="1">
            <a:off x="8445260" y="2105610"/>
            <a:ext cx="417466" cy="2491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10096303" y="4974616"/>
            <a:ext cx="1680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Memory copy from device to host</a:t>
            </a:r>
            <a:endParaRPr lang="en-GB" dirty="0" smtClean="0">
              <a:latin typeface="HP Simplified" panose="020B0604020204020204" pitchFamily="34" charset="0"/>
            </a:endParaRPr>
          </a:p>
        </p:txBody>
      </p:sp>
      <p:cxnSp>
        <p:nvCxnSpPr>
          <p:cNvPr id="22" name="Conector recto de flecha 21"/>
          <p:cNvCxnSpPr>
            <a:stCxn id="20" idx="0"/>
          </p:cNvCxnSpPr>
          <p:nvPr/>
        </p:nvCxnSpPr>
        <p:spPr>
          <a:xfrm flipH="1" flipV="1">
            <a:off x="10429336" y="3640347"/>
            <a:ext cx="507357" cy="1334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69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Statistics and summary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profiling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0" y="1583713"/>
            <a:ext cx="1053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Kernel execution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2340570" y="2384198"/>
            <a:ext cx="168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Relative/Total execution time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02" y="3386906"/>
            <a:ext cx="10800000" cy="236702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096350" y="2384198"/>
            <a:ext cx="102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Number of calls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7473043" y="2364489"/>
            <a:ext cx="1398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Grid and block size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9520544" y="2384198"/>
            <a:ext cx="110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CUDA kernel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5271524" y="2364490"/>
            <a:ext cx="168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Execution statistics</a:t>
            </a:r>
          </a:p>
        </p:txBody>
      </p:sp>
      <p:cxnSp>
        <p:nvCxnSpPr>
          <p:cNvPr id="11" name="Conector recto de flecha 10"/>
          <p:cNvCxnSpPr>
            <a:stCxn id="19" idx="2"/>
          </p:cNvCxnSpPr>
          <p:nvPr/>
        </p:nvCxnSpPr>
        <p:spPr>
          <a:xfrm>
            <a:off x="3180960" y="3030529"/>
            <a:ext cx="312738" cy="287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</p:cNvCxnSpPr>
          <p:nvPr/>
        </p:nvCxnSpPr>
        <p:spPr>
          <a:xfrm flipH="1">
            <a:off x="4528868" y="3030529"/>
            <a:ext cx="80069" cy="287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20" idx="2"/>
          </p:cNvCxnSpPr>
          <p:nvPr/>
        </p:nvCxnSpPr>
        <p:spPr>
          <a:xfrm>
            <a:off x="6111914" y="3010821"/>
            <a:ext cx="61588" cy="307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16" idx="2"/>
          </p:cNvCxnSpPr>
          <p:nvPr/>
        </p:nvCxnSpPr>
        <p:spPr>
          <a:xfrm flipH="1">
            <a:off x="8172399" y="3010820"/>
            <a:ext cx="1" cy="287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3012110" y="3386907"/>
            <a:ext cx="1197581" cy="2367028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ángulo redondeado 30"/>
          <p:cNvSpPr/>
          <p:nvPr/>
        </p:nvSpPr>
        <p:spPr>
          <a:xfrm>
            <a:off x="4209691" y="3381702"/>
            <a:ext cx="646981" cy="2367028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ángulo redondeado 31"/>
          <p:cNvSpPr/>
          <p:nvPr/>
        </p:nvSpPr>
        <p:spPr>
          <a:xfrm>
            <a:off x="4856672" y="3376498"/>
            <a:ext cx="2789208" cy="2367028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ángulo redondeado 32"/>
          <p:cNvSpPr/>
          <p:nvPr/>
        </p:nvSpPr>
        <p:spPr>
          <a:xfrm>
            <a:off x="7645880" y="3367197"/>
            <a:ext cx="1225876" cy="2367028"/>
          </a:xfrm>
          <a:prstGeom prst="round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1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Optimizing tools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505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CUDA Toolkit optimization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0" y="1502688"/>
            <a:ext cx="949631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Profiling tools</a:t>
            </a:r>
            <a:endParaRPr lang="en-US" dirty="0">
              <a:latin typeface="HP Simplified" panose="020B0604020204020204" pitchFamily="34" charset="0"/>
            </a:endParaRP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0070C0"/>
                </a:solidFill>
                <a:latin typeface="HP Simplified" panose="020B0604020204020204" pitchFamily="34" charset="0"/>
              </a:rPr>
              <a:t>1</a:t>
            </a: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. </a:t>
            </a:r>
            <a:r>
              <a:rPr lang="en-US" b="1" dirty="0" err="1">
                <a:solidFill>
                  <a:srgbClr val="0070C0"/>
                </a:solidFill>
                <a:latin typeface="HP Simplified" panose="020B0604020204020204" pitchFamily="34" charset="0"/>
              </a:rPr>
              <a:t>Nsight</a:t>
            </a:r>
            <a:r>
              <a:rPr lang="en-US" b="1" dirty="0">
                <a:solidFill>
                  <a:srgbClr val="0070C0"/>
                </a:solidFill>
                <a:latin typeface="HP Simplified" panose="020B0604020204020204" pitchFamily="34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Systems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HP Simplified" panose="020B0604020204020204" pitchFamily="34" charset="0"/>
              </a:rPr>
              <a:t>A </a:t>
            </a:r>
            <a:r>
              <a:rPr lang="en-US" dirty="0">
                <a:latin typeface="HP Simplified" panose="020B0604020204020204" pitchFamily="34" charset="0"/>
              </a:rPr>
              <a:t>system-wide performance analysis tool for CUDA </a:t>
            </a:r>
            <a:r>
              <a:rPr lang="en-US" dirty="0" smtClean="0">
                <a:latin typeface="HP Simplified" panose="020B0604020204020204" pitchFamily="34" charset="0"/>
              </a:rPr>
              <a:t>applications.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Timeline </a:t>
            </a:r>
            <a:r>
              <a:rPr lang="en-US" dirty="0">
                <a:latin typeface="HP Simplified" panose="020B0604020204020204" pitchFamily="34" charset="0"/>
              </a:rPr>
              <a:t>view of CPU, GPU, and memory activities.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Profiling </a:t>
            </a:r>
            <a:r>
              <a:rPr lang="en-US" dirty="0">
                <a:latin typeface="HP Simplified" panose="020B0604020204020204" pitchFamily="34" charset="0"/>
              </a:rPr>
              <a:t>of CUDA kernels, memory transfers, and API calls.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Identify </a:t>
            </a:r>
            <a:r>
              <a:rPr lang="en-US" dirty="0">
                <a:latin typeface="HP Simplified" panose="020B0604020204020204" pitchFamily="34" charset="0"/>
              </a:rPr>
              <a:t>performance bottlenecks</a:t>
            </a:r>
            <a:r>
              <a:rPr lang="en-US" dirty="0" smtClean="0">
                <a:latin typeface="HP Simplified" panose="020B0604020204020204" pitchFamily="34" charset="0"/>
              </a:rPr>
              <a:t>.</a:t>
            </a:r>
          </a:p>
          <a:p>
            <a:pPr algn="just">
              <a:spcAft>
                <a:spcPts val="600"/>
              </a:spcAft>
            </a:pPr>
            <a:endParaRPr lang="en-US" dirty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2. </a:t>
            </a:r>
            <a:r>
              <a:rPr lang="en-US" b="1" dirty="0" err="1">
                <a:solidFill>
                  <a:srgbClr val="0070C0"/>
                </a:solidFill>
                <a:latin typeface="HP Simplified" panose="020B0604020204020204" pitchFamily="34" charset="0"/>
              </a:rPr>
              <a:t>Nsight</a:t>
            </a:r>
            <a:r>
              <a:rPr lang="en-US" b="1" dirty="0">
                <a:solidFill>
                  <a:srgbClr val="0070C0"/>
                </a:solidFill>
                <a:latin typeface="HP Simplified" panose="020B0604020204020204" pitchFamily="34" charset="0"/>
              </a:rPr>
              <a:t> Compute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P Simplified" panose="020B0604020204020204" pitchFamily="34" charset="0"/>
              </a:rPr>
              <a:t>An interactive kernel profiler for CUDA applications.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More detailed </a:t>
            </a:r>
            <a:r>
              <a:rPr lang="en-US" dirty="0">
                <a:latin typeface="HP Simplified" panose="020B0604020204020204" pitchFamily="34" charset="0"/>
              </a:rPr>
              <a:t>metrics for CUDA kernels (e.g., warp execution efficiency, memory bandwidth).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P Simplified" panose="020B0604020204020204" pitchFamily="34" charset="0"/>
              </a:rPr>
              <a:t>Source-level analysis and optimization </a:t>
            </a:r>
            <a:r>
              <a:rPr lang="en-US" dirty="0" smtClean="0">
                <a:latin typeface="HP Simplified" panose="020B0604020204020204" pitchFamily="34" charset="0"/>
              </a:rPr>
              <a:t>suggestions.</a:t>
            </a:r>
            <a:endParaRPr lang="en-US" dirty="0">
              <a:latin typeface="HP Simplified" panose="020B06040202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P Simplified" panose="020B0604020204020204" pitchFamily="34" charset="0"/>
              </a:rPr>
              <a:t>Customizable profiling sessions.</a:t>
            </a:r>
          </a:p>
          <a:p>
            <a:pPr algn="just">
              <a:spcAft>
                <a:spcPts val="600"/>
              </a:spcAft>
            </a:pPr>
            <a:endParaRPr lang="en-US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0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02" y="3386905"/>
            <a:ext cx="10800000" cy="236702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profiling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1" y="1583713"/>
            <a:ext cx="287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Memory operations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2771887" y="2384198"/>
            <a:ext cx="168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Relative/Total execution time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838222" y="2384198"/>
            <a:ext cx="1025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Number of calls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9606804" y="2384198"/>
            <a:ext cx="170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Memory operation type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6574108" y="2364490"/>
            <a:ext cx="1680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Execution statistics</a:t>
            </a:r>
          </a:p>
        </p:txBody>
      </p:sp>
      <p:cxnSp>
        <p:nvCxnSpPr>
          <p:cNvPr id="11" name="Conector recto de flecha 10"/>
          <p:cNvCxnSpPr>
            <a:stCxn id="19" idx="2"/>
          </p:cNvCxnSpPr>
          <p:nvPr/>
        </p:nvCxnSpPr>
        <p:spPr>
          <a:xfrm>
            <a:off x="3612277" y="3030529"/>
            <a:ext cx="312738" cy="287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15" idx="2"/>
          </p:cNvCxnSpPr>
          <p:nvPr/>
        </p:nvCxnSpPr>
        <p:spPr>
          <a:xfrm flipH="1">
            <a:off x="5270740" y="3030529"/>
            <a:ext cx="80069" cy="287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/>
          <p:cNvCxnSpPr>
            <a:stCxn id="20" idx="2"/>
          </p:cNvCxnSpPr>
          <p:nvPr/>
        </p:nvCxnSpPr>
        <p:spPr>
          <a:xfrm>
            <a:off x="7414498" y="3010821"/>
            <a:ext cx="61588" cy="307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redondeado 29"/>
          <p:cNvSpPr/>
          <p:nvPr/>
        </p:nvSpPr>
        <p:spPr>
          <a:xfrm>
            <a:off x="3012110" y="3386907"/>
            <a:ext cx="1887694" cy="2367028"/>
          </a:xfrm>
          <a:prstGeom prst="roundRect">
            <a:avLst>
              <a:gd name="adj" fmla="val 387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ángulo redondeado 30"/>
          <p:cNvSpPr/>
          <p:nvPr/>
        </p:nvSpPr>
        <p:spPr>
          <a:xfrm>
            <a:off x="4899804" y="3374042"/>
            <a:ext cx="767750" cy="2367028"/>
          </a:xfrm>
          <a:prstGeom prst="roundRect">
            <a:avLst>
              <a:gd name="adj" fmla="val 1329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ángulo redondeado 31"/>
          <p:cNvSpPr/>
          <p:nvPr/>
        </p:nvSpPr>
        <p:spPr>
          <a:xfrm>
            <a:off x="5667554" y="3376498"/>
            <a:ext cx="4002657" cy="2367028"/>
          </a:xfrm>
          <a:prstGeom prst="roundRect">
            <a:avLst>
              <a:gd name="adj" fmla="val 3911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Statistics and summary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5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Custom profiling of hybrid GPU/CPU workflow 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profiling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0" y="1583713"/>
            <a:ext cx="1053421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Hybrid workflow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Sequence of CUDA kernels, API calls and CPU functions that execute an unique complex task within a code.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Common hybrid workflow: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P Simplified" panose="020B0604020204020204" pitchFamily="34" charset="0"/>
              </a:rPr>
              <a:t>	</a:t>
            </a:r>
            <a:r>
              <a:rPr lang="en-US" dirty="0" smtClean="0">
                <a:latin typeface="HP Simplified" panose="020B0604020204020204" pitchFamily="34" charset="0"/>
              </a:rPr>
              <a:t>Allocate host memory </a:t>
            </a:r>
            <a:endParaRPr lang="en-US" dirty="0" smtClean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dirty="0">
                <a:latin typeface="HP Simplified" panose="020B0604020204020204" pitchFamily="34" charset="0"/>
              </a:rPr>
              <a:t>	</a:t>
            </a:r>
            <a:r>
              <a:rPr lang="en-US" dirty="0" smtClean="0">
                <a:latin typeface="HP Simplified" panose="020B0604020204020204" pitchFamily="34" charset="0"/>
              </a:rPr>
              <a:t>+ </a:t>
            </a:r>
            <a:r>
              <a:rPr lang="en-US" dirty="0" smtClean="0">
                <a:latin typeface="HP Simplified" panose="020B0604020204020204" pitchFamily="34" charset="0"/>
              </a:rPr>
              <a:t>allocate CUDA memory + transfer CPU to GPU 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P Simplified" panose="020B0604020204020204" pitchFamily="34" charset="0"/>
              </a:rPr>
              <a:t>	</a:t>
            </a:r>
            <a:r>
              <a:rPr lang="en-US" dirty="0" smtClean="0">
                <a:latin typeface="HP Simplified" panose="020B0604020204020204" pitchFamily="34" charset="0"/>
              </a:rPr>
              <a:t>+ launch kernel 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HP Simplified" panose="020B0604020204020204" pitchFamily="34" charset="0"/>
              </a:rPr>
              <a:t>	+ perform reductions + transfer GPU to CPU  </a:t>
            </a:r>
            <a:endParaRPr lang="en-US" dirty="0" smtClean="0">
              <a:latin typeface="HP Simplified" panose="020B06040202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To calculate the total computational time required by hybrid workflows is not straight forward by common profilers. </a:t>
            </a:r>
            <a:endParaRPr lang="en-US" dirty="0" smtClean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 smtClean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11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Custom profiling of hybrid GPU/CPU workflow 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profiling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5" y="1510769"/>
            <a:ext cx="6480000" cy="522046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7437396" y="2248683"/>
            <a:ext cx="419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Container to accumulate total elapsed time for the hybrid workflow</a:t>
            </a:r>
            <a:endParaRPr lang="en-US" dirty="0" smtClean="0">
              <a:latin typeface="HP Simplified" panose="020B0604020204020204" pitchFamily="34" charset="0"/>
            </a:endParaRPr>
          </a:p>
        </p:txBody>
      </p:sp>
      <p:cxnSp>
        <p:nvCxnSpPr>
          <p:cNvPr id="11" name="Conector recto de flecha 10"/>
          <p:cNvCxnSpPr>
            <a:stCxn id="10" idx="1"/>
          </p:cNvCxnSpPr>
          <p:nvPr/>
        </p:nvCxnSpPr>
        <p:spPr>
          <a:xfrm flipH="1" flipV="1">
            <a:off x="3001992" y="2449899"/>
            <a:ext cx="4435404" cy="12195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7437396" y="1597421"/>
            <a:ext cx="419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Include the standard C++ </a:t>
            </a:r>
            <a:r>
              <a:rPr lang="en-GB" dirty="0" err="1" smtClean="0">
                <a:latin typeface="HP Simplified" panose="020B0604020204020204" pitchFamily="34" charset="0"/>
              </a:rPr>
              <a:t>time.h</a:t>
            </a:r>
            <a:r>
              <a:rPr lang="en-GB" dirty="0" smtClean="0">
                <a:latin typeface="HP Simplified" panose="020B0604020204020204" pitchFamily="34" charset="0"/>
              </a:rPr>
              <a:t> library</a:t>
            </a:r>
            <a:endParaRPr lang="en-US" dirty="0" smtClean="0">
              <a:latin typeface="HP Simplified" panose="020B0604020204020204" pitchFamily="34" charset="0"/>
            </a:endParaRPr>
          </a:p>
        </p:txBody>
      </p:sp>
      <p:cxnSp>
        <p:nvCxnSpPr>
          <p:cNvPr id="15" name="Conector recto de flecha 14"/>
          <p:cNvCxnSpPr>
            <a:stCxn id="13" idx="1"/>
          </p:cNvCxnSpPr>
          <p:nvPr/>
        </p:nvCxnSpPr>
        <p:spPr>
          <a:xfrm flipH="1">
            <a:off x="2544792" y="1782087"/>
            <a:ext cx="4892604" cy="782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7437396" y="3257906"/>
            <a:ext cx="419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Start time accounting</a:t>
            </a:r>
            <a:endParaRPr lang="en-US" dirty="0" smtClean="0">
              <a:latin typeface="HP Simplified" panose="020B0604020204020204" pitchFamily="34" charset="0"/>
            </a:endParaRPr>
          </a:p>
        </p:txBody>
      </p:sp>
      <p:cxnSp>
        <p:nvCxnSpPr>
          <p:cNvPr id="17" name="Conector recto de flecha 16"/>
          <p:cNvCxnSpPr>
            <a:stCxn id="16" idx="1"/>
          </p:cNvCxnSpPr>
          <p:nvPr/>
        </p:nvCxnSpPr>
        <p:spPr>
          <a:xfrm flipH="1">
            <a:off x="3942272" y="3442572"/>
            <a:ext cx="3495124" cy="166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7442258" y="4073009"/>
            <a:ext cx="419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End time accounting</a:t>
            </a:r>
            <a:endParaRPr lang="en-US" dirty="0" smtClean="0">
              <a:latin typeface="HP Simplified" panose="020B0604020204020204" pitchFamily="34" charset="0"/>
            </a:endParaRPr>
          </a:p>
        </p:txBody>
      </p:sp>
      <p:cxnSp>
        <p:nvCxnSpPr>
          <p:cNvPr id="19" name="Conector recto de flecha 18"/>
          <p:cNvCxnSpPr>
            <a:stCxn id="18" idx="1"/>
          </p:cNvCxnSpPr>
          <p:nvPr/>
        </p:nvCxnSpPr>
        <p:spPr>
          <a:xfrm flipH="1">
            <a:off x="3947134" y="4257675"/>
            <a:ext cx="3495124" cy="1662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7437396" y="4812664"/>
            <a:ext cx="419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Add elapsed time in seconds</a:t>
            </a:r>
            <a:endParaRPr lang="en-US" dirty="0" smtClean="0">
              <a:latin typeface="HP Simplified" panose="020B0604020204020204" pitchFamily="34" charset="0"/>
            </a:endParaRPr>
          </a:p>
        </p:txBody>
      </p:sp>
      <p:cxnSp>
        <p:nvCxnSpPr>
          <p:cNvPr id="21" name="Conector recto de flecha 20"/>
          <p:cNvCxnSpPr>
            <a:stCxn id="20" idx="1"/>
          </p:cNvCxnSpPr>
          <p:nvPr/>
        </p:nvCxnSpPr>
        <p:spPr>
          <a:xfrm flipH="1" flipV="1">
            <a:off x="4666891" y="4518054"/>
            <a:ext cx="2770505" cy="47927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06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Custom profiling of hybrid GPU/CPU workflow 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profiling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35" y="1510769"/>
            <a:ext cx="6480000" cy="522046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7437396" y="2248683"/>
            <a:ext cx="419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Container to accumulate total elapsed time for the hybrid workflow</a:t>
            </a:r>
            <a:endParaRPr lang="en-US" dirty="0" smtClean="0">
              <a:latin typeface="HP Simplified" panose="020B0604020204020204" pitchFamily="34" charset="0"/>
            </a:endParaRPr>
          </a:p>
        </p:txBody>
      </p:sp>
      <p:cxnSp>
        <p:nvCxnSpPr>
          <p:cNvPr id="11" name="Conector recto de flecha 10"/>
          <p:cNvCxnSpPr>
            <a:stCxn id="10" idx="1"/>
          </p:cNvCxnSpPr>
          <p:nvPr/>
        </p:nvCxnSpPr>
        <p:spPr>
          <a:xfrm flipH="1" flipV="1">
            <a:off x="3001992" y="2449899"/>
            <a:ext cx="4435404" cy="12195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7437396" y="1597421"/>
            <a:ext cx="419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Include the standard C++ </a:t>
            </a:r>
            <a:r>
              <a:rPr lang="en-GB" dirty="0" err="1" smtClean="0">
                <a:latin typeface="HP Simplified" panose="020B0604020204020204" pitchFamily="34" charset="0"/>
              </a:rPr>
              <a:t>time.h</a:t>
            </a:r>
            <a:r>
              <a:rPr lang="en-GB" dirty="0" smtClean="0">
                <a:latin typeface="HP Simplified" panose="020B0604020204020204" pitchFamily="34" charset="0"/>
              </a:rPr>
              <a:t> library</a:t>
            </a:r>
            <a:endParaRPr lang="en-US" dirty="0" smtClean="0">
              <a:latin typeface="HP Simplified" panose="020B0604020204020204" pitchFamily="34" charset="0"/>
            </a:endParaRPr>
          </a:p>
        </p:txBody>
      </p:sp>
      <p:cxnSp>
        <p:nvCxnSpPr>
          <p:cNvPr id="15" name="Conector recto de flecha 14"/>
          <p:cNvCxnSpPr>
            <a:stCxn id="13" idx="1"/>
          </p:cNvCxnSpPr>
          <p:nvPr/>
        </p:nvCxnSpPr>
        <p:spPr>
          <a:xfrm flipH="1">
            <a:off x="2544792" y="1782087"/>
            <a:ext cx="4892604" cy="782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7437396" y="4603624"/>
            <a:ext cx="419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Start time accounting</a:t>
            </a:r>
            <a:endParaRPr lang="en-US" dirty="0" smtClean="0">
              <a:latin typeface="HP Simplified" panose="020B0604020204020204" pitchFamily="34" charset="0"/>
            </a:endParaRPr>
          </a:p>
        </p:txBody>
      </p:sp>
      <p:cxnSp>
        <p:nvCxnSpPr>
          <p:cNvPr id="17" name="Conector recto de flecha 16"/>
          <p:cNvCxnSpPr>
            <a:stCxn id="16" idx="1"/>
          </p:cNvCxnSpPr>
          <p:nvPr/>
        </p:nvCxnSpPr>
        <p:spPr>
          <a:xfrm flipH="1">
            <a:off x="3873260" y="4788290"/>
            <a:ext cx="3564136" cy="40615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7442258" y="5194445"/>
            <a:ext cx="419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End time accounting</a:t>
            </a:r>
            <a:endParaRPr lang="en-US" dirty="0" smtClean="0">
              <a:latin typeface="HP Simplified" panose="020B0604020204020204" pitchFamily="34" charset="0"/>
            </a:endParaRPr>
          </a:p>
        </p:txBody>
      </p:sp>
      <p:cxnSp>
        <p:nvCxnSpPr>
          <p:cNvPr id="19" name="Conector recto de flecha 18"/>
          <p:cNvCxnSpPr>
            <a:stCxn id="18" idx="1"/>
          </p:cNvCxnSpPr>
          <p:nvPr/>
        </p:nvCxnSpPr>
        <p:spPr>
          <a:xfrm flipH="1">
            <a:off x="6590582" y="5379111"/>
            <a:ext cx="851676" cy="18492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7437396" y="5934100"/>
            <a:ext cx="419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Add elapsed time in seconds</a:t>
            </a:r>
            <a:endParaRPr lang="en-US" dirty="0" smtClean="0">
              <a:latin typeface="HP Simplified" panose="020B0604020204020204" pitchFamily="34" charset="0"/>
            </a:endParaRPr>
          </a:p>
        </p:txBody>
      </p:sp>
      <p:cxnSp>
        <p:nvCxnSpPr>
          <p:cNvPr id="21" name="Conector recto de flecha 20"/>
          <p:cNvCxnSpPr>
            <a:stCxn id="20" idx="1"/>
          </p:cNvCxnSpPr>
          <p:nvPr/>
        </p:nvCxnSpPr>
        <p:spPr>
          <a:xfrm flipH="1" flipV="1">
            <a:off x="4727276" y="6107502"/>
            <a:ext cx="2710120" cy="1126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37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8" y="1039821"/>
            <a:ext cx="8832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References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47074" y="1615781"/>
            <a:ext cx="9885646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HP Simplified" panose="020B0604020204020204" pitchFamily="34" charset="0"/>
              </a:rPr>
              <a:t>Wu, W.  (2007). Computational River Dynamics. </a:t>
            </a:r>
            <a:r>
              <a:rPr lang="en-US" sz="1200" dirty="0" err="1">
                <a:latin typeface="HP Simplified" panose="020B0604020204020204" pitchFamily="34" charset="0"/>
              </a:rPr>
              <a:t>NetLibrary</a:t>
            </a:r>
            <a:r>
              <a:rPr lang="en-US" sz="1200" dirty="0">
                <a:latin typeface="HP Simplified" panose="020B0604020204020204" pitchFamily="34" charset="0"/>
              </a:rPr>
              <a:t>, </a:t>
            </a:r>
            <a:r>
              <a:rPr lang="en-US" sz="1200" dirty="0" err="1">
                <a:latin typeface="HP Simplified" panose="020B0604020204020204" pitchFamily="34" charset="0"/>
              </a:rPr>
              <a:t>Inc</a:t>
            </a:r>
            <a:r>
              <a:rPr lang="en-US" sz="1200" dirty="0">
                <a:latin typeface="HP Simplified" panose="020B0604020204020204" pitchFamily="34" charset="0"/>
              </a:rPr>
              <a:t>, CRC Press </a:t>
            </a:r>
            <a:r>
              <a:rPr lang="en-US" sz="1200" dirty="0" smtClean="0">
                <a:latin typeface="HP Simplified" panose="020B0604020204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1200" dirty="0" err="1" smtClean="0">
                <a:latin typeface="HP Simplified" panose="020B0604020204020204" pitchFamily="34" charset="0"/>
              </a:rPr>
              <a:t>Fernández-Pato</a:t>
            </a:r>
            <a:r>
              <a:rPr lang="en-US" sz="1200" dirty="0" smtClean="0">
                <a:latin typeface="HP Simplified" panose="020B0604020204020204" pitchFamily="34" charset="0"/>
              </a:rPr>
              <a:t> J., </a:t>
            </a:r>
            <a:r>
              <a:rPr lang="en-US" sz="1200" dirty="0">
                <a:latin typeface="HP Simplified" panose="020B0604020204020204" pitchFamily="34" charset="0"/>
              </a:rPr>
              <a:t>et al., </a:t>
            </a:r>
            <a:r>
              <a:rPr lang="en-US" sz="1200" dirty="0" smtClean="0">
                <a:latin typeface="HP Simplified" panose="020B0604020204020204" pitchFamily="34" charset="0"/>
              </a:rPr>
              <a:t>2025. </a:t>
            </a:r>
            <a:r>
              <a:rPr lang="en-US" sz="1200" dirty="0">
                <a:latin typeface="HP Simplified" panose="020B0604020204020204" pitchFamily="34" charset="0"/>
              </a:rPr>
              <a:t>Acceleration of pipeline analysis for irrigation networks through </a:t>
            </a:r>
            <a:r>
              <a:rPr lang="en-US" sz="1200" dirty="0" err="1">
                <a:latin typeface="HP Simplified" panose="020B0604020204020204" pitchFamily="34" charset="0"/>
              </a:rPr>
              <a:t>parallelisation</a:t>
            </a:r>
            <a:r>
              <a:rPr lang="en-US" sz="1200" dirty="0">
                <a:latin typeface="HP Simplified" panose="020B0604020204020204" pitchFamily="34" charset="0"/>
              </a:rPr>
              <a:t> in Graphic Processing </a:t>
            </a:r>
            <a:r>
              <a:rPr lang="en-US" sz="1200" dirty="0" smtClean="0">
                <a:latin typeface="HP Simplified" panose="020B0604020204020204" pitchFamily="34" charset="0"/>
              </a:rPr>
              <a:t>Units. </a:t>
            </a:r>
            <a:r>
              <a:rPr lang="en-US" sz="1200" dirty="0" err="1" smtClean="0">
                <a:latin typeface="HP Simplified" panose="020B0604020204020204" pitchFamily="34" charset="0"/>
              </a:rPr>
              <a:t>Biosystems</a:t>
            </a:r>
            <a:r>
              <a:rPr lang="en-US" sz="1200" dirty="0" smtClean="0">
                <a:latin typeface="HP Simplified" panose="020B0604020204020204" pitchFamily="34" charset="0"/>
              </a:rPr>
              <a:t> Engineering 252</a:t>
            </a:r>
            <a:r>
              <a:rPr lang="en-US" sz="1200" dirty="0">
                <a:latin typeface="HP Simplified" panose="020B0604020204020204" pitchFamily="34" charset="0"/>
              </a:rPr>
              <a:t>, </a:t>
            </a:r>
            <a:r>
              <a:rPr lang="en-US" sz="1200" dirty="0" smtClean="0">
                <a:latin typeface="HP Simplified" panose="020B0604020204020204" pitchFamily="34" charset="0"/>
              </a:rPr>
              <a:t>pp. 1-14.</a:t>
            </a:r>
            <a:endParaRPr lang="en-US" sz="1200" dirty="0">
              <a:latin typeface="HP Simplified" panose="020B0604020204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200" dirty="0" smtClean="0">
                <a:latin typeface="HP Simplified" panose="020B0604020204020204" pitchFamily="34" charset="0"/>
              </a:rPr>
              <a:t>An</a:t>
            </a:r>
            <a:r>
              <a:rPr lang="en-US" sz="1200" dirty="0">
                <a:latin typeface="HP Simplified" panose="020B0604020204020204" pitchFamily="34" charset="0"/>
              </a:rPr>
              <a:t>, </a:t>
            </a:r>
            <a:r>
              <a:rPr lang="en-US" sz="1200" dirty="0" smtClean="0">
                <a:latin typeface="HP Simplified" panose="020B0604020204020204" pitchFamily="34" charset="0"/>
              </a:rPr>
              <a:t>S., </a:t>
            </a:r>
            <a:r>
              <a:rPr lang="en-US" sz="1200" dirty="0">
                <a:latin typeface="HP Simplified" panose="020B0604020204020204" pitchFamily="34" charset="0"/>
              </a:rPr>
              <a:t>and </a:t>
            </a:r>
            <a:r>
              <a:rPr lang="en-US" sz="1200" dirty="0" err="1" smtClean="0">
                <a:latin typeface="HP Simplified" panose="020B0604020204020204" pitchFamily="34" charset="0"/>
              </a:rPr>
              <a:t>Seo</a:t>
            </a:r>
            <a:r>
              <a:rPr lang="en-US" sz="1200" dirty="0" smtClean="0">
                <a:latin typeface="HP Simplified" panose="020B0604020204020204" pitchFamily="34" charset="0"/>
              </a:rPr>
              <a:t>, SC., </a:t>
            </a:r>
            <a:r>
              <a:rPr lang="en-US" sz="1200" dirty="0">
                <a:latin typeface="HP Simplified" panose="020B0604020204020204" pitchFamily="34" charset="0"/>
              </a:rPr>
              <a:t>2020. </a:t>
            </a:r>
            <a:r>
              <a:rPr lang="en-US" sz="1200" dirty="0" smtClean="0">
                <a:latin typeface="HP Simplified" panose="020B0604020204020204" pitchFamily="34" charset="0"/>
              </a:rPr>
              <a:t>Efficient </a:t>
            </a:r>
            <a:r>
              <a:rPr lang="en-US" sz="1200" dirty="0">
                <a:latin typeface="HP Simplified" panose="020B0604020204020204" pitchFamily="34" charset="0"/>
              </a:rPr>
              <a:t>Parallel Implementations of LWE-Based Post-Quantum Cryptosystems on Graphics Processing </a:t>
            </a:r>
            <a:r>
              <a:rPr lang="en-US" sz="1200" dirty="0" smtClean="0">
                <a:latin typeface="HP Simplified" panose="020B0604020204020204" pitchFamily="34" charset="0"/>
              </a:rPr>
              <a:t>Units. Mathematics 8(10) pp. </a:t>
            </a:r>
            <a:r>
              <a:rPr lang="en-US" sz="1200" dirty="0">
                <a:latin typeface="HP Simplified" panose="020B0604020204020204" pitchFamily="34" charset="0"/>
              </a:rPr>
              <a:t>1781</a:t>
            </a:r>
            <a:r>
              <a:rPr lang="en-US" sz="1200" dirty="0" smtClean="0">
                <a:latin typeface="HP Simplified" panose="020B0604020204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latin typeface="HP Simplified" panose="020B0604020204020204" pitchFamily="34" charset="0"/>
              </a:rPr>
              <a:t>NVIDIA developers, 2025. https://developer.nvidia.com/</a:t>
            </a:r>
            <a:endParaRPr lang="en-US" sz="1200" dirty="0" smtClean="0">
              <a:latin typeface="HP Simplified" panose="020B0604020204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200" dirty="0">
                <a:latin typeface="HP Simplified" panose="020B0604020204020204" pitchFamily="34" charset="0"/>
              </a:rPr>
              <a:t>CUDA Toolkit Documentation v12.8 Update 1, 2025. https://docs.nvidia.com/cuda</a:t>
            </a:r>
            <a:r>
              <a:rPr lang="en-US" sz="1200" dirty="0" smtClean="0">
                <a:latin typeface="HP Simplified" panose="020B0604020204020204" pitchFamily="34" charset="0"/>
              </a:rPr>
              <a:t>/</a:t>
            </a:r>
          </a:p>
          <a:p>
            <a:pPr>
              <a:spcAft>
                <a:spcPts val="600"/>
              </a:spcAft>
            </a:pPr>
            <a:r>
              <a:rPr lang="en-US" sz="1200" dirty="0" smtClean="0">
                <a:latin typeface="HP Simplified" panose="020B0604020204020204" pitchFamily="34" charset="0"/>
              </a:rPr>
              <a:t>Aragón Institute of </a:t>
            </a:r>
            <a:r>
              <a:rPr lang="en-US" sz="1200" dirty="0">
                <a:latin typeface="HP Simplified" panose="020B0604020204020204" pitchFamily="34" charset="0"/>
              </a:rPr>
              <a:t>Engineering Research I3A, </a:t>
            </a:r>
            <a:r>
              <a:rPr lang="en-US" sz="1200" dirty="0" smtClean="0">
                <a:latin typeface="HP Simplified" panose="020B0604020204020204" pitchFamily="34" charset="0"/>
              </a:rPr>
              <a:t>2025. https</a:t>
            </a:r>
            <a:r>
              <a:rPr lang="en-US" sz="1200" dirty="0">
                <a:latin typeface="HP Simplified" panose="020B0604020204020204" pitchFamily="34" charset="0"/>
              </a:rPr>
              <a:t>://i3a.unizar.es/es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852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Introduction </a:t>
            </a:r>
            <a:r>
              <a:rPr lang="en-US" cap="all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to GPU programming for computational models</a:t>
            </a:r>
            <a:endParaRPr lang="en-GB" sz="1800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61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3313DF-D0C7-43B0-8656-F9D3BDA2D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0476" cy="592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7C0BC47-3EA2-4327-8F01-76AABD70F5B1}"/>
              </a:ext>
            </a:extLst>
          </p:cNvPr>
          <p:cNvSpPr/>
          <p:nvPr/>
        </p:nvSpPr>
        <p:spPr>
          <a:xfrm>
            <a:off x="679509" y="819508"/>
            <a:ext cx="11510967" cy="3545457"/>
          </a:xfrm>
          <a:prstGeom prst="rect">
            <a:avLst/>
          </a:prstGeom>
          <a:solidFill>
            <a:schemeClr val="bg1"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B6A1914-D693-4BC1-B607-00F37C6E01B9}"/>
              </a:ext>
            </a:extLst>
          </p:cNvPr>
          <p:cNvSpPr txBox="1"/>
          <p:nvPr/>
        </p:nvSpPr>
        <p:spPr>
          <a:xfrm>
            <a:off x="882300" y="2201365"/>
            <a:ext cx="8875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 Doctoral Network</a:t>
            </a:r>
            <a:endParaRPr lang="en-GB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F5C127-EA42-4BD8-AEA3-1B34063175F0}"/>
              </a:ext>
            </a:extLst>
          </p:cNvPr>
          <p:cNvSpPr txBox="1"/>
          <p:nvPr/>
        </p:nvSpPr>
        <p:spPr>
          <a:xfrm>
            <a:off x="883824" y="1083147"/>
            <a:ext cx="104501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Introduction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to GPU </a:t>
            </a:r>
            <a:r>
              <a:rPr lang="en-US" sz="36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programming for computational models: Debugging, profiling and optimizing.</a:t>
            </a:r>
            <a:endParaRPr lang="en-GB" sz="36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26666C6-CB9D-4BB2-96A2-DE588E0615C9}"/>
              </a:ext>
            </a:extLst>
          </p:cNvPr>
          <p:cNvSpPr/>
          <p:nvPr/>
        </p:nvSpPr>
        <p:spPr>
          <a:xfrm>
            <a:off x="0" y="5931015"/>
            <a:ext cx="12306630" cy="926983"/>
          </a:xfrm>
          <a:prstGeom prst="rect">
            <a:avLst/>
          </a:prstGeom>
          <a:solidFill>
            <a:srgbClr val="FFFFFF">
              <a:alpha val="8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0" name="Picture 6" descr="Logotipo de la Universidad de Zaragoza | Universidad de Zaragoza">
            <a:extLst>
              <a:ext uri="{FF2B5EF4-FFF2-40B4-BE49-F238E27FC236}">
                <a16:creationId xmlns:a16="http://schemas.microsoft.com/office/drawing/2014/main" id="{14A39CAE-D84C-4426-B080-2F4354E12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03" y="5997225"/>
            <a:ext cx="2337557" cy="85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4A7CC7E-C7D5-47CB-9984-1D41D19B6E29}"/>
              </a:ext>
            </a:extLst>
          </p:cNvPr>
          <p:cNvSpPr txBox="1"/>
          <p:nvPr/>
        </p:nvSpPr>
        <p:spPr>
          <a:xfrm>
            <a:off x="865964" y="3009318"/>
            <a:ext cx="11382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Sergio </a:t>
            </a:r>
            <a:r>
              <a:rPr lang="es-ES" sz="2400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Martínez-Aranda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  <a:p>
            <a:r>
              <a:rPr lang="es-ES" sz="2400" i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Fluid Dynamics </a:t>
            </a:r>
            <a:r>
              <a:rPr lang="es-ES" sz="2400" i="1" dirty="0" err="1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Tecnologies</a:t>
            </a:r>
            <a:r>
              <a:rPr lang="es-ES" sz="2400" i="1" dirty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 </a:t>
            </a:r>
            <a:r>
              <a:rPr lang="es-ES" sz="2400" i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- I3A, </a:t>
            </a:r>
            <a:r>
              <a:rPr lang="es-ES" sz="2400" i="1" dirty="0" err="1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University</a:t>
            </a:r>
            <a:r>
              <a:rPr lang="es-ES" sz="2400" i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 of </a:t>
            </a:r>
            <a:r>
              <a:rPr lang="es-ES" sz="2400" i="1" dirty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Zaragoza</a:t>
            </a:r>
          </a:p>
          <a:p>
            <a:r>
              <a:rPr lang="es-ES" sz="2400" dirty="0">
                <a:solidFill>
                  <a:srgbClr val="002060"/>
                </a:solidFill>
                <a:latin typeface="HP Simplified" panose="020B0604020204020204" pitchFamily="34" charset="0"/>
              </a:rPr>
              <a:t>sermar@unizar.es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482" y="6099997"/>
            <a:ext cx="2429261" cy="59436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417" y="6118358"/>
            <a:ext cx="2663542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89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Optimizing tools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0" y="1502688"/>
            <a:ext cx="8562305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Debugging tools</a:t>
            </a:r>
            <a:endParaRPr lang="en-US" u="sng" dirty="0">
              <a:latin typeface="HP Simplified" panose="020B0604020204020204" pitchFamily="34" charset="0"/>
            </a:endParaRP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b="1" dirty="0">
                <a:solidFill>
                  <a:srgbClr val="0070C0"/>
                </a:solidFill>
                <a:latin typeface="HP Simplified" panose="020B0604020204020204" pitchFamily="34" charset="0"/>
              </a:rPr>
              <a:t>1</a:t>
            </a: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. </a:t>
            </a:r>
            <a:r>
              <a:rPr lang="en-US" b="1" dirty="0">
                <a:solidFill>
                  <a:srgbClr val="0070C0"/>
                </a:solidFill>
                <a:latin typeface="HP Simplified" panose="020B0604020204020204" pitchFamily="34" charset="0"/>
              </a:rPr>
              <a:t>Compute </a:t>
            </a: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Sanitizer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HP Simplified" panose="020B0604020204020204" pitchFamily="34" charset="0"/>
              </a:rPr>
              <a:t>A </a:t>
            </a:r>
            <a:r>
              <a:rPr lang="en-US" dirty="0">
                <a:latin typeface="HP Simplified" panose="020B0604020204020204" pitchFamily="34" charset="0"/>
              </a:rPr>
              <a:t>suite of tools for detecting and diagnosing issues in CUDA applications</a:t>
            </a:r>
            <a:r>
              <a:rPr lang="en-US" dirty="0" smtClean="0">
                <a:latin typeface="HP Simplified" panose="020B0604020204020204" pitchFamily="34" charset="0"/>
              </a:rPr>
              <a:t>.</a:t>
            </a:r>
            <a:endParaRPr lang="en-US" dirty="0">
              <a:latin typeface="HP Simplified" panose="020B06040202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Memory </a:t>
            </a:r>
            <a:r>
              <a:rPr lang="en-US" dirty="0" smtClean="0">
                <a:latin typeface="HP Simplified" panose="020B0604020204020204" pitchFamily="34" charset="0"/>
              </a:rPr>
              <a:t>allocation checking: </a:t>
            </a:r>
            <a:r>
              <a:rPr lang="en-US" dirty="0">
                <a:latin typeface="HP Simplified" panose="020B0604020204020204" pitchFamily="34" charset="0"/>
              </a:rPr>
              <a:t>out-of-bounds access, memory </a:t>
            </a:r>
            <a:r>
              <a:rPr lang="en-US" dirty="0" smtClean="0">
                <a:latin typeface="HP Simplified" panose="020B0604020204020204" pitchFamily="34" charset="0"/>
              </a:rPr>
              <a:t>leaks, </a:t>
            </a:r>
            <a:r>
              <a:rPr lang="en-US" dirty="0" err="1" smtClean="0">
                <a:latin typeface="HP Simplified" panose="020B0604020204020204" pitchFamily="34" charset="0"/>
              </a:rPr>
              <a:t>etc</a:t>
            </a:r>
            <a:endParaRPr lang="en-US" dirty="0" smtClean="0">
              <a:latin typeface="HP Simplified" panose="020B06040202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Memory initialization checking</a:t>
            </a:r>
            <a:endParaRPr lang="en-US" dirty="0">
              <a:latin typeface="HP Simplified" panose="020B06040202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Race </a:t>
            </a:r>
            <a:r>
              <a:rPr lang="en-US" dirty="0">
                <a:latin typeface="HP Simplified" panose="020B0604020204020204" pitchFamily="34" charset="0"/>
              </a:rPr>
              <a:t>condition </a:t>
            </a:r>
            <a:r>
              <a:rPr lang="en-US" dirty="0" smtClean="0">
                <a:latin typeface="HP Simplified" panose="020B0604020204020204" pitchFamily="34" charset="0"/>
              </a:rPr>
              <a:t>and synchronization problems detection.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2. </a:t>
            </a:r>
            <a:r>
              <a:rPr lang="en-US" b="1" dirty="0">
                <a:solidFill>
                  <a:srgbClr val="0070C0"/>
                </a:solidFill>
                <a:latin typeface="HP Simplified" panose="020B0604020204020204" pitchFamily="34" charset="0"/>
              </a:rPr>
              <a:t>CUDA-GDB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P Simplified" panose="020B0604020204020204" pitchFamily="34" charset="0"/>
              </a:rPr>
              <a:t>A GPU-aware debugger based on GDB for debugging CUDA applications.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P Simplified" panose="020B0604020204020204" pitchFamily="34" charset="0"/>
              </a:rPr>
              <a:t>Debug both host (CPU) and device (GPU) code.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P Simplified" panose="020B0604020204020204" pitchFamily="34" charset="0"/>
              </a:rPr>
              <a:t>Set breakpoints, inspect variables, and step through CUDA kernels.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P Simplified" panose="020B0604020204020204" pitchFamily="34" charset="0"/>
              </a:rPr>
              <a:t>Examine CUDA threads, blocks, and grids.</a:t>
            </a:r>
          </a:p>
          <a:p>
            <a:pPr algn="just">
              <a:spcAft>
                <a:spcPts val="600"/>
              </a:spcAft>
            </a:pPr>
            <a:endParaRPr lang="en-US" dirty="0">
              <a:latin typeface="HP Simplified" panose="020B06040202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5052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CUDA Toolkit optimization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40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1039821"/>
            <a:ext cx="4201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Module content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802488" y="1814608"/>
            <a:ext cx="1066201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HP Simplified" panose="020B0604020204020204" pitchFamily="34" charset="0"/>
              </a:rPr>
              <a:t>Optimizing tools</a:t>
            </a:r>
          </a:p>
          <a:p>
            <a:pPr marL="457200" indent="-457200">
              <a:spcAft>
                <a:spcPts val="1800"/>
              </a:spcAft>
              <a:buAutoNum type="arabicPeriod"/>
            </a:pPr>
            <a:r>
              <a:rPr lang="en-US" sz="2400" dirty="0" smtClean="0">
                <a:latin typeface="HP Simplified" panose="020B0604020204020204" pitchFamily="34" charset="0"/>
              </a:rPr>
              <a:t>Debugging code with Compute Sanitizer</a:t>
            </a:r>
          </a:p>
          <a:p>
            <a:pPr marL="457200" indent="-457200">
              <a:spcAft>
                <a:spcPts val="1800"/>
              </a:spcAft>
              <a:buAutoNum type="arabicPeriod"/>
            </a:pP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HP Simplified" panose="020B0604020204020204" pitchFamily="34" charset="0"/>
              </a:rPr>
              <a:t>Profiling code with </a:t>
            </a:r>
            <a:r>
              <a:rPr lang="en-US" sz="2400" dirty="0" err="1" smtClean="0">
                <a:solidFill>
                  <a:schemeClr val="bg1">
                    <a:lumMod val="75000"/>
                  </a:schemeClr>
                </a:solidFill>
                <a:latin typeface="HP Simplified" panose="020B0604020204020204" pitchFamily="34" charset="0"/>
              </a:rPr>
              <a:t>Nsight</a:t>
            </a:r>
            <a:r>
              <a:rPr lang="en-US" sz="2400" dirty="0" smtClean="0">
                <a:solidFill>
                  <a:schemeClr val="bg1">
                    <a:lumMod val="75000"/>
                  </a:schemeClr>
                </a:solidFill>
                <a:latin typeface="HP Simplified" panose="020B0604020204020204" pitchFamily="34" charset="0"/>
              </a:rPr>
              <a:t> System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852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all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Debugging, profiling and optimizing</a:t>
            </a:r>
            <a:endParaRPr lang="en-GB" sz="1800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00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Debugging with Compute Sanitizer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Debugging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0" y="1583713"/>
            <a:ext cx="10534211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HP Simplified" panose="020B0604020204020204" pitchFamily="34" charset="0"/>
              </a:rPr>
              <a:t>Compilation flags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Include –g: Add information for the host code.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Include –G: Add information for the device code.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Do not include </a:t>
            </a:r>
            <a:r>
              <a:rPr lang="en-US" dirty="0" smtClean="0">
                <a:latin typeface="HP Simplified" panose="020B0604020204020204" pitchFamily="34" charset="0"/>
              </a:rPr>
              <a:t>compiler </a:t>
            </a:r>
            <a:r>
              <a:rPr lang="en-US" dirty="0" smtClean="0">
                <a:latin typeface="HP Simplified" panose="020B0604020204020204" pitchFamily="34" charset="0"/>
              </a:rPr>
              <a:t>optimization flags (e.g., -03).</a:t>
            </a:r>
            <a:endParaRPr lang="en-US" dirty="0" smtClean="0">
              <a:latin typeface="HP Simplified" panose="020B0604020204020204" pitchFamily="34" charset="0"/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Check for memory </a:t>
            </a: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errors:   </a:t>
            </a:r>
            <a:r>
              <a:rPr lang="en-US" b="1" dirty="0" err="1" smtClean="0">
                <a:solidFill>
                  <a:srgbClr val="0070C0"/>
                </a:solidFill>
                <a:latin typeface="HP Simplified" panose="020B0604020204020204" pitchFamily="34" charset="0"/>
              </a:rPr>
              <a:t>memcheck</a:t>
            </a:r>
            <a:endParaRPr lang="en-US" b="1" dirty="0" smtClean="0">
              <a:solidFill>
                <a:srgbClr val="0070C0"/>
              </a:solidFill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Memory </a:t>
            </a:r>
            <a:r>
              <a:rPr lang="en-GB" dirty="0">
                <a:latin typeface="HP Simplified" panose="020B0604020204020204" pitchFamily="34" charset="0"/>
              </a:rPr>
              <a:t>errors include out-of-bounds accesses, memory leaks, and illegal memory operations</a:t>
            </a:r>
            <a:r>
              <a:rPr lang="en-GB" dirty="0" smtClean="0">
                <a:latin typeface="HP Simplified" panose="020B0604020204020204" pitchFamily="34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70C0"/>
                </a:solidFill>
                <a:latin typeface="HP Simplified" panose="020B0604020204020204" pitchFamily="34" charset="0"/>
              </a:rPr>
              <a:t>Check for memory </a:t>
            </a: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initialization:   </a:t>
            </a:r>
            <a:r>
              <a:rPr lang="en-US" b="1" dirty="0" err="1" smtClean="0">
                <a:solidFill>
                  <a:srgbClr val="0070C0"/>
                </a:solidFill>
                <a:latin typeface="HP Simplified" panose="020B0604020204020204" pitchFamily="34" charset="0"/>
              </a:rPr>
              <a:t>initcheck</a:t>
            </a:r>
            <a:endParaRPr lang="en-US" b="1" dirty="0">
              <a:solidFill>
                <a:srgbClr val="0070C0"/>
              </a:solidFill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HP Simplified" panose="020B0604020204020204" pitchFamily="34" charset="0"/>
              </a:rPr>
              <a:t>Detection of </a:t>
            </a:r>
            <a:r>
              <a:rPr lang="en-US" dirty="0">
                <a:latin typeface="HP Simplified" panose="020B0604020204020204" pitchFamily="34" charset="0"/>
              </a:rPr>
              <a:t>uninitialized memory </a:t>
            </a:r>
            <a:r>
              <a:rPr lang="en-US" dirty="0" smtClean="0">
                <a:latin typeface="HP Simplified" panose="020B0604020204020204" pitchFamily="34" charset="0"/>
              </a:rPr>
              <a:t>accesses.</a:t>
            </a:r>
            <a:endParaRPr lang="en-US" dirty="0" smtClean="0">
              <a:latin typeface="HP Simplified" panose="020B0604020204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Check for race </a:t>
            </a: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conditions:   </a:t>
            </a:r>
            <a:r>
              <a:rPr lang="en-US" b="1" dirty="0" err="1" smtClean="0">
                <a:solidFill>
                  <a:srgbClr val="0070C0"/>
                </a:solidFill>
                <a:latin typeface="HP Simplified" panose="020B0604020204020204" pitchFamily="34" charset="0"/>
              </a:rPr>
              <a:t>racecheck</a:t>
            </a:r>
            <a:endParaRPr lang="en-US" b="1" dirty="0" smtClean="0">
              <a:solidFill>
                <a:srgbClr val="0070C0"/>
              </a:solidFill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GB" dirty="0">
                <a:latin typeface="HP Simplified" panose="020B0604020204020204" pitchFamily="34" charset="0"/>
              </a:rPr>
              <a:t>M</a:t>
            </a:r>
            <a:r>
              <a:rPr lang="en-GB" dirty="0" smtClean="0">
                <a:latin typeface="HP Simplified" panose="020B0604020204020204" pitchFamily="34" charset="0"/>
              </a:rPr>
              <a:t>ultiple </a:t>
            </a:r>
            <a:r>
              <a:rPr lang="en-GB" dirty="0">
                <a:latin typeface="HP Simplified" panose="020B0604020204020204" pitchFamily="34" charset="0"/>
              </a:rPr>
              <a:t>threads access shared data concurrently </a:t>
            </a:r>
            <a:r>
              <a:rPr lang="en-GB" dirty="0" smtClean="0">
                <a:latin typeface="HP Simplified" panose="020B0604020204020204" pitchFamily="34" charset="0"/>
              </a:rPr>
              <a:t>without a </a:t>
            </a:r>
            <a:r>
              <a:rPr lang="en-GB" dirty="0">
                <a:latin typeface="HP Simplified" panose="020B0604020204020204" pitchFamily="34" charset="0"/>
              </a:rPr>
              <a:t>proper synchronization</a:t>
            </a:r>
            <a:r>
              <a:rPr lang="en-GB" dirty="0" smtClean="0">
                <a:latin typeface="HP Simplified" panose="020B0604020204020204" pitchFamily="34" charset="0"/>
              </a:rPr>
              <a:t>.</a:t>
            </a:r>
            <a:endParaRPr lang="en-US" dirty="0" smtClean="0">
              <a:latin typeface="HP Simplified" panose="020B0604020204020204" pitchFamily="34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Check for synchronization </a:t>
            </a: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conditions:   </a:t>
            </a:r>
            <a:r>
              <a:rPr lang="en-US" b="1" dirty="0" err="1" smtClean="0">
                <a:solidFill>
                  <a:srgbClr val="0070C0"/>
                </a:solidFill>
                <a:latin typeface="HP Simplified" panose="020B0604020204020204" pitchFamily="34" charset="0"/>
              </a:rPr>
              <a:t>synccheck</a:t>
            </a:r>
            <a:endParaRPr lang="en-US" b="1" dirty="0" smtClean="0">
              <a:solidFill>
                <a:srgbClr val="0070C0"/>
              </a:solidFill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GB" dirty="0" smtClean="0">
                <a:latin typeface="HP Simplified" panose="020B0604020204020204" pitchFamily="34" charset="0"/>
              </a:rPr>
              <a:t>Detection of synchronization </a:t>
            </a:r>
            <a:r>
              <a:rPr lang="en-GB" dirty="0">
                <a:latin typeface="HP Simplified" panose="020B0604020204020204" pitchFamily="34" charset="0"/>
              </a:rPr>
              <a:t>errors, such as incorrect use of barriers or </a:t>
            </a:r>
            <a:r>
              <a:rPr lang="en-GB" dirty="0" smtClean="0">
                <a:latin typeface="HP Simplified" panose="020B0604020204020204" pitchFamily="34" charset="0"/>
              </a:rPr>
              <a:t>warps divergence.</a:t>
            </a:r>
            <a:endParaRPr lang="en-US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52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Check for memory errors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Debugging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0" y="1583713"/>
            <a:ext cx="10534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GB" dirty="0">
                <a:latin typeface="HP Simplified" panose="020B0604020204020204" pitchFamily="34" charset="0"/>
              </a:rPr>
              <a:t>M</a:t>
            </a:r>
            <a:r>
              <a:rPr lang="en-GB" dirty="0" smtClean="0">
                <a:latin typeface="HP Simplified" panose="020B0604020204020204" pitchFamily="34" charset="0"/>
              </a:rPr>
              <a:t>emory-related </a:t>
            </a:r>
            <a:r>
              <a:rPr lang="en-GB" dirty="0">
                <a:latin typeface="HP Simplified" panose="020B0604020204020204" pitchFamily="34" charset="0"/>
              </a:rPr>
              <a:t>issues during </a:t>
            </a:r>
            <a:r>
              <a:rPr lang="en-GB" dirty="0" smtClean="0">
                <a:latin typeface="HP Simplified" panose="020B0604020204020204" pitchFamily="34" charset="0"/>
              </a:rPr>
              <a:t>execution of the CUDA kernels </a:t>
            </a:r>
            <a:r>
              <a:rPr lang="en-GB" dirty="0" smtClean="0">
                <a:latin typeface="HP Simplified" panose="020B0604020204020204" pitchFamily="34" charset="0"/>
              </a:rPr>
              <a:t>can </a:t>
            </a:r>
            <a:r>
              <a:rPr lang="en-GB" dirty="0">
                <a:latin typeface="HP Simplified" panose="020B0604020204020204" pitchFamily="34" charset="0"/>
              </a:rPr>
              <a:t>range from out-of-bounds memory </a:t>
            </a:r>
            <a:r>
              <a:rPr lang="en-GB" dirty="0" smtClean="0">
                <a:latin typeface="HP Simplified" panose="020B0604020204020204" pitchFamily="34" charset="0"/>
              </a:rPr>
              <a:t>access,  </a:t>
            </a:r>
            <a:r>
              <a:rPr lang="en-GB" dirty="0">
                <a:latin typeface="HP Simplified" panose="020B0604020204020204" pitchFamily="34" charset="0"/>
              </a:rPr>
              <a:t>memory </a:t>
            </a:r>
            <a:r>
              <a:rPr lang="en-GB" dirty="0" smtClean="0">
                <a:latin typeface="HP Simplified" panose="020B0604020204020204" pitchFamily="34" charset="0"/>
              </a:rPr>
              <a:t>leaks </a:t>
            </a:r>
            <a:r>
              <a:rPr lang="en-GB" dirty="0">
                <a:latin typeface="HP Simplified" panose="020B0604020204020204" pitchFamily="34" charset="0"/>
              </a:rPr>
              <a:t>and </a:t>
            </a:r>
            <a:r>
              <a:rPr lang="en-GB" dirty="0" smtClean="0">
                <a:latin typeface="HP Simplified" panose="020B0604020204020204" pitchFamily="34" charset="0"/>
              </a:rPr>
              <a:t>other illegal memory operations.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8" y="2433412"/>
            <a:ext cx="1086987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Execution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P Simplified" panose="020B0604020204020204" pitchFamily="34" charset="0"/>
              </a:rPr>
              <a:t>&gt;&gt; </a:t>
            </a:r>
            <a:r>
              <a:rPr lang="en-US" dirty="0">
                <a:solidFill>
                  <a:srgbClr val="0070C0"/>
                </a:solidFill>
                <a:latin typeface="HP Simplified" panose="020B0604020204020204" pitchFamily="34" charset="0"/>
              </a:rPr>
              <a:t>compute-sanitizer --tool </a:t>
            </a:r>
            <a:r>
              <a:rPr lang="en-US" dirty="0" err="1">
                <a:solidFill>
                  <a:srgbClr val="0070C0"/>
                </a:solidFill>
                <a:latin typeface="HP Simplified" panose="020B0604020204020204" pitchFamily="34" charset="0"/>
              </a:rPr>
              <a:t>memcheck</a:t>
            </a:r>
            <a:r>
              <a:rPr lang="en-US" dirty="0">
                <a:solidFill>
                  <a:srgbClr val="0070C0"/>
                </a:solidFill>
                <a:latin typeface="HP Simplified" panose="020B0604020204020204" pitchFamily="34" charset="0"/>
              </a:rPr>
              <a:t>   </a:t>
            </a:r>
            <a:r>
              <a:rPr lang="en-US" dirty="0">
                <a:latin typeface="HP Simplified" panose="020B0604020204020204" pitchFamily="34" charset="0"/>
              </a:rPr>
              <a:t>./</a:t>
            </a:r>
            <a:r>
              <a:rPr lang="en-US" dirty="0" err="1">
                <a:latin typeface="HP Simplified" panose="020B0604020204020204" pitchFamily="34" charset="0"/>
              </a:rPr>
              <a:t>my_cuda_app</a:t>
            </a:r>
            <a:r>
              <a:rPr lang="en-US" dirty="0">
                <a:latin typeface="HP Simplified" panose="020B0604020204020204" pitchFamily="34" charset="0"/>
              </a:rPr>
              <a:t>   </a:t>
            </a:r>
            <a:r>
              <a:rPr lang="en-US" dirty="0" err="1">
                <a:latin typeface="HP Simplified" panose="020B0604020204020204" pitchFamily="34" charset="0"/>
              </a:rPr>
              <a:t>app_command_line_options</a:t>
            </a:r>
            <a:endParaRPr lang="en-US" dirty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b="1" dirty="0" smtClean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Optional flags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P Simplified" panose="020B0604020204020204" pitchFamily="34" charset="0"/>
              </a:rPr>
              <a:t>--leak-check </a:t>
            </a:r>
            <a:r>
              <a:rPr lang="en-US" dirty="0" smtClean="0">
                <a:latin typeface="HP Simplified" panose="020B0604020204020204" pitchFamily="34" charset="0"/>
              </a:rPr>
              <a:t>full</a:t>
            </a:r>
            <a:r>
              <a:rPr lang="en-US" dirty="0">
                <a:latin typeface="HP Simplified" panose="020B0604020204020204" pitchFamily="34" charset="0"/>
              </a:rPr>
              <a:t>			</a:t>
            </a:r>
            <a:r>
              <a:rPr lang="en-GB" dirty="0">
                <a:latin typeface="HP Simplified" panose="020B0604020204020204" pitchFamily="34" charset="0"/>
              </a:rPr>
              <a:t>Perform a detailed memory leak check</a:t>
            </a:r>
          </a:p>
          <a:p>
            <a:pPr algn="just">
              <a:spcAft>
                <a:spcPts val="600"/>
              </a:spcAft>
            </a:pPr>
            <a:r>
              <a:rPr lang="en-US" dirty="0">
                <a:latin typeface="HP Simplified" panose="020B0604020204020204" pitchFamily="34" charset="0"/>
              </a:rPr>
              <a:t>--track-unused-memory yes		</a:t>
            </a:r>
            <a:r>
              <a:rPr lang="en-GB" dirty="0">
                <a:latin typeface="HP Simplified" panose="020B0604020204020204" pitchFamily="34" charset="0"/>
              </a:rPr>
              <a:t>Track memory that is allocated but never used.</a:t>
            </a:r>
          </a:p>
          <a:p>
            <a:pPr algn="just">
              <a:spcAft>
                <a:spcPts val="600"/>
              </a:spcAft>
            </a:pPr>
            <a:r>
              <a:rPr lang="en-GB" dirty="0">
                <a:latin typeface="HP Simplified" panose="020B0604020204020204" pitchFamily="34" charset="0"/>
              </a:rPr>
              <a:t>--log-file &lt;file&gt; 			Save the output to a file.</a:t>
            </a:r>
          </a:p>
          <a:p>
            <a:pPr algn="just">
              <a:spcAft>
                <a:spcPts val="600"/>
              </a:spcAft>
            </a:pPr>
            <a:r>
              <a:rPr lang="en-GB" dirty="0">
                <a:latin typeface="HP Simplified" panose="020B0604020204020204" pitchFamily="34" charset="0"/>
              </a:rPr>
              <a:t>--verbose			Enable verbose output for more detailed information</a:t>
            </a:r>
            <a:r>
              <a:rPr lang="en-GB" dirty="0" smtClean="0">
                <a:latin typeface="HP Simplified" panose="020B0604020204020204" pitchFamily="34" charset="0"/>
              </a:rPr>
              <a:t>.</a:t>
            </a:r>
            <a:endParaRPr lang="en-US" dirty="0" smtClean="0">
              <a:latin typeface="HP Simplified" panose="020B0604020204020204" pitchFamily="34" charset="0"/>
            </a:endParaRPr>
          </a:p>
          <a:p>
            <a:pPr algn="just">
              <a:spcAft>
                <a:spcPts val="600"/>
              </a:spcAft>
            </a:pPr>
            <a:endParaRPr lang="en-US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92" y="2327717"/>
            <a:ext cx="6480000" cy="394162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Check for memory errors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0" y="1583713"/>
            <a:ext cx="10534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HP Simplified" panose="020B0604020204020204" pitchFamily="34" charset="0"/>
              </a:rPr>
              <a:t>Error example: out-of</a:t>
            </a:r>
            <a:r>
              <a:rPr lang="en-US" dirty="0" smtClean="0">
                <a:latin typeface="HP Simplified" panose="020B0604020204020204" pitchFamily="34" charset="0"/>
              </a:rPr>
              <a:t>-bound access</a:t>
            </a:r>
            <a:endParaRPr lang="en-US" dirty="0" smtClean="0">
              <a:latin typeface="HP Simplified" panose="020B0604020204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Debugging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8558831" y="4094755"/>
            <a:ext cx="282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err="1" smtClean="0">
                <a:latin typeface="HP Simplified" panose="020B0604020204020204" pitchFamily="34" charset="0"/>
              </a:rPr>
              <a:t>d_array</a:t>
            </a:r>
            <a:r>
              <a:rPr lang="en-US" dirty="0" smtClean="0">
                <a:latin typeface="HP Simplified" panose="020B0604020204020204" pitchFamily="34" charset="0"/>
              </a:rPr>
              <a:t> </a:t>
            </a:r>
            <a:r>
              <a:rPr lang="en-US" dirty="0" smtClean="0">
                <a:latin typeface="HP Simplified" panose="020B0604020204020204" pitchFamily="34" charset="0"/>
              </a:rPr>
              <a:t>allocates </a:t>
            </a:r>
            <a:r>
              <a:rPr lang="en-US" dirty="0" smtClean="0">
                <a:latin typeface="HP Simplified" panose="020B0604020204020204" pitchFamily="34" charset="0"/>
              </a:rPr>
              <a:t>100 integer elements in the global memory</a:t>
            </a:r>
          </a:p>
        </p:txBody>
      </p:sp>
      <p:cxnSp>
        <p:nvCxnSpPr>
          <p:cNvPr id="5" name="Conector recto de flecha 4"/>
          <p:cNvCxnSpPr>
            <a:stCxn id="16" idx="1"/>
          </p:cNvCxnSpPr>
          <p:nvPr/>
        </p:nvCxnSpPr>
        <p:spPr>
          <a:xfrm flipH="1" flipV="1">
            <a:off x="2924355" y="3157264"/>
            <a:ext cx="5634476" cy="333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8558831" y="5158903"/>
            <a:ext cx="2825950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 smtClean="0">
                <a:latin typeface="HP Simplified" panose="020B0604020204020204" pitchFamily="34" charset="0"/>
              </a:rPr>
              <a:t>The grid for the kernel has </a:t>
            </a:r>
          </a:p>
          <a:p>
            <a:pPr algn="just">
              <a:spcAft>
                <a:spcPts val="600"/>
              </a:spcAft>
            </a:pPr>
            <a:r>
              <a:rPr lang="en-US" dirty="0" smtClean="0">
                <a:latin typeface="HP Simplified" panose="020B0604020204020204" pitchFamily="34" charset="0"/>
              </a:rPr>
              <a:t>1 block * 256 threads/block = 256 threads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8558831" y="2698929"/>
            <a:ext cx="28259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dirty="0">
                <a:latin typeface="HP Simplified" panose="020B0604020204020204" pitchFamily="34" charset="0"/>
              </a:rPr>
              <a:t>T</a:t>
            </a:r>
            <a:r>
              <a:rPr lang="en-US" dirty="0" smtClean="0">
                <a:latin typeface="HP Simplified" panose="020B0604020204020204" pitchFamily="34" charset="0"/>
              </a:rPr>
              <a:t>hreads with </a:t>
            </a:r>
            <a:r>
              <a:rPr lang="en-US" dirty="0" err="1" smtClean="0">
                <a:latin typeface="HP Simplified" panose="020B0604020204020204" pitchFamily="34" charset="0"/>
              </a:rPr>
              <a:t>idx</a:t>
            </a:r>
            <a:r>
              <a:rPr lang="en-US" dirty="0" smtClean="0">
                <a:latin typeface="HP Simplified" panose="020B0604020204020204" pitchFamily="34" charset="0"/>
              </a:rPr>
              <a:t>&gt;=N will access to an out-of-bound memory position</a:t>
            </a:r>
          </a:p>
        </p:txBody>
      </p:sp>
      <p:cxnSp>
        <p:nvCxnSpPr>
          <p:cNvPr id="17" name="Conector recto de flecha 16"/>
          <p:cNvCxnSpPr>
            <a:stCxn id="11" idx="1"/>
          </p:cNvCxnSpPr>
          <p:nvPr/>
        </p:nvCxnSpPr>
        <p:spPr>
          <a:xfrm flipH="1" flipV="1">
            <a:off x="5089585" y="4546122"/>
            <a:ext cx="3469246" cy="1029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stCxn id="13" idx="1"/>
          </p:cNvCxnSpPr>
          <p:nvPr/>
        </p:nvCxnSpPr>
        <p:spPr>
          <a:xfrm flipH="1" flipV="1">
            <a:off x="6745857" y="5650304"/>
            <a:ext cx="1812974" cy="873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7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986F5A7-F5E0-4D8A-8776-82257B458689}"/>
              </a:ext>
            </a:extLst>
          </p:cNvPr>
          <p:cNvSpPr/>
          <p:nvPr/>
        </p:nvSpPr>
        <p:spPr>
          <a:xfrm>
            <a:off x="0" y="0"/>
            <a:ext cx="12192000" cy="691882"/>
          </a:xfrm>
          <a:prstGeom prst="rect">
            <a:avLst/>
          </a:prstGeom>
          <a:solidFill>
            <a:schemeClr val="bg2">
              <a:lumMod val="90000"/>
              <a:alpha val="6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D83F5A-28FC-44C8-9220-815A489E3683}"/>
              </a:ext>
            </a:extLst>
          </p:cNvPr>
          <p:cNvSpPr txBox="1"/>
          <p:nvPr/>
        </p:nvSpPr>
        <p:spPr>
          <a:xfrm>
            <a:off x="7871092" y="196661"/>
            <a:ext cx="4201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20204" pitchFamily="34" charset="0"/>
              </a:rPr>
              <a:t>Workshop 2 – RESCUER MSCA-DN</a:t>
            </a:r>
            <a:endParaRPr lang="es-E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39" y="969485"/>
            <a:ext cx="7913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25000"/>
                  </a:schemeClr>
                </a:solidFill>
                <a:latin typeface="HP Simplified" panose="020B0604020204020204" pitchFamily="34" charset="0"/>
              </a:rPr>
              <a:t>Check for memory errors</a:t>
            </a:r>
            <a:endParaRPr lang="es-ES" sz="2400" b="1" dirty="0">
              <a:solidFill>
                <a:schemeClr val="bg2">
                  <a:lumMod val="2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415441" y="1583713"/>
            <a:ext cx="3915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err="1" smtClean="0">
                <a:solidFill>
                  <a:srgbClr val="0070C0"/>
                </a:solidFill>
                <a:latin typeface="HP Simplified" panose="020B0604020204020204" pitchFamily="34" charset="0"/>
              </a:rPr>
              <a:t>Memcheck</a:t>
            </a:r>
            <a:r>
              <a:rPr lang="en-US" b="1" dirty="0" smtClean="0">
                <a:solidFill>
                  <a:srgbClr val="0070C0"/>
                </a:solidFill>
                <a:latin typeface="HP Simplified" panose="020B0604020204020204" pitchFamily="34" charset="0"/>
              </a:rPr>
              <a:t> output message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90" y="2186631"/>
            <a:ext cx="8640000" cy="428625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D0716A5-DF43-49CC-B1F4-78EE566C9377}"/>
              </a:ext>
            </a:extLst>
          </p:cNvPr>
          <p:cNvSpPr txBox="1"/>
          <p:nvPr/>
        </p:nvSpPr>
        <p:spPr>
          <a:xfrm>
            <a:off x="9367778" y="2371065"/>
            <a:ext cx="270474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 smtClean="0">
                <a:latin typeface="HP Simplified" panose="020B0604020204020204" pitchFamily="34" charset="0"/>
              </a:rPr>
              <a:t>Error </a:t>
            </a:r>
            <a:r>
              <a:rPr lang="en-US" b="1" dirty="0" smtClean="0">
                <a:latin typeface="HP Simplified" panose="020B0604020204020204" pitchFamily="34" charset="0"/>
              </a:rPr>
              <a:t>type &amp; mem. size</a:t>
            </a:r>
            <a:endParaRPr lang="en-US" b="1" dirty="0" smtClean="0">
              <a:latin typeface="HP Simplified" panose="020B0604020204020204" pitchFamily="34" charset="0"/>
            </a:endParaRPr>
          </a:p>
          <a:p>
            <a:pPr indent="-144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HP Simplified" panose="020B0604020204020204" pitchFamily="34" charset="0"/>
              </a:rPr>
              <a:t>Invalid __global__ </a:t>
            </a:r>
            <a:r>
              <a:rPr lang="en-US" dirty="0" smtClean="0">
                <a:latin typeface="HP Simplified" panose="020B0604020204020204" pitchFamily="34" charset="0"/>
              </a:rPr>
              <a:t>write</a:t>
            </a:r>
          </a:p>
          <a:p>
            <a:pPr indent="-144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Invalid </a:t>
            </a:r>
            <a:r>
              <a:rPr lang="en-US" dirty="0">
                <a:latin typeface="HP Simplified" panose="020B0604020204020204" pitchFamily="34" charset="0"/>
              </a:rPr>
              <a:t>__global__ </a:t>
            </a:r>
            <a:r>
              <a:rPr lang="en-US" dirty="0" smtClean="0">
                <a:latin typeface="HP Simplified" panose="020B0604020204020204" pitchFamily="34" charset="0"/>
              </a:rPr>
              <a:t>read</a:t>
            </a:r>
          </a:p>
          <a:p>
            <a:pPr indent="-144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Leak</a:t>
            </a:r>
          </a:p>
          <a:p>
            <a:pPr indent="-144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Misaligned address</a:t>
            </a:r>
          </a:p>
          <a:p>
            <a:pPr indent="-1440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HP Simplified" panose="020B0604020204020204" pitchFamily="34" charset="0"/>
              </a:rPr>
              <a:t>Illegal </a:t>
            </a:r>
            <a:r>
              <a:rPr lang="en-US" dirty="0">
                <a:latin typeface="HP Simplified" panose="020B0604020204020204" pitchFamily="34" charset="0"/>
              </a:rPr>
              <a:t>memory operation</a:t>
            </a:r>
            <a:endParaRPr lang="en-US" dirty="0" smtClean="0">
              <a:latin typeface="HP Simplified" panose="020B06040202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D257B00-5B93-4005-AFC2-B93A825B49BE}"/>
              </a:ext>
            </a:extLst>
          </p:cNvPr>
          <p:cNvSpPr txBox="1"/>
          <p:nvPr/>
        </p:nvSpPr>
        <p:spPr>
          <a:xfrm>
            <a:off x="120426" y="165883"/>
            <a:ext cx="6470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Debugging </a:t>
            </a:r>
            <a:r>
              <a:rPr lang="en-GB" cap="all" dirty="0" err="1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cuda</a:t>
            </a:r>
            <a:r>
              <a:rPr lang="en-GB" cap="all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P Simplified" panose="020B0604020204090204" pitchFamily="34" charset="0"/>
              </a:rPr>
              <a:t> applications</a:t>
            </a:r>
            <a:endParaRPr lang="en-GB" cap="all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P Simplified" panose="020B0604020204090204" pitchFamily="34" charset="0"/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 flipH="1" flipV="1">
            <a:off x="5753819" y="2536166"/>
            <a:ext cx="3613962" cy="862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redondeado 17"/>
          <p:cNvSpPr/>
          <p:nvPr/>
        </p:nvSpPr>
        <p:spPr>
          <a:xfrm>
            <a:off x="610213" y="2371065"/>
            <a:ext cx="5072332" cy="290019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17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8584</TotalTime>
  <Words>1654</Words>
  <Application>Microsoft Office PowerPoint</Application>
  <PresentationFormat>Panorámica</PresentationFormat>
  <Paragraphs>337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HP Simplified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jfpato</dc:creator>
  <cp:lastModifiedBy>Sergio Martinez</cp:lastModifiedBy>
  <cp:revision>483</cp:revision>
  <dcterms:created xsi:type="dcterms:W3CDTF">2020-11-16T23:10:22Z</dcterms:created>
  <dcterms:modified xsi:type="dcterms:W3CDTF">2025-03-19T12:40:12Z</dcterms:modified>
</cp:coreProperties>
</file>