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3"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4"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3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32"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3"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4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52" name="Title Text"/>
          <p:cNvSpPr txBox="1"/>
          <p:nvPr>
            <p:ph type="title"/>
          </p:nvPr>
        </p:nvSpPr>
        <p:spPr>
          <a:xfrm>
            <a:off x="839787" y="365125"/>
            <a:ext cx="10515601" cy="1325563"/>
          </a:xfrm>
          <a:prstGeom prst="rect">
            <a:avLst/>
          </a:prstGeom>
        </p:spPr>
        <p:txBody>
          <a:bodyPr/>
          <a:lstStyle/>
          <a:p>
            <a:pPr/>
            <a:r>
              <a:t>Title Text</a:t>
            </a:r>
          </a:p>
        </p:txBody>
      </p:sp>
      <p:sp>
        <p:nvSpPr>
          <p:cNvPr id="53"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62"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7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79"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8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1"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2"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90"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91"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2"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93"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3"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0070C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tadryad.org/" TargetMode="External"/><Relationship Id="rId3" Type="http://schemas.openxmlformats.org/officeDocument/2006/relationships/hyperlink" Target="http://zenodo.org/" TargetMode="External"/><Relationship Id="rId4" Type="http://schemas.openxmlformats.org/officeDocument/2006/relationships/hyperlink" Target="http://figshare.com/" TargetMode="External"/><Relationship Id="rId5" Type="http://schemas.openxmlformats.org/officeDocument/2006/relationships/hyperlink" Target="http://thedata.org/" TargetMode="External"/><Relationship Id="rId6" Type="http://schemas.openxmlformats.org/officeDocument/2006/relationships/hyperlink" Target="https://www.uniprot.org/" TargetMode="External"/><Relationship Id="rId7" Type="http://schemas.openxmlformats.org/officeDocument/2006/relationships/hyperlink" Target="https://www.ncbi.nlm.nih.gov/genbank/" TargetMode="External"/><Relationship Id="rId8" Type="http://schemas.openxmlformats.org/officeDocument/2006/relationships/hyperlink" Target="https://www.ebi.ac.uk/metabolights/"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i.org/10.1038/sdata.2016.18"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oi.org/" TargetMode="External"/><Relationship Id="rId3" Type="http://schemas.openxmlformats.org/officeDocument/2006/relationships/hyperlink" Target="https://doi.org/10.1038/sdata.2016.18" TargetMode="External"/><Relationship Id="rId4" Type="http://schemas.openxmlformats.org/officeDocument/2006/relationships/hyperlink" Target="http://repository.adress/identifier" TargetMode="External"/><Relationship Id="rId5" Type="http://schemas.openxmlformats.org/officeDocument/2006/relationships/hyperlink" Target="http://identifiers.org/SO:0000167"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reativecommons.org/licenses/by/4.0/" TargetMode="External"/><Relationship Id="rId3" Type="http://schemas.openxmlformats.org/officeDocument/2006/relationships/hyperlink" Target="https://opensource.org/licenses/MIT" TargetMode="External"/><Relationship Id="rId4" Type="http://schemas.openxmlformats.org/officeDocument/2006/relationships/hyperlink" Target="https://opensource.org/licenses/BSD-2-Clause" TargetMode="External"/><Relationship Id="rId5" Type="http://schemas.openxmlformats.org/officeDocument/2006/relationships/hyperlink" Target="http://www.apache.org/licenses/" TargetMode="External"/><Relationship Id="rId6"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ynbiohub.org/public/bsu/SubtilinReceiver_spaRK_separated/1"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ctrTitle"/>
          </p:nvPr>
        </p:nvSpPr>
        <p:spPr>
          <a:prstGeom prst="rect">
            <a:avLst/>
          </a:prstGeom>
        </p:spPr>
        <p:txBody>
          <a:bodyPr/>
          <a:lstStyle/>
          <a:p>
            <a:pPr/>
            <a:r>
              <a:t>Being FAIR</a:t>
            </a:r>
          </a:p>
        </p:txBody>
      </p:sp>
      <p:sp>
        <p:nvSpPr>
          <p:cNvPr id="104" name="TextBox 3"/>
          <p:cNvSpPr txBox="1"/>
          <p:nvPr/>
        </p:nvSpPr>
        <p:spPr>
          <a:xfrm>
            <a:off x="1516588" y="5070038"/>
            <a:ext cx="6895891"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Open https://pad.carpentries.org/2021-10-19_ed-dash_fair-bio-practice</a:t>
            </a:r>
          </a:p>
        </p:txBody>
      </p:sp>
      <p:sp>
        <p:nvSpPr>
          <p:cNvPr id="105" name="Arrow: Down 7"/>
          <p:cNvSpPr/>
          <p:nvPr/>
        </p:nvSpPr>
        <p:spPr>
          <a:xfrm rot="16200000">
            <a:off x="789102" y="4944312"/>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prstGeom prst="rect">
            <a:avLst/>
          </a:prstGeom>
        </p:spPr>
        <p:txBody>
          <a:bodyPr/>
          <a:lstStyle/>
          <a:p>
            <a:pPr/>
            <a:r>
              <a:t>Findable &amp; Accessible</a:t>
            </a:r>
          </a:p>
        </p:txBody>
      </p:sp>
      <p:sp>
        <p:nvSpPr>
          <p:cNvPr id="140" name="Rectangle 8"/>
          <p:cNvSpPr txBox="1"/>
          <p:nvPr/>
        </p:nvSpPr>
        <p:spPr>
          <a:xfrm>
            <a:off x="678886" y="1461257"/>
            <a:ext cx="10834228" cy="4075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70C0"/>
                </a:solidFill>
              </a:defRPr>
            </a:pPr>
            <a:r>
              <a:t>Deposit data to an external, reputable public repository.</a:t>
            </a:r>
          </a:p>
          <a:p>
            <a:pPr>
              <a:defRPr sz="2400">
                <a:solidFill>
                  <a:srgbClr val="0070C0"/>
                </a:solidFill>
              </a:defRPr>
            </a:pPr>
          </a:p>
          <a:p>
            <a:pPr>
              <a:defRPr sz="2400">
                <a:solidFill>
                  <a:srgbClr val="0070C0"/>
                </a:solidFill>
              </a:defRPr>
            </a:pPr>
            <a:r>
              <a:t>Repositories provide </a:t>
            </a:r>
            <a:r>
              <a:rPr b="1"/>
              <a:t>persistent identifiers </a:t>
            </a:r>
            <a:r>
              <a:t>(PIDs), catalogue options, advanced metadata searching, and download statistics. Some repositories can also host private data or provide embargo periods, meaning access to all data can be delayed.</a:t>
            </a:r>
          </a:p>
          <a:p>
            <a:pPr>
              <a:defRPr sz="2400">
                <a:solidFill>
                  <a:srgbClr val="0070C0"/>
                </a:solidFill>
              </a:defRPr>
            </a:pPr>
          </a:p>
          <a:p>
            <a:pPr>
              <a:defRPr sz="2400">
                <a:solidFill>
                  <a:srgbClr val="0070C0"/>
                </a:solidFill>
              </a:defRPr>
            </a:pPr>
            <a:r>
              <a:t>There are general “data agnostic” repositories, for example: </a:t>
            </a:r>
          </a:p>
          <a:p>
            <a:pPr>
              <a:defRPr sz="2400">
                <a:solidFill>
                  <a:srgbClr val="0070C0"/>
                </a:solidFill>
              </a:defRPr>
            </a:pPr>
            <a:r>
              <a:rPr u="sng">
                <a:solidFill>
                  <a:srgbClr val="0563C1"/>
                </a:solidFill>
                <a:uFill>
                  <a:solidFill>
                    <a:srgbClr val="0563C1"/>
                  </a:solidFill>
                </a:uFill>
                <a:hlinkClick r:id="rId2" invalidUrl="" action="" tgtFrame="" tooltip="" history="1" highlightClick="0" endSnd="0"/>
              </a:rPr>
              <a:t>Dryad</a:t>
            </a:r>
            <a:r>
              <a:t>, </a:t>
            </a:r>
            <a:r>
              <a:rPr u="sng">
                <a:solidFill>
                  <a:srgbClr val="0563C1"/>
                </a:solidFill>
                <a:uFill>
                  <a:solidFill>
                    <a:srgbClr val="0563C1"/>
                  </a:solidFill>
                </a:uFill>
                <a:hlinkClick r:id="rId3" invalidUrl="" action="" tgtFrame="" tooltip="" history="1" highlightClick="0" endSnd="0"/>
              </a:rPr>
              <a:t>Zenodo</a:t>
            </a:r>
            <a:r>
              <a:t>, </a:t>
            </a:r>
            <a:r>
              <a:rPr u="sng">
                <a:solidFill>
                  <a:srgbClr val="0563C1"/>
                </a:solidFill>
                <a:uFill>
                  <a:solidFill>
                    <a:srgbClr val="0563C1"/>
                  </a:solidFill>
                </a:uFill>
                <a:hlinkClick r:id="rId4" invalidUrl="" action="" tgtFrame="" tooltip="" history="1" highlightClick="0" endSnd="0"/>
              </a:rPr>
              <a:t>FigShare</a:t>
            </a:r>
            <a:r>
              <a:t>, </a:t>
            </a:r>
            <a:r>
              <a:rPr u="sng">
                <a:solidFill>
                  <a:srgbClr val="0563C1"/>
                </a:solidFill>
                <a:uFill>
                  <a:solidFill>
                    <a:srgbClr val="0563C1"/>
                  </a:solidFill>
                </a:uFill>
                <a:hlinkClick r:id="rId5" invalidUrl="" action="" tgtFrame="" tooltip="" history="1" highlightClick="0" endSnd="0"/>
              </a:rPr>
              <a:t>Dataverse</a:t>
            </a:r>
            <a:r>
              <a:t>. </a:t>
            </a:r>
          </a:p>
          <a:p>
            <a:pPr>
              <a:defRPr sz="2400">
                <a:solidFill>
                  <a:srgbClr val="0070C0"/>
                </a:solidFill>
              </a:defRPr>
            </a:pPr>
          </a:p>
          <a:p>
            <a:pPr>
              <a:defRPr sz="2400">
                <a:solidFill>
                  <a:srgbClr val="0070C0"/>
                </a:solidFill>
              </a:defRPr>
            </a:pPr>
            <a:r>
              <a:t>Or domain specific, for example: </a:t>
            </a:r>
          </a:p>
          <a:p>
            <a:pPr>
              <a:defRPr sz="2400">
                <a:solidFill>
                  <a:srgbClr val="0070C0"/>
                </a:solidFill>
              </a:defRPr>
            </a:pPr>
            <a:r>
              <a:rPr u="sng">
                <a:solidFill>
                  <a:srgbClr val="0563C1"/>
                </a:solidFill>
                <a:uFill>
                  <a:solidFill>
                    <a:srgbClr val="0563C1"/>
                  </a:solidFill>
                </a:uFill>
                <a:hlinkClick r:id="rId6" invalidUrl="" action="" tgtFrame="" tooltip="" history="1" highlightClick="0" endSnd="0"/>
              </a:rPr>
              <a:t>UniProt</a:t>
            </a:r>
            <a:r>
              <a:t> – protein data, </a:t>
            </a:r>
            <a:r>
              <a:rPr u="sng">
                <a:solidFill>
                  <a:srgbClr val="0563C1"/>
                </a:solidFill>
                <a:uFill>
                  <a:solidFill>
                    <a:srgbClr val="0563C1"/>
                  </a:solidFill>
                </a:uFill>
                <a:hlinkClick r:id="rId7" invalidUrl="" action="" tgtFrame="" tooltip="" history="1" highlightClick="0" endSnd="0"/>
              </a:rPr>
              <a:t>GenBank</a:t>
            </a:r>
            <a:r>
              <a:t> – sequence data, </a:t>
            </a:r>
            <a:r>
              <a:rPr u="sng">
                <a:solidFill>
                  <a:srgbClr val="0563C1"/>
                </a:solidFill>
                <a:uFill>
                  <a:solidFill>
                    <a:srgbClr val="0563C1"/>
                  </a:solidFill>
                </a:uFill>
                <a:hlinkClick r:id="rId8" invalidUrl="" action="" tgtFrame="" tooltip="" history="1" highlightClick="0" endSnd="0"/>
              </a:rPr>
              <a:t>MetaboLights</a:t>
            </a:r>
            <a:r>
              <a:t> – metabolomics data.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itle 1"/>
          <p:cNvSpPr txBox="1"/>
          <p:nvPr>
            <p:ph type="title"/>
          </p:nvPr>
        </p:nvSpPr>
        <p:spPr>
          <a:prstGeom prst="rect">
            <a:avLst/>
          </a:prstGeom>
        </p:spPr>
        <p:txBody>
          <a:bodyPr/>
          <a:lstStyle/>
          <a:p>
            <a:pPr/>
            <a:r>
              <a:t>Persistent identifiers (PIDs)</a:t>
            </a:r>
          </a:p>
        </p:txBody>
      </p:sp>
      <p:sp>
        <p:nvSpPr>
          <p:cNvPr id="143" name="Content Placeholder 5"/>
          <p:cNvSpPr txBox="1"/>
          <p:nvPr>
            <p:ph type="body" idx="1"/>
          </p:nvPr>
        </p:nvSpPr>
        <p:spPr>
          <a:prstGeom prst="rect">
            <a:avLst/>
          </a:prstGeom>
        </p:spPr>
        <p:txBody>
          <a:bodyPr/>
          <a:lstStyle/>
          <a:p>
            <a:pPr marL="0" indent="0">
              <a:buSzTx/>
              <a:buNone/>
            </a:pPr>
            <a:r>
              <a:t>A persistent identifier is a long-lasting reference to a digital resource. Typically it has two components:</a:t>
            </a:r>
          </a:p>
          <a:p>
            <a:pPr/>
          </a:p>
          <a:p>
            <a:pPr/>
            <a:r>
              <a:t>a service that locates the resource over time even when its location changes</a:t>
            </a:r>
          </a:p>
          <a:p>
            <a:pPr/>
            <a:r>
              <a:t>and a unique identifier (that distinguishes the resource or concept from others).</a:t>
            </a:r>
          </a:p>
          <a:p>
            <a:pPr/>
          </a:p>
          <a:p>
            <a:pPr marL="0" indent="0">
              <a:buSzTx/>
              <a:buNone/>
              <a:defRPr>
                <a:solidFill>
                  <a:srgbClr val="548235"/>
                </a:solidFill>
              </a:defRPr>
            </a:pPr>
            <a:r>
              <a:rPr u="sng">
                <a:solidFill>
                  <a:srgbClr val="0563C1"/>
                </a:solidFill>
                <a:uFill>
                  <a:solidFill>
                    <a:srgbClr val="0563C1"/>
                  </a:solidFill>
                </a:uFill>
                <a:hlinkClick r:id="rId2" invalidUrl="" action="" tgtFrame="" tooltip="" history="1" highlightClick="0" endSnd="0"/>
              </a:rPr>
              <a:t>https://doi.org</a:t>
            </a:r>
            <a:r>
              <a:rPr u="sng">
                <a:solidFill>
                  <a:srgbClr val="0563C1"/>
                </a:solidFill>
                <a:uFill>
                  <a:solidFill>
                    <a:srgbClr val="0563C1"/>
                  </a:solidFill>
                </a:uFill>
                <a:hlinkClick r:id="rId2" invalidUrl="" action="" tgtFrame="" tooltip="" history="1" highlightClick="0" endSnd="0"/>
              </a:rPr>
              <a:t>/</a:t>
            </a:r>
            <a:r>
              <a:rPr u="sng">
                <a:solidFill>
                  <a:srgbClr val="0563C1"/>
                </a:solidFill>
                <a:uFill>
                  <a:solidFill>
                    <a:srgbClr val="0563C1"/>
                  </a:solidFill>
                </a:uFill>
                <a:hlinkClick r:id="rId2" invalidUrl="" action="" tgtFrame="" tooltip="" history="1" highlightClick="0" endSnd="0"/>
              </a:rPr>
              <a:t>10.1038/sdata.2016.18</a:t>
            </a:r>
            <a:r>
              <a:rPr>
                <a:solidFill>
                  <a:srgbClr val="7030A0"/>
                </a:solidFill>
              </a:rP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prstGeom prst="rect">
            <a:avLst/>
          </a:prstGeom>
        </p:spPr>
        <p:txBody>
          <a:bodyPr/>
          <a:lstStyle/>
          <a:p>
            <a:pPr/>
            <a:r>
              <a:t>Persistent identifiers (PIDs)</a:t>
            </a:r>
          </a:p>
        </p:txBody>
      </p:sp>
      <p:sp>
        <p:nvSpPr>
          <p:cNvPr id="146" name="Content Placeholder 5"/>
          <p:cNvSpPr txBox="1"/>
          <p:nvPr>
            <p:ph type="body" idx="1"/>
          </p:nvPr>
        </p:nvSpPr>
        <p:spPr>
          <a:xfrm>
            <a:off x="838200" y="1555422"/>
            <a:ext cx="10515600" cy="4817098"/>
          </a:xfrm>
          <a:prstGeom prst="rect">
            <a:avLst/>
          </a:prstGeom>
        </p:spPr>
        <p:txBody>
          <a:bodyPr/>
          <a:lstStyle/>
          <a:p>
            <a:pPr marL="0" indent="0">
              <a:buSzTx/>
              <a:buNone/>
            </a:pPr>
            <a:r>
              <a:t>There are several services and technologies that provide PIDs, like:</a:t>
            </a:r>
          </a:p>
          <a:p>
            <a:pPr marL="0" indent="0">
              <a:buSzTx/>
              <a:buNone/>
            </a:pPr>
            <a:r>
              <a:t>Digital Object Identifier </a:t>
            </a:r>
            <a:r>
              <a:rPr u="sng">
                <a:solidFill>
                  <a:srgbClr val="0563C1"/>
                </a:solidFill>
                <a:uFill>
                  <a:solidFill>
                    <a:srgbClr val="0563C1"/>
                  </a:solidFill>
                </a:uFill>
                <a:hlinkClick r:id="rId2" invalidUrl="" action="" tgtFrame="" tooltip="" history="1" highlightClick="0" endSnd="0"/>
              </a:rPr>
              <a:t>(DOI)</a:t>
            </a:r>
            <a:r>
              <a:t> (prefix doi.org in the web links). </a:t>
            </a:r>
          </a:p>
          <a:p>
            <a:pPr marL="0" indent="0">
              <a:buSzTx/>
              <a:buNone/>
            </a:pPr>
          </a:p>
          <a:p>
            <a:pPr marL="0" indent="0">
              <a:buSzTx/>
              <a:buNone/>
            </a:pPr>
            <a:r>
              <a:rPr u="sng">
                <a:solidFill>
                  <a:srgbClr val="0563C1"/>
                </a:solidFill>
                <a:uFill>
                  <a:solidFill>
                    <a:srgbClr val="0563C1"/>
                  </a:solidFill>
                </a:uFill>
                <a:hlinkClick r:id="rId3" invalidUrl="" action="" tgtFrame="" tooltip="" history="1" highlightClick="0" endSnd="0"/>
              </a:rPr>
              <a:t>https://doi.org/10.1038/sdata.2016.18</a:t>
            </a:r>
            <a:r>
              <a:t> resolves to the FAIR paper</a:t>
            </a:r>
          </a:p>
          <a:p>
            <a:pPr marL="0" indent="0">
              <a:buSzTx/>
              <a:buNone/>
            </a:pPr>
          </a:p>
          <a:p>
            <a:pPr marL="0" indent="0">
              <a:buSzTx/>
              <a:buNone/>
            </a:pPr>
            <a:r>
              <a:t>Repositories often maintain web addresses in a stable form (permalinks) </a:t>
            </a:r>
            <a:r>
              <a:rPr u="sng">
                <a:solidFill>
                  <a:srgbClr val="0563C1"/>
                </a:solidFill>
                <a:uFill>
                  <a:solidFill>
                    <a:srgbClr val="0563C1"/>
                  </a:solidFill>
                </a:uFill>
                <a:hlinkClick r:id="rId4" invalidUrl="" action="" tgtFrame="" tooltip="" history="1" highlightClick="0" endSnd="0"/>
              </a:rPr>
              <a:t>http://repository.adress/identifier</a:t>
            </a:r>
            <a:r>
              <a:t>.</a:t>
            </a:r>
          </a:p>
          <a:p>
            <a:pPr marL="0" indent="0">
              <a:buSzTx/>
              <a:buNone/>
            </a:pPr>
          </a:p>
          <a:p>
            <a:pPr marL="0" indent="0">
              <a:buSzTx/>
              <a:buNone/>
            </a:pPr>
            <a:r>
              <a:rPr u="sng">
                <a:solidFill>
                  <a:srgbClr val="0563C1"/>
                </a:solidFill>
                <a:uFill>
                  <a:solidFill>
                    <a:srgbClr val="0563C1"/>
                  </a:solidFill>
                </a:uFill>
                <a:hlinkClick r:id="rId5" invalidUrl="" action="" tgtFrame="" tooltip="" history="1" highlightClick="0" endSnd="0"/>
              </a:rPr>
              <a:t>http://identifiers.org/SO:0000167</a:t>
            </a:r>
            <a:r>
              <a:t> defines promoter role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prstGeom prst="rect">
            <a:avLst/>
          </a:prstGeom>
        </p:spPr>
        <p:txBody>
          <a:bodyPr/>
          <a:lstStyle/>
          <a:p>
            <a:pPr/>
            <a:r>
              <a:t>Interoperable</a:t>
            </a:r>
          </a:p>
        </p:txBody>
      </p:sp>
      <p:sp>
        <p:nvSpPr>
          <p:cNvPr id="149" name="Content Placeholder 5"/>
          <p:cNvSpPr txBox="1"/>
          <p:nvPr>
            <p:ph type="body" idx="1"/>
          </p:nvPr>
        </p:nvSpPr>
        <p:spPr>
          <a:prstGeom prst="rect">
            <a:avLst/>
          </a:prstGeom>
        </p:spPr>
        <p:txBody>
          <a:bodyPr/>
          <a:lstStyle/>
          <a:p>
            <a:pPr/>
            <a:r>
              <a:t>Use </a:t>
            </a:r>
            <a:r>
              <a:rPr b="1"/>
              <a:t>common</a:t>
            </a:r>
            <a:r>
              <a:t> file formats (domain specific)</a:t>
            </a:r>
          </a:p>
          <a:p>
            <a:pPr/>
            <a:r>
              <a:t>U</a:t>
            </a:r>
            <a:r>
              <a:t>se .csv or .xls files for numerical data. </a:t>
            </a:r>
            <a:r>
              <a:rPr b="1"/>
              <a:t>Never</a:t>
            </a:r>
            <a:r>
              <a:t> share data tables as word or .pdf</a:t>
            </a:r>
          </a:p>
          <a:p>
            <a:pPr/>
            <a:r>
              <a:t>Provide underlying numerical data for all plots and graphs</a:t>
            </a:r>
          </a:p>
          <a:p>
            <a:pPr/>
            <a:r>
              <a:t>Convert proprietary binary formats to open ones. For example convert Snapgene to Genbank/SBOL, microscopy multistack images to OME-TIFF</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prstGeom prst="rect">
            <a:avLst/>
          </a:prstGeom>
        </p:spPr>
        <p:txBody>
          <a:bodyPr/>
          <a:lstStyle/>
          <a:p>
            <a:pPr/>
            <a:r>
              <a:t>Reusable</a:t>
            </a:r>
          </a:p>
        </p:txBody>
      </p:sp>
      <p:sp>
        <p:nvSpPr>
          <p:cNvPr id="152" name="Content Placeholder 5"/>
          <p:cNvSpPr txBox="1"/>
          <p:nvPr>
            <p:ph type="body" idx="1"/>
          </p:nvPr>
        </p:nvSpPr>
        <p:spPr>
          <a:xfrm>
            <a:off x="838200" y="1527141"/>
            <a:ext cx="10515600" cy="5071623"/>
          </a:xfrm>
          <a:prstGeom prst="rect">
            <a:avLst/>
          </a:prstGeom>
        </p:spPr>
        <p:txBody>
          <a:bodyPr/>
          <a:lstStyle/>
          <a:p>
            <a:pPr marL="0" indent="0">
              <a:buSzTx/>
              <a:buNone/>
            </a:pPr>
            <a:r>
              <a:t>Describe your data well (good metadata)</a:t>
            </a:r>
          </a:p>
          <a:p>
            <a:pPr/>
            <a:r>
              <a:t>write a README file describing the data</a:t>
            </a:r>
          </a:p>
          <a:p>
            <a:pPr/>
            <a:r>
              <a:t>provide as many details as possible (prepare good metadata)</a:t>
            </a:r>
          </a:p>
          <a:p>
            <a:pPr/>
            <a:r>
              <a:t>use descriptive column headers for the data tables</a:t>
            </a:r>
          </a:p>
          <a:p>
            <a:pPr/>
            <a:r>
              <a:t>tidy data tables, make them analysis friendly</a:t>
            </a:r>
          </a:p>
          <a:p>
            <a:pPr/>
            <a:r>
              <a:t>use (meta)data formats (e.g. SBML, SBOL)</a:t>
            </a:r>
          </a:p>
          <a:p>
            <a:pPr/>
            <a:r>
              <a:t>use commonly known terms and PIDs in descriptions</a:t>
            </a:r>
          </a:p>
          <a:p>
            <a:pPr/>
            <a:r>
              <a:t>follow Minimum Information Standards</a:t>
            </a:r>
          </a:p>
        </p:txBody>
      </p:sp>
      <p:pic>
        <p:nvPicPr>
          <p:cNvPr id="153" name="Graphic 3" descr="Graphic 3"/>
          <p:cNvPicPr>
            <a:picLocks noChangeAspect="1"/>
          </p:cNvPicPr>
          <p:nvPr/>
        </p:nvPicPr>
        <p:blipFill>
          <a:blip r:embed="rId2">
            <a:extLst/>
          </a:blip>
          <a:stretch>
            <a:fillRect/>
          </a:stretch>
        </p:blipFill>
        <p:spPr>
          <a:xfrm>
            <a:off x="9393935" y="365125"/>
            <a:ext cx="1834897" cy="183489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1"/>
          <p:cNvSpPr txBox="1"/>
          <p:nvPr>
            <p:ph type="title"/>
          </p:nvPr>
        </p:nvSpPr>
        <p:spPr>
          <a:prstGeom prst="rect">
            <a:avLst/>
          </a:prstGeom>
        </p:spPr>
        <p:txBody>
          <a:bodyPr/>
          <a:lstStyle/>
          <a:p>
            <a:pPr/>
            <a:r>
              <a:t>Reusable</a:t>
            </a:r>
          </a:p>
        </p:txBody>
      </p:sp>
      <p:sp>
        <p:nvSpPr>
          <p:cNvPr id="156" name="Content Placeholder 5"/>
          <p:cNvSpPr txBox="1"/>
          <p:nvPr>
            <p:ph type="body" idx="1"/>
          </p:nvPr>
        </p:nvSpPr>
        <p:spPr>
          <a:prstGeom prst="rect">
            <a:avLst/>
          </a:prstGeom>
        </p:spPr>
        <p:txBody>
          <a:bodyPr/>
          <a:lstStyle/>
          <a:p>
            <a:pPr marL="0" indent="0">
              <a:buSzTx/>
              <a:buNone/>
            </a:pPr>
            <a:r>
              <a:t>Attach license files. Licenses explicitly declare conditions</a:t>
            </a:r>
            <a:br/>
            <a:r>
              <a:t>and terms by which data and software can be re-used. </a:t>
            </a:r>
          </a:p>
          <a:p>
            <a:pPr marL="0" indent="0">
              <a:buSzTx/>
              <a:buNone/>
            </a:pPr>
          </a:p>
          <a:p>
            <a:pPr marL="0" indent="0">
              <a:buSzTx/>
              <a:buNone/>
              <a:defRPr b="1"/>
            </a:pPr>
            <a:r>
              <a:t>We recommend: </a:t>
            </a:r>
          </a:p>
          <a:p>
            <a:pPr lvl="1" marL="685800" indent="-228600">
              <a:spcBef>
                <a:spcPts val="500"/>
              </a:spcBef>
            </a:pPr>
            <a:r>
              <a:t>for data: </a:t>
            </a:r>
            <a:r>
              <a:rPr u="sng">
                <a:solidFill>
                  <a:srgbClr val="0563C1"/>
                </a:solidFill>
                <a:uFill>
                  <a:solidFill>
                    <a:srgbClr val="0563C1"/>
                  </a:solidFill>
                </a:uFill>
                <a:hlinkClick r:id="rId2" invalidUrl="" action="" tgtFrame="" tooltip="" history="1" highlightClick="0" endSnd="0"/>
              </a:rPr>
              <a:t>Creative Commons Attribution (CC BY)</a:t>
            </a:r>
            <a:r>
              <a:t> license</a:t>
            </a:r>
            <a:endParaRPr sz="2400"/>
          </a:p>
          <a:p>
            <a:pPr lvl="1" marL="685800" indent="-228600">
              <a:spcBef>
                <a:spcPts val="500"/>
              </a:spcBef>
            </a:pPr>
            <a:r>
              <a:t>for code: a permissive open source license such as the </a:t>
            </a:r>
            <a:r>
              <a:rPr u="sng">
                <a:solidFill>
                  <a:srgbClr val="0563C1"/>
                </a:solidFill>
                <a:uFill>
                  <a:solidFill>
                    <a:srgbClr val="0563C1"/>
                  </a:solidFill>
                </a:uFill>
                <a:hlinkClick r:id="rId3" invalidUrl="" action="" tgtFrame="" tooltip="" history="1" highlightClick="0" endSnd="0"/>
              </a:rPr>
              <a:t>MIT</a:t>
            </a:r>
            <a:r>
              <a:t>, </a:t>
            </a:r>
            <a:r>
              <a:rPr u="sng">
                <a:solidFill>
                  <a:srgbClr val="0563C1"/>
                </a:solidFill>
                <a:uFill>
                  <a:solidFill>
                    <a:srgbClr val="0563C1"/>
                  </a:solidFill>
                </a:uFill>
                <a:hlinkClick r:id="rId4" invalidUrl="" action="" tgtFrame="" tooltip="" history="1" highlightClick="0" endSnd="0"/>
              </a:rPr>
              <a:t>BSD</a:t>
            </a:r>
            <a:r>
              <a:t>, or </a:t>
            </a:r>
            <a:r>
              <a:rPr u="sng">
                <a:solidFill>
                  <a:srgbClr val="0563C1"/>
                </a:solidFill>
                <a:uFill>
                  <a:solidFill>
                    <a:srgbClr val="0563C1"/>
                  </a:solidFill>
                </a:uFill>
                <a:hlinkClick r:id="rId5" invalidUrl="" action="" tgtFrame="" tooltip="" history="1" highlightClick="0" endSnd="0"/>
              </a:rPr>
              <a:t>Apache license</a:t>
            </a:r>
            <a:r>
              <a:t>.</a:t>
            </a:r>
          </a:p>
        </p:txBody>
      </p:sp>
      <p:pic>
        <p:nvPicPr>
          <p:cNvPr id="157" name="Graphic 3" descr="Graphic 3"/>
          <p:cNvPicPr>
            <a:picLocks noChangeAspect="1"/>
          </p:cNvPicPr>
          <p:nvPr/>
        </p:nvPicPr>
        <p:blipFill>
          <a:blip r:embed="rId6">
            <a:extLst/>
          </a:blip>
          <a:stretch>
            <a:fillRect/>
          </a:stretch>
        </p:blipFill>
        <p:spPr>
          <a:xfrm>
            <a:off x="9393935" y="365125"/>
            <a:ext cx="1834897" cy="183489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prstGeom prst="rect">
            <a:avLst/>
          </a:prstGeom>
        </p:spPr>
        <p:txBody>
          <a:bodyPr/>
          <a:lstStyle/>
          <a:p>
            <a:pPr/>
            <a:r>
              <a:t>FAIR example</a:t>
            </a:r>
          </a:p>
        </p:txBody>
      </p:sp>
      <p:sp>
        <p:nvSpPr>
          <p:cNvPr id="160" name="Content Placeholder 5"/>
          <p:cNvSpPr txBox="1"/>
          <p:nvPr>
            <p:ph type="body" idx="1"/>
          </p:nvPr>
        </p:nvSpPr>
        <p:spPr>
          <a:prstGeom prst="rect">
            <a:avLst/>
          </a:prstGeom>
        </p:spPr>
        <p:txBody>
          <a:bodyPr/>
          <a:lstStyle/>
          <a:p>
            <a:pPr marL="0" indent="0">
              <a:buSzTx/>
              <a:buNone/>
            </a:pPr>
            <a:r>
              <a:t>…</a:t>
            </a:r>
          </a:p>
          <a:p>
            <a:pPr marL="0" indent="0">
              <a:buSzTx/>
              <a:buNone/>
            </a:pPr>
          </a:p>
          <a:p>
            <a:pPr lvl="3" marL="0" indent="1727200">
              <a:buSzTx/>
              <a:buNone/>
              <a:defRPr sz="6000"/>
            </a:pPr>
            <a:r>
              <a:t>Exercise 2</a:t>
            </a:r>
          </a:p>
          <a:p>
            <a:pPr marL="0" indent="0">
              <a:buSzTx/>
              <a:buNone/>
            </a:pPr>
          </a:p>
          <a:p>
            <a:pPr marL="0" indent="0">
              <a:buSzTx/>
              <a:buNone/>
            </a:pPr>
          </a:p>
          <a:p>
            <a:pPr marL="0" indent="0">
              <a:buSzTx/>
              <a:buNone/>
            </a:pPr>
            <a:r>
              <a:rPr u="sng">
                <a:solidFill>
                  <a:srgbClr val="0563C1"/>
                </a:solidFill>
                <a:uFill>
                  <a:solidFill>
                    <a:srgbClr val="0563C1"/>
                  </a:solidFill>
                </a:uFill>
                <a:hlinkClick r:id="rId2" invalidUrl="" action="" tgtFrame="" tooltip="" history="1" highlightClick="0" endSnd="0"/>
              </a:rPr>
              <a:t>https://synbiohub.org/public/bsu/SubtilinReceiver_spaRK_separated/1</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prstGeom prst="rect">
            <a:avLst/>
          </a:prstGeom>
        </p:spPr>
        <p:txBody>
          <a:bodyPr/>
          <a:lstStyle/>
          <a:p>
            <a:pPr/>
            <a:r>
              <a:t>FAIR and You - Exercise 3</a:t>
            </a:r>
          </a:p>
        </p:txBody>
      </p:sp>
      <p:pic>
        <p:nvPicPr>
          <p:cNvPr id="163" name="Picture 2" descr="Picture 2"/>
          <p:cNvPicPr>
            <a:picLocks noChangeAspect="1"/>
          </p:cNvPicPr>
          <p:nvPr/>
        </p:nvPicPr>
        <p:blipFill>
          <a:blip r:embed="rId2">
            <a:extLst/>
          </a:blip>
          <a:stretch>
            <a:fillRect/>
          </a:stretch>
        </p:blipFill>
        <p:spPr>
          <a:xfrm>
            <a:off x="1326968" y="2190208"/>
            <a:ext cx="9036496" cy="3066792"/>
          </a:xfrm>
          <a:prstGeom prst="rect">
            <a:avLst/>
          </a:prstGeom>
          <a:ln w="12700">
            <a:miter lim="400000"/>
          </a:ln>
        </p:spPr>
      </p:pic>
      <p:sp>
        <p:nvSpPr>
          <p:cNvPr id="164" name="Rectangle 4"/>
          <p:cNvSpPr txBox="1"/>
          <p:nvPr/>
        </p:nvSpPr>
        <p:spPr>
          <a:xfrm>
            <a:off x="6141720" y="5244415"/>
            <a:ext cx="1122757"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a:solidFill>
                  <a:srgbClr val="8497B0"/>
                </a:solidFill>
                <a:latin typeface="Corbel"/>
                <a:ea typeface="Corbel"/>
                <a:cs typeface="Corbel"/>
                <a:sym typeface="Corbel"/>
              </a:defRPr>
            </a:lvl1pPr>
          </a:lstStyle>
          <a:p>
            <a:pPr/>
            <a:r>
              <a:t>Intelligible</a:t>
            </a:r>
          </a:p>
        </p:txBody>
      </p:sp>
      <p:sp>
        <p:nvSpPr>
          <p:cNvPr id="165" name="Rectangle 5"/>
          <p:cNvSpPr/>
          <p:nvPr/>
        </p:nvSpPr>
        <p:spPr>
          <a:xfrm>
            <a:off x="8210278" y="5257000"/>
            <a:ext cx="1491945" cy="3962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a:solidFill>
                  <a:srgbClr val="8497B0"/>
                </a:solidFill>
                <a:latin typeface="Corbel"/>
                <a:ea typeface="Corbel"/>
                <a:cs typeface="Corbel"/>
                <a:sym typeface="Corbel"/>
              </a:defRPr>
            </a:lvl1pPr>
          </a:lstStyle>
          <a:p>
            <a:pPr/>
            <a:r>
              <a:t>Reproducible</a:t>
            </a:r>
          </a:p>
        </p:txBody>
      </p:sp>
      <p:sp>
        <p:nvSpPr>
          <p:cNvPr id="166" name="Rectangle 6"/>
          <p:cNvSpPr txBox="1"/>
          <p:nvPr/>
        </p:nvSpPr>
        <p:spPr>
          <a:xfrm>
            <a:off x="2034307" y="5257000"/>
            <a:ext cx="838869"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a:solidFill>
                  <a:srgbClr val="8497B0"/>
                </a:solidFill>
                <a:latin typeface="Corbel"/>
                <a:ea typeface="Corbel"/>
                <a:cs typeface="Corbel"/>
                <a:sym typeface="Corbel"/>
              </a:defRPr>
            </a:lvl1pPr>
          </a:lstStyle>
          <a:p>
            <a:pPr/>
            <a:r>
              <a:t>Citable</a:t>
            </a:r>
          </a:p>
        </p:txBody>
      </p:sp>
      <p:sp>
        <p:nvSpPr>
          <p:cNvPr id="167" name="Rectangle 7"/>
          <p:cNvSpPr txBox="1"/>
          <p:nvPr/>
        </p:nvSpPr>
        <p:spPr>
          <a:xfrm>
            <a:off x="3486036" y="5257000"/>
            <a:ext cx="2067537"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a:solidFill>
                  <a:srgbClr val="8497B0"/>
                </a:solidFill>
                <a:latin typeface="Corbel"/>
                <a:ea typeface="Corbel"/>
                <a:cs typeface="Corbel"/>
                <a:sym typeface="Corbel"/>
              </a:defRPr>
            </a:lvl1pPr>
          </a:lstStyle>
          <a:p>
            <a:pPr/>
            <a:r>
              <a:t>Track &amp; Countable</a:t>
            </a:r>
          </a:p>
        </p:txBody>
      </p:sp>
      <p:sp>
        <p:nvSpPr>
          <p:cNvPr id="168" name="TextBox 8"/>
          <p:cNvSpPr txBox="1"/>
          <p:nvPr/>
        </p:nvSpPr>
        <p:spPr>
          <a:xfrm>
            <a:off x="45719" y="6492875"/>
            <a:ext cx="1391716" cy="28079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CREDITS [5] CC BY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prstGeom prst="rect">
            <a:avLst/>
          </a:prstGeom>
        </p:spPr>
        <p:txBody>
          <a:bodyPr/>
          <a:lstStyle/>
          <a:p>
            <a:pPr/>
            <a:r>
              <a:t>FAIR vs Open Science</a:t>
            </a:r>
          </a:p>
        </p:txBody>
      </p:sp>
      <p:sp>
        <p:nvSpPr>
          <p:cNvPr id="171" name="Content Placeholder 5"/>
          <p:cNvSpPr txBox="1"/>
          <p:nvPr>
            <p:ph type="body" idx="1"/>
          </p:nvPr>
        </p:nvSpPr>
        <p:spPr>
          <a:prstGeom prst="rect">
            <a:avLst/>
          </a:prstGeom>
        </p:spPr>
        <p:txBody>
          <a:bodyPr/>
          <a:lstStyle/>
          <a:p>
            <a:pPr marL="0" indent="0">
              <a:buSzTx/>
              <a:buNone/>
            </a:pPr>
            <a:r>
              <a:t>FAIR != Open</a:t>
            </a:r>
          </a:p>
          <a:p>
            <a:pPr marL="0" indent="0">
              <a:buSzTx/>
              <a:buNone/>
            </a:pPr>
          </a:p>
          <a:p>
            <a:pPr/>
            <a:r>
              <a:t>The data record can be FAIR but the data itself can remain hidden</a:t>
            </a:r>
          </a:p>
          <a:p>
            <a:pPr marL="0" indent="0">
              <a:buSzTx/>
              <a:buNone/>
            </a:pPr>
          </a:p>
          <a:p>
            <a:pPr/>
            <a:r>
              <a:t>FAIR data can easily be made public and become Open</a:t>
            </a:r>
          </a:p>
          <a:p>
            <a:pPr/>
          </a:p>
          <a:p>
            <a:pPr/>
            <a:r>
              <a:t>Open data which are not FAIR have limited value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Rectangle 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74" name="Title 1"/>
          <p:cNvSpPr txBox="1"/>
          <p:nvPr>
            <p:ph type="title"/>
          </p:nvPr>
        </p:nvSpPr>
        <p:spPr>
          <a:xfrm>
            <a:off x="965199" y="851517"/>
            <a:ext cx="5130795" cy="1461779"/>
          </a:xfrm>
          <a:prstGeom prst="rect">
            <a:avLst/>
          </a:prstGeom>
        </p:spPr>
        <p:txBody>
          <a:bodyPr/>
          <a:lstStyle>
            <a:lvl1pPr>
              <a:defRPr sz="4000"/>
            </a:lvl1pPr>
          </a:lstStyle>
          <a:p>
            <a:pPr/>
            <a:r>
              <a:t>FAIR quiz</a:t>
            </a:r>
          </a:p>
        </p:txBody>
      </p:sp>
      <p:sp>
        <p:nvSpPr>
          <p:cNvPr id="175" name="Content Placeholder 2"/>
          <p:cNvSpPr txBox="1"/>
          <p:nvPr>
            <p:ph type="body" sz="quarter" idx="1"/>
          </p:nvPr>
        </p:nvSpPr>
        <p:spPr>
          <a:xfrm>
            <a:off x="965200" y="2470248"/>
            <a:ext cx="4048344" cy="3536237"/>
          </a:xfrm>
          <a:prstGeom prst="rect">
            <a:avLst/>
          </a:prstGeom>
        </p:spPr>
        <p:txBody>
          <a:bodyPr/>
          <a:lstStyle/>
          <a:p>
            <a:pPr marL="0" indent="0">
              <a:buSzTx/>
              <a:buNone/>
              <a:defRPr sz="2400"/>
            </a:pPr>
            <a:r>
              <a:t>…</a:t>
            </a:r>
          </a:p>
          <a:p>
            <a:pPr marL="0" indent="0">
              <a:buSzTx/>
              <a:buNone/>
              <a:defRPr sz="2400"/>
            </a:pPr>
          </a:p>
          <a:p>
            <a:pPr marL="0" indent="0">
              <a:buSzTx/>
              <a:buNone/>
              <a:defRPr sz="6000"/>
            </a:pPr>
            <a:r>
              <a:t>Exercise 4</a:t>
            </a:r>
          </a:p>
        </p:txBody>
      </p:sp>
      <p:sp>
        <p:nvSpPr>
          <p:cNvPr id="176" name="Freeform: Shape 11"/>
          <p:cNvSpPr/>
          <p:nvPr/>
        </p:nvSpPr>
        <p:spPr>
          <a:xfrm>
            <a:off x="5510369" y="851517"/>
            <a:ext cx="6184808" cy="5154969"/>
          </a:xfrm>
          <a:custGeom>
            <a:avLst/>
            <a:gdLst/>
            <a:ahLst/>
            <a:cxnLst>
              <a:cxn ang="0">
                <a:pos x="wd2" y="hd2"/>
              </a:cxn>
              <a:cxn ang="5400000">
                <a:pos x="wd2" y="hd2"/>
              </a:cxn>
              <a:cxn ang="10800000">
                <a:pos x="wd2" y="hd2"/>
              </a:cxn>
              <a:cxn ang="16200000">
                <a:pos x="wd2" y="hd2"/>
              </a:cxn>
            </a:cxnLst>
            <a:rect l="0" t="0" r="r" b="b"/>
            <a:pathLst>
              <a:path w="21523" h="21600" fill="norm" stroke="1" extrusionOk="0">
                <a:moveTo>
                  <a:pt x="1264" y="13095"/>
                </a:moveTo>
                <a:cubicBezTo>
                  <a:pt x="1264" y="13095"/>
                  <a:pt x="1264" y="13095"/>
                  <a:pt x="3126" y="13095"/>
                </a:cubicBezTo>
                <a:cubicBezTo>
                  <a:pt x="3243" y="13095"/>
                  <a:pt x="3355" y="13172"/>
                  <a:pt x="3412" y="13298"/>
                </a:cubicBezTo>
                <a:cubicBezTo>
                  <a:pt x="3412" y="13298"/>
                  <a:pt x="3412" y="13298"/>
                  <a:pt x="4345" y="15232"/>
                </a:cubicBezTo>
                <a:cubicBezTo>
                  <a:pt x="4405" y="15353"/>
                  <a:pt x="4405" y="15507"/>
                  <a:pt x="4345" y="15628"/>
                </a:cubicBezTo>
                <a:cubicBezTo>
                  <a:pt x="4345" y="15628"/>
                  <a:pt x="4345" y="15628"/>
                  <a:pt x="3412" y="17563"/>
                </a:cubicBezTo>
                <a:cubicBezTo>
                  <a:pt x="3355" y="17688"/>
                  <a:pt x="3243" y="17765"/>
                  <a:pt x="3126" y="17765"/>
                </a:cubicBezTo>
                <a:cubicBezTo>
                  <a:pt x="3126" y="17765"/>
                  <a:pt x="3126" y="17765"/>
                  <a:pt x="1264" y="17765"/>
                </a:cubicBezTo>
                <a:cubicBezTo>
                  <a:pt x="1143" y="17765"/>
                  <a:pt x="1035" y="17688"/>
                  <a:pt x="974" y="17563"/>
                </a:cubicBezTo>
                <a:cubicBezTo>
                  <a:pt x="974" y="17563"/>
                  <a:pt x="974" y="17563"/>
                  <a:pt x="45" y="15628"/>
                </a:cubicBezTo>
                <a:cubicBezTo>
                  <a:pt x="-15" y="15507"/>
                  <a:pt x="-15" y="15353"/>
                  <a:pt x="45" y="15232"/>
                </a:cubicBezTo>
                <a:cubicBezTo>
                  <a:pt x="45" y="15232"/>
                  <a:pt x="45" y="15232"/>
                  <a:pt x="974" y="13298"/>
                </a:cubicBezTo>
                <a:cubicBezTo>
                  <a:pt x="1035" y="13172"/>
                  <a:pt x="1143" y="13095"/>
                  <a:pt x="1264" y="13095"/>
                </a:cubicBezTo>
                <a:close/>
                <a:moveTo>
                  <a:pt x="8664" y="2389"/>
                </a:moveTo>
                <a:cubicBezTo>
                  <a:pt x="8664" y="2389"/>
                  <a:pt x="8664" y="2389"/>
                  <a:pt x="9622" y="2389"/>
                </a:cubicBezTo>
                <a:lnTo>
                  <a:pt x="9733" y="2389"/>
                </a:lnTo>
                <a:lnTo>
                  <a:pt x="9840" y="2610"/>
                </a:lnTo>
                <a:cubicBezTo>
                  <a:pt x="9988" y="2917"/>
                  <a:pt x="10161" y="3275"/>
                  <a:pt x="10362" y="3692"/>
                </a:cubicBezTo>
                <a:cubicBezTo>
                  <a:pt x="10454" y="3877"/>
                  <a:pt x="10454" y="4113"/>
                  <a:pt x="10362" y="4298"/>
                </a:cubicBezTo>
                <a:cubicBezTo>
                  <a:pt x="10362" y="4298"/>
                  <a:pt x="10362" y="4298"/>
                  <a:pt x="8933" y="7261"/>
                </a:cubicBezTo>
                <a:cubicBezTo>
                  <a:pt x="8847" y="7453"/>
                  <a:pt x="8674" y="7571"/>
                  <a:pt x="8496" y="7571"/>
                </a:cubicBezTo>
                <a:cubicBezTo>
                  <a:pt x="8496" y="7571"/>
                  <a:pt x="8496" y="7571"/>
                  <a:pt x="5644" y="7571"/>
                </a:cubicBezTo>
                <a:cubicBezTo>
                  <a:pt x="5598" y="7571"/>
                  <a:pt x="5553" y="7564"/>
                  <a:pt x="5510" y="7550"/>
                </a:cubicBezTo>
                <a:lnTo>
                  <a:pt x="5417" y="7503"/>
                </a:lnTo>
                <a:lnTo>
                  <a:pt x="5474" y="7386"/>
                </a:lnTo>
                <a:cubicBezTo>
                  <a:pt x="5984" y="6323"/>
                  <a:pt x="6637" y="4963"/>
                  <a:pt x="7473" y="3222"/>
                </a:cubicBezTo>
                <a:cubicBezTo>
                  <a:pt x="7721" y="2706"/>
                  <a:pt x="8168" y="2389"/>
                  <a:pt x="8664" y="2389"/>
                </a:cubicBezTo>
                <a:close/>
                <a:moveTo>
                  <a:pt x="5475" y="0"/>
                </a:moveTo>
                <a:cubicBezTo>
                  <a:pt x="5475" y="0"/>
                  <a:pt x="5475" y="0"/>
                  <a:pt x="8692" y="0"/>
                </a:cubicBezTo>
                <a:cubicBezTo>
                  <a:pt x="8893" y="0"/>
                  <a:pt x="9088" y="133"/>
                  <a:pt x="9185" y="350"/>
                </a:cubicBezTo>
                <a:cubicBezTo>
                  <a:pt x="9185" y="350"/>
                  <a:pt x="9185" y="350"/>
                  <a:pt x="10050" y="2143"/>
                </a:cubicBezTo>
                <a:lnTo>
                  <a:pt x="10147" y="2345"/>
                </a:lnTo>
                <a:lnTo>
                  <a:pt x="9707" y="2345"/>
                </a:lnTo>
                <a:lnTo>
                  <a:pt x="9550" y="2018"/>
                </a:lnTo>
                <a:cubicBezTo>
                  <a:pt x="8947" y="768"/>
                  <a:pt x="8947" y="768"/>
                  <a:pt x="8947" y="768"/>
                </a:cubicBezTo>
                <a:cubicBezTo>
                  <a:pt x="8860" y="576"/>
                  <a:pt x="8688" y="458"/>
                  <a:pt x="8509" y="458"/>
                </a:cubicBezTo>
                <a:cubicBezTo>
                  <a:pt x="5658" y="458"/>
                  <a:pt x="5658" y="458"/>
                  <a:pt x="5658" y="458"/>
                </a:cubicBezTo>
                <a:cubicBezTo>
                  <a:pt x="5473" y="458"/>
                  <a:pt x="5306" y="576"/>
                  <a:pt x="5214" y="768"/>
                </a:cubicBezTo>
                <a:cubicBezTo>
                  <a:pt x="3791" y="3731"/>
                  <a:pt x="3791" y="3731"/>
                  <a:pt x="3791" y="3731"/>
                </a:cubicBezTo>
                <a:cubicBezTo>
                  <a:pt x="3699" y="3916"/>
                  <a:pt x="3699" y="4152"/>
                  <a:pt x="3791" y="4337"/>
                </a:cubicBezTo>
                <a:cubicBezTo>
                  <a:pt x="5214" y="7300"/>
                  <a:pt x="5214" y="7300"/>
                  <a:pt x="5214" y="7300"/>
                </a:cubicBezTo>
                <a:cubicBezTo>
                  <a:pt x="5260" y="7396"/>
                  <a:pt x="5325" y="7474"/>
                  <a:pt x="5401" y="7527"/>
                </a:cubicBezTo>
                <a:lnTo>
                  <a:pt x="5423" y="7538"/>
                </a:lnTo>
                <a:lnTo>
                  <a:pt x="5307" y="7780"/>
                </a:lnTo>
                <a:lnTo>
                  <a:pt x="5220" y="7960"/>
                </a:lnTo>
                <a:lnTo>
                  <a:pt x="5310" y="8005"/>
                </a:lnTo>
                <a:cubicBezTo>
                  <a:pt x="5358" y="8021"/>
                  <a:pt x="5409" y="8029"/>
                  <a:pt x="5461" y="8029"/>
                </a:cubicBezTo>
                <a:cubicBezTo>
                  <a:pt x="8678" y="8029"/>
                  <a:pt x="8678" y="8029"/>
                  <a:pt x="8678" y="8029"/>
                </a:cubicBezTo>
                <a:cubicBezTo>
                  <a:pt x="8880" y="8029"/>
                  <a:pt x="9074" y="7896"/>
                  <a:pt x="9172" y="7679"/>
                </a:cubicBezTo>
                <a:cubicBezTo>
                  <a:pt x="10783" y="4337"/>
                  <a:pt x="10783" y="4337"/>
                  <a:pt x="10783" y="4337"/>
                </a:cubicBezTo>
                <a:cubicBezTo>
                  <a:pt x="10888" y="4128"/>
                  <a:pt x="10888" y="3862"/>
                  <a:pt x="10783" y="3653"/>
                </a:cubicBezTo>
                <a:cubicBezTo>
                  <a:pt x="10582" y="3235"/>
                  <a:pt x="10406" y="2870"/>
                  <a:pt x="10251" y="2550"/>
                </a:cubicBezTo>
                <a:lnTo>
                  <a:pt x="10173" y="2389"/>
                </a:lnTo>
                <a:lnTo>
                  <a:pt x="10534" y="2389"/>
                </a:lnTo>
                <a:cubicBezTo>
                  <a:pt x="11656" y="2389"/>
                  <a:pt x="13452" y="2389"/>
                  <a:pt x="16324" y="2389"/>
                </a:cubicBezTo>
                <a:cubicBezTo>
                  <a:pt x="16804" y="2389"/>
                  <a:pt x="17267" y="2706"/>
                  <a:pt x="17499" y="3222"/>
                </a:cubicBezTo>
                <a:cubicBezTo>
                  <a:pt x="17499" y="3222"/>
                  <a:pt x="17499" y="3222"/>
                  <a:pt x="21337" y="11181"/>
                </a:cubicBezTo>
                <a:cubicBezTo>
                  <a:pt x="21585" y="11677"/>
                  <a:pt x="21585" y="12312"/>
                  <a:pt x="21337" y="12808"/>
                </a:cubicBezTo>
                <a:cubicBezTo>
                  <a:pt x="21337" y="12808"/>
                  <a:pt x="21337" y="12808"/>
                  <a:pt x="17499" y="20766"/>
                </a:cubicBezTo>
                <a:cubicBezTo>
                  <a:pt x="17267" y="21282"/>
                  <a:pt x="16804" y="21600"/>
                  <a:pt x="16324" y="21600"/>
                </a:cubicBezTo>
                <a:cubicBezTo>
                  <a:pt x="16324" y="21600"/>
                  <a:pt x="16324" y="21600"/>
                  <a:pt x="8664" y="21600"/>
                </a:cubicBezTo>
                <a:cubicBezTo>
                  <a:pt x="8168" y="21600"/>
                  <a:pt x="7721" y="21282"/>
                  <a:pt x="7473" y="20766"/>
                </a:cubicBezTo>
                <a:cubicBezTo>
                  <a:pt x="7473" y="20766"/>
                  <a:pt x="7473" y="20766"/>
                  <a:pt x="3651" y="12808"/>
                </a:cubicBezTo>
                <a:cubicBezTo>
                  <a:pt x="3403" y="12312"/>
                  <a:pt x="3403" y="11677"/>
                  <a:pt x="3651" y="11181"/>
                </a:cubicBezTo>
                <a:cubicBezTo>
                  <a:pt x="3651" y="11181"/>
                  <a:pt x="3651" y="11181"/>
                  <a:pt x="5070" y="8226"/>
                </a:cubicBezTo>
                <a:lnTo>
                  <a:pt x="5190" y="7976"/>
                </a:lnTo>
                <a:lnTo>
                  <a:pt x="5186" y="7974"/>
                </a:lnTo>
                <a:cubicBezTo>
                  <a:pt x="5100" y="7914"/>
                  <a:pt x="5027" y="7826"/>
                  <a:pt x="4975" y="7718"/>
                </a:cubicBezTo>
                <a:cubicBezTo>
                  <a:pt x="4975" y="7718"/>
                  <a:pt x="4975" y="7718"/>
                  <a:pt x="3370" y="4376"/>
                </a:cubicBezTo>
                <a:cubicBezTo>
                  <a:pt x="3266" y="4167"/>
                  <a:pt x="3266" y="3901"/>
                  <a:pt x="3370" y="3692"/>
                </a:cubicBezTo>
                <a:cubicBezTo>
                  <a:pt x="3370" y="3692"/>
                  <a:pt x="3370" y="3692"/>
                  <a:pt x="4975" y="350"/>
                </a:cubicBezTo>
                <a:cubicBezTo>
                  <a:pt x="5079" y="133"/>
                  <a:pt x="5267" y="0"/>
                  <a:pt x="5475" y="0"/>
                </a:cubicBezTo>
                <a:close/>
              </a:path>
            </a:pathLst>
          </a:custGeom>
          <a:solidFill>
            <a:srgbClr val="808080">
              <a:alpha val="15000"/>
            </a:srgbClr>
          </a:solidFill>
          <a:ln w="12700">
            <a:miter lim="400000"/>
          </a:ln>
        </p:spPr>
        <p:txBody>
          <a:bodyPr lIns="45719" rIns="45719" anchor="ctr"/>
          <a:lstStyle/>
          <a:p>
            <a:pPr algn="ctr">
              <a:defRPr>
                <a:solidFill>
                  <a:srgbClr val="FFFFFF"/>
                </a:solidFill>
              </a:defRPr>
            </a:pPr>
          </a:p>
        </p:txBody>
      </p:sp>
      <p:pic>
        <p:nvPicPr>
          <p:cNvPr id="177" name="Graphic 4" descr="Graphic 4"/>
          <p:cNvPicPr>
            <a:picLocks noChangeAspect="1"/>
          </p:cNvPicPr>
          <p:nvPr/>
        </p:nvPicPr>
        <p:blipFill>
          <a:blip r:embed="rId2">
            <a:extLst/>
          </a:blip>
          <a:stretch>
            <a:fillRect/>
          </a:stretch>
        </p:blipFill>
        <p:spPr>
          <a:xfrm>
            <a:off x="7535329" y="2105469"/>
            <a:ext cx="3217335" cy="321733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alpha val="0"/>
          </a:srgbClr>
        </a:solidFill>
      </p:bgPr>
    </p:bg>
    <p:spTree>
      <p:nvGrpSpPr>
        <p:cNvPr id="1" name=""/>
        <p:cNvGrpSpPr/>
        <p:nvPr/>
      </p:nvGrpSpPr>
      <p:grpSpPr>
        <a:xfrm>
          <a:off x="0" y="0"/>
          <a:ext cx="0" cy="0"/>
          <a:chOff x="0" y="0"/>
          <a:chExt cx="0" cy="0"/>
        </a:xfrm>
      </p:grpSpPr>
      <p:sp>
        <p:nvSpPr>
          <p:cNvPr id="107" name="Rectangle 13"/>
          <p:cNvSpPr/>
          <p:nvPr/>
        </p:nvSpPr>
        <p:spPr>
          <a:xfrm>
            <a:off x="0" y="0"/>
            <a:ext cx="12192000" cy="6858000"/>
          </a:xfrm>
          <a:prstGeom prst="rect">
            <a:avLst/>
          </a:prstGeom>
          <a:solidFill>
            <a:srgbClr val="FFFFFF">
              <a:alpha val="0"/>
            </a:srgbClr>
          </a:solidFill>
          <a:ln w="12700">
            <a:miter lim="400000"/>
          </a:ln>
        </p:spPr>
        <p:txBody>
          <a:bodyPr lIns="45719" rIns="45719" anchor="ctr"/>
          <a:lstStyle/>
          <a:p>
            <a:pPr algn="ctr">
              <a:defRPr>
                <a:solidFill>
                  <a:srgbClr val="FFFFFF"/>
                </a:solidFill>
              </a:defRPr>
            </a:pPr>
          </a:p>
        </p:txBody>
      </p:sp>
      <p:sp>
        <p:nvSpPr>
          <p:cNvPr id="108" name="Title 1"/>
          <p:cNvSpPr txBox="1"/>
          <p:nvPr>
            <p:ph type="title"/>
          </p:nvPr>
        </p:nvSpPr>
        <p:spPr>
          <a:xfrm>
            <a:off x="991694" y="435547"/>
            <a:ext cx="5613823" cy="832284"/>
          </a:xfrm>
          <a:prstGeom prst="rect">
            <a:avLst/>
          </a:prstGeom>
        </p:spPr>
        <p:txBody>
          <a:bodyPr anchor="b"/>
          <a:lstStyle>
            <a:lvl1pPr>
              <a:defRPr sz="4000"/>
            </a:lvl1pPr>
          </a:lstStyle>
          <a:p>
            <a:pPr/>
            <a:r>
              <a:t>What is data</a:t>
            </a:r>
          </a:p>
        </p:txBody>
      </p:sp>
      <p:sp>
        <p:nvSpPr>
          <p:cNvPr id="109" name="Freeform: Shape 15"/>
          <p:cNvSpPr/>
          <p:nvPr/>
        </p:nvSpPr>
        <p:spPr>
          <a:xfrm>
            <a:off x="7036077" y="435547"/>
            <a:ext cx="1969484" cy="1775389"/>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0"/>
                </a:move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lose/>
              </a:path>
            </a:pathLst>
          </a:custGeom>
          <a:solidFill>
            <a:srgbClr val="808080">
              <a:alpha val="15000"/>
            </a:srgbClr>
          </a:solidFill>
          <a:ln w="12700">
            <a:miter lim="400000"/>
          </a:ln>
        </p:spPr>
        <p:txBody>
          <a:bodyPr lIns="45719" rIns="45719" anchor="ctr"/>
          <a:lstStyle/>
          <a:p>
            <a:pPr algn="ctr">
              <a:defRPr>
                <a:solidFill>
                  <a:srgbClr val="FFFFFF"/>
                </a:solidFill>
              </a:defRPr>
            </a:pPr>
          </a:p>
        </p:txBody>
      </p:sp>
      <p:pic>
        <p:nvPicPr>
          <p:cNvPr id="110" name="Graphic 8" descr="Graphic 8"/>
          <p:cNvPicPr>
            <a:picLocks noChangeAspect="1"/>
          </p:cNvPicPr>
          <p:nvPr/>
        </p:nvPicPr>
        <p:blipFill>
          <a:blip r:embed="rId2">
            <a:extLst/>
          </a:blip>
          <a:stretch>
            <a:fillRect/>
          </a:stretch>
        </p:blipFill>
        <p:spPr>
          <a:xfrm>
            <a:off x="7542531" y="843530"/>
            <a:ext cx="956573" cy="956573"/>
          </a:xfrm>
          <a:prstGeom prst="rect">
            <a:avLst/>
          </a:prstGeom>
          <a:ln w="12700">
            <a:miter lim="400000"/>
          </a:ln>
        </p:spPr>
      </p:pic>
      <p:sp>
        <p:nvSpPr>
          <p:cNvPr id="111" name="Content Placeholder 2"/>
          <p:cNvSpPr txBox="1"/>
          <p:nvPr>
            <p:ph type="body" sz="half" idx="1"/>
          </p:nvPr>
        </p:nvSpPr>
        <p:spPr>
          <a:xfrm>
            <a:off x="991693" y="1267832"/>
            <a:ext cx="5258180" cy="4584961"/>
          </a:xfrm>
          <a:prstGeom prst="rect">
            <a:avLst/>
          </a:prstGeom>
        </p:spPr>
        <p:txBody>
          <a:bodyPr/>
          <a:lstStyle/>
          <a:p>
            <a:pPr marL="0" indent="0">
              <a:lnSpc>
                <a:spcPct val="96000"/>
              </a:lnSpc>
              <a:buSzTx/>
              <a:buNone/>
              <a:defRPr sz="2000"/>
            </a:pPr>
            <a:r>
              <a:t>Data does not only mean Excel files with recorded measurements from a machine. </a:t>
            </a:r>
            <a:endParaRPr sz="2300"/>
          </a:p>
          <a:p>
            <a:pPr marL="0" indent="0">
              <a:lnSpc>
                <a:spcPct val="96000"/>
              </a:lnSpc>
              <a:buSzTx/>
              <a:buNone/>
              <a:defRPr b="1" sz="2500"/>
            </a:pPr>
            <a:r>
              <a:t>Data also includes:</a:t>
            </a:r>
            <a:endParaRPr sz="2300"/>
          </a:p>
          <a:p>
            <a:pPr>
              <a:lnSpc>
                <a:spcPct val="96000"/>
              </a:lnSpc>
              <a:defRPr sz="2000"/>
            </a:pPr>
            <a:r>
              <a:t>images, not only from microscopes</a:t>
            </a:r>
            <a:endParaRPr sz="2300"/>
          </a:p>
          <a:p>
            <a:pPr>
              <a:lnSpc>
                <a:spcPct val="96000"/>
              </a:lnSpc>
              <a:defRPr sz="2000"/>
            </a:pPr>
            <a:r>
              <a:t>information about biological materials, like strain or patient details</a:t>
            </a:r>
            <a:endParaRPr sz="2300"/>
          </a:p>
          <a:p>
            <a:pPr>
              <a:lnSpc>
                <a:spcPct val="96000"/>
              </a:lnSpc>
              <a:defRPr sz="2000"/>
            </a:pPr>
            <a:r>
              <a:t>recipes, laboratory and measurement protocols</a:t>
            </a:r>
            <a:endParaRPr sz="2400"/>
          </a:p>
          <a:p>
            <a:pPr>
              <a:lnSpc>
                <a:spcPct val="96000"/>
              </a:lnSpc>
              <a:defRPr sz="2000"/>
            </a:pPr>
            <a:r>
              <a:t>modeles</a:t>
            </a:r>
            <a:endParaRPr sz="2400"/>
          </a:p>
          <a:p>
            <a:pPr>
              <a:lnSpc>
                <a:spcPct val="96000"/>
              </a:lnSpc>
              <a:defRPr sz="2000"/>
            </a:pPr>
            <a:r>
              <a:t>scripts, analysis procedures, and custom software are also considered data</a:t>
            </a:r>
          </a:p>
        </p:txBody>
      </p:sp>
      <p:sp>
        <p:nvSpPr>
          <p:cNvPr id="112" name="Freeform: Shape 17"/>
          <p:cNvSpPr/>
          <p:nvPr/>
        </p:nvSpPr>
        <p:spPr>
          <a:xfrm>
            <a:off x="5264329" y="2391338"/>
            <a:ext cx="4295424" cy="4226566"/>
          </a:xfrm>
          <a:custGeom>
            <a:avLst/>
            <a:gdLst/>
            <a:ahLst/>
            <a:cxnLst>
              <a:cxn ang="0">
                <a:pos x="wd2" y="hd2"/>
              </a:cxn>
              <a:cxn ang="5400000">
                <a:pos x="wd2" y="hd2"/>
              </a:cxn>
              <a:cxn ang="10800000">
                <a:pos x="wd2" y="hd2"/>
              </a:cxn>
              <a:cxn ang="16200000">
                <a:pos x="wd2" y="hd2"/>
              </a:cxn>
            </a:cxnLst>
            <a:rect l="0" t="0" r="r" b="b"/>
            <a:pathLst>
              <a:path w="21496" h="21600" fill="norm" stroke="1" extrusionOk="0">
                <a:moveTo>
                  <a:pt x="15360" y="14029"/>
                </a:moveTo>
                <a:cubicBezTo>
                  <a:pt x="15360" y="14029"/>
                  <a:pt x="15360" y="14029"/>
                  <a:pt x="18723" y="14029"/>
                </a:cubicBezTo>
                <a:cubicBezTo>
                  <a:pt x="18777" y="14029"/>
                  <a:pt x="18830" y="14036"/>
                  <a:pt x="18881" y="14050"/>
                </a:cubicBezTo>
                <a:lnTo>
                  <a:pt x="18990" y="14097"/>
                </a:lnTo>
                <a:lnTo>
                  <a:pt x="18923" y="14214"/>
                </a:lnTo>
                <a:cubicBezTo>
                  <a:pt x="18322" y="15277"/>
                  <a:pt x="17552" y="16637"/>
                  <a:pt x="16566" y="18378"/>
                </a:cubicBezTo>
                <a:cubicBezTo>
                  <a:pt x="16273" y="18894"/>
                  <a:pt x="15747" y="19211"/>
                  <a:pt x="15162" y="19211"/>
                </a:cubicBezTo>
                <a:cubicBezTo>
                  <a:pt x="15162" y="19211"/>
                  <a:pt x="15162" y="19211"/>
                  <a:pt x="14033" y="19211"/>
                </a:cubicBezTo>
                <a:lnTo>
                  <a:pt x="13901" y="19211"/>
                </a:lnTo>
                <a:lnTo>
                  <a:pt x="13775" y="18990"/>
                </a:lnTo>
                <a:cubicBezTo>
                  <a:pt x="13600" y="18683"/>
                  <a:pt x="13397" y="18325"/>
                  <a:pt x="13160" y="17908"/>
                </a:cubicBezTo>
                <a:cubicBezTo>
                  <a:pt x="13051" y="17723"/>
                  <a:pt x="13051" y="17487"/>
                  <a:pt x="13160" y="17302"/>
                </a:cubicBezTo>
                <a:cubicBezTo>
                  <a:pt x="13160" y="17302"/>
                  <a:pt x="13160" y="17302"/>
                  <a:pt x="14845" y="14339"/>
                </a:cubicBezTo>
                <a:cubicBezTo>
                  <a:pt x="14946" y="14147"/>
                  <a:pt x="15150" y="14029"/>
                  <a:pt x="15360" y="14029"/>
                </a:cubicBezTo>
                <a:close/>
                <a:moveTo>
                  <a:pt x="6130" y="0"/>
                </a:moveTo>
                <a:cubicBezTo>
                  <a:pt x="6130" y="0"/>
                  <a:pt x="6130" y="0"/>
                  <a:pt x="15162" y="0"/>
                </a:cubicBezTo>
                <a:cubicBezTo>
                  <a:pt x="15747" y="0"/>
                  <a:pt x="16273" y="318"/>
                  <a:pt x="16566" y="834"/>
                </a:cubicBezTo>
                <a:cubicBezTo>
                  <a:pt x="16566" y="834"/>
                  <a:pt x="16566" y="834"/>
                  <a:pt x="21072" y="8792"/>
                </a:cubicBezTo>
                <a:cubicBezTo>
                  <a:pt x="21365" y="9288"/>
                  <a:pt x="21365" y="9923"/>
                  <a:pt x="21072" y="10419"/>
                </a:cubicBezTo>
                <a:cubicBezTo>
                  <a:pt x="21072" y="10419"/>
                  <a:pt x="21072" y="10419"/>
                  <a:pt x="19399" y="13374"/>
                </a:cubicBezTo>
                <a:lnTo>
                  <a:pt x="19258" y="13624"/>
                </a:lnTo>
                <a:lnTo>
                  <a:pt x="19263" y="13626"/>
                </a:lnTo>
                <a:cubicBezTo>
                  <a:pt x="19364" y="13686"/>
                  <a:pt x="19450" y="13774"/>
                  <a:pt x="19512" y="13882"/>
                </a:cubicBezTo>
                <a:cubicBezTo>
                  <a:pt x="19512" y="13882"/>
                  <a:pt x="19512" y="13882"/>
                  <a:pt x="21404" y="17224"/>
                </a:cubicBezTo>
                <a:cubicBezTo>
                  <a:pt x="21527" y="17433"/>
                  <a:pt x="21527" y="17699"/>
                  <a:pt x="21404" y="17908"/>
                </a:cubicBezTo>
                <a:cubicBezTo>
                  <a:pt x="21404" y="17908"/>
                  <a:pt x="21404" y="17908"/>
                  <a:pt x="19512" y="21250"/>
                </a:cubicBezTo>
                <a:cubicBezTo>
                  <a:pt x="19389" y="21467"/>
                  <a:pt x="19168" y="21600"/>
                  <a:pt x="18922" y="21600"/>
                </a:cubicBezTo>
                <a:cubicBezTo>
                  <a:pt x="18922" y="21600"/>
                  <a:pt x="18922" y="21600"/>
                  <a:pt x="15129" y="21600"/>
                </a:cubicBezTo>
                <a:cubicBezTo>
                  <a:pt x="14891" y="21600"/>
                  <a:pt x="14662" y="21467"/>
                  <a:pt x="14547" y="21250"/>
                </a:cubicBezTo>
                <a:cubicBezTo>
                  <a:pt x="14547" y="21250"/>
                  <a:pt x="14547" y="21250"/>
                  <a:pt x="13528" y="19457"/>
                </a:cubicBezTo>
                <a:lnTo>
                  <a:pt x="13413" y="19255"/>
                </a:lnTo>
                <a:lnTo>
                  <a:pt x="13932" y="19255"/>
                </a:lnTo>
                <a:lnTo>
                  <a:pt x="14118" y="19582"/>
                </a:lnTo>
                <a:cubicBezTo>
                  <a:pt x="14829" y="20832"/>
                  <a:pt x="14829" y="20832"/>
                  <a:pt x="14829" y="20832"/>
                </a:cubicBezTo>
                <a:cubicBezTo>
                  <a:pt x="14930" y="21024"/>
                  <a:pt x="15134" y="21142"/>
                  <a:pt x="15344" y="21142"/>
                </a:cubicBezTo>
                <a:cubicBezTo>
                  <a:pt x="18707" y="21142"/>
                  <a:pt x="18707" y="21142"/>
                  <a:pt x="18707" y="21142"/>
                </a:cubicBezTo>
                <a:cubicBezTo>
                  <a:pt x="18925" y="21142"/>
                  <a:pt x="19121" y="21024"/>
                  <a:pt x="19230" y="20832"/>
                </a:cubicBezTo>
                <a:cubicBezTo>
                  <a:pt x="20907" y="17869"/>
                  <a:pt x="20907" y="17869"/>
                  <a:pt x="20907" y="17869"/>
                </a:cubicBezTo>
                <a:cubicBezTo>
                  <a:pt x="21016" y="17684"/>
                  <a:pt x="21016" y="17448"/>
                  <a:pt x="20907" y="17263"/>
                </a:cubicBezTo>
                <a:cubicBezTo>
                  <a:pt x="19230" y="14300"/>
                  <a:pt x="19230" y="14300"/>
                  <a:pt x="19230" y="14300"/>
                </a:cubicBezTo>
                <a:cubicBezTo>
                  <a:pt x="19175" y="14204"/>
                  <a:pt x="19099" y="14126"/>
                  <a:pt x="19009" y="14073"/>
                </a:cubicBezTo>
                <a:lnTo>
                  <a:pt x="18984" y="14062"/>
                </a:lnTo>
                <a:lnTo>
                  <a:pt x="19120" y="13820"/>
                </a:lnTo>
                <a:lnTo>
                  <a:pt x="19222" y="13640"/>
                </a:lnTo>
                <a:lnTo>
                  <a:pt x="19117" y="13595"/>
                </a:lnTo>
                <a:cubicBezTo>
                  <a:pt x="19059" y="13579"/>
                  <a:pt x="18999" y="13571"/>
                  <a:pt x="18938" y="13571"/>
                </a:cubicBezTo>
                <a:cubicBezTo>
                  <a:pt x="15145" y="13571"/>
                  <a:pt x="15145" y="13571"/>
                  <a:pt x="15145" y="13571"/>
                </a:cubicBezTo>
                <a:cubicBezTo>
                  <a:pt x="14908" y="13571"/>
                  <a:pt x="14678" y="13704"/>
                  <a:pt x="14563" y="13921"/>
                </a:cubicBezTo>
                <a:cubicBezTo>
                  <a:pt x="12663" y="17263"/>
                  <a:pt x="12663" y="17263"/>
                  <a:pt x="12663" y="17263"/>
                </a:cubicBezTo>
                <a:cubicBezTo>
                  <a:pt x="12540" y="17472"/>
                  <a:pt x="12540" y="17738"/>
                  <a:pt x="12663" y="17947"/>
                </a:cubicBezTo>
                <a:cubicBezTo>
                  <a:pt x="12900" y="18365"/>
                  <a:pt x="13108" y="18730"/>
                  <a:pt x="13290" y="19050"/>
                </a:cubicBezTo>
                <a:lnTo>
                  <a:pt x="13382" y="19211"/>
                </a:lnTo>
                <a:lnTo>
                  <a:pt x="12957" y="19211"/>
                </a:lnTo>
                <a:cubicBezTo>
                  <a:pt x="11634" y="19211"/>
                  <a:pt x="9517" y="19211"/>
                  <a:pt x="6130" y="19211"/>
                </a:cubicBezTo>
                <a:cubicBezTo>
                  <a:pt x="5564" y="19211"/>
                  <a:pt x="5018" y="18894"/>
                  <a:pt x="4745" y="18378"/>
                </a:cubicBezTo>
                <a:cubicBezTo>
                  <a:pt x="4745" y="18378"/>
                  <a:pt x="4745" y="18378"/>
                  <a:pt x="220" y="10419"/>
                </a:cubicBezTo>
                <a:cubicBezTo>
                  <a:pt x="-73" y="9923"/>
                  <a:pt x="-73" y="9288"/>
                  <a:pt x="220" y="8792"/>
                </a:cubicBezTo>
                <a:cubicBezTo>
                  <a:pt x="220" y="8792"/>
                  <a:pt x="220" y="8792"/>
                  <a:pt x="4745" y="834"/>
                </a:cubicBezTo>
                <a:cubicBezTo>
                  <a:pt x="5018" y="318"/>
                  <a:pt x="5564" y="0"/>
                  <a:pt x="6130" y="0"/>
                </a:cubicBezTo>
                <a:close/>
              </a:path>
            </a:pathLst>
          </a:custGeom>
          <a:solidFill>
            <a:srgbClr val="808080">
              <a:alpha val="15000"/>
            </a:srgbClr>
          </a:solidFill>
          <a:ln w="12700">
            <a:miter lim="400000"/>
          </a:ln>
        </p:spPr>
        <p:txBody>
          <a:bodyPr lIns="45719" rIns="45719" anchor="ctr"/>
          <a:lstStyle/>
          <a:p>
            <a:pPr algn="ctr">
              <a:defRPr>
                <a:solidFill>
                  <a:srgbClr val="FFFFFF"/>
                </a:solidFill>
              </a:defRPr>
            </a:pPr>
          </a:p>
        </p:txBody>
      </p:sp>
      <p:sp>
        <p:nvSpPr>
          <p:cNvPr id="113" name="Freeform: Shape 19"/>
          <p:cNvSpPr/>
          <p:nvPr/>
        </p:nvSpPr>
        <p:spPr>
          <a:xfrm>
            <a:off x="8691733" y="843530"/>
            <a:ext cx="3309880" cy="2983689"/>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0"/>
                </a:move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lose/>
              </a:path>
            </a:pathLst>
          </a:custGeom>
          <a:solidFill>
            <a:srgbClr val="808080">
              <a:alpha val="15000"/>
            </a:srgbClr>
          </a:solidFill>
          <a:ln w="12700">
            <a:miter lim="400000"/>
          </a:ln>
        </p:spPr>
        <p:txBody>
          <a:bodyPr lIns="45719" rIns="45719" anchor="ctr"/>
          <a:lstStyle/>
          <a:p>
            <a:pPr algn="ctr">
              <a:defRPr>
                <a:solidFill>
                  <a:srgbClr val="FFFFFF"/>
                </a:solidFill>
              </a:defRPr>
            </a:pPr>
          </a:p>
        </p:txBody>
      </p:sp>
      <p:pic>
        <p:nvPicPr>
          <p:cNvPr id="114" name="Graphic 6" descr="Graphic 6"/>
          <p:cNvPicPr>
            <a:picLocks noChangeAspect="1"/>
          </p:cNvPicPr>
          <p:nvPr/>
        </p:nvPicPr>
        <p:blipFill>
          <a:blip r:embed="rId3">
            <a:extLst/>
          </a:blip>
          <a:stretch>
            <a:fillRect/>
          </a:stretch>
        </p:blipFill>
        <p:spPr>
          <a:xfrm>
            <a:off x="6255567" y="3063687"/>
            <a:ext cx="2433099" cy="2433099"/>
          </a:xfrm>
          <a:prstGeom prst="rect">
            <a:avLst/>
          </a:prstGeom>
          <a:ln w="12700">
            <a:miter lim="400000"/>
          </a:ln>
        </p:spPr>
      </p:pic>
      <p:pic>
        <p:nvPicPr>
          <p:cNvPr id="115" name="Graphic 4" descr="Graphic 4"/>
          <p:cNvPicPr>
            <a:picLocks noChangeAspect="1"/>
          </p:cNvPicPr>
          <p:nvPr/>
        </p:nvPicPr>
        <p:blipFill>
          <a:blip r:embed="rId4">
            <a:extLst/>
          </a:blip>
          <a:stretch>
            <a:fillRect/>
          </a:stretch>
        </p:blipFill>
        <p:spPr>
          <a:xfrm>
            <a:off x="9279129" y="1267832"/>
            <a:ext cx="2135084" cy="213508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prstGeom prst="rect">
            <a:avLst/>
          </a:prstGeom>
        </p:spPr>
        <p:txBody>
          <a:bodyPr/>
          <a:lstStyle/>
          <a:p>
            <a:pPr/>
            <a:r>
              <a:t>Data from publications</a:t>
            </a:r>
          </a:p>
        </p:txBody>
      </p:sp>
      <p:sp>
        <p:nvSpPr>
          <p:cNvPr id="118" name="Content Placeholder 2"/>
          <p:cNvSpPr txBox="1"/>
          <p:nvPr>
            <p:ph type="body" idx="1"/>
          </p:nvPr>
        </p:nvSpPr>
        <p:spPr>
          <a:prstGeom prst="rect">
            <a:avLst/>
          </a:prstGeom>
        </p:spPr>
        <p:txBody>
          <a:bodyPr/>
          <a:lstStyle/>
          <a:p>
            <a:pPr marL="0" indent="0">
              <a:buSzTx/>
              <a:buNone/>
            </a:pPr>
            <a:r>
              <a:t>…</a:t>
            </a:r>
          </a:p>
          <a:p>
            <a:pPr marL="0" indent="0">
              <a:buSzTx/>
              <a:buNone/>
            </a:pPr>
          </a:p>
          <a:p>
            <a:pPr lvl="3" marL="0" indent="1727200">
              <a:buSzTx/>
              <a:buNone/>
              <a:defRPr sz="6000"/>
            </a:pPr>
            <a:r>
              <a:t>Exercise 1 (1a, 1b, 1c)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prstGeom prst="rect">
            <a:avLst/>
          </a:prstGeom>
        </p:spPr>
        <p:txBody>
          <a:bodyPr/>
          <a:lstStyle/>
          <a:p>
            <a:pPr/>
            <a:r>
              <a:t>Impossible protocol</a:t>
            </a:r>
          </a:p>
        </p:txBody>
      </p:sp>
      <p:pic>
        <p:nvPicPr>
          <p:cNvPr id="121" name="Content Placeholder 4" descr="Content Placeholder 4"/>
          <p:cNvPicPr>
            <a:picLocks noChangeAspect="1"/>
          </p:cNvPicPr>
          <p:nvPr/>
        </p:nvPicPr>
        <p:blipFill>
          <a:blip r:embed="rId2">
            <a:extLst/>
          </a:blip>
          <a:stretch>
            <a:fillRect/>
          </a:stretch>
        </p:blipFill>
        <p:spPr>
          <a:xfrm>
            <a:off x="1972217" y="1933357"/>
            <a:ext cx="7854536" cy="299128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prstGeom prst="rect">
            <a:avLst/>
          </a:prstGeom>
        </p:spPr>
        <p:txBody>
          <a:bodyPr/>
          <a:lstStyle/>
          <a:p>
            <a:pPr/>
            <a:r>
              <a:t>Impossible </a:t>
            </a:r>
            <a:r>
              <a:t>average</a:t>
            </a:r>
          </a:p>
        </p:txBody>
      </p:sp>
      <p:sp>
        <p:nvSpPr>
          <p:cNvPr id="124" name="Symbol zastępczy zawartości 3"/>
          <p:cNvSpPr txBox="1"/>
          <p:nvPr>
            <p:ph type="body" idx="1"/>
          </p:nvPr>
        </p:nvSpPr>
        <p:spPr>
          <a:prstGeom prst="rect">
            <a:avLst/>
          </a:prstGeom>
        </p:spPr>
        <p:txBody>
          <a:bodyPr/>
          <a:lstStyle/>
          <a:p>
            <a:pPr/>
            <a:r>
              <a:t>Difficult</a:t>
            </a:r>
            <a:r>
              <a:t> to find the right data table and column</a:t>
            </a:r>
          </a:p>
          <a:p>
            <a:pPr/>
            <a:r>
              <a:t>Numerical data in pdf not suitable for calculations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prstGeom prst="rect">
            <a:avLst/>
          </a:prstGeom>
        </p:spPr>
        <p:txBody>
          <a:bodyPr/>
          <a:lstStyle/>
          <a:p>
            <a:pPr/>
            <a:r>
              <a:t>Common problems</a:t>
            </a:r>
          </a:p>
        </p:txBody>
      </p:sp>
      <p:sp>
        <p:nvSpPr>
          <p:cNvPr id="127" name="Content Placeholder 2"/>
          <p:cNvSpPr txBox="1"/>
          <p:nvPr>
            <p:ph type="body" idx="1"/>
          </p:nvPr>
        </p:nvSpPr>
        <p:spPr>
          <a:prstGeom prst="rect">
            <a:avLst/>
          </a:prstGeom>
        </p:spPr>
        <p:txBody>
          <a:bodyPr/>
          <a:lstStyle/>
          <a:p>
            <a:pPr/>
          </a:p>
          <a:p>
            <a:pPr/>
            <a:r>
              <a:t>Only averaged data available</a:t>
            </a:r>
          </a:p>
          <a:p>
            <a:pPr/>
            <a:r>
              <a:t>No numerical data available</a:t>
            </a:r>
          </a:p>
          <a:p>
            <a:pPr/>
            <a:r>
              <a:t>Data tables as PDF files in supporting information</a:t>
            </a:r>
          </a:p>
          <a:p>
            <a:pPr/>
            <a:r>
              <a:t>Vendor specific file formats</a:t>
            </a:r>
          </a:p>
          <a:p>
            <a:pPr/>
            <a:r>
              <a:t>Links to non existing group websites / databases</a:t>
            </a:r>
          </a:p>
          <a:p>
            <a:pPr/>
            <a:r>
              <a:t>Data / Code “on request”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prstGeom prst="rect">
            <a:avLst/>
          </a:prstGeom>
        </p:spPr>
        <p:txBody>
          <a:bodyPr/>
          <a:lstStyle/>
          <a:p>
            <a:pPr/>
            <a:r>
              <a:t>Common problems</a:t>
            </a:r>
          </a:p>
        </p:txBody>
      </p:sp>
      <p:sp>
        <p:nvSpPr>
          <p:cNvPr id="130" name="Content Placeholder 2"/>
          <p:cNvSpPr txBox="1"/>
          <p:nvPr>
            <p:ph type="body" idx="1"/>
          </p:nvPr>
        </p:nvSpPr>
        <p:spPr>
          <a:prstGeom prst="rect">
            <a:avLst/>
          </a:prstGeom>
        </p:spPr>
        <p:txBody>
          <a:bodyPr/>
          <a:lstStyle/>
          <a:p>
            <a:pPr/>
            <a:r>
              <a:t>the protocol was difficult to </a:t>
            </a:r>
            <a:r>
              <a:rPr b="1" i="1"/>
              <a:t>find</a:t>
            </a:r>
            <a:r>
              <a:t> (the loops)</a:t>
            </a:r>
          </a:p>
          <a:p>
            <a:pPr/>
            <a:r>
              <a:t>the protocol difficult to </a:t>
            </a:r>
            <a:r>
              <a:rPr b="1" i="1"/>
              <a:t>access</a:t>
            </a:r>
            <a:r>
              <a:t> (pay wall)</a:t>
            </a:r>
          </a:p>
          <a:p>
            <a:pPr/>
            <a:r>
              <a:t>and not </a:t>
            </a:r>
            <a:r>
              <a:rPr b="1" i="1"/>
              <a:t>reusable</a:t>
            </a:r>
            <a:r>
              <a:t> as it lacked the necessary details (dead-end)</a:t>
            </a:r>
          </a:p>
          <a:p>
            <a:pPr marL="0" indent="0">
              <a:buSzTx/>
              <a:buNone/>
            </a:pPr>
          </a:p>
          <a:p>
            <a:pPr marL="0" indent="0">
              <a:buSzTx/>
              <a:buNone/>
            </a:pPr>
            <a:r>
              <a:t>In the second example</a:t>
            </a:r>
          </a:p>
          <a:p>
            <a:pPr/>
            <a:r>
              <a:t>the data were </a:t>
            </a:r>
            <a:r>
              <a:t>in a wrong format (not</a:t>
            </a:r>
            <a:r>
              <a:t> </a:t>
            </a:r>
            <a:r>
              <a:rPr b="1" i="1"/>
              <a:t>interoperable</a:t>
            </a:r>
            <a:r>
              <a:rPr i="1"/>
              <a:t>)</a:t>
            </a:r>
            <a:r>
              <a:t> </a:t>
            </a:r>
          </a:p>
          <a:p>
            <a:pPr/>
            <a:r>
              <a:t>The data were not clearly described (not </a:t>
            </a:r>
            <a:r>
              <a:rPr b="1" i="1"/>
              <a:t>reusable</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prstGeom prst="rect">
            <a:avLst/>
          </a:prstGeom>
        </p:spPr>
        <p:txBody>
          <a:bodyPr/>
          <a:lstStyle/>
          <a:p>
            <a:pPr/>
            <a:r>
              <a:t>FAIR principles</a:t>
            </a:r>
          </a:p>
        </p:txBody>
      </p:sp>
      <p:pic>
        <p:nvPicPr>
          <p:cNvPr id="133" name="Picture 2" descr="Picture 2"/>
          <p:cNvPicPr>
            <a:picLocks noChangeAspect="1"/>
          </p:cNvPicPr>
          <p:nvPr/>
        </p:nvPicPr>
        <p:blipFill>
          <a:blip r:embed="rId2">
            <a:extLst/>
          </a:blip>
          <a:stretch>
            <a:fillRect/>
          </a:stretch>
        </p:blipFill>
        <p:spPr>
          <a:xfrm>
            <a:off x="1326968" y="2190208"/>
            <a:ext cx="9036496" cy="3066792"/>
          </a:xfrm>
          <a:prstGeom prst="rect">
            <a:avLst/>
          </a:prstGeom>
          <a:ln w="12700">
            <a:miter lim="400000"/>
          </a:ln>
        </p:spPr>
      </p:pic>
      <p:sp>
        <p:nvSpPr>
          <p:cNvPr id="134" name="TextBox 4"/>
          <p:cNvSpPr txBox="1"/>
          <p:nvPr/>
        </p:nvSpPr>
        <p:spPr>
          <a:xfrm>
            <a:off x="715022" y="6353666"/>
            <a:ext cx="1391716" cy="2808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CREDITS [5] CC BY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prstGeom prst="rect">
            <a:avLst/>
          </a:prstGeom>
        </p:spPr>
        <p:txBody>
          <a:bodyPr/>
          <a:lstStyle/>
          <a:p>
            <a:pPr/>
            <a:r>
              <a:t>FAIR principles</a:t>
            </a:r>
          </a:p>
        </p:txBody>
      </p:sp>
      <p:sp>
        <p:nvSpPr>
          <p:cNvPr id="137" name="Rectangle 8"/>
          <p:cNvSpPr txBox="1"/>
          <p:nvPr/>
        </p:nvSpPr>
        <p:spPr>
          <a:xfrm>
            <a:off x="678886" y="1423549"/>
            <a:ext cx="10834228" cy="46073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0070C0"/>
                </a:solidFill>
              </a:defRPr>
            </a:pPr>
            <a:r>
              <a:t>Findable</a:t>
            </a:r>
            <a:r>
              <a:rPr b="0"/>
              <a:t>: Easy to find the data and the metadata for both humans and computers. Automatic and reliable discovery of datasets and services depends on machine-readable persistent identifiers (PIDs) and metadata.</a:t>
            </a:r>
            <a:endParaRPr b="0"/>
          </a:p>
          <a:p>
            <a:pPr>
              <a:defRPr sz="2000">
                <a:solidFill>
                  <a:srgbClr val="0070C0"/>
                </a:solidFill>
              </a:defRPr>
            </a:pPr>
          </a:p>
          <a:p>
            <a:pPr>
              <a:defRPr b="1" sz="2000">
                <a:solidFill>
                  <a:srgbClr val="0070C0"/>
                </a:solidFill>
              </a:defRPr>
            </a:pPr>
            <a:r>
              <a:t>Accessible</a:t>
            </a:r>
            <a:r>
              <a:rPr b="0"/>
              <a:t>: The (meta)data retrievable by their identifier using a standardised and open communications protocol (including authentication and authorisation). Metadata should be available even when the data are no longer available.</a:t>
            </a:r>
            <a:endParaRPr b="0"/>
          </a:p>
          <a:p>
            <a:pPr>
              <a:defRPr sz="2000">
                <a:solidFill>
                  <a:srgbClr val="0070C0"/>
                </a:solidFill>
              </a:defRPr>
            </a:pPr>
          </a:p>
          <a:p>
            <a:pPr>
              <a:defRPr b="1" sz="2000">
                <a:solidFill>
                  <a:srgbClr val="0070C0"/>
                </a:solidFill>
              </a:defRPr>
            </a:pPr>
            <a:r>
              <a:t>Interoperable</a:t>
            </a:r>
            <a:r>
              <a:rPr b="0"/>
              <a:t>: The data should be able to be combined with and used with other data or tools. The format of the data should be open and interpretable for various tools. It applies both to the data and metadata, the (meta)data should use vocabularies that follow FAIR principles.</a:t>
            </a:r>
            <a:endParaRPr b="0"/>
          </a:p>
          <a:p>
            <a:pPr>
              <a:defRPr sz="2000">
                <a:solidFill>
                  <a:srgbClr val="0070C0"/>
                </a:solidFill>
              </a:defRPr>
            </a:pPr>
          </a:p>
          <a:p>
            <a:pPr>
              <a:defRPr b="1" sz="2000">
                <a:solidFill>
                  <a:srgbClr val="0070C0"/>
                </a:solidFill>
              </a:defRPr>
            </a:pPr>
            <a:r>
              <a:t>Re-usable</a:t>
            </a:r>
            <a:r>
              <a:rPr b="0"/>
              <a:t>: FAIR aims at optimising the reuse of data. Metadata and data should be well-described so that they can be replicated and/or combined in different settings. The reuse of the (meta)data should be stated with clear and accessible license(s)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7">
                                            <p:txEl>
                                              <p:pRg st="2" end="2"/>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137">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1" fill="hold">
                                  <p:stCondLst>
                                    <p:cond delay="0"/>
                                  </p:stCondLst>
                                  <p:iterate type="el" backwards="0">
                                    <p:tmAbs val="0"/>
                                  </p:iterate>
                                  <p:childTnLst>
                                    <p:set>
                                      <p:cBhvr>
                                        <p:cTn id="13" fill="hold"/>
                                        <p:tgtEl>
                                          <p:spTgt spid="137">
                                            <p:txEl>
                                              <p:pRg st="4" end="4"/>
                                            </p:txEl>
                                          </p:spTgt>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1" fill="hold">
                                  <p:stCondLst>
                                    <p:cond delay="0"/>
                                  </p:stCondLst>
                                  <p:iterate type="el" backwards="0">
                                    <p:tmAbs val="0"/>
                                  </p:iterate>
                                  <p:childTnLst>
                                    <p:set>
                                      <p:cBhvr>
                                        <p:cTn id="16" fill="hold"/>
                                        <p:tgtEl>
                                          <p:spTgt spid="1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7"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