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20669" y="5458690"/>
            <a:ext cx="1289215" cy="132541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70C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70C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70C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70C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70C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70C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70C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70C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70C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70C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70C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70C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70C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70C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70C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70C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70C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70C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opensource.org/licenses/BSD-2-Clause" TargetMode="External"/><Relationship Id="rId5" Type="http://schemas.openxmlformats.org/officeDocument/2006/relationships/hyperlink" Target="http://www.apache.org/licenses/" TargetMode="External"/><Relationship Id="rId6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opyright_infringemen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Intellectual property, Licencing and Openness</a:t>
            </a:r>
          </a:p>
        </p:txBody>
      </p:sp>
      <p:sp>
        <p:nvSpPr>
          <p:cNvPr id="104" name="TextBox 3"/>
          <p:cNvSpPr txBox="1"/>
          <p:nvPr/>
        </p:nvSpPr>
        <p:spPr>
          <a:xfrm>
            <a:off x="1516588" y="5070038"/>
            <a:ext cx="689589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Open https://pad.carpentries.org/2021-10-19_ed-dash_fair-bio-practice</a:t>
            </a:r>
          </a:p>
        </p:txBody>
      </p:sp>
      <p:sp>
        <p:nvSpPr>
          <p:cNvPr id="105" name="Arrow: Down 7"/>
          <p:cNvSpPr/>
          <p:nvPr/>
        </p:nvSpPr>
        <p:spPr>
          <a:xfrm rot="16200000">
            <a:off x="789102" y="4944312"/>
            <a:ext cx="469784" cy="620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427"/>
                </a:moveTo>
                <a:lnTo>
                  <a:pt x="5400" y="13427"/>
                </a:lnTo>
                <a:lnTo>
                  <a:pt x="5400" y="0"/>
                </a:lnTo>
                <a:lnTo>
                  <a:pt x="16200" y="0"/>
                </a:lnTo>
                <a:lnTo>
                  <a:pt x="16200" y="13427"/>
                </a:lnTo>
                <a:lnTo>
                  <a:pt x="21600" y="13427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Reusable</a:t>
            </a:r>
          </a:p>
        </p:txBody>
      </p:sp>
      <p:sp>
        <p:nvSpPr>
          <p:cNvPr id="149" name="Content Placeholder 5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Attach license files. Licenses explicitly declare conditions</a:t>
            </a:r>
            <a:br/>
            <a:r>
              <a:t>and terms by which data and software can be re-used. 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  <a:defRPr b="1"/>
            </a:pPr>
            <a:r>
              <a:t>We recommend: </a:t>
            </a:r>
          </a:p>
          <a:p>
            <a:pPr lvl="1" marL="685800" indent="-228600">
              <a:spcBef>
                <a:spcPts val="500"/>
              </a:spcBef>
            </a:pPr>
            <a:r>
              <a:t>for data: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Creative Commons Attribution (CC BY)</a:t>
            </a:r>
            <a:r>
              <a:t> license</a:t>
            </a:r>
            <a:endParaRPr sz="2400"/>
          </a:p>
          <a:p>
            <a:pPr lvl="1" marL="685800" indent="-228600">
              <a:spcBef>
                <a:spcPts val="500"/>
              </a:spcBef>
            </a:pPr>
            <a:r>
              <a:t>for code: a permissive open source license such as the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MIT</a:t>
            </a:r>
            <a:r>
              <a:t>,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BSD</a:t>
            </a:r>
            <a:r>
              <a:t>, or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Apache license</a:t>
            </a:r>
            <a:r>
              <a:t>.</a:t>
            </a:r>
          </a:p>
        </p:txBody>
      </p:sp>
      <p:pic>
        <p:nvPicPr>
          <p:cNvPr id="150" name="Graphic 3" descr="Graphic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93935" y="365125"/>
            <a:ext cx="1834897" cy="1834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1</a:t>
            </a:r>
          </a:p>
        </p:txBody>
      </p:sp>
      <p:pic>
        <p:nvPicPr>
          <p:cNvPr id="153" name="Graphic 3" descr="Graphic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3935" y="365125"/>
            <a:ext cx="1834897" cy="1834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Science and intellectual property</a:t>
            </a:r>
          </a:p>
        </p:txBody>
      </p:sp>
      <p:sp>
        <p:nvSpPr>
          <p:cNvPr id="10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Intellectual property is something you create using your mind – </a:t>
            </a:r>
          </a:p>
          <a:p>
            <a:pPr marL="0" indent="0">
              <a:buSzTx/>
              <a:buNone/>
            </a:pPr>
            <a:r>
              <a:t>for example, a story, an invention, an artistic work or a symbol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9"/>
          <p:cNvSpPr/>
          <p:nvPr/>
        </p:nvSpPr>
        <p:spPr>
          <a:xfrm>
            <a:off x="-2" y="0"/>
            <a:ext cx="12188954" cy="685800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" name="Title 1"/>
          <p:cNvSpPr txBox="1"/>
          <p:nvPr>
            <p:ph type="title"/>
          </p:nvPr>
        </p:nvSpPr>
        <p:spPr>
          <a:xfrm>
            <a:off x="838200" y="556995"/>
            <a:ext cx="10515600" cy="1133694"/>
          </a:xfrm>
          <a:prstGeom prst="rect">
            <a:avLst/>
          </a:prstGeom>
        </p:spPr>
        <p:txBody>
          <a:bodyPr/>
          <a:lstStyle/>
          <a:p>
            <a:pPr/>
            <a:r>
              <a:t>Intellectual property</a:t>
            </a:r>
            <a:r>
              <a:t> protection</a:t>
            </a:r>
          </a:p>
        </p:txBody>
      </p:sp>
      <p:grpSp>
        <p:nvGrpSpPr>
          <p:cNvPr id="118" name="Content Placeholder 2"/>
          <p:cNvGrpSpPr/>
          <p:nvPr/>
        </p:nvGrpSpPr>
        <p:grpSpPr>
          <a:xfrm>
            <a:off x="838200" y="2033526"/>
            <a:ext cx="10227197" cy="3711135"/>
            <a:chOff x="0" y="0"/>
            <a:chExt cx="10227196" cy="3711132"/>
          </a:xfrm>
        </p:grpSpPr>
        <p:sp>
          <p:nvSpPr>
            <p:cNvPr id="112" name="Rounded Rectangle"/>
            <p:cNvSpPr/>
            <p:nvPr/>
          </p:nvSpPr>
          <p:spPr>
            <a:xfrm>
              <a:off x="0" y="0"/>
              <a:ext cx="10227197" cy="1707121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13" name="Square"/>
            <p:cNvSpPr/>
            <p:nvPr/>
          </p:nvSpPr>
          <p:spPr>
            <a:xfrm>
              <a:off x="516403" y="384101"/>
              <a:ext cx="938918" cy="93891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14" name="You can use a patent to protect your (technical) invention.  You can control copying, making, using, selling or importing"/>
            <p:cNvSpPr txBox="1"/>
            <p:nvPr/>
          </p:nvSpPr>
          <p:spPr>
            <a:xfrm>
              <a:off x="1971724" y="353277"/>
              <a:ext cx="8255473" cy="10005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670" tIns="180670" rIns="180670" bIns="180670" numCol="1" anchor="ctr">
              <a:spAutoFit/>
            </a:bodyPr>
            <a:lstStyle/>
            <a:p>
              <a:pPr defTabSz="1066800">
                <a:lnSpc>
                  <a:spcPct val="90000"/>
                </a:lnSpc>
                <a:spcBef>
                  <a:spcPts val="1000"/>
                </a:spcBef>
                <a:defRPr sz="2400">
                  <a:solidFill>
                    <a:srgbClr val="0070C0"/>
                  </a:solidFill>
                </a:defRPr>
              </a:pPr>
              <a:r>
                <a:t>You can use a patent to protect your (</a:t>
              </a:r>
              <a:r>
                <a:rPr i="1"/>
                <a:t>technical</a:t>
              </a:r>
              <a:r>
                <a:t>) invention. </a:t>
              </a:r>
              <a:br/>
              <a:r>
                <a:t>You can control copying, making, using, selling or importing</a:t>
              </a:r>
            </a:p>
          </p:txBody>
        </p:sp>
        <p:sp>
          <p:nvSpPr>
            <p:cNvPr id="115" name="Rounded Rectangle"/>
            <p:cNvSpPr/>
            <p:nvPr/>
          </p:nvSpPr>
          <p:spPr>
            <a:xfrm>
              <a:off x="0" y="2004011"/>
              <a:ext cx="10227197" cy="1707122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16" name="Square"/>
            <p:cNvSpPr/>
            <p:nvPr/>
          </p:nvSpPr>
          <p:spPr>
            <a:xfrm>
              <a:off x="516403" y="2388113"/>
              <a:ext cx="938918" cy="938917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17" name="Discoveries, mathematical methods, computer programs are not regarded as inventions. Therapeutic procedures, diagnostic methods and new plant or animal varieties are completely excluded from patentability."/>
            <p:cNvSpPr txBox="1"/>
            <p:nvPr/>
          </p:nvSpPr>
          <p:spPr>
            <a:xfrm>
              <a:off x="1971724" y="2019092"/>
              <a:ext cx="8255473" cy="1676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670" tIns="180670" rIns="180670" bIns="180670" numCol="1" anchor="ctr">
              <a:spAutoFit/>
            </a:bodyPr>
            <a:lstStyle>
              <a:lvl1pPr defTabSz="1066800">
                <a:lnSpc>
                  <a:spcPct val="90000"/>
                </a:lnSpc>
                <a:spcBef>
                  <a:spcPts val="1000"/>
                </a:spcBef>
                <a:defRPr sz="2400">
                  <a:solidFill>
                    <a:srgbClr val="0070C0"/>
                  </a:solidFill>
                </a:defRPr>
              </a:lvl1pPr>
            </a:lstStyle>
            <a:p>
              <a:pPr/>
              <a:r>
                <a:t>Discoveries, mathematical methods, computer programs are not regarded as inventions. Therapeutic procedures, diagnostic methods and new plant or animal varieties are completely excluded from patentability.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9"/>
          <p:cNvSpPr/>
          <p:nvPr/>
        </p:nvSpPr>
        <p:spPr>
          <a:xfrm>
            <a:off x="-2" y="0"/>
            <a:ext cx="12188954" cy="685800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Title 1"/>
          <p:cNvSpPr txBox="1"/>
          <p:nvPr>
            <p:ph type="title"/>
          </p:nvPr>
        </p:nvSpPr>
        <p:spPr>
          <a:xfrm>
            <a:off x="838200" y="556995"/>
            <a:ext cx="10515600" cy="1133694"/>
          </a:xfrm>
          <a:prstGeom prst="rect">
            <a:avLst/>
          </a:prstGeom>
        </p:spPr>
        <p:txBody>
          <a:bodyPr/>
          <a:lstStyle/>
          <a:p>
            <a:pPr/>
            <a:r>
              <a:t>Intellectual property</a:t>
            </a:r>
            <a:r>
              <a:t> protection</a:t>
            </a:r>
          </a:p>
        </p:txBody>
      </p:sp>
      <p:grpSp>
        <p:nvGrpSpPr>
          <p:cNvPr id="128" name="Content Placeholder 2"/>
          <p:cNvGrpSpPr/>
          <p:nvPr/>
        </p:nvGrpSpPr>
        <p:grpSpPr>
          <a:xfrm>
            <a:off x="838200" y="2532717"/>
            <a:ext cx="10515600" cy="2937154"/>
            <a:chOff x="0" y="0"/>
            <a:chExt cx="10515600" cy="2937152"/>
          </a:xfrm>
        </p:grpSpPr>
        <p:sp>
          <p:nvSpPr>
            <p:cNvPr id="122" name="Rounded Rectangle"/>
            <p:cNvSpPr/>
            <p:nvPr/>
          </p:nvSpPr>
          <p:spPr>
            <a:xfrm>
              <a:off x="0" y="0"/>
              <a:ext cx="10515600" cy="1305402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23" name="Square"/>
            <p:cNvSpPr/>
            <p:nvPr/>
          </p:nvSpPr>
          <p:spPr>
            <a:xfrm>
              <a:off x="394882" y="293714"/>
              <a:ext cx="717972" cy="717972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24" name="Patents are granted only for inventions that are novel and were not known to the public in any form."/>
            <p:cNvSpPr txBox="1"/>
            <p:nvPr/>
          </p:nvSpPr>
          <p:spPr>
            <a:xfrm>
              <a:off x="1507738" y="194932"/>
              <a:ext cx="9007862" cy="915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38154" tIns="138154" rIns="138154" bIns="138154" numCol="1" anchor="ctr">
              <a:spAutoFit/>
            </a:bodyPr>
            <a:lstStyle/>
            <a:p>
              <a:pPr defTabSz="1066800">
                <a:lnSpc>
                  <a:spcPct val="90000"/>
                </a:lnSpc>
                <a:spcBef>
                  <a:spcPts val="1000"/>
                </a:spcBef>
                <a:defRPr sz="2400">
                  <a:solidFill>
                    <a:srgbClr val="0070C0"/>
                  </a:solidFill>
                </a:defRPr>
              </a:pPr>
              <a:r>
                <a:t>Patents are granted only for inventions that are </a:t>
              </a:r>
              <a:r>
                <a:rPr b="1"/>
                <a:t>novel and were not known to the public</a:t>
              </a:r>
              <a:r>
                <a:t> in any form. </a:t>
              </a:r>
            </a:p>
          </p:txBody>
        </p:sp>
        <p:sp>
          <p:nvSpPr>
            <p:cNvPr id="125" name="Rounded Rectangle"/>
            <p:cNvSpPr/>
            <p:nvPr/>
          </p:nvSpPr>
          <p:spPr>
            <a:xfrm>
              <a:off x="0" y="1631751"/>
              <a:ext cx="10515600" cy="1305402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26" name="Square"/>
            <p:cNvSpPr/>
            <p:nvPr/>
          </p:nvSpPr>
          <p:spPr>
            <a:xfrm>
              <a:off x="394882" y="1925466"/>
              <a:ext cx="717972" cy="717972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solidFill>
                    <a:srgbClr val="0070C0"/>
                  </a:solidFill>
                </a:defRPr>
              </a:pPr>
            </a:p>
          </p:txBody>
        </p:sp>
        <p:sp>
          <p:nvSpPr>
            <p:cNvPr id="127" name="Publishing in a journal or presenting in a conference with information related to the invention completely prevents the inventor from getting a patent later!"/>
            <p:cNvSpPr txBox="1"/>
            <p:nvPr/>
          </p:nvSpPr>
          <p:spPr>
            <a:xfrm>
              <a:off x="1507738" y="1657585"/>
              <a:ext cx="9007862" cy="1253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38154" tIns="138154" rIns="138154" bIns="138154" numCol="1" anchor="ctr">
              <a:spAutoFit/>
            </a:bodyPr>
            <a:lstStyle/>
            <a:p>
              <a:pPr defTabSz="1066800">
                <a:lnSpc>
                  <a:spcPct val="90000"/>
                </a:lnSpc>
                <a:spcBef>
                  <a:spcPts val="1000"/>
                </a:spcBef>
                <a:defRPr sz="2400">
                  <a:solidFill>
                    <a:srgbClr val="0070C0"/>
                  </a:solidFill>
                </a:defRPr>
              </a:pPr>
              <a:r>
                <a:t>Publishing in a journal or presenting in a conference with information related to the invention completely </a:t>
              </a:r>
              <a:r>
                <a:rPr b="1"/>
                <a:t>prevents the inventor from getting a patent later</a:t>
              </a:r>
              <a:r>
                <a:t>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Science and intellectual property</a:t>
            </a:r>
          </a:p>
        </p:txBody>
      </p:sp>
      <p:sp>
        <p:nvSpPr>
          <p:cNvPr id="13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Timeline matters for legal protection!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tle 1"/>
          <p:cNvSpPr txBox="1"/>
          <p:nvPr>
            <p:ph type="title"/>
          </p:nvPr>
        </p:nvSpPr>
        <p:spPr>
          <a:xfrm>
            <a:off x="965199" y="851517"/>
            <a:ext cx="5130796" cy="1461779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Open Science and intellectual property</a:t>
            </a:r>
          </a:p>
        </p:txBody>
      </p:sp>
      <p:sp>
        <p:nvSpPr>
          <p:cNvPr id="135" name="Content Placeholder 2"/>
          <p:cNvSpPr txBox="1"/>
          <p:nvPr>
            <p:ph type="body" sz="quarter" idx="1"/>
          </p:nvPr>
        </p:nvSpPr>
        <p:spPr>
          <a:xfrm>
            <a:off x="965200" y="2470248"/>
            <a:ext cx="4048344" cy="3536237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</a:p>
          <a:p>
            <a:pPr>
              <a:defRPr sz="2400"/>
            </a:pPr>
            <a:r>
              <a:t>(opinion) you are more likely to benefit from new collaborations, industrial partnerships, consultations which are acquired by openness, than from patent related royalties</a:t>
            </a:r>
          </a:p>
        </p:txBody>
      </p:sp>
      <p:sp>
        <p:nvSpPr>
          <p:cNvPr id="136" name="Freeform: Shape 18"/>
          <p:cNvSpPr/>
          <p:nvPr/>
        </p:nvSpPr>
        <p:spPr>
          <a:xfrm>
            <a:off x="5510369" y="851517"/>
            <a:ext cx="6184808" cy="5154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fill="norm" stroke="1" extrusionOk="0">
                <a:moveTo>
                  <a:pt x="1264" y="13095"/>
                </a:moveTo>
                <a:cubicBezTo>
                  <a:pt x="1264" y="13095"/>
                  <a:pt x="1264" y="13095"/>
                  <a:pt x="3126" y="13095"/>
                </a:cubicBezTo>
                <a:cubicBezTo>
                  <a:pt x="3243" y="13095"/>
                  <a:pt x="3355" y="13172"/>
                  <a:pt x="3412" y="13298"/>
                </a:cubicBezTo>
                <a:cubicBezTo>
                  <a:pt x="3412" y="13298"/>
                  <a:pt x="3412" y="13298"/>
                  <a:pt x="4345" y="15232"/>
                </a:cubicBezTo>
                <a:cubicBezTo>
                  <a:pt x="4405" y="15353"/>
                  <a:pt x="4405" y="15507"/>
                  <a:pt x="4345" y="15628"/>
                </a:cubicBezTo>
                <a:cubicBezTo>
                  <a:pt x="4345" y="15628"/>
                  <a:pt x="4345" y="15628"/>
                  <a:pt x="3412" y="17563"/>
                </a:cubicBezTo>
                <a:cubicBezTo>
                  <a:pt x="3355" y="17688"/>
                  <a:pt x="3243" y="17765"/>
                  <a:pt x="3126" y="17765"/>
                </a:cubicBezTo>
                <a:cubicBezTo>
                  <a:pt x="3126" y="17765"/>
                  <a:pt x="3126" y="17765"/>
                  <a:pt x="1264" y="17765"/>
                </a:cubicBezTo>
                <a:cubicBezTo>
                  <a:pt x="1143" y="17765"/>
                  <a:pt x="1035" y="17688"/>
                  <a:pt x="974" y="17563"/>
                </a:cubicBezTo>
                <a:cubicBezTo>
                  <a:pt x="974" y="17563"/>
                  <a:pt x="974" y="17563"/>
                  <a:pt x="45" y="15628"/>
                </a:cubicBezTo>
                <a:cubicBezTo>
                  <a:pt x="-15" y="15507"/>
                  <a:pt x="-15" y="15353"/>
                  <a:pt x="45" y="15232"/>
                </a:cubicBezTo>
                <a:cubicBezTo>
                  <a:pt x="45" y="15232"/>
                  <a:pt x="45" y="15232"/>
                  <a:pt x="974" y="13298"/>
                </a:cubicBezTo>
                <a:cubicBezTo>
                  <a:pt x="1035" y="13172"/>
                  <a:pt x="1143" y="13095"/>
                  <a:pt x="1264" y="13095"/>
                </a:cubicBezTo>
                <a:close/>
                <a:moveTo>
                  <a:pt x="8664" y="2389"/>
                </a:moveTo>
                <a:cubicBezTo>
                  <a:pt x="8664" y="2389"/>
                  <a:pt x="8664" y="2389"/>
                  <a:pt x="9622" y="2389"/>
                </a:cubicBezTo>
                <a:lnTo>
                  <a:pt x="9733" y="2389"/>
                </a:lnTo>
                <a:lnTo>
                  <a:pt x="9840" y="2610"/>
                </a:lnTo>
                <a:cubicBezTo>
                  <a:pt x="9988" y="2917"/>
                  <a:pt x="10161" y="3275"/>
                  <a:pt x="10362" y="3692"/>
                </a:cubicBezTo>
                <a:cubicBezTo>
                  <a:pt x="10454" y="3877"/>
                  <a:pt x="10454" y="4113"/>
                  <a:pt x="10362" y="4298"/>
                </a:cubicBezTo>
                <a:cubicBezTo>
                  <a:pt x="10362" y="4298"/>
                  <a:pt x="10362" y="4298"/>
                  <a:pt x="8933" y="7261"/>
                </a:cubicBezTo>
                <a:cubicBezTo>
                  <a:pt x="8847" y="7453"/>
                  <a:pt x="8674" y="7571"/>
                  <a:pt x="8496" y="7571"/>
                </a:cubicBezTo>
                <a:cubicBezTo>
                  <a:pt x="8496" y="7571"/>
                  <a:pt x="8496" y="7571"/>
                  <a:pt x="5644" y="7571"/>
                </a:cubicBezTo>
                <a:cubicBezTo>
                  <a:pt x="5598" y="7571"/>
                  <a:pt x="5553" y="7564"/>
                  <a:pt x="5510" y="7550"/>
                </a:cubicBezTo>
                <a:lnTo>
                  <a:pt x="5417" y="7503"/>
                </a:lnTo>
                <a:lnTo>
                  <a:pt x="5474" y="7386"/>
                </a:lnTo>
                <a:cubicBezTo>
                  <a:pt x="5984" y="6323"/>
                  <a:pt x="6637" y="4963"/>
                  <a:pt x="7473" y="3222"/>
                </a:cubicBezTo>
                <a:cubicBezTo>
                  <a:pt x="7721" y="2706"/>
                  <a:pt x="8168" y="2389"/>
                  <a:pt x="8664" y="2389"/>
                </a:cubicBezTo>
                <a:close/>
                <a:moveTo>
                  <a:pt x="5475" y="0"/>
                </a:moveTo>
                <a:cubicBezTo>
                  <a:pt x="5475" y="0"/>
                  <a:pt x="5475" y="0"/>
                  <a:pt x="8692" y="0"/>
                </a:cubicBezTo>
                <a:cubicBezTo>
                  <a:pt x="8893" y="0"/>
                  <a:pt x="9088" y="133"/>
                  <a:pt x="9185" y="350"/>
                </a:cubicBezTo>
                <a:cubicBezTo>
                  <a:pt x="9185" y="350"/>
                  <a:pt x="9185" y="350"/>
                  <a:pt x="10050" y="2143"/>
                </a:cubicBezTo>
                <a:lnTo>
                  <a:pt x="10147" y="2345"/>
                </a:lnTo>
                <a:lnTo>
                  <a:pt x="9707" y="2345"/>
                </a:lnTo>
                <a:lnTo>
                  <a:pt x="9550" y="2018"/>
                </a:lnTo>
                <a:cubicBezTo>
                  <a:pt x="8947" y="768"/>
                  <a:pt x="8947" y="768"/>
                  <a:pt x="8947" y="768"/>
                </a:cubicBezTo>
                <a:cubicBezTo>
                  <a:pt x="8860" y="576"/>
                  <a:pt x="8688" y="458"/>
                  <a:pt x="8509" y="458"/>
                </a:cubicBezTo>
                <a:cubicBezTo>
                  <a:pt x="5658" y="458"/>
                  <a:pt x="5658" y="458"/>
                  <a:pt x="5658" y="458"/>
                </a:cubicBezTo>
                <a:cubicBezTo>
                  <a:pt x="5473" y="458"/>
                  <a:pt x="5306" y="576"/>
                  <a:pt x="5214" y="768"/>
                </a:cubicBezTo>
                <a:cubicBezTo>
                  <a:pt x="3791" y="3731"/>
                  <a:pt x="3791" y="3731"/>
                  <a:pt x="3791" y="3731"/>
                </a:cubicBezTo>
                <a:cubicBezTo>
                  <a:pt x="3699" y="3916"/>
                  <a:pt x="3699" y="4152"/>
                  <a:pt x="3791" y="4337"/>
                </a:cubicBezTo>
                <a:cubicBezTo>
                  <a:pt x="5214" y="7300"/>
                  <a:pt x="5214" y="7300"/>
                  <a:pt x="5214" y="7300"/>
                </a:cubicBezTo>
                <a:cubicBezTo>
                  <a:pt x="5260" y="7396"/>
                  <a:pt x="5325" y="7474"/>
                  <a:pt x="5401" y="7527"/>
                </a:cubicBezTo>
                <a:lnTo>
                  <a:pt x="5423" y="7538"/>
                </a:lnTo>
                <a:lnTo>
                  <a:pt x="5307" y="7780"/>
                </a:lnTo>
                <a:lnTo>
                  <a:pt x="5220" y="7960"/>
                </a:lnTo>
                <a:lnTo>
                  <a:pt x="5310" y="8005"/>
                </a:lnTo>
                <a:cubicBezTo>
                  <a:pt x="5358" y="8021"/>
                  <a:pt x="5409" y="8029"/>
                  <a:pt x="5461" y="8029"/>
                </a:cubicBezTo>
                <a:cubicBezTo>
                  <a:pt x="8678" y="8029"/>
                  <a:pt x="8678" y="8029"/>
                  <a:pt x="8678" y="8029"/>
                </a:cubicBezTo>
                <a:cubicBezTo>
                  <a:pt x="8880" y="8029"/>
                  <a:pt x="9074" y="7896"/>
                  <a:pt x="9172" y="7679"/>
                </a:cubicBezTo>
                <a:cubicBezTo>
                  <a:pt x="10783" y="4337"/>
                  <a:pt x="10783" y="4337"/>
                  <a:pt x="10783" y="4337"/>
                </a:cubicBezTo>
                <a:cubicBezTo>
                  <a:pt x="10888" y="4128"/>
                  <a:pt x="10888" y="3862"/>
                  <a:pt x="10783" y="3653"/>
                </a:cubicBezTo>
                <a:cubicBezTo>
                  <a:pt x="10582" y="3235"/>
                  <a:pt x="10406" y="2870"/>
                  <a:pt x="10251" y="2550"/>
                </a:cubicBezTo>
                <a:lnTo>
                  <a:pt x="10173" y="2389"/>
                </a:lnTo>
                <a:lnTo>
                  <a:pt x="10534" y="2389"/>
                </a:lnTo>
                <a:cubicBezTo>
                  <a:pt x="11656" y="2389"/>
                  <a:pt x="13452" y="2389"/>
                  <a:pt x="16324" y="2389"/>
                </a:cubicBezTo>
                <a:cubicBezTo>
                  <a:pt x="16804" y="2389"/>
                  <a:pt x="17267" y="2706"/>
                  <a:pt x="17499" y="3222"/>
                </a:cubicBezTo>
                <a:cubicBezTo>
                  <a:pt x="17499" y="3222"/>
                  <a:pt x="17499" y="3222"/>
                  <a:pt x="21337" y="11181"/>
                </a:cubicBezTo>
                <a:cubicBezTo>
                  <a:pt x="21585" y="11677"/>
                  <a:pt x="21585" y="12312"/>
                  <a:pt x="21337" y="12808"/>
                </a:cubicBezTo>
                <a:cubicBezTo>
                  <a:pt x="21337" y="12808"/>
                  <a:pt x="21337" y="12808"/>
                  <a:pt x="17499" y="20766"/>
                </a:cubicBezTo>
                <a:cubicBezTo>
                  <a:pt x="17267" y="21282"/>
                  <a:pt x="16804" y="21600"/>
                  <a:pt x="16324" y="21600"/>
                </a:cubicBezTo>
                <a:cubicBezTo>
                  <a:pt x="16324" y="21600"/>
                  <a:pt x="16324" y="21600"/>
                  <a:pt x="8664" y="21600"/>
                </a:cubicBezTo>
                <a:cubicBezTo>
                  <a:pt x="8168" y="21600"/>
                  <a:pt x="7721" y="21282"/>
                  <a:pt x="7473" y="20766"/>
                </a:cubicBezTo>
                <a:cubicBezTo>
                  <a:pt x="7473" y="20766"/>
                  <a:pt x="7473" y="20766"/>
                  <a:pt x="3651" y="12808"/>
                </a:cubicBezTo>
                <a:cubicBezTo>
                  <a:pt x="3403" y="12312"/>
                  <a:pt x="3403" y="11677"/>
                  <a:pt x="3651" y="11181"/>
                </a:cubicBezTo>
                <a:cubicBezTo>
                  <a:pt x="3651" y="11181"/>
                  <a:pt x="3651" y="11181"/>
                  <a:pt x="5070" y="8226"/>
                </a:cubicBezTo>
                <a:lnTo>
                  <a:pt x="5190" y="7976"/>
                </a:lnTo>
                <a:lnTo>
                  <a:pt x="5186" y="7974"/>
                </a:lnTo>
                <a:cubicBezTo>
                  <a:pt x="5100" y="7914"/>
                  <a:pt x="5027" y="7826"/>
                  <a:pt x="4975" y="7718"/>
                </a:cubicBezTo>
                <a:cubicBezTo>
                  <a:pt x="4975" y="7718"/>
                  <a:pt x="4975" y="7718"/>
                  <a:pt x="3370" y="4376"/>
                </a:cubicBezTo>
                <a:cubicBezTo>
                  <a:pt x="3266" y="4167"/>
                  <a:pt x="3266" y="3901"/>
                  <a:pt x="3370" y="3692"/>
                </a:cubicBezTo>
                <a:cubicBezTo>
                  <a:pt x="3370" y="3692"/>
                  <a:pt x="3370" y="3692"/>
                  <a:pt x="4975" y="350"/>
                </a:cubicBezTo>
                <a:cubicBezTo>
                  <a:pt x="5079" y="133"/>
                  <a:pt x="5267" y="0"/>
                  <a:pt x="5475" y="0"/>
                </a:cubicBezTo>
                <a:close/>
              </a:path>
            </a:pathLst>
          </a:custGeom>
          <a:solidFill>
            <a:srgbClr val="808080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35329" y="2105469"/>
            <a:ext cx="3217335" cy="3217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Intellectual property</a:t>
            </a:r>
            <a:r>
              <a:t> protection</a:t>
            </a:r>
          </a:p>
        </p:txBody>
      </p:sp>
      <p:sp>
        <p:nvSpPr>
          <p:cNvPr id="14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2400"/>
            </a:pPr>
            <a:r>
              <a:t>In </a:t>
            </a:r>
            <a:r>
              <a:t>principle</a:t>
            </a:r>
            <a:r>
              <a:t>, software cannot be patented</a:t>
            </a:r>
            <a:r>
              <a:t> </a:t>
            </a:r>
          </a:p>
          <a:p>
            <a:pPr marL="0" indent="0">
              <a:lnSpc>
                <a:spcPct val="81000"/>
              </a:lnSpc>
              <a:buSzTx/>
              <a:buNone/>
              <a:defRPr sz="2400"/>
            </a:pPr>
            <a:r>
              <a:t>(„no but yes” case by case, decided by court)</a:t>
            </a:r>
          </a:p>
          <a:p>
            <a:pPr marL="0" indent="0">
              <a:lnSpc>
                <a:spcPct val="81000"/>
              </a:lnSpc>
              <a:buSzTx/>
              <a:buNone/>
              <a:defRPr b="1" sz="2400"/>
            </a:pPr>
          </a:p>
          <a:p>
            <a:pPr marL="0" indent="0">
              <a:lnSpc>
                <a:spcPct val="81000"/>
              </a:lnSpc>
              <a:buSzTx/>
              <a:buNone/>
              <a:defRPr b="1" sz="2400"/>
            </a:pPr>
            <a:r>
              <a:t>Software code is copyrighted</a:t>
            </a:r>
            <a:r>
              <a:rPr b="0"/>
              <a:t>. Copyright prevents people from:</a:t>
            </a:r>
            <a:endParaRPr b="0"/>
          </a:p>
          <a:p>
            <a:pPr>
              <a:lnSpc>
                <a:spcPct val="81000"/>
              </a:lnSpc>
              <a:defRPr sz="2400"/>
            </a:pPr>
            <a:r>
              <a:t>copying your </a:t>
            </a:r>
            <a:r>
              <a:t>code</a:t>
            </a:r>
          </a:p>
          <a:p>
            <a:pPr>
              <a:lnSpc>
                <a:spcPct val="81000"/>
              </a:lnSpc>
              <a:defRPr sz="2400"/>
            </a:pPr>
            <a:r>
              <a:t>distributing copies of it, whether free of charge or for sale.</a:t>
            </a:r>
          </a:p>
          <a:p>
            <a:pPr marL="0" indent="0">
              <a:lnSpc>
                <a:spcPct val="81000"/>
              </a:lnSpc>
              <a:buSzTx/>
              <a:buNone/>
              <a:defRPr sz="2400"/>
            </a:pPr>
          </a:p>
          <a:p>
            <a:pPr marL="0" indent="0">
              <a:lnSpc>
                <a:spcPct val="81000"/>
              </a:lnSpc>
              <a:buSzTx/>
              <a:buNone/>
              <a:defRPr sz="2400"/>
            </a:pPr>
            <a:r>
              <a:t>Copyrights originated for books and songs.</a:t>
            </a:r>
          </a:p>
          <a:p>
            <a:pPr marL="0" indent="0">
              <a:lnSpc>
                <a:spcPct val="81000"/>
              </a:lnSpc>
              <a:buSzTx/>
              <a:buNone/>
              <a:defRPr sz="2400"/>
            </a:pPr>
            <a:r>
              <a:t> </a:t>
            </a:r>
          </a:p>
          <a:p>
            <a:pPr marL="0" indent="0">
              <a:lnSpc>
                <a:spcPct val="81000"/>
              </a:lnSpc>
              <a:buSzTx/>
              <a:buNone/>
              <a:defRPr sz="2400"/>
            </a:pPr>
            <a:r>
              <a:t>Adding an</a:t>
            </a:r>
            <a:r>
              <a:t> explicit </a:t>
            </a:r>
            <a:r>
              <a:rPr b="1"/>
              <a:t>licence</a:t>
            </a:r>
            <a:r>
              <a:t> is needed to permit re-use.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Intellectual property</a:t>
            </a:r>
            <a:r>
              <a:t> protection</a:t>
            </a:r>
          </a:p>
        </p:txBody>
      </p:sp>
      <p:sp>
        <p:nvSpPr>
          <p:cNvPr id="14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/>
            </a:pPr>
          </a:p>
          <a:p>
            <a:pPr marL="0" indent="0">
              <a:buSzTx/>
              <a:buNone/>
              <a:defRPr sz="2400"/>
            </a:pPr>
            <a:r>
              <a:t>Data cannot be patented and in general, it cannot be copyrighted. </a:t>
            </a:r>
          </a:p>
          <a:p>
            <a:pPr marL="0" indent="0">
              <a:buSzTx/>
              <a:buNone/>
              <a:defRPr b="1" sz="2400"/>
            </a:pPr>
            <a:r>
              <a:t>It is not possible to copyright facts!</a:t>
            </a:r>
          </a:p>
          <a:p>
            <a:pPr marL="0" indent="0">
              <a:buSzTx/>
              <a:buNone/>
              <a:defRPr b="1" sz="2400"/>
            </a:pPr>
          </a:p>
          <a:p>
            <a:pPr marL="0" indent="0">
              <a:buSzTx/>
              <a:buNone/>
              <a:defRPr sz="2400"/>
            </a:pPr>
            <a:r>
              <a:t>While the data itself cannot be copyrighted, the way how it is presented can be. The extend of protection is ultimately settled by a court.</a:t>
            </a:r>
          </a:p>
          <a:p>
            <a:pPr marL="0" indent="0">
              <a:buSzTx/>
              <a:buNone/>
              <a:defRPr sz="2400"/>
            </a:pPr>
          </a:p>
          <a:p>
            <a:pPr marL="0" indent="0">
              <a:buSzTx/>
              <a:buNone/>
              <a:defRPr sz="2400"/>
            </a:pPr>
            <a:r>
              <a:t>Without</a:t>
            </a:r>
            <a:r>
              <a:t> </a:t>
            </a:r>
            <a:r>
              <a:t>licence</a:t>
            </a:r>
            <a:r>
              <a:t> t</a:t>
            </a:r>
            <a:r>
              <a:t>he “good actors” will restrain from using your data to avoid “court” risks.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Intellectual property</a:t>
            </a:r>
            <a:r>
              <a:t> protection</a:t>
            </a:r>
          </a:p>
        </p:txBody>
      </p:sp>
      <p:sp>
        <p:nvSpPr>
          <p:cNvPr id="14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/>
            </a:pPr>
          </a:p>
          <a:p>
            <a:pPr marL="0" indent="0">
              <a:buSzTx/>
              <a:buNone/>
              <a:defRPr sz="2400"/>
            </a:pPr>
            <a:r>
              <a:t>“A license is a promise not to sue," </a:t>
            </a:r>
          </a:p>
          <a:p>
            <a:pPr marL="0" indent="0">
              <a:buSzTx/>
              <a:buNone/>
              <a:defRPr sz="2400"/>
            </a:pPr>
          </a:p>
          <a:p>
            <a:pPr marL="0" indent="0">
              <a:buSzTx/>
              <a:buNone/>
              <a:defRPr sz="2400"/>
            </a:pPr>
            <a:r>
              <a:t>It permits the licensed party to do something that would violate the rights of the licensing party (e.g. make copies of a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copyrighted work</a:t>
            </a:r>
            <a:r>
              <a:t>), which, without the license, the licensed party could be sued, civilly, criminally, or both.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