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0" name="Shape 100"/>
          <p:cNvSpPr/>
          <p:nvPr>
            <p:ph type="sldImg"/>
          </p:nvPr>
        </p:nvSpPr>
        <p:spPr>
          <a:xfrm>
            <a:off x="1143000" y="685800"/>
            <a:ext cx="4572000" cy="3429000"/>
          </a:xfrm>
          <a:prstGeom prst="rect">
            <a:avLst/>
          </a:prstGeom>
        </p:spPr>
        <p:txBody>
          <a:bodyPr/>
          <a:lstStyle/>
          <a:p>
            <a:pPr/>
          </a:p>
        </p:txBody>
      </p:sp>
      <p:sp>
        <p:nvSpPr>
          <p:cNvPr id="101" name="Shape 10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 Id="rId3" Type="http://schemas.openxmlformats.org/officeDocument/2006/relationships/hyperlink" Target="https://www.go-fair.org/resources/internet-fair-data-services/#:~:text=The scalable and transparent 'routing,Data &amp; Services (IFDS).&amp;text=We have qualified these in,DATA, TOOLS, and COMPUTE" TargetMode="External"/></Relationships>

</file>

<file path=ppt/notesSlides/_rels/notesSlide10.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 Id="rId3" Type="http://schemas.openxmlformats.org/officeDocument/2006/relationships/hyperlink" Target="https://fairsharing.org/collection/MIBBI" TargetMode="External"/><Relationship Id="rId4" Type="http://schemas.openxmlformats.org/officeDocument/2006/relationships/hyperlink" Target="https://fairsharing.org/standards/" TargetMode="External"/></Relationships>

</file>

<file path=ppt/notesSlides/_rels/notesSlide13.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 Id="rId3" Type="http://schemas.openxmlformats.org/officeDocument/2006/relationships/hyperlink" Target="https://doi.org/10.1016/j.celrep.2019.12.078" TargetMode="Externa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 Id="rId3" Type="http://schemas.openxmlformats.org/officeDocument/2006/relationships/hyperlink" Target="https://doi.org/10.1016/j.celrep.2019.12.078" TargetMode="Externa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 name="Shape 110"/>
          <p:cNvSpPr/>
          <p:nvPr>
            <p:ph type="sldImg"/>
          </p:nvPr>
        </p:nvSpPr>
        <p:spPr>
          <a:prstGeom prst="rect">
            <a:avLst/>
          </a:prstGeom>
        </p:spPr>
        <p:txBody>
          <a:bodyPr/>
          <a:lstStyle/>
          <a:p>
            <a:pPr/>
          </a:p>
        </p:txBody>
      </p:sp>
      <p:sp>
        <p:nvSpPr>
          <p:cNvPr id="111" name="Shape 111"/>
          <p:cNvSpPr/>
          <p:nvPr>
            <p:ph type="body" sz="quarter" idx="1"/>
          </p:nvPr>
        </p:nvSpPr>
        <p:spPr>
          <a:prstGeom prst="rect">
            <a:avLst/>
          </a:prstGeom>
        </p:spPr>
        <p:txBody>
          <a:bodyPr/>
          <a:lstStyle/>
          <a:p>
            <a:pPr>
              <a:defRPr>
                <a:latin typeface="Open Sans"/>
                <a:ea typeface="Open Sans"/>
                <a:cs typeface="Open Sans"/>
                <a:sym typeface="Open Sans"/>
              </a:defRPr>
            </a:pPr>
            <a:r>
              <a:t>Metadata are data about data. They play an important role in making your data FAIR. Metadata have to be added continuously to your research data, not just at the beginning or at the end of a project. Metadata can be added manually or automatically, and preferably according to a disciplinary standard. From a FAIR perspective, metadata are more important than your data, because metadata would always be openly available and they link research data and publications in the </a:t>
            </a:r>
            <a:r>
              <a:rPr b="1" i="1" u="sng">
                <a:solidFill>
                  <a:srgbClr val="0563C1"/>
                </a:solidFill>
                <a:uFill>
                  <a:solidFill>
                    <a:srgbClr val="0563C1"/>
                  </a:solidFill>
                </a:uFill>
                <a:hlinkClick r:id="rId3" invalidUrl="" action="" tgtFrame="" tooltip="" history="1" highlightClick="0" endSnd="0"/>
              </a:rPr>
              <a:t>Internet of FAIR Data and Services</a:t>
            </a:r>
            <a:r>
              <a:t>.  </a:t>
            </a:r>
          </a:p>
          <a:p>
            <a:pPr>
              <a:defRPr>
                <a:latin typeface="Open Sans"/>
                <a:ea typeface="Open Sans"/>
                <a:cs typeface="Open Sans"/>
                <a:sym typeface="Open Sans"/>
              </a:defRPr>
            </a:pPr>
            <a:r>
              <a:t>While data documentation is meant to be read and understood by humans, metadata (which are sometimes a part of the documentation) are primarily meant to be processed by machines.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Shape 183"/>
          <p:cNvSpPr/>
          <p:nvPr>
            <p:ph type="sldImg"/>
          </p:nvPr>
        </p:nvSpPr>
        <p:spPr>
          <a:prstGeom prst="rect">
            <a:avLst/>
          </a:prstGeom>
        </p:spPr>
        <p:txBody>
          <a:bodyPr/>
          <a:lstStyle/>
          <a:p>
            <a:pPr/>
          </a:p>
        </p:txBody>
      </p:sp>
      <p:sp>
        <p:nvSpPr>
          <p:cNvPr id="184" name="Shape 184"/>
          <p:cNvSpPr/>
          <p:nvPr>
            <p:ph type="body" sz="quarter" idx="1"/>
          </p:nvPr>
        </p:nvSpPr>
        <p:spPr>
          <a:prstGeom prst="rect">
            <a:avLst/>
          </a:prstGeom>
        </p:spPr>
        <p:txBody>
          <a:bodyPr/>
          <a:lstStyle/>
          <a:p>
            <a:pPr/>
            <a:r>
              <a:t>In groups, identify different types of metadata (administrative, descriptive, structural) present in this example.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Shape 189"/>
          <p:cNvSpPr/>
          <p:nvPr>
            <p:ph type="sldImg"/>
          </p:nvPr>
        </p:nvSpPr>
        <p:spPr>
          <a:prstGeom prst="rect">
            <a:avLst/>
          </a:prstGeom>
        </p:spPr>
        <p:txBody>
          <a:bodyPr/>
          <a:lstStyle/>
          <a:p>
            <a:pPr/>
          </a:p>
        </p:txBody>
      </p:sp>
      <p:sp>
        <p:nvSpPr>
          <p:cNvPr id="190" name="Shape 190"/>
          <p:cNvSpPr/>
          <p:nvPr>
            <p:ph type="body" sz="quarter" idx="1"/>
          </p:nvPr>
        </p:nvSpPr>
        <p:spPr>
          <a:prstGeom prst="rect">
            <a:avLst/>
          </a:prstGeom>
        </p:spPr>
        <p:txBody>
          <a:bodyPr/>
          <a:lstStyle/>
          <a:p>
            <a:pPr>
              <a:defRPr>
                <a:solidFill>
                  <a:srgbClr val="333333"/>
                </a:solidFill>
                <a:latin typeface="Ubuntu"/>
                <a:ea typeface="Ubuntu"/>
                <a:cs typeface="Ubuntu"/>
                <a:sym typeface="Ubuntu"/>
              </a:defRPr>
            </a:pPr>
            <a:r>
              <a:t>As we saw metadata can take many forms from as simple as including a ReadMe.txt file, by embedding them inside the Excel files, to using domain specific metadata standards and formats.</a:t>
            </a:r>
          </a:p>
          <a:p>
            <a:pPr>
              <a:defRPr>
                <a:solidFill>
                  <a:srgbClr val="333333"/>
                </a:solidFill>
                <a:latin typeface="Ubuntu"/>
                <a:ea typeface="Ubuntu"/>
                <a:cs typeface="Ubuntu"/>
                <a:sym typeface="Ubuntu"/>
              </a:defRPr>
            </a:pPr>
            <a:r>
              <a:t>But,</a:t>
            </a:r>
          </a:p>
          <a:p>
            <a:pPr>
              <a:buSzPct val="100000"/>
              <a:buFont typeface="Arial"/>
              <a:buChar char="•"/>
              <a:defRPr b="1">
                <a:solidFill>
                  <a:srgbClr val="333333"/>
                </a:solidFill>
                <a:latin typeface="Ubuntu"/>
                <a:ea typeface="Ubuntu"/>
                <a:cs typeface="Ubuntu"/>
                <a:sym typeface="Ubuntu"/>
              </a:defRPr>
            </a:pPr>
            <a:r>
              <a:t>What should be included in metadata?</a:t>
            </a:r>
          </a:p>
          <a:p>
            <a:pPr>
              <a:buSzPct val="100000"/>
              <a:buFont typeface="Arial"/>
              <a:buChar char="•"/>
              <a:defRPr b="1">
                <a:solidFill>
                  <a:srgbClr val="333333"/>
                </a:solidFill>
                <a:latin typeface="Ubuntu"/>
                <a:ea typeface="Ubuntu"/>
                <a:cs typeface="Ubuntu"/>
                <a:sym typeface="Ubuntu"/>
              </a:defRPr>
            </a:pPr>
            <a:r>
              <a:t>What terms should be used in descriptions?</a:t>
            </a:r>
          </a:p>
          <a:p>
            <a:pPr>
              <a:defRPr>
                <a:solidFill>
                  <a:srgbClr val="333333"/>
                </a:solidFill>
                <a:latin typeface="Ubuntu"/>
                <a:ea typeface="Ubuntu"/>
                <a:cs typeface="Ubuntu"/>
                <a:sym typeface="Ubuntu"/>
              </a:defRPr>
            </a:pPr>
            <a:r>
              <a:t>For many assay methods and experiment types, there are defined recommendations and guidelines called </a:t>
            </a:r>
            <a:r>
              <a:rPr b="1"/>
              <a:t>Minimal Information Standards</a:t>
            </a:r>
            <a:r>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a:p>
        </p:txBody>
      </p:sp>
      <p:sp>
        <p:nvSpPr>
          <p:cNvPr id="195" name="Shape 195"/>
          <p:cNvSpPr/>
          <p:nvPr>
            <p:ph type="body" sz="quarter" idx="1"/>
          </p:nvPr>
        </p:nvSpPr>
        <p:spPr>
          <a:prstGeom prst="rect">
            <a:avLst/>
          </a:prstGeom>
        </p:spPr>
        <p:txBody>
          <a:bodyPr/>
          <a:lstStyle/>
          <a:p>
            <a:pPr>
              <a:defRPr>
                <a:solidFill>
                  <a:srgbClr val="333333"/>
                </a:solidFill>
                <a:latin typeface="Ubuntu"/>
                <a:ea typeface="Ubuntu"/>
                <a:cs typeface="Ubuntu"/>
                <a:sym typeface="Ubuntu"/>
              </a:defRPr>
            </a:pPr>
            <a:r>
              <a:t>The minimum information standard is a set of guidelines for reporting data derived by relevant methods in biosciences. If followed, it ensures that the data can be easily verified, analysed and clearly interpreted by the wider scientific community. Keeping with these recommendations also facilitates the foundation of structuralized databases, public repositories and development of data analysis tools. Individual minimum information standards are brought by the communities of cross-disciplinary specialists focused on issues of the specific method used in experimental biology.</a:t>
            </a:r>
          </a:p>
          <a:p>
            <a:pPr>
              <a:defRPr>
                <a:solidFill>
                  <a:srgbClr val="333333"/>
                </a:solidFill>
                <a:latin typeface="Ubuntu"/>
                <a:ea typeface="Ubuntu"/>
                <a:cs typeface="Ubuntu"/>
                <a:sym typeface="Ubuntu"/>
              </a:defRPr>
            </a:pPr>
          </a:p>
          <a:p>
            <a:pPr>
              <a:defRPr>
                <a:solidFill>
                  <a:srgbClr val="333333"/>
                </a:solidFill>
                <a:latin typeface="Ubuntu"/>
                <a:ea typeface="Ubuntu"/>
                <a:cs typeface="Ubuntu"/>
                <a:sym typeface="Ubuntu"/>
              </a:defRPr>
            </a:pPr>
            <a:r>
              <a:t>Minimum Information for Biological and Biomedical Investigations </a:t>
            </a:r>
            <a:r>
              <a:rPr u="sng">
                <a:solidFill>
                  <a:srgbClr val="0563C1"/>
                </a:solidFill>
                <a:uFill>
                  <a:solidFill>
                    <a:srgbClr val="0563C1"/>
                  </a:solidFill>
                </a:uFill>
                <a:hlinkClick r:id="rId3" invalidUrl="" action="" tgtFrame="" tooltip="" history="1" highlightClick="0" endSnd="0"/>
              </a:rPr>
              <a:t>(MIBBI)</a:t>
            </a:r>
            <a:r>
              <a:t> is the collection of the most known standards.</a:t>
            </a:r>
          </a:p>
          <a:p>
            <a:pPr>
              <a:defRPr>
                <a:solidFill>
                  <a:srgbClr val="196EBD"/>
                </a:solidFill>
                <a:latin typeface="Ubuntu"/>
                <a:ea typeface="Ubuntu"/>
                <a:cs typeface="Ubuntu"/>
                <a:sym typeface="Ubuntu"/>
              </a:defRPr>
            </a:pPr>
          </a:p>
          <a:p>
            <a:pPr>
              <a:defRPr>
                <a:solidFill>
                  <a:srgbClr val="196EBD"/>
                </a:solidFill>
                <a:latin typeface="Ubuntu"/>
                <a:ea typeface="Ubuntu"/>
                <a:cs typeface="Ubuntu"/>
                <a:sym typeface="Ubuntu"/>
              </a:defRPr>
            </a:pPr>
            <a:r>
              <a:rPr u="sng">
                <a:solidFill>
                  <a:srgbClr val="0563C1"/>
                </a:solidFill>
                <a:uFill>
                  <a:solidFill>
                    <a:srgbClr val="0563C1"/>
                  </a:solidFill>
                </a:uFill>
                <a:hlinkClick r:id="rId4" invalidUrl="" action="" tgtFrame="" tooltip="" history="1" highlightClick="0" endSnd="0"/>
              </a:rPr>
              <a:t>FAIRSharing</a:t>
            </a:r>
            <a:r>
              <a:rPr>
                <a:solidFill>
                  <a:srgbClr val="333333"/>
                </a:solidFill>
              </a:rPr>
              <a:t> offers excellent search service for finding standards</a:t>
            </a:r>
            <a:endParaRPr>
              <a:solidFill>
                <a:srgbClr val="333333"/>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Shape 200"/>
          <p:cNvSpPr/>
          <p:nvPr>
            <p:ph type="sldImg"/>
          </p:nvPr>
        </p:nvSpPr>
        <p:spPr>
          <a:prstGeom prst="rect">
            <a:avLst/>
          </a:prstGeom>
        </p:spPr>
        <p:txBody>
          <a:bodyPr/>
          <a:lstStyle/>
          <a:p>
            <a:pPr/>
          </a:p>
        </p:txBody>
      </p:sp>
      <p:sp>
        <p:nvSpPr>
          <p:cNvPr id="201" name="Shape 201"/>
          <p:cNvSpPr/>
          <p:nvPr>
            <p:ph type="body" sz="quarter" idx="1"/>
          </p:nvPr>
        </p:nvSpPr>
        <p:spPr>
          <a:prstGeom prst="rect">
            <a:avLst/>
          </a:prstGeom>
        </p:spPr>
        <p:txBody>
          <a:bodyPr/>
          <a:lstStyle/>
          <a:p>
            <a:pPr>
              <a:defRPr>
                <a:solidFill>
                  <a:srgbClr val="333333"/>
                </a:solidFill>
                <a:latin typeface="Ubuntu"/>
                <a:ea typeface="Ubuntu"/>
                <a:cs typeface="Ubuntu"/>
                <a:sym typeface="Ubuntu"/>
              </a:defRPr>
            </a:pPr>
            <a:r>
              <a:t>Scroll to </a:t>
            </a:r>
            <a:r>
              <a:rPr i="1"/>
              <a:t>Reporting requirement</a:t>
            </a:r>
            <a:r>
              <a:t> and decide which of the points 1-8 are:</a:t>
            </a:r>
          </a:p>
          <a:p>
            <a:pPr>
              <a:buSzPct val="100000"/>
              <a:buFont typeface="Arial"/>
              <a:buChar char="•"/>
              <a:defRPr>
                <a:solidFill>
                  <a:srgbClr val="333333"/>
                </a:solidFill>
                <a:latin typeface="Ubuntu"/>
                <a:ea typeface="Ubuntu"/>
                <a:cs typeface="Ubuntu"/>
                <a:sym typeface="Ubuntu"/>
              </a:defRPr>
            </a:pPr>
            <a:r>
              <a:t>a) important for understanding and reuse of data</a:t>
            </a:r>
          </a:p>
          <a:p>
            <a:pPr lvl="1" marL="457200" indent="0">
              <a:buSzPct val="100000"/>
              <a:buFont typeface="Arial"/>
              <a:buChar char="•"/>
              <a:defRPr>
                <a:solidFill>
                  <a:srgbClr val="333333"/>
                </a:solidFill>
                <a:latin typeface="Ubuntu"/>
                <a:ea typeface="Ubuntu"/>
                <a:cs typeface="Ubuntu"/>
                <a:sym typeface="Ubuntu"/>
              </a:defRPr>
            </a:pPr>
            <a:r>
              <a:t>2, 3, 4, 5, 6, 8</a:t>
            </a:r>
          </a:p>
          <a:p>
            <a:pPr>
              <a:buSzPct val="100000"/>
              <a:buFont typeface="Arial"/>
              <a:buChar char="•"/>
              <a:defRPr>
                <a:solidFill>
                  <a:srgbClr val="333333"/>
                </a:solidFill>
                <a:latin typeface="Ubuntu"/>
                <a:ea typeface="Ubuntu"/>
                <a:cs typeface="Ubuntu"/>
                <a:sym typeface="Ubuntu"/>
              </a:defRPr>
            </a:pPr>
            <a:r>
              <a:t>b) important for technical replication</a:t>
            </a:r>
          </a:p>
          <a:p>
            <a:pPr lvl="1" marL="457200" indent="0">
              <a:buSzPct val="100000"/>
              <a:buFont typeface="Arial"/>
              <a:buChar char="•"/>
              <a:defRPr>
                <a:solidFill>
                  <a:srgbClr val="333333"/>
                </a:solidFill>
                <a:latin typeface="Ubuntu"/>
                <a:ea typeface="Ubuntu"/>
                <a:cs typeface="Ubuntu"/>
                <a:sym typeface="Ubuntu"/>
              </a:defRPr>
            </a:pPr>
            <a:r>
              <a:t>2, 3, 7</a:t>
            </a:r>
          </a:p>
          <a:p>
            <a:pPr>
              <a:buSzPct val="100000"/>
              <a:buFont typeface="Arial"/>
              <a:buChar char="•"/>
              <a:defRPr>
                <a:solidFill>
                  <a:srgbClr val="333333"/>
                </a:solidFill>
                <a:latin typeface="Ubuntu"/>
                <a:ea typeface="Ubuntu"/>
                <a:cs typeface="Ubuntu"/>
                <a:sym typeface="Ubuntu"/>
              </a:defRPr>
            </a:pPr>
            <a:r>
              <a:t>c) could be applied to other experiments in neuroscience</a:t>
            </a:r>
          </a:p>
          <a:p>
            <a:pPr lvl="1" marL="457200" indent="0">
              <a:buSzPct val="100000"/>
              <a:buFont typeface="Arial"/>
              <a:buChar char="•"/>
              <a:defRPr>
                <a:solidFill>
                  <a:srgbClr val="333333"/>
                </a:solidFill>
                <a:latin typeface="Ubuntu"/>
                <a:ea typeface="Ubuntu"/>
                <a:cs typeface="Ubuntu"/>
                <a:sym typeface="Ubuntu"/>
              </a:defRPr>
            </a:pPr>
            <a:r>
              <a:t>1, 2, 3, 4, 5, 6, 8</a:t>
            </a:r>
          </a:p>
          <a:p>
            <a:pPr>
              <a:defRPr>
                <a:solidFill>
                  <a:srgbClr val="333333"/>
                </a:solidFill>
                <a:latin typeface="Ubuntu"/>
                <a:ea typeface="Ubuntu"/>
                <a:cs typeface="Ubuntu"/>
                <a:sym typeface="Ubuntu"/>
              </a:defRPr>
            </a:pPr>
          </a:p>
          <a:p>
            <a:pPr>
              <a:defRPr>
                <a:solidFill>
                  <a:srgbClr val="333333"/>
                </a:solidFill>
                <a:latin typeface="Ubuntu"/>
                <a:ea typeface="Ubuntu"/>
                <a:cs typeface="Ubuntu"/>
                <a:sym typeface="Ubuntu"/>
              </a:defRPr>
            </a:pPr>
            <a:r>
              <a:t>Structural metadata!!!</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Shape 212"/>
          <p:cNvSpPr/>
          <p:nvPr>
            <p:ph type="sldImg"/>
          </p:nvPr>
        </p:nvSpPr>
        <p:spPr>
          <a:prstGeom prst="rect">
            <a:avLst/>
          </a:prstGeom>
        </p:spPr>
        <p:txBody>
          <a:bodyPr/>
          <a:lstStyle/>
          <a:p>
            <a:pPr/>
          </a:p>
        </p:txBody>
      </p:sp>
      <p:sp>
        <p:nvSpPr>
          <p:cNvPr id="213" name="Shape 213"/>
          <p:cNvSpPr/>
          <p:nvPr>
            <p:ph type="body" sz="quarter" idx="1"/>
          </p:nvPr>
        </p:nvSpPr>
        <p:spPr>
          <a:prstGeom prst="rect">
            <a:avLst/>
          </a:prstGeom>
        </p:spPr>
        <p:txBody>
          <a:bodyPr/>
          <a:lstStyle/>
          <a:p>
            <a:pPr/>
            <a:r>
              <a:t>What can you do if there are no metadata standards defined for your data / field of research?</a:t>
            </a:r>
          </a:p>
          <a:p>
            <a:pPr/>
            <a:r>
              <a:t>Think about the minimum information that someone else (from your lab or from any other lab in the world) would need to know about your dataset to be able to work with it without any further inputs from you.</a:t>
            </a:r>
          </a:p>
          <a:p>
            <a:pPr>
              <a:defRPr b="1"/>
            </a:pPr>
            <a:r>
              <a:t>Think as a consumer</a:t>
            </a:r>
            <a:r>
              <a:rPr b="0"/>
              <a:t> of your data not the producer!</a:t>
            </a:r>
            <a:endParaRPr b="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Shape 217"/>
          <p:cNvSpPr/>
          <p:nvPr>
            <p:ph type="sldImg"/>
          </p:nvPr>
        </p:nvSpPr>
        <p:spPr>
          <a:prstGeom prst="rect">
            <a:avLst/>
          </a:prstGeom>
        </p:spPr>
        <p:txBody>
          <a:bodyPr/>
          <a:lstStyle/>
          <a:p>
            <a:pPr/>
          </a:p>
        </p:txBody>
      </p:sp>
      <p:sp>
        <p:nvSpPr>
          <p:cNvPr id="218" name="Shape 218"/>
          <p:cNvSpPr/>
          <p:nvPr>
            <p:ph type="body" sz="quarter" idx="1"/>
          </p:nvPr>
        </p:nvSpPr>
        <p:spPr>
          <a:prstGeom prst="rect">
            <a:avLst/>
          </a:prstGeom>
        </p:spPr>
        <p:txBody>
          <a:bodyPr/>
          <a:lstStyle/>
          <a:p>
            <a:pPr>
              <a:defRPr>
                <a:solidFill>
                  <a:srgbClr val="333333"/>
                </a:solidFill>
                <a:latin typeface="Ubuntu"/>
                <a:ea typeface="Ubuntu"/>
                <a:cs typeface="Ubuntu"/>
                <a:sym typeface="Ubuntu"/>
              </a:defRPr>
            </a:pPr>
            <a:r>
              <a:t>Some typical elements are:</a:t>
            </a:r>
          </a:p>
          <a:p>
            <a:pPr>
              <a:buSzPct val="100000"/>
              <a:buFont typeface="Arial"/>
              <a:buChar char="•"/>
              <a:defRPr>
                <a:solidFill>
                  <a:srgbClr val="333333"/>
                </a:solidFill>
                <a:latin typeface="Ubuntu"/>
                <a:ea typeface="Ubuntu"/>
                <a:cs typeface="Ubuntu"/>
                <a:sym typeface="Ubuntu"/>
              </a:defRPr>
            </a:pPr>
            <a:r>
              <a:t>biological material, e.g. Species, Genotypes, Tissue type, Age, Health conditions</a:t>
            </a:r>
          </a:p>
          <a:p>
            <a:pPr>
              <a:buSzPct val="100000"/>
              <a:buFont typeface="Arial"/>
              <a:buChar char="•"/>
              <a:defRPr>
                <a:solidFill>
                  <a:srgbClr val="333333"/>
                </a:solidFill>
                <a:latin typeface="Ubuntu"/>
                <a:ea typeface="Ubuntu"/>
                <a:cs typeface="Ubuntu"/>
                <a:sym typeface="Ubuntu"/>
              </a:defRPr>
            </a:pPr>
            <a:r>
              <a:t>biological context, e.g. speciment growth, entrainment, samples preparation</a:t>
            </a:r>
          </a:p>
          <a:p>
            <a:pPr>
              <a:buSzPct val="100000"/>
              <a:buFont typeface="Arial"/>
              <a:buChar char="•"/>
              <a:defRPr>
                <a:solidFill>
                  <a:srgbClr val="333333"/>
                </a:solidFill>
                <a:latin typeface="Ubuntu"/>
                <a:ea typeface="Ubuntu"/>
                <a:cs typeface="Ubuntu"/>
                <a:sym typeface="Ubuntu"/>
              </a:defRPr>
            </a:pPr>
            <a:r>
              <a:t>experimental factors and conditions, e.g. drug treatments, stress factors</a:t>
            </a:r>
          </a:p>
          <a:p>
            <a:pPr>
              <a:buSzPct val="100000"/>
              <a:buFont typeface="Arial"/>
              <a:buChar char="•"/>
              <a:defRPr>
                <a:solidFill>
                  <a:srgbClr val="333333"/>
                </a:solidFill>
                <a:latin typeface="Ubuntu"/>
                <a:ea typeface="Ubuntu"/>
                <a:cs typeface="Ubuntu"/>
                <a:sym typeface="Ubuntu"/>
              </a:defRPr>
            </a:pPr>
            <a:r>
              <a:t>specifics of data acquisition</a:t>
            </a:r>
          </a:p>
          <a:p>
            <a:pPr>
              <a:buSzPct val="100000"/>
              <a:buFont typeface="Arial"/>
              <a:buChar char="•"/>
              <a:defRPr>
                <a:solidFill>
                  <a:srgbClr val="333333"/>
                </a:solidFill>
                <a:latin typeface="Ubuntu"/>
                <a:ea typeface="Ubuntu"/>
                <a:cs typeface="Ubuntu"/>
                <a:sym typeface="Ubuntu"/>
              </a:defRPr>
            </a:pPr>
            <a:r>
              <a:t>specifics of data processing and analysis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Shape 117"/>
          <p:cNvSpPr/>
          <p:nvPr>
            <p:ph type="sldImg"/>
          </p:nvPr>
        </p:nvSpPr>
        <p:spPr>
          <a:prstGeom prst="rect">
            <a:avLst/>
          </a:prstGeom>
        </p:spPr>
        <p:txBody>
          <a:bodyPr/>
          <a:lstStyle/>
          <a:p>
            <a:pPr/>
          </a:p>
        </p:txBody>
      </p:sp>
      <p:sp>
        <p:nvSpPr>
          <p:cNvPr id="118" name="Shape 118"/>
          <p:cNvSpPr/>
          <p:nvPr>
            <p:ph type="body" sz="quarter" idx="1"/>
          </p:nvPr>
        </p:nvSpPr>
        <p:spPr>
          <a:prstGeom prst="rect">
            <a:avLst/>
          </a:prstGeom>
        </p:spPr>
        <p:txBody>
          <a:bodyPr/>
          <a:lstStyle/>
          <a:p>
            <a:pPr>
              <a:defRPr b="1"/>
            </a:pPr>
            <a:r>
              <a:t>Image metadata</a:t>
            </a:r>
          </a:p>
          <a:p>
            <a:pPr/>
            <a:r>
              <a:t>Name: OP50 D10Ad_06.czi Image ID: 3485 Owner: Maria Eugenia Goya ORCID: 0000-0002-5031-2470</a:t>
            </a:r>
          </a:p>
          <a:p>
            <a:pPr/>
            <a:r>
              <a:t>Acquisition Date: 2018-12-12 17:53:55 Import Date: 2020-04-30 22:38:59 Dimensions (XY): 1344 x 1024 Pixels Type: uint16 Pixels Size (XYZ) (µm): 0.16 x 0.16 x 1.00 Z-sections/Timepoints: 56 x 1 Channels: TL DIC, TagYFP ROI Count: 0</a:t>
            </a:r>
          </a:p>
          <a:p>
            <a:pPr/>
            <a:r>
              <a:t>Tags: time course; day 10; adults; food switching; E. coli OP50; NL5901; C. elegans</a:t>
            </a:r>
          </a:p>
          <a:p>
            <a:pPr>
              <a:defRPr b="1"/>
            </a:pPr>
            <a:r>
              <a:t>Dataset metadata</a:t>
            </a:r>
          </a:p>
          <a:p>
            <a:pPr/>
            <a:r>
              <a:t>Name: Figure2_Figure2B Dataset ID: 263 Owner: Maria Eugenia Goya ORCID: 0000-0002-5031-2470</a:t>
            </a:r>
          </a:p>
          <a:p>
            <a:pPr/>
            <a:r>
              <a:t>Description: The datasets contains a time course of </a:t>
            </a:r>
            <a:r>
              <a:t>α-</a:t>
            </a:r>
            <a:r>
              <a:t>syn aggregation in NL5901 C. elegans worms after a food switch at the L4 stage:</a:t>
            </a:r>
          </a:p>
          <a:p>
            <a:pPr/>
            <a:r>
              <a:t>E. coli OP50 to OP50 Day 01 adults Day 03 adults Day 05 adults Day 07 adults Day 10 adults Day 13 adults</a:t>
            </a:r>
          </a:p>
          <a:p>
            <a:pPr/>
            <a:r>
              <a:t>E. coli OP50 to B. subtilis PXN21 Day 01 adults Day 03 adults Day 05 adults Day 07 adults Day 10 adults Day 13 adults</a:t>
            </a:r>
          </a:p>
          <a:p>
            <a:pPr/>
            <a:r>
              <a:t>Images were taken at 6 developmental timepoints (D1Ad, D3Ad, D5Ad, D7Ad, D10Ad, D13Ad)</a:t>
            </a:r>
          </a:p>
          <a:p>
            <a:pPr/>
            <a:r>
              <a:t>* Some images contain more than one nematode.</a:t>
            </a:r>
          </a:p>
          <a:p>
            <a:pPr/>
            <a:r>
              <a:t>Each image contains ~30 (or more) Z-sections, 1 µmeters apart. The TagYFP channel is used to follow the alpha-synuclein particles. The TL DIC channel is used to image the whole nematode head.</a:t>
            </a:r>
          </a:p>
          <a:p>
            <a:pPr/>
            <a:r>
              <a:t>These images were used to construct Figure 2B of the Cell Reports paper (</a:t>
            </a:r>
            <a:r>
              <a:rPr u="sng">
                <a:solidFill>
                  <a:srgbClr val="0563C1"/>
                </a:solidFill>
                <a:uFill>
                  <a:solidFill>
                    <a:srgbClr val="0563C1"/>
                  </a:solidFill>
                </a:uFill>
                <a:hlinkClick r:id="rId3" invalidUrl="" action="" tgtFrame="" tooltip="" history="1" highlightClick="0" endSnd="0"/>
              </a:rPr>
              <a:t>https://doi.org/10.1016/j.celrep.2019.12.078</a:t>
            </a:r>
            <a:r>
              <a:t>).</a:t>
            </a:r>
          </a:p>
          <a:p>
            <a:pPr/>
            <a:r>
              <a:t>Creation date: 2020-04-30 22:16:39</a:t>
            </a:r>
          </a:p>
          <a:p>
            <a:pPr/>
            <a:r>
              <a:t>Tags: protein aggregation; time course; E. coli OP50 to B. subtilis PXN21; food switching; E. coli OP50; 10.1016/j.celrep.2019.12.078; NL5901; C. elegans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Shape 124"/>
          <p:cNvSpPr/>
          <p:nvPr>
            <p:ph type="sldImg"/>
          </p:nvPr>
        </p:nvSpPr>
        <p:spPr>
          <a:prstGeom prst="rect">
            <a:avLst/>
          </a:prstGeom>
        </p:spPr>
        <p:txBody>
          <a:bodyPr/>
          <a:lstStyle/>
          <a:p>
            <a:pPr/>
          </a:p>
        </p:txBody>
      </p:sp>
      <p:sp>
        <p:nvSpPr>
          <p:cNvPr id="125" name="Shape 125"/>
          <p:cNvSpPr/>
          <p:nvPr>
            <p:ph type="body" sz="quarter" idx="1"/>
          </p:nvPr>
        </p:nvSpPr>
        <p:spPr>
          <a:prstGeom prst="rect">
            <a:avLst/>
          </a:prstGeom>
        </p:spPr>
        <p:txBody>
          <a:bodyPr/>
          <a:lstStyle/>
          <a:p>
            <a:pPr>
              <a:defRPr b="1"/>
            </a:pPr>
            <a:r>
              <a:t>Image metadata</a:t>
            </a:r>
          </a:p>
          <a:p>
            <a:pPr/>
            <a:r>
              <a:t>Name: OP50 D10Ad_06.czi Image ID: 3485 Owner: Maria Eugenia Goya ORCID: 0000-0002-5031-2470</a:t>
            </a:r>
          </a:p>
          <a:p>
            <a:pPr/>
            <a:r>
              <a:t>Acquisition Date: 2018-12-12 17:53:55 Import Date: 2020-04-30 22:38:59 Dimensions (XY): 1344 x 1024 Pixels Type: uint16 Pixels Size (XYZ) (µm): 0.16 x 0.16 x 1.00 Z-sections/Timepoints: 56 x 1 Channels: TL DIC, TagYFP ROI Count: 0</a:t>
            </a:r>
          </a:p>
          <a:p>
            <a:pPr/>
            <a:r>
              <a:t>Tags: time course; day 10; adults; food switching; E. coli OP50; NL5901; C. elegans</a:t>
            </a:r>
          </a:p>
          <a:p>
            <a:pPr>
              <a:defRPr b="1"/>
            </a:pPr>
            <a:r>
              <a:t>Dataset metadata</a:t>
            </a:r>
          </a:p>
          <a:p>
            <a:pPr/>
            <a:r>
              <a:t>Name: Figure2_Figure2B Dataset ID: 263 Owner: Maria Eugenia Goya ORCID: 0000-0002-5031-2470</a:t>
            </a:r>
          </a:p>
          <a:p>
            <a:pPr/>
            <a:r>
              <a:t>Description: The datasets contains a time course of </a:t>
            </a:r>
            <a:r>
              <a:t>α-</a:t>
            </a:r>
            <a:r>
              <a:t>syn aggregation in NL5901 C. elegans worms after a food switch at the L4 stage:</a:t>
            </a:r>
          </a:p>
          <a:p>
            <a:pPr/>
            <a:r>
              <a:t>E. coli OP50 to OP50 Day 01 adults Day 03 adults Day 05 adults Day 07 adults Day 10 adults Day 13 adults</a:t>
            </a:r>
          </a:p>
          <a:p>
            <a:pPr/>
            <a:r>
              <a:t>E. coli OP50 to B. subtilis PXN21 Day 01 adults Day 03 adults Day 05 adults Day 07 adults Day 10 adults Day 13 adults</a:t>
            </a:r>
          </a:p>
          <a:p>
            <a:pPr/>
            <a:r>
              <a:t>Images were taken at 6 developmental timepoints (D1Ad, D3Ad, D5Ad, D7Ad, D10Ad, D13Ad)</a:t>
            </a:r>
          </a:p>
          <a:p>
            <a:pPr/>
            <a:r>
              <a:t>* Some images contain more than one nematode.</a:t>
            </a:r>
          </a:p>
          <a:p>
            <a:pPr/>
            <a:r>
              <a:t>Each image contains ~30 (or more) Z-sections, 1 µmeters apart. The TagYFP channel is used to follow the alpha-synuclein particles. The TL DIC channel is used to image the whole nematode head.</a:t>
            </a:r>
          </a:p>
          <a:p>
            <a:pPr/>
            <a:r>
              <a:t>These images were used to construct Figure 2B of the Cell Reports paper (</a:t>
            </a:r>
            <a:r>
              <a:rPr u="sng">
                <a:solidFill>
                  <a:srgbClr val="0563C1"/>
                </a:solidFill>
                <a:uFill>
                  <a:solidFill>
                    <a:srgbClr val="0563C1"/>
                  </a:solidFill>
                </a:uFill>
                <a:hlinkClick r:id="rId3" invalidUrl="" action="" tgtFrame="" tooltip="" history="1" highlightClick="0" endSnd="0"/>
              </a:rPr>
              <a:t>https://doi.org/10.1016/j.celrep.2019.12.078</a:t>
            </a:r>
            <a:r>
              <a:t>).</a:t>
            </a:r>
          </a:p>
          <a:p>
            <a:pPr/>
            <a:r>
              <a:t>Creation date: 2020-04-30 22:16:39</a:t>
            </a:r>
          </a:p>
          <a:p>
            <a:pPr/>
            <a:r>
              <a:t>Tags: protein aggregation; time course; E. coli OP50 to B. subtilis PXN21; food switching; E. coli OP50; 10.1016/j.celrep.2019.12.078; NL5901; C. elegans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Shape 129"/>
          <p:cNvSpPr/>
          <p:nvPr>
            <p:ph type="sldImg"/>
          </p:nvPr>
        </p:nvSpPr>
        <p:spPr>
          <a:prstGeom prst="rect">
            <a:avLst/>
          </a:prstGeom>
        </p:spPr>
        <p:txBody>
          <a:bodyPr/>
          <a:lstStyle/>
          <a:p>
            <a:pPr/>
          </a:p>
        </p:txBody>
      </p:sp>
      <p:sp>
        <p:nvSpPr>
          <p:cNvPr id="130" name="Shape 130"/>
          <p:cNvSpPr/>
          <p:nvPr>
            <p:ph type="body" sz="quarter" idx="1"/>
          </p:nvPr>
        </p:nvSpPr>
        <p:spPr>
          <a:prstGeom prst="rect">
            <a:avLst/>
          </a:prstGeom>
        </p:spPr>
        <p:txBody>
          <a:bodyPr/>
          <a:lstStyle/>
          <a:p>
            <a:pPr/>
            <a:r>
              <a:t>Within each project, the data is organised in datasets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a:p>
        </p:txBody>
      </p:sp>
      <p:sp>
        <p:nvSpPr>
          <p:cNvPr id="139" name="Shape 139"/>
          <p:cNvSpPr/>
          <p:nvPr>
            <p:ph type="body" sz="quarter" idx="1"/>
          </p:nvPr>
        </p:nvSpPr>
        <p:spPr>
          <a:prstGeom prst="rect">
            <a:avLst/>
          </a:prstGeom>
        </p:spPr>
        <p:txBody>
          <a:bodyPr/>
          <a:lstStyle/>
          <a:p>
            <a:pPr/>
            <a:r>
              <a:t>DETAILS:</a:t>
            </a:r>
          </a:p>
          <a:p>
            <a:pPr/>
            <a:r>
              <a:t>When describing the image:</a:t>
            </a:r>
            <a:r>
              <a:rPr b="1"/>
              <a:t> </a:t>
            </a:r>
          </a:p>
          <a:p>
            <a:pPr/>
            <a:r>
              <a:t>Information that should be added to help make sense of the pixel information but are NOT usually saved in the files:</a:t>
            </a:r>
          </a:p>
          <a:p>
            <a:pPr lvl="1" marL="628650" indent="-171450">
              <a:buSzPct val="100000"/>
              <a:buFont typeface="Arial"/>
              <a:buChar char="•"/>
            </a:pPr>
            <a:r>
              <a:t>Type of sample (e.g.: cell line, organism, etc)</a:t>
            </a:r>
          </a:p>
          <a:p>
            <a:pPr/>
          </a:p>
          <a:p>
            <a:pPr/>
            <a:r>
              <a:t>If this is different from what was explained for the entire dataset, then also include:</a:t>
            </a:r>
          </a:p>
          <a:p>
            <a:pPr lvl="1" marL="628650" indent="-171450">
              <a:buSzPct val="100000"/>
              <a:buFont typeface="Arial"/>
              <a:buChar char="•"/>
            </a:pPr>
            <a:r>
              <a:t>Element used to hold the sample (e.g.: slide / dish, glass vs. plastic, coating, etc)</a:t>
            </a:r>
          </a:p>
          <a:p>
            <a:pPr lvl="1" marL="628650" indent="-171450">
              <a:buSzPct val="100000"/>
              <a:buFont typeface="Arial"/>
              <a:buChar char="•"/>
            </a:pPr>
            <a:r>
              <a:t>Sample preparation (e.g.: live, fixation method, etc)</a:t>
            </a:r>
          </a:p>
          <a:p>
            <a:pPr lvl="1" marL="628650" indent="-171450">
              <a:buSzPct val="100000"/>
              <a:buFont typeface="Arial"/>
              <a:buChar char="•"/>
            </a:pPr>
            <a:r>
              <a:t>Type of labeling (e.g.: fluorescent protein, dyes, antibodies, etc)</a:t>
            </a:r>
          </a:p>
          <a:p>
            <a:pPr lvl="1" marL="628650" indent="-171450">
              <a:buSzPct val="100000"/>
              <a:buFont typeface="Arial"/>
              <a:buChar char="•"/>
            </a:pPr>
            <a:r>
              <a:t>Describe labeling protocols (e.g.: blocking, incubation times, concentrations, transfections, etc)</a:t>
            </a:r>
          </a:p>
          <a:p>
            <a:pPr lvl="1" marL="628650" indent="-171450">
              <a:buSzPct val="100000"/>
              <a:buFont typeface="Arial"/>
              <a:buChar char="•"/>
            </a:pPr>
            <a:r>
              <a:t>Otherwise, you could also point the reader to the section of the manuscript were this is described.</a:t>
            </a:r>
          </a:p>
          <a:p>
            <a:pPr/>
          </a:p>
          <a:p>
            <a:pPr/>
            <a:r>
              <a:t>Include any additional information you believe is important regarding the experimental conditions used to generate the image.</a:t>
            </a:r>
          </a:p>
          <a:p>
            <a:pPr/>
          </a:p>
          <a:p>
            <a:pPr/>
            <a:r>
              <a:t>TAGS:</a:t>
            </a:r>
          </a:p>
          <a:p>
            <a:pPr/>
            <a:r>
              <a:t>When deciding which tags to include:</a:t>
            </a:r>
          </a:p>
          <a:p>
            <a:pPr lvl="1" marL="628650" indent="-171450">
              <a:buSzPct val="100000"/>
              <a:buFont typeface="Arial"/>
              <a:buChar char="•"/>
            </a:pPr>
            <a:r>
              <a:t>You can include all the proper tags that were already used when describing the dataset</a:t>
            </a:r>
          </a:p>
          <a:p>
            <a:pPr lvl="1" marL="628650" indent="-171450">
              <a:buSzPct val="100000"/>
              <a:buFont typeface="Arial"/>
              <a:buChar char="•"/>
            </a:pPr>
            <a:r>
              <a:t>Include the experimenters that acquired the image</a:t>
            </a:r>
          </a:p>
          <a:p>
            <a:pPr lvl="1" marL="628650" indent="-171450">
              <a:buSzPct val="100000"/>
              <a:buFont typeface="Arial"/>
              <a:buChar char="•"/>
            </a:pPr>
            <a:r>
              <a:t>Include the date the image was taken</a:t>
            </a:r>
          </a:p>
          <a:p>
            <a:pPr lvl="1" marL="628650" indent="-171450">
              <a:buSzPct val="100000"/>
              <a:buFont typeface="Arial"/>
              <a:buChar char="•"/>
            </a:pPr>
            <a:r>
              <a:t>Include the organisms and strains (if applicable)</a:t>
            </a:r>
          </a:p>
          <a:p>
            <a:pPr lvl="1" marL="628650" indent="-171450">
              <a:buSzPct val="100000"/>
              <a:buFont typeface="Arial"/>
              <a:buChar char="•"/>
            </a:pPr>
            <a:r>
              <a:t>Include the DOI of the publication (if it is the same as in the dataset description, this becomes optional)</a:t>
            </a:r>
          </a:p>
          <a:p>
            <a:pPr lvl="1" marL="628650" indent="-171450">
              <a:buSzPct val="100000"/>
              <a:buFont typeface="Arial"/>
              <a:buChar char="•"/>
            </a:pPr>
            <a:r>
              <a:t>Consider including information on which figures / tables were generated using this image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Shape 147"/>
          <p:cNvSpPr/>
          <p:nvPr>
            <p:ph type="sldImg"/>
          </p:nvPr>
        </p:nvSpPr>
        <p:spPr>
          <a:prstGeom prst="rect">
            <a:avLst/>
          </a:prstGeom>
        </p:spPr>
        <p:txBody>
          <a:bodyPr/>
          <a:lstStyle/>
          <a:p>
            <a:pPr/>
          </a:p>
        </p:txBody>
      </p:sp>
      <p:sp>
        <p:nvSpPr>
          <p:cNvPr id="148" name="Shape 148"/>
          <p:cNvSpPr/>
          <p:nvPr>
            <p:ph type="body" sz="quarter" idx="1"/>
          </p:nvPr>
        </p:nvSpPr>
        <p:spPr>
          <a:prstGeom prst="rect">
            <a:avLst/>
          </a:prstGeom>
        </p:spPr>
        <p:txBody>
          <a:bodyPr/>
          <a:lstStyle/>
          <a:p>
            <a:pPr/>
            <a:r>
              <a:t>The details section of the dataset should contain multiple sections:</a:t>
            </a:r>
          </a:p>
          <a:p>
            <a:pPr lvl="1" indent="457200">
              <a:defRPr b="1"/>
            </a:pPr>
            <a:r>
              <a:t>Dataset content: </a:t>
            </a:r>
            <a:r>
              <a:rPr b="0"/>
              <a:t>Describe what the dataset contains </a:t>
            </a:r>
            <a:endParaRPr b="0"/>
          </a:p>
          <a:p>
            <a:pPr lvl="1" indent="457200">
              <a:defRPr b="1"/>
            </a:pPr>
            <a:r>
              <a:t>Aim </a:t>
            </a:r>
            <a:r>
              <a:rPr b="0"/>
              <a:t>Briefly explain the aim of the dataset</a:t>
            </a:r>
            <a:endParaRPr b="0"/>
          </a:p>
          <a:p>
            <a:pPr lvl="1" indent="457200">
              <a:defRPr b="1"/>
            </a:pPr>
            <a:r>
              <a:t>Biological material </a:t>
            </a:r>
            <a:r>
              <a:rPr b="0"/>
              <a:t>List which species and strains were used in the dataset (if applicable)</a:t>
            </a:r>
            <a:endParaRPr b="0"/>
          </a:p>
          <a:p>
            <a:pPr lvl="1" indent="457200">
              <a:defRPr b="1"/>
            </a:pPr>
            <a:r>
              <a:t>Experimental conditions </a:t>
            </a:r>
            <a:r>
              <a:rPr b="0"/>
              <a:t>List the experimental protocols used to generate the dataset.</a:t>
            </a:r>
            <a:endParaRPr b="0"/>
          </a:p>
          <a:p>
            <a:pPr lvl="1" indent="457200">
              <a:defRPr b="1"/>
            </a:pPr>
            <a:r>
              <a:t>Additional Comments </a:t>
            </a:r>
            <a:r>
              <a:rPr b="0"/>
              <a:t>Include any comments you believe are important regarding the experimental conditions used to generate the dataset (if applicable)</a:t>
            </a:r>
            <a:endParaRPr b="0"/>
          </a:p>
          <a:p>
            <a:pPr lvl="1" indent="457200"/>
          </a:p>
          <a:p>
            <a:pPr lvl="1" indent="457200"/>
          </a:p>
          <a:p>
            <a:pPr lvl="2" indent="9144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Shape 162"/>
          <p:cNvSpPr/>
          <p:nvPr>
            <p:ph type="sldImg"/>
          </p:nvPr>
        </p:nvSpPr>
        <p:spPr>
          <a:prstGeom prst="rect">
            <a:avLst/>
          </a:prstGeom>
        </p:spPr>
        <p:txBody>
          <a:bodyPr/>
          <a:lstStyle/>
          <a:p>
            <a:pPr/>
          </a:p>
        </p:txBody>
      </p:sp>
      <p:sp>
        <p:nvSpPr>
          <p:cNvPr id="163" name="Shape 163"/>
          <p:cNvSpPr/>
          <p:nvPr>
            <p:ph type="body" sz="quarter" idx="1"/>
          </p:nvPr>
        </p:nvSpPr>
        <p:spPr>
          <a:prstGeom prst="rect">
            <a:avLst/>
          </a:prstGeom>
        </p:spPr>
        <p:txBody>
          <a:bodyPr/>
          <a:lstStyle/>
          <a:p>
            <a:pPr>
              <a:buSzPct val="100000"/>
              <a:buFont typeface="Arial"/>
              <a:buChar char="•"/>
              <a:defRPr i="1">
                <a:latin typeface="Open Sans"/>
                <a:ea typeface="Open Sans"/>
                <a:cs typeface="Open Sans"/>
                <a:sym typeface="Open Sans"/>
              </a:defRPr>
            </a:pPr>
            <a:r>
              <a:t>Administrative metadata </a:t>
            </a:r>
            <a:r>
              <a:rPr i="0"/>
              <a:t>are data about a project or resource that are relevant for managing it; for example, project/ resource owner, principal investigator, project collaborators, funder, project period, etc. They are usually assigned to the data, before you collect or create them.  </a:t>
            </a:r>
            <a:endParaRPr i="0"/>
          </a:p>
          <a:p>
            <a:pPr>
              <a:defRPr>
                <a:latin typeface="Open Sans"/>
                <a:ea typeface="Open Sans"/>
                <a:cs typeface="Open Sans"/>
                <a:sym typeface="Open Sans"/>
              </a:defRPr>
            </a:pPr>
          </a:p>
          <a:p>
            <a:pPr>
              <a:buSzPct val="100000"/>
              <a:buFont typeface="Arial"/>
              <a:buChar char="•"/>
              <a:defRPr i="1">
                <a:latin typeface="Open Sans"/>
                <a:ea typeface="Open Sans"/>
                <a:cs typeface="Open Sans"/>
                <a:sym typeface="Open Sans"/>
              </a:defRPr>
            </a:pPr>
            <a:r>
              <a:t>Descriptive or citation metadata</a:t>
            </a:r>
            <a:r>
              <a:rPr i="0"/>
              <a:t> are data about a dataset or resource that allow people to discover and identify it; for example, authors, title, abstract, keywords, persistent identifier, related publications, etc.  </a:t>
            </a:r>
            <a:endParaRPr i="0"/>
          </a:p>
          <a:p>
            <a:pPr>
              <a:defRPr>
                <a:latin typeface="Open Sans"/>
                <a:ea typeface="Open Sans"/>
                <a:cs typeface="Open Sans"/>
                <a:sym typeface="Open Sans"/>
              </a:defRPr>
            </a:pPr>
          </a:p>
          <a:p>
            <a:pPr>
              <a:buSzPct val="100000"/>
              <a:buFont typeface="Arial"/>
              <a:buChar char="•"/>
              <a:defRPr i="1">
                <a:latin typeface="Open Sans"/>
                <a:ea typeface="Open Sans"/>
                <a:cs typeface="Open Sans"/>
                <a:sym typeface="Open Sans"/>
              </a:defRPr>
            </a:pPr>
            <a:r>
              <a:t>Structural metadata </a:t>
            </a:r>
            <a:r>
              <a:rPr i="0"/>
              <a:t>are data about how a dataset or resource came about, but also how it is internally structured. Structural metadata describe, for example, the unit of analysis, collection method, sampling procedure, sample size, categories, variables, etc. Structural metadata have to be gathered by the researchers according to best practice in their research community and will be published together with the data. Descriptive and structural metadata should be added continuously throughout the project.</a:t>
            </a:r>
            <a:endParaRPr i="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Shape 168"/>
          <p:cNvSpPr/>
          <p:nvPr>
            <p:ph type="sldImg"/>
          </p:nvPr>
        </p:nvSpPr>
        <p:spPr>
          <a:prstGeom prst="rect">
            <a:avLst/>
          </a:prstGeom>
        </p:spPr>
        <p:txBody>
          <a:bodyPr/>
          <a:lstStyle/>
          <a:p>
            <a:pPr/>
          </a:p>
        </p:txBody>
      </p:sp>
      <p:sp>
        <p:nvSpPr>
          <p:cNvPr id="169" name="Shape 169"/>
          <p:cNvSpPr/>
          <p:nvPr>
            <p:ph type="body" sz="quarter" idx="1"/>
          </p:nvPr>
        </p:nvSpPr>
        <p:spPr>
          <a:prstGeom prst="rect">
            <a:avLst/>
          </a:prstGeom>
        </p:spPr>
        <p:txBody>
          <a:bodyPr/>
          <a:lstStyle/>
          <a:p>
            <a:pPr/>
            <a:r>
              <a:t>In groups, identify different types of metadata (administrative, descriptive, structural) present in this example.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Shape 178"/>
          <p:cNvSpPr/>
          <p:nvPr>
            <p:ph type="sldImg"/>
          </p:nvPr>
        </p:nvSpPr>
        <p:spPr>
          <a:prstGeom prst="rect">
            <a:avLst/>
          </a:prstGeom>
        </p:spPr>
        <p:txBody>
          <a:bodyPr/>
          <a:lstStyle/>
          <a:p>
            <a:pPr/>
          </a:p>
        </p:txBody>
      </p:sp>
      <p:sp>
        <p:nvSpPr>
          <p:cNvPr id="179" name="Shape 179"/>
          <p:cNvSpPr/>
          <p:nvPr>
            <p:ph type="body" sz="quarter" idx="1"/>
          </p:nvPr>
        </p:nvSpPr>
        <p:spPr>
          <a:prstGeom prst="rect">
            <a:avLst/>
          </a:prstGeom>
        </p:spPr>
        <p:txBody>
          <a:bodyPr/>
          <a:lstStyle>
            <a:lvl1pPr>
              <a:defRPr>
                <a:latin typeface="Open Sans"/>
                <a:ea typeface="Open Sans"/>
                <a:cs typeface="Open Sans"/>
                <a:sym typeface="Open Sans"/>
              </a:defRPr>
            </a:lvl1pPr>
          </a:lstStyle>
          <a:p>
            <a:pPr/>
            <a:r>
              <a:t>The distinction between data and metadata is not ontological, but it is grounded in use. What is “data” and what is “metadata” is thereby a matter of perspective: Some researchers’ metadata can be other researchers’ data.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2"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3"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pic>
        <p:nvPicPr>
          <p:cNvPr id="14" name="Picture 2" descr="Picture 2"/>
          <p:cNvPicPr>
            <a:picLocks noChangeAspect="1"/>
          </p:cNvPicPr>
          <p:nvPr/>
        </p:nvPicPr>
        <p:blipFill>
          <a:blip r:embed="rId2">
            <a:extLst/>
          </a:blip>
          <a:stretch>
            <a:fillRect/>
          </a:stretch>
        </p:blipFill>
        <p:spPr>
          <a:xfrm>
            <a:off x="10820669" y="5458690"/>
            <a:ext cx="1289215" cy="1325419"/>
          </a:xfrm>
          <a:prstGeom prst="rect">
            <a:avLst/>
          </a:prstGeom>
          <a:ln w="12700">
            <a:miter lim="400000"/>
          </a:ln>
        </p:spPr>
      </p:pic>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2" name="Title Text"/>
          <p:cNvSpPr txBox="1"/>
          <p:nvPr>
            <p:ph type="title"/>
          </p:nvPr>
        </p:nvSpPr>
        <p:spPr>
          <a:prstGeom prst="rect">
            <a:avLst/>
          </a:prstGeom>
        </p:spPr>
        <p:txBody>
          <a:bodyPr/>
          <a:lstStyle/>
          <a:p>
            <a:pPr/>
            <a:r>
              <a:t>Title Text</a:t>
            </a:r>
          </a:p>
        </p:txBody>
      </p:sp>
      <p:sp>
        <p:nvSpPr>
          <p:cNvPr id="2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pic>
        <p:nvPicPr>
          <p:cNvPr id="31" name="Picture 2" descr="Picture 2"/>
          <p:cNvPicPr>
            <a:picLocks noChangeAspect="1"/>
          </p:cNvPicPr>
          <p:nvPr/>
        </p:nvPicPr>
        <p:blipFill>
          <a:blip r:embed="rId2">
            <a:extLst/>
          </a:blip>
          <a:stretch>
            <a:fillRect/>
          </a:stretch>
        </p:blipFill>
        <p:spPr>
          <a:xfrm>
            <a:off x="10820669" y="5458690"/>
            <a:ext cx="1289215" cy="1325419"/>
          </a:xfrm>
          <a:prstGeom prst="rect">
            <a:avLst/>
          </a:prstGeom>
          <a:ln w="12700">
            <a:miter lim="400000"/>
          </a:ln>
        </p:spPr>
      </p:pic>
      <p:sp>
        <p:nvSpPr>
          <p:cNvPr id="32"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3"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pic>
        <p:nvPicPr>
          <p:cNvPr id="41" name="Picture 2" descr="Picture 2"/>
          <p:cNvPicPr>
            <a:picLocks noChangeAspect="1"/>
          </p:cNvPicPr>
          <p:nvPr/>
        </p:nvPicPr>
        <p:blipFill>
          <a:blip r:embed="rId2">
            <a:extLst/>
          </a:blip>
          <a:stretch>
            <a:fillRect/>
          </a:stretch>
        </p:blipFill>
        <p:spPr>
          <a:xfrm>
            <a:off x="10820669" y="5458690"/>
            <a:ext cx="1289215" cy="1325419"/>
          </a:xfrm>
          <a:prstGeom prst="rect">
            <a:avLst/>
          </a:prstGeom>
          <a:ln w="12700">
            <a:miter lim="400000"/>
          </a:ln>
        </p:spPr>
      </p:pic>
      <p:sp>
        <p:nvSpPr>
          <p:cNvPr id="42" name="Title Text"/>
          <p:cNvSpPr txBox="1"/>
          <p:nvPr>
            <p:ph type="title"/>
          </p:nvPr>
        </p:nvSpPr>
        <p:spPr>
          <a:prstGeom prst="rect">
            <a:avLst/>
          </a:prstGeom>
        </p:spPr>
        <p:txBody>
          <a:bodyPr/>
          <a:lstStyle/>
          <a:p>
            <a:pPr/>
            <a:r>
              <a:t>Title Text</a:t>
            </a:r>
          </a:p>
        </p:txBody>
      </p:sp>
      <p:sp>
        <p:nvSpPr>
          <p:cNvPr id="43"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pic>
        <p:nvPicPr>
          <p:cNvPr id="51" name="Picture 2" descr="Picture 2"/>
          <p:cNvPicPr>
            <a:picLocks noChangeAspect="1"/>
          </p:cNvPicPr>
          <p:nvPr/>
        </p:nvPicPr>
        <p:blipFill>
          <a:blip r:embed="rId2">
            <a:extLst/>
          </a:blip>
          <a:stretch>
            <a:fillRect/>
          </a:stretch>
        </p:blipFill>
        <p:spPr>
          <a:xfrm>
            <a:off x="10820669" y="5458690"/>
            <a:ext cx="1289215" cy="1325419"/>
          </a:xfrm>
          <a:prstGeom prst="rect">
            <a:avLst/>
          </a:prstGeom>
          <a:ln w="12700">
            <a:miter lim="400000"/>
          </a:ln>
        </p:spPr>
      </p:pic>
      <p:sp>
        <p:nvSpPr>
          <p:cNvPr id="52" name="Title Text"/>
          <p:cNvSpPr txBox="1"/>
          <p:nvPr>
            <p:ph type="title"/>
          </p:nvPr>
        </p:nvSpPr>
        <p:spPr>
          <a:xfrm>
            <a:off x="839787" y="365125"/>
            <a:ext cx="10515601" cy="1325563"/>
          </a:xfrm>
          <a:prstGeom prst="rect">
            <a:avLst/>
          </a:prstGeom>
        </p:spPr>
        <p:txBody>
          <a:bodyPr/>
          <a:lstStyle/>
          <a:p>
            <a:pPr/>
            <a:r>
              <a:t>Title Text</a:t>
            </a:r>
          </a:p>
        </p:txBody>
      </p:sp>
      <p:sp>
        <p:nvSpPr>
          <p:cNvPr id="53"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54"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pic>
        <p:nvPicPr>
          <p:cNvPr id="62" name="Picture 2" descr="Picture 2"/>
          <p:cNvPicPr>
            <a:picLocks noChangeAspect="1"/>
          </p:cNvPicPr>
          <p:nvPr/>
        </p:nvPicPr>
        <p:blipFill>
          <a:blip r:embed="rId2">
            <a:extLst/>
          </a:blip>
          <a:stretch>
            <a:fillRect/>
          </a:stretch>
        </p:blipFill>
        <p:spPr>
          <a:xfrm>
            <a:off x="10820669" y="5458690"/>
            <a:ext cx="1289215" cy="1325419"/>
          </a:xfrm>
          <a:prstGeom prst="rect">
            <a:avLst/>
          </a:prstGeom>
          <a:ln w="12700">
            <a:miter lim="400000"/>
          </a:ln>
        </p:spPr>
      </p:pic>
      <p:sp>
        <p:nvSpPr>
          <p:cNvPr id="63" name="Title Text"/>
          <p:cNvSpPr txBox="1"/>
          <p:nvPr>
            <p:ph type="title"/>
          </p:nvPr>
        </p:nvSpPr>
        <p:spPr>
          <a:prstGeom prst="rect">
            <a:avLst/>
          </a:prstGeom>
        </p:spPr>
        <p:txBody>
          <a:bodyPr/>
          <a:lstStyle/>
          <a:p>
            <a:pPr/>
            <a:r>
              <a:t>Title Text</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71" name="Picture 2" descr="Picture 2"/>
          <p:cNvPicPr>
            <a:picLocks noChangeAspect="1"/>
          </p:cNvPicPr>
          <p:nvPr/>
        </p:nvPicPr>
        <p:blipFill>
          <a:blip r:embed="rId2">
            <a:extLst/>
          </a:blip>
          <a:stretch>
            <a:fillRect/>
          </a:stretch>
        </p:blipFill>
        <p:spPr>
          <a:xfrm>
            <a:off x="10820669" y="5458690"/>
            <a:ext cx="1289215" cy="1325419"/>
          </a:xfrm>
          <a:prstGeom prst="rect">
            <a:avLst/>
          </a:prstGeom>
          <a:ln w="12700">
            <a:miter lim="400000"/>
          </a:ln>
        </p:spPr>
      </p:pic>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pic>
        <p:nvPicPr>
          <p:cNvPr id="79" name="Picture 2" descr="Picture 2"/>
          <p:cNvPicPr>
            <a:picLocks noChangeAspect="1"/>
          </p:cNvPicPr>
          <p:nvPr/>
        </p:nvPicPr>
        <p:blipFill>
          <a:blip r:embed="rId2">
            <a:extLst/>
          </a:blip>
          <a:stretch>
            <a:fillRect/>
          </a:stretch>
        </p:blipFill>
        <p:spPr>
          <a:xfrm>
            <a:off x="10820669" y="5458690"/>
            <a:ext cx="1289215" cy="1325419"/>
          </a:xfrm>
          <a:prstGeom prst="rect">
            <a:avLst/>
          </a:prstGeom>
          <a:ln w="12700">
            <a:miter lim="400000"/>
          </a:ln>
        </p:spPr>
      </p:pic>
      <p:sp>
        <p:nvSpPr>
          <p:cNvPr id="80"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1"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82" name="Text Placeholder 3"/>
          <p:cNvSpPr/>
          <p:nvPr>
            <p:ph type="body" sz="quarter" idx="21"/>
          </p:nvPr>
        </p:nvSpPr>
        <p:spPr>
          <a:xfrm>
            <a:off x="839787" y="2057400"/>
            <a:ext cx="3932239" cy="3811588"/>
          </a:xfrm>
          <a:prstGeom prst="rect">
            <a:avLst/>
          </a:prstGeom>
        </p:spPr>
        <p:txBody>
          <a:bodyPr/>
          <a:lstStyle/>
          <a:p>
            <a:pPr marL="0" indent="0">
              <a:buSzTx/>
              <a:buFontTx/>
              <a:buNone/>
              <a:defRPr sz="1600"/>
            </a:pPr>
          </a:p>
        </p:txBody>
      </p:sp>
      <p:sp>
        <p:nvSpPr>
          <p:cNvPr id="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pic>
        <p:nvPicPr>
          <p:cNvPr id="90" name="Picture 2" descr="Picture 2"/>
          <p:cNvPicPr>
            <a:picLocks noChangeAspect="1"/>
          </p:cNvPicPr>
          <p:nvPr/>
        </p:nvPicPr>
        <p:blipFill>
          <a:blip r:embed="rId2">
            <a:extLst/>
          </a:blip>
          <a:stretch>
            <a:fillRect/>
          </a:stretch>
        </p:blipFill>
        <p:spPr>
          <a:xfrm>
            <a:off x="10820669" y="5458690"/>
            <a:ext cx="1289215" cy="1325419"/>
          </a:xfrm>
          <a:prstGeom prst="rect">
            <a:avLst/>
          </a:prstGeom>
          <a:ln w="12700">
            <a:miter lim="400000"/>
          </a:ln>
        </p:spPr>
      </p:pic>
      <p:sp>
        <p:nvSpPr>
          <p:cNvPr id="91"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92"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93"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Picture 2" descr="Picture 2"/>
          <p:cNvPicPr>
            <a:picLocks noChangeAspect="1"/>
          </p:cNvPicPr>
          <p:nvPr/>
        </p:nvPicPr>
        <p:blipFill>
          <a:blip r:embed="rId2">
            <a:extLst/>
          </a:blip>
          <a:stretch>
            <a:fillRect/>
          </a:stretch>
        </p:blipFill>
        <p:spPr>
          <a:xfrm>
            <a:off x="10820669" y="5458690"/>
            <a:ext cx="1289215" cy="1325419"/>
          </a:xfrm>
          <a:prstGeom prst="rect">
            <a:avLst/>
          </a:prstGeom>
          <a:ln w="12700">
            <a:miter lim="400000"/>
          </a:ln>
        </p:spPr>
      </p:pic>
      <p:sp>
        <p:nvSpPr>
          <p:cNvPr id="3"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4"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0070C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70C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70C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70C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70C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70C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70C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70C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70C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70C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70C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70C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70C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70C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70C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70C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70C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70C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70C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5.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publicomero.bio.ed.ac.uk/webclient/?show=dataset-231" TargetMode="External"/><Relationship Id="rId4"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hyperlink" Target="https://publicomero.bio.ed.ac.uk/webclient/?show=project-58" TargetMode="External"/><Relationship Id="rId5" Type="http://schemas.openxmlformats.org/officeDocument/2006/relationships/hyperlink" Target="https://publicomero.bio.ed.ac.uk/webclient/?show=dataset-231"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TextBox 3"/>
          <p:cNvSpPr txBox="1"/>
          <p:nvPr/>
        </p:nvSpPr>
        <p:spPr>
          <a:xfrm>
            <a:off x="1223612" y="2228670"/>
            <a:ext cx="9744805" cy="65391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4400">
                <a:solidFill>
                  <a:srgbClr val="0070C0"/>
                </a:solidFill>
              </a:defRPr>
            </a:lvl1pPr>
          </a:lstStyle>
          <a:p>
            <a:pPr/>
            <a:r>
              <a:t>What do you call data that describes data?</a:t>
            </a:r>
          </a:p>
        </p:txBody>
      </p:sp>
      <p:sp>
        <p:nvSpPr>
          <p:cNvPr id="104" name="TextBox 6"/>
          <p:cNvSpPr txBox="1"/>
          <p:nvPr/>
        </p:nvSpPr>
        <p:spPr>
          <a:xfrm>
            <a:off x="1516588" y="5070038"/>
            <a:ext cx="6895891" cy="3330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Open https://pad.carpentries.org/2021-10-19_ed-dash_fair-bio-practice</a:t>
            </a:r>
          </a:p>
        </p:txBody>
      </p:sp>
      <p:sp>
        <p:nvSpPr>
          <p:cNvPr id="105" name="Arrow: Down 7"/>
          <p:cNvSpPr/>
          <p:nvPr/>
        </p:nvSpPr>
        <p:spPr>
          <a:xfrm rot="16200000">
            <a:off x="789103" y="4944312"/>
            <a:ext cx="469784" cy="620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427"/>
                </a:moveTo>
                <a:lnTo>
                  <a:pt x="5400" y="13427"/>
                </a:lnTo>
                <a:lnTo>
                  <a:pt x="5400" y="0"/>
                </a:lnTo>
                <a:lnTo>
                  <a:pt x="16200" y="0"/>
                </a:lnTo>
                <a:lnTo>
                  <a:pt x="16200" y="13427"/>
                </a:lnTo>
                <a:lnTo>
                  <a:pt x="21600" y="13427"/>
                </a:lnTo>
                <a:lnTo>
                  <a:pt x="10800" y="21600"/>
                </a:lnTo>
                <a:close/>
              </a:path>
            </a:pathLst>
          </a:custGeom>
          <a:solidFill>
            <a:schemeClr val="accent1"/>
          </a:solidFill>
          <a:ln w="12700">
            <a:solidFill>
              <a:srgbClr val="32538F"/>
            </a:solidFill>
            <a:miter/>
          </a:ln>
        </p:spPr>
        <p:txBody>
          <a:bodyPr lIns="45719" rIns="45719" anchor="ctr"/>
          <a:lstStyle/>
          <a:p>
            <a:pPr algn="ctr">
              <a:defRPr>
                <a:solidFill>
                  <a:srgbClr val="FFFFFF"/>
                </a:solidFill>
              </a:defRPr>
            </a:pPr>
          </a:p>
        </p:txBody>
      </p:sp>
      <p:sp>
        <p:nvSpPr>
          <p:cNvPr id="106" name="TextBox 5"/>
          <p:cNvSpPr txBox="1"/>
          <p:nvPr/>
        </p:nvSpPr>
        <p:spPr>
          <a:xfrm>
            <a:off x="6354050" y="3428999"/>
            <a:ext cx="4346998" cy="85036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6000">
                <a:solidFill>
                  <a:srgbClr val="0070C0"/>
                </a:solidFill>
              </a:defRPr>
            </a:lvl1pPr>
          </a:lstStyle>
          <a:p>
            <a:pPr/>
            <a:r>
              <a:t>Metadata</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6" grpId="1"/>
    </p:bld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TextBox 4"/>
          <p:cNvSpPr txBox="1"/>
          <p:nvPr/>
        </p:nvSpPr>
        <p:spPr>
          <a:xfrm>
            <a:off x="1016137" y="1659284"/>
            <a:ext cx="9373092" cy="346735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457200" indent="-457200">
              <a:buSzPct val="100000"/>
              <a:buFont typeface="Arial"/>
              <a:buChar char="•"/>
              <a:defRPr sz="2800">
                <a:solidFill>
                  <a:srgbClr val="0070C0"/>
                </a:solidFill>
              </a:defRPr>
            </a:pPr>
            <a:r>
              <a:t>Administrative: relevant to managing it </a:t>
            </a:r>
          </a:p>
          <a:p>
            <a:pPr>
              <a:defRPr sz="2800">
                <a:solidFill>
                  <a:srgbClr val="0070C0"/>
                </a:solidFill>
              </a:defRPr>
            </a:pPr>
            <a:r>
              <a:t>	e.g. Experimental code, PI</a:t>
            </a:r>
          </a:p>
          <a:p>
            <a:pPr>
              <a:defRPr sz="2800">
                <a:solidFill>
                  <a:srgbClr val="0070C0"/>
                </a:solidFill>
              </a:defRPr>
            </a:pPr>
          </a:p>
          <a:p>
            <a:pPr marL="457200" indent="-457200">
              <a:buSzPct val="100000"/>
              <a:buFont typeface="Arial"/>
              <a:buChar char="•"/>
              <a:defRPr sz="2800">
                <a:solidFill>
                  <a:srgbClr val="0070C0"/>
                </a:solidFill>
              </a:defRPr>
            </a:pPr>
            <a:r>
              <a:t>Descriptive/citation: assists with discovery/identity </a:t>
            </a:r>
          </a:p>
          <a:p>
            <a:pPr>
              <a:defRPr sz="2800">
                <a:solidFill>
                  <a:srgbClr val="0070C0"/>
                </a:solidFill>
              </a:defRPr>
            </a:pPr>
            <a:r>
              <a:t>	e.g. Authors, persistent identifier</a:t>
            </a:r>
          </a:p>
          <a:p>
            <a:pPr>
              <a:defRPr sz="2800">
                <a:solidFill>
                  <a:srgbClr val="0070C0"/>
                </a:solidFill>
              </a:defRPr>
            </a:pPr>
          </a:p>
          <a:p>
            <a:pPr marL="457200" indent="-457200">
              <a:buSzPct val="100000"/>
              <a:buFont typeface="Arial"/>
              <a:buChar char="•"/>
              <a:defRPr sz="2800">
                <a:solidFill>
                  <a:srgbClr val="0070C0"/>
                </a:solidFill>
              </a:defRPr>
            </a:pPr>
            <a:r>
              <a:t>Structural: how the data came about &amp; is structured </a:t>
            </a:r>
          </a:p>
          <a:p>
            <a:pPr>
              <a:defRPr sz="2800">
                <a:solidFill>
                  <a:srgbClr val="0070C0"/>
                </a:solidFill>
              </a:defRPr>
            </a:pPr>
            <a:r>
              <a:t>	e.g. Collection method, folder structures</a:t>
            </a:r>
          </a:p>
        </p:txBody>
      </p:sp>
      <p:sp>
        <p:nvSpPr>
          <p:cNvPr id="160" name="Title 1"/>
          <p:cNvSpPr txBox="1"/>
          <p:nvPr>
            <p:ph type="title"/>
          </p:nvPr>
        </p:nvSpPr>
        <p:spPr>
          <a:xfrm>
            <a:off x="838200" y="365125"/>
            <a:ext cx="10515600" cy="1325563"/>
          </a:xfrm>
          <a:prstGeom prst="rect">
            <a:avLst/>
          </a:prstGeom>
        </p:spPr>
        <p:txBody>
          <a:bodyPr/>
          <a:lstStyle/>
          <a:p>
            <a:pPr/>
            <a:r>
              <a:t>Types of metadata</a:t>
            </a:r>
          </a:p>
        </p:txBody>
      </p:sp>
      <p:pic>
        <p:nvPicPr>
          <p:cNvPr id="161" name="Picture 1" descr="Picture 1"/>
          <p:cNvPicPr>
            <a:picLocks noChangeAspect="1"/>
          </p:cNvPicPr>
          <p:nvPr/>
        </p:nvPicPr>
        <p:blipFill>
          <a:blip r:embed="rId3">
            <a:extLst/>
          </a:blip>
          <a:stretch>
            <a:fillRect/>
          </a:stretch>
        </p:blipFill>
        <p:spPr>
          <a:xfrm>
            <a:off x="9240252" y="573672"/>
            <a:ext cx="2245766" cy="152021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TextBox 4"/>
          <p:cNvSpPr txBox="1"/>
          <p:nvPr/>
        </p:nvSpPr>
        <p:spPr>
          <a:xfrm>
            <a:off x="775486" y="100234"/>
            <a:ext cx="9373092" cy="87655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800">
                <a:solidFill>
                  <a:srgbClr val="0070C0"/>
                </a:solidFill>
              </a:defRPr>
            </a:pPr>
            <a:r>
              <a:t>Exercise 1: </a:t>
            </a:r>
          </a:p>
          <a:p>
            <a:pPr algn="ctr">
              <a:defRPr sz="2800">
                <a:solidFill>
                  <a:srgbClr val="0070C0"/>
                </a:solidFill>
              </a:defRPr>
            </a:pPr>
            <a:r>
              <a:t>Identifying metadata types</a:t>
            </a:r>
          </a:p>
        </p:txBody>
      </p:sp>
      <p:sp>
        <p:nvSpPr>
          <p:cNvPr id="166" name="TextBox 3"/>
          <p:cNvSpPr txBox="1"/>
          <p:nvPr/>
        </p:nvSpPr>
        <p:spPr>
          <a:xfrm>
            <a:off x="6794863" y="6480766"/>
            <a:ext cx="3721157"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i="1" sz="1200">
                <a:solidFill>
                  <a:srgbClr val="333333"/>
                </a:solidFill>
                <a:latin typeface="Ubuntu"/>
                <a:ea typeface="Ubuntu"/>
                <a:cs typeface="Ubuntu"/>
                <a:sym typeface="Ubuntu"/>
              </a:defRPr>
            </a:lvl1pPr>
          </a:lstStyle>
          <a:p>
            <a:pPr/>
            <a:r>
              <a:t>Figure credits: Tomasz Zielinski and Andrés Romanowski</a:t>
            </a:r>
          </a:p>
        </p:txBody>
      </p:sp>
      <p:pic>
        <p:nvPicPr>
          <p:cNvPr id="167" name="Picture 2" descr="Picture 2"/>
          <p:cNvPicPr>
            <a:picLocks noChangeAspect="1"/>
          </p:cNvPicPr>
          <p:nvPr/>
        </p:nvPicPr>
        <p:blipFill>
          <a:blip r:embed="rId3">
            <a:extLst/>
          </a:blip>
          <a:srcRect l="0" t="0" r="2407" b="3419"/>
          <a:stretch>
            <a:fillRect/>
          </a:stretch>
        </p:blipFill>
        <p:spPr>
          <a:xfrm>
            <a:off x="456349" y="1054340"/>
            <a:ext cx="10301762" cy="5139632"/>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TextBox 4"/>
          <p:cNvSpPr txBox="1"/>
          <p:nvPr/>
        </p:nvSpPr>
        <p:spPr>
          <a:xfrm>
            <a:off x="775486" y="100234"/>
            <a:ext cx="9373092" cy="87655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800">
                <a:solidFill>
                  <a:srgbClr val="0070C0"/>
                </a:solidFill>
              </a:defRPr>
            </a:pPr>
            <a:r>
              <a:t>Exercise/challenge 1: </a:t>
            </a:r>
          </a:p>
          <a:p>
            <a:pPr algn="ctr">
              <a:defRPr sz="2800">
                <a:solidFill>
                  <a:srgbClr val="0070C0"/>
                </a:solidFill>
              </a:defRPr>
            </a:pPr>
            <a:r>
              <a:t>Identifying metadata types</a:t>
            </a:r>
          </a:p>
        </p:txBody>
      </p:sp>
      <p:sp>
        <p:nvSpPr>
          <p:cNvPr id="172" name="TextBox 3"/>
          <p:cNvSpPr txBox="1"/>
          <p:nvPr/>
        </p:nvSpPr>
        <p:spPr>
          <a:xfrm>
            <a:off x="6794863" y="6480766"/>
            <a:ext cx="3721157"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i="1" sz="1200">
                <a:solidFill>
                  <a:srgbClr val="333333"/>
                </a:solidFill>
                <a:latin typeface="Ubuntu"/>
                <a:ea typeface="Ubuntu"/>
                <a:cs typeface="Ubuntu"/>
                <a:sym typeface="Ubuntu"/>
              </a:defRPr>
            </a:lvl1pPr>
          </a:lstStyle>
          <a:p>
            <a:pPr/>
            <a:r>
              <a:t>Figure credits: Tomasz Zielinski and Andrés Romanowski</a:t>
            </a:r>
          </a:p>
        </p:txBody>
      </p:sp>
      <p:pic>
        <p:nvPicPr>
          <p:cNvPr id="173" name="Picture 6" descr="Picture 6"/>
          <p:cNvPicPr>
            <a:picLocks noChangeAspect="1"/>
          </p:cNvPicPr>
          <p:nvPr/>
        </p:nvPicPr>
        <p:blipFill>
          <a:blip r:embed="rId2">
            <a:extLst/>
          </a:blip>
          <a:srcRect l="0" t="0" r="2304" b="3640"/>
          <a:stretch>
            <a:fillRect/>
          </a:stretch>
        </p:blipFill>
        <p:spPr>
          <a:xfrm>
            <a:off x="426914" y="1067205"/>
            <a:ext cx="10287738" cy="5185597"/>
          </a:xfrm>
          <a:prstGeom prst="rect">
            <a:avLst/>
          </a:prstGeom>
          <a:ln w="12700">
            <a:miter lim="400000"/>
          </a:ln>
        </p:spPr>
      </p:pic>
      <p:sp>
        <p:nvSpPr>
          <p:cNvPr id="174" name="Rectangle 7"/>
          <p:cNvSpPr/>
          <p:nvPr/>
        </p:nvSpPr>
        <p:spPr>
          <a:xfrm>
            <a:off x="9470570" y="201021"/>
            <a:ext cx="2550125" cy="1308359"/>
          </a:xfrm>
          <a:prstGeom prst="rect">
            <a:avLst/>
          </a:prstGeom>
          <a:solidFill>
            <a:srgbClr val="808080"/>
          </a:solidFill>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2800">
                <a:solidFill>
                  <a:srgbClr val="B4C7E7"/>
                </a:solidFill>
              </a:defRPr>
            </a:pPr>
            <a:r>
              <a:t>Administrative</a:t>
            </a:r>
          </a:p>
          <a:p>
            <a:pPr algn="ctr">
              <a:defRPr b="1" sz="2800">
                <a:solidFill>
                  <a:srgbClr val="FFE699"/>
                </a:solidFill>
              </a:defRPr>
            </a:pPr>
            <a:r>
              <a:t>Descriptive</a:t>
            </a:r>
          </a:p>
          <a:p>
            <a:pPr algn="ctr">
              <a:defRPr b="1" sz="2800">
                <a:solidFill>
                  <a:srgbClr val="A9D18E"/>
                </a:solidFill>
              </a:defRPr>
            </a:pPr>
            <a:r>
              <a:t>Structural</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Rectangle 1"/>
          <p:cNvSpPr txBox="1"/>
          <p:nvPr/>
        </p:nvSpPr>
        <p:spPr>
          <a:xfrm>
            <a:off x="811447" y="1690688"/>
            <a:ext cx="10213146" cy="22339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solidFill>
                  <a:srgbClr val="0070C0"/>
                </a:solidFill>
              </a:defRPr>
            </a:pPr>
            <a:r>
              <a:t>What is "data" and what is "metadata" can be a matter of perspective: </a:t>
            </a:r>
          </a:p>
          <a:p>
            <a:pPr>
              <a:defRPr sz="2400">
                <a:solidFill>
                  <a:srgbClr val="0070C0"/>
                </a:solidFill>
              </a:defRPr>
            </a:pPr>
          </a:p>
          <a:p>
            <a:pPr>
              <a:defRPr b="1" sz="2400">
                <a:solidFill>
                  <a:srgbClr val="0070C0"/>
                </a:solidFill>
              </a:defRPr>
            </a:pPr>
            <a:r>
              <a:t>Some researchers' metadata can be other researchers' data.</a:t>
            </a:r>
          </a:p>
          <a:p>
            <a:pPr marL="285750" indent="-285750">
              <a:buSzPct val="100000"/>
              <a:buFont typeface="Arial"/>
              <a:buChar char="•"/>
              <a:defRPr sz="2400">
                <a:solidFill>
                  <a:srgbClr val="0070C0"/>
                </a:solidFill>
              </a:defRPr>
            </a:pPr>
          </a:p>
          <a:p>
            <a:pPr>
              <a:defRPr sz="2400">
                <a:solidFill>
                  <a:srgbClr val="0070C0"/>
                </a:solidFill>
              </a:defRPr>
            </a:pPr>
            <a:r>
              <a:t>Think of an example from our „excel” table</a:t>
            </a:r>
          </a:p>
        </p:txBody>
      </p:sp>
      <p:sp>
        <p:nvSpPr>
          <p:cNvPr id="177" name="Title 1"/>
          <p:cNvSpPr txBox="1"/>
          <p:nvPr>
            <p:ph type="title"/>
          </p:nvPr>
        </p:nvSpPr>
        <p:spPr>
          <a:xfrm>
            <a:off x="838200" y="365125"/>
            <a:ext cx="10515600" cy="1325563"/>
          </a:xfrm>
          <a:prstGeom prst="rect">
            <a:avLst/>
          </a:prstGeom>
        </p:spPr>
        <p:txBody>
          <a:bodyPr/>
          <a:lstStyle/>
          <a:p>
            <a:pPr/>
            <a:r>
              <a:t>Where does data end and metadata start?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TextBox 3"/>
          <p:cNvSpPr txBox="1"/>
          <p:nvPr/>
        </p:nvSpPr>
        <p:spPr>
          <a:xfrm>
            <a:off x="6794863" y="6480766"/>
            <a:ext cx="3721157"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i="1" sz="1200">
                <a:solidFill>
                  <a:srgbClr val="333333"/>
                </a:solidFill>
                <a:latin typeface="Ubuntu"/>
                <a:ea typeface="Ubuntu"/>
                <a:cs typeface="Ubuntu"/>
                <a:sym typeface="Ubuntu"/>
              </a:defRPr>
            </a:lvl1pPr>
          </a:lstStyle>
          <a:p>
            <a:pPr/>
            <a:r>
              <a:t>Figure credits: Tomasz Zielinski and Andrés Romanowski</a:t>
            </a:r>
          </a:p>
        </p:txBody>
      </p:sp>
      <p:pic>
        <p:nvPicPr>
          <p:cNvPr id="182" name="Picture 2" descr="Picture 2"/>
          <p:cNvPicPr>
            <a:picLocks noChangeAspect="1"/>
          </p:cNvPicPr>
          <p:nvPr/>
        </p:nvPicPr>
        <p:blipFill>
          <a:blip r:embed="rId3">
            <a:extLst/>
          </a:blip>
          <a:srcRect l="0" t="0" r="2407" b="3419"/>
          <a:stretch>
            <a:fillRect/>
          </a:stretch>
        </p:blipFill>
        <p:spPr>
          <a:xfrm>
            <a:off x="456349" y="1054340"/>
            <a:ext cx="10301762" cy="5139632"/>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Rectangle 1"/>
          <p:cNvSpPr txBox="1"/>
          <p:nvPr/>
        </p:nvSpPr>
        <p:spPr>
          <a:xfrm>
            <a:off x="1094935" y="1536173"/>
            <a:ext cx="10213146" cy="33388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solidFill>
                  <a:srgbClr val="0070C0"/>
                </a:solidFill>
              </a:defRPr>
            </a:pPr>
            <a:r>
              <a:t>The </a:t>
            </a:r>
            <a:r>
              <a:rPr b="1"/>
              <a:t>minimum information standard </a:t>
            </a:r>
            <a:endParaRPr b="1"/>
          </a:p>
          <a:p>
            <a:pPr marL="285750" indent="-285750">
              <a:buSzPct val="100000"/>
              <a:buFont typeface="Arial"/>
              <a:buChar char="•"/>
              <a:defRPr sz="2400">
                <a:solidFill>
                  <a:srgbClr val="0070C0"/>
                </a:solidFill>
              </a:defRPr>
            </a:pPr>
            <a:r>
              <a:t>set of guidelines for reporting data derived by relevant methods in biosciences</a:t>
            </a:r>
          </a:p>
          <a:p>
            <a:pPr marL="285750" indent="-285750">
              <a:buSzPct val="100000"/>
              <a:buFont typeface="Arial"/>
              <a:buChar char="•"/>
              <a:defRPr sz="2400">
                <a:solidFill>
                  <a:srgbClr val="0070C0"/>
                </a:solidFill>
              </a:defRPr>
            </a:pPr>
            <a:r>
              <a:t>ensures that the data can be easily verified, analysed and clearly interpreted by the community.</a:t>
            </a:r>
          </a:p>
          <a:p>
            <a:pPr>
              <a:defRPr sz="2400">
                <a:solidFill>
                  <a:srgbClr val="0070C0"/>
                </a:solidFill>
              </a:defRPr>
            </a:pPr>
          </a:p>
          <a:p>
            <a:pPr>
              <a:defRPr sz="2400">
                <a:solidFill>
                  <a:srgbClr val="0070C0"/>
                </a:solidFill>
              </a:defRPr>
            </a:pPr>
          </a:p>
          <a:p>
            <a:pPr>
              <a:defRPr b="1" sz="2400">
                <a:solidFill>
                  <a:srgbClr val="0070C0"/>
                </a:solidFill>
              </a:defRPr>
            </a:pPr>
            <a:r>
              <a:t>Minimum Information for Biological and Biomedical Investigations</a:t>
            </a:r>
            <a:r>
              <a:t> </a:t>
            </a:r>
            <a:r>
              <a:t>(MIBBI)</a:t>
            </a:r>
            <a:r>
              <a:t> </a:t>
            </a:r>
          </a:p>
          <a:p>
            <a:pPr>
              <a:defRPr sz="2400">
                <a:solidFill>
                  <a:srgbClr val="0070C0"/>
                </a:solidFill>
              </a:defRPr>
            </a:pPr>
            <a:r>
              <a:t>is the collection of the most known standards</a:t>
            </a:r>
            <a:r>
              <a:t>:</a:t>
            </a:r>
          </a:p>
          <a:p>
            <a:pPr>
              <a:defRPr sz="2400">
                <a:solidFill>
                  <a:srgbClr val="0070C0"/>
                </a:solidFill>
              </a:defRPr>
            </a:pPr>
            <a:r>
              <a:t>https://fairsharing.org/collection/MIBBI</a:t>
            </a:r>
          </a:p>
        </p:txBody>
      </p:sp>
      <p:sp>
        <p:nvSpPr>
          <p:cNvPr id="187" name="Title 1"/>
          <p:cNvSpPr txBox="1"/>
          <p:nvPr>
            <p:ph type="title"/>
          </p:nvPr>
        </p:nvSpPr>
        <p:spPr>
          <a:xfrm>
            <a:off x="838200" y="365125"/>
            <a:ext cx="10515600" cy="1325563"/>
          </a:xfrm>
          <a:prstGeom prst="rect">
            <a:avLst/>
          </a:prstGeom>
        </p:spPr>
        <p:txBody>
          <a:bodyPr/>
          <a:lstStyle/>
          <a:p>
            <a:pPr/>
            <a:r>
              <a:t>What to include in metadata</a:t>
            </a:r>
          </a:p>
        </p:txBody>
      </p:sp>
      <p:pic>
        <p:nvPicPr>
          <p:cNvPr id="188" name="Graphic 7" descr="Graphic 7"/>
          <p:cNvPicPr>
            <a:picLocks noChangeAspect="1"/>
          </p:cNvPicPr>
          <p:nvPr/>
        </p:nvPicPr>
        <p:blipFill>
          <a:blip r:embed="rId3">
            <a:extLst/>
          </a:blip>
          <a:stretch>
            <a:fillRect/>
          </a:stretch>
        </p:blipFill>
        <p:spPr>
          <a:xfrm>
            <a:off x="9817220" y="365124"/>
            <a:ext cx="1325564" cy="1325563"/>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2" name="Picture 4" descr="Picture 4"/>
          <p:cNvPicPr>
            <a:picLocks noChangeAspect="1"/>
          </p:cNvPicPr>
          <p:nvPr/>
        </p:nvPicPr>
        <p:blipFill>
          <a:blip r:embed="rId3">
            <a:extLst/>
          </a:blip>
          <a:srcRect l="0" t="0" r="16110" b="34570"/>
          <a:stretch>
            <a:fillRect/>
          </a:stretch>
        </p:blipFill>
        <p:spPr>
          <a:xfrm>
            <a:off x="205996" y="1069816"/>
            <a:ext cx="11780007" cy="5184230"/>
          </a:xfrm>
          <a:prstGeom prst="rect">
            <a:avLst/>
          </a:prstGeom>
          <a:ln w="12700">
            <a:miter lim="400000"/>
          </a:ln>
        </p:spPr>
      </p:pic>
      <p:sp>
        <p:nvSpPr>
          <p:cNvPr id="193" name="Title 1"/>
          <p:cNvSpPr txBox="1"/>
          <p:nvPr>
            <p:ph type="title"/>
          </p:nvPr>
        </p:nvSpPr>
        <p:spPr>
          <a:xfrm>
            <a:off x="838199" y="0"/>
            <a:ext cx="10515601" cy="1325563"/>
          </a:xfrm>
          <a:prstGeom prst="rect">
            <a:avLst/>
          </a:prstGeom>
        </p:spPr>
        <p:txBody>
          <a:bodyPr/>
          <a:lstStyle/>
          <a:p>
            <a:pPr/>
            <a:r>
              <a:t>Minimum information standards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7" name="Picture 2" descr="Picture 2"/>
          <p:cNvPicPr>
            <a:picLocks noChangeAspect="1"/>
          </p:cNvPicPr>
          <p:nvPr/>
        </p:nvPicPr>
        <p:blipFill>
          <a:blip r:embed="rId3">
            <a:extLst/>
          </a:blip>
          <a:stretch>
            <a:fillRect/>
          </a:stretch>
        </p:blipFill>
        <p:spPr>
          <a:xfrm>
            <a:off x="10820669" y="5458690"/>
            <a:ext cx="1289215" cy="1325419"/>
          </a:xfrm>
          <a:prstGeom prst="rect">
            <a:avLst/>
          </a:prstGeom>
          <a:ln w="12700">
            <a:miter lim="400000"/>
          </a:ln>
        </p:spPr>
      </p:pic>
      <p:sp>
        <p:nvSpPr>
          <p:cNvPr id="198" name="Rectangle 1"/>
          <p:cNvSpPr txBox="1"/>
          <p:nvPr/>
        </p:nvSpPr>
        <p:spPr>
          <a:xfrm>
            <a:off x="989427" y="1546238"/>
            <a:ext cx="10213146" cy="22339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solidFill>
                  <a:srgbClr val="0070C0"/>
                </a:solidFill>
              </a:defRPr>
            </a:pPr>
          </a:p>
          <a:p>
            <a:pPr>
              <a:defRPr sz="2400">
                <a:solidFill>
                  <a:srgbClr val="0070C0"/>
                </a:solidFill>
              </a:defRPr>
            </a:pPr>
            <a:r>
              <a:t>Minimum Information about a Neuroscience Investigation (MINI) Electrophysiology</a:t>
            </a:r>
          </a:p>
          <a:p>
            <a:pPr marL="285750" indent="-285750">
              <a:buSzPct val="100000"/>
              <a:buFont typeface="Arial"/>
              <a:buChar char="•"/>
              <a:defRPr sz="2400">
                <a:solidFill>
                  <a:srgbClr val="0070C0"/>
                </a:solidFill>
              </a:defRPr>
            </a:pPr>
          </a:p>
          <a:p>
            <a:pPr marL="285750" indent="-285750">
              <a:buSzPct val="100000"/>
              <a:buFont typeface="Arial"/>
              <a:buChar char="•"/>
              <a:defRPr sz="2400">
                <a:solidFill>
                  <a:srgbClr val="0070C0"/>
                </a:solidFill>
              </a:defRPr>
            </a:pPr>
          </a:p>
          <a:p>
            <a:pPr>
              <a:defRPr sz="2400">
                <a:solidFill>
                  <a:srgbClr val="0070C0"/>
                </a:solidFill>
              </a:defRPr>
            </a:pPr>
            <a:r>
              <a:t>https://www.nature.com/articles/npre.2008.1720.1.pdf</a:t>
            </a:r>
          </a:p>
        </p:txBody>
      </p:sp>
      <p:sp>
        <p:nvSpPr>
          <p:cNvPr id="199" name="Title 1"/>
          <p:cNvSpPr txBox="1"/>
          <p:nvPr>
            <p:ph type="title"/>
          </p:nvPr>
        </p:nvSpPr>
        <p:spPr>
          <a:xfrm>
            <a:off x="838200" y="365125"/>
            <a:ext cx="10515600" cy="1325563"/>
          </a:xfrm>
          <a:prstGeom prst="rect">
            <a:avLst/>
          </a:prstGeom>
        </p:spPr>
        <p:txBody>
          <a:bodyPr/>
          <a:lstStyle/>
          <a:p>
            <a:pPr/>
            <a:r>
              <a:t>Exercise 2: Minimal information example</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Rectangle 19"/>
          <p:cNvSpPr/>
          <p:nvPr/>
        </p:nvSpPr>
        <p:spPr>
          <a:xfrm>
            <a:off x="-2" y="0"/>
            <a:ext cx="12188954"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204" name="Title 1"/>
          <p:cNvSpPr txBox="1"/>
          <p:nvPr>
            <p:ph type="title"/>
          </p:nvPr>
        </p:nvSpPr>
        <p:spPr>
          <a:xfrm>
            <a:off x="838200" y="557187"/>
            <a:ext cx="10515600" cy="1133501"/>
          </a:xfrm>
          <a:prstGeom prst="rect">
            <a:avLst/>
          </a:prstGeom>
        </p:spPr>
        <p:txBody>
          <a:bodyPr/>
          <a:lstStyle>
            <a:lvl1pPr algn="ctr">
              <a:defRPr sz="3600"/>
            </a:lvl1pPr>
          </a:lstStyle>
          <a:p>
            <a:pPr/>
            <a:r>
              <a:t>What can you do if there are no metadata standards defined for your data/field of research?</a:t>
            </a:r>
          </a:p>
        </p:txBody>
      </p:sp>
      <p:grpSp>
        <p:nvGrpSpPr>
          <p:cNvPr id="211" name="TextBox 1"/>
          <p:cNvGrpSpPr/>
          <p:nvPr/>
        </p:nvGrpSpPr>
        <p:grpSpPr>
          <a:xfrm>
            <a:off x="838200" y="2536087"/>
            <a:ext cx="10515600" cy="2937969"/>
            <a:chOff x="0" y="0"/>
            <a:chExt cx="10515600" cy="2937967"/>
          </a:xfrm>
        </p:grpSpPr>
        <p:sp>
          <p:nvSpPr>
            <p:cNvPr id="205" name="Rounded Rectangle"/>
            <p:cNvSpPr/>
            <p:nvPr/>
          </p:nvSpPr>
          <p:spPr>
            <a:xfrm>
              <a:off x="0" y="0"/>
              <a:ext cx="10515600" cy="1305764"/>
            </a:xfrm>
            <a:prstGeom prst="roundRect">
              <a:avLst>
                <a:gd name="adj" fmla="val 10000"/>
              </a:avLst>
            </a:prstGeom>
            <a:solidFill>
              <a:srgbClr val="F2F2F2"/>
            </a:solidFill>
            <a:ln w="12700" cap="flat">
              <a:noFill/>
              <a:miter lim="400000"/>
            </a:ln>
            <a:effectLst/>
          </p:spPr>
          <p:txBody>
            <a:bodyPr wrap="square" lIns="45719" tIns="45719" rIns="45719" bIns="45719" numCol="1" anchor="t">
              <a:noAutofit/>
            </a:bodyPr>
            <a:lstStyle/>
            <a:p>
              <a:pPr/>
            </a:p>
          </p:txBody>
        </p:sp>
        <p:sp>
          <p:nvSpPr>
            <p:cNvPr id="206" name="Square"/>
            <p:cNvSpPr/>
            <p:nvPr/>
          </p:nvSpPr>
          <p:spPr>
            <a:xfrm>
              <a:off x="394992" y="293797"/>
              <a:ext cx="718170" cy="718170"/>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07" name="Think about the minimum information that someone else (from your lab or from any other lab in the world) would need to know about your dataset to be able to work with it without any further inputs from you."/>
            <p:cNvSpPr txBox="1"/>
            <p:nvPr/>
          </p:nvSpPr>
          <p:spPr>
            <a:xfrm>
              <a:off x="1508156" y="42635"/>
              <a:ext cx="9007444" cy="12204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38192" tIns="138192" rIns="138192" bIns="138192" numCol="1" anchor="ctr">
              <a:spAutoFit/>
            </a:bodyPr>
            <a:lstStyle>
              <a:lvl1pPr defTabSz="1022350">
                <a:lnSpc>
                  <a:spcPct val="90000"/>
                </a:lnSpc>
                <a:spcBef>
                  <a:spcPts val="900"/>
                </a:spcBef>
                <a:defRPr sz="2300"/>
              </a:lvl1pPr>
            </a:lstStyle>
            <a:p>
              <a:pPr/>
              <a:r>
                <a:t>Think about the minimum information that someone else (from your lab or from any other lab in the world) would need to know about your dataset to be able to work with it without any further inputs from you.</a:t>
              </a:r>
            </a:p>
          </p:txBody>
        </p:sp>
        <p:sp>
          <p:nvSpPr>
            <p:cNvPr id="208" name="Rounded Rectangle"/>
            <p:cNvSpPr/>
            <p:nvPr/>
          </p:nvSpPr>
          <p:spPr>
            <a:xfrm>
              <a:off x="0" y="1632204"/>
              <a:ext cx="10515600" cy="1305764"/>
            </a:xfrm>
            <a:prstGeom prst="roundRect">
              <a:avLst>
                <a:gd name="adj" fmla="val 10000"/>
              </a:avLst>
            </a:prstGeom>
            <a:solidFill>
              <a:srgbClr val="F2F2F2"/>
            </a:solidFill>
            <a:ln w="12700" cap="flat">
              <a:noFill/>
              <a:miter lim="400000"/>
            </a:ln>
            <a:effectLst/>
          </p:spPr>
          <p:txBody>
            <a:bodyPr wrap="square" lIns="45719" tIns="45719" rIns="45719" bIns="45719" numCol="1" anchor="t">
              <a:noAutofit/>
            </a:bodyPr>
            <a:lstStyle/>
            <a:p>
              <a:pPr/>
            </a:p>
          </p:txBody>
        </p:sp>
        <p:sp>
          <p:nvSpPr>
            <p:cNvPr id="209" name="Square"/>
            <p:cNvSpPr/>
            <p:nvPr/>
          </p:nvSpPr>
          <p:spPr>
            <a:xfrm>
              <a:off x="394992" y="1926001"/>
              <a:ext cx="718170" cy="718170"/>
            </a:xfrm>
            <a:prstGeom prst="rect">
              <a:avLst/>
            </a:prstGeom>
            <a:blipFill rotWithShape="1">
              <a:blip r:embed="rId4"/>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10" name="Think as a consumer about your data not the producer!"/>
            <p:cNvSpPr txBox="1"/>
            <p:nvPr/>
          </p:nvSpPr>
          <p:spPr>
            <a:xfrm>
              <a:off x="1508156" y="2001326"/>
              <a:ext cx="9007444" cy="5675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38192" tIns="138192" rIns="138192" bIns="138192" numCol="1" anchor="ctr">
              <a:spAutoFit/>
            </a:bodyPr>
            <a:lstStyle/>
            <a:p>
              <a:pPr defTabSz="1022350">
                <a:lnSpc>
                  <a:spcPct val="90000"/>
                </a:lnSpc>
                <a:spcBef>
                  <a:spcPts val="900"/>
                </a:spcBef>
                <a:defRPr b="1" sz="2300"/>
              </a:pPr>
              <a:r>
                <a:t>Think as a consumer</a:t>
              </a:r>
              <a:r>
                <a:rPr b="0"/>
                <a:t> about your data not the producer!</a:t>
              </a:r>
            </a:p>
          </p:txBody>
        </p:sp>
      </p:gr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TextBox 3"/>
          <p:cNvSpPr txBox="1"/>
          <p:nvPr/>
        </p:nvSpPr>
        <p:spPr>
          <a:xfrm>
            <a:off x="1409454" y="1892633"/>
            <a:ext cx="9373092" cy="87655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2800">
                <a:solidFill>
                  <a:srgbClr val="0070C0"/>
                </a:solidFill>
              </a:defRPr>
            </a:pPr>
          </a:p>
          <a:p>
            <a:pPr algn="ctr">
              <a:defRPr sz="2800">
                <a:solidFill>
                  <a:srgbClr val="0070C0"/>
                </a:solidFill>
              </a:defRPr>
            </a:pPr>
            <a:r>
              <a:t>What to include - discussion</a:t>
            </a:r>
          </a:p>
        </p:txBody>
      </p:sp>
      <p:sp>
        <p:nvSpPr>
          <p:cNvPr id="216" name="Title 1"/>
          <p:cNvSpPr txBox="1"/>
          <p:nvPr>
            <p:ph type="title"/>
          </p:nvPr>
        </p:nvSpPr>
        <p:spPr>
          <a:xfrm>
            <a:off x="838200" y="365125"/>
            <a:ext cx="10515600" cy="1325563"/>
          </a:xfrm>
          <a:prstGeom prst="rect">
            <a:avLst/>
          </a:prstGeom>
        </p:spPr>
        <p:txBody>
          <a:bodyPr/>
          <a:lstStyle/>
          <a:p>
            <a:pPr/>
            <a:r>
              <a:t>Exercise 3</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Title 1"/>
          <p:cNvSpPr txBox="1"/>
          <p:nvPr>
            <p:ph type="title"/>
          </p:nvPr>
        </p:nvSpPr>
        <p:spPr>
          <a:xfrm>
            <a:off x="838200" y="365125"/>
            <a:ext cx="10515600" cy="1325563"/>
          </a:xfrm>
          <a:prstGeom prst="rect">
            <a:avLst/>
          </a:prstGeom>
        </p:spPr>
        <p:txBody>
          <a:bodyPr/>
          <a:lstStyle/>
          <a:p>
            <a:pPr/>
            <a:r>
              <a:t>M</a:t>
            </a:r>
            <a:r>
              <a:t>etadata is data about the data</a:t>
            </a:r>
            <a:r>
              <a:t>!</a:t>
            </a:r>
            <a:r>
              <a:t> </a:t>
            </a:r>
          </a:p>
        </p:txBody>
      </p:sp>
      <p:sp>
        <p:nvSpPr>
          <p:cNvPr id="109" name="Content Placeholder 2"/>
          <p:cNvSpPr txBox="1"/>
          <p:nvPr>
            <p:ph type="body" idx="1"/>
          </p:nvPr>
        </p:nvSpPr>
        <p:spPr>
          <a:xfrm>
            <a:off x="838200" y="1825625"/>
            <a:ext cx="10515600" cy="4351338"/>
          </a:xfrm>
          <a:prstGeom prst="rect">
            <a:avLst/>
          </a:prstGeom>
        </p:spPr>
        <p:txBody>
          <a:bodyPr/>
          <a:lstStyle/>
          <a:p>
            <a:pPr/>
            <a:r>
              <a:t>M</a:t>
            </a:r>
            <a:r>
              <a:t>etadata is the </a:t>
            </a:r>
            <a:r>
              <a:rPr b="1"/>
              <a:t>description of data</a:t>
            </a:r>
            <a:endParaRPr b="1"/>
          </a:p>
          <a:p>
            <a:pPr/>
            <a:r>
              <a:t>permits </a:t>
            </a:r>
            <a:r>
              <a:t>understanding </a:t>
            </a:r>
            <a:r>
              <a:t>and </a:t>
            </a:r>
            <a:r>
              <a:t>interpretation </a:t>
            </a:r>
            <a:r>
              <a:t>o</a:t>
            </a:r>
            <a:r>
              <a:t>f data</a:t>
            </a:r>
          </a:p>
          <a:p>
            <a:pPr/>
            <a:r>
              <a:t>as important as your data </a:t>
            </a:r>
          </a:p>
          <a:p>
            <a:pPr/>
            <a:r>
              <a:t>It should be continuously added to your research data</a:t>
            </a:r>
          </a:p>
          <a:p>
            <a:pPr/>
            <a:r>
              <a:t>Metadata can be produced in an automated way or manually</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TextBox 7"/>
          <p:cNvSpPr txBox="1"/>
          <p:nvPr/>
        </p:nvSpPr>
        <p:spPr>
          <a:xfrm>
            <a:off x="883919" y="1690688"/>
            <a:ext cx="10114880" cy="298654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lnSpc>
                <a:spcPct val="150000"/>
              </a:lnSpc>
              <a:buSzPct val="100000"/>
              <a:buFont typeface="Arial"/>
              <a:buChar char="•"/>
              <a:defRPr sz="2400">
                <a:solidFill>
                  <a:srgbClr val="0070C0"/>
                </a:solidFill>
              </a:defRPr>
            </a:pPr>
            <a:r>
              <a:t>Metadata provides extreme valuable information for us and others to be able to interpret, process, reuse and reproduce the research data it accompanies.</a:t>
            </a:r>
          </a:p>
          <a:p>
            <a:pPr marL="285750" indent="-285750">
              <a:lnSpc>
                <a:spcPct val="150000"/>
              </a:lnSpc>
              <a:buSzPct val="100000"/>
              <a:buFont typeface="Arial"/>
              <a:buChar char="•"/>
              <a:defRPr sz="2400">
                <a:solidFill>
                  <a:srgbClr val="0070C0"/>
                </a:solidFill>
              </a:defRPr>
            </a:pPr>
            <a:r>
              <a:t>Because metadata are data about data, all of the FAIR principles i.e. Findable, Accessible, Interoperable and Reusable apply to metadata.</a:t>
            </a:r>
          </a:p>
          <a:p>
            <a:pPr marL="285750" indent="-285750">
              <a:lnSpc>
                <a:spcPct val="150000"/>
              </a:lnSpc>
              <a:buSzPct val="100000"/>
              <a:buFont typeface="Arial"/>
              <a:buChar char="•"/>
              <a:defRPr sz="2400">
                <a:solidFill>
                  <a:srgbClr val="0070C0"/>
                </a:solidFill>
              </a:defRPr>
            </a:pPr>
            <a:r>
              <a:t>Ideally, metadata should not only be machine-readable, but also interoperable so that they can interlink or be reasoned about by computer systems.</a:t>
            </a:r>
          </a:p>
        </p:txBody>
      </p:sp>
      <p:sp>
        <p:nvSpPr>
          <p:cNvPr id="221" name="Title 1"/>
          <p:cNvSpPr txBox="1"/>
          <p:nvPr>
            <p:ph type="title"/>
          </p:nvPr>
        </p:nvSpPr>
        <p:spPr>
          <a:xfrm>
            <a:off x="838200" y="365125"/>
            <a:ext cx="10515600" cy="1325563"/>
          </a:xfrm>
          <a:prstGeom prst="rect">
            <a:avLst/>
          </a:prstGeom>
        </p:spPr>
        <p:txBody>
          <a:bodyPr/>
          <a:lstStyle/>
          <a:p>
            <a:pPr/>
            <a:r>
              <a:t>Metadata and FAIR guidelines</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Rectangle 10"/>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224" name="Freeform: Shape 12"/>
          <p:cNvSpPr/>
          <p:nvPr/>
        </p:nvSpPr>
        <p:spPr>
          <a:xfrm>
            <a:off x="5510369" y="851517"/>
            <a:ext cx="6184808" cy="5154968"/>
          </a:xfrm>
          <a:custGeom>
            <a:avLst/>
            <a:gdLst/>
            <a:ahLst/>
            <a:cxnLst>
              <a:cxn ang="0">
                <a:pos x="wd2" y="hd2"/>
              </a:cxn>
              <a:cxn ang="5400000">
                <a:pos x="wd2" y="hd2"/>
              </a:cxn>
              <a:cxn ang="10800000">
                <a:pos x="wd2" y="hd2"/>
              </a:cxn>
              <a:cxn ang="16200000">
                <a:pos x="wd2" y="hd2"/>
              </a:cxn>
            </a:cxnLst>
            <a:rect l="0" t="0" r="r" b="b"/>
            <a:pathLst>
              <a:path w="21523" h="21600" fill="norm" stroke="1" extrusionOk="0">
                <a:moveTo>
                  <a:pt x="1264" y="13095"/>
                </a:moveTo>
                <a:cubicBezTo>
                  <a:pt x="1264" y="13095"/>
                  <a:pt x="1264" y="13095"/>
                  <a:pt x="3126" y="13095"/>
                </a:cubicBezTo>
                <a:cubicBezTo>
                  <a:pt x="3243" y="13095"/>
                  <a:pt x="3355" y="13172"/>
                  <a:pt x="3412" y="13298"/>
                </a:cubicBezTo>
                <a:cubicBezTo>
                  <a:pt x="3412" y="13298"/>
                  <a:pt x="3412" y="13298"/>
                  <a:pt x="4345" y="15232"/>
                </a:cubicBezTo>
                <a:cubicBezTo>
                  <a:pt x="4405" y="15353"/>
                  <a:pt x="4405" y="15507"/>
                  <a:pt x="4345" y="15628"/>
                </a:cubicBezTo>
                <a:cubicBezTo>
                  <a:pt x="4345" y="15628"/>
                  <a:pt x="4345" y="15628"/>
                  <a:pt x="3412" y="17563"/>
                </a:cubicBezTo>
                <a:cubicBezTo>
                  <a:pt x="3355" y="17688"/>
                  <a:pt x="3243" y="17765"/>
                  <a:pt x="3126" y="17765"/>
                </a:cubicBezTo>
                <a:cubicBezTo>
                  <a:pt x="3126" y="17765"/>
                  <a:pt x="3126" y="17765"/>
                  <a:pt x="1264" y="17765"/>
                </a:cubicBezTo>
                <a:cubicBezTo>
                  <a:pt x="1143" y="17765"/>
                  <a:pt x="1035" y="17688"/>
                  <a:pt x="974" y="17563"/>
                </a:cubicBezTo>
                <a:cubicBezTo>
                  <a:pt x="974" y="17563"/>
                  <a:pt x="974" y="17563"/>
                  <a:pt x="45" y="15628"/>
                </a:cubicBezTo>
                <a:cubicBezTo>
                  <a:pt x="-15" y="15507"/>
                  <a:pt x="-15" y="15353"/>
                  <a:pt x="45" y="15232"/>
                </a:cubicBezTo>
                <a:cubicBezTo>
                  <a:pt x="45" y="15232"/>
                  <a:pt x="45" y="15232"/>
                  <a:pt x="974" y="13298"/>
                </a:cubicBezTo>
                <a:cubicBezTo>
                  <a:pt x="1035" y="13172"/>
                  <a:pt x="1143" y="13095"/>
                  <a:pt x="1264" y="13095"/>
                </a:cubicBezTo>
                <a:close/>
                <a:moveTo>
                  <a:pt x="8664" y="2389"/>
                </a:moveTo>
                <a:cubicBezTo>
                  <a:pt x="8664" y="2389"/>
                  <a:pt x="8664" y="2389"/>
                  <a:pt x="9622" y="2389"/>
                </a:cubicBezTo>
                <a:lnTo>
                  <a:pt x="9733" y="2389"/>
                </a:lnTo>
                <a:lnTo>
                  <a:pt x="9840" y="2610"/>
                </a:lnTo>
                <a:cubicBezTo>
                  <a:pt x="9988" y="2917"/>
                  <a:pt x="10161" y="3275"/>
                  <a:pt x="10362" y="3692"/>
                </a:cubicBezTo>
                <a:cubicBezTo>
                  <a:pt x="10454" y="3877"/>
                  <a:pt x="10454" y="4113"/>
                  <a:pt x="10362" y="4298"/>
                </a:cubicBezTo>
                <a:cubicBezTo>
                  <a:pt x="10362" y="4298"/>
                  <a:pt x="10362" y="4298"/>
                  <a:pt x="8933" y="7261"/>
                </a:cubicBezTo>
                <a:cubicBezTo>
                  <a:pt x="8847" y="7453"/>
                  <a:pt x="8674" y="7571"/>
                  <a:pt x="8496" y="7571"/>
                </a:cubicBezTo>
                <a:cubicBezTo>
                  <a:pt x="8496" y="7571"/>
                  <a:pt x="8496" y="7571"/>
                  <a:pt x="5644" y="7571"/>
                </a:cubicBezTo>
                <a:cubicBezTo>
                  <a:pt x="5598" y="7571"/>
                  <a:pt x="5553" y="7564"/>
                  <a:pt x="5510" y="7550"/>
                </a:cubicBezTo>
                <a:lnTo>
                  <a:pt x="5417" y="7503"/>
                </a:lnTo>
                <a:lnTo>
                  <a:pt x="5474" y="7386"/>
                </a:lnTo>
                <a:cubicBezTo>
                  <a:pt x="5984" y="6323"/>
                  <a:pt x="6637" y="4963"/>
                  <a:pt x="7473" y="3222"/>
                </a:cubicBezTo>
                <a:cubicBezTo>
                  <a:pt x="7721" y="2706"/>
                  <a:pt x="8168" y="2389"/>
                  <a:pt x="8664" y="2389"/>
                </a:cubicBezTo>
                <a:close/>
                <a:moveTo>
                  <a:pt x="5475" y="0"/>
                </a:moveTo>
                <a:cubicBezTo>
                  <a:pt x="5475" y="0"/>
                  <a:pt x="5475" y="0"/>
                  <a:pt x="8692" y="0"/>
                </a:cubicBezTo>
                <a:cubicBezTo>
                  <a:pt x="8893" y="0"/>
                  <a:pt x="9088" y="133"/>
                  <a:pt x="9185" y="350"/>
                </a:cubicBezTo>
                <a:cubicBezTo>
                  <a:pt x="9185" y="350"/>
                  <a:pt x="9185" y="350"/>
                  <a:pt x="10050" y="2143"/>
                </a:cubicBezTo>
                <a:lnTo>
                  <a:pt x="10147" y="2345"/>
                </a:lnTo>
                <a:lnTo>
                  <a:pt x="9707" y="2345"/>
                </a:lnTo>
                <a:lnTo>
                  <a:pt x="9550" y="2018"/>
                </a:lnTo>
                <a:cubicBezTo>
                  <a:pt x="8947" y="768"/>
                  <a:pt x="8947" y="768"/>
                  <a:pt x="8947" y="768"/>
                </a:cubicBezTo>
                <a:cubicBezTo>
                  <a:pt x="8860" y="576"/>
                  <a:pt x="8688" y="458"/>
                  <a:pt x="8509" y="458"/>
                </a:cubicBezTo>
                <a:cubicBezTo>
                  <a:pt x="5658" y="458"/>
                  <a:pt x="5658" y="458"/>
                  <a:pt x="5658" y="458"/>
                </a:cubicBezTo>
                <a:cubicBezTo>
                  <a:pt x="5473" y="458"/>
                  <a:pt x="5306" y="576"/>
                  <a:pt x="5214" y="768"/>
                </a:cubicBezTo>
                <a:cubicBezTo>
                  <a:pt x="3791" y="3731"/>
                  <a:pt x="3791" y="3731"/>
                  <a:pt x="3791" y="3731"/>
                </a:cubicBezTo>
                <a:cubicBezTo>
                  <a:pt x="3699" y="3916"/>
                  <a:pt x="3699" y="4152"/>
                  <a:pt x="3791" y="4337"/>
                </a:cubicBezTo>
                <a:cubicBezTo>
                  <a:pt x="5214" y="7300"/>
                  <a:pt x="5214" y="7300"/>
                  <a:pt x="5214" y="7300"/>
                </a:cubicBezTo>
                <a:cubicBezTo>
                  <a:pt x="5260" y="7396"/>
                  <a:pt x="5325" y="7474"/>
                  <a:pt x="5401" y="7527"/>
                </a:cubicBezTo>
                <a:lnTo>
                  <a:pt x="5423" y="7538"/>
                </a:lnTo>
                <a:lnTo>
                  <a:pt x="5307" y="7780"/>
                </a:lnTo>
                <a:lnTo>
                  <a:pt x="5220" y="7960"/>
                </a:lnTo>
                <a:lnTo>
                  <a:pt x="5310" y="8005"/>
                </a:lnTo>
                <a:cubicBezTo>
                  <a:pt x="5358" y="8021"/>
                  <a:pt x="5409" y="8029"/>
                  <a:pt x="5461" y="8029"/>
                </a:cubicBezTo>
                <a:cubicBezTo>
                  <a:pt x="8678" y="8029"/>
                  <a:pt x="8678" y="8029"/>
                  <a:pt x="8678" y="8029"/>
                </a:cubicBezTo>
                <a:cubicBezTo>
                  <a:pt x="8880" y="8029"/>
                  <a:pt x="9074" y="7896"/>
                  <a:pt x="9172" y="7679"/>
                </a:cubicBezTo>
                <a:cubicBezTo>
                  <a:pt x="10783" y="4337"/>
                  <a:pt x="10783" y="4337"/>
                  <a:pt x="10783" y="4337"/>
                </a:cubicBezTo>
                <a:cubicBezTo>
                  <a:pt x="10888" y="4128"/>
                  <a:pt x="10888" y="3862"/>
                  <a:pt x="10783" y="3653"/>
                </a:cubicBezTo>
                <a:cubicBezTo>
                  <a:pt x="10582" y="3235"/>
                  <a:pt x="10406" y="2870"/>
                  <a:pt x="10251" y="2550"/>
                </a:cubicBezTo>
                <a:lnTo>
                  <a:pt x="10173" y="2389"/>
                </a:lnTo>
                <a:lnTo>
                  <a:pt x="10534" y="2389"/>
                </a:lnTo>
                <a:cubicBezTo>
                  <a:pt x="11656" y="2389"/>
                  <a:pt x="13452" y="2389"/>
                  <a:pt x="16324" y="2389"/>
                </a:cubicBezTo>
                <a:cubicBezTo>
                  <a:pt x="16804" y="2389"/>
                  <a:pt x="17267" y="2706"/>
                  <a:pt x="17499" y="3222"/>
                </a:cubicBezTo>
                <a:cubicBezTo>
                  <a:pt x="17499" y="3222"/>
                  <a:pt x="17499" y="3222"/>
                  <a:pt x="21337" y="11181"/>
                </a:cubicBezTo>
                <a:cubicBezTo>
                  <a:pt x="21585" y="11677"/>
                  <a:pt x="21585" y="12312"/>
                  <a:pt x="21337" y="12808"/>
                </a:cubicBezTo>
                <a:cubicBezTo>
                  <a:pt x="21337" y="12808"/>
                  <a:pt x="21337" y="12808"/>
                  <a:pt x="17499" y="20766"/>
                </a:cubicBezTo>
                <a:cubicBezTo>
                  <a:pt x="17267" y="21282"/>
                  <a:pt x="16804" y="21600"/>
                  <a:pt x="16324" y="21600"/>
                </a:cubicBezTo>
                <a:cubicBezTo>
                  <a:pt x="16324" y="21600"/>
                  <a:pt x="16324" y="21600"/>
                  <a:pt x="8664" y="21600"/>
                </a:cubicBezTo>
                <a:cubicBezTo>
                  <a:pt x="8168" y="21600"/>
                  <a:pt x="7721" y="21282"/>
                  <a:pt x="7473" y="20766"/>
                </a:cubicBezTo>
                <a:cubicBezTo>
                  <a:pt x="7473" y="20766"/>
                  <a:pt x="7473" y="20766"/>
                  <a:pt x="3651" y="12808"/>
                </a:cubicBezTo>
                <a:cubicBezTo>
                  <a:pt x="3403" y="12312"/>
                  <a:pt x="3403" y="11677"/>
                  <a:pt x="3651" y="11181"/>
                </a:cubicBezTo>
                <a:cubicBezTo>
                  <a:pt x="3651" y="11181"/>
                  <a:pt x="3651" y="11181"/>
                  <a:pt x="5070" y="8226"/>
                </a:cubicBezTo>
                <a:lnTo>
                  <a:pt x="5190" y="7976"/>
                </a:lnTo>
                <a:lnTo>
                  <a:pt x="5186" y="7974"/>
                </a:lnTo>
                <a:cubicBezTo>
                  <a:pt x="5100" y="7914"/>
                  <a:pt x="5027" y="7826"/>
                  <a:pt x="4975" y="7718"/>
                </a:cubicBezTo>
                <a:cubicBezTo>
                  <a:pt x="4975" y="7718"/>
                  <a:pt x="4975" y="7718"/>
                  <a:pt x="3370" y="4376"/>
                </a:cubicBezTo>
                <a:cubicBezTo>
                  <a:pt x="3266" y="4167"/>
                  <a:pt x="3266" y="3901"/>
                  <a:pt x="3370" y="3692"/>
                </a:cubicBezTo>
                <a:cubicBezTo>
                  <a:pt x="3370" y="3692"/>
                  <a:pt x="3370" y="3692"/>
                  <a:pt x="4975" y="350"/>
                </a:cubicBezTo>
                <a:cubicBezTo>
                  <a:pt x="5079" y="133"/>
                  <a:pt x="5267" y="0"/>
                  <a:pt x="5475" y="0"/>
                </a:cubicBezTo>
                <a:close/>
              </a:path>
            </a:pathLst>
          </a:custGeom>
          <a:solidFill>
            <a:srgbClr val="808080">
              <a:alpha val="15000"/>
            </a:srgbClr>
          </a:solidFill>
          <a:ln w="12700">
            <a:miter lim="400000"/>
          </a:ln>
        </p:spPr>
        <p:txBody>
          <a:bodyPr lIns="45719" rIns="45719" anchor="ctr"/>
          <a:lstStyle/>
          <a:p>
            <a:pPr algn="ctr">
              <a:defRPr>
                <a:solidFill>
                  <a:srgbClr val="FFFFFF"/>
                </a:solidFill>
              </a:defRPr>
            </a:pPr>
          </a:p>
        </p:txBody>
      </p:sp>
      <p:pic>
        <p:nvPicPr>
          <p:cNvPr id="225" name="Graphic 2" descr="Graphic 2"/>
          <p:cNvPicPr>
            <a:picLocks noChangeAspect="1"/>
          </p:cNvPicPr>
          <p:nvPr/>
        </p:nvPicPr>
        <p:blipFill>
          <a:blip r:embed="rId2">
            <a:extLst/>
          </a:blip>
          <a:stretch>
            <a:fillRect/>
          </a:stretch>
        </p:blipFill>
        <p:spPr>
          <a:xfrm>
            <a:off x="7531503" y="2129307"/>
            <a:ext cx="3217334" cy="3217334"/>
          </a:xfrm>
          <a:prstGeom prst="rect">
            <a:avLst/>
          </a:prstGeom>
          <a:ln w="12700">
            <a:miter lim="400000"/>
          </a:ln>
        </p:spPr>
      </p:pic>
      <p:sp>
        <p:nvSpPr>
          <p:cNvPr id="226" name="Title 6"/>
          <p:cNvSpPr txBox="1"/>
          <p:nvPr>
            <p:ph type="title"/>
          </p:nvPr>
        </p:nvSpPr>
        <p:spPr>
          <a:xfrm>
            <a:off x="838200" y="365125"/>
            <a:ext cx="10515600" cy="1325563"/>
          </a:xfrm>
          <a:prstGeom prst="rect">
            <a:avLst/>
          </a:prstGeom>
        </p:spPr>
        <p:txBody>
          <a:bodyPr/>
          <a:lstStyle/>
          <a:p>
            <a:pPr/>
            <a:r>
              <a:t>Quiz</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TextBox 4"/>
          <p:cNvSpPr txBox="1"/>
          <p:nvPr/>
        </p:nvSpPr>
        <p:spPr>
          <a:xfrm>
            <a:off x="236918" y="284954"/>
            <a:ext cx="11294170" cy="64498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0070C0"/>
                </a:solidFill>
              </a:defRPr>
            </a:pPr>
            <a:r>
              <a:t>This is a confocal microscopy image of a C. elegans nematode strain used as a proteostasis model, which was deposited in a </a:t>
            </a:r>
            <a:r>
              <a:rPr u="sng">
                <a:solidFill>
                  <a:srgbClr val="0563C1"/>
                </a:solidFill>
                <a:uFill>
                  <a:solidFill>
                    <a:srgbClr val="0563C1"/>
                  </a:solidFill>
                </a:uFill>
                <a:hlinkClick r:id="rId3" invalidUrl="" action="" tgtFrame="" tooltip="" history="1" highlightClick="0" endSnd="0"/>
              </a:rPr>
              <a:t>Public Omero Server</a:t>
            </a:r>
            <a:r>
              <a:t>. </a:t>
            </a:r>
          </a:p>
        </p:txBody>
      </p:sp>
      <p:sp>
        <p:nvSpPr>
          <p:cNvPr id="114" name="TextBox 10"/>
          <p:cNvSpPr txBox="1"/>
          <p:nvPr/>
        </p:nvSpPr>
        <p:spPr>
          <a:xfrm>
            <a:off x="7463416" y="6211723"/>
            <a:ext cx="2970542" cy="24830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i="1" sz="1200">
                <a:solidFill>
                  <a:srgbClr val="333333"/>
                </a:solidFill>
              </a:defRPr>
            </a:lvl1pPr>
          </a:lstStyle>
          <a:p>
            <a:pPr/>
            <a:r>
              <a:t>Figure credits: María Eugenia Goya</a:t>
            </a:r>
          </a:p>
        </p:txBody>
      </p:sp>
      <p:pic>
        <p:nvPicPr>
          <p:cNvPr id="115" name="Picture 2" descr="Picture 2"/>
          <p:cNvPicPr>
            <a:picLocks noChangeAspect="1"/>
          </p:cNvPicPr>
          <p:nvPr/>
        </p:nvPicPr>
        <p:blipFill>
          <a:blip r:embed="rId4">
            <a:extLst/>
          </a:blip>
          <a:stretch>
            <a:fillRect/>
          </a:stretch>
        </p:blipFill>
        <p:spPr>
          <a:xfrm>
            <a:off x="4855528" y="931285"/>
            <a:ext cx="6930574" cy="5280438"/>
          </a:xfrm>
          <a:prstGeom prst="rect">
            <a:avLst/>
          </a:prstGeom>
          <a:ln w="12700">
            <a:miter lim="400000"/>
          </a:ln>
        </p:spPr>
      </p:pic>
      <p:sp>
        <p:nvSpPr>
          <p:cNvPr id="116" name="TextBox 1"/>
          <p:cNvSpPr txBox="1"/>
          <p:nvPr/>
        </p:nvSpPr>
        <p:spPr>
          <a:xfrm>
            <a:off x="577125" y="3073980"/>
            <a:ext cx="3585781" cy="14973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400">
                <a:solidFill>
                  <a:srgbClr val="0070C0"/>
                </a:solidFill>
              </a:defRPr>
            </a:lvl1pPr>
          </a:lstStyle>
          <a:p>
            <a:pPr/>
            <a:r>
              <a:t>What information can you guess without the associated description (metadata)?</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TextBox 10"/>
          <p:cNvSpPr txBox="1"/>
          <p:nvPr/>
        </p:nvSpPr>
        <p:spPr>
          <a:xfrm>
            <a:off x="8337538" y="5319033"/>
            <a:ext cx="2970542"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i="1" sz="1200">
                <a:solidFill>
                  <a:srgbClr val="333333"/>
                </a:solidFill>
                <a:latin typeface="Ubuntu"/>
                <a:ea typeface="Ubuntu"/>
                <a:cs typeface="Ubuntu"/>
                <a:sym typeface="Ubuntu"/>
              </a:defRPr>
            </a:lvl1pPr>
          </a:lstStyle>
          <a:p>
            <a:pPr/>
            <a:r>
              <a:t>Figure credits: María Eugenia Goya</a:t>
            </a:r>
          </a:p>
        </p:txBody>
      </p:sp>
      <p:pic>
        <p:nvPicPr>
          <p:cNvPr id="121" name="Picture 2" descr="Picture 2"/>
          <p:cNvPicPr>
            <a:picLocks noChangeAspect="1"/>
          </p:cNvPicPr>
          <p:nvPr/>
        </p:nvPicPr>
        <p:blipFill>
          <a:blip r:embed="rId3">
            <a:extLst/>
          </a:blip>
          <a:stretch>
            <a:fillRect/>
          </a:stretch>
        </p:blipFill>
        <p:spPr>
          <a:xfrm>
            <a:off x="6882854" y="1569211"/>
            <a:ext cx="4881943" cy="3719578"/>
          </a:xfrm>
          <a:prstGeom prst="rect">
            <a:avLst/>
          </a:prstGeom>
          <a:ln w="12700">
            <a:miter lim="400000"/>
          </a:ln>
        </p:spPr>
      </p:pic>
      <p:sp>
        <p:nvSpPr>
          <p:cNvPr id="122" name="Rectangle 1"/>
          <p:cNvSpPr txBox="1"/>
          <p:nvPr/>
        </p:nvSpPr>
        <p:spPr>
          <a:xfrm>
            <a:off x="411883" y="5574295"/>
            <a:ext cx="6176887" cy="6251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rPr u="sng">
                <a:solidFill>
                  <a:srgbClr val="0563C1"/>
                </a:solidFill>
                <a:uFill>
                  <a:solidFill>
                    <a:srgbClr val="0563C1"/>
                  </a:solidFill>
                </a:uFill>
                <a:hlinkClick r:id="rId4" invalidUrl="" action="" tgtFrame="" tooltip="" history="1" highlightClick="0" endSnd="0"/>
              </a:rPr>
              <a:t>https://publicomero.bio.ed.ac.uk/webclient/?show=project-58</a:t>
            </a:r>
          </a:p>
          <a:p>
            <a:pPr/>
            <a:r>
              <a:rPr u="sng">
                <a:solidFill>
                  <a:srgbClr val="0563C1"/>
                </a:solidFill>
                <a:uFill>
                  <a:solidFill>
                    <a:srgbClr val="0563C1"/>
                  </a:solidFill>
                </a:uFill>
                <a:hlinkClick r:id="rId5" invalidUrl="" action="" tgtFrame="" tooltip="" history="1" highlightClick="0" endSnd="0"/>
              </a:rPr>
              <a:t>https://publicomero.bio.ed.ac.uk/webclient/?show=dataset-231</a:t>
            </a:r>
            <a:r>
              <a:t>  </a:t>
            </a:r>
          </a:p>
        </p:txBody>
      </p:sp>
      <p:sp>
        <p:nvSpPr>
          <p:cNvPr id="123" name="Title 1"/>
          <p:cNvSpPr txBox="1"/>
          <p:nvPr>
            <p:ph type="title"/>
          </p:nvPr>
        </p:nvSpPr>
        <p:spPr>
          <a:xfrm>
            <a:off x="838200" y="365125"/>
            <a:ext cx="10515600" cy="1325563"/>
          </a:xfrm>
          <a:prstGeom prst="rect">
            <a:avLst/>
          </a:prstGeom>
        </p:spPr>
        <p:txBody>
          <a:bodyPr/>
          <a:lstStyle/>
          <a:p>
            <a:pPr/>
            <a:r>
              <a:t>Real l</a:t>
            </a:r>
            <a:r>
              <a:t>ife example of metadata</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TextBox 3"/>
          <p:cNvSpPr txBox="1"/>
          <p:nvPr/>
        </p:nvSpPr>
        <p:spPr>
          <a:xfrm>
            <a:off x="544483" y="365759"/>
            <a:ext cx="2057684" cy="44475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solidFill>
                  <a:srgbClr val="0070C0"/>
                </a:solidFill>
              </a:defRPr>
            </a:lvl1pPr>
          </a:lstStyle>
          <a:p>
            <a:pPr/>
            <a:r>
              <a:t>Public Omero</a:t>
            </a:r>
          </a:p>
        </p:txBody>
      </p:sp>
      <p:pic>
        <p:nvPicPr>
          <p:cNvPr id="128" name="Picture 5" descr="Picture 5"/>
          <p:cNvPicPr>
            <a:picLocks noChangeAspect="1"/>
          </p:cNvPicPr>
          <p:nvPr/>
        </p:nvPicPr>
        <p:blipFill>
          <a:blip r:embed="rId3">
            <a:extLst/>
          </a:blip>
          <a:stretch>
            <a:fillRect/>
          </a:stretch>
        </p:blipFill>
        <p:spPr>
          <a:xfrm>
            <a:off x="1066800" y="1283003"/>
            <a:ext cx="10080929" cy="489600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TextBox 3"/>
          <p:cNvSpPr txBox="1"/>
          <p:nvPr/>
        </p:nvSpPr>
        <p:spPr>
          <a:xfrm>
            <a:off x="544484" y="365759"/>
            <a:ext cx="4047515" cy="44475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solidFill>
                  <a:srgbClr val="0070C0"/>
                </a:solidFill>
              </a:defRPr>
            </a:lvl1pPr>
          </a:lstStyle>
          <a:p>
            <a:pPr/>
            <a:r>
              <a:t>Image associated metadata</a:t>
            </a:r>
          </a:p>
        </p:txBody>
      </p:sp>
      <p:pic>
        <p:nvPicPr>
          <p:cNvPr id="133" name="Picture 5" descr="Picture 5"/>
          <p:cNvPicPr>
            <a:picLocks noChangeAspect="1"/>
          </p:cNvPicPr>
          <p:nvPr/>
        </p:nvPicPr>
        <p:blipFill>
          <a:blip r:embed="rId3">
            <a:extLst/>
          </a:blip>
          <a:stretch>
            <a:fillRect/>
          </a:stretch>
        </p:blipFill>
        <p:spPr>
          <a:xfrm>
            <a:off x="1066800" y="1276651"/>
            <a:ext cx="10058400" cy="4895542"/>
          </a:xfrm>
          <a:prstGeom prst="rect">
            <a:avLst/>
          </a:prstGeom>
          <a:ln w="12700">
            <a:miter lim="400000"/>
          </a:ln>
        </p:spPr>
      </p:pic>
      <p:sp>
        <p:nvSpPr>
          <p:cNvPr id="134" name="Rectangle 2"/>
          <p:cNvSpPr/>
          <p:nvPr/>
        </p:nvSpPr>
        <p:spPr>
          <a:xfrm>
            <a:off x="9173181" y="2243389"/>
            <a:ext cx="1961746" cy="1971226"/>
          </a:xfrm>
          <a:prstGeom prst="rect">
            <a:avLst/>
          </a:prstGeom>
          <a:ln w="12700">
            <a:solidFill>
              <a:srgbClr val="FF0000"/>
            </a:solidFill>
            <a:miter/>
          </a:ln>
        </p:spPr>
        <p:txBody>
          <a:bodyPr lIns="45719" rIns="45719" anchor="ctr"/>
          <a:lstStyle/>
          <a:p>
            <a:pPr algn="ctr">
              <a:defRPr>
                <a:solidFill>
                  <a:srgbClr val="FFFFFF"/>
                </a:solidFill>
              </a:defRPr>
            </a:pPr>
          </a:p>
        </p:txBody>
      </p:sp>
      <p:sp>
        <p:nvSpPr>
          <p:cNvPr id="135" name="Straight Connector 6"/>
          <p:cNvSpPr/>
          <p:nvPr/>
        </p:nvSpPr>
        <p:spPr>
          <a:xfrm flipH="1" flipV="1">
            <a:off x="8000938" y="1361663"/>
            <a:ext cx="3124262" cy="881727"/>
          </a:xfrm>
          <a:prstGeom prst="line">
            <a:avLst/>
          </a:prstGeom>
          <a:ln w="6350">
            <a:solidFill>
              <a:srgbClr val="FF0000"/>
            </a:solidFill>
            <a:miter/>
          </a:ln>
        </p:spPr>
        <p:txBody>
          <a:bodyPr lIns="45719" rIns="45719"/>
          <a:lstStyle/>
          <a:p>
            <a:pPr/>
          </a:p>
        </p:txBody>
      </p:sp>
      <p:sp>
        <p:nvSpPr>
          <p:cNvPr id="136" name="Straight Connector 8"/>
          <p:cNvSpPr/>
          <p:nvPr/>
        </p:nvSpPr>
        <p:spPr>
          <a:xfrm flipH="1">
            <a:off x="8000940" y="4214614"/>
            <a:ext cx="3124261" cy="1872568"/>
          </a:xfrm>
          <a:prstGeom prst="line">
            <a:avLst/>
          </a:prstGeom>
          <a:ln w="6350">
            <a:solidFill>
              <a:srgbClr val="FF0000"/>
            </a:solidFill>
            <a:miter/>
          </a:ln>
        </p:spPr>
        <p:txBody>
          <a:bodyPr lIns="45719" rIns="45719"/>
          <a:lstStyle/>
          <a:p>
            <a:pPr/>
          </a:p>
        </p:txBody>
      </p:sp>
      <p:pic>
        <p:nvPicPr>
          <p:cNvPr id="137" name="Picture 4" descr="Picture 4"/>
          <p:cNvPicPr>
            <a:picLocks noChangeAspect="1"/>
          </p:cNvPicPr>
          <p:nvPr/>
        </p:nvPicPr>
        <p:blipFill>
          <a:blip r:embed="rId4">
            <a:extLst/>
          </a:blip>
          <a:stretch>
            <a:fillRect/>
          </a:stretch>
        </p:blipFill>
        <p:spPr>
          <a:xfrm>
            <a:off x="3593720" y="1361663"/>
            <a:ext cx="4407220" cy="4725519"/>
          </a:xfrm>
          <a:prstGeom prst="rect">
            <a:avLst/>
          </a:prstGeom>
          <a:ln w="38100">
            <a:solidFill>
              <a:srgbClr val="FF0000"/>
            </a:solidFill>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TextBox 3"/>
          <p:cNvSpPr txBox="1"/>
          <p:nvPr/>
        </p:nvSpPr>
        <p:spPr>
          <a:xfrm>
            <a:off x="544483" y="365759"/>
            <a:ext cx="6288595" cy="44475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solidFill>
                  <a:srgbClr val="0070C0"/>
                </a:solidFill>
              </a:defRPr>
            </a:lvl1pPr>
          </a:lstStyle>
          <a:p>
            <a:pPr/>
            <a:r>
              <a:t>Dataset structure and associated metadata</a:t>
            </a:r>
          </a:p>
        </p:txBody>
      </p:sp>
      <p:pic>
        <p:nvPicPr>
          <p:cNvPr id="142" name="Picture 4" descr="Picture 4"/>
          <p:cNvPicPr>
            <a:picLocks noChangeAspect="1"/>
          </p:cNvPicPr>
          <p:nvPr/>
        </p:nvPicPr>
        <p:blipFill>
          <a:blip r:embed="rId3">
            <a:extLst/>
          </a:blip>
          <a:stretch>
            <a:fillRect/>
          </a:stretch>
        </p:blipFill>
        <p:spPr>
          <a:xfrm>
            <a:off x="1066800" y="1283003"/>
            <a:ext cx="10080929" cy="4896001"/>
          </a:xfrm>
          <a:prstGeom prst="rect">
            <a:avLst/>
          </a:prstGeom>
          <a:ln w="12700">
            <a:miter lim="400000"/>
          </a:ln>
        </p:spPr>
      </p:pic>
      <p:sp>
        <p:nvSpPr>
          <p:cNvPr id="143" name="Rectangle 6"/>
          <p:cNvSpPr/>
          <p:nvPr/>
        </p:nvSpPr>
        <p:spPr>
          <a:xfrm>
            <a:off x="9200866" y="2457210"/>
            <a:ext cx="1785583" cy="3721795"/>
          </a:xfrm>
          <a:prstGeom prst="rect">
            <a:avLst/>
          </a:prstGeom>
          <a:ln w="12700">
            <a:solidFill>
              <a:srgbClr val="92D050"/>
            </a:solidFill>
            <a:miter/>
          </a:ln>
        </p:spPr>
        <p:txBody>
          <a:bodyPr lIns="45719" rIns="45719" anchor="ctr"/>
          <a:lstStyle/>
          <a:p>
            <a:pPr algn="ctr">
              <a:defRPr>
                <a:solidFill>
                  <a:srgbClr val="FFFFFF"/>
                </a:solidFill>
              </a:defRPr>
            </a:pPr>
          </a:p>
        </p:txBody>
      </p:sp>
      <p:sp>
        <p:nvSpPr>
          <p:cNvPr id="144" name="Straight Connector 8"/>
          <p:cNvSpPr/>
          <p:nvPr/>
        </p:nvSpPr>
        <p:spPr>
          <a:xfrm>
            <a:off x="7743824" y="370839"/>
            <a:ext cx="3242625" cy="2086371"/>
          </a:xfrm>
          <a:prstGeom prst="line">
            <a:avLst/>
          </a:prstGeom>
          <a:ln w="6350">
            <a:solidFill>
              <a:srgbClr val="92D050"/>
            </a:solidFill>
            <a:miter/>
          </a:ln>
        </p:spPr>
        <p:txBody>
          <a:bodyPr lIns="45719" rIns="45719"/>
          <a:lstStyle/>
          <a:p>
            <a:pPr/>
          </a:p>
        </p:txBody>
      </p:sp>
      <p:sp>
        <p:nvSpPr>
          <p:cNvPr id="145" name="Straight Connector 10"/>
          <p:cNvSpPr/>
          <p:nvPr/>
        </p:nvSpPr>
        <p:spPr>
          <a:xfrm flipV="1">
            <a:off x="7743824" y="6179003"/>
            <a:ext cx="3242625" cy="283709"/>
          </a:xfrm>
          <a:prstGeom prst="line">
            <a:avLst/>
          </a:prstGeom>
          <a:ln w="6350">
            <a:solidFill>
              <a:srgbClr val="92D050"/>
            </a:solidFill>
            <a:miter/>
          </a:ln>
        </p:spPr>
        <p:txBody>
          <a:bodyPr lIns="45719" rIns="45719"/>
          <a:lstStyle/>
          <a:p>
            <a:pPr/>
          </a:p>
        </p:txBody>
      </p:sp>
      <p:pic>
        <p:nvPicPr>
          <p:cNvPr id="146" name="Picture 1" descr="Picture 1"/>
          <p:cNvPicPr>
            <a:picLocks noChangeAspect="1"/>
          </p:cNvPicPr>
          <p:nvPr/>
        </p:nvPicPr>
        <p:blipFill>
          <a:blip r:embed="rId4">
            <a:extLst/>
          </a:blip>
          <a:stretch>
            <a:fillRect/>
          </a:stretch>
        </p:blipFill>
        <p:spPr>
          <a:xfrm>
            <a:off x="4457700" y="395286"/>
            <a:ext cx="3276600" cy="6067426"/>
          </a:xfrm>
          <a:prstGeom prst="rect">
            <a:avLst/>
          </a:prstGeom>
          <a:ln w="38100">
            <a:solidFill>
              <a:srgbClr val="92D050"/>
            </a:solidFill>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0" name="Picture 4" descr="Picture 4"/>
          <p:cNvPicPr>
            <a:picLocks noChangeAspect="1"/>
          </p:cNvPicPr>
          <p:nvPr/>
        </p:nvPicPr>
        <p:blipFill>
          <a:blip r:embed="rId2">
            <a:extLst/>
          </a:blip>
          <a:stretch>
            <a:fillRect/>
          </a:stretch>
        </p:blipFill>
        <p:spPr>
          <a:xfrm>
            <a:off x="951498" y="2314419"/>
            <a:ext cx="7144748" cy="2229162"/>
          </a:xfrm>
          <a:prstGeom prst="rect">
            <a:avLst/>
          </a:prstGeom>
          <a:ln w="12700">
            <a:miter lim="400000"/>
          </a:ln>
        </p:spPr>
      </p:pic>
      <p:sp>
        <p:nvSpPr>
          <p:cNvPr id="151" name="TextBox 5"/>
          <p:cNvSpPr txBox="1"/>
          <p:nvPr/>
        </p:nvSpPr>
        <p:spPr>
          <a:xfrm>
            <a:off x="8627345" y="4131917"/>
            <a:ext cx="2970542"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i="1" sz="1200">
                <a:solidFill>
                  <a:srgbClr val="333333"/>
                </a:solidFill>
                <a:latin typeface="Ubuntu"/>
                <a:ea typeface="Ubuntu"/>
                <a:cs typeface="Ubuntu"/>
                <a:sym typeface="Ubuntu"/>
              </a:defRPr>
            </a:lvl1pPr>
          </a:lstStyle>
          <a:p>
            <a:pPr/>
            <a:r>
              <a:t>Figure credits: María Eugenia Goya</a:t>
            </a:r>
          </a:p>
        </p:txBody>
      </p:sp>
      <p:pic>
        <p:nvPicPr>
          <p:cNvPr id="152" name="Picture 6" descr="Picture 6"/>
          <p:cNvPicPr>
            <a:picLocks noChangeAspect="1"/>
          </p:cNvPicPr>
          <p:nvPr/>
        </p:nvPicPr>
        <p:blipFill>
          <a:blip r:embed="rId3">
            <a:extLst/>
          </a:blip>
          <a:stretch>
            <a:fillRect/>
          </a:stretch>
        </p:blipFill>
        <p:spPr>
          <a:xfrm>
            <a:off x="8581625" y="1569211"/>
            <a:ext cx="3183170" cy="2425273"/>
          </a:xfrm>
          <a:prstGeom prst="rect">
            <a:avLst/>
          </a:prstGeom>
          <a:ln w="12700">
            <a:miter lim="400000"/>
          </a:ln>
        </p:spPr>
      </p:pic>
      <p:sp>
        <p:nvSpPr>
          <p:cNvPr id="153" name="Title 1"/>
          <p:cNvSpPr txBox="1"/>
          <p:nvPr>
            <p:ph type="title"/>
          </p:nvPr>
        </p:nvSpPr>
        <p:spPr>
          <a:xfrm>
            <a:off x="838200" y="365125"/>
            <a:ext cx="10515600" cy="1325563"/>
          </a:xfrm>
          <a:prstGeom prst="rect">
            <a:avLst/>
          </a:prstGeom>
        </p:spPr>
        <p:txBody>
          <a:bodyPr/>
          <a:lstStyle/>
          <a:p>
            <a:pPr/>
            <a:r>
              <a:t>Real l</a:t>
            </a:r>
            <a:r>
              <a:t>ife example of metadata</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TextBox 5"/>
          <p:cNvSpPr txBox="1"/>
          <p:nvPr/>
        </p:nvSpPr>
        <p:spPr>
          <a:xfrm>
            <a:off x="8627345" y="4131917"/>
            <a:ext cx="2970542"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i="1" sz="1200">
                <a:solidFill>
                  <a:srgbClr val="333333"/>
                </a:solidFill>
                <a:latin typeface="Ubuntu"/>
                <a:ea typeface="Ubuntu"/>
                <a:cs typeface="Ubuntu"/>
                <a:sym typeface="Ubuntu"/>
              </a:defRPr>
            </a:lvl1pPr>
          </a:lstStyle>
          <a:p>
            <a:pPr/>
            <a:r>
              <a:t>Figure credits: María Eugenia Goya</a:t>
            </a:r>
          </a:p>
        </p:txBody>
      </p:sp>
      <p:pic>
        <p:nvPicPr>
          <p:cNvPr id="156" name="Picture 6" descr="Picture 6"/>
          <p:cNvPicPr>
            <a:picLocks noChangeAspect="1"/>
          </p:cNvPicPr>
          <p:nvPr/>
        </p:nvPicPr>
        <p:blipFill>
          <a:blip r:embed="rId2">
            <a:extLst/>
          </a:blip>
          <a:stretch>
            <a:fillRect/>
          </a:stretch>
        </p:blipFill>
        <p:spPr>
          <a:xfrm>
            <a:off x="8581625" y="1569211"/>
            <a:ext cx="3183170" cy="2425273"/>
          </a:xfrm>
          <a:prstGeom prst="rect">
            <a:avLst/>
          </a:prstGeom>
          <a:ln w="12700">
            <a:miter lim="400000"/>
          </a:ln>
        </p:spPr>
      </p:pic>
      <p:pic>
        <p:nvPicPr>
          <p:cNvPr id="157" name="Picture 2" descr="Picture 2"/>
          <p:cNvPicPr>
            <a:picLocks noChangeAspect="1"/>
          </p:cNvPicPr>
          <p:nvPr/>
        </p:nvPicPr>
        <p:blipFill>
          <a:blip r:embed="rId3">
            <a:extLst/>
          </a:blip>
          <a:stretch>
            <a:fillRect/>
          </a:stretch>
        </p:blipFill>
        <p:spPr>
          <a:xfrm>
            <a:off x="838200" y="313411"/>
            <a:ext cx="6963748" cy="654459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