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0" name="Shape 100"/>
          <p:cNvSpPr/>
          <p:nvPr>
            <p:ph type="sldImg"/>
          </p:nvPr>
        </p:nvSpPr>
        <p:spPr>
          <a:xfrm>
            <a:off x="1143000" y="685800"/>
            <a:ext cx="4572000" cy="3429000"/>
          </a:xfrm>
          <a:prstGeom prst="rect">
            <a:avLst/>
          </a:prstGeom>
        </p:spPr>
        <p:txBody>
          <a:bodyPr/>
          <a:lstStyle/>
          <a:p>
            <a:pPr/>
          </a:p>
        </p:txBody>
      </p:sp>
      <p:sp>
        <p:nvSpPr>
          <p:cNvPr id="101" name="Shape 10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 Id="rId3" Type="http://schemas.openxmlformats.org/officeDocument/2006/relationships/hyperlink" Target="https://orcid.org/" TargetMode="External"/><Relationship Id="rId4" Type="http://schemas.openxmlformats.org/officeDocument/2006/relationships/hyperlink" Target="https://orcid.org/0000-0002-0194-5706" TargetMode="External"/><Relationship Id="rId5" Type="http://schemas.openxmlformats.org/officeDocument/2006/relationships/hyperlink" Target="https://orcid.org/0000-0003-0737-2408" TargetMode="External"/></Relationships>

</file>

<file path=ppt/notesSlides/_rels/notesSlide2.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 Id="rId3" Type="http://schemas.openxmlformats.org/officeDocument/2006/relationships/hyperlink" Target="https://www.arabidopsis.org/" TargetMode="External"/><Relationship Id="rId4" Type="http://schemas.openxmlformats.org/officeDocument/2006/relationships/hyperlink" Target="https://www.genome.jp/kegg/compound/" TargetMode="Externa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 Id="rId3" Type="http://schemas.openxmlformats.org/officeDocument/2006/relationships/hyperlink" Target="https://orcid.org/" TargetMode="External"/><Relationship Id="rId4" Type="http://schemas.openxmlformats.org/officeDocument/2006/relationships/hyperlink" Target="https://orcid.org/0000-0002-0194-5706" TargetMode="External"/><Relationship Id="rId5" Type="http://schemas.openxmlformats.org/officeDocument/2006/relationships/hyperlink" Target="https://orcid.org/0000-0003-0737-2408" TargetMode="External"/></Relationships>

</file>

<file path=ppt/notesSlides/_rels/notesSlide4.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 Id="rId3" Type="http://schemas.openxmlformats.org/officeDocument/2006/relationships/hyperlink" Target="https://orcid.org/" TargetMode="External"/><Relationship Id="rId4" Type="http://schemas.openxmlformats.org/officeDocument/2006/relationships/hyperlink" Target="https://orcid.org/0000-0002-0194-5706" TargetMode="External"/><Relationship Id="rId5" Type="http://schemas.openxmlformats.org/officeDocument/2006/relationships/hyperlink" Target="https://orcid.org/0000-0003-0737-2408" TargetMode="External"/></Relationships>

</file>

<file path=ppt/notesSlides/_rels/notesSlide5.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Shape 119"/>
          <p:cNvSpPr/>
          <p:nvPr>
            <p:ph type="sldImg"/>
          </p:nvPr>
        </p:nvSpPr>
        <p:spPr>
          <a:prstGeom prst="rect">
            <a:avLst/>
          </a:prstGeom>
        </p:spPr>
        <p:txBody>
          <a:bodyPr/>
          <a:lstStyle/>
          <a:p>
            <a:pPr/>
          </a:p>
        </p:txBody>
      </p:sp>
      <p:sp>
        <p:nvSpPr>
          <p:cNvPr id="120" name="Shape 120"/>
          <p:cNvSpPr/>
          <p:nvPr>
            <p:ph type="body" sz="quarter" idx="1"/>
          </p:nvPr>
        </p:nvSpPr>
        <p:spPr>
          <a:prstGeom prst="rect">
            <a:avLst/>
          </a:prstGeom>
        </p:spPr>
        <p:txBody>
          <a:bodyPr/>
          <a:lstStyle/>
          <a:p>
            <a:pPr/>
            <a:r>
              <a:t>Have you ever done a search in pubmed and found that you have </a:t>
            </a:r>
            <a:r>
              <a:rPr i="1"/>
              <a:t>doppelganger</a:t>
            </a:r>
            <a:r>
              <a:t>? So how can you uniquely associate something you created to just you and no other researcher that has the same name?</a:t>
            </a:r>
          </a:p>
          <a:p>
            <a:pPr/>
            <a:r>
              <a:rPr u="sng">
                <a:solidFill>
                  <a:srgbClr val="0563C1"/>
                </a:solidFill>
                <a:uFill>
                  <a:solidFill>
                    <a:srgbClr val="0563C1"/>
                  </a:solidFill>
                </a:uFill>
                <a:hlinkClick r:id="rId3" invalidUrl="" action="" tgtFrame="" tooltip="" history="1" highlightClick="0" endSnd="0"/>
              </a:rPr>
              <a:t>ORCID</a:t>
            </a:r>
            <a:r>
              <a:t> iD is a free, unique, persistent identifier that you own and control—forever. It distinguishes you from every other researcher across disciplines, borders, and time.</a:t>
            </a:r>
          </a:p>
          <a:p>
            <a:pPr/>
            <a:r>
              <a:t>ORCIDs of authors of this episode are:</a:t>
            </a:r>
          </a:p>
          <a:p>
            <a:pPr/>
            <a:r>
              <a:rPr u="sng">
                <a:solidFill>
                  <a:srgbClr val="0563C1"/>
                </a:solidFill>
                <a:uFill>
                  <a:solidFill>
                    <a:srgbClr val="0563C1"/>
                  </a:solidFill>
                </a:uFill>
                <a:hlinkClick r:id="rId4" invalidUrl="" action="" tgtFrame="" tooltip="" history="1" highlightClick="0" endSnd="0"/>
              </a:rPr>
              <a:t>0000-0002-0194-5706</a:t>
            </a:r>
          </a:p>
          <a:p>
            <a:pPr/>
            <a:r>
              <a:rPr u="sng">
                <a:solidFill>
                  <a:srgbClr val="0563C1"/>
                </a:solidFill>
                <a:uFill>
                  <a:solidFill>
                    <a:srgbClr val="0563C1"/>
                  </a:solidFill>
                </a:uFill>
                <a:hlinkClick r:id="rId5" invalidUrl="" action="" tgtFrame="" tooltip="" history="1" highlightClick="0" endSnd="0"/>
              </a:rPr>
              <a:t>0000-0003-0737-2408</a:t>
            </a:r>
          </a:p>
          <a:p>
            <a:pPr/>
            <a:r>
              <a:t>You can connect your iD with your professional information—affiliations, grants, publications, peer review, and more. You can use your iD to share your information with other systems, ensuring you get recognition for all your contributions, saving you time and hassle, and reducing the risk of errors.</a:t>
            </a:r>
          </a:p>
          <a:p>
            <a:pPr/>
            <a:r>
              <a:t>If you do not have an </a:t>
            </a:r>
            <a:r>
              <a:rPr u="sng">
                <a:solidFill>
                  <a:srgbClr val="0563C1"/>
                </a:solidFill>
                <a:uFill>
                  <a:solidFill>
                    <a:srgbClr val="0563C1"/>
                  </a:solidFill>
                </a:uFill>
                <a:hlinkClick r:id="rId3" invalidUrl="" action="" tgtFrame="" tooltip="" history="1" highlightClick="0" endSnd="0"/>
              </a:rPr>
              <a:t>ORCID</a:t>
            </a:r>
            <a:r>
              <a:t>, you should register to get one!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Shape 125"/>
          <p:cNvSpPr/>
          <p:nvPr>
            <p:ph type="sldImg"/>
          </p:nvPr>
        </p:nvSpPr>
        <p:spPr>
          <a:prstGeom prst="rect">
            <a:avLst/>
          </a:prstGeom>
        </p:spPr>
        <p:txBody>
          <a:bodyPr/>
          <a:lstStyle/>
          <a:p>
            <a:pPr/>
          </a:p>
        </p:txBody>
      </p:sp>
      <p:sp>
        <p:nvSpPr>
          <p:cNvPr id="126" name="Shape 126"/>
          <p:cNvSpPr/>
          <p:nvPr>
            <p:ph type="body" sz="quarter" idx="1"/>
          </p:nvPr>
        </p:nvSpPr>
        <p:spPr>
          <a:prstGeom prst="rect">
            <a:avLst/>
          </a:prstGeom>
        </p:spPr>
        <p:txBody>
          <a:bodyPr/>
          <a:lstStyle/>
          <a:p>
            <a:pPr/>
            <a:r>
              <a:t>The second metadata example (the Excel table) contains two other types of public IDs. Can you find them? Can you find the meaning behind those Ids?</a:t>
            </a:r>
          </a:p>
          <a:p>
            <a:pPr/>
            <a:r>
              <a:t>The metadata example contains genes IDs from The Arabidopsis Information Resource </a:t>
            </a:r>
            <a:r>
              <a:rPr u="sng">
                <a:solidFill>
                  <a:srgbClr val="0563C1"/>
                </a:solidFill>
                <a:uFill>
                  <a:solidFill>
                    <a:srgbClr val="0563C1"/>
                  </a:solidFill>
                </a:uFill>
                <a:hlinkClick r:id="rId3" invalidUrl="" action="" tgtFrame="" tooltip="" history="1" highlightClick="0" endSnd="0"/>
              </a:rPr>
              <a:t>TAIR</a:t>
            </a:r>
            <a:r>
              <a:t> and metabolites IDs from </a:t>
            </a:r>
            <a:r>
              <a:rPr u="sng">
                <a:solidFill>
                  <a:srgbClr val="0563C1"/>
                </a:solidFill>
                <a:uFill>
                  <a:solidFill>
                    <a:srgbClr val="0563C1"/>
                  </a:solidFill>
                </a:uFill>
                <a:hlinkClick r:id="rId4" invalidUrl="" action="" tgtFrame="" tooltip="" history="1" highlightClick="0" endSnd="0"/>
              </a:rPr>
              <a:t>KEGG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Shape 131"/>
          <p:cNvSpPr/>
          <p:nvPr>
            <p:ph type="sldImg"/>
          </p:nvPr>
        </p:nvSpPr>
        <p:spPr>
          <a:prstGeom prst="rect">
            <a:avLst/>
          </a:prstGeom>
        </p:spPr>
        <p:txBody>
          <a:bodyPr/>
          <a:lstStyle/>
          <a:p>
            <a:pPr/>
          </a:p>
        </p:txBody>
      </p:sp>
      <p:sp>
        <p:nvSpPr>
          <p:cNvPr id="132" name="Shape 132"/>
          <p:cNvSpPr/>
          <p:nvPr>
            <p:ph type="body" sz="quarter" idx="1"/>
          </p:nvPr>
        </p:nvSpPr>
        <p:spPr>
          <a:prstGeom prst="rect">
            <a:avLst/>
          </a:prstGeom>
        </p:spPr>
        <p:txBody>
          <a:bodyPr/>
          <a:lstStyle/>
          <a:p>
            <a:pPr/>
            <a:r>
              <a:t>Have you ever done a search in pubmed and found that you have </a:t>
            </a:r>
            <a:r>
              <a:rPr i="1"/>
              <a:t>doppelganger</a:t>
            </a:r>
            <a:r>
              <a:t>? So how can you uniquely associate something you created to just you and no other researcher that has the same name?</a:t>
            </a:r>
          </a:p>
          <a:p>
            <a:pPr/>
            <a:r>
              <a:rPr u="sng">
                <a:solidFill>
                  <a:srgbClr val="0563C1"/>
                </a:solidFill>
                <a:uFill>
                  <a:solidFill>
                    <a:srgbClr val="0563C1"/>
                  </a:solidFill>
                </a:uFill>
                <a:hlinkClick r:id="rId3" invalidUrl="" action="" tgtFrame="" tooltip="" history="1" highlightClick="0" endSnd="0"/>
              </a:rPr>
              <a:t>ORCID</a:t>
            </a:r>
            <a:r>
              <a:t> iD is a free, unique, persistent identifier that you own and control—forever. It distinguishes you from every other researcher across disciplines, borders, and time.</a:t>
            </a:r>
          </a:p>
          <a:p>
            <a:pPr/>
            <a:r>
              <a:t>ORCIDs of authors of this episode are:</a:t>
            </a:r>
          </a:p>
          <a:p>
            <a:pPr/>
            <a:r>
              <a:rPr u="sng">
                <a:solidFill>
                  <a:srgbClr val="0563C1"/>
                </a:solidFill>
                <a:uFill>
                  <a:solidFill>
                    <a:srgbClr val="0563C1"/>
                  </a:solidFill>
                </a:uFill>
                <a:hlinkClick r:id="rId4" invalidUrl="" action="" tgtFrame="" tooltip="" history="1" highlightClick="0" endSnd="0"/>
              </a:rPr>
              <a:t>0000-0002-0194-5706</a:t>
            </a:r>
          </a:p>
          <a:p>
            <a:pPr/>
            <a:r>
              <a:rPr u="sng">
                <a:solidFill>
                  <a:srgbClr val="0563C1"/>
                </a:solidFill>
                <a:uFill>
                  <a:solidFill>
                    <a:srgbClr val="0563C1"/>
                  </a:solidFill>
                </a:uFill>
                <a:hlinkClick r:id="rId5" invalidUrl="" action="" tgtFrame="" tooltip="" history="1" highlightClick="0" endSnd="0"/>
              </a:rPr>
              <a:t>0000-0003-0737-2408</a:t>
            </a:r>
          </a:p>
          <a:p>
            <a:pPr/>
            <a:r>
              <a:t>You can connect your iD with your professional information—affiliations, grants, publications, peer review, and more. You can use your iD to share your information with other systems, ensuring you get recognition for all your contributions, saving you time and hassle, and reducing the risk of errors.</a:t>
            </a:r>
          </a:p>
          <a:p>
            <a:pPr/>
            <a:r>
              <a:t>If you do not have an </a:t>
            </a:r>
            <a:r>
              <a:rPr u="sng">
                <a:solidFill>
                  <a:srgbClr val="0563C1"/>
                </a:solidFill>
                <a:uFill>
                  <a:solidFill>
                    <a:srgbClr val="0563C1"/>
                  </a:solidFill>
                </a:uFill>
                <a:hlinkClick r:id="rId3" invalidUrl="" action="" tgtFrame="" tooltip="" history="1" highlightClick="0" endSnd="0"/>
              </a:rPr>
              <a:t>ORCID</a:t>
            </a:r>
            <a:r>
              <a:t>, you should register to get one!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Shape 136"/>
          <p:cNvSpPr/>
          <p:nvPr>
            <p:ph type="sldImg"/>
          </p:nvPr>
        </p:nvSpPr>
        <p:spPr>
          <a:prstGeom prst="rect">
            <a:avLst/>
          </a:prstGeom>
        </p:spPr>
        <p:txBody>
          <a:bodyPr/>
          <a:lstStyle/>
          <a:p>
            <a:pPr/>
          </a:p>
        </p:txBody>
      </p:sp>
      <p:sp>
        <p:nvSpPr>
          <p:cNvPr id="137" name="Shape 137"/>
          <p:cNvSpPr/>
          <p:nvPr>
            <p:ph type="body" sz="quarter" idx="1"/>
          </p:nvPr>
        </p:nvSpPr>
        <p:spPr>
          <a:prstGeom prst="rect">
            <a:avLst/>
          </a:prstGeom>
        </p:spPr>
        <p:txBody>
          <a:bodyPr/>
          <a:lstStyle/>
          <a:p>
            <a:pPr/>
            <a:r>
              <a:t>Have you ever done a search in pubmed and found that you have </a:t>
            </a:r>
            <a:r>
              <a:rPr i="1"/>
              <a:t>doppelganger</a:t>
            </a:r>
            <a:r>
              <a:t>? So how can you uniquely associate something you created to just you and no other researcher that has the same name?</a:t>
            </a:r>
          </a:p>
          <a:p>
            <a:pPr/>
            <a:r>
              <a:rPr u="sng">
                <a:solidFill>
                  <a:srgbClr val="0563C1"/>
                </a:solidFill>
                <a:uFill>
                  <a:solidFill>
                    <a:srgbClr val="0563C1"/>
                  </a:solidFill>
                </a:uFill>
                <a:hlinkClick r:id="rId3" invalidUrl="" action="" tgtFrame="" tooltip="" history="1" highlightClick="0" endSnd="0"/>
              </a:rPr>
              <a:t>ORCID</a:t>
            </a:r>
            <a:r>
              <a:t> iD is a free, unique, persistent identifier that you own and control—forever. It distinguishes you from every other researcher across disciplines, borders, and time.</a:t>
            </a:r>
          </a:p>
          <a:p>
            <a:pPr/>
            <a:r>
              <a:t>ORCIDs of authors of this episode are:</a:t>
            </a:r>
          </a:p>
          <a:p>
            <a:pPr/>
            <a:r>
              <a:rPr u="sng">
                <a:solidFill>
                  <a:srgbClr val="0563C1"/>
                </a:solidFill>
                <a:uFill>
                  <a:solidFill>
                    <a:srgbClr val="0563C1"/>
                  </a:solidFill>
                </a:uFill>
                <a:hlinkClick r:id="rId4" invalidUrl="" action="" tgtFrame="" tooltip="" history="1" highlightClick="0" endSnd="0"/>
              </a:rPr>
              <a:t>0000-0002-0194-5706</a:t>
            </a:r>
          </a:p>
          <a:p>
            <a:pPr/>
            <a:r>
              <a:rPr u="sng">
                <a:solidFill>
                  <a:srgbClr val="0563C1"/>
                </a:solidFill>
                <a:uFill>
                  <a:solidFill>
                    <a:srgbClr val="0563C1"/>
                  </a:solidFill>
                </a:uFill>
                <a:hlinkClick r:id="rId5" invalidUrl="" action="" tgtFrame="" tooltip="" history="1" highlightClick="0" endSnd="0"/>
              </a:rPr>
              <a:t>0000-0003-0737-2408</a:t>
            </a:r>
          </a:p>
          <a:p>
            <a:pPr/>
            <a:r>
              <a:t>You can connect your iD with your professional information—affiliations, grants, publications, peer review, and more. You can use your iD to share your information with other systems, ensuring you get recognition for all your contributions, saving you time and hassle, and reducing the risk of errors.</a:t>
            </a:r>
          </a:p>
          <a:p>
            <a:pPr/>
            <a:r>
              <a:t>If you do not have an </a:t>
            </a:r>
            <a:r>
              <a:rPr u="sng">
                <a:solidFill>
                  <a:srgbClr val="0563C1"/>
                </a:solidFill>
                <a:uFill>
                  <a:solidFill>
                    <a:srgbClr val="0563C1"/>
                  </a:solidFill>
                </a:uFill>
                <a:hlinkClick r:id="rId3" invalidUrl="" action="" tgtFrame="" tooltip="" history="1" highlightClick="0" endSnd="0"/>
              </a:rPr>
              <a:t>ORCID</a:t>
            </a:r>
            <a:r>
              <a:t>, you should register to get one!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Shape 142"/>
          <p:cNvSpPr/>
          <p:nvPr>
            <p:ph type="sldImg"/>
          </p:nvPr>
        </p:nvSpPr>
        <p:spPr>
          <a:prstGeom prst="rect">
            <a:avLst/>
          </a:prstGeom>
        </p:spPr>
        <p:txBody>
          <a:bodyPr/>
          <a:lstStyle/>
          <a:p>
            <a:pPr/>
          </a:p>
        </p:txBody>
      </p:sp>
      <p:sp>
        <p:nvSpPr>
          <p:cNvPr id="143" name="Shape 143"/>
          <p:cNvSpPr/>
          <p:nvPr>
            <p:ph type="body" sz="quarter" idx="1"/>
          </p:nvPr>
        </p:nvSpPr>
        <p:spPr>
          <a:prstGeom prst="rect">
            <a:avLst/>
          </a:prstGeom>
        </p:spPr>
        <p:txBody>
          <a:bodyPr/>
          <a:lstStyle/>
          <a:p>
            <a:pPr/>
            <a:r>
              <a:t>In groups, identify different types of metadata (administrative, descriptive, structural) present in this example.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2"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3"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pic>
        <p:nvPicPr>
          <p:cNvPr id="14"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2" name="Title Text"/>
          <p:cNvSpPr txBox="1"/>
          <p:nvPr>
            <p:ph type="title"/>
          </p:nvPr>
        </p:nvSpPr>
        <p:spPr>
          <a:prstGeom prst="rect">
            <a:avLst/>
          </a:prstGeom>
        </p:spPr>
        <p:txBody>
          <a:bodyPr/>
          <a:lstStyle/>
          <a:p>
            <a:pPr/>
            <a:r>
              <a:t>Title Text</a:t>
            </a:r>
          </a:p>
        </p:txBody>
      </p:sp>
      <p:sp>
        <p:nvSpPr>
          <p:cNvPr id="2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pic>
        <p:nvPicPr>
          <p:cNvPr id="31"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32"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3"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pic>
        <p:nvPicPr>
          <p:cNvPr id="41"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42" name="Title Text"/>
          <p:cNvSpPr txBox="1"/>
          <p:nvPr>
            <p:ph type="title"/>
          </p:nvPr>
        </p:nvSpPr>
        <p:spPr>
          <a:prstGeom prst="rect">
            <a:avLst/>
          </a:prstGeom>
        </p:spPr>
        <p:txBody>
          <a:bodyPr/>
          <a:lstStyle/>
          <a:p>
            <a:pPr/>
            <a:r>
              <a:t>Title Text</a:t>
            </a:r>
          </a:p>
        </p:txBody>
      </p:sp>
      <p:sp>
        <p:nvSpPr>
          <p:cNvPr id="43"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pic>
        <p:nvPicPr>
          <p:cNvPr id="51"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52" name="Title Text"/>
          <p:cNvSpPr txBox="1"/>
          <p:nvPr>
            <p:ph type="title"/>
          </p:nvPr>
        </p:nvSpPr>
        <p:spPr>
          <a:xfrm>
            <a:off x="839787" y="365125"/>
            <a:ext cx="10515601" cy="1325563"/>
          </a:xfrm>
          <a:prstGeom prst="rect">
            <a:avLst/>
          </a:prstGeom>
        </p:spPr>
        <p:txBody>
          <a:bodyPr/>
          <a:lstStyle/>
          <a:p>
            <a:pPr/>
            <a:r>
              <a:t>Title Text</a:t>
            </a:r>
          </a:p>
        </p:txBody>
      </p:sp>
      <p:sp>
        <p:nvSpPr>
          <p:cNvPr id="53"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4"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pic>
        <p:nvPicPr>
          <p:cNvPr id="62"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63" name="Title Text"/>
          <p:cNvSpPr txBox="1"/>
          <p:nvPr>
            <p:ph type="title"/>
          </p:nvPr>
        </p:nvSpPr>
        <p:spPr>
          <a:prstGeom prst="rect">
            <a:avLst/>
          </a:prstGeom>
        </p:spPr>
        <p:txBody>
          <a:body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71"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pic>
        <p:nvPicPr>
          <p:cNvPr id="79"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80"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1"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82" name="Text Placeholder 3"/>
          <p:cNvSpPr/>
          <p:nvPr>
            <p:ph type="body" sz="quarter" idx="21"/>
          </p:nvPr>
        </p:nvSpPr>
        <p:spPr>
          <a:xfrm>
            <a:off x="839787" y="2057400"/>
            <a:ext cx="3932239" cy="3811588"/>
          </a:xfrm>
          <a:prstGeom prst="rect">
            <a:avLst/>
          </a:prstGeom>
        </p:spPr>
        <p:txBody>
          <a:bodyPr/>
          <a:lstStyle/>
          <a:p>
            <a:pPr marL="0" indent="0">
              <a:buSzTx/>
              <a:buFontTx/>
              <a:buNone/>
              <a:defRPr sz="1600"/>
            </a:pPr>
          </a:p>
        </p:txBody>
      </p:sp>
      <p:sp>
        <p:nvSpPr>
          <p:cNvPr id="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pic>
        <p:nvPicPr>
          <p:cNvPr id="90"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91"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92"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93"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3"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4"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0070C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70C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70C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70C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70C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70C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70C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70C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70C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70C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70C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70C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70C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70C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70C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70C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70C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70C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70C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6.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1.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1.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hyperlink" Target="https://bioportal.bioontology.org/" TargetMode="Externa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ioportal.bioontology.org/ontologies/SO?p=classes&amp;conceptid=http://purl.obolibrary.org/obo/SO_0000167#details" TargetMode="External"/><Relationship Id="rId3" Type="http://schemas.openxmlformats.org/officeDocument/2006/relationships/hyperlink" Target="https://bioportal.bioontology.org/ontologies/ZFA/?p=classes&amp;conceptid=http://purl.obolibrary.org/obo/ZFA_0001109#details"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hyperlink" Target="https://orcid.org/"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doi.org/10.12688/wellcomeopenres.15341.2"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ncbi.nlm.nih.gov/Taxonomy" TargetMode="External"/><Relationship Id="rId4" Type="http://schemas.openxmlformats.org/officeDocument/2006/relationships/hyperlink" Target="https://www.ebi.ac.uk/chebi" TargetMode="External"/><Relationship Id="rId5" Type="http://schemas.openxmlformats.org/officeDocument/2006/relationships/hyperlink" Target="https://www.uniprot.org/" TargetMode="External"/><Relationship Id="rId6" Type="http://schemas.openxmlformats.org/officeDocument/2006/relationships/hyperlink" Target="https://www.ncbi.nlm.nih.gov/genbank/" TargetMode="External"/><Relationship Id="rId7" Type="http://schemas.openxmlformats.org/officeDocument/2006/relationships/hyperlink" Target="https://www.genome.jp/kegg/"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TextBox 9"/>
          <p:cNvSpPr txBox="1"/>
          <p:nvPr/>
        </p:nvSpPr>
        <p:spPr>
          <a:xfrm>
            <a:off x="1516588" y="5070038"/>
            <a:ext cx="6895891" cy="333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Open https://pad.carpentries.org/2021-10-19_ed-dash_fair-bio-practice</a:t>
            </a:r>
          </a:p>
        </p:txBody>
      </p:sp>
      <p:sp>
        <p:nvSpPr>
          <p:cNvPr id="104" name="Title 1"/>
          <p:cNvSpPr txBox="1"/>
          <p:nvPr>
            <p:ph type="ctrTitle"/>
          </p:nvPr>
        </p:nvSpPr>
        <p:spPr>
          <a:prstGeom prst="rect">
            <a:avLst/>
          </a:prstGeom>
        </p:spPr>
        <p:txBody>
          <a:bodyPr/>
          <a:lstStyle/>
          <a:p>
            <a:pPr/>
            <a:r>
              <a:t>Being precise</a:t>
            </a:r>
          </a:p>
        </p:txBody>
      </p:sp>
      <p:sp>
        <p:nvSpPr>
          <p:cNvPr id="105" name="Arrow: Down 7"/>
          <p:cNvSpPr/>
          <p:nvPr/>
        </p:nvSpPr>
        <p:spPr>
          <a:xfrm rot="16200000">
            <a:off x="789103" y="4944312"/>
            <a:ext cx="469784" cy="620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427"/>
                </a:moveTo>
                <a:lnTo>
                  <a:pt x="5400" y="13427"/>
                </a:lnTo>
                <a:lnTo>
                  <a:pt x="5400" y="0"/>
                </a:lnTo>
                <a:lnTo>
                  <a:pt x="16200" y="0"/>
                </a:lnTo>
                <a:lnTo>
                  <a:pt x="16200" y="13427"/>
                </a:lnTo>
                <a:lnTo>
                  <a:pt x="21600" y="13427"/>
                </a:lnTo>
                <a:lnTo>
                  <a:pt x="10800" y="21600"/>
                </a:lnTo>
                <a:close/>
              </a:path>
            </a:pathLst>
          </a:custGeom>
          <a:solidFill>
            <a:schemeClr val="accent1"/>
          </a:solidFill>
          <a:ln w="12700">
            <a:solidFill>
              <a:srgbClr val="32538F"/>
            </a:solidFill>
            <a:miter/>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9"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pic>
        <p:nvPicPr>
          <p:cNvPr id="150" name="Picture 1" descr="Picture 1"/>
          <p:cNvPicPr>
            <a:picLocks noChangeAspect="1"/>
          </p:cNvPicPr>
          <p:nvPr/>
        </p:nvPicPr>
        <p:blipFill>
          <a:blip r:embed="rId3">
            <a:extLst/>
          </a:blip>
          <a:stretch>
            <a:fillRect/>
          </a:stretch>
        </p:blipFill>
        <p:spPr>
          <a:xfrm>
            <a:off x="427157" y="1198178"/>
            <a:ext cx="5854640" cy="5491655"/>
          </a:xfrm>
          <a:prstGeom prst="rect">
            <a:avLst/>
          </a:prstGeom>
          <a:ln w="12700">
            <a:miter lim="400000"/>
          </a:ln>
        </p:spPr>
      </p:pic>
      <p:pic>
        <p:nvPicPr>
          <p:cNvPr id="151" name="Picture 2" descr="Picture 2"/>
          <p:cNvPicPr>
            <a:picLocks noChangeAspect="1"/>
          </p:cNvPicPr>
          <p:nvPr/>
        </p:nvPicPr>
        <p:blipFill>
          <a:blip r:embed="rId4">
            <a:extLst/>
          </a:blip>
          <a:stretch>
            <a:fillRect/>
          </a:stretch>
        </p:blipFill>
        <p:spPr>
          <a:xfrm>
            <a:off x="3626544" y="887325"/>
            <a:ext cx="8070996" cy="5344510"/>
          </a:xfrm>
          <a:prstGeom prst="rect">
            <a:avLst/>
          </a:prstGeom>
          <a:ln w="12700">
            <a:miter lim="400000"/>
          </a:ln>
        </p:spPr>
      </p:pic>
      <p:sp>
        <p:nvSpPr>
          <p:cNvPr id="152" name="Title 1"/>
          <p:cNvSpPr txBox="1"/>
          <p:nvPr>
            <p:ph type="title"/>
          </p:nvPr>
        </p:nvSpPr>
        <p:spPr>
          <a:xfrm>
            <a:off x="838200" y="-36617"/>
            <a:ext cx="10515600" cy="1325563"/>
          </a:xfrm>
          <a:prstGeom prst="rect">
            <a:avLst/>
          </a:prstGeom>
        </p:spPr>
        <p:txBody>
          <a:bodyPr/>
          <a:lstStyle/>
          <a:p>
            <a:pPr/>
            <a:r>
              <a:t>List of options == Controlled Vocabulary</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Rectangle 8"/>
          <p:cNvSpPr txBox="1"/>
          <p:nvPr/>
        </p:nvSpPr>
        <p:spPr>
          <a:xfrm>
            <a:off x="684348" y="1424539"/>
            <a:ext cx="2346961" cy="14973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solidFill>
                  <a:srgbClr val="0070C0"/>
                </a:solidFill>
              </a:defRPr>
            </a:pPr>
            <a:r>
              <a:t>Definition:</a:t>
            </a:r>
          </a:p>
          <a:p>
            <a:pPr>
              <a:defRPr sz="2400">
                <a:solidFill>
                  <a:srgbClr val="0070C0"/>
                </a:solidFill>
              </a:defRPr>
            </a:pPr>
            <a:r>
              <a:t>Any closed, prescribed list of terms</a:t>
            </a:r>
          </a:p>
        </p:txBody>
      </p:sp>
      <p:sp>
        <p:nvSpPr>
          <p:cNvPr id="155" name="Rectangle 9"/>
          <p:cNvSpPr txBox="1"/>
          <p:nvPr/>
        </p:nvSpPr>
        <p:spPr>
          <a:xfrm>
            <a:off x="3427548" y="1424538"/>
            <a:ext cx="2423161" cy="33388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solidFill>
                  <a:srgbClr val="0070C0"/>
                </a:solidFill>
              </a:defRPr>
            </a:pPr>
            <a:r>
              <a:t>Key Features:</a:t>
            </a:r>
          </a:p>
          <a:p>
            <a:pPr marL="342900" indent="-342900">
              <a:buSzPct val="100000"/>
              <a:buChar char="▪"/>
              <a:defRPr sz="2400">
                <a:solidFill>
                  <a:srgbClr val="0070C0"/>
                </a:solidFill>
              </a:defRPr>
            </a:pPr>
            <a:r>
              <a:t>Terms are not usually defined</a:t>
            </a:r>
          </a:p>
          <a:p>
            <a:pPr marL="342900" indent="-342900">
              <a:buSzPct val="100000"/>
              <a:buChar char="▪"/>
              <a:defRPr sz="2400">
                <a:solidFill>
                  <a:srgbClr val="0070C0"/>
                </a:solidFill>
              </a:defRPr>
            </a:pPr>
            <a:r>
              <a:t>Relationships between the terms are not usually defined</a:t>
            </a:r>
          </a:p>
          <a:p>
            <a:pPr marL="342900" indent="-342900">
              <a:buSzPct val="100000"/>
              <a:buChar char="▪"/>
              <a:defRPr sz="2400">
                <a:solidFill>
                  <a:srgbClr val="0070C0"/>
                </a:solidFill>
              </a:defRPr>
            </a:pPr>
            <a:r>
              <a:t>Simplest form is a list</a:t>
            </a:r>
          </a:p>
        </p:txBody>
      </p:sp>
      <p:pic>
        <p:nvPicPr>
          <p:cNvPr id="156" name="Picture 11" descr="Picture 11"/>
          <p:cNvPicPr>
            <a:picLocks noChangeAspect="1"/>
          </p:cNvPicPr>
          <p:nvPr/>
        </p:nvPicPr>
        <p:blipFill>
          <a:blip r:embed="rId2">
            <a:extLst/>
          </a:blip>
          <a:stretch>
            <a:fillRect/>
          </a:stretch>
        </p:blipFill>
        <p:spPr>
          <a:xfrm>
            <a:off x="76200" y="1295400"/>
            <a:ext cx="738740" cy="738740"/>
          </a:xfrm>
          <a:prstGeom prst="rect">
            <a:avLst/>
          </a:prstGeom>
          <a:ln w="12700">
            <a:miter lim="400000"/>
          </a:ln>
        </p:spPr>
      </p:pic>
      <p:pic>
        <p:nvPicPr>
          <p:cNvPr id="157" name="Picture 12" descr="Picture 12"/>
          <p:cNvPicPr>
            <a:picLocks noChangeAspect="1"/>
          </p:cNvPicPr>
          <p:nvPr/>
        </p:nvPicPr>
        <p:blipFill>
          <a:blip r:embed="rId2">
            <a:extLst/>
          </a:blip>
          <a:stretch>
            <a:fillRect/>
          </a:stretch>
        </p:blipFill>
        <p:spPr>
          <a:xfrm>
            <a:off x="2772229" y="1295400"/>
            <a:ext cx="738740" cy="738740"/>
          </a:xfrm>
          <a:prstGeom prst="rect">
            <a:avLst/>
          </a:prstGeom>
          <a:ln w="12700">
            <a:miter lim="400000"/>
          </a:ln>
        </p:spPr>
      </p:pic>
      <p:sp>
        <p:nvSpPr>
          <p:cNvPr id="158" name="Rectangle 13"/>
          <p:cNvSpPr txBox="1"/>
          <p:nvPr/>
        </p:nvSpPr>
        <p:spPr>
          <a:xfrm>
            <a:off x="8215011" y="1424538"/>
            <a:ext cx="2423161" cy="26022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solidFill>
                  <a:srgbClr val="0070C0"/>
                </a:solidFill>
              </a:defRPr>
            </a:pPr>
            <a:r>
              <a:t>Example:</a:t>
            </a:r>
          </a:p>
          <a:p>
            <a:pPr marL="342900" indent="-342900">
              <a:buSzPct val="100000"/>
              <a:buChar char="▪"/>
              <a:defRPr sz="2400">
                <a:solidFill>
                  <a:srgbClr val="0070C0"/>
                </a:solidFill>
              </a:defRPr>
            </a:pPr>
            <a:r>
              <a:t>E. coli</a:t>
            </a:r>
          </a:p>
          <a:p>
            <a:pPr marL="342900" indent="-342900">
              <a:buSzPct val="100000"/>
              <a:buChar char="▪"/>
              <a:defRPr sz="2400">
                <a:solidFill>
                  <a:srgbClr val="0070C0"/>
                </a:solidFill>
              </a:defRPr>
            </a:pPr>
            <a:r>
              <a:t>Drosophila melanogaster</a:t>
            </a:r>
          </a:p>
          <a:p>
            <a:pPr marL="342900" indent="-342900">
              <a:buSzPct val="100000"/>
              <a:buChar char="▪"/>
              <a:defRPr sz="2400">
                <a:solidFill>
                  <a:srgbClr val="0070C0"/>
                </a:solidFill>
              </a:defRPr>
            </a:pPr>
            <a:r>
              <a:t>Homo sapiens</a:t>
            </a:r>
          </a:p>
          <a:p>
            <a:pPr marL="342900" indent="-342900">
              <a:buSzPct val="100000"/>
              <a:buChar char="▪"/>
              <a:defRPr sz="2400">
                <a:solidFill>
                  <a:srgbClr val="0070C0"/>
                </a:solidFill>
              </a:defRPr>
            </a:pPr>
            <a:r>
              <a:t>Mus musculus</a:t>
            </a:r>
          </a:p>
          <a:p>
            <a:pPr marL="342900" indent="-342900">
              <a:buSzPct val="100000"/>
              <a:buChar char="▪"/>
              <a:defRPr sz="2400">
                <a:solidFill>
                  <a:srgbClr val="0070C0"/>
                </a:solidFill>
              </a:defRPr>
            </a:pPr>
            <a:r>
              <a:t>Salmonella</a:t>
            </a:r>
          </a:p>
        </p:txBody>
      </p:sp>
      <p:sp>
        <p:nvSpPr>
          <p:cNvPr id="159" name="Title 1"/>
          <p:cNvSpPr txBox="1"/>
          <p:nvPr>
            <p:ph type="title"/>
          </p:nvPr>
        </p:nvSpPr>
        <p:spPr>
          <a:xfrm>
            <a:off x="838200" y="365125"/>
            <a:ext cx="10515600" cy="1325563"/>
          </a:xfrm>
          <a:prstGeom prst="rect">
            <a:avLst/>
          </a:prstGeom>
        </p:spPr>
        <p:txBody>
          <a:bodyPr/>
          <a:lstStyle/>
          <a:p>
            <a:pPr/>
            <a:r>
              <a:t>Controlled Vocabulary</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Rectangle 14"/>
          <p:cNvSpPr txBox="1"/>
          <p:nvPr/>
        </p:nvSpPr>
        <p:spPr>
          <a:xfrm>
            <a:off x="684349" y="1424539"/>
            <a:ext cx="1936931" cy="22339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solidFill>
                  <a:srgbClr val="0070C0"/>
                </a:solidFill>
              </a:defRPr>
            </a:pPr>
            <a:r>
              <a:t>Definition:</a:t>
            </a:r>
          </a:p>
          <a:p>
            <a:pPr>
              <a:defRPr sz="2400">
                <a:solidFill>
                  <a:srgbClr val="0070C0"/>
                </a:solidFill>
              </a:defRPr>
            </a:pPr>
            <a:r>
              <a:t>Any controlled vocabulary that is arranged in a hierarchy </a:t>
            </a:r>
          </a:p>
        </p:txBody>
      </p:sp>
      <p:sp>
        <p:nvSpPr>
          <p:cNvPr id="162" name="Rectangle 15"/>
          <p:cNvSpPr txBox="1"/>
          <p:nvPr/>
        </p:nvSpPr>
        <p:spPr>
          <a:xfrm>
            <a:off x="3327570" y="1424538"/>
            <a:ext cx="2423161" cy="37071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solidFill>
                  <a:srgbClr val="0070C0"/>
                </a:solidFill>
              </a:defRPr>
            </a:pPr>
            <a:r>
              <a:t>Key Features:</a:t>
            </a:r>
          </a:p>
          <a:p>
            <a:pPr marL="342900" indent="-342900">
              <a:buSzPct val="100000"/>
              <a:buChar char="▪"/>
              <a:defRPr sz="2400">
                <a:solidFill>
                  <a:srgbClr val="0070C0"/>
                </a:solidFill>
              </a:defRPr>
            </a:pPr>
            <a:r>
              <a:t>Terms are not usually defined</a:t>
            </a:r>
          </a:p>
          <a:p>
            <a:pPr marL="342900" indent="-342900">
              <a:buSzPct val="100000"/>
              <a:buChar char="▪"/>
              <a:defRPr sz="2400">
                <a:solidFill>
                  <a:srgbClr val="0070C0"/>
                </a:solidFill>
              </a:defRPr>
            </a:pPr>
            <a:r>
              <a:t>Relationships between the terms are not usually defined</a:t>
            </a:r>
          </a:p>
          <a:p>
            <a:pPr marL="342900" indent="-342900">
              <a:buSzPct val="100000"/>
              <a:buChar char="▪"/>
              <a:defRPr sz="2400">
                <a:solidFill>
                  <a:srgbClr val="0070C0"/>
                </a:solidFill>
              </a:defRPr>
            </a:pPr>
            <a:r>
              <a:t>Terms are arranged in a hierarchy</a:t>
            </a:r>
          </a:p>
        </p:txBody>
      </p:sp>
      <p:pic>
        <p:nvPicPr>
          <p:cNvPr id="163" name="Picture 17" descr="Picture 17"/>
          <p:cNvPicPr>
            <a:picLocks noChangeAspect="1"/>
          </p:cNvPicPr>
          <p:nvPr/>
        </p:nvPicPr>
        <p:blipFill>
          <a:blip r:embed="rId2">
            <a:extLst/>
          </a:blip>
          <a:stretch>
            <a:fillRect/>
          </a:stretch>
        </p:blipFill>
        <p:spPr>
          <a:xfrm>
            <a:off x="76200" y="1295400"/>
            <a:ext cx="738740" cy="738740"/>
          </a:xfrm>
          <a:prstGeom prst="rect">
            <a:avLst/>
          </a:prstGeom>
          <a:ln w="12700">
            <a:miter lim="400000"/>
          </a:ln>
        </p:spPr>
      </p:pic>
      <p:pic>
        <p:nvPicPr>
          <p:cNvPr id="164" name="Picture 18" descr="Picture 18"/>
          <p:cNvPicPr>
            <a:picLocks noChangeAspect="1"/>
          </p:cNvPicPr>
          <p:nvPr/>
        </p:nvPicPr>
        <p:blipFill>
          <a:blip r:embed="rId2">
            <a:extLst/>
          </a:blip>
          <a:stretch>
            <a:fillRect/>
          </a:stretch>
        </p:blipFill>
        <p:spPr>
          <a:xfrm>
            <a:off x="2651230" y="1295400"/>
            <a:ext cx="738740" cy="738740"/>
          </a:xfrm>
          <a:prstGeom prst="rect">
            <a:avLst/>
          </a:prstGeom>
          <a:ln w="12700">
            <a:miter lim="400000"/>
          </a:ln>
        </p:spPr>
      </p:pic>
      <p:sp>
        <p:nvSpPr>
          <p:cNvPr id="165" name="Rectangle 19"/>
          <p:cNvSpPr txBox="1"/>
          <p:nvPr/>
        </p:nvSpPr>
        <p:spPr>
          <a:xfrm>
            <a:off x="8215011" y="1424539"/>
            <a:ext cx="3542386" cy="44437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solidFill>
                  <a:srgbClr val="0070C0"/>
                </a:solidFill>
              </a:defRPr>
            </a:pPr>
            <a:r>
              <a:t>Example:</a:t>
            </a:r>
          </a:p>
          <a:p>
            <a:pPr marL="342900" indent="-342900">
              <a:buSzPct val="100000"/>
              <a:buChar char="▪"/>
              <a:defRPr sz="2400">
                <a:solidFill>
                  <a:srgbClr val="0070C0"/>
                </a:solidFill>
              </a:defRPr>
            </a:pPr>
            <a:r>
              <a:t>Bacteria</a:t>
            </a:r>
          </a:p>
          <a:p>
            <a:pPr lvl="1" marL="800100" indent="-342900">
              <a:buSzPct val="100000"/>
              <a:buChar char="▪"/>
              <a:defRPr sz="2400">
                <a:solidFill>
                  <a:srgbClr val="0070C0"/>
                </a:solidFill>
              </a:defRPr>
            </a:pPr>
            <a:r>
              <a:t>E. coli</a:t>
            </a:r>
          </a:p>
          <a:p>
            <a:pPr lvl="1" marL="800100" indent="-342900">
              <a:buSzPct val="100000"/>
              <a:buChar char="▪"/>
              <a:defRPr sz="2400">
                <a:solidFill>
                  <a:srgbClr val="0070C0"/>
                </a:solidFill>
              </a:defRPr>
            </a:pPr>
            <a:r>
              <a:t>Salmonella</a:t>
            </a:r>
          </a:p>
          <a:p>
            <a:pPr marL="342900" indent="-342900">
              <a:buSzPct val="100000"/>
              <a:buChar char="▪"/>
              <a:defRPr sz="2400">
                <a:solidFill>
                  <a:srgbClr val="0070C0"/>
                </a:solidFill>
              </a:defRPr>
            </a:pPr>
            <a:r>
              <a:t>Eucariota</a:t>
            </a:r>
          </a:p>
          <a:p>
            <a:pPr lvl="1" marL="800100" indent="-342900">
              <a:buSzPct val="100000"/>
              <a:buChar char="▪"/>
              <a:defRPr sz="2400">
                <a:solidFill>
                  <a:srgbClr val="0070C0"/>
                </a:solidFill>
              </a:defRPr>
            </a:pPr>
            <a:r>
              <a:t>Mammalia</a:t>
            </a:r>
          </a:p>
          <a:p>
            <a:pPr lvl="2" marL="1257300" indent="-342900">
              <a:buSzPct val="100000"/>
              <a:buChar char="▪"/>
              <a:defRPr sz="2400">
                <a:solidFill>
                  <a:srgbClr val="0070C0"/>
                </a:solidFill>
              </a:defRPr>
            </a:pPr>
            <a:r>
              <a:t>Homo sapiens</a:t>
            </a:r>
          </a:p>
          <a:p>
            <a:pPr lvl="2" marL="1257300" indent="-342900">
              <a:buSzPct val="100000"/>
              <a:buChar char="▪"/>
              <a:defRPr sz="2400">
                <a:solidFill>
                  <a:srgbClr val="0070C0"/>
                </a:solidFill>
              </a:defRPr>
            </a:pPr>
            <a:r>
              <a:t>Mus musculus</a:t>
            </a:r>
          </a:p>
          <a:p>
            <a:pPr lvl="1" marL="800100" indent="-342900">
              <a:buSzPct val="100000"/>
              <a:buChar char="▪"/>
              <a:defRPr sz="2400">
                <a:solidFill>
                  <a:srgbClr val="0070C0"/>
                </a:solidFill>
              </a:defRPr>
            </a:pPr>
            <a:r>
              <a:t>Insecta</a:t>
            </a:r>
          </a:p>
          <a:p>
            <a:pPr lvl="2" marL="1257300" indent="-342900">
              <a:buSzPct val="100000"/>
              <a:buChar char="▪"/>
              <a:defRPr sz="2400">
                <a:solidFill>
                  <a:srgbClr val="0070C0"/>
                </a:solidFill>
              </a:defRPr>
            </a:pPr>
            <a:r>
              <a:t>Drosophila melanogaster</a:t>
            </a:r>
          </a:p>
        </p:txBody>
      </p:sp>
      <p:sp>
        <p:nvSpPr>
          <p:cNvPr id="166" name="Title 1"/>
          <p:cNvSpPr txBox="1"/>
          <p:nvPr>
            <p:ph type="title"/>
          </p:nvPr>
        </p:nvSpPr>
        <p:spPr>
          <a:xfrm>
            <a:off x="838200" y="365125"/>
            <a:ext cx="10515600" cy="1325563"/>
          </a:xfrm>
          <a:prstGeom prst="rect">
            <a:avLst/>
          </a:prstGeom>
        </p:spPr>
        <p:txBody>
          <a:bodyPr/>
          <a:lstStyle/>
          <a:p>
            <a:pPr/>
            <a:r>
              <a:t>Taxonomy</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Rectangle 19"/>
          <p:cNvSpPr txBox="1"/>
          <p:nvPr/>
        </p:nvSpPr>
        <p:spPr>
          <a:xfrm>
            <a:off x="8215011" y="1424539"/>
            <a:ext cx="3542386" cy="44437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solidFill>
                  <a:srgbClr val="0070C0"/>
                </a:solidFill>
              </a:defRPr>
            </a:pPr>
            <a:r>
              <a:t>Example:</a:t>
            </a:r>
          </a:p>
          <a:p>
            <a:pPr marL="342900" indent="-342900">
              <a:buSzPct val="100000"/>
              <a:buChar char="▪"/>
              <a:defRPr sz="2400">
                <a:solidFill>
                  <a:srgbClr val="0070C0"/>
                </a:solidFill>
              </a:defRPr>
            </a:pPr>
            <a:r>
              <a:t>Bacteria</a:t>
            </a:r>
          </a:p>
          <a:p>
            <a:pPr lvl="1" marL="800100" indent="-342900">
              <a:buSzPct val="100000"/>
              <a:buChar char="▪"/>
              <a:defRPr sz="2400">
                <a:solidFill>
                  <a:srgbClr val="0070C0"/>
                </a:solidFill>
              </a:defRPr>
            </a:pPr>
            <a:r>
              <a:t>E. coli</a:t>
            </a:r>
          </a:p>
          <a:p>
            <a:pPr lvl="1" marL="800100" indent="-342900">
              <a:buSzPct val="100000"/>
              <a:buChar char="▪"/>
              <a:defRPr sz="2400">
                <a:solidFill>
                  <a:srgbClr val="0070C0"/>
                </a:solidFill>
              </a:defRPr>
            </a:pPr>
            <a:r>
              <a:t>Salmonella</a:t>
            </a:r>
          </a:p>
          <a:p>
            <a:pPr marL="342900" indent="-342900">
              <a:buSzPct val="100000"/>
              <a:buChar char="▪"/>
              <a:defRPr sz="2400">
                <a:solidFill>
                  <a:srgbClr val="0070C0"/>
                </a:solidFill>
              </a:defRPr>
            </a:pPr>
            <a:r>
              <a:t>Eucariota</a:t>
            </a:r>
          </a:p>
          <a:p>
            <a:pPr lvl="1" marL="800100" indent="-342900">
              <a:buSzPct val="100000"/>
              <a:buChar char="▪"/>
              <a:defRPr sz="2400">
                <a:solidFill>
                  <a:srgbClr val="0070C0"/>
                </a:solidFill>
              </a:defRPr>
            </a:pPr>
            <a:r>
              <a:t>Mammalia</a:t>
            </a:r>
          </a:p>
          <a:p>
            <a:pPr lvl="2" marL="1257300" indent="-342900">
              <a:buSzPct val="100000"/>
              <a:buChar char="▪"/>
              <a:defRPr sz="2400">
                <a:solidFill>
                  <a:srgbClr val="0070C0"/>
                </a:solidFill>
              </a:defRPr>
            </a:pPr>
            <a:r>
              <a:t>Homo sapiens</a:t>
            </a:r>
          </a:p>
          <a:p>
            <a:pPr lvl="2" marL="1257300" indent="-342900">
              <a:buSzPct val="100000"/>
              <a:buChar char="▪"/>
              <a:defRPr sz="2400">
                <a:solidFill>
                  <a:srgbClr val="0070C0"/>
                </a:solidFill>
              </a:defRPr>
            </a:pPr>
            <a:r>
              <a:t>Mus musculus</a:t>
            </a:r>
          </a:p>
          <a:p>
            <a:pPr lvl="1" marL="800100" indent="-342900">
              <a:buSzPct val="100000"/>
              <a:buChar char="▪"/>
              <a:defRPr sz="2400">
                <a:solidFill>
                  <a:srgbClr val="0070C0"/>
                </a:solidFill>
              </a:defRPr>
            </a:pPr>
            <a:r>
              <a:t>Insecta</a:t>
            </a:r>
          </a:p>
          <a:p>
            <a:pPr lvl="2" marL="1257300" indent="-342900">
              <a:buSzPct val="100000"/>
              <a:buChar char="▪"/>
              <a:defRPr sz="2400">
                <a:solidFill>
                  <a:srgbClr val="0070C0"/>
                </a:solidFill>
              </a:defRPr>
            </a:pPr>
            <a:r>
              <a:t>Drosophila melanogaster</a:t>
            </a:r>
          </a:p>
        </p:txBody>
      </p:sp>
      <p:sp>
        <p:nvSpPr>
          <p:cNvPr id="169" name="Rectangle 10"/>
          <p:cNvSpPr txBox="1"/>
          <p:nvPr/>
        </p:nvSpPr>
        <p:spPr>
          <a:xfrm>
            <a:off x="684349" y="1424539"/>
            <a:ext cx="2546531" cy="18656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solidFill>
                  <a:srgbClr val="0070C0"/>
                </a:solidFill>
              </a:defRPr>
            </a:pPr>
            <a:r>
              <a:t>Definition:</a:t>
            </a:r>
          </a:p>
          <a:p>
            <a:pPr>
              <a:defRPr sz="2400">
                <a:solidFill>
                  <a:srgbClr val="0070C0"/>
                </a:solidFill>
              </a:defRPr>
            </a:pPr>
            <a:r>
              <a:t>A formal conceptualization of a specified domain</a:t>
            </a:r>
          </a:p>
        </p:txBody>
      </p:sp>
      <p:sp>
        <p:nvSpPr>
          <p:cNvPr id="170" name="Rectangle 11"/>
          <p:cNvSpPr txBox="1"/>
          <p:nvPr/>
        </p:nvSpPr>
        <p:spPr>
          <a:xfrm>
            <a:off x="3049049" y="1447799"/>
            <a:ext cx="4577784" cy="37071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solidFill>
                  <a:srgbClr val="0070C0"/>
                </a:solidFill>
              </a:defRPr>
            </a:pPr>
            <a:r>
              <a:t>Key Features:</a:t>
            </a:r>
          </a:p>
          <a:p>
            <a:pPr marL="342900" indent="-342900">
              <a:buSzPct val="100000"/>
              <a:buChar char="▪"/>
              <a:defRPr sz="2400">
                <a:solidFill>
                  <a:srgbClr val="0070C0"/>
                </a:solidFill>
              </a:defRPr>
            </a:pPr>
            <a:r>
              <a:t>Terms are defined</a:t>
            </a:r>
          </a:p>
          <a:p>
            <a:pPr marL="342900" indent="-342900">
              <a:buSzPct val="100000"/>
              <a:buChar char="▪"/>
              <a:defRPr sz="2400">
                <a:solidFill>
                  <a:srgbClr val="0070C0"/>
                </a:solidFill>
              </a:defRPr>
            </a:pPr>
            <a:r>
              <a:t>Relationships between terms are defined, allowing logical inference and sophisticated data queries</a:t>
            </a:r>
          </a:p>
          <a:p>
            <a:pPr marL="342900" indent="-342900">
              <a:buSzPct val="100000"/>
              <a:buChar char="▪"/>
              <a:defRPr sz="2400">
                <a:solidFill>
                  <a:srgbClr val="0070C0"/>
                </a:solidFill>
              </a:defRPr>
            </a:pPr>
            <a:r>
              <a:t>Terms are arranged in a hierarchy</a:t>
            </a:r>
          </a:p>
          <a:p>
            <a:pPr marL="342900" indent="-342900">
              <a:buSzPct val="100000"/>
              <a:buChar char="▪"/>
              <a:defRPr sz="2400">
                <a:solidFill>
                  <a:srgbClr val="0070C0"/>
                </a:solidFill>
              </a:defRPr>
            </a:pPr>
            <a:r>
              <a:t>Expressed in a knowledge representation language such as RDFS, OBO, or OWL</a:t>
            </a:r>
          </a:p>
        </p:txBody>
      </p:sp>
      <p:pic>
        <p:nvPicPr>
          <p:cNvPr id="171" name="Picture 20" descr="Picture 20"/>
          <p:cNvPicPr>
            <a:picLocks noChangeAspect="1"/>
          </p:cNvPicPr>
          <p:nvPr/>
        </p:nvPicPr>
        <p:blipFill>
          <a:blip r:embed="rId2">
            <a:extLst/>
          </a:blip>
          <a:stretch>
            <a:fillRect/>
          </a:stretch>
        </p:blipFill>
        <p:spPr>
          <a:xfrm>
            <a:off x="0" y="1295400"/>
            <a:ext cx="738740" cy="738740"/>
          </a:xfrm>
          <a:prstGeom prst="rect">
            <a:avLst/>
          </a:prstGeom>
          <a:ln w="12700">
            <a:miter lim="400000"/>
          </a:ln>
        </p:spPr>
      </p:pic>
      <p:pic>
        <p:nvPicPr>
          <p:cNvPr id="172" name="Picture 21" descr="Picture 21"/>
          <p:cNvPicPr>
            <a:picLocks noChangeAspect="1"/>
          </p:cNvPicPr>
          <p:nvPr/>
        </p:nvPicPr>
        <p:blipFill>
          <a:blip r:embed="rId2">
            <a:extLst/>
          </a:blip>
          <a:stretch>
            <a:fillRect/>
          </a:stretch>
        </p:blipFill>
        <p:spPr>
          <a:xfrm>
            <a:off x="2393729" y="1295400"/>
            <a:ext cx="738740" cy="738740"/>
          </a:xfrm>
          <a:prstGeom prst="rect">
            <a:avLst/>
          </a:prstGeom>
          <a:ln w="12700">
            <a:miter lim="400000"/>
          </a:ln>
        </p:spPr>
      </p:pic>
      <p:sp>
        <p:nvSpPr>
          <p:cNvPr id="173" name="Title 1"/>
          <p:cNvSpPr txBox="1"/>
          <p:nvPr>
            <p:ph type="title"/>
          </p:nvPr>
        </p:nvSpPr>
        <p:spPr>
          <a:xfrm>
            <a:off x="838200" y="98976"/>
            <a:ext cx="10515600" cy="1325563"/>
          </a:xfrm>
          <a:prstGeom prst="rect">
            <a:avLst/>
          </a:prstGeom>
        </p:spPr>
        <p:txBody>
          <a:bodyPr/>
          <a:lstStyle/>
          <a:p>
            <a:pPr/>
            <a:r>
              <a:t>Ontology</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5"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176" name="Rectangle 19"/>
          <p:cNvSpPr txBox="1"/>
          <p:nvPr/>
        </p:nvSpPr>
        <p:spPr>
          <a:xfrm>
            <a:off x="8215011" y="1424539"/>
            <a:ext cx="3542386" cy="44437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solidFill>
                  <a:srgbClr val="0070C0"/>
                </a:solidFill>
              </a:defRPr>
            </a:pPr>
            <a:r>
              <a:t>Example:</a:t>
            </a:r>
          </a:p>
          <a:p>
            <a:pPr marL="342900" indent="-342900">
              <a:buSzPct val="100000"/>
              <a:buChar char="▪"/>
              <a:defRPr sz="2400">
                <a:solidFill>
                  <a:srgbClr val="0070C0"/>
                </a:solidFill>
              </a:defRPr>
            </a:pPr>
            <a:r>
              <a:t>Bacteria</a:t>
            </a:r>
          </a:p>
          <a:p>
            <a:pPr lvl="1" marL="800100" indent="-342900">
              <a:buSzPct val="100000"/>
              <a:buChar char="▪"/>
              <a:defRPr sz="2400">
                <a:solidFill>
                  <a:srgbClr val="0070C0"/>
                </a:solidFill>
              </a:defRPr>
            </a:pPr>
            <a:r>
              <a:t>E. coli</a:t>
            </a:r>
          </a:p>
          <a:p>
            <a:pPr lvl="1" marL="800100" indent="-342900">
              <a:buSzPct val="100000"/>
              <a:buChar char="▪"/>
              <a:defRPr sz="2400">
                <a:solidFill>
                  <a:srgbClr val="0070C0"/>
                </a:solidFill>
              </a:defRPr>
            </a:pPr>
            <a:r>
              <a:t>Salmonella</a:t>
            </a:r>
          </a:p>
          <a:p>
            <a:pPr marL="342900" indent="-342900">
              <a:buSzPct val="100000"/>
              <a:buChar char="▪"/>
              <a:defRPr sz="2400">
                <a:solidFill>
                  <a:srgbClr val="0070C0"/>
                </a:solidFill>
              </a:defRPr>
            </a:pPr>
            <a:r>
              <a:t>Eucariota</a:t>
            </a:r>
          </a:p>
          <a:p>
            <a:pPr lvl="1" marL="800100" indent="-342900">
              <a:buSzPct val="100000"/>
              <a:buChar char="▪"/>
              <a:defRPr sz="2400">
                <a:solidFill>
                  <a:srgbClr val="0070C0"/>
                </a:solidFill>
              </a:defRPr>
            </a:pPr>
            <a:r>
              <a:t>Mammalia</a:t>
            </a:r>
          </a:p>
          <a:p>
            <a:pPr lvl="2" marL="1257300" indent="-342900">
              <a:buSzPct val="100000"/>
              <a:buChar char="▪"/>
              <a:defRPr sz="2400">
                <a:solidFill>
                  <a:srgbClr val="0070C0"/>
                </a:solidFill>
              </a:defRPr>
            </a:pPr>
            <a:r>
              <a:t>Homo sapiens</a:t>
            </a:r>
          </a:p>
          <a:p>
            <a:pPr lvl="2" marL="1257300" indent="-342900">
              <a:buSzPct val="100000"/>
              <a:buChar char="▪"/>
              <a:defRPr sz="2400">
                <a:solidFill>
                  <a:srgbClr val="0070C0"/>
                </a:solidFill>
              </a:defRPr>
            </a:pPr>
            <a:r>
              <a:t>Mus musculus</a:t>
            </a:r>
          </a:p>
          <a:p>
            <a:pPr lvl="1" marL="800100" indent="-342900">
              <a:buSzPct val="100000"/>
              <a:buChar char="▪"/>
              <a:defRPr sz="2400">
                <a:solidFill>
                  <a:srgbClr val="0070C0"/>
                </a:solidFill>
              </a:defRPr>
            </a:pPr>
            <a:r>
              <a:t>Insecta</a:t>
            </a:r>
          </a:p>
          <a:p>
            <a:pPr lvl="2" marL="1257300" indent="-342900">
              <a:buSzPct val="100000"/>
              <a:buChar char="▪"/>
              <a:defRPr sz="2400">
                <a:solidFill>
                  <a:srgbClr val="0070C0"/>
                </a:solidFill>
              </a:defRPr>
            </a:pPr>
            <a:r>
              <a:t>Drosophila melanogaster</a:t>
            </a:r>
          </a:p>
        </p:txBody>
      </p:sp>
      <p:sp>
        <p:nvSpPr>
          <p:cNvPr id="177" name="Rectangle 10"/>
          <p:cNvSpPr txBox="1"/>
          <p:nvPr/>
        </p:nvSpPr>
        <p:spPr>
          <a:xfrm>
            <a:off x="684349" y="1424539"/>
            <a:ext cx="2546531" cy="18656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solidFill>
                  <a:srgbClr val="0070C0"/>
                </a:solidFill>
              </a:defRPr>
            </a:pPr>
            <a:r>
              <a:t>Definition:</a:t>
            </a:r>
          </a:p>
          <a:p>
            <a:pPr>
              <a:defRPr sz="2400">
                <a:solidFill>
                  <a:srgbClr val="0070C0"/>
                </a:solidFill>
              </a:defRPr>
            </a:pPr>
            <a:r>
              <a:t>A formal conceptualization of a specified domain</a:t>
            </a:r>
          </a:p>
        </p:txBody>
      </p:sp>
      <p:pic>
        <p:nvPicPr>
          <p:cNvPr id="178" name="Picture 20" descr="Picture 20"/>
          <p:cNvPicPr>
            <a:picLocks noChangeAspect="1"/>
          </p:cNvPicPr>
          <p:nvPr/>
        </p:nvPicPr>
        <p:blipFill>
          <a:blip r:embed="rId3">
            <a:extLst/>
          </a:blip>
          <a:stretch>
            <a:fillRect/>
          </a:stretch>
        </p:blipFill>
        <p:spPr>
          <a:xfrm>
            <a:off x="0" y="1295400"/>
            <a:ext cx="738740" cy="738740"/>
          </a:xfrm>
          <a:prstGeom prst="rect">
            <a:avLst/>
          </a:prstGeom>
          <a:ln w="12700">
            <a:miter lim="400000"/>
          </a:ln>
        </p:spPr>
      </p:pic>
      <p:sp>
        <p:nvSpPr>
          <p:cNvPr id="179" name="TextBox 1"/>
          <p:cNvSpPr txBox="1"/>
          <p:nvPr/>
        </p:nvSpPr>
        <p:spPr>
          <a:xfrm>
            <a:off x="6018832" y="2533243"/>
            <a:ext cx="816730"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548235"/>
                </a:solidFill>
              </a:defRPr>
            </a:lvl1pPr>
          </a:lstStyle>
          <a:p>
            <a:pPr/>
            <a:r>
              <a:t>nucleus</a:t>
            </a:r>
          </a:p>
        </p:txBody>
      </p:sp>
      <p:sp>
        <p:nvSpPr>
          <p:cNvPr id="180" name="Straight Arrow Connector 4"/>
          <p:cNvSpPr/>
          <p:nvPr/>
        </p:nvSpPr>
        <p:spPr>
          <a:xfrm flipH="1" flipV="1">
            <a:off x="6971540" y="2781705"/>
            <a:ext cx="1135904" cy="241739"/>
          </a:xfrm>
          <a:prstGeom prst="line">
            <a:avLst/>
          </a:prstGeom>
          <a:ln w="6350">
            <a:solidFill>
              <a:schemeClr val="accent1"/>
            </a:solidFill>
            <a:miter/>
            <a:tailEnd type="triangle"/>
          </a:ln>
        </p:spPr>
        <p:txBody>
          <a:bodyPr lIns="45719" rIns="45719"/>
          <a:lstStyle/>
          <a:p>
            <a:pPr/>
          </a:p>
        </p:txBody>
      </p:sp>
      <p:sp>
        <p:nvSpPr>
          <p:cNvPr id="181" name="TextBox 5"/>
          <p:cNvSpPr txBox="1"/>
          <p:nvPr/>
        </p:nvSpPr>
        <p:spPr>
          <a:xfrm>
            <a:off x="7165569" y="2847764"/>
            <a:ext cx="922881" cy="3330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chemeClr val="accent4"/>
                </a:solidFill>
              </a:defRPr>
            </a:lvl1pPr>
          </a:lstStyle>
          <a:p>
            <a:pPr/>
            <a:r>
              <a:t>has_part</a:t>
            </a:r>
          </a:p>
        </p:txBody>
      </p:sp>
      <p:sp>
        <p:nvSpPr>
          <p:cNvPr id="182" name="TextBox 14"/>
          <p:cNvSpPr txBox="1"/>
          <p:nvPr/>
        </p:nvSpPr>
        <p:spPr>
          <a:xfrm>
            <a:off x="6322433" y="3980052"/>
            <a:ext cx="926419" cy="333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548235"/>
                </a:solidFill>
              </a:defRPr>
            </a:lvl1pPr>
          </a:lstStyle>
          <a:p>
            <a:pPr/>
            <a:r>
              <a:t>placenta</a:t>
            </a:r>
          </a:p>
        </p:txBody>
      </p:sp>
      <p:sp>
        <p:nvSpPr>
          <p:cNvPr id="183" name="Straight Arrow Connector 15"/>
          <p:cNvSpPr/>
          <p:nvPr/>
        </p:nvSpPr>
        <p:spPr>
          <a:xfrm flipH="1">
            <a:off x="7256550" y="3538616"/>
            <a:ext cx="1261243" cy="441436"/>
          </a:xfrm>
          <a:prstGeom prst="line">
            <a:avLst/>
          </a:prstGeom>
          <a:ln w="6350">
            <a:solidFill>
              <a:schemeClr val="accent1"/>
            </a:solidFill>
            <a:miter/>
            <a:tailEnd type="triangle"/>
          </a:ln>
        </p:spPr>
        <p:txBody>
          <a:bodyPr lIns="45719" rIns="45719"/>
          <a:lstStyle/>
          <a:p>
            <a:pPr/>
          </a:p>
        </p:txBody>
      </p:sp>
      <p:sp>
        <p:nvSpPr>
          <p:cNvPr id="184" name="TextBox 16"/>
          <p:cNvSpPr txBox="1"/>
          <p:nvPr/>
        </p:nvSpPr>
        <p:spPr>
          <a:xfrm>
            <a:off x="7442538" y="3747151"/>
            <a:ext cx="1070490" cy="333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chemeClr val="accent4"/>
                </a:solidFill>
              </a:defRPr>
            </a:lvl1pPr>
          </a:lstStyle>
          <a:p>
            <a:pPr/>
            <a:r>
              <a:t>has_part</a:t>
            </a:r>
          </a:p>
        </p:txBody>
      </p:sp>
      <p:sp>
        <p:nvSpPr>
          <p:cNvPr id="185" name="Rectangle 22"/>
          <p:cNvSpPr txBox="1"/>
          <p:nvPr/>
        </p:nvSpPr>
        <p:spPr>
          <a:xfrm>
            <a:off x="3049048" y="1447799"/>
            <a:ext cx="4767757" cy="7607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42900" indent="-342900">
              <a:buSzPct val="100000"/>
              <a:buChar char="▪"/>
              <a:defRPr sz="2400">
                <a:solidFill>
                  <a:srgbClr val="0070C0"/>
                </a:solidFill>
              </a:defRPr>
            </a:lvl1pPr>
          </a:lstStyle>
          <a:p>
            <a:pPr/>
            <a:r>
              <a:t>Relationships between terms are defined, allowing logical inference</a:t>
            </a:r>
          </a:p>
        </p:txBody>
      </p:sp>
      <p:sp>
        <p:nvSpPr>
          <p:cNvPr id="186" name="Title 1"/>
          <p:cNvSpPr txBox="1"/>
          <p:nvPr>
            <p:ph type="title"/>
          </p:nvPr>
        </p:nvSpPr>
        <p:spPr>
          <a:xfrm>
            <a:off x="838200" y="119270"/>
            <a:ext cx="10515600" cy="1325563"/>
          </a:xfrm>
          <a:prstGeom prst="rect">
            <a:avLst/>
          </a:prstGeom>
        </p:spPr>
        <p:txBody>
          <a:bodyPr/>
          <a:lstStyle/>
          <a:p>
            <a:pPr/>
            <a:r>
              <a:t>Ontology</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8" name="Picture 2" descr="Picture 2"/>
          <p:cNvPicPr>
            <a:picLocks noChangeAspect="1"/>
          </p:cNvPicPr>
          <p:nvPr/>
        </p:nvPicPr>
        <p:blipFill>
          <a:blip r:embed="rId2">
            <a:extLst/>
          </a:blip>
          <a:stretch>
            <a:fillRect/>
          </a:stretch>
        </p:blipFill>
        <p:spPr>
          <a:xfrm>
            <a:off x="2168265" y="240994"/>
            <a:ext cx="8227064" cy="6490499"/>
          </a:xfrm>
          <a:prstGeom prst="rect">
            <a:avLst/>
          </a:prstGeom>
          <a:ln w="12700">
            <a:miter lim="400000"/>
          </a:ln>
        </p:spPr>
      </p:pic>
      <p:pic>
        <p:nvPicPr>
          <p:cNvPr id="189" name="Picture 2" descr="Picture 2"/>
          <p:cNvPicPr>
            <a:picLocks noChangeAspect="1"/>
          </p:cNvPicPr>
          <p:nvPr/>
        </p:nvPicPr>
        <p:blipFill>
          <a:blip r:embed="rId3">
            <a:extLst/>
          </a:blip>
          <a:stretch>
            <a:fillRect/>
          </a:stretch>
        </p:blipFill>
        <p:spPr>
          <a:xfrm>
            <a:off x="10820669" y="5458690"/>
            <a:ext cx="1289215" cy="1325419"/>
          </a:xfrm>
          <a:prstGeom prst="rect">
            <a:avLst/>
          </a:prstGeom>
          <a:ln w="12700">
            <a:miter lim="400000"/>
          </a:ln>
        </p:spPr>
      </p:pic>
      <p:sp>
        <p:nvSpPr>
          <p:cNvPr id="190" name="Title 1"/>
          <p:cNvSpPr txBox="1"/>
          <p:nvPr>
            <p:ph type="title"/>
          </p:nvPr>
        </p:nvSpPr>
        <p:spPr>
          <a:xfrm>
            <a:off x="838200" y="240994"/>
            <a:ext cx="10515600" cy="1325564"/>
          </a:xfrm>
          <a:prstGeom prst="rect">
            <a:avLst/>
          </a:prstGeom>
        </p:spPr>
        <p:txBody>
          <a:bodyPr/>
          <a:lstStyle/>
          <a:p>
            <a:pPr/>
            <a:r>
              <a:t>Ontologies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2" name="Picture 2" descr="Picture 2"/>
          <p:cNvPicPr>
            <a:picLocks noChangeAspect="1"/>
          </p:cNvPicPr>
          <p:nvPr/>
        </p:nvPicPr>
        <p:blipFill>
          <a:blip r:embed="rId2">
            <a:extLst/>
          </a:blip>
          <a:srcRect l="21225" t="40376" r="0" b="0"/>
          <a:stretch>
            <a:fillRect/>
          </a:stretch>
        </p:blipFill>
        <p:spPr>
          <a:xfrm>
            <a:off x="1592306" y="660984"/>
            <a:ext cx="9974463" cy="5956023"/>
          </a:xfrm>
          <a:prstGeom prst="rect">
            <a:avLst/>
          </a:prstGeom>
          <a:ln w="12700">
            <a:miter lim="400000"/>
          </a:ln>
        </p:spPr>
      </p:pic>
      <p:pic>
        <p:nvPicPr>
          <p:cNvPr id="193" name="Picture 2" descr="Picture 2"/>
          <p:cNvPicPr>
            <a:picLocks noChangeAspect="1"/>
          </p:cNvPicPr>
          <p:nvPr/>
        </p:nvPicPr>
        <p:blipFill>
          <a:blip r:embed="rId3">
            <a:extLst/>
          </a:blip>
          <a:stretch>
            <a:fillRect/>
          </a:stretch>
        </p:blipFill>
        <p:spPr>
          <a:xfrm>
            <a:off x="10820669" y="5458690"/>
            <a:ext cx="1289215" cy="1325419"/>
          </a:xfrm>
          <a:prstGeom prst="rect">
            <a:avLst/>
          </a:prstGeom>
          <a:ln w="12700">
            <a:miter lim="400000"/>
          </a:ln>
        </p:spPr>
      </p:pic>
      <p:sp>
        <p:nvSpPr>
          <p:cNvPr id="194" name="Title 1"/>
          <p:cNvSpPr txBox="1"/>
          <p:nvPr>
            <p:ph type="title"/>
          </p:nvPr>
        </p:nvSpPr>
        <p:spPr>
          <a:xfrm>
            <a:off x="838200" y="240994"/>
            <a:ext cx="10515600" cy="1325564"/>
          </a:xfrm>
          <a:prstGeom prst="rect">
            <a:avLst/>
          </a:prstGeom>
        </p:spPr>
        <p:txBody>
          <a:bodyPr/>
          <a:lstStyle/>
          <a:p>
            <a:pPr/>
            <a:r>
              <a:t>Ontologies</a:t>
            </a:r>
          </a:p>
        </p:txBody>
      </p:sp>
      <p:sp>
        <p:nvSpPr>
          <p:cNvPr id="195" name="Oval 2"/>
          <p:cNvSpPr/>
          <p:nvPr/>
        </p:nvSpPr>
        <p:spPr>
          <a:xfrm>
            <a:off x="5167900" y="4654193"/>
            <a:ext cx="1530851" cy="534257"/>
          </a:xfrm>
          <a:prstGeom prst="ellipse">
            <a:avLst/>
          </a:prstGeom>
          <a:ln w="38100">
            <a:solidFill>
              <a:schemeClr val="accent4"/>
            </a:solidFill>
            <a:miter/>
          </a:ln>
        </p:spPr>
        <p:txBody>
          <a:bodyPr lIns="45719" rIns="45719" anchor="ctr"/>
          <a:lstStyle/>
          <a:p>
            <a:pPr algn="ctr">
              <a:defRPr>
                <a:solidFill>
                  <a:srgbClr val="FFFFFF"/>
                </a:solidFill>
              </a:defRPr>
            </a:pPr>
          </a:p>
        </p:txBody>
      </p:sp>
      <p:sp>
        <p:nvSpPr>
          <p:cNvPr id="196" name="Oval 8"/>
          <p:cNvSpPr/>
          <p:nvPr/>
        </p:nvSpPr>
        <p:spPr>
          <a:xfrm>
            <a:off x="7351189" y="3638994"/>
            <a:ext cx="1530851" cy="534257"/>
          </a:xfrm>
          <a:prstGeom prst="ellipse">
            <a:avLst/>
          </a:prstGeom>
          <a:ln w="38100">
            <a:solidFill>
              <a:schemeClr val="accent4"/>
            </a:solidFill>
            <a:miter/>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8" name="Picture 2" descr="Picture 2"/>
          <p:cNvPicPr>
            <a:picLocks noChangeAspect="1"/>
          </p:cNvPicPr>
          <p:nvPr/>
        </p:nvPicPr>
        <p:blipFill>
          <a:blip r:embed="rId2">
            <a:extLst/>
          </a:blip>
          <a:srcRect l="21225" t="40376" r="0" b="0"/>
          <a:stretch>
            <a:fillRect/>
          </a:stretch>
        </p:blipFill>
        <p:spPr>
          <a:xfrm>
            <a:off x="1592306" y="660984"/>
            <a:ext cx="9974463" cy="5956023"/>
          </a:xfrm>
          <a:prstGeom prst="rect">
            <a:avLst/>
          </a:prstGeom>
          <a:ln w="12700">
            <a:miter lim="400000"/>
          </a:ln>
        </p:spPr>
      </p:pic>
      <p:pic>
        <p:nvPicPr>
          <p:cNvPr id="199" name="Picture 2" descr="Picture 2"/>
          <p:cNvPicPr>
            <a:picLocks noChangeAspect="1"/>
          </p:cNvPicPr>
          <p:nvPr/>
        </p:nvPicPr>
        <p:blipFill>
          <a:blip r:embed="rId3">
            <a:extLst/>
          </a:blip>
          <a:stretch>
            <a:fillRect/>
          </a:stretch>
        </p:blipFill>
        <p:spPr>
          <a:xfrm>
            <a:off x="10820669" y="5458690"/>
            <a:ext cx="1289215" cy="1325419"/>
          </a:xfrm>
          <a:prstGeom prst="rect">
            <a:avLst/>
          </a:prstGeom>
          <a:ln w="12700">
            <a:miter lim="400000"/>
          </a:ln>
        </p:spPr>
      </p:pic>
      <p:sp>
        <p:nvSpPr>
          <p:cNvPr id="200" name="Title 1"/>
          <p:cNvSpPr txBox="1"/>
          <p:nvPr>
            <p:ph type="title"/>
          </p:nvPr>
        </p:nvSpPr>
        <p:spPr>
          <a:xfrm>
            <a:off x="838200" y="240994"/>
            <a:ext cx="10515600" cy="1325564"/>
          </a:xfrm>
          <a:prstGeom prst="rect">
            <a:avLst/>
          </a:prstGeom>
        </p:spPr>
        <p:txBody>
          <a:bodyPr/>
          <a:lstStyle/>
          <a:p>
            <a:pPr/>
            <a:r>
              <a:t>Ontologies</a:t>
            </a:r>
          </a:p>
        </p:txBody>
      </p:sp>
      <p:sp>
        <p:nvSpPr>
          <p:cNvPr id="201" name="Oval 6"/>
          <p:cNvSpPr/>
          <p:nvPr/>
        </p:nvSpPr>
        <p:spPr>
          <a:xfrm>
            <a:off x="2619909" y="2441594"/>
            <a:ext cx="1530851" cy="534257"/>
          </a:xfrm>
          <a:prstGeom prst="ellipse">
            <a:avLst/>
          </a:prstGeom>
          <a:ln w="38100">
            <a:solidFill>
              <a:srgbClr val="FF0000"/>
            </a:solidFill>
            <a:miter/>
          </a:ln>
        </p:spPr>
        <p:txBody>
          <a:bodyPr lIns="45719" rIns="45719" anchor="ctr"/>
          <a:lstStyle/>
          <a:p>
            <a:pPr algn="ctr">
              <a:defRPr>
                <a:solidFill>
                  <a:srgbClr val="FFFFFF"/>
                </a:solidFill>
              </a:defRPr>
            </a:pPr>
          </a:p>
        </p:txBody>
      </p:sp>
      <p:sp>
        <p:nvSpPr>
          <p:cNvPr id="202" name="Oval 8"/>
          <p:cNvSpPr/>
          <p:nvPr/>
        </p:nvSpPr>
        <p:spPr>
          <a:xfrm>
            <a:off x="7786097" y="1202691"/>
            <a:ext cx="1530851" cy="534257"/>
          </a:xfrm>
          <a:prstGeom prst="ellipse">
            <a:avLst/>
          </a:prstGeom>
          <a:ln w="38100">
            <a:solidFill>
              <a:srgbClr val="FF0000"/>
            </a:solidFill>
            <a:miter/>
          </a:ln>
        </p:spPr>
        <p:txBody>
          <a:bodyPr lIns="45719" rIns="45719" anchor="ctr"/>
          <a:lstStyle/>
          <a:p>
            <a:pPr algn="ctr">
              <a:defRPr>
                <a:solidFill>
                  <a:srgbClr val="FFFFFF"/>
                </a:solidFill>
              </a:defRPr>
            </a:pPr>
          </a:p>
        </p:txBody>
      </p:sp>
      <p:sp>
        <p:nvSpPr>
          <p:cNvPr id="203" name="Oval 9"/>
          <p:cNvSpPr/>
          <p:nvPr/>
        </p:nvSpPr>
        <p:spPr>
          <a:xfrm>
            <a:off x="9524328" y="4559868"/>
            <a:ext cx="2150729" cy="597761"/>
          </a:xfrm>
          <a:prstGeom prst="ellipse">
            <a:avLst/>
          </a:prstGeom>
          <a:ln w="38100">
            <a:solidFill>
              <a:srgbClr val="FF0000"/>
            </a:solidFill>
            <a:miter/>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5"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206" name="TextBox 6"/>
          <p:cNvSpPr txBox="1"/>
          <p:nvPr/>
        </p:nvSpPr>
        <p:spPr>
          <a:xfrm>
            <a:off x="981361" y="1536174"/>
            <a:ext cx="9901758" cy="1196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Font typeface="Arial"/>
              <a:buChar char="•"/>
              <a:defRPr sz="2400">
                <a:solidFill>
                  <a:srgbClr val="0070C0"/>
                </a:solidFill>
                <a:latin typeface="Ubuntu"/>
                <a:ea typeface="Ubuntu"/>
                <a:cs typeface="Ubuntu"/>
                <a:sym typeface="Ubuntu"/>
              </a:defRPr>
            </a:pPr>
            <a:r>
              <a:rPr u="sng">
                <a:solidFill>
                  <a:srgbClr val="0563C1"/>
                </a:solidFill>
                <a:uFill>
                  <a:solidFill>
                    <a:srgbClr val="0563C1"/>
                  </a:solidFill>
                </a:uFill>
                <a:hlinkClick r:id="rId3" invalidUrl="" action="" tgtFrame="" tooltip="" history="1" highlightClick="0" endSnd="0"/>
              </a:rPr>
              <a:t>https://bioportal.bioontology.org/</a:t>
            </a:r>
          </a:p>
          <a:p>
            <a:pPr marL="342900" indent="-342900">
              <a:buSzPct val="100000"/>
              <a:buFont typeface="Arial"/>
              <a:buChar char="•"/>
              <a:defRPr sz="2400">
                <a:solidFill>
                  <a:srgbClr val="0070C0"/>
                </a:solidFill>
                <a:latin typeface="Ubuntu"/>
                <a:ea typeface="Ubuntu"/>
                <a:cs typeface="Ubuntu"/>
                <a:sym typeface="Ubuntu"/>
              </a:defRPr>
            </a:pPr>
          </a:p>
          <a:p>
            <a:pPr marL="342900" indent="-342900">
              <a:buSzPct val="100000"/>
              <a:buFont typeface="Arial"/>
              <a:buChar char="•"/>
              <a:defRPr sz="2400">
                <a:solidFill>
                  <a:srgbClr val="0070C0"/>
                </a:solidFill>
                <a:latin typeface="Ubuntu"/>
                <a:ea typeface="Ubuntu"/>
                <a:cs typeface="Ubuntu"/>
                <a:sym typeface="Ubuntu"/>
              </a:defRPr>
            </a:pPr>
            <a:r>
              <a:t>https://obofoundry.org/	</a:t>
            </a:r>
          </a:p>
        </p:txBody>
      </p:sp>
      <p:sp>
        <p:nvSpPr>
          <p:cNvPr id="207" name="Title 1"/>
          <p:cNvSpPr txBox="1"/>
          <p:nvPr>
            <p:ph type="title"/>
          </p:nvPr>
        </p:nvSpPr>
        <p:spPr>
          <a:xfrm>
            <a:off x="838200" y="365125"/>
            <a:ext cx="10515600" cy="1325563"/>
          </a:xfrm>
          <a:prstGeom prst="rect">
            <a:avLst/>
          </a:prstGeom>
        </p:spPr>
        <p:txBody>
          <a:bodyPr/>
          <a:lstStyle/>
          <a:p>
            <a:pPr/>
            <a:r>
              <a:t>Where to find terms / ontolgies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Tytuł 1"/>
          <p:cNvSpPr txBox="1"/>
          <p:nvPr>
            <p:ph type="title"/>
          </p:nvPr>
        </p:nvSpPr>
        <p:spPr>
          <a:xfrm>
            <a:off x="838200" y="365125"/>
            <a:ext cx="10515600" cy="1325563"/>
          </a:xfrm>
          <a:prstGeom prst="rect">
            <a:avLst/>
          </a:prstGeom>
        </p:spPr>
        <p:txBody>
          <a:bodyPr/>
          <a:lstStyle/>
          <a:p>
            <a:pPr/>
          </a:p>
        </p:txBody>
      </p:sp>
      <p:sp>
        <p:nvSpPr>
          <p:cNvPr id="210" name="Symbol zastępczy zawartości 2"/>
          <p:cNvSpPr txBox="1"/>
          <p:nvPr>
            <p:ph type="body" idx="1"/>
          </p:nvPr>
        </p:nvSpPr>
        <p:spPr>
          <a:xfrm>
            <a:off x="838200" y="1825625"/>
            <a:ext cx="10515600" cy="4351338"/>
          </a:xfrm>
          <a:prstGeom prst="rect">
            <a:avLst/>
          </a:prstGeom>
        </p:spPr>
        <p:txBody>
          <a:bodyPr/>
          <a:lstStyle/>
          <a:p>
            <a:pPr marL="217170" indent="-217170" defTabSz="868680">
              <a:spcBef>
                <a:spcPts val="900"/>
              </a:spcBef>
              <a:defRPr sz="2660"/>
            </a:pPr>
            <a:r>
              <a:rPr u="sng">
                <a:solidFill>
                  <a:srgbClr val="0563C1"/>
                </a:solidFill>
                <a:uFill>
                  <a:solidFill>
                    <a:srgbClr val="0563C1"/>
                  </a:solidFill>
                </a:uFill>
                <a:hlinkClick r:id="rId2" invalidUrl="" action="" tgtFrame="" tooltip="" history="1" highlightClick="0" endSnd="0"/>
              </a:rPr>
              <a:t>https://bioportal.bioontology.org/ontologies/SO?p=classes&amp;conceptid=http://purl.obolibrary.org/obo/SO_0000167#details</a:t>
            </a:r>
          </a:p>
          <a:p>
            <a:pPr marL="217170" indent="-217170" defTabSz="868680">
              <a:spcBef>
                <a:spcPts val="900"/>
              </a:spcBef>
              <a:defRPr sz="2660"/>
            </a:pPr>
          </a:p>
          <a:p>
            <a:pPr marL="217170" indent="-217170" defTabSz="868680">
              <a:spcBef>
                <a:spcPts val="900"/>
              </a:spcBef>
              <a:defRPr sz="2660"/>
            </a:pPr>
            <a:r>
              <a:rPr u="sng">
                <a:solidFill>
                  <a:srgbClr val="0563C1"/>
                </a:solidFill>
                <a:uFill>
                  <a:solidFill>
                    <a:srgbClr val="0563C1"/>
                  </a:solidFill>
                </a:uFill>
                <a:hlinkClick r:id="rId3" invalidUrl="" action="" tgtFrame="" tooltip="" history="1" highlightClick="0" endSnd="0"/>
              </a:rPr>
              <a:t>https://bioportal.bioontology.org/ontologies/ZFA/?p=classes&amp;conceptid=http%3A%2F%2Fpurl.obolibrary.org%2Fobo%2FZFA_0001109#details</a:t>
            </a:r>
          </a:p>
          <a:p>
            <a:pPr marL="217170" indent="-217170" defTabSz="868680">
              <a:spcBef>
                <a:spcPts val="900"/>
              </a:spcBef>
              <a:defRPr sz="2660"/>
            </a:pPr>
          </a:p>
          <a:p>
            <a:pPr marL="217170" indent="-217170" defTabSz="868680">
              <a:spcBef>
                <a:spcPts val="900"/>
              </a:spcBef>
              <a:defRPr sz="2660"/>
            </a:pPr>
            <a:r>
              <a:t>https://bioportal.bioontology.org/ontologies/CL?p=classes&amp;conceptid=CL:0000129#details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Title 1"/>
          <p:cNvSpPr txBox="1"/>
          <p:nvPr>
            <p:ph type="title"/>
          </p:nvPr>
        </p:nvSpPr>
        <p:spPr>
          <a:xfrm>
            <a:off x="838200" y="365125"/>
            <a:ext cx="10515600" cy="1325563"/>
          </a:xfrm>
          <a:prstGeom prst="rect">
            <a:avLst/>
          </a:prstGeom>
        </p:spPr>
        <p:txBody>
          <a:bodyPr/>
          <a:lstStyle/>
          <a:p>
            <a:pPr/>
            <a:r>
              <a:t>Metadata</a:t>
            </a:r>
            <a:r>
              <a:rPr>
                <a:latin typeface="Ubuntu"/>
                <a:ea typeface="Ubuntu"/>
                <a:cs typeface="Ubuntu"/>
                <a:sym typeface="Ubuntu"/>
              </a:rPr>
              <a:t> should be interoperable</a:t>
            </a:r>
          </a:p>
        </p:txBody>
      </p:sp>
      <p:grpSp>
        <p:nvGrpSpPr>
          <p:cNvPr id="112" name="Content Placeholder 2"/>
          <p:cNvGrpSpPr/>
          <p:nvPr/>
        </p:nvGrpSpPr>
        <p:grpSpPr>
          <a:xfrm>
            <a:off x="838200" y="1914170"/>
            <a:ext cx="10515600" cy="2091947"/>
            <a:chOff x="0" y="0"/>
            <a:chExt cx="10515600" cy="2091946"/>
          </a:xfrm>
        </p:grpSpPr>
        <p:grpSp>
          <p:nvGrpSpPr>
            <p:cNvPr id="110" name="Group"/>
            <p:cNvGrpSpPr/>
            <p:nvPr/>
          </p:nvGrpSpPr>
          <p:grpSpPr>
            <a:xfrm>
              <a:off x="0" y="0"/>
              <a:ext cx="10515600" cy="495910"/>
              <a:chOff x="0" y="0"/>
              <a:chExt cx="10515600" cy="495909"/>
            </a:xfrm>
          </p:grpSpPr>
          <p:sp>
            <p:nvSpPr>
              <p:cNvPr id="108" name="Rounded Rectangle"/>
              <p:cNvSpPr/>
              <p:nvPr/>
            </p:nvSpPr>
            <p:spPr>
              <a:xfrm>
                <a:off x="0" y="0"/>
                <a:ext cx="10515600" cy="495910"/>
              </a:xfrm>
              <a:prstGeom prst="roundRect">
                <a:avLst>
                  <a:gd name="adj" fmla="val 16667"/>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defTabSz="1066800">
                  <a:lnSpc>
                    <a:spcPct val="90000"/>
                  </a:lnSpc>
                  <a:spcBef>
                    <a:spcPts val="1100"/>
                  </a:spcBef>
                  <a:defRPr sz="2400">
                    <a:solidFill>
                      <a:srgbClr val="FFFFFF"/>
                    </a:solidFill>
                  </a:defRPr>
                </a:pPr>
              </a:p>
            </p:txBody>
          </p:sp>
          <p:sp>
            <p:nvSpPr>
              <p:cNvPr id="109" name="It should be:"/>
              <p:cNvSpPr txBox="1"/>
              <p:nvPr/>
            </p:nvSpPr>
            <p:spPr>
              <a:xfrm>
                <a:off x="24208" y="5999"/>
                <a:ext cx="10467185" cy="4839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spAutoFit/>
              </a:bodyPr>
              <a:lstStyle>
                <a:lvl1pPr defTabSz="1066800">
                  <a:lnSpc>
                    <a:spcPct val="90000"/>
                  </a:lnSpc>
                  <a:spcBef>
                    <a:spcPts val="1000"/>
                  </a:spcBef>
                  <a:defRPr sz="2400">
                    <a:solidFill>
                      <a:srgbClr val="FFFFFF"/>
                    </a:solidFill>
                  </a:defRPr>
                </a:lvl1pPr>
              </a:lstStyle>
              <a:p>
                <a:pPr/>
                <a:r>
                  <a:t>It should be:</a:t>
                </a:r>
              </a:p>
            </p:txBody>
          </p:sp>
        </p:grpSp>
        <p:sp>
          <p:nvSpPr>
            <p:cNvPr id="111" name="formal…"/>
            <p:cNvSpPr txBox="1"/>
            <p:nvPr/>
          </p:nvSpPr>
          <p:spPr>
            <a:xfrm>
              <a:off x="303390" y="495909"/>
              <a:ext cx="10072003" cy="15960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0480" tIns="30480" rIns="30480" bIns="30480" numCol="1" anchor="t">
              <a:spAutoFit/>
            </a:bodyPr>
            <a:lstStyle/>
            <a:p>
              <a:pPr lvl="1" marL="228600" indent="-228600" defTabSz="1066800">
                <a:lnSpc>
                  <a:spcPct val="90000"/>
                </a:lnSpc>
                <a:spcBef>
                  <a:spcPts val="500"/>
                </a:spcBef>
                <a:buSzPct val="100000"/>
                <a:buFont typeface="Arial"/>
                <a:buChar char="•"/>
                <a:defRPr sz="2400">
                  <a:solidFill>
                    <a:srgbClr val="0070C0"/>
                  </a:solidFill>
                </a:defRPr>
              </a:pPr>
              <a:r>
                <a:t>formal</a:t>
              </a:r>
            </a:p>
            <a:p>
              <a:pPr lvl="1" marL="228600" indent="-228600" defTabSz="1066800">
                <a:lnSpc>
                  <a:spcPct val="90000"/>
                </a:lnSpc>
                <a:spcBef>
                  <a:spcPts val="500"/>
                </a:spcBef>
                <a:buSzPct val="100000"/>
                <a:buFont typeface="Arial"/>
                <a:buChar char="•"/>
                <a:defRPr sz="2400">
                  <a:solidFill>
                    <a:srgbClr val="0070C0"/>
                  </a:solidFill>
                </a:defRPr>
              </a:pPr>
              <a:r>
                <a:t>accessible</a:t>
              </a:r>
            </a:p>
            <a:p>
              <a:pPr lvl="1" marL="228600" indent="-228600" defTabSz="1066800">
                <a:lnSpc>
                  <a:spcPct val="90000"/>
                </a:lnSpc>
                <a:spcBef>
                  <a:spcPts val="500"/>
                </a:spcBef>
                <a:buSzPct val="100000"/>
                <a:buFont typeface="Arial"/>
                <a:buChar char="•"/>
                <a:defRPr sz="2400">
                  <a:solidFill>
                    <a:srgbClr val="0070C0"/>
                  </a:solidFill>
                </a:defRPr>
              </a:pPr>
              <a:r>
                <a:t>shared</a:t>
              </a:r>
            </a:p>
            <a:p>
              <a:pPr lvl="1" marL="228600" indent="-228600" defTabSz="1066800">
                <a:lnSpc>
                  <a:spcPct val="90000"/>
                </a:lnSpc>
                <a:spcBef>
                  <a:spcPts val="500"/>
                </a:spcBef>
                <a:buSzPct val="100000"/>
                <a:buFont typeface="Arial"/>
                <a:buChar char="•"/>
                <a:defRPr sz="2400">
                  <a:solidFill>
                    <a:srgbClr val="0070C0"/>
                  </a:solidFill>
                </a:defRPr>
              </a:pPr>
              <a:r>
                <a:t>and use broadly applicable terms/language</a:t>
              </a:r>
            </a:p>
          </p:txBody>
        </p:sp>
      </p:gr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4" name="Picture 2" descr="Picture 2"/>
          <p:cNvPicPr>
            <a:picLocks noChangeAspect="1"/>
          </p:cNvPicPr>
          <p:nvPr/>
        </p:nvPicPr>
        <p:blipFill>
          <a:blip r:embed="rId2">
            <a:extLst/>
          </a:blip>
          <a:stretch>
            <a:fillRect/>
          </a:stretch>
        </p:blipFill>
        <p:spPr>
          <a:xfrm>
            <a:off x="1748794" y="376837"/>
            <a:ext cx="8033843" cy="6033580"/>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6" name="Picture 2" descr="Picture 2"/>
          <p:cNvPicPr>
            <a:picLocks noChangeAspect="1"/>
          </p:cNvPicPr>
          <p:nvPr/>
        </p:nvPicPr>
        <p:blipFill>
          <a:blip r:embed="rId3">
            <a:extLst/>
          </a:blip>
          <a:stretch>
            <a:fillRect/>
          </a:stretch>
        </p:blipFill>
        <p:spPr>
          <a:xfrm>
            <a:off x="3137018" y="1063870"/>
            <a:ext cx="5759704" cy="3029605"/>
          </a:xfrm>
          <a:prstGeom prst="rect">
            <a:avLst/>
          </a:prstGeom>
          <a:ln w="12700">
            <a:miter lim="400000"/>
          </a:ln>
        </p:spPr>
      </p:pic>
      <p:sp>
        <p:nvSpPr>
          <p:cNvPr id="117" name="Rectangle 1"/>
          <p:cNvSpPr txBox="1"/>
          <p:nvPr/>
        </p:nvSpPr>
        <p:spPr>
          <a:xfrm>
            <a:off x="4789071" y="5270910"/>
            <a:ext cx="2728080" cy="44475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800"/>
            </a:pPr>
            <a:r>
              <a:rPr u="sng">
                <a:solidFill>
                  <a:srgbClr val="0563C1"/>
                </a:solidFill>
                <a:uFill>
                  <a:solidFill>
                    <a:srgbClr val="0563C1"/>
                  </a:solidFill>
                </a:uFill>
                <a:hlinkClick r:id="rId4" invalidUrl="" action="" tgtFrame="" tooltip="" history="1" highlightClick="0" endSnd="0"/>
              </a:rPr>
              <a:t>https://orcid.org/</a:t>
            </a:r>
            <a:r>
              <a:t> </a:t>
            </a:r>
          </a:p>
        </p:txBody>
      </p:sp>
      <p:sp>
        <p:nvSpPr>
          <p:cNvPr id="118" name="Rectangle 4"/>
          <p:cNvSpPr txBox="1"/>
          <p:nvPr/>
        </p:nvSpPr>
        <p:spPr>
          <a:xfrm>
            <a:off x="2374601" y="4415556"/>
            <a:ext cx="7575909"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2400">
                <a:solidFill>
                  <a:srgbClr val="0070C0"/>
                </a:solidFill>
                <a:latin typeface="Ubuntu"/>
                <a:ea typeface="Ubuntu"/>
                <a:cs typeface="Ubuntu"/>
                <a:sym typeface="Ubuntu"/>
              </a:defRPr>
            </a:lvl1pPr>
          </a:lstStyle>
          <a:p>
            <a:pPr/>
            <a:r>
              <a:t>Free, unique, and persistent identifier which you control</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TextBox 4"/>
          <p:cNvSpPr txBox="1"/>
          <p:nvPr/>
        </p:nvSpPr>
        <p:spPr>
          <a:xfrm>
            <a:off x="1409454" y="1853858"/>
            <a:ext cx="9373092" cy="130835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2800">
                <a:solidFill>
                  <a:srgbClr val="0070C0"/>
                </a:solidFill>
              </a:defRPr>
            </a:pPr>
          </a:p>
          <a:p>
            <a:pPr algn="ctr">
              <a:defRPr sz="2800">
                <a:solidFill>
                  <a:srgbClr val="0070C0"/>
                </a:solidFill>
              </a:defRPr>
            </a:pPr>
          </a:p>
          <a:p>
            <a:pPr algn="ctr">
              <a:defRPr sz="2800">
                <a:solidFill>
                  <a:srgbClr val="0070C0"/>
                </a:solidFill>
              </a:defRPr>
            </a:pPr>
            <a:r>
              <a:t>ORCID </a:t>
            </a:r>
            <a:r>
              <a:t>in action</a:t>
            </a:r>
          </a:p>
        </p:txBody>
      </p:sp>
      <p:sp>
        <p:nvSpPr>
          <p:cNvPr id="123" name="Rectangle 1"/>
          <p:cNvSpPr txBox="1"/>
          <p:nvPr/>
        </p:nvSpPr>
        <p:spPr>
          <a:xfrm>
            <a:off x="3282506" y="3802517"/>
            <a:ext cx="5583497" cy="34018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000">
                <a:solidFill>
                  <a:srgbClr val="0070C0"/>
                </a:solidFill>
              </a:defRPr>
            </a:pPr>
            <a:r>
              <a:rPr u="sng">
                <a:solidFill>
                  <a:srgbClr val="0563C1"/>
                </a:solidFill>
                <a:uFill>
                  <a:solidFill>
                    <a:srgbClr val="0563C1"/>
                  </a:solidFill>
                </a:uFill>
                <a:hlinkClick r:id="rId3" invalidUrl="" action="" tgtFrame="" tooltip="" history="1" highlightClick="0" endSnd="0"/>
              </a:rPr>
              <a:t>https://doi.org/10.12688/wellcomeopenres.15341.2</a:t>
            </a:r>
            <a:r>
              <a:t> </a:t>
            </a:r>
          </a:p>
        </p:txBody>
      </p:sp>
      <p:sp>
        <p:nvSpPr>
          <p:cNvPr id="124" name="Title 1"/>
          <p:cNvSpPr txBox="1"/>
          <p:nvPr>
            <p:ph type="title"/>
          </p:nvPr>
        </p:nvSpPr>
        <p:spPr>
          <a:xfrm>
            <a:off x="838200" y="365125"/>
            <a:ext cx="10515600" cy="1325563"/>
          </a:xfrm>
          <a:prstGeom prst="rect">
            <a:avLst/>
          </a:prstGeom>
        </p:spPr>
        <p:txBody>
          <a:bodyPr/>
          <a:lstStyle/>
          <a:p>
            <a:pPr/>
            <a:r>
              <a:t>Exercise 1</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TextBox 9"/>
          <p:cNvSpPr txBox="1"/>
          <p:nvPr/>
        </p:nvSpPr>
        <p:spPr>
          <a:xfrm>
            <a:off x="883919" y="1690688"/>
            <a:ext cx="9901759" cy="430258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Font typeface="Arial"/>
              <a:buChar char="•"/>
              <a:defRPr sz="2000">
                <a:solidFill>
                  <a:srgbClr val="0070C0"/>
                </a:solidFill>
              </a:defRPr>
            </a:pPr>
            <a:r>
              <a:t>species e.g. NCBI taxonomy</a:t>
            </a:r>
            <a:r>
              <a:t> </a:t>
            </a:r>
            <a:br/>
            <a:r>
              <a:rPr u="sng">
                <a:solidFill>
                  <a:srgbClr val="0563C1"/>
                </a:solidFill>
                <a:uFill>
                  <a:solidFill>
                    <a:srgbClr val="0563C1"/>
                  </a:solidFill>
                </a:uFill>
                <a:hlinkClick r:id="rId3" invalidUrl="" action="" tgtFrame="" tooltip="" history="1" highlightClick="0" endSnd="0"/>
              </a:rPr>
              <a:t>https://www.ncbi.nlm.nih.gov/Taxonomy</a:t>
            </a:r>
          </a:p>
          <a:p>
            <a:pPr>
              <a:defRPr sz="2000">
                <a:solidFill>
                  <a:srgbClr val="0070C0"/>
                </a:solidFill>
              </a:defRPr>
            </a:pPr>
            <a:r>
              <a:t> </a:t>
            </a:r>
          </a:p>
          <a:p>
            <a:pPr marL="342900" indent="-342900">
              <a:buSzPct val="100000"/>
              <a:buFont typeface="Arial"/>
              <a:buChar char="•"/>
              <a:defRPr sz="2000">
                <a:solidFill>
                  <a:srgbClr val="0070C0"/>
                </a:solidFill>
              </a:defRPr>
            </a:pPr>
            <a:r>
              <a:t>chemicals e.g. ChEBI</a:t>
            </a:r>
            <a:r>
              <a:t> 	</a:t>
            </a:r>
            <a:br/>
            <a:r>
              <a:rPr u="sng">
                <a:solidFill>
                  <a:srgbClr val="0563C1"/>
                </a:solidFill>
                <a:uFill>
                  <a:solidFill>
                    <a:srgbClr val="0563C1"/>
                  </a:solidFill>
                </a:uFill>
                <a:hlinkClick r:id="rId4" invalidUrl="" action="" tgtFrame="" tooltip="" history="1" highlightClick="0" endSnd="0"/>
              </a:rPr>
              <a:t>https://www.ebi.ac.uk/chebi</a:t>
            </a:r>
          </a:p>
          <a:p>
            <a:pPr>
              <a:defRPr sz="2000">
                <a:solidFill>
                  <a:srgbClr val="0070C0"/>
                </a:solidFill>
              </a:defRPr>
            </a:pPr>
            <a:r>
              <a:t> </a:t>
            </a:r>
          </a:p>
          <a:p>
            <a:pPr marL="342900" indent="-342900">
              <a:buSzPct val="100000"/>
              <a:buFont typeface="Arial"/>
              <a:buChar char="•"/>
              <a:defRPr sz="2000">
                <a:solidFill>
                  <a:srgbClr val="0070C0"/>
                </a:solidFill>
              </a:defRPr>
            </a:pPr>
            <a:r>
              <a:t>proteins e.g. UniProt</a:t>
            </a:r>
            <a:r>
              <a:t> 		</a:t>
            </a:r>
            <a:br/>
            <a:r>
              <a:rPr u="sng">
                <a:solidFill>
                  <a:srgbClr val="0563C1"/>
                </a:solidFill>
                <a:uFill>
                  <a:solidFill>
                    <a:srgbClr val="0563C1"/>
                  </a:solidFill>
                </a:uFill>
                <a:hlinkClick r:id="rId5" invalidUrl="" action="" tgtFrame="" tooltip="" history="1" highlightClick="0" endSnd="0"/>
              </a:rPr>
              <a:t>https://www.uniprot.org/</a:t>
            </a:r>
            <a:r>
              <a:t> </a:t>
            </a:r>
          </a:p>
          <a:p>
            <a:pPr>
              <a:defRPr sz="2000">
                <a:solidFill>
                  <a:srgbClr val="0070C0"/>
                </a:solidFill>
              </a:defRPr>
            </a:pPr>
          </a:p>
          <a:p>
            <a:pPr marL="342900" indent="-342900">
              <a:buSzPct val="100000"/>
              <a:buFont typeface="Arial"/>
              <a:buChar char="•"/>
              <a:defRPr sz="2000">
                <a:solidFill>
                  <a:srgbClr val="0070C0"/>
                </a:solidFill>
              </a:defRPr>
            </a:pPr>
            <a:r>
              <a:t>genes e.g. GenBank</a:t>
            </a:r>
            <a:r>
              <a:t>		</a:t>
            </a:r>
            <a:br/>
            <a:r>
              <a:rPr u="sng">
                <a:solidFill>
                  <a:srgbClr val="0563C1"/>
                </a:solidFill>
                <a:uFill>
                  <a:solidFill>
                    <a:srgbClr val="0563C1"/>
                  </a:solidFill>
                </a:uFill>
                <a:hlinkClick r:id="rId6" invalidUrl="" action="" tgtFrame="" tooltip="" history="1" highlightClick="0" endSnd="0"/>
              </a:rPr>
              <a:t>https://www.ncbi.nlm.nih.gov/genbank/</a:t>
            </a:r>
          </a:p>
          <a:p>
            <a:pPr>
              <a:defRPr sz="2000">
                <a:solidFill>
                  <a:srgbClr val="0070C0"/>
                </a:solidFill>
              </a:defRPr>
            </a:pPr>
            <a:r>
              <a:t> </a:t>
            </a:r>
          </a:p>
          <a:p>
            <a:pPr marL="342900" indent="-342900">
              <a:buSzPct val="100000"/>
              <a:buFont typeface="Arial"/>
              <a:buChar char="•"/>
              <a:defRPr sz="2000">
                <a:solidFill>
                  <a:srgbClr val="0070C0"/>
                </a:solidFill>
              </a:defRPr>
            </a:pPr>
            <a:r>
              <a:t>metabolic reactions, enzymes e.g KEGG</a:t>
            </a:r>
            <a:r>
              <a:t> </a:t>
            </a:r>
            <a:br/>
            <a:r>
              <a:rPr u="sng">
                <a:solidFill>
                  <a:srgbClr val="0563C1"/>
                </a:solidFill>
                <a:uFill>
                  <a:solidFill>
                    <a:srgbClr val="0563C1"/>
                  </a:solidFill>
                </a:uFill>
                <a:hlinkClick r:id="rId7" invalidUrl="" action="" tgtFrame="" tooltip="" history="1" highlightClick="0" endSnd="0"/>
              </a:rPr>
              <a:t>https://www.genome.jp/kegg/</a:t>
            </a:r>
            <a:r>
              <a:t> </a:t>
            </a:r>
          </a:p>
        </p:txBody>
      </p:sp>
      <p:sp>
        <p:nvSpPr>
          <p:cNvPr id="129" name="Rectangle 5"/>
          <p:cNvSpPr txBox="1"/>
          <p:nvPr/>
        </p:nvSpPr>
        <p:spPr>
          <a:xfrm>
            <a:off x="7664561" y="2887736"/>
            <a:ext cx="2904710" cy="14973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solidFill>
                  <a:srgbClr val="0070C0"/>
                </a:solidFill>
              </a:defRPr>
            </a:lvl1pPr>
          </a:lstStyle>
          <a:p>
            <a:pPr/>
            <a:r>
              <a:t>NCBI or BioPortal are good places to start searching for a registry or a term.</a:t>
            </a:r>
          </a:p>
        </p:txBody>
      </p:sp>
      <p:sp>
        <p:nvSpPr>
          <p:cNvPr id="130" name="Title 1"/>
          <p:cNvSpPr txBox="1"/>
          <p:nvPr>
            <p:ph type="title"/>
          </p:nvPr>
        </p:nvSpPr>
        <p:spPr>
          <a:xfrm>
            <a:off x="838200" y="365125"/>
            <a:ext cx="10515600" cy="1325563"/>
          </a:xfrm>
          <a:prstGeom prst="rect">
            <a:avLst/>
          </a:prstGeom>
        </p:spPr>
        <p:txBody>
          <a:bodyPr/>
          <a:lstStyle>
            <a:lvl1pPr>
              <a:defRPr sz="3200"/>
            </a:lvl1pPr>
          </a:lstStyle>
          <a:p>
            <a:pPr/>
            <a:r>
              <a:t>Similarly, other registries can be used to identify many biological concepts and entities: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TextBox 9"/>
          <p:cNvSpPr txBox="1"/>
          <p:nvPr/>
        </p:nvSpPr>
        <p:spPr>
          <a:xfrm>
            <a:off x="883919" y="1690688"/>
            <a:ext cx="9901759" cy="7607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Font typeface="Arial"/>
              <a:buChar char="•"/>
              <a:defRPr sz="2400">
                <a:solidFill>
                  <a:srgbClr val="0070C0"/>
                </a:solidFill>
              </a:defRPr>
            </a:pPr>
            <a:r>
              <a:t>[BioPortal] - (https://bioportal.bioontology.org/) </a:t>
            </a:r>
          </a:p>
          <a:p>
            <a:pPr marL="342900" indent="-342900">
              <a:buSzPct val="100000"/>
              <a:buFont typeface="Arial"/>
              <a:buChar char="•"/>
              <a:defRPr sz="2400">
                <a:solidFill>
                  <a:srgbClr val="0070C0"/>
                </a:solidFill>
              </a:defRPr>
            </a:pPr>
            <a:r>
              <a:t>[NCBI] - (https://www.ncbi.nlm.nih.gov/) </a:t>
            </a:r>
          </a:p>
        </p:txBody>
      </p:sp>
      <p:sp>
        <p:nvSpPr>
          <p:cNvPr id="135" name="Title 1"/>
          <p:cNvSpPr txBox="1"/>
          <p:nvPr>
            <p:ph type="title"/>
          </p:nvPr>
        </p:nvSpPr>
        <p:spPr>
          <a:xfrm>
            <a:off x="838200" y="365125"/>
            <a:ext cx="10515600" cy="1325563"/>
          </a:xfrm>
          <a:prstGeom prst="rect">
            <a:avLst/>
          </a:prstGeom>
        </p:spPr>
        <p:txBody>
          <a:bodyPr/>
          <a:lstStyle/>
          <a:p>
            <a:pPr/>
            <a:r>
              <a:t>Finding registries or terms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TextBox 4"/>
          <p:cNvSpPr txBox="1"/>
          <p:nvPr/>
        </p:nvSpPr>
        <p:spPr>
          <a:xfrm>
            <a:off x="775486" y="100234"/>
            <a:ext cx="9373092" cy="87655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800">
                <a:solidFill>
                  <a:srgbClr val="0070C0"/>
                </a:solidFill>
              </a:defRPr>
            </a:pPr>
            <a:r>
              <a:t>Exercise 2: </a:t>
            </a:r>
          </a:p>
          <a:p>
            <a:pPr algn="ctr">
              <a:defRPr sz="2800">
                <a:solidFill>
                  <a:srgbClr val="0070C0"/>
                </a:solidFill>
              </a:defRPr>
            </a:pPr>
            <a:r>
              <a:t>Public ID in action</a:t>
            </a:r>
          </a:p>
        </p:txBody>
      </p:sp>
      <p:sp>
        <p:nvSpPr>
          <p:cNvPr id="140" name="TextBox 3"/>
          <p:cNvSpPr txBox="1"/>
          <p:nvPr/>
        </p:nvSpPr>
        <p:spPr>
          <a:xfrm>
            <a:off x="6794863" y="6480766"/>
            <a:ext cx="3721157"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i="1" sz="1200">
                <a:solidFill>
                  <a:srgbClr val="333333"/>
                </a:solidFill>
                <a:latin typeface="Ubuntu"/>
                <a:ea typeface="Ubuntu"/>
                <a:cs typeface="Ubuntu"/>
                <a:sym typeface="Ubuntu"/>
              </a:defRPr>
            </a:lvl1pPr>
          </a:lstStyle>
          <a:p>
            <a:pPr/>
            <a:r>
              <a:t>Figure credits: Tomasz Zielinski and Andrés Romanowski</a:t>
            </a:r>
          </a:p>
        </p:txBody>
      </p:sp>
      <p:pic>
        <p:nvPicPr>
          <p:cNvPr id="141" name="Picture 2" descr="Picture 2"/>
          <p:cNvPicPr>
            <a:picLocks noChangeAspect="1"/>
          </p:cNvPicPr>
          <p:nvPr/>
        </p:nvPicPr>
        <p:blipFill>
          <a:blip r:embed="rId3">
            <a:extLst/>
          </a:blip>
          <a:srcRect l="0" t="0" r="2407" b="3419"/>
          <a:stretch>
            <a:fillRect/>
          </a:stretch>
        </p:blipFill>
        <p:spPr>
          <a:xfrm>
            <a:off x="456349" y="1054340"/>
            <a:ext cx="10301762" cy="5139632"/>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5"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146" name="TextBox 6"/>
          <p:cNvSpPr txBox="1"/>
          <p:nvPr/>
        </p:nvSpPr>
        <p:spPr>
          <a:xfrm>
            <a:off x="981361" y="1536173"/>
            <a:ext cx="9901758" cy="3406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Font typeface="Arial"/>
              <a:buChar char="•"/>
              <a:defRPr sz="2400">
                <a:solidFill>
                  <a:srgbClr val="0070C0"/>
                </a:solidFill>
                <a:latin typeface="Ubuntu"/>
                <a:ea typeface="Ubuntu"/>
                <a:cs typeface="Ubuntu"/>
                <a:sym typeface="Ubuntu"/>
              </a:defRPr>
            </a:pPr>
            <a:r>
              <a:t>Escherichia coli</a:t>
            </a:r>
          </a:p>
          <a:p>
            <a:pPr marL="342900" indent="-342900">
              <a:buSzPct val="100000"/>
              <a:buFont typeface="Arial"/>
              <a:buChar char="•"/>
              <a:defRPr sz="2400">
                <a:solidFill>
                  <a:srgbClr val="0070C0"/>
                </a:solidFill>
                <a:latin typeface="Ubuntu"/>
                <a:ea typeface="Ubuntu"/>
                <a:cs typeface="Ubuntu"/>
                <a:sym typeface="Ubuntu"/>
              </a:defRPr>
            </a:pPr>
            <a:r>
              <a:t>EColi</a:t>
            </a:r>
          </a:p>
          <a:p>
            <a:pPr marL="342900" indent="-342900">
              <a:buSzPct val="100000"/>
              <a:buFont typeface="Arial"/>
              <a:buChar char="•"/>
              <a:defRPr sz="2400">
                <a:solidFill>
                  <a:srgbClr val="0070C0"/>
                </a:solidFill>
                <a:latin typeface="Ubuntu"/>
                <a:ea typeface="Ubuntu"/>
                <a:cs typeface="Ubuntu"/>
                <a:sym typeface="Ubuntu"/>
              </a:defRPr>
            </a:pPr>
            <a:r>
              <a:t>E. coli</a:t>
            </a:r>
          </a:p>
          <a:p>
            <a:pPr marL="342900" indent="-342900">
              <a:buSzPct val="100000"/>
              <a:buFont typeface="Arial"/>
              <a:buChar char="•"/>
              <a:defRPr sz="2400">
                <a:solidFill>
                  <a:srgbClr val="0070C0"/>
                </a:solidFill>
                <a:latin typeface="Ubuntu"/>
                <a:ea typeface="Ubuntu"/>
                <a:cs typeface="Ubuntu"/>
                <a:sym typeface="Ubuntu"/>
              </a:defRPr>
            </a:pPr>
            <a:r>
              <a:t>E. Coli</a:t>
            </a:r>
            <a:br/>
          </a:p>
          <a:p>
            <a:pPr marL="342900" indent="-342900">
              <a:buSzPct val="100000"/>
              <a:buFont typeface="Arial"/>
              <a:buChar char="•"/>
              <a:defRPr sz="2400">
                <a:solidFill>
                  <a:srgbClr val="0070C0"/>
                </a:solidFill>
                <a:latin typeface="Ubuntu"/>
                <a:ea typeface="Ubuntu"/>
                <a:cs typeface="Ubuntu"/>
                <a:sym typeface="Ubuntu"/>
              </a:defRPr>
            </a:pPr>
            <a:r>
              <a:t>Kanamycin A</a:t>
            </a:r>
          </a:p>
          <a:p>
            <a:pPr marL="342900" indent="-342900">
              <a:buSzPct val="100000"/>
              <a:buFont typeface="Arial"/>
              <a:buChar char="•"/>
              <a:defRPr sz="2400">
                <a:solidFill>
                  <a:srgbClr val="0070C0"/>
                </a:solidFill>
                <a:latin typeface="Ubuntu"/>
                <a:ea typeface="Ubuntu"/>
                <a:cs typeface="Ubuntu"/>
                <a:sym typeface="Ubuntu"/>
              </a:defRPr>
            </a:pPr>
            <a:r>
              <a:t>Kanamycin</a:t>
            </a:r>
          </a:p>
          <a:p>
            <a:pPr marL="342900" indent="-342900">
              <a:buSzPct val="100000"/>
              <a:buFont typeface="Arial"/>
              <a:buChar char="•"/>
              <a:defRPr sz="2400">
                <a:solidFill>
                  <a:srgbClr val="0070C0"/>
                </a:solidFill>
                <a:latin typeface="Ubuntu"/>
                <a:ea typeface="Ubuntu"/>
                <a:cs typeface="Ubuntu"/>
                <a:sym typeface="Ubuntu"/>
              </a:defRPr>
            </a:pPr>
            <a:r>
              <a:t>Kanam.</a:t>
            </a:r>
          </a:p>
          <a:p>
            <a:pPr marL="342900" indent="-342900">
              <a:buSzPct val="100000"/>
              <a:buFont typeface="Arial"/>
              <a:buChar char="•"/>
              <a:defRPr sz="2400">
                <a:solidFill>
                  <a:srgbClr val="0070C0"/>
                </a:solidFill>
                <a:latin typeface="Ubuntu"/>
                <a:ea typeface="Ubuntu"/>
                <a:cs typeface="Ubuntu"/>
                <a:sym typeface="Ubuntu"/>
              </a:defRPr>
            </a:pPr>
            <a:r>
              <a:t>Kan. 	</a:t>
            </a:r>
          </a:p>
        </p:txBody>
      </p:sp>
      <p:sp>
        <p:nvSpPr>
          <p:cNvPr id="147" name="Title 1"/>
          <p:cNvSpPr txBox="1"/>
          <p:nvPr>
            <p:ph type="title"/>
          </p:nvPr>
        </p:nvSpPr>
        <p:spPr>
          <a:xfrm>
            <a:off x="838200" y="365125"/>
            <a:ext cx="10515600" cy="1325563"/>
          </a:xfrm>
          <a:prstGeom prst="rect">
            <a:avLst/>
          </a:prstGeom>
        </p:spPr>
        <p:txBody>
          <a:bodyPr/>
          <a:lstStyle/>
          <a:p>
            <a:pPr/>
            <a:r>
              <a:t>Disambiguation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