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link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.jpe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1.jpeg"/><Relationship Id="rId10" Type="http://schemas.openxmlformats.org/officeDocument/2006/relationships/image" Target="../media/image4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3"/>
          <p:cNvSpPr txBox="1"/>
          <p:nvPr/>
        </p:nvSpPr>
        <p:spPr>
          <a:xfrm>
            <a:off x="3540481" y="2338223"/>
            <a:ext cx="4052031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>
                <a:solidFill>
                  <a:srgbClr val="0070C0"/>
                </a:solidFill>
              </a:defRPr>
            </a:pPr>
            <a:r>
              <a:t>Reusable</a:t>
            </a:r>
            <a:r>
              <a:t> analysis</a:t>
            </a:r>
          </a:p>
        </p:txBody>
      </p:sp>
      <p:pic>
        <p:nvPicPr>
          <p:cNvPr id="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Box 6"/>
          <p:cNvSpPr txBox="1"/>
          <p:nvPr/>
        </p:nvSpPr>
        <p:spPr>
          <a:xfrm>
            <a:off x="1138484" y="6231018"/>
            <a:ext cx="600456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Open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https://link</a:t>
            </a:r>
            <a:r>
              <a:t> </a:t>
            </a:r>
          </a:p>
        </p:txBody>
      </p:sp>
      <p:sp>
        <p:nvSpPr>
          <p:cNvPr id="97" name="Arrow: Down 7"/>
          <p:cNvSpPr/>
          <p:nvPr/>
        </p:nvSpPr>
        <p:spPr>
          <a:xfrm rot="16200000">
            <a:off x="410999" y="6105290"/>
            <a:ext cx="469784" cy="620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427"/>
                </a:moveTo>
                <a:lnTo>
                  <a:pt x="5400" y="13427"/>
                </a:lnTo>
                <a:lnTo>
                  <a:pt x="5400" y="0"/>
                </a:lnTo>
                <a:lnTo>
                  <a:pt x="16200" y="0"/>
                </a:lnTo>
                <a:lnTo>
                  <a:pt x="16200" y="13427"/>
                </a:lnTo>
                <a:lnTo>
                  <a:pt x="21600" y="13427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4"/>
          <p:cNvSpPr txBox="1"/>
          <p:nvPr/>
        </p:nvSpPr>
        <p:spPr>
          <a:xfrm>
            <a:off x="1183822" y="1569406"/>
            <a:ext cx="9665436" cy="3467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do not </a:t>
            </a:r>
            <a:r>
              <a:t>write</a:t>
            </a:r>
            <a:r>
              <a:t> </a:t>
            </a:r>
            <a:r>
              <a:t>long</a:t>
            </a:r>
            <a:r>
              <a:t> </a:t>
            </a:r>
            <a:r>
              <a:t>programs</a:t>
            </a:r>
            <a:r>
              <a:t> in notebook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u</a:t>
            </a:r>
            <a:r>
              <a:t>se</a:t>
            </a:r>
            <a:r>
              <a:t> the </a:t>
            </a:r>
            <a:r>
              <a:t>adequate</a:t>
            </a:r>
            <a:r>
              <a:t> </a:t>
            </a:r>
            <a:r>
              <a:t>tools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l</a:t>
            </a:r>
            <a:r>
              <a:t>earn</a:t>
            </a:r>
            <a:r>
              <a:t> and </a:t>
            </a:r>
            <a:r>
              <a:t>adhere</a:t>
            </a:r>
            <a:r>
              <a:t> to software engineering </a:t>
            </a:r>
            <a:r>
              <a:t>practise</a:t>
            </a:r>
            <a:r>
              <a:t> (</a:t>
            </a:r>
            <a:r>
              <a:t>language</a:t>
            </a:r>
            <a:r>
              <a:t> specific)</a:t>
            </a: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  <a:p>
            <a:pPr>
              <a:defRPr sz="2800">
                <a:solidFill>
                  <a:srgbClr val="0070C0"/>
                </a:solidFill>
              </a:defRPr>
            </a:pPr>
          </a:p>
        </p:txBody>
      </p:sp>
      <p:pic>
        <p:nvPicPr>
          <p:cNvPr id="1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Jupyter notebook is not 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31" descr="Picture 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4022611">
            <a:off x="6958771" y="1089102"/>
            <a:ext cx="2672769" cy="1660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4451" y="1579543"/>
            <a:ext cx="1174751" cy="1471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Pipeline</a:t>
            </a:r>
          </a:p>
        </p:txBody>
      </p:sp>
      <p:pic>
        <p:nvPicPr>
          <p:cNvPr id="160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48234" y="1117521"/>
            <a:ext cx="2027753" cy="106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7811" y="1576939"/>
            <a:ext cx="1174751" cy="1471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30" descr="Picture 30"/>
          <p:cNvPicPr>
            <a:picLocks noChangeAspect="1"/>
          </p:cNvPicPr>
          <p:nvPr/>
        </p:nvPicPr>
        <p:blipFill>
          <a:blip r:embed="rId6">
            <a:extLst/>
          </a:blip>
          <a:srcRect l="0" t="6955" r="7086" b="17800"/>
          <a:stretch>
            <a:fillRect/>
          </a:stretch>
        </p:blipFill>
        <p:spPr>
          <a:xfrm rot="19872125">
            <a:off x="5239178" y="2015786"/>
            <a:ext cx="1292076" cy="81005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Right Arrow 7"/>
          <p:cNvSpPr/>
          <p:nvPr/>
        </p:nvSpPr>
        <p:spPr>
          <a:xfrm>
            <a:off x="2811565" y="2245404"/>
            <a:ext cx="668595" cy="1769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Right Arrow 10"/>
          <p:cNvSpPr/>
          <p:nvPr/>
        </p:nvSpPr>
        <p:spPr>
          <a:xfrm>
            <a:off x="5227420" y="2190189"/>
            <a:ext cx="1342955" cy="1769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Round Single Corner Rectangle 13"/>
          <p:cNvSpPr/>
          <p:nvPr/>
        </p:nvSpPr>
        <p:spPr>
          <a:xfrm>
            <a:off x="5173659" y="1417013"/>
            <a:ext cx="845575" cy="508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5" y="0"/>
                </a:lnTo>
                <a:cubicBezTo>
                  <a:pt x="20631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B0F0">
              <a:alpha val="34000"/>
            </a:srgbClr>
          </a:solidFill>
          <a:ln w="28575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6" name="Picture 11" descr="Picture 1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25349" y="4623167"/>
            <a:ext cx="2635319" cy="1325419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  <p:pic>
        <p:nvPicPr>
          <p:cNvPr id="167" name="Picture 29" descr="Picture 2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302661" y="1731554"/>
            <a:ext cx="2458006" cy="1204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Right Arrow 10"/>
          <p:cNvSpPr/>
          <p:nvPr/>
        </p:nvSpPr>
        <p:spPr>
          <a:xfrm>
            <a:off x="7901930" y="2211214"/>
            <a:ext cx="1342955" cy="1769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9" name="Picture 5" descr="Picture 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01332" y="1740486"/>
            <a:ext cx="1953893" cy="1099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31" descr="Picture 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4022611">
            <a:off x="6984710" y="4091720"/>
            <a:ext cx="2672769" cy="1660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0390" y="4582159"/>
            <a:ext cx="1174751" cy="1471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74174" y="4120138"/>
            <a:ext cx="2027753" cy="1068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3751" y="4579556"/>
            <a:ext cx="1174751" cy="1471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icture 30" descr="Picture 30"/>
          <p:cNvPicPr>
            <a:picLocks noChangeAspect="1"/>
          </p:cNvPicPr>
          <p:nvPr/>
        </p:nvPicPr>
        <p:blipFill>
          <a:blip r:embed="rId6">
            <a:extLst/>
          </a:blip>
          <a:srcRect l="0" t="6955" r="7086" b="17800"/>
          <a:stretch>
            <a:fillRect/>
          </a:stretch>
        </p:blipFill>
        <p:spPr>
          <a:xfrm rot="19872125">
            <a:off x="5265118" y="5018402"/>
            <a:ext cx="1292076" cy="810054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Right Arrow 7"/>
          <p:cNvSpPr/>
          <p:nvPr/>
        </p:nvSpPr>
        <p:spPr>
          <a:xfrm>
            <a:off x="2837505" y="5248021"/>
            <a:ext cx="668595" cy="1769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Right Arrow 10"/>
          <p:cNvSpPr/>
          <p:nvPr/>
        </p:nvSpPr>
        <p:spPr>
          <a:xfrm>
            <a:off x="5253359" y="5192807"/>
            <a:ext cx="1342955" cy="1769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Right Arrow 10"/>
          <p:cNvSpPr/>
          <p:nvPr/>
        </p:nvSpPr>
        <p:spPr>
          <a:xfrm>
            <a:off x="7927870" y="5213830"/>
            <a:ext cx="1342955" cy="1769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Round Single Corner Rectangle 11"/>
          <p:cNvSpPr/>
          <p:nvPr/>
        </p:nvSpPr>
        <p:spPr>
          <a:xfrm>
            <a:off x="5079260" y="4579556"/>
            <a:ext cx="845576" cy="508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5" y="0"/>
                </a:lnTo>
                <a:cubicBezTo>
                  <a:pt x="20631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 w="28575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9" name="Picture 2" descr="Picture 2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1332" y="4569150"/>
            <a:ext cx="2002809" cy="1289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4"/>
          <p:cNvSpPr txBox="1"/>
          <p:nvPr/>
        </p:nvSpPr>
        <p:spPr>
          <a:xfrm>
            <a:off x="1183823" y="1569405"/>
            <a:ext cx="9373091" cy="260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Robust (re-starting job)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Efficient (paralel computing)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Methodological sound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Easy to maintain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Well specified dependencies</a:t>
            </a:r>
          </a:p>
        </p:txBody>
      </p:sp>
      <p:pic>
        <p:nvPicPr>
          <p:cNvPr id="18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Reusable pipeline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Box 4"/>
          <p:cNvSpPr txBox="1"/>
          <p:nvPr/>
        </p:nvSpPr>
        <p:spPr>
          <a:xfrm>
            <a:off x="1183823" y="1569405"/>
            <a:ext cx="93730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70C0"/>
                </a:solidFill>
              </a:defRPr>
            </a:pPr>
            <a:r>
              <a:t>Build it with workflows:</a:t>
            </a:r>
          </a:p>
          <a:p>
            <a:pPr marL="457200" indent="-457200">
              <a:buSzPct val="100000"/>
              <a:buChar char="-"/>
              <a:defRPr sz="2800">
                <a:solidFill>
                  <a:srgbClr val="0070C0"/>
                </a:solidFill>
              </a:defRPr>
            </a:pPr>
            <a:r>
              <a:t>Nextflow</a:t>
            </a:r>
          </a:p>
          <a:p>
            <a:pPr marL="457200" indent="-457200">
              <a:buSzPct val="100000"/>
              <a:buChar char="-"/>
              <a:defRPr sz="2800">
                <a:solidFill>
                  <a:srgbClr val="0070C0"/>
                </a:solidFill>
              </a:defRPr>
            </a:pPr>
            <a:r>
              <a:t>Snakemake</a:t>
            </a:r>
          </a:p>
          <a:p>
            <a:pPr marL="457200" indent="-457200">
              <a:buSzPct val="100000"/>
              <a:buChar char="-"/>
              <a:defRPr sz="2800">
                <a:solidFill>
                  <a:srgbClr val="0070C0"/>
                </a:solidFill>
              </a:defRPr>
            </a:pPr>
            <a:r>
              <a:t>Galaxy</a:t>
            </a:r>
          </a:p>
          <a:p>
            <a:pPr marL="457200" indent="-457200">
              <a:buSzPct val="100000"/>
              <a:buChar char="-"/>
              <a:defRPr sz="2800">
                <a:solidFill>
                  <a:srgbClr val="0070C0"/>
                </a:solidFill>
              </a:defRPr>
            </a:pPr>
          </a:p>
          <a:p>
            <a:pPr>
              <a:defRPr sz="2800">
                <a:solidFill>
                  <a:srgbClr val="0070C0"/>
                </a:solidFill>
              </a:defRPr>
            </a:pPr>
            <a:r>
              <a:t>Well defined:</a:t>
            </a:r>
          </a:p>
          <a:p>
            <a:pPr marL="457200" indent="-457200">
              <a:buSzPct val="100000"/>
              <a:buChar char="-"/>
              <a:defRPr sz="2800">
                <a:solidFill>
                  <a:srgbClr val="0070C0"/>
                </a:solidFill>
              </a:defRPr>
            </a:pPr>
            <a:r>
              <a:t>inputs and their formats, </a:t>
            </a:r>
          </a:p>
          <a:p>
            <a:pPr marL="457200" indent="-457200">
              <a:buSzPct val="100000"/>
              <a:buChar char="-"/>
              <a:defRPr sz="2800">
                <a:solidFill>
                  <a:srgbClr val="0070C0"/>
                </a:solidFill>
              </a:defRPr>
            </a:pPr>
            <a:r>
              <a:t>behaviour </a:t>
            </a:r>
          </a:p>
          <a:p>
            <a:pPr marL="457200" indent="-457200">
              <a:buSzPct val="100000"/>
              <a:buChar char="-"/>
              <a:defRPr sz="2800">
                <a:solidFill>
                  <a:srgbClr val="0070C0"/>
                </a:solidFill>
              </a:defRPr>
            </a:pPr>
            <a:r>
              <a:t>software and system dependencies</a:t>
            </a:r>
          </a:p>
        </p:txBody>
      </p:sp>
      <p:pic>
        <p:nvPicPr>
          <p:cNvPr id="18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Reusable pipeline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4"/>
          <p:cNvSpPr txBox="1"/>
          <p:nvPr/>
        </p:nvSpPr>
        <p:spPr>
          <a:xfrm>
            <a:off x="1183823" y="1569405"/>
            <a:ext cx="93730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Easy to start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Flexibile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Easy to pick up bad habbits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Easy to introduce ugly hacks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Beware spaghetti code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</p:txBody>
      </p:sp>
      <p:pic>
        <p:nvPicPr>
          <p:cNvPr id="19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Computing in R and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4"/>
          <p:cNvSpPr txBox="1"/>
          <p:nvPr/>
        </p:nvSpPr>
        <p:spPr>
          <a:xfrm>
            <a:off x="1183823" y="1569406"/>
            <a:ext cx="9373091" cy="303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70C0"/>
                </a:solidFill>
              </a:defRPr>
            </a:pPr>
            <a:r>
              <a:t>We recommend:</a:t>
            </a: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Firstly, learn how to make simple plots, clean/reorganize files and data tables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Secondly, learn basics of software engineering and good programming practices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Then start coding advanced analysis, processing, pipelines…</a:t>
            </a:r>
          </a:p>
        </p:txBody>
      </p:sp>
      <p:pic>
        <p:nvPicPr>
          <p:cNvPr id="19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Computing in R and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4"/>
          <p:cNvSpPr txBox="1"/>
          <p:nvPr/>
        </p:nvSpPr>
        <p:spPr>
          <a:xfrm>
            <a:off x="1183823" y="1569406"/>
            <a:ext cx="9373091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70C0"/>
                </a:solidFill>
              </a:defRPr>
            </a:pPr>
            <a:r>
              <a:t>R and Python behaviour depends on what is installed in your system</a:t>
            </a: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>
              <a:defRPr i="1" sz="2800">
                <a:solidFill>
                  <a:srgbClr val="0070C0"/>
                </a:solidFill>
              </a:defRPr>
            </a:pPr>
            <a:r>
              <a:t>„… but it works (only) on my machine”</a:t>
            </a:r>
          </a:p>
        </p:txBody>
      </p:sp>
      <p:pic>
        <p:nvPicPr>
          <p:cNvPr id="19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Computing in R and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4"/>
          <p:cNvSpPr txBox="1"/>
          <p:nvPr/>
        </p:nvSpPr>
        <p:spPr>
          <a:xfrm>
            <a:off x="1183823" y="1569405"/>
            <a:ext cx="9591127" cy="5194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70C0"/>
                </a:solidFill>
              </a:defRPr>
            </a:pPr>
            <a:r>
              <a:t>R and Python behaviour depends on what is installed in your system</a:t>
            </a: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>
              <a:defRPr sz="2800">
                <a:solidFill>
                  <a:srgbClr val="0070C0"/>
                </a:solidFill>
              </a:defRPr>
            </a:pPr>
            <a:r>
              <a:t>Conda is a package management system for Win, Mac OS, Linux.</a:t>
            </a: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>
              <a:defRPr sz="2800">
                <a:solidFill>
                  <a:srgbClr val="0070C0"/>
                </a:solidFill>
              </a:defRPr>
            </a:pPr>
            <a:r>
              <a:t>Conda install, run, and update packages and their dependencies.</a:t>
            </a: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>
              <a:defRPr sz="2800">
                <a:solidFill>
                  <a:srgbClr val="0070C0"/>
                </a:solidFill>
              </a:defRPr>
            </a:pPr>
            <a:r>
              <a:t>Conda can switch between project environments.</a:t>
            </a: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>
              <a:defRPr sz="2800">
                <a:solidFill>
                  <a:srgbClr val="0070C0"/>
                </a:solidFill>
              </a:defRPr>
            </a:pPr>
            <a:r>
              <a:t>Conda suport many language: R, Ruby, Lua, Scala, Java, JavaScript, C, C++, FORTRAN.</a:t>
            </a:r>
          </a:p>
        </p:txBody>
      </p:sp>
      <p:pic>
        <p:nvPicPr>
          <p:cNvPr id="20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Computing in R and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Box 4"/>
          <p:cNvSpPr txBox="1"/>
          <p:nvPr/>
        </p:nvSpPr>
        <p:spPr>
          <a:xfrm>
            <a:off x="1183823" y="1569406"/>
            <a:ext cx="9373091" cy="303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70C0"/>
                </a:solidFill>
              </a:defRPr>
            </a:pPr>
            <a:r>
              <a:t>R and Python behaviour depends on what is installed in your system</a:t>
            </a: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always use Conda environments to manage what is installed in your system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create new Conda environment for any new project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keep a list of what you installed (and in which order)</a:t>
            </a:r>
          </a:p>
        </p:txBody>
      </p:sp>
      <p:pic>
        <p:nvPicPr>
          <p:cNvPr id="20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Computing in R and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"/>
          <p:cNvSpPr txBox="1"/>
          <p:nvPr/>
        </p:nvSpPr>
        <p:spPr>
          <a:xfrm>
            <a:off x="1183823" y="1569406"/>
            <a:ext cx="9373091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70C0"/>
                </a:solidFill>
              </a:defRPr>
            </a:pPr>
            <a:r>
              <a:t>Ed-DASH courses:</a:t>
            </a: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>
              <a:defRPr sz="2800">
                <a:solidFill>
                  <a:srgbClr val="0070C0"/>
                </a:solidFill>
              </a:defRPr>
            </a:pPr>
            <a:r>
              <a:t>https://edcarp.github.io/Ed-DaSH/workshops.html</a:t>
            </a: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>
              <a:defRPr sz="2800">
                <a:solidFill>
                  <a:srgbClr val="0070C0"/>
                </a:solidFill>
              </a:defRPr>
            </a:pPr>
            <a:r>
              <a:t>Shell, Conda, Workflows</a:t>
            </a:r>
          </a:p>
        </p:txBody>
      </p:sp>
      <p:pic>
        <p:nvPicPr>
          <p:cNvPr id="21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Computing in R and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125" y="2914860"/>
            <a:ext cx="1174751" cy="1471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Analysis</a:t>
            </a:r>
          </a:p>
        </p:txBody>
      </p:sp>
      <p:pic>
        <p:nvPicPr>
          <p:cNvPr id="102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7538" y="1258197"/>
            <a:ext cx="1953892" cy="1099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29515" y="761809"/>
            <a:ext cx="2027753" cy="1068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5351" y="1296123"/>
            <a:ext cx="1174751" cy="1471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49053" y="1013149"/>
            <a:ext cx="2195969" cy="17172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30" descr="Picture 30"/>
          <p:cNvPicPr>
            <a:picLocks noChangeAspect="1"/>
          </p:cNvPicPr>
          <p:nvPr/>
        </p:nvPicPr>
        <p:blipFill>
          <a:blip r:embed="rId7">
            <a:extLst/>
          </a:blip>
          <a:srcRect l="0" t="6955" r="7086" b="17800"/>
          <a:stretch>
            <a:fillRect/>
          </a:stretch>
        </p:blipFill>
        <p:spPr>
          <a:xfrm rot="19872125">
            <a:off x="6880465" y="843602"/>
            <a:ext cx="1292076" cy="810053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Right Arrow 7"/>
          <p:cNvSpPr/>
          <p:nvPr/>
        </p:nvSpPr>
        <p:spPr>
          <a:xfrm>
            <a:off x="3503655" y="1921803"/>
            <a:ext cx="668595" cy="1769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Right Arrow 10"/>
          <p:cNvSpPr/>
          <p:nvPr/>
        </p:nvSpPr>
        <p:spPr>
          <a:xfrm>
            <a:off x="7022438" y="1976179"/>
            <a:ext cx="1342955" cy="1769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Round Single Corner Rectangle 11"/>
          <p:cNvSpPr/>
          <p:nvPr/>
        </p:nvSpPr>
        <p:spPr>
          <a:xfrm>
            <a:off x="6227314" y="4079218"/>
            <a:ext cx="845576" cy="508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5" y="0"/>
                </a:lnTo>
                <a:cubicBezTo>
                  <a:pt x="20631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 w="28575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Round Single Corner Rectangle 12"/>
          <p:cNvSpPr/>
          <p:nvPr/>
        </p:nvSpPr>
        <p:spPr>
          <a:xfrm>
            <a:off x="8687086" y="4127589"/>
            <a:ext cx="845576" cy="508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5" y="0"/>
                </a:lnTo>
                <a:cubicBezTo>
                  <a:pt x="20631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00">
              <a:alpha val="34000"/>
            </a:srgbClr>
          </a:solidFill>
          <a:ln w="28575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Round Single Corner Rectangle 13"/>
          <p:cNvSpPr/>
          <p:nvPr/>
        </p:nvSpPr>
        <p:spPr>
          <a:xfrm>
            <a:off x="10820669" y="3925694"/>
            <a:ext cx="845576" cy="508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5" y="0"/>
                </a:lnTo>
                <a:cubicBezTo>
                  <a:pt x="20631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B0F0">
              <a:alpha val="34000"/>
            </a:srgbClr>
          </a:solidFill>
          <a:ln w="28575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ight Arrow 14"/>
          <p:cNvSpPr/>
          <p:nvPr/>
        </p:nvSpPr>
        <p:spPr>
          <a:xfrm rot="7944595">
            <a:off x="7094952" y="3258192"/>
            <a:ext cx="1484351" cy="18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ight Arrow 15"/>
          <p:cNvSpPr/>
          <p:nvPr/>
        </p:nvSpPr>
        <p:spPr>
          <a:xfrm rot="6796326">
            <a:off x="8709562" y="3333899"/>
            <a:ext cx="1310685" cy="22350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69020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Right Arrow 16"/>
          <p:cNvSpPr/>
          <p:nvPr/>
        </p:nvSpPr>
        <p:spPr>
          <a:xfrm rot="3176148">
            <a:off x="9917614" y="3427867"/>
            <a:ext cx="1308895" cy="2215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36863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5" name="Picture 17" descr="Picture 17"/>
          <p:cNvPicPr>
            <a:picLocks noChangeAspect="1"/>
          </p:cNvPicPr>
          <p:nvPr/>
        </p:nvPicPr>
        <p:blipFill>
          <a:blip r:embed="rId7">
            <a:extLst/>
          </a:blip>
          <a:srcRect l="2860" t="4245" r="6505" b="17800"/>
          <a:stretch>
            <a:fillRect/>
          </a:stretch>
        </p:blipFill>
        <p:spPr>
          <a:xfrm rot="9497910">
            <a:off x="10431812" y="2933379"/>
            <a:ext cx="830205" cy="552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17" descr="Picture 17"/>
          <p:cNvPicPr>
            <a:picLocks noChangeAspect="1"/>
          </p:cNvPicPr>
          <p:nvPr/>
        </p:nvPicPr>
        <p:blipFill>
          <a:blip r:embed="rId7">
            <a:extLst/>
          </a:blip>
          <a:srcRect l="2860" t="4245" r="6505" b="17800"/>
          <a:stretch>
            <a:fillRect/>
          </a:stretch>
        </p:blipFill>
        <p:spPr>
          <a:xfrm rot="9497910">
            <a:off x="8733804" y="3120812"/>
            <a:ext cx="830205" cy="552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17" descr="Picture 17"/>
          <p:cNvPicPr>
            <a:picLocks noChangeAspect="1"/>
          </p:cNvPicPr>
          <p:nvPr/>
        </p:nvPicPr>
        <p:blipFill>
          <a:blip r:embed="rId7">
            <a:extLst/>
          </a:blip>
          <a:srcRect l="2860" t="4245" r="6505" b="17800"/>
          <a:stretch>
            <a:fillRect/>
          </a:stretch>
        </p:blipFill>
        <p:spPr>
          <a:xfrm rot="9497910">
            <a:off x="6878133" y="3076768"/>
            <a:ext cx="830205" cy="552789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Right Arrow 27"/>
          <p:cNvSpPr/>
          <p:nvPr/>
        </p:nvSpPr>
        <p:spPr>
          <a:xfrm rot="10800000">
            <a:off x="4248150" y="4244987"/>
            <a:ext cx="1477711" cy="1769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9" name="Picture 25" descr="Picture 25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59913" y="3821128"/>
            <a:ext cx="2516603" cy="1804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11" descr="Picture 11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1851" y="5325943"/>
            <a:ext cx="2149580" cy="1081119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  <p:pic>
        <p:nvPicPr>
          <p:cNvPr id="121" name="Picture 29" descr="Picture 2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210132" y="5008922"/>
            <a:ext cx="3277843" cy="1606487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ight Arrow 7"/>
          <p:cNvSpPr/>
          <p:nvPr/>
        </p:nvSpPr>
        <p:spPr>
          <a:xfrm rot="5400000">
            <a:off x="8614602" y="4762746"/>
            <a:ext cx="668595" cy="1769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4"/>
          <p:cNvSpPr txBox="1"/>
          <p:nvPr/>
        </p:nvSpPr>
        <p:spPr>
          <a:xfrm>
            <a:off x="1183823" y="1569405"/>
            <a:ext cx="9373092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70C0"/>
                </a:solidFill>
              </a:defRPr>
            </a:pPr>
            <a:r>
              <a:t>Some</a:t>
            </a:r>
            <a:r>
              <a:t> </a:t>
            </a:r>
            <a:r>
              <a:t>biological</a:t>
            </a:r>
            <a:r>
              <a:t> </a:t>
            </a:r>
            <a:r>
              <a:t>context</a:t>
            </a:r>
            <a:r>
              <a:t> and </a:t>
            </a:r>
            <a:r>
              <a:t>inputs</a:t>
            </a: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data (</a:t>
            </a:r>
            <a:r>
              <a:t>initial</a:t>
            </a:r>
            <a:r>
              <a:t> </a:t>
            </a:r>
            <a:r>
              <a:t>results</a:t>
            </a:r>
            <a:r>
              <a:t>) </a:t>
            </a:r>
            <a:r>
              <a:t>exploration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(retries, adjustments, modifications to exp procedures)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data exploration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selection of analysis methods and parameters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(statistical) validation of results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final version of results and graphical rendering</a:t>
            </a:r>
          </a:p>
        </p:txBody>
      </p:sp>
      <p:pic>
        <p:nvPicPr>
          <p:cNvPr id="1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Ad-hoc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4"/>
          <p:cNvSpPr txBox="1"/>
          <p:nvPr/>
        </p:nvSpPr>
        <p:spPr>
          <a:xfrm>
            <a:off x="1183823" y="1569406"/>
            <a:ext cx="9373092" cy="87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0070C0"/>
                </a:solidFill>
              </a:defRPr>
            </a:lvl1pPr>
          </a:lstStyle>
          <a:p>
            <a:pPr/>
            <a:r>
              <a:t>Jupyter notebook example - Exercise 1</a:t>
            </a:r>
          </a:p>
        </p:txBody>
      </p:sp>
      <p:pic>
        <p:nvPicPr>
          <p:cNvPr id="1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Ad-hoc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4"/>
          <p:cNvSpPr txBox="1"/>
          <p:nvPr/>
        </p:nvSpPr>
        <p:spPr>
          <a:xfrm>
            <a:off x="1183823" y="1569405"/>
            <a:ext cx="93730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Natural starting point for learning programming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More „powerful” / „professional” scientific plots than ones available in Excel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Easier to recreate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Easier to adjust for specific dimensions/formats/styles</a:t>
            </a:r>
          </a:p>
        </p:txBody>
      </p:sp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Plotting in R (Python)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4"/>
          <p:cNvSpPr txBox="1"/>
          <p:nvPr/>
        </p:nvSpPr>
        <p:spPr>
          <a:xfrm>
            <a:off x="1183823" y="1569406"/>
            <a:ext cx="9373091" cy="3467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Motivation, how we got into the final results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Input data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Parameters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Methods (functions)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Interminent reusults, adjustments, steps….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Outputs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Conclussions</a:t>
            </a:r>
          </a:p>
        </p:txBody>
      </p:sp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Reusable ad-hoc analysis with jupyter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4"/>
          <p:cNvSpPr txBox="1"/>
          <p:nvPr/>
        </p:nvSpPr>
        <p:spPr>
          <a:xfrm>
            <a:off x="1183823" y="1569406"/>
            <a:ext cx="9373091" cy="562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70C0"/>
                </a:solidFill>
              </a:defRPr>
            </a:pPr>
            <a:r>
              <a:t>… only as good as your self discipline</a:t>
            </a: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Document the decission process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Document parameters and their significance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Decide what to retain/clean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Comment code where necessary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Follow good practices: </a:t>
            </a:r>
            <a:br/>
            <a:r>
              <a:t>- in naming variables, functions</a:t>
            </a:r>
            <a:br/>
            <a:r>
              <a:t>- in formating: intentations, line length, line breaks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- modularization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</p:txBody>
      </p:sp>
      <p:pic>
        <p:nvPicPr>
          <p:cNvPr id="1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Reusable ad-hoc analysis with jupyter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4"/>
          <p:cNvSpPr txBox="1"/>
          <p:nvPr/>
        </p:nvSpPr>
        <p:spPr>
          <a:xfrm>
            <a:off x="1183823" y="1569406"/>
            <a:ext cx="9373091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70C0"/>
                </a:solidFill>
              </a:defRPr>
            </a:pPr>
            <a:r>
              <a:t>… only as good as your self discipline</a:t>
            </a: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Notebook has to be shipped with all file inputs and description of runtime environment</a:t>
            </a:r>
          </a:p>
        </p:txBody>
      </p:sp>
      <p:pic>
        <p:nvPicPr>
          <p:cNvPr id="1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Reusable ad-hoc analysis with jupyter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4"/>
          <p:cNvSpPr txBox="1"/>
          <p:nvPr/>
        </p:nvSpPr>
        <p:spPr>
          <a:xfrm>
            <a:off x="1183822" y="1569405"/>
            <a:ext cx="9665436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70C0"/>
                </a:solidFill>
              </a:defRPr>
            </a:pPr>
            <a:r>
              <a:t>Notebooks shine 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in orchestrating „short”, step by step operations in R, python, shell (notebooks can use all 3 at the same time)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capturing parameters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adding interpretations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acting as a „flexible” user interface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  <a:p>
            <a:pPr>
              <a:defRPr sz="2800">
                <a:solidFill>
                  <a:srgbClr val="0070C0"/>
                </a:solidFill>
              </a:defRPr>
            </a:pPr>
          </a:p>
        </p:txBody>
      </p:sp>
      <p:pic>
        <p:nvPicPr>
          <p:cNvPr id="14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itle 1"/>
          <p:cNvSpPr txBox="1"/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0070C0"/>
                </a:solidFill>
              </a:defRPr>
            </a:lvl1pPr>
          </a:lstStyle>
          <a:p>
            <a:pPr/>
            <a:r>
              <a:t>Reusable ad-hoc analysis with jupyter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