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Online respository is a Findable and Accessible resource (also Trackable).</a:t>
            </a:r>
          </a:p>
          <a:p>
            <a:pPr/>
            <a:r>
              <a:t>Online repositories are also interoperable since they can be accessed from anywhere (with internet) and are not restricted to your local hard drive.</a:t>
            </a:r>
          </a:p>
          <a:p>
            <a:pPr/>
            <a:r>
              <a:t>The 'telling story' and being able to travel back in time helps in reuse and reproducibility.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link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3"/>
          <p:cNvSpPr txBox="1"/>
          <p:nvPr/>
        </p:nvSpPr>
        <p:spPr>
          <a:xfrm>
            <a:off x="2697636" y="2338223"/>
            <a:ext cx="5737708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0070C0"/>
                </a:solidFill>
              </a:defRPr>
            </a:lvl1pPr>
          </a:lstStyle>
          <a:p>
            <a:pPr/>
            <a:r>
              <a:t>Keeping track of changes</a:t>
            </a:r>
          </a:p>
        </p:txBody>
      </p:sp>
      <p:pic>
        <p:nvPicPr>
          <p:cNvPr id="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6"/>
          <p:cNvSpPr txBox="1"/>
          <p:nvPr/>
        </p:nvSpPr>
        <p:spPr>
          <a:xfrm>
            <a:off x="1138484" y="6231018"/>
            <a:ext cx="600456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Open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https://link</a:t>
            </a:r>
            <a:r>
              <a:t> </a:t>
            </a:r>
          </a:p>
        </p:txBody>
      </p:sp>
      <p:sp>
        <p:nvSpPr>
          <p:cNvPr id="97" name="Arrow: Down 7"/>
          <p:cNvSpPr/>
          <p:nvPr/>
        </p:nvSpPr>
        <p:spPr>
          <a:xfrm rot="16200000">
            <a:off x="410999" y="6105290"/>
            <a:ext cx="469784" cy="620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427"/>
                </a:moveTo>
                <a:lnTo>
                  <a:pt x="5400" y="13427"/>
                </a:lnTo>
                <a:lnTo>
                  <a:pt x="5400" y="0"/>
                </a:lnTo>
                <a:lnTo>
                  <a:pt x="16200" y="0"/>
                </a:lnTo>
                <a:lnTo>
                  <a:pt x="16200" y="13427"/>
                </a:lnTo>
                <a:lnTo>
                  <a:pt x="21600" y="13427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4"/>
          <p:cNvSpPr txBox="1"/>
          <p:nvPr/>
        </p:nvSpPr>
        <p:spPr>
          <a:xfrm>
            <a:off x="1409454" y="1129463"/>
            <a:ext cx="9373092" cy="1308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Exercise 2: </a:t>
            </a:r>
          </a:p>
          <a:p>
            <a:pPr algn="ctr">
              <a:defRPr sz="2800">
                <a:solidFill>
                  <a:srgbClr val="0070C0"/>
                </a:solidFill>
              </a:defRPr>
            </a:pPr>
          </a:p>
          <a:p>
            <a:pPr algn="ctr">
              <a:defRPr sz="2800">
                <a:solidFill>
                  <a:srgbClr val="0070C0"/>
                </a:solidFill>
              </a:defRPr>
            </a:pPr>
            <a:r>
              <a:t>Manual versioning</a:t>
            </a:r>
          </a:p>
        </p:txBody>
      </p:sp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4"/>
          <p:cNvSpPr txBox="1"/>
          <p:nvPr/>
        </p:nvSpPr>
        <p:spPr>
          <a:xfrm>
            <a:off x="1409454" y="1129464"/>
            <a:ext cx="9373092" cy="8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0070C0"/>
                </a:solidFill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rcRect l="26992" t="38599" r="26269" b="22849"/>
          <a:stretch>
            <a:fillRect/>
          </a:stretch>
        </p:blipFill>
        <p:spPr>
          <a:xfrm>
            <a:off x="-96099" y="420238"/>
            <a:ext cx="12288100" cy="5701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4"/>
          <p:cNvSpPr txBox="1"/>
          <p:nvPr/>
        </p:nvSpPr>
        <p:spPr>
          <a:xfrm>
            <a:off x="1409454" y="1129463"/>
            <a:ext cx="9373092" cy="1308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Exercise 3: </a:t>
            </a:r>
          </a:p>
          <a:p>
            <a:pPr algn="ctr">
              <a:defRPr sz="2800">
                <a:solidFill>
                  <a:srgbClr val="0070C0"/>
                </a:solidFill>
              </a:defRPr>
            </a:pPr>
          </a:p>
          <a:p>
            <a:pPr algn="ctr">
              <a:defRPr sz="2800">
                <a:solidFill>
                  <a:srgbClr val="0070C0"/>
                </a:solidFill>
              </a:defRPr>
            </a:pPr>
            <a:r>
              <a:t>Changelog in action</a:t>
            </a:r>
          </a:p>
        </p:txBody>
      </p:sp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Box 3"/>
          <p:cNvSpPr txBox="1"/>
          <p:nvPr/>
        </p:nvSpPr>
        <p:spPr>
          <a:xfrm>
            <a:off x="791793" y="286699"/>
            <a:ext cx="5447666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0070C0"/>
                </a:solidFill>
              </a:defRPr>
            </a:lvl1pPr>
          </a:lstStyle>
          <a:p>
            <a:pPr/>
            <a:r>
              <a:t>Version control systems</a:t>
            </a:r>
          </a:p>
        </p:txBody>
      </p:sp>
      <p:grpSp>
        <p:nvGrpSpPr>
          <p:cNvPr id="141" name="Group 11"/>
          <p:cNvGrpSpPr/>
          <p:nvPr/>
        </p:nvGrpSpPr>
        <p:grpSpPr>
          <a:xfrm>
            <a:off x="2051169" y="1007567"/>
            <a:ext cx="7591595" cy="4842866"/>
            <a:chOff x="0" y="0"/>
            <a:chExt cx="7591594" cy="4842863"/>
          </a:xfrm>
        </p:grpSpPr>
        <p:pic>
          <p:nvPicPr>
            <p:cNvPr id="138" name="Graphic 2" descr="Graphic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18292" y="0"/>
              <a:ext cx="5494237" cy="16849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Graphic 7" descr="Graphic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1684972"/>
              <a:ext cx="3432410" cy="30375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Graphic 9" descr="Graphic 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040005" y="1564617"/>
              <a:ext cx="3551590" cy="32782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2" name="Rectangle 10"/>
          <p:cNvSpPr txBox="1"/>
          <p:nvPr/>
        </p:nvSpPr>
        <p:spPr>
          <a:xfrm>
            <a:off x="2328885" y="5988832"/>
            <a:ext cx="785711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0070C0"/>
                </a:solidFill>
              </a:defRPr>
            </a:lvl1pPr>
          </a:lstStyle>
          <a:p>
            <a:pPr/>
            <a:r>
              <a:t>Tool-based version control has several benefits over manual version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1"/>
          <p:cNvSpPr txBox="1"/>
          <p:nvPr/>
        </p:nvSpPr>
        <p:spPr>
          <a:xfrm>
            <a:off x="1554642" y="1524088"/>
            <a:ext cx="9082715" cy="235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4000">
                <a:solidFill>
                  <a:srgbClr val="0070C0"/>
                </a:solidFill>
              </a:defRPr>
            </a:lvl1pPr>
          </a:lstStyle>
          <a:p>
            <a:pPr/>
            <a:r>
              <a:t>Looking at the reasons to use a version control system (VCS) in research, how does using VCS help in being FAIR?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4"/>
          <p:cNvSpPr txBox="1"/>
          <p:nvPr/>
        </p:nvSpPr>
        <p:spPr>
          <a:xfrm>
            <a:off x="561599" y="488425"/>
            <a:ext cx="9373092" cy="110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pPr/>
            <a:r>
              <a:t>Learning git</a:t>
            </a:r>
          </a:p>
        </p:txBody>
      </p:sp>
      <p:pic>
        <p:nvPicPr>
          <p:cNvPr id="14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Rectangle 1"/>
          <p:cNvSpPr txBox="1"/>
          <p:nvPr/>
        </p:nvSpPr>
        <p:spPr>
          <a:xfrm>
            <a:off x="1024685" y="2088855"/>
            <a:ext cx="10104275" cy="1308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a must for computing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a worthy skill for everyone</a:t>
            </a:r>
          </a:p>
        </p:txBody>
      </p:sp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6822" y="91545"/>
            <a:ext cx="4520697" cy="654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4"/>
          <p:cNvSpPr txBox="1"/>
          <p:nvPr/>
        </p:nvSpPr>
        <p:spPr>
          <a:xfrm>
            <a:off x="561599" y="488425"/>
            <a:ext cx="9373092" cy="110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pPr/>
            <a:r>
              <a:t>Learning git</a:t>
            </a:r>
          </a:p>
        </p:txBody>
      </p:sp>
      <p:pic>
        <p:nvPicPr>
          <p:cNvPr id="1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Rectangle 1"/>
          <p:cNvSpPr txBox="1"/>
          <p:nvPr/>
        </p:nvSpPr>
        <p:spPr>
          <a:xfrm>
            <a:off x="1024685" y="2088855"/>
            <a:ext cx="10104275" cy="303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Software Carpentry git workshop https://swcarpentry.github.io/git-novice/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Edinburgh Carpentries runs courses: https://edcarp.github.io/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https://ourcodingclub.github.io/tutorials/git/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Crash course on youtube: https://youtu.be/SWYqp7iY_Tc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Learn git branching: https://learngitbranching.js.org/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Learn git-game: https://github.com/git-game/git-game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extBox 3"/>
          <p:cNvSpPr txBox="1"/>
          <p:nvPr/>
        </p:nvSpPr>
        <p:spPr>
          <a:xfrm>
            <a:off x="822959" y="379919"/>
            <a:ext cx="9951992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>
                <a:solidFill>
                  <a:srgbClr val="0070C0"/>
                </a:solidFill>
              </a:defRPr>
            </a:lvl1pPr>
          </a:lstStyle>
          <a:p>
            <a:pPr/>
            <a:r>
              <a:t>Semantic versioning</a:t>
            </a:r>
          </a:p>
        </p:txBody>
      </p:sp>
      <p:sp>
        <p:nvSpPr>
          <p:cNvPr id="159" name="Rectangle 6"/>
          <p:cNvSpPr txBox="1"/>
          <p:nvPr/>
        </p:nvSpPr>
        <p:spPr>
          <a:xfrm>
            <a:off x="1024685" y="2088854"/>
            <a:ext cx="10104275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a particular point in time (a set of changes) has its logical meaning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the “official” point in time (especially if it is meant to be consumed by others) is called release.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you may not always want to use the latest version of a software. 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the potential issue when using the “newest version” of a library is well known and called “dependency hell”.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0" r="0" b="4944"/>
          <a:stretch>
            <a:fillRect/>
          </a:stretch>
        </p:blipFill>
        <p:spPr>
          <a:xfrm>
            <a:off x="2864504" y="2019181"/>
            <a:ext cx="6697706" cy="299698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3"/>
          <p:cNvSpPr txBox="1"/>
          <p:nvPr/>
        </p:nvSpPr>
        <p:spPr>
          <a:xfrm>
            <a:off x="6106221" y="379919"/>
            <a:ext cx="4649576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0070C0"/>
                </a:solidFill>
              </a:defRPr>
            </a:lvl1pPr>
          </a:lstStyle>
          <a:p>
            <a:pPr/>
            <a:r>
              <a:t>Semantic versioning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6670" y="1942014"/>
            <a:ext cx="6697707" cy="4090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3"/>
          <p:cNvSpPr txBox="1"/>
          <p:nvPr/>
        </p:nvSpPr>
        <p:spPr>
          <a:xfrm>
            <a:off x="6106221" y="379919"/>
            <a:ext cx="4649576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0070C0"/>
                </a:solidFill>
              </a:defRPr>
            </a:lvl1pPr>
          </a:lstStyle>
          <a:p>
            <a:pPr/>
            <a:r>
              <a:t>Semantic versioning</a:t>
            </a:r>
          </a:p>
        </p:txBody>
      </p:sp>
      <p:grpSp>
        <p:nvGrpSpPr>
          <p:cNvPr id="170" name="Rectangle 1"/>
          <p:cNvGrpSpPr/>
          <p:nvPr/>
        </p:nvGrpSpPr>
        <p:grpSpPr>
          <a:xfrm>
            <a:off x="8446882" y="2073243"/>
            <a:ext cx="2716041" cy="1113578"/>
            <a:chOff x="0" y="0"/>
            <a:chExt cx="2716040" cy="1113576"/>
          </a:xfrm>
        </p:grpSpPr>
        <p:sp>
          <p:nvSpPr>
            <p:cNvPr id="168" name="Rectangle"/>
            <p:cNvSpPr/>
            <p:nvPr/>
          </p:nvSpPr>
          <p:spPr>
            <a:xfrm>
              <a:off x="-1" y="-1"/>
              <a:ext cx="2716042" cy="1113578"/>
            </a:xfrm>
            <a:prstGeom prst="rect">
              <a:avLst/>
            </a:prstGeom>
            <a:solidFill>
              <a:srgbClr val="8FAAD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for small edits…"/>
            <p:cNvSpPr txBox="1"/>
            <p:nvPr/>
          </p:nvSpPr>
          <p:spPr>
            <a:xfrm>
              <a:off x="52069" y="244194"/>
              <a:ext cx="261190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for small edits 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and corrections</a:t>
              </a:r>
            </a:p>
          </p:txBody>
        </p:sp>
      </p:grpSp>
      <p:grpSp>
        <p:nvGrpSpPr>
          <p:cNvPr id="173" name="Rectangle 6"/>
          <p:cNvGrpSpPr/>
          <p:nvPr/>
        </p:nvGrpSpPr>
        <p:grpSpPr>
          <a:xfrm>
            <a:off x="8436326" y="3438802"/>
            <a:ext cx="2716041" cy="1113577"/>
            <a:chOff x="0" y="0"/>
            <a:chExt cx="2716040" cy="1113576"/>
          </a:xfrm>
        </p:grpSpPr>
        <p:sp>
          <p:nvSpPr>
            <p:cNvPr id="171" name="Rectangle"/>
            <p:cNvSpPr/>
            <p:nvPr/>
          </p:nvSpPr>
          <p:spPr>
            <a:xfrm>
              <a:off x="-1" y="-1"/>
              <a:ext cx="2716042" cy="1113578"/>
            </a:xfrm>
            <a:prstGeom prst="rect">
              <a:avLst/>
            </a:prstGeom>
            <a:solidFill>
              <a:srgbClr val="8FAAD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for adding new data or details"/>
            <p:cNvSpPr txBox="1"/>
            <p:nvPr/>
          </p:nvSpPr>
          <p:spPr>
            <a:xfrm>
              <a:off x="52069" y="244194"/>
              <a:ext cx="261190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for adding new data or details</a:t>
              </a:r>
            </a:p>
          </p:txBody>
        </p:sp>
      </p:grpSp>
      <p:grpSp>
        <p:nvGrpSpPr>
          <p:cNvPr id="176" name="Rectangle 8"/>
          <p:cNvGrpSpPr/>
          <p:nvPr/>
        </p:nvGrpSpPr>
        <p:grpSpPr>
          <a:xfrm>
            <a:off x="8443877" y="4831517"/>
            <a:ext cx="2716041" cy="1113577"/>
            <a:chOff x="0" y="0"/>
            <a:chExt cx="2716040" cy="1113576"/>
          </a:xfrm>
        </p:grpSpPr>
        <p:sp>
          <p:nvSpPr>
            <p:cNvPr id="174" name="Rectangle"/>
            <p:cNvSpPr/>
            <p:nvPr/>
          </p:nvSpPr>
          <p:spPr>
            <a:xfrm>
              <a:off x="-1" y="-1"/>
              <a:ext cx="2716042" cy="1113578"/>
            </a:xfrm>
            <a:prstGeom prst="rect">
              <a:avLst/>
            </a:prstGeom>
            <a:solidFill>
              <a:srgbClr val="8FAAD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for re-writes, reformating, renaming"/>
            <p:cNvSpPr txBox="1"/>
            <p:nvPr/>
          </p:nvSpPr>
          <p:spPr>
            <a:xfrm>
              <a:off x="52069" y="244194"/>
              <a:ext cx="261190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for re-writes, reformating, renaming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966" y="162185"/>
            <a:ext cx="4843225" cy="6467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extBox 3"/>
          <p:cNvSpPr txBox="1"/>
          <p:nvPr/>
        </p:nvSpPr>
        <p:spPr>
          <a:xfrm>
            <a:off x="6106221" y="379919"/>
            <a:ext cx="4649576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0070C0"/>
                </a:solidFill>
              </a:defRPr>
            </a:lvl1pPr>
          </a:lstStyle>
          <a:p>
            <a:pPr/>
            <a:r>
              <a:t>Semantic versioning</a:t>
            </a:r>
          </a:p>
        </p:txBody>
      </p:sp>
      <p:sp>
        <p:nvSpPr>
          <p:cNvPr id="180" name="Rectangle 4"/>
          <p:cNvSpPr txBox="1"/>
          <p:nvPr/>
        </p:nvSpPr>
        <p:spPr>
          <a:xfrm>
            <a:off x="1024685" y="2088854"/>
            <a:ext cx="10104275" cy="245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1.91.12</a:t>
            </a:r>
          </a:p>
          <a:p>
            <a:pPr>
              <a:defRPr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1.91.8</a:t>
            </a:r>
          </a:p>
          <a:p>
            <a:pPr>
              <a:defRPr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2.13.3-alpha </a:t>
            </a:r>
          </a:p>
          <a:p>
            <a:pPr>
              <a:defRPr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2.14-alpha </a:t>
            </a:r>
          </a:p>
          <a:p>
            <a:pPr>
              <a:defRPr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2.15-beta</a:t>
            </a:r>
          </a:p>
          <a:p>
            <a:pPr>
              <a:defRPr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3.0.923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extBox 3"/>
          <p:cNvSpPr txBox="1"/>
          <p:nvPr/>
        </p:nvSpPr>
        <p:spPr>
          <a:xfrm>
            <a:off x="6106221" y="379919"/>
            <a:ext cx="4649576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0070C0"/>
                </a:solidFill>
              </a:defRPr>
            </a:lvl1pPr>
          </a:lstStyle>
          <a:p>
            <a:pPr/>
            <a:r>
              <a:t>Semantic versioning</a:t>
            </a:r>
          </a:p>
        </p:txBody>
      </p:sp>
      <p:sp>
        <p:nvSpPr>
          <p:cNvPr id="184" name="Rectangle 4"/>
          <p:cNvSpPr txBox="1"/>
          <p:nvPr/>
        </p:nvSpPr>
        <p:spPr>
          <a:xfrm>
            <a:off x="1024685" y="2088855"/>
            <a:ext cx="1010427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Exercise 4: semantic versioning quiz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4"/>
          <p:cNvSpPr txBox="1"/>
          <p:nvPr/>
        </p:nvSpPr>
        <p:spPr>
          <a:xfrm>
            <a:off x="1183823" y="1569405"/>
            <a:ext cx="9373092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Projects are not static, and actions introduce changes.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add new files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add data entries to files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modify manuscripts / methods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reformat / reorganize data tables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reanalyse data / update figures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experiment with data cleaning / processing / visualization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share and co-edit data or text file</a:t>
            </a:r>
          </a:p>
        </p:txBody>
      </p:sp>
      <p:pic>
        <p:nvPicPr>
          <p:cNvPr id="1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4"/>
          <p:cNvSpPr txBox="1"/>
          <p:nvPr/>
        </p:nvSpPr>
        <p:spPr>
          <a:xfrm>
            <a:off x="1409454" y="1129463"/>
            <a:ext cx="9373092" cy="1308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Exercise 1: </a:t>
            </a:r>
          </a:p>
          <a:p>
            <a:pPr algn="ctr">
              <a:defRPr sz="2800">
                <a:solidFill>
                  <a:srgbClr val="0070C0"/>
                </a:solidFill>
              </a:defRPr>
            </a:pPr>
          </a:p>
          <a:p>
            <a:pPr algn="ctr">
              <a:defRPr sz="2800">
                <a:solidFill>
                  <a:srgbClr val="0070C0"/>
                </a:solidFill>
              </a:defRPr>
            </a:pPr>
            <a:r>
              <a:t>Problems with a change</a:t>
            </a:r>
          </a:p>
        </p:txBody>
      </p:sp>
      <p:pic>
        <p:nvPicPr>
          <p:cNvPr id="10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4"/>
          <p:cNvSpPr txBox="1"/>
          <p:nvPr/>
        </p:nvSpPr>
        <p:spPr>
          <a:xfrm>
            <a:off x="1125041" y="530908"/>
            <a:ext cx="9373091" cy="5194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When introducing changes to files and their content, we: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overwrite old content or loose whole files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may introduce side effects, e.g. renaming files may break analysis pipelines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 introduce multiple changes to multiple files which should be treated as one change,</a:t>
            </a:r>
          </a:p>
          <a:p>
            <a:pPr>
              <a:defRPr sz="2800">
                <a:solidFill>
                  <a:srgbClr val="0070C0"/>
                </a:solidFill>
              </a:defRPr>
            </a:pPr>
            <a:r>
              <a:t> 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need to collate concurrent changes from collaborators e.g. “resolve conflicts”</a:t>
            </a:r>
          </a:p>
        </p:txBody>
      </p:sp>
      <p:pic>
        <p:nvPicPr>
          <p:cNvPr id="1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4"/>
          <p:cNvSpPr txBox="1"/>
          <p:nvPr/>
        </p:nvSpPr>
        <p:spPr>
          <a:xfrm>
            <a:off x="1183823" y="1569406"/>
            <a:ext cx="9373092" cy="303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70C0"/>
                </a:solidFill>
              </a:defRPr>
            </a:pPr>
            <a:r>
              <a:t>Addressing those issues by tracking changes is called version control. .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>
              <a:defRPr sz="2800">
                <a:solidFill>
                  <a:srgbClr val="0070C0"/>
                </a:solidFill>
              </a:defRPr>
            </a:pPr>
            <a:r>
              <a:t>With version control, file names do not reflect their versions. </a:t>
            </a:r>
          </a:p>
          <a:p>
            <a:pPr>
              <a:defRPr sz="2800">
                <a:solidFill>
                  <a:srgbClr val="0070C0"/>
                </a:solidFill>
              </a:defRPr>
            </a:pPr>
          </a:p>
          <a:p>
            <a:pPr>
              <a:defRPr sz="2800">
                <a:solidFill>
                  <a:srgbClr val="0070C0"/>
                </a:solidFill>
              </a:defRPr>
            </a:pPr>
            <a:r>
              <a:t>Information about versions and changes are kept separate from the files.</a:t>
            </a:r>
          </a:p>
        </p:txBody>
      </p:sp>
      <p:pic>
        <p:nvPicPr>
          <p:cNvPr id="1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4"/>
          <p:cNvSpPr txBox="1"/>
          <p:nvPr/>
        </p:nvSpPr>
        <p:spPr>
          <a:xfrm>
            <a:off x="1183823" y="1569405"/>
            <a:ext cx="9373092" cy="444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14350" indent="-514350" algn="just">
              <a:buSzPct val="100000"/>
              <a:buAutoNum type="arabicPeriod" startAt="1"/>
              <a:defRPr sz="2800">
                <a:solidFill>
                  <a:srgbClr val="0070C0"/>
                </a:solidFill>
              </a:defRPr>
            </a:pPr>
            <a:r>
              <a:t>Add a file called ’CHANGELOG.txt’ to the project's subfolder, and make dated notes about changes in reverse chronological order. </a:t>
            </a:r>
          </a:p>
          <a:p>
            <a:pPr marL="514350" indent="-514350" algn="just">
              <a:buSzPct val="100000"/>
              <a:buAutoNum type="arabicPeriod" startAt="1"/>
              <a:defRPr sz="2800">
                <a:solidFill>
                  <a:srgbClr val="0070C0"/>
                </a:solidFill>
              </a:defRPr>
            </a:pP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2016-04-08</a:t>
            </a: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Switched to cubic interpolation as default.</a:t>
            </a: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</a:t>
            </a:r>
            <a:r>
              <a:t> </a:t>
            </a:r>
            <a:r>
              <a:t>Moved question about family's TB history to end of questionnaire.</a:t>
            </a:r>
          </a:p>
          <a:p>
            <a:pPr marL="514350" indent="-514350" algn="just">
              <a:buSzPct val="100000"/>
              <a:buAutoNum type="arabicPeriod" startAt="1"/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2016-04-06</a:t>
            </a: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Added option for cubic interpolation.</a:t>
            </a: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</a:t>
            </a:r>
            <a:r>
              <a:t> </a:t>
            </a:r>
            <a:r>
              <a:t>Removed question about staph exposure (can be inferred from blood test results).</a:t>
            </a:r>
          </a:p>
        </p:txBody>
      </p:sp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extBox 3"/>
          <p:cNvSpPr txBox="1"/>
          <p:nvPr/>
        </p:nvSpPr>
        <p:spPr>
          <a:xfrm>
            <a:off x="1371051" y="444109"/>
            <a:ext cx="4289139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0070C0"/>
                </a:solidFill>
              </a:defRPr>
            </a:lvl1pPr>
          </a:lstStyle>
          <a:p>
            <a:pPr/>
            <a:r>
              <a:t>Manual versioning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4"/>
          <p:cNvSpPr txBox="1"/>
          <p:nvPr/>
        </p:nvSpPr>
        <p:spPr>
          <a:xfrm>
            <a:off x="1183823" y="1569405"/>
            <a:ext cx="9373092" cy="4369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800">
                <a:solidFill>
                  <a:srgbClr val="0070C0"/>
                </a:solidFill>
              </a:defRPr>
            </a:pPr>
            <a:r>
              <a:t>Copy the entire project whenever a significant change is made, and store in a sub-folder.</a:t>
            </a:r>
          </a:p>
          <a:p>
            <a:pPr algn="just">
              <a:defRPr sz="2800">
                <a:solidFill>
                  <a:srgbClr val="0070C0"/>
                </a:solidFill>
              </a:defRPr>
            </a:pP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</a:t>
            </a: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|-- project_name</a:t>
            </a: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-- current</a:t>
            </a: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-- ...project content as described earlier...</a:t>
            </a: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-- 2016-03-01</a:t>
            </a: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-- ...content of 'current' on Mar 1, 2016</a:t>
            </a: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-- 2016-02-19</a:t>
            </a: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-- ...content of 'current' on Feb 19, 2016</a:t>
            </a:r>
          </a:p>
          <a:p>
            <a:pPr algn="just">
              <a:defRPr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just">
              <a:defRPr sz="2800">
                <a:solidFill>
                  <a:srgbClr val="0070C0"/>
                </a:solidFill>
              </a:defRPr>
            </a:pPr>
            <a:r>
              <a:t>Data is Cheap, Time is Expensive</a:t>
            </a:r>
          </a:p>
        </p:txBody>
      </p:sp>
      <p:pic>
        <p:nvPicPr>
          <p:cNvPr id="11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Box 3"/>
          <p:cNvSpPr txBox="1"/>
          <p:nvPr/>
        </p:nvSpPr>
        <p:spPr>
          <a:xfrm>
            <a:off x="1371051" y="444109"/>
            <a:ext cx="4289139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0070C0"/>
                </a:solidFill>
              </a:defRPr>
            </a:lvl1pPr>
          </a:lstStyle>
          <a:p>
            <a:pPr/>
            <a:r>
              <a:t>Manual versioning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4"/>
          <p:cNvSpPr txBox="1"/>
          <p:nvPr/>
        </p:nvSpPr>
        <p:spPr>
          <a:xfrm>
            <a:off x="1183823" y="1569406"/>
            <a:ext cx="9373092" cy="303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800">
                <a:solidFill>
                  <a:srgbClr val="0070C0"/>
                </a:solidFill>
              </a:defRPr>
            </a:pPr>
          </a:p>
          <a:p>
            <a:pPr marL="514350" indent="-514350" algn="just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Keep changes small.</a:t>
            </a:r>
          </a:p>
          <a:p>
            <a:pPr marL="514350" indent="-514350" algn="just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514350" indent="-514350" algn="just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Store each project in a folder that is mirrored off the researcher's working machine</a:t>
            </a:r>
          </a:p>
          <a:p>
            <a:pPr marL="514350" indent="-514350" algn="just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</a:p>
          <a:p>
            <a:pPr marL="514350" indent="-514350" algn="just">
              <a:buSzPct val="100000"/>
              <a:buFont typeface="Arial"/>
              <a:buChar char="•"/>
              <a:defRPr sz="2800">
                <a:solidFill>
                  <a:srgbClr val="0070C0"/>
                </a:solidFill>
              </a:defRPr>
            </a:pPr>
            <a:r>
              <a:t>Share changes frequently.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extBox 3"/>
          <p:cNvSpPr txBox="1"/>
          <p:nvPr/>
        </p:nvSpPr>
        <p:spPr>
          <a:xfrm>
            <a:off x="1371051" y="444109"/>
            <a:ext cx="4289139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0070C0"/>
                </a:solidFill>
              </a:defRPr>
            </a:lvl1pPr>
          </a:lstStyle>
          <a:p>
            <a:pPr/>
            <a:r>
              <a:t>Manual versioning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