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9" name="Shape 99"/>
          <p:cNvSpPr/>
          <p:nvPr>
            <p:ph type="sldImg"/>
          </p:nvPr>
        </p:nvSpPr>
        <p:spPr>
          <a:xfrm>
            <a:off x="1143000" y="685800"/>
            <a:ext cx="4572000" cy="3429000"/>
          </a:xfrm>
          <a:prstGeom prst="rect">
            <a:avLst/>
          </a:prstGeom>
        </p:spPr>
        <p:txBody>
          <a:bodyPr/>
          <a:lstStyle/>
          <a:p>
            <a:pPr/>
          </a:p>
        </p:txBody>
      </p:sp>
      <p:sp>
        <p:nvSpPr>
          <p:cNvPr id="100" name="Shape 1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r>
              <a:t>Findable -&gt; </a:t>
            </a:r>
            <a:r>
              <a:rPr>
                <a:latin typeface="Open Sans"/>
                <a:ea typeface="Open Sans"/>
                <a:cs typeface="Open Sans"/>
                <a:sym typeface="Open Sans"/>
              </a:rPr>
              <a:t>means that the data can be discovered by both humans and machines</a:t>
            </a:r>
          </a:p>
          <a:p>
            <a:pPr/>
            <a:r>
              <a:t>Accessible -&gt; </a:t>
            </a:r>
            <a:r>
              <a:rPr>
                <a:latin typeface="Open Sans"/>
                <a:ea typeface="Open Sans"/>
                <a:cs typeface="Open Sans"/>
                <a:sym typeface="Open Sans"/>
              </a:rPr>
              <a:t>means that the data are archived in long-term storage and can be made available using standard technical procedures</a:t>
            </a:r>
          </a:p>
          <a:p>
            <a:pPr/>
            <a:r>
              <a:t>Interoperable -&gt; </a:t>
            </a:r>
            <a:r>
              <a:rPr>
                <a:latin typeface="Open Sans"/>
                <a:ea typeface="Open Sans"/>
                <a:cs typeface="Open Sans"/>
                <a:sym typeface="Open Sans"/>
              </a:rPr>
              <a:t> data can be exchanged and used across different applications and systems</a:t>
            </a:r>
            <a:endParaRPr>
              <a:latin typeface="Open Sans"/>
              <a:ea typeface="Open Sans"/>
              <a:cs typeface="Open Sans"/>
              <a:sym typeface="Open Sans"/>
            </a:endParaRPr>
          </a:p>
          <a:p>
            <a:pPr>
              <a:defRPr>
                <a:latin typeface="Open Sans"/>
                <a:ea typeface="Open Sans"/>
                <a:cs typeface="Open Sans"/>
                <a:sym typeface="Open Sans"/>
              </a:defRPr>
            </a:pPr>
            <a:r>
              <a:t>Reusable -&gt; means that the data are well documented and curated and provide rich information about the context of data creation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Dryad is an international open-access repository of research data.  It is a nonprofit organization that provides long-term access to its contents at no cost to users. The base DPC per data submission is $120 USD. Access is free.</a:t>
            </a:r>
          </a:p>
          <a:p>
            <a:pPr/>
          </a:p>
          <a:p>
            <a:pPr/>
            <a:r>
              <a:t>Zenodo built and operated by CERN and OpenAIRE to ensure that everyone can join in Open Science.</a:t>
            </a:r>
          </a:p>
          <a:p>
            <a:pPr/>
          </a:p>
          <a:p>
            <a:pPr/>
            <a:r>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pPr/>
          </a:p>
          <a:p>
            <a:pPr/>
            <a:r>
              <a:t>Dataverse is funded by Harvard with additional support from the Alfred P. Sloan Foundation, National Science Foundation, National Institutes of Health, Helmsley Charitable Trust, IQSS's Henry A. Murray Research Archive, and many others.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https://docs.github.com/en/repositories/archiving-a-github-repository/referencing-and-citing-content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4"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2"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3"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52" name="Title Text"/>
          <p:cNvSpPr txBox="1"/>
          <p:nvPr>
            <p:ph type="title"/>
          </p:nvPr>
        </p:nvSpPr>
        <p:spPr>
          <a:xfrm>
            <a:off x="839787" y="365125"/>
            <a:ext cx="10515601" cy="1325563"/>
          </a:xfrm>
          <a:prstGeom prst="rect">
            <a:avLst/>
          </a:prstGeom>
        </p:spPr>
        <p:txBody>
          <a:bodyPr/>
          <a:lstStyle/>
          <a:p>
            <a:pPr/>
            <a:r>
              <a:t>Title Text</a:t>
            </a:r>
          </a:p>
        </p:txBody>
      </p:sp>
      <p:sp>
        <p:nvSpPr>
          <p:cNvPr id="53"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70"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78"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79"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0"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1"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89"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9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1"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2"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0070C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pad.carpentries.org/2022-02-18-ed-dash-fair"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iki.ed.ac.uk/x/XbRVHQ"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datadryad.org/" TargetMode="External"/><Relationship Id="rId5" Type="http://schemas.openxmlformats.org/officeDocument/2006/relationships/hyperlink" Target="http://zenodo.org/" TargetMode="External"/><Relationship Id="rId6" Type="http://schemas.openxmlformats.org/officeDocument/2006/relationships/hyperlink" Target="http://figshare.com/" TargetMode="External"/><Relationship Id="rId7" Type="http://schemas.openxmlformats.org/officeDocument/2006/relationships/hyperlink" Target="http://thedata.org/" TargetMode="External"/><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jpeg"/><Relationship Id="rId5"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extBox 6"/>
          <p:cNvSpPr txBox="1"/>
          <p:nvPr/>
        </p:nvSpPr>
        <p:spPr>
          <a:xfrm>
            <a:off x="1138484" y="5835906"/>
            <a:ext cx="6898639"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a:t>
            </a:r>
            <a:r>
              <a:rPr u="sng">
                <a:solidFill>
                  <a:srgbClr val="0563C1"/>
                </a:solidFill>
                <a:uFill>
                  <a:solidFill>
                    <a:srgbClr val="0563C1"/>
                  </a:solidFill>
                </a:uFill>
                <a:hlinkClick r:id="rId2" invalidUrl="" action="" tgtFrame="" tooltip="" history="1" highlightClick="0" endSnd="0"/>
              </a:rPr>
              <a:t>https://pad.carpentries.org/2022-02-18-ed-dash-fair</a:t>
            </a:r>
            <a:r>
              <a:t> </a:t>
            </a:r>
          </a:p>
        </p:txBody>
      </p:sp>
      <p:sp>
        <p:nvSpPr>
          <p:cNvPr id="103" name="Arrow: Down 7"/>
          <p:cNvSpPr/>
          <p:nvPr/>
        </p:nvSpPr>
        <p:spPr>
          <a:xfrm rot="16200000">
            <a:off x="410999" y="5710180"/>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
        <p:nvSpPr>
          <p:cNvPr id="104" name="Rectangle 1"/>
          <p:cNvSpPr txBox="1"/>
          <p:nvPr/>
        </p:nvSpPr>
        <p:spPr>
          <a:xfrm>
            <a:off x="3284395" y="2663036"/>
            <a:ext cx="5819886" cy="8503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solidFill>
                  <a:srgbClr val="0070C0"/>
                </a:solidFill>
              </a:defRPr>
            </a:lvl1pPr>
          </a:lstStyle>
          <a:p>
            <a:pPr/>
            <a:r>
              <a:t>Public repositories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38200" y="365125"/>
            <a:ext cx="10515600" cy="1325563"/>
          </a:xfrm>
          <a:prstGeom prst="rect">
            <a:avLst/>
          </a:prstGeom>
        </p:spPr>
        <p:txBody>
          <a:bodyPr/>
          <a:lstStyle/>
          <a:p>
            <a:pPr/>
            <a:r>
              <a:t>Public record</a:t>
            </a:r>
            <a:r>
              <a:t> - Solutions</a:t>
            </a:r>
          </a:p>
        </p:txBody>
      </p:sp>
      <p:sp>
        <p:nvSpPr>
          <p:cNvPr id="145" name="TextBox 5"/>
          <p:cNvSpPr txBox="1"/>
          <p:nvPr/>
        </p:nvSpPr>
        <p:spPr>
          <a:xfrm>
            <a:off x="1162761" y="1957979"/>
            <a:ext cx="9866478" cy="32219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2400">
                <a:solidFill>
                  <a:srgbClr val="333333"/>
                </a:solidFill>
                <a:latin typeface="Ubuntu"/>
                <a:ea typeface="Ubuntu"/>
                <a:cs typeface="Ubuntu"/>
                <a:sym typeface="Ubuntu"/>
              </a:defRPr>
            </a:pPr>
            <a:r>
              <a:t>Interoperable:</a:t>
            </a:r>
          </a:p>
          <a:p>
            <a:pPr>
              <a:lnSpc>
                <a:spcPct val="150000"/>
              </a:lnSpc>
              <a:buSzPct val="100000"/>
              <a:buFont typeface="Arial"/>
              <a:buChar char="•"/>
              <a:defRPr sz="2400">
                <a:solidFill>
                  <a:srgbClr val="333333"/>
                </a:solidFill>
                <a:latin typeface="Ubuntu"/>
                <a:ea typeface="Ubuntu"/>
                <a:cs typeface="Ubuntu"/>
                <a:sym typeface="Ubuntu"/>
              </a:defRPr>
            </a:pPr>
            <a:r>
              <a:t>I1. (Meta)data use a formal, accessible, shared, and broadly applicable language for knowledge representation. - YES</a:t>
            </a:r>
          </a:p>
          <a:p>
            <a:pPr>
              <a:lnSpc>
                <a:spcPct val="150000"/>
              </a:lnSpc>
              <a:buSzPct val="100000"/>
              <a:buFont typeface="Arial"/>
              <a:buChar char="•"/>
              <a:defRPr sz="2400">
                <a:solidFill>
                  <a:srgbClr val="333333"/>
                </a:solidFill>
                <a:latin typeface="Ubuntu"/>
                <a:ea typeface="Ubuntu"/>
                <a:cs typeface="Ubuntu"/>
                <a:sym typeface="Ubuntu"/>
              </a:defRPr>
            </a:pPr>
            <a:r>
              <a:t>I2. (Meta)data use vocabularies that follow FAIR principles - PARTIALLY</a:t>
            </a:r>
          </a:p>
          <a:p>
            <a:pPr>
              <a:lnSpc>
                <a:spcPct val="150000"/>
              </a:lnSpc>
              <a:buSzPct val="100000"/>
              <a:buFont typeface="Arial"/>
              <a:buChar char="•"/>
              <a:defRPr sz="2400">
                <a:solidFill>
                  <a:srgbClr val="333333"/>
                </a:solidFill>
                <a:latin typeface="Ubuntu"/>
                <a:ea typeface="Ubuntu"/>
                <a:cs typeface="Ubuntu"/>
                <a:sym typeface="Ubuntu"/>
              </a:defRPr>
            </a:pPr>
            <a:r>
              <a:t>I3. (Meta)data include qualified references to other (meta)data - YES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38200" y="365125"/>
            <a:ext cx="10515600" cy="1325563"/>
          </a:xfrm>
          <a:prstGeom prst="rect">
            <a:avLst/>
          </a:prstGeom>
        </p:spPr>
        <p:txBody>
          <a:bodyPr/>
          <a:lstStyle/>
          <a:p>
            <a:pPr/>
            <a:r>
              <a:t>Public record</a:t>
            </a:r>
            <a:r>
              <a:t> - Solutions</a:t>
            </a:r>
          </a:p>
        </p:txBody>
      </p:sp>
      <p:sp>
        <p:nvSpPr>
          <p:cNvPr id="148" name="TextBox 5"/>
          <p:cNvSpPr txBox="1"/>
          <p:nvPr/>
        </p:nvSpPr>
        <p:spPr>
          <a:xfrm>
            <a:off x="1131545" y="1674495"/>
            <a:ext cx="10176535" cy="4326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2400">
                <a:solidFill>
                  <a:srgbClr val="333333"/>
                </a:solidFill>
                <a:latin typeface="Ubuntu"/>
                <a:ea typeface="Ubuntu"/>
                <a:cs typeface="Ubuntu"/>
                <a:sym typeface="Ubuntu"/>
              </a:defRPr>
            </a:pPr>
            <a:r>
              <a:t>Reusable:</a:t>
            </a:r>
          </a:p>
          <a:p>
            <a:pPr>
              <a:lnSpc>
                <a:spcPct val="150000"/>
              </a:lnSpc>
              <a:buSzPct val="100000"/>
              <a:buFont typeface="Arial"/>
              <a:buChar char="•"/>
              <a:defRPr sz="2400">
                <a:solidFill>
                  <a:srgbClr val="333333"/>
                </a:solidFill>
                <a:latin typeface="Ubuntu"/>
                <a:ea typeface="Ubuntu"/>
                <a:cs typeface="Ubuntu"/>
                <a:sym typeface="Ubuntu"/>
              </a:defRPr>
            </a:pPr>
            <a:r>
              <a:t>R1. (Meta)data are richly described with a plurality of accurate and relevant attributes - YES</a:t>
            </a:r>
          </a:p>
          <a:p>
            <a:pPr lvl="1" marL="742950" indent="-285750">
              <a:lnSpc>
                <a:spcPct val="150000"/>
              </a:lnSpc>
              <a:buSzPct val="100000"/>
              <a:buFont typeface="Arial"/>
              <a:buChar char="•"/>
              <a:defRPr sz="2400">
                <a:solidFill>
                  <a:srgbClr val="333333"/>
                </a:solidFill>
                <a:latin typeface="Ubuntu"/>
                <a:ea typeface="Ubuntu"/>
                <a:cs typeface="Ubuntu"/>
                <a:sym typeface="Ubuntu"/>
              </a:defRPr>
            </a:pPr>
            <a:r>
              <a:t>R1.1. (Meta)data are released with a clear and accessible data usage license - YES</a:t>
            </a:r>
          </a:p>
          <a:p>
            <a:pPr lvl="1" marL="742950" indent="-285750">
              <a:lnSpc>
                <a:spcPct val="150000"/>
              </a:lnSpc>
              <a:buSzPct val="100000"/>
              <a:buFont typeface="Arial"/>
              <a:buChar char="•"/>
              <a:defRPr sz="2400">
                <a:solidFill>
                  <a:srgbClr val="333333"/>
                </a:solidFill>
                <a:latin typeface="Ubuntu"/>
                <a:ea typeface="Ubuntu"/>
                <a:cs typeface="Ubuntu"/>
                <a:sym typeface="Ubuntu"/>
              </a:defRPr>
            </a:pPr>
            <a:r>
              <a:t>R1.2. (Meta)data are associated with detailed provenance - YES</a:t>
            </a:r>
          </a:p>
          <a:p>
            <a:pPr lvl="1" marL="742950" indent="-285750">
              <a:lnSpc>
                <a:spcPct val="150000"/>
              </a:lnSpc>
              <a:buSzPct val="100000"/>
              <a:buFont typeface="Arial"/>
              <a:buChar char="•"/>
              <a:defRPr sz="2400">
                <a:solidFill>
                  <a:srgbClr val="333333"/>
                </a:solidFill>
                <a:latin typeface="Ubuntu"/>
                <a:ea typeface="Ubuntu"/>
                <a:cs typeface="Ubuntu"/>
                <a:sym typeface="Ubuntu"/>
              </a:defRPr>
            </a:pPr>
            <a:r>
              <a:t>R1.3. (Meta)data meet domain-relevant community standards - YES/PARTIALLY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Rectangle 1"/>
          <p:cNvSpPr txBox="1"/>
          <p:nvPr/>
        </p:nvSpPr>
        <p:spPr>
          <a:xfrm>
            <a:off x="3459382" y="3198167"/>
            <a:ext cx="5245707" cy="3924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70C0"/>
                </a:solidFill>
              </a:defRPr>
            </a:lvl1pPr>
          </a:lstStyle>
          <a:p>
            <a:pPr/>
            <a:r>
              <a:t>https://doi.org/10.5281/zenodo.5045374</a:t>
            </a:r>
          </a:p>
        </p:txBody>
      </p:sp>
      <p:sp>
        <p:nvSpPr>
          <p:cNvPr id="151" name="Title 1"/>
          <p:cNvSpPr txBox="1"/>
          <p:nvPr>
            <p:ph type="title"/>
          </p:nvPr>
        </p:nvSpPr>
        <p:spPr>
          <a:xfrm>
            <a:off x="838200" y="365125"/>
            <a:ext cx="10515600" cy="1325563"/>
          </a:xfrm>
          <a:prstGeom prst="rect">
            <a:avLst/>
          </a:prstGeom>
        </p:spPr>
        <p:txBody>
          <a:bodyPr/>
          <a:lstStyle/>
          <a:p>
            <a:pPr/>
            <a:r>
              <a:t>Dataset discovery</a:t>
            </a:r>
          </a:p>
        </p:txBody>
      </p:sp>
      <p:sp>
        <p:nvSpPr>
          <p:cNvPr id="152" name="Rectangle 3"/>
          <p:cNvSpPr txBox="1"/>
          <p:nvPr/>
        </p:nvSpPr>
        <p:spPr>
          <a:xfrm>
            <a:off x="650792" y="1977256"/>
            <a:ext cx="10890416" cy="12239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000">
                <a:solidFill>
                  <a:srgbClr val="0070C0"/>
                </a:solidFill>
              </a:defRPr>
            </a:pPr>
            <a:r>
              <a:t>Exercise</a:t>
            </a:r>
            <a:r>
              <a:t> 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extBox 4"/>
          <p:cNvSpPr txBox="1"/>
          <p:nvPr/>
        </p:nvSpPr>
        <p:spPr>
          <a:xfrm>
            <a:off x="838200" y="2649841"/>
            <a:ext cx="10827702" cy="1564641"/>
          </a:xfrm>
          <a:prstGeom prst="rect">
            <a:avLst/>
          </a:prstGeom>
          <a:solidFill>
            <a:srgbClr val="DAE3F3"/>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333333"/>
                </a:solidFill>
                <a:latin typeface="Ubuntu"/>
                <a:ea typeface="Ubuntu"/>
                <a:cs typeface="Ubuntu"/>
                <a:sym typeface="Ubuntu"/>
              </a:defRPr>
            </a:pPr>
            <a:r>
              <a:t>Zenodo is a good place to keep your data separate from paper. It gives access to all files, allowing you to cite the data as well (or instead of) the paper.</a:t>
            </a:r>
            <a:br/>
            <a:r>
              <a:t>However, it is not (always) good for discovery, and does not enforce most metadata!</a:t>
            </a:r>
          </a:p>
        </p:txBody>
      </p:sp>
      <p:sp>
        <p:nvSpPr>
          <p:cNvPr id="155" name="Title 1"/>
          <p:cNvSpPr txBox="1"/>
          <p:nvPr>
            <p:ph type="title"/>
          </p:nvPr>
        </p:nvSpPr>
        <p:spPr>
          <a:xfrm>
            <a:off x="838200" y="365125"/>
            <a:ext cx="10515600" cy="1325563"/>
          </a:xfrm>
          <a:prstGeom prst="rect">
            <a:avLst/>
          </a:prstGeom>
        </p:spPr>
        <p:txBody>
          <a:bodyPr/>
          <a:lstStyle/>
          <a:p>
            <a:pPr/>
            <a:r>
              <a:t>Dataset discovery</a:t>
            </a:r>
            <a:r>
              <a:t> - Solution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ectangle 1"/>
          <p:cNvSpPr txBox="1"/>
          <p:nvPr/>
        </p:nvSpPr>
        <p:spPr>
          <a:xfrm>
            <a:off x="883919" y="1599227"/>
            <a:ext cx="10424162" cy="48120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70C0"/>
                </a:solidFill>
              </a:defRPr>
            </a:pPr>
            <a:r>
              <a:t>M</a:t>
            </a:r>
            <a:r>
              <a:t>inimal data set to consist of the data required to replicate all study findings reported in the article, as well as related metadata and methods</a:t>
            </a:r>
            <a:r>
              <a:t>.</a:t>
            </a:r>
          </a:p>
          <a:p>
            <a:pPr>
              <a:defRPr sz="2400">
                <a:solidFill>
                  <a:srgbClr val="0070C0"/>
                </a:solidFill>
              </a:defRPr>
            </a:pPr>
          </a:p>
          <a:p>
            <a:pPr>
              <a:defRPr sz="2400">
                <a:solidFill>
                  <a:srgbClr val="0070C0"/>
                </a:solidFill>
              </a:defRPr>
            </a:pPr>
          </a:p>
          <a:p>
            <a:pPr marL="285750" indent="-285750">
              <a:buSzPct val="100000"/>
              <a:buFont typeface="Arial"/>
              <a:buChar char="•"/>
              <a:defRPr sz="2400">
                <a:solidFill>
                  <a:srgbClr val="0070C0"/>
                </a:solidFill>
              </a:defRPr>
            </a:pPr>
            <a:r>
              <a:t>The values behind the means, standard deviations and other measures reported</a:t>
            </a:r>
          </a:p>
          <a:p>
            <a:pPr marL="285750" indent="-285750">
              <a:buSzPct val="100000"/>
              <a:buFont typeface="Arial"/>
              <a:buChar char="•"/>
              <a:defRPr sz="2400">
                <a:solidFill>
                  <a:srgbClr val="0070C0"/>
                </a:solidFill>
              </a:defRPr>
            </a:pPr>
            <a:r>
              <a:t>The values used to build graphs</a:t>
            </a:r>
          </a:p>
          <a:p>
            <a:pPr marL="285750" indent="-285750">
              <a:buSzPct val="100000"/>
              <a:buFont typeface="Arial"/>
              <a:buChar char="•"/>
              <a:defRPr sz="2400">
                <a:solidFill>
                  <a:srgbClr val="0070C0"/>
                </a:solidFill>
              </a:defRPr>
            </a:pPr>
            <a:r>
              <a:t>The points extracted from images for analysis.</a:t>
            </a:r>
          </a:p>
          <a:p>
            <a:pPr>
              <a:defRPr sz="2400">
                <a:solidFill>
                  <a:srgbClr val="0070C0"/>
                </a:solidFill>
              </a:defRPr>
            </a:pPr>
          </a:p>
          <a:p>
            <a:pPr>
              <a:defRPr sz="2400">
                <a:solidFill>
                  <a:srgbClr val="0070C0"/>
                </a:solidFill>
              </a:defRPr>
            </a:pPr>
            <a:r>
              <a:t>(no need for </a:t>
            </a:r>
            <a:r>
              <a:t>raw data if the standard in the field is to share data that have been processed</a:t>
            </a:r>
            <a:r>
              <a:t>)</a:t>
            </a:r>
          </a:p>
          <a:p>
            <a:pPr>
              <a:defRPr sz="2400">
                <a:solidFill>
                  <a:srgbClr val="0070C0"/>
                </a:solidFill>
              </a:defRPr>
            </a:pPr>
          </a:p>
          <a:p>
            <a:pPr>
              <a:defRPr sz="2400">
                <a:solidFill>
                  <a:srgbClr val="0070C0"/>
                </a:solidFill>
              </a:defRPr>
            </a:pPr>
          </a:p>
          <a:p>
            <a:pPr>
              <a:defRPr sz="2400">
                <a:solidFill>
                  <a:srgbClr val="0070C0"/>
                </a:solidFill>
              </a:defRPr>
            </a:pPr>
            <a:r>
              <a:t>https://journals.plos.org/plosbiology/s/data-availability</a:t>
            </a:r>
          </a:p>
        </p:txBody>
      </p:sp>
      <p:sp>
        <p:nvSpPr>
          <p:cNvPr id="158" name="Title 1"/>
          <p:cNvSpPr txBox="1"/>
          <p:nvPr>
            <p:ph type="title"/>
          </p:nvPr>
        </p:nvSpPr>
        <p:spPr>
          <a:xfrm>
            <a:off x="838200" y="365125"/>
            <a:ext cx="10515600" cy="1325563"/>
          </a:xfrm>
          <a:prstGeom prst="rect">
            <a:avLst/>
          </a:prstGeom>
        </p:spPr>
        <p:txBody>
          <a:bodyPr/>
          <a:lstStyle/>
          <a:p>
            <a:pPr/>
            <a:r>
              <a:t>Minimal data set (after PLOS)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61" name="Rectangle 1"/>
          <p:cNvSpPr txBox="1"/>
          <p:nvPr/>
        </p:nvSpPr>
        <p:spPr>
          <a:xfrm>
            <a:off x="788103" y="2064188"/>
            <a:ext cx="10890416" cy="2602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0070C0"/>
                </a:solidFill>
              </a:defRPr>
            </a:pPr>
            <a:r>
              <a:t>Higher exposure</a:t>
            </a:r>
          </a:p>
          <a:p>
            <a:pPr marL="285750" indent="-285750">
              <a:buSzPct val="100000"/>
              <a:buFont typeface="Arial"/>
              <a:buChar char="•"/>
              <a:defRPr sz="2400">
                <a:solidFill>
                  <a:srgbClr val="0070C0"/>
                </a:solidFill>
              </a:defRPr>
            </a:pPr>
            <a:r>
              <a:t>Data specific features (e.g. Visulization)</a:t>
            </a:r>
          </a:p>
          <a:p>
            <a:pPr marL="285750" indent="-285750">
              <a:buSzPct val="100000"/>
              <a:buFont typeface="Arial"/>
              <a:buChar char="•"/>
              <a:defRPr sz="2400">
                <a:solidFill>
                  <a:srgbClr val="0070C0"/>
                </a:solidFill>
              </a:defRPr>
            </a:pPr>
            <a:r>
              <a:t>Enforced minimal metadata</a:t>
            </a:r>
          </a:p>
          <a:p>
            <a:pPr marL="285750" indent="-285750">
              <a:buSzPct val="100000"/>
              <a:buFont typeface="Arial"/>
              <a:buChar char="•"/>
              <a:defRPr sz="2400">
                <a:solidFill>
                  <a:srgbClr val="0070C0"/>
                </a:solidFill>
              </a:defRPr>
            </a:pPr>
            <a:r>
              <a:t>API for data retrival / agregation /searching</a:t>
            </a:r>
          </a:p>
          <a:p>
            <a:pPr marL="285750" indent="-285750">
              <a:buSzPct val="100000"/>
              <a:buFont typeface="Arial"/>
              <a:buChar char="•"/>
              <a:defRPr sz="2400">
                <a:solidFill>
                  <a:srgbClr val="0070C0"/>
                </a:solidFill>
              </a:defRPr>
            </a:pPr>
            <a:r>
              <a:t>Curated data</a:t>
            </a:r>
          </a:p>
          <a:p>
            <a:pPr marL="285750" indent="-285750">
              <a:buSzPct val="100000"/>
              <a:buFont typeface="Arial"/>
              <a:buChar char="•"/>
              <a:defRPr sz="2400">
                <a:solidFill>
                  <a:srgbClr val="0070C0"/>
                </a:solidFill>
              </a:defRPr>
            </a:pPr>
            <a:r>
              <a:t>Better searching</a:t>
            </a:r>
          </a:p>
          <a:p>
            <a:pPr marL="285750" indent="-285750">
              <a:buSzPct val="100000"/>
              <a:buFont typeface="Arial"/>
              <a:buChar char="•"/>
              <a:defRPr sz="2400">
                <a:solidFill>
                  <a:srgbClr val="0070C0"/>
                </a:solidFill>
              </a:defRPr>
            </a:pPr>
            <a:r>
              <a:t>Interlinking between data types</a:t>
            </a:r>
          </a:p>
        </p:txBody>
      </p:sp>
      <p:sp>
        <p:nvSpPr>
          <p:cNvPr id="162" name="Title 1"/>
          <p:cNvSpPr txBox="1"/>
          <p:nvPr>
            <p:ph type="title"/>
          </p:nvPr>
        </p:nvSpPr>
        <p:spPr>
          <a:xfrm>
            <a:off x="838200" y="365125"/>
            <a:ext cx="10515600" cy="1325563"/>
          </a:xfrm>
          <a:prstGeom prst="rect">
            <a:avLst/>
          </a:prstGeom>
        </p:spPr>
        <p:txBody>
          <a:bodyPr/>
          <a:lstStyle/>
          <a:p>
            <a:pPr/>
            <a:r>
              <a:t>Domain specific repositories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65" name="Title 1"/>
          <p:cNvSpPr txBox="1"/>
          <p:nvPr>
            <p:ph type="title"/>
          </p:nvPr>
        </p:nvSpPr>
        <p:spPr>
          <a:xfrm>
            <a:off x="838200" y="365125"/>
            <a:ext cx="10515600" cy="1325563"/>
          </a:xfrm>
          <a:prstGeom prst="rect">
            <a:avLst/>
          </a:prstGeom>
        </p:spPr>
        <p:txBody>
          <a:bodyPr/>
          <a:lstStyle/>
          <a:p>
            <a:pPr/>
            <a:r>
              <a:t>Domain specific repositories</a:t>
            </a:r>
          </a:p>
        </p:txBody>
      </p:sp>
      <p:sp>
        <p:nvSpPr>
          <p:cNvPr id="166" name="Rectangle 5"/>
          <p:cNvSpPr txBox="1"/>
          <p:nvPr/>
        </p:nvSpPr>
        <p:spPr>
          <a:xfrm>
            <a:off x="650792" y="1977256"/>
            <a:ext cx="10890416" cy="12239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000">
                <a:solidFill>
                  <a:srgbClr val="0070C0"/>
                </a:solidFill>
              </a:defRPr>
            </a:pPr>
            <a:r>
              <a:t>Exercise</a:t>
            </a:r>
            <a:r>
              <a:t> 3</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nvSpPr>
        <p:spPr>
          <a:xfrm>
            <a:off x="1036319" y="517525"/>
            <a:ext cx="10424162"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sz="4400">
                <a:solidFill>
                  <a:srgbClr val="0070C0"/>
                </a:solidFill>
                <a:latin typeface="Calibri Light"/>
                <a:ea typeface="Calibri Light"/>
                <a:cs typeface="Calibri Light"/>
                <a:sym typeface="Calibri Light"/>
              </a:defRPr>
            </a:pPr>
            <a:r>
              <a:t>Dataset discovery</a:t>
            </a:r>
            <a:r>
              <a:t> - Solution</a:t>
            </a:r>
          </a:p>
        </p:txBody>
      </p:sp>
      <p:sp>
        <p:nvSpPr>
          <p:cNvPr id="169" name="TextBox 4"/>
          <p:cNvSpPr txBox="1"/>
          <p:nvPr/>
        </p:nvSpPr>
        <p:spPr>
          <a:xfrm>
            <a:off x="1168958" y="2209849"/>
            <a:ext cx="10158884" cy="2669541"/>
          </a:xfrm>
          <a:prstGeom prst="rect">
            <a:avLst/>
          </a:prstGeom>
          <a:solidFill>
            <a:srgbClr val="DAE3F3"/>
          </a:solidFill>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2400">
                <a:solidFill>
                  <a:srgbClr val="333333"/>
                </a:solidFill>
                <a:latin typeface="Ubuntu"/>
                <a:ea typeface="Ubuntu"/>
                <a:cs typeface="Ubuntu"/>
                <a:sym typeface="Ubuntu"/>
              </a:defRPr>
            </a:pPr>
            <a:r>
              <a:t>Some advantages are:</a:t>
            </a:r>
          </a:p>
          <a:p>
            <a:pPr>
              <a:lnSpc>
                <a:spcPct val="150000"/>
              </a:lnSpc>
              <a:buSzPct val="100000"/>
              <a:buFont typeface="Arial"/>
              <a:buChar char="•"/>
              <a:defRPr sz="2400">
                <a:solidFill>
                  <a:srgbClr val="333333"/>
                </a:solidFill>
                <a:latin typeface="Ubuntu"/>
                <a:ea typeface="Ubuntu"/>
                <a:cs typeface="Ubuntu"/>
                <a:sym typeface="Ubuntu"/>
              </a:defRPr>
            </a:pPr>
            <a:r>
              <a:t>The repository is more relevant to your discipline than a generalist one.</a:t>
            </a:r>
          </a:p>
          <a:p>
            <a:pPr>
              <a:lnSpc>
                <a:spcPct val="150000"/>
              </a:lnSpc>
              <a:buSzPct val="100000"/>
              <a:buFont typeface="Arial"/>
              <a:buChar char="•"/>
              <a:defRPr sz="2400">
                <a:solidFill>
                  <a:srgbClr val="333333"/>
                </a:solidFill>
                <a:latin typeface="Ubuntu"/>
                <a:ea typeface="Ubuntu"/>
                <a:cs typeface="Ubuntu"/>
                <a:sym typeface="Ubuntu"/>
              </a:defRPr>
            </a:pPr>
            <a:r>
              <a:t>Higher exposure (people looking for those specific types of data will usually first look at the specific repository).</a:t>
            </a:r>
          </a:p>
          <a:p>
            <a:pPr>
              <a:lnSpc>
                <a:spcPct val="150000"/>
              </a:lnSpc>
              <a:buSzPct val="100000"/>
              <a:buFont typeface="Arial"/>
              <a:buChar char="•"/>
              <a:defRPr sz="2400">
                <a:solidFill>
                  <a:srgbClr val="333333"/>
                </a:solidFill>
                <a:latin typeface="Ubuntu"/>
                <a:ea typeface="Ubuntu"/>
                <a:cs typeface="Ubuntu"/>
                <a:sym typeface="Ubuntu"/>
              </a:defRPr>
            </a:pPr>
            <a:r>
              <a:t>Higher number of citations (see above).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ctangle 1"/>
          <p:cNvSpPr txBox="1"/>
          <p:nvPr/>
        </p:nvSpPr>
        <p:spPr>
          <a:xfrm>
            <a:off x="883919" y="1483423"/>
            <a:ext cx="10890416" cy="46073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000">
                <a:solidFill>
                  <a:srgbClr val="0070C0"/>
                </a:solidFill>
              </a:defRPr>
            </a:pPr>
            <a:r>
              <a:t>[BioMed Central / Springer Nature] - (https://www.springernature.com/gp/authors/research-data-policy/recommended-repositories)</a:t>
            </a:r>
          </a:p>
          <a:p>
            <a:pPr marL="285750" indent="-285750">
              <a:buSzPct val="100000"/>
              <a:buFont typeface="Arial"/>
              <a:buChar char="•"/>
              <a:defRPr sz="2000">
                <a:solidFill>
                  <a:srgbClr val="0070C0"/>
                </a:solidFill>
              </a:defRPr>
            </a:pPr>
            <a:r>
              <a:t>[eLife] - (https://submit.elifesciences.org/html/elife_author_instructions.html#policies)</a:t>
            </a:r>
          </a:p>
          <a:p>
            <a:pPr marL="285750" indent="-285750">
              <a:buSzPct val="100000"/>
              <a:buFont typeface="Arial"/>
              <a:buChar char="•"/>
              <a:defRPr sz="2000">
                <a:solidFill>
                  <a:srgbClr val="0070C0"/>
                </a:solidFill>
              </a:defRPr>
            </a:pPr>
            <a:r>
              <a:t>[Elsevier] - (https://www.elsevier.com/about/policies/research-data)</a:t>
            </a:r>
          </a:p>
          <a:p>
            <a:pPr marL="285750" indent="-285750">
              <a:buSzPct val="100000"/>
              <a:buFont typeface="Arial"/>
              <a:buChar char="•"/>
              <a:defRPr sz="2000">
                <a:solidFill>
                  <a:srgbClr val="0070C0"/>
                </a:solidFill>
              </a:defRPr>
            </a:pPr>
            <a:r>
              <a:t>[EMBO Press] - (https://www.embopress.org/page/journal/14602075/authorguide#datadeposition)</a:t>
            </a:r>
          </a:p>
          <a:p>
            <a:pPr marL="285750" indent="-285750">
              <a:buSzPct val="100000"/>
              <a:buFont typeface="Arial"/>
              <a:buChar char="•"/>
              <a:defRPr sz="2000">
                <a:solidFill>
                  <a:srgbClr val="0070C0"/>
                </a:solidFill>
              </a:defRPr>
            </a:pPr>
            <a:r>
              <a:t>[F1000 Research] - (https://f1000research.com/for-authors/data-guidelines)</a:t>
            </a:r>
          </a:p>
          <a:p>
            <a:pPr marL="285750" indent="-285750">
              <a:buSzPct val="100000"/>
              <a:buFont typeface="Arial"/>
              <a:buChar char="•"/>
              <a:defRPr sz="2000">
                <a:solidFill>
                  <a:srgbClr val="0070C0"/>
                </a:solidFill>
              </a:defRPr>
            </a:pPr>
            <a:r>
              <a:t>[GIGAscience - OUP] - (https://academic.oup.com/gigascience/pages/instructions_to_authors)</a:t>
            </a:r>
          </a:p>
          <a:p>
            <a:pPr marL="285750" indent="-285750">
              <a:buSzPct val="100000"/>
              <a:buFont typeface="Arial"/>
              <a:buChar char="•"/>
              <a:defRPr sz="2000">
                <a:solidFill>
                  <a:srgbClr val="0070C0"/>
                </a:solidFill>
              </a:defRPr>
            </a:pPr>
            <a:r>
              <a:t>[PLoS] - (https://journals.plos.org/plosbiology/s/recommended-repositories)</a:t>
            </a:r>
          </a:p>
          <a:p>
            <a:pPr marL="285750" indent="-285750">
              <a:buSzPct val="100000"/>
              <a:buFont typeface="Arial"/>
              <a:buChar char="•"/>
              <a:defRPr sz="2000">
                <a:solidFill>
                  <a:srgbClr val="0070C0"/>
                </a:solidFill>
              </a:defRPr>
            </a:pPr>
            <a:r>
              <a:t>[Scientific Data - Nature] - (https://www.nature.com/sdata/policies/repositories)</a:t>
            </a:r>
          </a:p>
          <a:p>
            <a:pPr marL="285750" indent="-285750">
              <a:buSzPct val="100000"/>
              <a:buFont typeface="Arial"/>
              <a:buChar char="•"/>
              <a:defRPr sz="2000">
                <a:solidFill>
                  <a:srgbClr val="0070C0"/>
                </a:solidFill>
              </a:defRPr>
            </a:pPr>
            <a:r>
              <a:t>[Taylor and Francis] - (https://authorservices.taylorandfrancis.com/data-sharing-policies/repositories/)</a:t>
            </a:r>
          </a:p>
          <a:p>
            <a:pPr marL="285750" indent="-285750">
              <a:buSzPct val="100000"/>
              <a:buFont typeface="Arial"/>
              <a:buChar char="•"/>
              <a:defRPr sz="2000">
                <a:solidFill>
                  <a:srgbClr val="0070C0"/>
                </a:solidFill>
              </a:defRPr>
            </a:pPr>
            <a:r>
              <a:t>[BBSRC] - (https://bbsrc.ukri.org/research/resources/)</a:t>
            </a:r>
          </a:p>
          <a:p>
            <a:pPr marL="285750" indent="-285750">
              <a:buSzPct val="100000"/>
              <a:buFont typeface="Arial"/>
              <a:buChar char="•"/>
              <a:defRPr sz="2000">
                <a:solidFill>
                  <a:srgbClr val="0070C0"/>
                </a:solidFill>
              </a:defRPr>
            </a:pPr>
            <a:r>
              <a:t>[NERC] - (https://nerc.ukri.org/research/sites/environmental-data-service-eds/policy/)</a:t>
            </a:r>
          </a:p>
          <a:p>
            <a:pPr marL="285750" indent="-285750">
              <a:buSzPct val="100000"/>
              <a:buFont typeface="Arial"/>
              <a:buChar char="•"/>
              <a:defRPr sz="2000">
                <a:solidFill>
                  <a:srgbClr val="0070C0"/>
                </a:solidFill>
              </a:defRPr>
            </a:pPr>
            <a:r>
              <a:t>[Royal Society] - (https://royalsociety.org/journals/ethics-policies/data-sharing-mining/)</a:t>
            </a:r>
          </a:p>
          <a:p>
            <a:pPr marL="285750" indent="-285750">
              <a:buSzPct val="100000"/>
              <a:buFont typeface="Arial"/>
              <a:buChar char="•"/>
              <a:defRPr sz="2000">
                <a:solidFill>
                  <a:srgbClr val="0070C0"/>
                </a:solidFill>
              </a:defRPr>
            </a:pPr>
            <a:r>
              <a:t>[Wellcome Open Research] - (https://wellcomeopenresearch.org/for-authors/data-guidelines) </a:t>
            </a:r>
          </a:p>
        </p:txBody>
      </p:sp>
      <p:sp>
        <p:nvSpPr>
          <p:cNvPr id="172" name="Title 1"/>
          <p:cNvSpPr txBox="1"/>
          <p:nvPr>
            <p:ph type="title"/>
          </p:nvPr>
        </p:nvSpPr>
        <p:spPr>
          <a:xfrm>
            <a:off x="838200" y="365125"/>
            <a:ext cx="10515600" cy="1325563"/>
          </a:xfrm>
          <a:prstGeom prst="rect">
            <a:avLst/>
          </a:prstGeom>
        </p:spPr>
        <p:txBody>
          <a:bodyPr/>
          <a:lstStyle/>
          <a:p>
            <a:pPr/>
            <a:r>
              <a:t>Finding repositories – use recommendations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1"/>
          <p:cNvSpPr txBox="1"/>
          <p:nvPr/>
        </p:nvSpPr>
        <p:spPr>
          <a:xfrm>
            <a:off x="788103" y="2064188"/>
            <a:ext cx="10890416" cy="33388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70C0"/>
                </a:solidFill>
              </a:defRPr>
            </a:pPr>
            <a:r>
              <a:t>FAIRSharing.org – search engine</a:t>
            </a:r>
          </a:p>
          <a:p>
            <a:pPr>
              <a:defRPr sz="2400">
                <a:solidFill>
                  <a:srgbClr val="0070C0"/>
                </a:solidFill>
              </a:defRPr>
            </a:pPr>
          </a:p>
          <a:p>
            <a:pPr>
              <a:defRPr sz="2400">
                <a:solidFill>
                  <a:srgbClr val="0070C0"/>
                </a:solidFill>
              </a:defRPr>
            </a:pPr>
          </a:p>
          <a:p>
            <a:pPr marL="342900" indent="-342900">
              <a:buSzPct val="100000"/>
              <a:buFont typeface="Arial"/>
              <a:buChar char="•"/>
              <a:defRPr sz="2400">
                <a:solidFill>
                  <a:srgbClr val="0070C0"/>
                </a:solidFill>
              </a:defRPr>
            </a:pPr>
            <a:r>
              <a:t>Repositories</a:t>
            </a:r>
          </a:p>
          <a:p>
            <a:pPr marL="342900" indent="-342900">
              <a:buSzPct val="100000"/>
              <a:buFont typeface="Arial"/>
              <a:buChar char="•"/>
              <a:defRPr sz="2400">
                <a:solidFill>
                  <a:srgbClr val="0070C0"/>
                </a:solidFill>
              </a:defRPr>
            </a:pPr>
            <a:r>
              <a:t>Data standards</a:t>
            </a:r>
          </a:p>
          <a:p>
            <a:pPr marL="342900" indent="-342900">
              <a:buSzPct val="100000"/>
              <a:buFont typeface="Arial"/>
              <a:buChar char="•"/>
              <a:defRPr sz="2400">
                <a:solidFill>
                  <a:srgbClr val="0070C0"/>
                </a:solidFill>
              </a:defRPr>
            </a:pPr>
            <a:r>
              <a:t>Policies</a:t>
            </a:r>
          </a:p>
          <a:p>
            <a:pPr marL="285750" indent="-285750">
              <a:buSzPct val="100000"/>
              <a:buChar char="-"/>
              <a:defRPr sz="2400">
                <a:solidFill>
                  <a:srgbClr val="0070C0"/>
                </a:solidFill>
              </a:defRPr>
            </a:pPr>
          </a:p>
          <a:p>
            <a:pPr marL="285750" indent="-285750">
              <a:buSzPct val="100000"/>
              <a:buChar char="-"/>
              <a:defRPr sz="2400">
                <a:solidFill>
                  <a:srgbClr val="0070C0"/>
                </a:solidFill>
              </a:defRPr>
            </a:pPr>
          </a:p>
          <a:p>
            <a:pPr>
              <a:defRPr sz="2400">
                <a:solidFill>
                  <a:srgbClr val="0070C0"/>
                </a:solidFill>
              </a:defRPr>
            </a:pPr>
            <a:r>
              <a:t>(too) many options for each type</a:t>
            </a:r>
          </a:p>
        </p:txBody>
      </p:sp>
      <p:sp>
        <p:nvSpPr>
          <p:cNvPr id="175" name="Title 1"/>
          <p:cNvSpPr txBox="1"/>
          <p:nvPr>
            <p:ph type="title"/>
          </p:nvPr>
        </p:nvSpPr>
        <p:spPr>
          <a:xfrm>
            <a:off x="838200" y="365125"/>
            <a:ext cx="10515600" cy="1325563"/>
          </a:xfrm>
          <a:prstGeom prst="rect">
            <a:avLst/>
          </a:prstGeom>
        </p:spPr>
        <p:txBody>
          <a:bodyPr/>
          <a:lstStyle/>
          <a:p>
            <a:pPr/>
            <a:r>
              <a:t>Finding repositories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Picture 2" descr="Picture 2"/>
          <p:cNvPicPr>
            <a:picLocks noChangeAspect="1"/>
          </p:cNvPicPr>
          <p:nvPr/>
        </p:nvPicPr>
        <p:blipFill>
          <a:blip r:embed="rId3">
            <a:extLst/>
          </a:blip>
          <a:stretch>
            <a:fillRect/>
          </a:stretch>
        </p:blipFill>
        <p:spPr>
          <a:xfrm>
            <a:off x="1326968" y="2190208"/>
            <a:ext cx="9036496" cy="306679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838200" y="365125"/>
            <a:ext cx="10515600" cy="1325563"/>
          </a:xfrm>
          <a:prstGeom prst="rect">
            <a:avLst/>
          </a:prstGeom>
        </p:spPr>
        <p:txBody>
          <a:bodyPr/>
          <a:lstStyle/>
          <a:p>
            <a:pPr/>
            <a:r>
              <a:t>Finding repository</a:t>
            </a:r>
          </a:p>
        </p:txBody>
      </p:sp>
      <p:sp>
        <p:nvSpPr>
          <p:cNvPr id="178" name="Rectangle 5"/>
          <p:cNvSpPr txBox="1"/>
          <p:nvPr/>
        </p:nvSpPr>
        <p:spPr>
          <a:xfrm>
            <a:off x="739335" y="2951945"/>
            <a:ext cx="10890416" cy="12239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000">
                <a:solidFill>
                  <a:srgbClr val="0070C0"/>
                </a:solidFill>
              </a:defRPr>
            </a:pPr>
            <a:r>
              <a:t>Exercise</a:t>
            </a:r>
            <a:r>
              <a:t> 4</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838200" y="365125"/>
            <a:ext cx="10515600" cy="1325563"/>
          </a:xfrm>
          <a:prstGeom prst="rect">
            <a:avLst/>
          </a:prstGeom>
        </p:spPr>
        <p:txBody>
          <a:bodyPr/>
          <a:lstStyle/>
          <a:p>
            <a:pPr/>
            <a:r>
              <a:t>Finding repository</a:t>
            </a:r>
            <a:r>
              <a:t> - Solution</a:t>
            </a:r>
          </a:p>
        </p:txBody>
      </p:sp>
      <p:sp>
        <p:nvSpPr>
          <p:cNvPr id="181" name="TextBox 6"/>
          <p:cNvSpPr txBox="1"/>
          <p:nvPr/>
        </p:nvSpPr>
        <p:spPr>
          <a:xfrm>
            <a:off x="1877031" y="2021690"/>
            <a:ext cx="7663376"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2000">
                <a:solidFill>
                  <a:srgbClr val="333333"/>
                </a:solidFill>
                <a:latin typeface="Ubuntu"/>
                <a:ea typeface="Ubuntu"/>
                <a:cs typeface="Ubuntu"/>
                <a:sym typeface="Ubuntu"/>
              </a:defRPr>
            </a:pPr>
            <a:r>
              <a:t>Find a repo for genomics data:</a:t>
            </a:r>
          </a:p>
          <a:p>
            <a:pPr>
              <a:lnSpc>
                <a:spcPct val="150000"/>
              </a:lnSpc>
              <a:defRPr sz="2000">
                <a:solidFill>
                  <a:srgbClr val="333333"/>
                </a:solidFill>
                <a:latin typeface="Ubuntu"/>
                <a:ea typeface="Ubuntu"/>
                <a:cs typeface="Ubuntu"/>
                <a:sym typeface="Ubuntu"/>
              </a:defRPr>
            </a:pPr>
            <a:r>
              <a:t>GEO/SRA and ENA/ArrayExpress are good examples. Interestingly these repositories do not issue a DOI.</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ctangle 1"/>
          <p:cNvSpPr txBox="1"/>
          <p:nvPr/>
        </p:nvSpPr>
        <p:spPr>
          <a:xfrm>
            <a:off x="788103" y="1451030"/>
            <a:ext cx="10890416" cy="49121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0070C0"/>
                </a:solidFill>
              </a:defRPr>
            </a:pPr>
            <a:r>
              <a:t>1. Who is behind it? What is its funding?</a:t>
            </a:r>
          </a:p>
          <a:p>
            <a:pPr>
              <a:defRPr sz="2000">
                <a:solidFill>
                  <a:srgbClr val="0070C0"/>
                </a:solidFill>
              </a:defRPr>
            </a:pPr>
          </a:p>
          <a:p>
            <a:pPr>
              <a:defRPr b="1" sz="2000">
                <a:solidFill>
                  <a:srgbClr val="0070C0"/>
                </a:solidFill>
              </a:defRPr>
            </a:pPr>
            <a:r>
              <a:t>2. Q</a:t>
            </a:r>
            <a:r>
              <a:t>uality of interaction</a:t>
            </a:r>
            <a:r>
              <a:t>/interface</a:t>
            </a:r>
            <a:r>
              <a:t>: </a:t>
            </a:r>
            <a:br/>
            <a:r>
              <a:rPr b="0"/>
              <a:t>	</a:t>
            </a:r>
            <a:r>
              <a:rPr b="0"/>
              <a:t>is the interaction for purposes of data deposit or reuse efficient, </a:t>
            </a:r>
            <a:endParaRPr b="0"/>
          </a:p>
          <a:p>
            <a:pPr>
              <a:defRPr sz="2000">
                <a:solidFill>
                  <a:srgbClr val="0070C0"/>
                </a:solidFill>
              </a:defRPr>
            </a:pPr>
            <a:r>
              <a:t>	effective and satisfactory for you?</a:t>
            </a:r>
          </a:p>
          <a:p>
            <a:pPr>
              <a:defRPr sz="2000">
                <a:solidFill>
                  <a:srgbClr val="0070C0"/>
                </a:solidFill>
              </a:defRPr>
            </a:pPr>
          </a:p>
          <a:p>
            <a:pPr>
              <a:defRPr b="1" sz="2000">
                <a:solidFill>
                  <a:srgbClr val="0070C0"/>
                </a:solidFill>
              </a:defRPr>
            </a:pPr>
            <a:r>
              <a:t>3. T</a:t>
            </a:r>
            <a:r>
              <a:t>ake-up and impact: </a:t>
            </a:r>
          </a:p>
          <a:p>
            <a:pPr>
              <a:defRPr sz="2000">
                <a:solidFill>
                  <a:srgbClr val="0070C0"/>
                </a:solidFill>
              </a:defRPr>
            </a:pPr>
            <a:r>
              <a:t>	</a:t>
            </a:r>
            <a:r>
              <a:t>what can I put in it? </a:t>
            </a:r>
            <a:br/>
            <a:r>
              <a:t>	i</a:t>
            </a:r>
            <a:r>
              <a:t>s anyone else using it? </a:t>
            </a:r>
            <a:br/>
            <a:r>
              <a:t>	w</a:t>
            </a:r>
            <a:r>
              <a:t>ill others be able to find stuff deposited in it?</a:t>
            </a:r>
            <a:br/>
            <a:r>
              <a:t>	is</a:t>
            </a:r>
            <a:r>
              <a:t> the repository linked to other data repositories</a:t>
            </a:r>
            <a:r>
              <a:t>?</a:t>
            </a:r>
            <a:br/>
            <a:r>
              <a:t>	c</a:t>
            </a:r>
            <a:r>
              <a:t>an others cite the data?</a:t>
            </a:r>
          </a:p>
          <a:p>
            <a:pPr>
              <a:defRPr sz="2000">
                <a:solidFill>
                  <a:srgbClr val="0070C0"/>
                </a:solidFill>
              </a:defRPr>
            </a:pPr>
          </a:p>
          <a:p>
            <a:pPr>
              <a:defRPr b="1" sz="2000">
                <a:solidFill>
                  <a:srgbClr val="0070C0"/>
                </a:solidFill>
              </a:defRPr>
            </a:pPr>
            <a:r>
              <a:t>4. P</a:t>
            </a:r>
            <a:r>
              <a:t>olicy and process: </a:t>
            </a:r>
            <a:br/>
            <a:r>
              <a:rPr b="0"/>
              <a:t>	d</a:t>
            </a:r>
            <a:r>
              <a:rPr b="0"/>
              <a:t>oes it help meet</a:t>
            </a:r>
            <a:r>
              <a:rPr b="0"/>
              <a:t>ing</a:t>
            </a:r>
            <a:r>
              <a:rPr b="0"/>
              <a:t> community standards</a:t>
            </a:r>
            <a:r>
              <a:rPr b="0"/>
              <a:t>,</a:t>
            </a:r>
            <a:r>
              <a:rPr b="0"/>
              <a:t> good practice</a:t>
            </a:r>
            <a:r>
              <a:rPr b="0"/>
              <a:t>s</a:t>
            </a:r>
            <a:r>
              <a:rPr b="0"/>
              <a:t> </a:t>
            </a:r>
            <a:r>
              <a:rPr b="0"/>
              <a:t>and</a:t>
            </a:r>
            <a:r>
              <a:rPr b="0"/>
              <a:t> policies</a:t>
            </a:r>
            <a:r>
              <a:rPr b="0"/>
              <a:t>?</a:t>
            </a:r>
            <a:br>
              <a:rPr b="0"/>
            </a:br>
            <a:r>
              <a:rPr b="0"/>
              <a:t>	is it curated?</a:t>
            </a:r>
          </a:p>
        </p:txBody>
      </p:sp>
      <p:sp>
        <p:nvSpPr>
          <p:cNvPr id="184" name="Title 1"/>
          <p:cNvSpPr txBox="1"/>
          <p:nvPr>
            <p:ph type="title"/>
          </p:nvPr>
        </p:nvSpPr>
        <p:spPr>
          <a:xfrm>
            <a:off x="838200" y="365125"/>
            <a:ext cx="10515600" cy="1325563"/>
          </a:xfrm>
          <a:prstGeom prst="rect">
            <a:avLst/>
          </a:prstGeom>
        </p:spPr>
        <p:txBody>
          <a:bodyPr/>
          <a:lstStyle/>
          <a:p>
            <a:pPr/>
            <a:r>
              <a:t>Evaluating a data repository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ectangle 1"/>
          <p:cNvSpPr txBox="1"/>
          <p:nvPr/>
        </p:nvSpPr>
        <p:spPr>
          <a:xfrm>
            <a:off x="775911" y="1690687"/>
            <a:ext cx="10890416" cy="40241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sz="2400">
                <a:solidFill>
                  <a:srgbClr val="0070C0"/>
                </a:solidFill>
              </a:defRPr>
            </a:pPr>
            <a:r>
              <a:t>Find suitable repository(ies) as soon as you get your data</a:t>
            </a:r>
          </a:p>
          <a:p>
            <a:pPr marL="285750" indent="-285750">
              <a:lnSpc>
                <a:spcPct val="150000"/>
              </a:lnSpc>
              <a:buSzPct val="100000"/>
              <a:buFont typeface="Arial"/>
              <a:buChar char="•"/>
              <a:defRPr sz="2400">
                <a:solidFill>
                  <a:srgbClr val="0070C0"/>
                </a:solidFill>
              </a:defRPr>
            </a:pPr>
            <a:r>
              <a:t>If repository permits embargo deposit data as soon as you get it (especially if analysed externally)</a:t>
            </a:r>
          </a:p>
          <a:p>
            <a:pPr marL="285750" indent="-285750">
              <a:lnSpc>
                <a:spcPct val="150000"/>
              </a:lnSpc>
              <a:buSzPct val="100000"/>
              <a:buFont typeface="Arial"/>
              <a:buChar char="•"/>
              <a:defRPr sz="2400">
                <a:solidFill>
                  <a:srgbClr val="0070C0"/>
                </a:solidFill>
              </a:defRPr>
            </a:pPr>
            <a:r>
              <a:t>Deposit simultaneously to a very specialized repo and a „main stream” one</a:t>
            </a:r>
            <a:r>
              <a:t> (better discovery)</a:t>
            </a:r>
          </a:p>
          <a:p>
            <a:pPr marL="285750" indent="-285750">
              <a:lnSpc>
                <a:spcPct val="150000"/>
              </a:lnSpc>
              <a:buSzPct val="100000"/>
              <a:buFont typeface="Arial"/>
              <a:buChar char="•"/>
              <a:defRPr sz="2400">
                <a:solidFill>
                  <a:srgbClr val="0070C0"/>
                </a:solidFill>
              </a:defRPr>
            </a:pPr>
            <a:r>
              <a:t>Cross link your repositories’ records </a:t>
            </a:r>
          </a:p>
          <a:p>
            <a:pPr marL="285750" indent="-285750">
              <a:lnSpc>
                <a:spcPct val="150000"/>
              </a:lnSpc>
              <a:buSzPct val="100000"/>
              <a:buFont typeface="Arial"/>
              <a:buChar char="•"/>
              <a:defRPr sz="2400">
                <a:solidFill>
                  <a:srgbClr val="0070C0"/>
                </a:solidFill>
              </a:defRPr>
            </a:pPr>
            <a:r>
              <a:t>Add data availability</a:t>
            </a:r>
            <a:r>
              <a:t> section to your papers and list all the public records</a:t>
            </a:r>
          </a:p>
          <a:p>
            <a:pPr marL="285750" indent="-285750">
              <a:lnSpc>
                <a:spcPct val="150000"/>
              </a:lnSpc>
              <a:buSzPct val="100000"/>
              <a:buFont typeface="Arial"/>
              <a:buChar char="•"/>
              <a:defRPr sz="2400">
                <a:solidFill>
                  <a:srgbClr val="0070C0"/>
                </a:solidFill>
              </a:defRPr>
            </a:pPr>
            <a:r>
              <a:t>List your data sets in ORCID</a:t>
            </a:r>
            <a:r>
              <a:t> </a:t>
            </a:r>
          </a:p>
        </p:txBody>
      </p:sp>
      <p:sp>
        <p:nvSpPr>
          <p:cNvPr id="187" name="Title 1"/>
          <p:cNvSpPr txBox="1"/>
          <p:nvPr>
            <p:ph type="title"/>
          </p:nvPr>
        </p:nvSpPr>
        <p:spPr>
          <a:xfrm>
            <a:off x="838200" y="365125"/>
            <a:ext cx="10515600" cy="1325563"/>
          </a:xfrm>
          <a:prstGeom prst="rect">
            <a:avLst/>
          </a:prstGeom>
        </p:spPr>
        <p:txBody>
          <a:bodyPr/>
          <a:lstStyle/>
          <a:p>
            <a:pPr/>
            <a:r>
              <a:t>Repositories Summary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305636" y="180211"/>
            <a:ext cx="10515601" cy="1325563"/>
          </a:xfrm>
          <a:prstGeom prst="rect">
            <a:avLst/>
          </a:prstGeom>
        </p:spPr>
        <p:txBody>
          <a:bodyPr/>
          <a:lstStyle/>
          <a:p>
            <a:pPr/>
            <a:r>
              <a:t>What about Github? Can it be cited?</a:t>
            </a:r>
          </a:p>
        </p:txBody>
      </p:sp>
      <p:sp>
        <p:nvSpPr>
          <p:cNvPr id="190" name="TextBox 4"/>
          <p:cNvSpPr txBox="1"/>
          <p:nvPr/>
        </p:nvSpPr>
        <p:spPr>
          <a:xfrm>
            <a:off x="3802462" y="1431152"/>
            <a:ext cx="6296131" cy="2301241"/>
          </a:xfrm>
          <a:prstGeom prst="rect">
            <a:avLst/>
          </a:prstGeom>
          <a:solidFill>
            <a:srgbClr val="DAE3F3"/>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solidFill>
                  <a:srgbClr val="333333"/>
                </a:solidFill>
                <a:latin typeface="Ubuntu"/>
                <a:ea typeface="Ubuntu"/>
                <a:cs typeface="Ubuntu"/>
                <a:sym typeface="Ubuntu"/>
              </a:defRPr>
            </a:lvl1pPr>
          </a:lstStyle>
          <a:p>
            <a:pPr/>
            <a:r>
              <a:t>To make your code repositories easier to reference in academic literature, you can create persistent identifiers for them. Particularly, you can use the data archiving tool in Zenodo to archive a GitHub repository and issue a DOI for it.</a:t>
            </a:r>
          </a:p>
        </p:txBody>
      </p:sp>
      <p:sp>
        <p:nvSpPr>
          <p:cNvPr id="191" name="TextBox 5"/>
          <p:cNvSpPr txBox="1"/>
          <p:nvPr/>
        </p:nvSpPr>
        <p:spPr>
          <a:xfrm>
            <a:off x="1942062" y="1862253"/>
            <a:ext cx="993638" cy="6016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rgbClr val="0070C0"/>
                </a:solidFill>
              </a:defRPr>
            </a:lvl1pPr>
          </a:lstStyle>
          <a:p>
            <a:pPr/>
            <a:r>
              <a:t>YES!</a:t>
            </a:r>
          </a:p>
        </p:txBody>
      </p:sp>
      <p:pic>
        <p:nvPicPr>
          <p:cNvPr id="192" name="Picture 4" descr="Picture 4"/>
          <p:cNvPicPr>
            <a:picLocks noChangeAspect="1"/>
          </p:cNvPicPr>
          <p:nvPr/>
        </p:nvPicPr>
        <p:blipFill>
          <a:blip r:embed="rId3">
            <a:extLst/>
          </a:blip>
          <a:stretch>
            <a:fillRect/>
          </a:stretch>
        </p:blipFill>
        <p:spPr>
          <a:xfrm>
            <a:off x="3561302" y="5487182"/>
            <a:ext cx="1084382" cy="1084383"/>
          </a:xfrm>
          <a:prstGeom prst="rect">
            <a:avLst/>
          </a:prstGeom>
          <a:ln w="12700">
            <a:miter lim="400000"/>
          </a:ln>
        </p:spPr>
      </p:pic>
      <p:pic>
        <p:nvPicPr>
          <p:cNvPr id="193" name="Picture 6" descr="Picture 6"/>
          <p:cNvPicPr>
            <a:picLocks noChangeAspect="1"/>
          </p:cNvPicPr>
          <p:nvPr/>
        </p:nvPicPr>
        <p:blipFill>
          <a:blip r:embed="rId4">
            <a:extLst/>
          </a:blip>
          <a:stretch>
            <a:fillRect/>
          </a:stretch>
        </p:blipFill>
        <p:spPr>
          <a:xfrm>
            <a:off x="4852673" y="4634695"/>
            <a:ext cx="3571876" cy="1704976"/>
          </a:xfrm>
          <a:prstGeom prst="rect">
            <a:avLst/>
          </a:prstGeom>
          <a:ln w="12700">
            <a:miter lim="400000"/>
          </a:ln>
        </p:spPr>
      </p:pic>
      <p:pic>
        <p:nvPicPr>
          <p:cNvPr id="194" name="Picture 4" descr="Picture 4"/>
          <p:cNvPicPr>
            <a:picLocks noChangeAspect="1"/>
          </p:cNvPicPr>
          <p:nvPr/>
        </p:nvPicPr>
        <p:blipFill>
          <a:blip r:embed="rId3">
            <a:extLst/>
          </a:blip>
          <a:stretch>
            <a:fillRect/>
          </a:stretch>
        </p:blipFill>
        <p:spPr>
          <a:xfrm>
            <a:off x="4310483" y="3971218"/>
            <a:ext cx="1084382" cy="1084383"/>
          </a:xfrm>
          <a:prstGeom prst="rect">
            <a:avLst/>
          </a:prstGeom>
          <a:ln w="12700">
            <a:miter lim="400000"/>
          </a:ln>
        </p:spPr>
      </p:pic>
      <p:pic>
        <p:nvPicPr>
          <p:cNvPr id="195" name="Picture 4" descr="Picture 4"/>
          <p:cNvPicPr>
            <a:picLocks noChangeAspect="1"/>
          </p:cNvPicPr>
          <p:nvPr/>
        </p:nvPicPr>
        <p:blipFill>
          <a:blip r:embed="rId3">
            <a:extLst/>
          </a:blip>
          <a:stretch>
            <a:fillRect/>
          </a:stretch>
        </p:blipFill>
        <p:spPr>
          <a:xfrm>
            <a:off x="5937055" y="3559433"/>
            <a:ext cx="1084383" cy="1084383"/>
          </a:xfrm>
          <a:prstGeom prst="rect">
            <a:avLst/>
          </a:prstGeom>
          <a:ln w="12700">
            <a:miter lim="400000"/>
          </a:ln>
        </p:spPr>
      </p:pic>
      <p:pic>
        <p:nvPicPr>
          <p:cNvPr id="196" name="Picture 4" descr="Picture 4"/>
          <p:cNvPicPr>
            <a:picLocks noChangeAspect="1"/>
          </p:cNvPicPr>
          <p:nvPr/>
        </p:nvPicPr>
        <p:blipFill>
          <a:blip r:embed="rId3">
            <a:extLst/>
          </a:blip>
          <a:stretch>
            <a:fillRect/>
          </a:stretch>
        </p:blipFill>
        <p:spPr>
          <a:xfrm>
            <a:off x="8041722" y="3921735"/>
            <a:ext cx="1084383" cy="1084383"/>
          </a:xfrm>
          <a:prstGeom prst="rect">
            <a:avLst/>
          </a:prstGeom>
          <a:ln w="12700">
            <a:miter lim="400000"/>
          </a:ln>
        </p:spPr>
      </p:pic>
      <p:pic>
        <p:nvPicPr>
          <p:cNvPr id="197" name="Picture 4" descr="Picture 4"/>
          <p:cNvPicPr>
            <a:picLocks noChangeAspect="1"/>
          </p:cNvPicPr>
          <p:nvPr/>
        </p:nvPicPr>
        <p:blipFill>
          <a:blip r:embed="rId3">
            <a:extLst/>
          </a:blip>
          <a:stretch>
            <a:fillRect/>
          </a:stretch>
        </p:blipFill>
        <p:spPr>
          <a:xfrm>
            <a:off x="8089348" y="5487182"/>
            <a:ext cx="1084383" cy="1084383"/>
          </a:xfrm>
          <a:prstGeom prst="rect">
            <a:avLst/>
          </a:prstGeom>
          <a:ln w="12700">
            <a:miter lim="400000"/>
          </a:ln>
        </p:spPr>
      </p:pic>
      <p:pic>
        <p:nvPicPr>
          <p:cNvPr id="198" name="Picture 4" descr="Picture 4"/>
          <p:cNvPicPr>
            <a:picLocks noChangeAspect="1"/>
          </p:cNvPicPr>
          <p:nvPr/>
        </p:nvPicPr>
        <p:blipFill>
          <a:blip r:embed="rId3">
            <a:extLst/>
          </a:blip>
          <a:stretch>
            <a:fillRect/>
          </a:stretch>
        </p:blipFill>
        <p:spPr>
          <a:xfrm>
            <a:off x="6619664" y="5797479"/>
            <a:ext cx="1084383" cy="1084383"/>
          </a:xfrm>
          <a:prstGeom prst="rect">
            <a:avLst/>
          </a:prstGeom>
          <a:ln w="12700">
            <a:miter lim="400000"/>
          </a:ln>
        </p:spPr>
      </p:pic>
      <p:sp>
        <p:nvSpPr>
          <p:cNvPr id="199" name="TextBox 6"/>
          <p:cNvSpPr txBox="1"/>
          <p:nvPr/>
        </p:nvSpPr>
        <p:spPr>
          <a:xfrm>
            <a:off x="145739" y="6169709"/>
            <a:ext cx="2788405" cy="6293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t>Image credits:</a:t>
            </a:r>
          </a:p>
          <a:p>
            <a:pPr marL="285750" indent="-285750">
              <a:buSzPct val="100000"/>
              <a:buFont typeface="Arial"/>
              <a:buChar char="•"/>
              <a:defRPr sz="1200"/>
            </a:pPr>
            <a:r>
              <a:t>Zenodo logo: Openaire.eu</a:t>
            </a:r>
          </a:p>
          <a:p>
            <a:pPr marL="285750" indent="-285750">
              <a:buSzPct val="100000"/>
              <a:buFont typeface="Arial"/>
              <a:buChar char="•"/>
              <a:defRPr sz="1200"/>
            </a:pPr>
            <a:r>
              <a:t>Github logo: Klint Finley (TechCrunch+)</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305636" y="180211"/>
            <a:ext cx="10515601" cy="1325563"/>
          </a:xfrm>
          <a:prstGeom prst="rect">
            <a:avLst/>
          </a:prstGeom>
        </p:spPr>
        <p:txBody>
          <a:bodyPr/>
          <a:lstStyle/>
          <a:p>
            <a:pPr/>
            <a:r>
              <a:t>What about the ReadMe file?</a:t>
            </a:r>
          </a:p>
        </p:txBody>
      </p:sp>
      <p:sp>
        <p:nvSpPr>
          <p:cNvPr id="204" name="TextBox 4"/>
          <p:cNvSpPr txBox="1"/>
          <p:nvPr/>
        </p:nvSpPr>
        <p:spPr>
          <a:xfrm>
            <a:off x="2766714" y="2228671"/>
            <a:ext cx="6296131" cy="1196341"/>
          </a:xfrm>
          <a:prstGeom prst="rect">
            <a:avLst/>
          </a:prstGeom>
          <a:solidFill>
            <a:srgbClr val="DAE3F3"/>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333333"/>
                </a:solidFill>
                <a:latin typeface="Ubuntu"/>
                <a:ea typeface="Ubuntu"/>
                <a:cs typeface="Ubuntu"/>
                <a:sym typeface="Ubuntu"/>
              </a:defRPr>
            </a:lvl1pPr>
          </a:lstStyle>
          <a:p>
            <a:pPr/>
            <a:r>
              <a:t>Always include a ReadMe file when you deposit in “General” research data public repositories, such as DataShare or Zenodo.</a:t>
            </a:r>
          </a:p>
        </p:txBody>
      </p:sp>
      <p:sp>
        <p:nvSpPr>
          <p:cNvPr id="205" name="TextBox 15"/>
          <p:cNvSpPr txBox="1"/>
          <p:nvPr/>
        </p:nvSpPr>
        <p:spPr>
          <a:xfrm>
            <a:off x="7569642" y="4444831"/>
            <a:ext cx="6002885"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2" invalidUrl="" action="" tgtFrame="" tooltip="" history="1" highlightClick="0" endSnd="0"/>
              </a:rPr>
              <a:t>https://www.wiki.ed.ac.uk/x/XbRVHQ</a:t>
            </a:r>
            <a:r>
              <a:t> </a:t>
            </a:r>
          </a:p>
        </p:txBody>
      </p:sp>
      <p:sp>
        <p:nvSpPr>
          <p:cNvPr id="206" name="TextBox 7"/>
          <p:cNvSpPr txBox="1"/>
          <p:nvPr/>
        </p:nvSpPr>
        <p:spPr>
          <a:xfrm>
            <a:off x="2003881" y="4306332"/>
            <a:ext cx="3846349"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r>
              <a:t>An example readme file can be found at </a:t>
            </a:r>
          </a:p>
          <a:p>
            <a:pPr algn="ctr"/>
            <a:r>
              <a:t>BioRDM’s Wiki Page for DataShare</a:t>
            </a:r>
          </a:p>
        </p:txBody>
      </p:sp>
      <p:sp>
        <p:nvSpPr>
          <p:cNvPr id="207" name="Arrow: Right 8"/>
          <p:cNvSpPr/>
          <p:nvPr/>
        </p:nvSpPr>
        <p:spPr>
          <a:xfrm>
            <a:off x="6277223" y="4318611"/>
            <a:ext cx="884256" cy="621771"/>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210" name="Rectangle 1"/>
          <p:cNvSpPr txBox="1"/>
          <p:nvPr/>
        </p:nvSpPr>
        <p:spPr>
          <a:xfrm>
            <a:off x="788103" y="2064188"/>
            <a:ext cx="10890416" cy="2602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p>
          <a:p>
            <a:pPr>
              <a:defRPr sz="2400">
                <a:solidFill>
                  <a:srgbClr val="0070C0"/>
                </a:solidFill>
              </a:defRPr>
            </a:pPr>
            <a:r>
              <a:t>Why is choosing a domain specific repository over Zenodo more FAIR?</a:t>
            </a:r>
          </a:p>
          <a:p>
            <a:pPr>
              <a:defRPr sz="2400">
                <a:solidFill>
                  <a:srgbClr val="0070C0"/>
                </a:solidFill>
              </a:defRPr>
            </a:pPr>
          </a:p>
          <a:p>
            <a:pPr>
              <a:defRPr sz="2400">
                <a:solidFill>
                  <a:srgbClr val="0070C0"/>
                </a:solidFill>
              </a:defRPr>
            </a:pPr>
            <a:r>
              <a:t>How can selecting a repository for your data as soon as you do an experiment (or even before!) benefit you research and help your data become FAIR?</a:t>
            </a:r>
          </a:p>
          <a:p>
            <a:pPr>
              <a:defRPr sz="2400">
                <a:solidFill>
                  <a:srgbClr val="0070C0"/>
                </a:solidFill>
              </a:defRPr>
            </a:pPr>
          </a:p>
          <a:p>
            <a:pPr>
              <a:defRPr sz="2400">
                <a:solidFill>
                  <a:srgbClr val="0070C0"/>
                </a:solidFill>
              </a:defRPr>
            </a:pPr>
            <a:r>
              <a:t>What’s your favourite research data repository? Why?</a:t>
            </a:r>
          </a:p>
        </p:txBody>
      </p:sp>
      <p:sp>
        <p:nvSpPr>
          <p:cNvPr id="211" name="Title 1"/>
          <p:cNvSpPr txBox="1"/>
          <p:nvPr>
            <p:ph type="title"/>
          </p:nvPr>
        </p:nvSpPr>
        <p:spPr>
          <a:xfrm>
            <a:off x="838200" y="365125"/>
            <a:ext cx="10515600" cy="1325563"/>
          </a:xfrm>
          <a:prstGeom prst="rect">
            <a:avLst/>
          </a:prstGeom>
        </p:spPr>
        <p:txBody>
          <a:bodyPr/>
          <a:lstStyle/>
          <a:p>
            <a:pPr/>
            <a:r>
              <a:t>Repositories and FAIR</a:t>
            </a:r>
            <a:r>
              <a:t> – Discussion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extBox 4"/>
          <p:cNvSpPr txBox="1"/>
          <p:nvPr/>
        </p:nvSpPr>
        <p:spPr>
          <a:xfrm>
            <a:off x="993818" y="1355648"/>
            <a:ext cx="8745731" cy="38991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70C0"/>
                </a:solidFill>
              </a:defRPr>
            </a:pPr>
            <a:r>
              <a:t>Research data repositories are online repositories that enable the preservation, curation and publication of research ‘products’:</a:t>
            </a:r>
          </a:p>
          <a:p>
            <a:pPr>
              <a:defRPr sz="2800">
                <a:solidFill>
                  <a:srgbClr val="0070C0"/>
                </a:solidFill>
              </a:defRPr>
            </a:pPr>
          </a:p>
          <a:p>
            <a:pPr marL="457200" indent="-457200">
              <a:buSzPct val="100000"/>
              <a:buFont typeface="Arial"/>
              <a:buChar char="•"/>
              <a:defRPr sz="2800">
                <a:solidFill>
                  <a:srgbClr val="0070C0"/>
                </a:solidFill>
              </a:defRPr>
            </a:pPr>
            <a:r>
              <a:t>data</a:t>
            </a:r>
          </a:p>
          <a:p>
            <a:pPr marL="457200" indent="-457200">
              <a:buSzPct val="100000"/>
              <a:buFont typeface="Arial"/>
              <a:buChar char="•"/>
              <a:defRPr sz="2800">
                <a:solidFill>
                  <a:srgbClr val="0070C0"/>
                </a:solidFill>
              </a:defRPr>
            </a:pPr>
            <a:r>
              <a:t>code</a:t>
            </a:r>
          </a:p>
          <a:p>
            <a:pPr marL="457200" indent="-457200">
              <a:buSzPct val="100000"/>
              <a:buFont typeface="Arial"/>
              <a:buChar char="•"/>
              <a:defRPr sz="2800">
                <a:solidFill>
                  <a:srgbClr val="0070C0"/>
                </a:solidFill>
              </a:defRPr>
            </a:pPr>
            <a:r>
              <a:t>protocols</a:t>
            </a:r>
          </a:p>
          <a:p>
            <a:pPr marL="457200" indent="-457200">
              <a:buSzPct val="100000"/>
              <a:buFont typeface="Arial"/>
              <a:buChar char="•"/>
              <a:defRPr sz="2800">
                <a:solidFill>
                  <a:srgbClr val="0070C0"/>
                </a:solidFill>
              </a:defRPr>
            </a:pPr>
          </a:p>
        </p:txBody>
      </p:sp>
      <p:pic>
        <p:nvPicPr>
          <p:cNvPr id="111" name="Graphic 2" descr="Graphic 2"/>
          <p:cNvPicPr>
            <a:picLocks noChangeAspect="1"/>
          </p:cNvPicPr>
          <p:nvPr/>
        </p:nvPicPr>
        <p:blipFill>
          <a:blip r:embed="rId2">
            <a:extLst/>
          </a:blip>
          <a:stretch>
            <a:fillRect/>
          </a:stretch>
        </p:blipFill>
        <p:spPr>
          <a:xfrm>
            <a:off x="3027845" y="2794704"/>
            <a:ext cx="634296" cy="634296"/>
          </a:xfrm>
          <a:prstGeom prst="rect">
            <a:avLst/>
          </a:prstGeom>
          <a:ln w="12700">
            <a:miter lim="400000"/>
          </a:ln>
        </p:spPr>
      </p:pic>
      <p:pic>
        <p:nvPicPr>
          <p:cNvPr id="112" name="Graphic 6" descr="Graphic 6"/>
          <p:cNvPicPr>
            <a:picLocks noChangeAspect="1"/>
          </p:cNvPicPr>
          <p:nvPr/>
        </p:nvPicPr>
        <p:blipFill>
          <a:blip r:embed="rId3">
            <a:extLst/>
          </a:blip>
          <a:stretch>
            <a:fillRect/>
          </a:stretch>
        </p:blipFill>
        <p:spPr>
          <a:xfrm>
            <a:off x="2952667" y="3340808"/>
            <a:ext cx="709474" cy="709474"/>
          </a:xfrm>
          <a:prstGeom prst="rect">
            <a:avLst/>
          </a:prstGeom>
          <a:ln w="12700">
            <a:miter lim="400000"/>
          </a:ln>
        </p:spPr>
      </p:pic>
      <p:pic>
        <p:nvPicPr>
          <p:cNvPr id="113" name="Graphic 8" descr="Graphic 8"/>
          <p:cNvPicPr>
            <a:picLocks noChangeAspect="1"/>
          </p:cNvPicPr>
          <p:nvPr/>
        </p:nvPicPr>
        <p:blipFill>
          <a:blip r:embed="rId4">
            <a:extLst/>
          </a:blip>
          <a:stretch>
            <a:fillRect/>
          </a:stretch>
        </p:blipFill>
        <p:spPr>
          <a:xfrm>
            <a:off x="3662140" y="3735320"/>
            <a:ext cx="709474" cy="70947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extBox 4"/>
          <p:cNvSpPr txBox="1"/>
          <p:nvPr/>
        </p:nvSpPr>
        <p:spPr>
          <a:xfrm>
            <a:off x="993818" y="1355649"/>
            <a:ext cx="8745731" cy="22369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200">
                <a:solidFill>
                  <a:srgbClr val="0070C0"/>
                </a:solidFill>
              </a:defRPr>
            </a:pPr>
            <a:r>
              <a:t>Repositories are crucial for</a:t>
            </a:r>
          </a:p>
          <a:p>
            <a:pPr>
              <a:defRPr sz="4800">
                <a:solidFill>
                  <a:srgbClr val="0070C0"/>
                </a:solidFill>
              </a:defRPr>
            </a:pPr>
            <a:r>
              <a:t>FINDABLE and ACCESSIBLE</a:t>
            </a:r>
          </a:p>
          <a:p>
            <a:pPr marL="457200" indent="-457200">
              <a:buSzPct val="100000"/>
              <a:buFont typeface="Arial"/>
              <a:buChar char="•"/>
              <a:defRPr sz="3200">
                <a:solidFill>
                  <a:srgbClr val="0070C0"/>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118" name="Rectangle 1"/>
          <p:cNvSpPr txBox="1"/>
          <p:nvPr/>
        </p:nvSpPr>
        <p:spPr>
          <a:xfrm>
            <a:off x="670409" y="1774195"/>
            <a:ext cx="10510168" cy="24004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200000"/>
              </a:lnSpc>
              <a:buSzPct val="100000"/>
              <a:buFont typeface="Arial"/>
              <a:buChar char="•"/>
              <a:defRPr sz="2400">
                <a:solidFill>
                  <a:srgbClr val="0070C0"/>
                </a:solidFill>
              </a:defRPr>
            </a:pPr>
            <a:r>
              <a:t>[Dryad](</a:t>
            </a:r>
            <a:r>
              <a:rPr u="sng">
                <a:solidFill>
                  <a:srgbClr val="0563C1"/>
                </a:solidFill>
                <a:uFill>
                  <a:solidFill>
                    <a:srgbClr val="0563C1"/>
                  </a:solidFill>
                </a:uFill>
                <a:hlinkClick r:id="rId4" invalidUrl="" action="" tgtFrame="" tooltip="" history="1" highlightClick="0" endSnd="0"/>
              </a:rPr>
              <a:t>http://datadryad.org</a:t>
            </a:r>
            <a:r>
              <a:t>)</a:t>
            </a:r>
          </a:p>
          <a:p>
            <a:pPr marL="285750" indent="-285750">
              <a:lnSpc>
                <a:spcPct val="200000"/>
              </a:lnSpc>
              <a:buSzPct val="100000"/>
              <a:buFont typeface="Arial"/>
              <a:buChar char="•"/>
              <a:defRPr sz="2400">
                <a:solidFill>
                  <a:srgbClr val="0070C0"/>
                </a:solidFill>
              </a:defRPr>
            </a:pPr>
            <a:r>
              <a:t>[Zenodo](</a:t>
            </a:r>
            <a:r>
              <a:rPr u="sng">
                <a:solidFill>
                  <a:srgbClr val="0563C1"/>
                </a:solidFill>
                <a:uFill>
                  <a:solidFill>
                    <a:srgbClr val="0563C1"/>
                  </a:solidFill>
                </a:uFill>
                <a:hlinkClick r:id="rId5" invalidUrl="" action="" tgtFrame="" tooltip="" history="1" highlightClick="0" endSnd="0"/>
              </a:rPr>
              <a:t>http://zenodo.org</a:t>
            </a:r>
            <a:r>
              <a:t>)</a:t>
            </a:r>
          </a:p>
          <a:p>
            <a:pPr marL="285750" indent="-285750">
              <a:lnSpc>
                <a:spcPct val="200000"/>
              </a:lnSpc>
              <a:buSzPct val="100000"/>
              <a:buFont typeface="Arial"/>
              <a:buChar char="•"/>
              <a:defRPr sz="2400">
                <a:solidFill>
                  <a:srgbClr val="0070C0"/>
                </a:solidFill>
              </a:defRPr>
            </a:pPr>
            <a:r>
              <a:t>[FigShare](</a:t>
            </a:r>
            <a:r>
              <a:rPr u="sng">
                <a:solidFill>
                  <a:srgbClr val="0563C1"/>
                </a:solidFill>
                <a:uFill>
                  <a:solidFill>
                    <a:srgbClr val="0563C1"/>
                  </a:solidFill>
                </a:uFill>
                <a:hlinkClick r:id="rId6" invalidUrl="" action="" tgtFrame="" tooltip="" history="1" highlightClick="0" endSnd="0"/>
              </a:rPr>
              <a:t>http://figshare.com</a:t>
            </a:r>
            <a:r>
              <a:t>)</a:t>
            </a:r>
          </a:p>
          <a:p>
            <a:pPr marL="285750" indent="-285750">
              <a:lnSpc>
                <a:spcPct val="200000"/>
              </a:lnSpc>
              <a:buSzPct val="100000"/>
              <a:buFont typeface="Arial"/>
              <a:buChar char="•"/>
              <a:defRPr sz="2400">
                <a:solidFill>
                  <a:srgbClr val="0070C0"/>
                </a:solidFill>
              </a:defRPr>
            </a:pPr>
            <a:r>
              <a:t>[Dataverse](</a:t>
            </a:r>
            <a:r>
              <a:rPr u="sng">
                <a:solidFill>
                  <a:srgbClr val="0563C1"/>
                </a:solidFill>
                <a:uFill>
                  <a:solidFill>
                    <a:srgbClr val="0563C1"/>
                  </a:solidFill>
                </a:uFill>
                <a:hlinkClick r:id="rId7" invalidUrl="" action="" tgtFrame="" tooltip="" history="1" highlightClick="0" endSnd="0"/>
              </a:rPr>
              <a:t>http://dataverse.org</a:t>
            </a:r>
            <a:r>
              <a:t>)</a:t>
            </a:r>
          </a:p>
        </p:txBody>
      </p:sp>
      <p:sp>
        <p:nvSpPr>
          <p:cNvPr id="119" name="Title 2"/>
          <p:cNvSpPr txBox="1"/>
          <p:nvPr>
            <p:ph type="title"/>
          </p:nvPr>
        </p:nvSpPr>
        <p:spPr>
          <a:xfrm>
            <a:off x="838200" y="365125"/>
            <a:ext cx="10515600" cy="1325563"/>
          </a:xfrm>
          <a:prstGeom prst="rect">
            <a:avLst/>
          </a:prstGeom>
        </p:spPr>
        <p:txBody>
          <a:bodyPr/>
          <a:lstStyle/>
          <a:p>
            <a:pPr/>
            <a:r>
              <a:t>There are general “data agnostic” repositories</a:t>
            </a:r>
          </a:p>
        </p:txBody>
      </p:sp>
      <p:pic>
        <p:nvPicPr>
          <p:cNvPr id="120" name="Picture 2" descr="Picture 2"/>
          <p:cNvPicPr>
            <a:picLocks noChangeAspect="1"/>
          </p:cNvPicPr>
          <p:nvPr/>
        </p:nvPicPr>
        <p:blipFill>
          <a:blip r:embed="rId8">
            <a:extLst/>
          </a:blip>
          <a:stretch>
            <a:fillRect/>
          </a:stretch>
        </p:blipFill>
        <p:spPr>
          <a:xfrm>
            <a:off x="5216888" y="1903852"/>
            <a:ext cx="2186571" cy="363860"/>
          </a:xfrm>
          <a:prstGeom prst="rect">
            <a:avLst/>
          </a:prstGeom>
          <a:ln w="12700">
            <a:miter lim="400000"/>
          </a:ln>
        </p:spPr>
      </p:pic>
      <p:pic>
        <p:nvPicPr>
          <p:cNvPr id="121" name="Picture 6" descr="Picture 6"/>
          <p:cNvPicPr>
            <a:picLocks noChangeAspect="1"/>
          </p:cNvPicPr>
          <p:nvPr/>
        </p:nvPicPr>
        <p:blipFill>
          <a:blip r:embed="rId9">
            <a:extLst/>
          </a:blip>
          <a:stretch>
            <a:fillRect/>
          </a:stretch>
        </p:blipFill>
        <p:spPr>
          <a:xfrm>
            <a:off x="4923004" y="2443283"/>
            <a:ext cx="2345991" cy="938397"/>
          </a:xfrm>
          <a:prstGeom prst="rect">
            <a:avLst/>
          </a:prstGeom>
          <a:ln w="12700">
            <a:miter lim="400000"/>
          </a:ln>
        </p:spPr>
      </p:pic>
      <p:pic>
        <p:nvPicPr>
          <p:cNvPr id="122" name="Picture 8" descr="Picture 8"/>
          <p:cNvPicPr>
            <a:picLocks noChangeAspect="1"/>
          </p:cNvPicPr>
          <p:nvPr/>
        </p:nvPicPr>
        <p:blipFill>
          <a:blip r:embed="rId10">
            <a:extLst/>
          </a:blip>
          <a:stretch>
            <a:fillRect/>
          </a:stretch>
        </p:blipFill>
        <p:spPr>
          <a:xfrm>
            <a:off x="5387576" y="3282765"/>
            <a:ext cx="2286871" cy="862643"/>
          </a:xfrm>
          <a:prstGeom prst="rect">
            <a:avLst/>
          </a:prstGeom>
          <a:ln w="12700">
            <a:miter lim="400000"/>
          </a:ln>
        </p:spPr>
      </p:pic>
      <p:pic>
        <p:nvPicPr>
          <p:cNvPr id="123" name="Picture 10" descr="Picture 10"/>
          <p:cNvPicPr>
            <a:picLocks noChangeAspect="1"/>
          </p:cNvPicPr>
          <p:nvPr/>
        </p:nvPicPr>
        <p:blipFill>
          <a:blip r:embed="rId11">
            <a:extLst/>
          </a:blip>
          <a:stretch>
            <a:fillRect/>
          </a:stretch>
        </p:blipFill>
        <p:spPr>
          <a:xfrm>
            <a:off x="5546497" y="4195974"/>
            <a:ext cx="2456535" cy="93839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ctangle 1"/>
          <p:cNvSpPr txBox="1"/>
          <p:nvPr/>
        </p:nvSpPr>
        <p:spPr>
          <a:xfrm>
            <a:off x="670409" y="1690688"/>
            <a:ext cx="10510168" cy="24004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200000"/>
              </a:lnSpc>
              <a:buSzPct val="100000"/>
              <a:buFont typeface="Arial"/>
              <a:buChar char="•"/>
              <a:defRPr sz="2400">
                <a:solidFill>
                  <a:srgbClr val="0070C0"/>
                </a:solidFill>
              </a:defRPr>
            </a:pPr>
            <a:r>
              <a:t>[UniProt](https://www.uniprot.org/) – protein data</a:t>
            </a:r>
          </a:p>
          <a:p>
            <a:pPr marL="285750" indent="-285750">
              <a:lnSpc>
                <a:spcPct val="200000"/>
              </a:lnSpc>
              <a:buSzPct val="100000"/>
              <a:buFont typeface="Arial"/>
              <a:buChar char="•"/>
              <a:defRPr sz="2400">
                <a:solidFill>
                  <a:srgbClr val="0070C0"/>
                </a:solidFill>
              </a:defRPr>
            </a:pPr>
            <a:r>
              <a:t>[GenBank](https://www.ncbi.nlm.nih.gov/genbank/) – sequence data</a:t>
            </a:r>
          </a:p>
          <a:p>
            <a:pPr marL="285750" indent="-285750">
              <a:lnSpc>
                <a:spcPct val="200000"/>
              </a:lnSpc>
              <a:buSzPct val="100000"/>
              <a:buFont typeface="Arial"/>
              <a:buChar char="•"/>
              <a:defRPr sz="2400">
                <a:solidFill>
                  <a:srgbClr val="0070C0"/>
                </a:solidFill>
              </a:defRPr>
            </a:pPr>
            <a:r>
              <a:t>[MetaboLights](https://www.ebi.ac.uk/metabolights/) – metabolomics data</a:t>
            </a:r>
          </a:p>
          <a:p>
            <a:pPr marL="285750" indent="-285750">
              <a:lnSpc>
                <a:spcPct val="200000"/>
              </a:lnSpc>
              <a:buSzPct val="100000"/>
              <a:buFont typeface="Arial"/>
              <a:buChar char="•"/>
              <a:defRPr sz="2400">
                <a:solidFill>
                  <a:srgbClr val="0070C0"/>
                </a:solidFill>
              </a:defRPr>
            </a:pPr>
            <a:r>
              <a:t>[GitHub](https://github.com/) – for code</a:t>
            </a:r>
          </a:p>
        </p:txBody>
      </p:sp>
      <p:sp>
        <p:nvSpPr>
          <p:cNvPr id="128" name="Title 2"/>
          <p:cNvSpPr txBox="1"/>
          <p:nvPr>
            <p:ph type="title"/>
          </p:nvPr>
        </p:nvSpPr>
        <p:spPr>
          <a:xfrm>
            <a:off x="838200" y="365125"/>
            <a:ext cx="10515600" cy="1325563"/>
          </a:xfrm>
          <a:prstGeom prst="rect">
            <a:avLst/>
          </a:prstGeom>
        </p:spPr>
        <p:txBody>
          <a:bodyPr/>
          <a:lstStyle/>
          <a:p>
            <a:pPr/>
            <a:r>
              <a:t>Or “domain” (type) specific repositories</a:t>
            </a:r>
          </a:p>
        </p:txBody>
      </p:sp>
      <p:pic>
        <p:nvPicPr>
          <p:cNvPr id="129" name="Picture 2" descr="Picture 2"/>
          <p:cNvPicPr>
            <a:picLocks noChangeAspect="1"/>
          </p:cNvPicPr>
          <p:nvPr/>
        </p:nvPicPr>
        <p:blipFill>
          <a:blip r:embed="rId2">
            <a:extLst/>
          </a:blip>
          <a:stretch>
            <a:fillRect/>
          </a:stretch>
        </p:blipFill>
        <p:spPr>
          <a:xfrm>
            <a:off x="7490779" y="1804416"/>
            <a:ext cx="1688781" cy="773177"/>
          </a:xfrm>
          <a:prstGeom prst="rect">
            <a:avLst/>
          </a:prstGeom>
          <a:ln w="12700">
            <a:miter lim="400000"/>
          </a:ln>
        </p:spPr>
      </p:pic>
      <p:pic>
        <p:nvPicPr>
          <p:cNvPr id="130" name="Picture 4" descr="Picture 4"/>
          <p:cNvPicPr>
            <a:picLocks noChangeAspect="1"/>
          </p:cNvPicPr>
          <p:nvPr/>
        </p:nvPicPr>
        <p:blipFill>
          <a:blip r:embed="rId3">
            <a:extLst/>
          </a:blip>
          <a:stretch>
            <a:fillRect/>
          </a:stretch>
        </p:blipFill>
        <p:spPr>
          <a:xfrm>
            <a:off x="9939784" y="2577592"/>
            <a:ext cx="1350265" cy="675133"/>
          </a:xfrm>
          <a:prstGeom prst="rect">
            <a:avLst/>
          </a:prstGeom>
          <a:ln w="12700">
            <a:miter lim="400000"/>
          </a:ln>
        </p:spPr>
      </p:pic>
      <p:pic>
        <p:nvPicPr>
          <p:cNvPr id="131" name="Picture 6" descr="Picture 6"/>
          <p:cNvPicPr>
            <a:picLocks noChangeAspect="1"/>
          </p:cNvPicPr>
          <p:nvPr/>
        </p:nvPicPr>
        <p:blipFill>
          <a:blip r:embed="rId4">
            <a:extLst/>
          </a:blip>
          <a:stretch>
            <a:fillRect/>
          </a:stretch>
        </p:blipFill>
        <p:spPr>
          <a:xfrm>
            <a:off x="9179559" y="3803903"/>
            <a:ext cx="2938780" cy="1175513"/>
          </a:xfrm>
          <a:prstGeom prst="rect">
            <a:avLst/>
          </a:prstGeom>
          <a:ln w="12700">
            <a:miter lim="400000"/>
          </a:ln>
        </p:spPr>
      </p:pic>
      <p:pic>
        <p:nvPicPr>
          <p:cNvPr id="132" name="Picture 8" descr="Picture 8"/>
          <p:cNvPicPr>
            <a:picLocks noChangeAspect="1"/>
          </p:cNvPicPr>
          <p:nvPr/>
        </p:nvPicPr>
        <p:blipFill>
          <a:blip r:embed="rId5">
            <a:extLst/>
          </a:blip>
          <a:stretch>
            <a:fillRect/>
          </a:stretch>
        </p:blipFill>
        <p:spPr>
          <a:xfrm>
            <a:off x="6096000" y="3696367"/>
            <a:ext cx="2356557" cy="132556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Rectangle 1"/>
          <p:cNvSpPr txBox="1"/>
          <p:nvPr/>
        </p:nvSpPr>
        <p:spPr>
          <a:xfrm>
            <a:off x="3459382" y="3343857"/>
            <a:ext cx="5245707" cy="3924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0070C0"/>
                </a:solidFill>
              </a:defRPr>
            </a:lvl1pPr>
          </a:lstStyle>
          <a:p>
            <a:pPr/>
            <a:r>
              <a:t>https://doi.org/10.5281/zenodo.5045374</a:t>
            </a:r>
          </a:p>
        </p:txBody>
      </p:sp>
      <p:sp>
        <p:nvSpPr>
          <p:cNvPr id="135" name="Title 1"/>
          <p:cNvSpPr txBox="1"/>
          <p:nvPr>
            <p:ph type="title"/>
          </p:nvPr>
        </p:nvSpPr>
        <p:spPr>
          <a:xfrm>
            <a:off x="838200" y="365125"/>
            <a:ext cx="10515600" cy="1325563"/>
          </a:xfrm>
          <a:prstGeom prst="rect">
            <a:avLst/>
          </a:prstGeom>
        </p:spPr>
        <p:txBody>
          <a:bodyPr/>
          <a:lstStyle/>
          <a:p>
            <a:pPr/>
            <a:r>
              <a:t>Public record</a:t>
            </a:r>
          </a:p>
        </p:txBody>
      </p:sp>
      <p:sp>
        <p:nvSpPr>
          <p:cNvPr id="136" name="Rectangle 3"/>
          <p:cNvSpPr txBox="1"/>
          <p:nvPr/>
        </p:nvSpPr>
        <p:spPr>
          <a:xfrm>
            <a:off x="650792" y="1977256"/>
            <a:ext cx="10890416" cy="12239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4000">
                <a:solidFill>
                  <a:srgbClr val="0070C0"/>
                </a:solidFill>
              </a:defRPr>
            </a:pPr>
            <a:r>
              <a:t>Exercise</a:t>
            </a:r>
            <a:r>
              <a:t> 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838200" y="365125"/>
            <a:ext cx="10515600" cy="1325563"/>
          </a:xfrm>
          <a:prstGeom prst="rect">
            <a:avLst/>
          </a:prstGeom>
        </p:spPr>
        <p:txBody>
          <a:bodyPr/>
          <a:lstStyle/>
          <a:p>
            <a:pPr/>
            <a:r>
              <a:t>Public record</a:t>
            </a:r>
            <a:r>
              <a:t> - Solutions</a:t>
            </a:r>
          </a:p>
        </p:txBody>
      </p:sp>
      <p:sp>
        <p:nvSpPr>
          <p:cNvPr id="139" name="TextBox 5"/>
          <p:cNvSpPr txBox="1"/>
          <p:nvPr/>
        </p:nvSpPr>
        <p:spPr>
          <a:xfrm>
            <a:off x="1162761" y="1957979"/>
            <a:ext cx="9866478" cy="4326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2400">
                <a:solidFill>
                  <a:srgbClr val="333333"/>
                </a:solidFill>
                <a:latin typeface="Ubuntu"/>
                <a:ea typeface="Ubuntu"/>
                <a:cs typeface="Ubuntu"/>
                <a:sym typeface="Ubuntu"/>
              </a:defRPr>
            </a:pPr>
            <a:r>
              <a:t>Findable:</a:t>
            </a:r>
          </a:p>
          <a:p>
            <a:pPr>
              <a:lnSpc>
                <a:spcPct val="150000"/>
              </a:lnSpc>
              <a:buSzPct val="100000"/>
              <a:buFont typeface="Arial"/>
              <a:buChar char="•"/>
              <a:defRPr sz="2400">
                <a:solidFill>
                  <a:srgbClr val="333333"/>
                </a:solidFill>
                <a:latin typeface="Ubuntu"/>
                <a:ea typeface="Ubuntu"/>
                <a:cs typeface="Ubuntu"/>
                <a:sym typeface="Ubuntu"/>
              </a:defRPr>
            </a:pPr>
            <a:r>
              <a:t>F1. (Meta)data are assigned a globally unique and persistent identifier - YES</a:t>
            </a:r>
          </a:p>
          <a:p>
            <a:pPr>
              <a:lnSpc>
                <a:spcPct val="150000"/>
              </a:lnSpc>
              <a:buSzPct val="100000"/>
              <a:buFont typeface="Arial"/>
              <a:buChar char="•"/>
              <a:defRPr sz="2400">
                <a:solidFill>
                  <a:srgbClr val="333333"/>
                </a:solidFill>
                <a:latin typeface="Ubuntu"/>
                <a:ea typeface="Ubuntu"/>
                <a:cs typeface="Ubuntu"/>
                <a:sym typeface="Ubuntu"/>
              </a:defRPr>
            </a:pPr>
            <a:r>
              <a:t>F2. Data are described with rich metadata (defined by R1 below)- YES</a:t>
            </a:r>
          </a:p>
          <a:p>
            <a:pPr>
              <a:lnSpc>
                <a:spcPct val="150000"/>
              </a:lnSpc>
              <a:buSzPct val="100000"/>
              <a:buFont typeface="Arial"/>
              <a:buChar char="•"/>
              <a:defRPr sz="2400">
                <a:solidFill>
                  <a:srgbClr val="333333"/>
                </a:solidFill>
                <a:latin typeface="Ubuntu"/>
                <a:ea typeface="Ubuntu"/>
                <a:cs typeface="Ubuntu"/>
                <a:sym typeface="Ubuntu"/>
              </a:defRPr>
            </a:pPr>
            <a:r>
              <a:t>F3. Metadata clearly and explicitly include the identifier of the data they describe - YES</a:t>
            </a:r>
          </a:p>
          <a:p>
            <a:pPr>
              <a:lnSpc>
                <a:spcPct val="150000"/>
              </a:lnSpc>
              <a:buSzPct val="100000"/>
              <a:buFont typeface="Arial"/>
              <a:buChar char="•"/>
              <a:defRPr sz="2400">
                <a:solidFill>
                  <a:srgbClr val="333333"/>
                </a:solidFill>
                <a:latin typeface="Ubuntu"/>
                <a:ea typeface="Ubuntu"/>
                <a:cs typeface="Ubuntu"/>
                <a:sym typeface="Ubuntu"/>
              </a:defRPr>
            </a:pPr>
            <a:r>
              <a:t>F4. (Meta)data are registered or indexed in a searchable resource - YES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838200" y="365125"/>
            <a:ext cx="10515600" cy="1325563"/>
          </a:xfrm>
          <a:prstGeom prst="rect">
            <a:avLst/>
          </a:prstGeom>
        </p:spPr>
        <p:txBody>
          <a:bodyPr/>
          <a:lstStyle/>
          <a:p>
            <a:pPr/>
            <a:r>
              <a:t>Public record</a:t>
            </a:r>
            <a:r>
              <a:t> - Solutions</a:t>
            </a:r>
          </a:p>
        </p:txBody>
      </p:sp>
      <p:sp>
        <p:nvSpPr>
          <p:cNvPr id="142" name="TextBox 5"/>
          <p:cNvSpPr txBox="1"/>
          <p:nvPr/>
        </p:nvSpPr>
        <p:spPr>
          <a:xfrm>
            <a:off x="1162761" y="1957980"/>
            <a:ext cx="9866478" cy="2669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2400">
                <a:solidFill>
                  <a:srgbClr val="333333"/>
                </a:solidFill>
                <a:latin typeface="Ubuntu"/>
                <a:ea typeface="Ubuntu"/>
                <a:cs typeface="Ubuntu"/>
                <a:sym typeface="Ubuntu"/>
              </a:defRPr>
            </a:pPr>
            <a:r>
              <a:t>Accessible:</a:t>
            </a:r>
          </a:p>
          <a:p>
            <a:pPr>
              <a:lnSpc>
                <a:spcPct val="150000"/>
              </a:lnSpc>
              <a:buSzPct val="100000"/>
              <a:buFont typeface="Arial"/>
              <a:buChar char="•"/>
              <a:defRPr sz="2400">
                <a:solidFill>
                  <a:srgbClr val="333333"/>
                </a:solidFill>
                <a:latin typeface="Ubuntu"/>
                <a:ea typeface="Ubuntu"/>
                <a:cs typeface="Ubuntu"/>
                <a:sym typeface="Ubuntu"/>
              </a:defRPr>
            </a:pPr>
            <a:r>
              <a:t>A1. (Meta)data are retrievable by their identifier using a standardised communications protocol - YES</a:t>
            </a:r>
          </a:p>
          <a:p>
            <a:pPr>
              <a:lnSpc>
                <a:spcPct val="150000"/>
              </a:lnSpc>
              <a:buSzPct val="100000"/>
              <a:buFont typeface="Arial"/>
              <a:buChar char="•"/>
              <a:defRPr sz="2400">
                <a:solidFill>
                  <a:srgbClr val="333333"/>
                </a:solidFill>
                <a:latin typeface="Ubuntu"/>
                <a:ea typeface="Ubuntu"/>
                <a:cs typeface="Ubuntu"/>
                <a:sym typeface="Ubuntu"/>
              </a:defRPr>
            </a:pPr>
            <a:r>
              <a:t>A2. Metadata are accessible, even when the data are no longer available - YES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