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Most of the funders require that you present a DMP together with your grant applications. Some institutions ask eve their PhD students to prepare a DMP for their PhD project.</a:t>
            </a:r>
          </a:p>
          <a:p>
            <a:pPr/>
            <a:r>
              <a:t>You should think how you are going to manage your data (our outputs, in general) for each of your projects (or even individual assay types). For individual project the main focus should be on: </a:t>
            </a:r>
            <a:r>
              <a:rPr b="1"/>
              <a:t>what data will be produced, how they will be stored and organized, how you are going to describe them and track them</a:t>
            </a:r>
            <a:r>
              <a:t>. For example what file formats will be generated, how you are going to name your files, and how you will link it to your laboratory notes.</a:t>
            </a:r>
          </a:p>
          <a:p>
            <a:pPr/>
            <a:r>
              <a:t>For grant applications, DMP tend to be less technical, for example no need to discuss folder structures, but, they should emphasize the </a:t>
            </a:r>
            <a:r>
              <a:rPr b="1"/>
              <a:t>data safety (as preservation and access), data longevity, sharing, discovery and re-use</a:t>
            </a:r>
            <a: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Web-Hosting -&gt; free up to 5Gb of webspace</a:t>
            </a:r>
          </a:p>
          <a:p>
            <a:pPr/>
            <a:r>
              <a:t>VM -&gt; 512MB memory size/1 vCPU £33/month £182/year £827/5 years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defRPr sz="1800"/>
            </a:pPr>
            <a:r>
              <a:t>1. F</a:t>
            </a:r>
          </a:p>
          <a:p>
            <a:pPr>
              <a:defRPr sz="1800"/>
            </a:pPr>
            <a:r>
              <a:t>2. T</a:t>
            </a:r>
          </a:p>
          <a:p>
            <a:pPr>
              <a:defRPr sz="1800"/>
            </a:pPr>
            <a:r>
              <a:t>3. F</a:t>
            </a:r>
          </a:p>
          <a:p>
            <a:pPr>
              <a:defRPr sz="1800"/>
            </a:pPr>
            <a:r>
              <a:t>4. F</a:t>
            </a:r>
          </a:p>
          <a:p>
            <a:pPr>
              <a:defRPr sz="1800"/>
            </a:pPr>
            <a:r>
              <a:t>5. T</a:t>
            </a:r>
          </a:p>
          <a:p>
            <a:pPr>
              <a:defRPr sz="1800"/>
            </a:pPr>
            <a:r>
              <a:t>6. T</a:t>
            </a:r>
          </a:p>
          <a:p>
            <a:pPr>
              <a:defRPr sz="1800"/>
            </a:pPr>
            <a:r>
              <a:t>7. T</a:t>
            </a:r>
          </a:p>
          <a:p>
            <a:pPr>
              <a:defRPr sz="1800"/>
            </a:pPr>
            <a:r>
              <a:t>8. F</a:t>
            </a:r>
          </a:p>
          <a:p>
            <a:pPr>
              <a:defRPr sz="1800"/>
            </a:pPr>
            <a:r>
              <a:t>9. F</a:t>
            </a:r>
          </a:p>
          <a:p>
            <a:pPr>
              <a:defRPr sz="1800"/>
            </a:pPr>
            <a:r>
              <a:t>10. 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defRPr sz="1800"/>
            </a:pPr>
            <a:r>
              <a:t>1. F</a:t>
            </a:r>
          </a:p>
          <a:p>
            <a:pPr>
              <a:defRPr sz="1800"/>
            </a:pPr>
            <a:r>
              <a:t>2. T</a:t>
            </a:r>
          </a:p>
          <a:p>
            <a:pPr>
              <a:defRPr sz="1800"/>
            </a:pPr>
            <a:r>
              <a:t>3. F</a:t>
            </a:r>
          </a:p>
          <a:p>
            <a:pPr>
              <a:defRPr sz="1800"/>
            </a:pPr>
            <a:r>
              <a:t>4. F</a:t>
            </a:r>
          </a:p>
          <a:p>
            <a:pPr>
              <a:defRPr sz="1800"/>
            </a:pPr>
            <a:r>
              <a:t>5. T</a:t>
            </a:r>
          </a:p>
          <a:p>
            <a:pPr>
              <a:defRPr sz="1800"/>
            </a:pPr>
            <a:r>
              <a:t>6. T</a:t>
            </a:r>
          </a:p>
          <a:p>
            <a:pPr>
              <a:defRPr sz="1800"/>
            </a:pPr>
            <a:r>
              <a:t>7. T</a:t>
            </a:r>
          </a:p>
          <a:p>
            <a:pPr>
              <a:defRPr sz="1800"/>
            </a:pPr>
            <a:r>
              <a:t>8. F</a:t>
            </a:r>
          </a:p>
          <a:p>
            <a:pPr>
              <a:defRPr sz="1800"/>
            </a:pPr>
            <a:r>
              <a:t>9. F</a:t>
            </a:r>
          </a:p>
          <a:p>
            <a:pPr>
              <a:defRPr sz="1800"/>
            </a:pPr>
            <a:r>
              <a:t>10. 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https://pad.carpentries.org/2022-02-18-ed-dash-fair" TargetMode="External"/><Relationship Id="rId4"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www.ed.ac.uk/information-services/research-support/research-data-service/during/data-storage" TargetMode="External"/><Relationship Id="rId4" Type="http://schemas.openxmlformats.org/officeDocument/2006/relationships/hyperlink" Target="https://www.wiki.ed.ac.uk/x/tet_H"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hyperlink" Target="https://www.wiki.ed.ac.uk/display/RDMS/Benchling+tutorial+and+resources" TargetMode="External"/><Relationship Id="rId4" Type="http://schemas.openxmlformats.org/officeDocument/2006/relationships/hyperlink" Target="https://www.wiki.ed.ac.uk/x/f0SkGw" TargetMode="External"/><Relationship Id="rId5" Type="http://schemas.openxmlformats.org/officeDocument/2006/relationships/image" Target="../media/image11.png"/><Relationship Id="rId6"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ed.ac.uk/information-services/research-support/research-data-service/after/datavault" TargetMode="External"/><Relationship Id="rId3"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www.ed.ac.uk/information-services/research-support/research-data-service/after/data-repository"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2.png"/><Relationship Id="rId4" Type="http://schemas.openxmlformats.org/officeDocument/2006/relationships/hyperlink" Target="https://publicomero.bio.ed.ac.uk/" TargetMode="External"/><Relationship Id="rId5" Type="http://schemas.openxmlformats.org/officeDocument/2006/relationships/hyperlink" Target="https://www.wiki.ed.ac.uk/display/RDMS/Suggested+data+repositories"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wiki.ed.ac.uk/display/ResearchServices/Charges" TargetMode="External"/><Relationship Id="rId5" Type="http://schemas.openxmlformats.org/officeDocument/2006/relationships/hyperlink" Target="https://www.wiki.ed.ac.uk/display/ResearchServices/Version+Control+Services" TargetMode="External"/><Relationship Id="rId6" Type="http://schemas.openxmlformats.org/officeDocument/2006/relationships/hyperlink" Target="https://www.wiki.ed.ac.uk/display/ResearchServices/DataSync" TargetMode="External"/><Relationship Id="rId7" Type="http://schemas.openxmlformats.org/officeDocument/2006/relationships/hyperlink" Target="https://www.ed.ac.uk/information-services/research-support/research-data-service/after/datavault/cost" TargetMode="External"/><Relationship Id="rId8" Type="http://schemas.openxmlformats.org/officeDocument/2006/relationships/hyperlink" Target="https://www.ed.ac.uk/information-services/computing/audio-visual-multi-media/web-hosting/hosting-service-options" TargetMode="External"/><Relationship Id="rId9" Type="http://schemas.openxmlformats.org/officeDocument/2006/relationships/hyperlink" Target="https://www.ed.ac.uk/information-services/computing/computing-infrastructure/virtual-hosting/availability"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hyperlink" Target="https://pad.carpentries.org/2021-10-22_ed-dash_fair-bio-practice"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pad.carpentries.org/2022-02-18-ed-dash-fair"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dmponline.dcc.ac.uk/" TargetMode="External"/><Relationship Id="rId4"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www.wiki.ed.ac.uk/x/yesNGQ"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pad.carpentries.org/2021-10-22_ed-dash_fair-bio-practice"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s://www.ed.ac.uk/information-services/research-support/research-data-service"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extBox 3"/>
          <p:cNvSpPr txBox="1"/>
          <p:nvPr/>
        </p:nvSpPr>
        <p:spPr>
          <a:xfrm>
            <a:off x="405833" y="444109"/>
            <a:ext cx="6219563" cy="6539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4400">
                <a:solidFill>
                  <a:srgbClr val="0070C0"/>
                </a:solidFill>
              </a:defRPr>
            </a:lvl1pPr>
          </a:lstStyle>
          <a:p>
            <a:pPr/>
            <a:r>
              <a:t>The research data life cycle</a:t>
            </a:r>
          </a:p>
        </p:txBody>
      </p:sp>
      <p:pic>
        <p:nvPicPr>
          <p:cNvPr id="95"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96" name="TextBox 6"/>
          <p:cNvSpPr txBox="1"/>
          <p:nvPr/>
        </p:nvSpPr>
        <p:spPr>
          <a:xfrm>
            <a:off x="1138484" y="6231018"/>
            <a:ext cx="7115733"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Open </a:t>
            </a:r>
            <a:r>
              <a:rPr u="sng">
                <a:solidFill>
                  <a:srgbClr val="0563C1"/>
                </a:solidFill>
                <a:uFill>
                  <a:solidFill>
                    <a:srgbClr val="0563C1"/>
                  </a:solidFill>
                </a:uFill>
                <a:hlinkClick r:id="rId3" invalidUrl="" action="" tgtFrame="" tooltip="" history="1" highlightClick="0" endSnd="0"/>
              </a:rPr>
              <a:t>https://pad.carpentries.org/2022-02-18-ed-dash-fair</a:t>
            </a:r>
            <a:r>
              <a:t> </a:t>
            </a:r>
          </a:p>
        </p:txBody>
      </p:sp>
      <p:sp>
        <p:nvSpPr>
          <p:cNvPr id="97" name="Arrow: Down 7"/>
          <p:cNvSpPr/>
          <p:nvPr/>
        </p:nvSpPr>
        <p:spPr>
          <a:xfrm rot="16200000">
            <a:off x="410999" y="6105290"/>
            <a:ext cx="469784" cy="620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427"/>
                </a:moveTo>
                <a:lnTo>
                  <a:pt x="5400" y="13427"/>
                </a:lnTo>
                <a:lnTo>
                  <a:pt x="5400" y="0"/>
                </a:lnTo>
                <a:lnTo>
                  <a:pt x="16200" y="0"/>
                </a:lnTo>
                <a:lnTo>
                  <a:pt x="16200" y="13427"/>
                </a:lnTo>
                <a:lnTo>
                  <a:pt x="21600" y="13427"/>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pic>
        <p:nvPicPr>
          <p:cNvPr id="98" name="Picture 5" descr="Picture 5"/>
          <p:cNvPicPr>
            <a:picLocks noChangeAspect="1"/>
          </p:cNvPicPr>
          <p:nvPr/>
        </p:nvPicPr>
        <p:blipFill>
          <a:blip r:embed="rId4">
            <a:extLst/>
          </a:blip>
          <a:stretch>
            <a:fillRect/>
          </a:stretch>
        </p:blipFill>
        <p:spPr>
          <a:xfrm>
            <a:off x="5938463" y="524403"/>
            <a:ext cx="5918041" cy="5995655"/>
          </a:xfrm>
          <a:prstGeom prst="rect">
            <a:avLst/>
          </a:prstGeom>
          <a:ln w="12700">
            <a:miter lim="400000"/>
          </a:ln>
        </p:spPr>
      </p:pic>
      <p:sp>
        <p:nvSpPr>
          <p:cNvPr id="99" name="TextBox 8"/>
          <p:cNvSpPr txBox="1"/>
          <p:nvPr/>
        </p:nvSpPr>
        <p:spPr>
          <a:xfrm>
            <a:off x="8943203" y="6507109"/>
            <a:ext cx="2970543"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200">
                <a:solidFill>
                  <a:srgbClr val="333333"/>
                </a:solidFill>
                <a:latin typeface="Ubuntu"/>
                <a:ea typeface="Ubuntu"/>
                <a:cs typeface="Ubuntu"/>
                <a:sym typeface="Ubuntu"/>
              </a:defRPr>
            </a:lvl1pPr>
          </a:lstStyle>
          <a:p>
            <a:pPr/>
            <a:r>
              <a:t>Figure credits: Tomasz Zielinski</a:t>
            </a:r>
          </a:p>
        </p:txBody>
      </p:sp>
      <p:sp>
        <p:nvSpPr>
          <p:cNvPr id="100" name="TextBox 1"/>
          <p:cNvSpPr txBox="1"/>
          <p:nvPr/>
        </p:nvSpPr>
        <p:spPr>
          <a:xfrm>
            <a:off x="8641517" y="1704108"/>
            <a:ext cx="220004"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1</a:t>
            </a:r>
          </a:p>
        </p:txBody>
      </p:sp>
      <p:sp>
        <p:nvSpPr>
          <p:cNvPr id="101" name="TextBox 2"/>
          <p:cNvSpPr txBox="1"/>
          <p:nvPr/>
        </p:nvSpPr>
        <p:spPr>
          <a:xfrm>
            <a:off x="10866389" y="2806880"/>
            <a:ext cx="220004"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2</a:t>
            </a:r>
          </a:p>
        </p:txBody>
      </p:sp>
      <p:sp>
        <p:nvSpPr>
          <p:cNvPr id="102" name="TextBox 4"/>
          <p:cNvSpPr txBox="1"/>
          <p:nvPr/>
        </p:nvSpPr>
        <p:spPr>
          <a:xfrm>
            <a:off x="10865103" y="5009065"/>
            <a:ext cx="220003"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3</a:t>
            </a:r>
          </a:p>
        </p:txBody>
      </p:sp>
      <p:sp>
        <p:nvSpPr>
          <p:cNvPr id="103" name="TextBox 9"/>
          <p:cNvSpPr txBox="1"/>
          <p:nvPr/>
        </p:nvSpPr>
        <p:spPr>
          <a:xfrm>
            <a:off x="8792361" y="6180792"/>
            <a:ext cx="220004"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4</a:t>
            </a:r>
          </a:p>
        </p:txBody>
      </p:sp>
      <p:sp>
        <p:nvSpPr>
          <p:cNvPr id="104" name="TextBox 10"/>
          <p:cNvSpPr txBox="1"/>
          <p:nvPr/>
        </p:nvSpPr>
        <p:spPr>
          <a:xfrm>
            <a:off x="6593735" y="5009065"/>
            <a:ext cx="220003"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5</a:t>
            </a:r>
          </a:p>
        </p:txBody>
      </p:sp>
      <p:sp>
        <p:nvSpPr>
          <p:cNvPr id="105" name="TextBox 11"/>
          <p:cNvSpPr txBox="1"/>
          <p:nvPr/>
        </p:nvSpPr>
        <p:spPr>
          <a:xfrm>
            <a:off x="6593735" y="2741976"/>
            <a:ext cx="220003"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57" name="TextBox 4"/>
          <p:cNvSpPr txBox="1"/>
          <p:nvPr/>
        </p:nvSpPr>
        <p:spPr>
          <a:xfrm>
            <a:off x="2002602" y="1152070"/>
            <a:ext cx="7962322" cy="19847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pPr>
            <a:r>
              <a:t>It is an active storage solution, which is backed up off site (3 secure locations).</a:t>
            </a:r>
          </a:p>
          <a:p>
            <a:pPr marL="285750" indent="-285750">
              <a:lnSpc>
                <a:spcPct val="150000"/>
              </a:lnSpc>
              <a:buSzPct val="100000"/>
              <a:buFont typeface="Arial"/>
              <a:buChar char="•"/>
            </a:pPr>
            <a:r>
              <a:t>500 Gb per PhD student of free storage (there is a fee for more space).</a:t>
            </a:r>
          </a:p>
          <a:p>
            <a:pPr marL="285750" indent="-285750">
              <a:lnSpc>
                <a:spcPct val="150000"/>
              </a:lnSpc>
              <a:buSzPct val="100000"/>
              <a:buFont typeface="Arial"/>
              <a:buChar char="•"/>
            </a:pPr>
            <a:r>
              <a:t>Data can be shared with all lab members or with someone specific within the UoE community.</a:t>
            </a:r>
          </a:p>
          <a:p>
            <a:pPr marL="285750" indent="-285750">
              <a:lnSpc>
                <a:spcPct val="150000"/>
              </a:lnSpc>
              <a:buSzPct val="100000"/>
              <a:buFont typeface="Arial"/>
              <a:buChar char="•"/>
            </a:pPr>
            <a:r>
              <a:t>Closed when you leave University (there is a small grace period before deletion).</a:t>
            </a:r>
          </a:p>
        </p:txBody>
      </p:sp>
      <p:sp>
        <p:nvSpPr>
          <p:cNvPr id="158" name="TextBox 5"/>
          <p:cNvSpPr txBox="1"/>
          <p:nvPr/>
        </p:nvSpPr>
        <p:spPr>
          <a:xfrm>
            <a:off x="1171136" y="4361300"/>
            <a:ext cx="9849728" cy="6251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u="sng">
                <a:solidFill>
                  <a:srgbClr val="0563C1"/>
                </a:solidFill>
                <a:uFill>
                  <a:solidFill>
                    <a:srgbClr val="0563C1"/>
                  </a:solidFill>
                </a:uFill>
                <a:hlinkClick r:id="rId3" invalidUrl="" action="" tgtFrame="" tooltip="" history="1" highlightClick="0" endSnd="0"/>
              </a:rPr>
              <a:t>https://www.ed.ac.uk/information-services/research-support/research-data-service/during/data-storage</a:t>
            </a:r>
          </a:p>
          <a:p>
            <a:pPr/>
            <a:r>
              <a:rPr u="sng">
                <a:solidFill>
                  <a:srgbClr val="0563C1"/>
                </a:solidFill>
                <a:uFill>
                  <a:solidFill>
                    <a:srgbClr val="0563C1"/>
                  </a:solidFill>
                </a:uFill>
                <a:hlinkClick r:id="rId4" invalidUrl="" action="" tgtFrame="" tooltip="" history="1" highlightClick="0" endSnd="0"/>
              </a:rPr>
              <a:t>https://www.wiki.ed.ac.uk/x/tet_H</a:t>
            </a:r>
            <a:r>
              <a:t>  </a:t>
            </a:r>
          </a:p>
        </p:txBody>
      </p:sp>
      <p:sp>
        <p:nvSpPr>
          <p:cNvPr id="159" name="Arrow: Down 6"/>
          <p:cNvSpPr/>
          <p:nvPr/>
        </p:nvSpPr>
        <p:spPr>
          <a:xfrm>
            <a:off x="5705033" y="3428999"/>
            <a:ext cx="781935" cy="806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126"/>
                </a:moveTo>
                <a:lnTo>
                  <a:pt x="5400" y="11126"/>
                </a:lnTo>
                <a:lnTo>
                  <a:pt x="5400" y="0"/>
                </a:lnTo>
                <a:lnTo>
                  <a:pt x="16200" y="0"/>
                </a:lnTo>
                <a:lnTo>
                  <a:pt x="16200" y="11126"/>
                </a:lnTo>
                <a:lnTo>
                  <a:pt x="21600" y="11126"/>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sp>
        <p:nvSpPr>
          <p:cNvPr id="160" name="TextBox 7"/>
          <p:cNvSpPr txBox="1"/>
          <p:nvPr/>
        </p:nvSpPr>
        <p:spPr>
          <a:xfrm>
            <a:off x="6666394" y="3595175"/>
            <a:ext cx="4076401"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 more information, visit the link</a:t>
            </a:r>
            <a:r>
              <a:t>s</a:t>
            </a:r>
            <a:r>
              <a:t> below.</a:t>
            </a:r>
          </a:p>
        </p:txBody>
      </p:sp>
      <p:sp>
        <p:nvSpPr>
          <p:cNvPr id="161" name="TextBox 8"/>
          <p:cNvSpPr txBox="1"/>
          <p:nvPr/>
        </p:nvSpPr>
        <p:spPr>
          <a:xfrm>
            <a:off x="2323481" y="5531794"/>
            <a:ext cx="7641441" cy="923331"/>
          </a:xfrm>
          <a:prstGeom prst="rect">
            <a:avLst/>
          </a:prstGeom>
          <a:ln w="12700">
            <a:miter lim="400000"/>
          </a:ln>
          <a:extLst>
            <a:ext uri="{C572A759-6A51-4108-AA02-DFA0A04FC94B}">
              <ma14:wrappingTextBoxFlag xmlns:ma14="http://schemas.microsoft.com/office/mac/drawingml/2011/main" val="1"/>
            </a:ext>
          </a:extLst>
        </p:spPr>
        <p:txBody>
          <a:bodyPr lIns="45719" rIns="45719" numCol="3" spcCol="19050"/>
          <a:lstStyle/>
          <a:p>
            <a:pPr marL="285750" indent="-285750">
              <a:buSzPct val="100000"/>
              <a:buFont typeface="Arial"/>
              <a:buChar char="•"/>
            </a:pPr>
            <a:r>
              <a:t>UoE Data SafeHaven</a:t>
            </a:r>
          </a:p>
          <a:p>
            <a:pPr marL="285750" indent="-285750">
              <a:buSzPct val="100000"/>
              <a:buFont typeface="Arial"/>
              <a:buChar char="•"/>
            </a:pPr>
            <a:r>
              <a:t>UoE DataSync</a:t>
            </a:r>
          </a:p>
          <a:p>
            <a:pPr marL="285750" indent="-285750">
              <a:buSzPct val="100000"/>
              <a:buFont typeface="Arial"/>
              <a:buChar char="•"/>
            </a:pPr>
            <a:r>
              <a:t>UoE Wiki</a:t>
            </a:r>
          </a:p>
          <a:p>
            <a:pPr marL="285750" indent="-285750">
              <a:buSzPct val="100000"/>
              <a:buFont typeface="Arial"/>
              <a:buChar char="•"/>
            </a:pPr>
            <a:r>
              <a:t>UoE SharePoint</a:t>
            </a:r>
          </a:p>
          <a:p>
            <a:pPr marL="285750" indent="-285750">
              <a:buSzPct val="100000"/>
              <a:buFont typeface="Arial"/>
              <a:buChar char="•"/>
            </a:pPr>
            <a:r>
              <a:t>UoE ECDF</a:t>
            </a:r>
          </a:p>
          <a:p>
            <a:pPr marL="285750" indent="-285750">
              <a:buSzPct val="100000"/>
              <a:buFont typeface="Arial"/>
              <a:buChar char="•"/>
            </a:pPr>
            <a:r>
              <a:t>UoE GitLab</a:t>
            </a:r>
          </a:p>
          <a:p>
            <a:pPr marL="285750" indent="-285750">
              <a:buSzPct val="100000"/>
              <a:buFont typeface="Arial"/>
              <a:buChar char="•"/>
            </a:pPr>
            <a:r>
              <a:t>UoE Subversion</a:t>
            </a:r>
          </a:p>
        </p:txBody>
      </p:sp>
      <p:sp>
        <p:nvSpPr>
          <p:cNvPr id="162" name="TextBox 9"/>
          <p:cNvSpPr txBox="1"/>
          <p:nvPr/>
        </p:nvSpPr>
        <p:spPr>
          <a:xfrm>
            <a:off x="1900502" y="5162463"/>
            <a:ext cx="1215776"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2060"/>
                </a:solidFill>
              </a:defRPr>
            </a:lvl1pPr>
          </a:lstStyle>
          <a:p>
            <a:pPr/>
            <a:r>
              <a:t>Other tools:</a:t>
            </a:r>
          </a:p>
        </p:txBody>
      </p:sp>
      <p:sp>
        <p:nvSpPr>
          <p:cNvPr id="163" name="TextBox 10"/>
          <p:cNvSpPr txBox="1"/>
          <p:nvPr/>
        </p:nvSpPr>
        <p:spPr>
          <a:xfrm>
            <a:off x="561599" y="488424"/>
            <a:ext cx="9373092"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0070C0"/>
                </a:solidFill>
              </a:defRPr>
            </a:lvl1pPr>
          </a:lstStyle>
          <a:p>
            <a:pPr/>
            <a:r>
              <a:t>During: UoE DataStore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5"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66" name="TextBox 4"/>
          <p:cNvSpPr txBox="1"/>
          <p:nvPr/>
        </p:nvSpPr>
        <p:spPr>
          <a:xfrm>
            <a:off x="561599" y="488424"/>
            <a:ext cx="9373092"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0070C0"/>
                </a:solidFill>
              </a:defRPr>
            </a:lvl1pPr>
          </a:lstStyle>
          <a:p>
            <a:pPr/>
            <a:r>
              <a:t>During: ELNs</a:t>
            </a:r>
          </a:p>
        </p:txBody>
      </p:sp>
      <p:pic>
        <p:nvPicPr>
          <p:cNvPr id="167" name="Picture 5" descr="Picture 5"/>
          <p:cNvPicPr>
            <a:picLocks noChangeAspect="1"/>
          </p:cNvPicPr>
          <p:nvPr/>
        </p:nvPicPr>
        <p:blipFill>
          <a:blip r:embed="rId3">
            <a:extLst/>
          </a:blip>
          <a:stretch>
            <a:fillRect/>
          </a:stretch>
        </p:blipFill>
        <p:spPr>
          <a:xfrm>
            <a:off x="2165880" y="1355075"/>
            <a:ext cx="3105581" cy="1800001"/>
          </a:xfrm>
          <a:prstGeom prst="rect">
            <a:avLst/>
          </a:prstGeom>
          <a:ln w="12700">
            <a:miter lim="400000"/>
          </a:ln>
        </p:spPr>
      </p:pic>
      <p:sp>
        <p:nvSpPr>
          <p:cNvPr id="168" name="TextBox 6"/>
          <p:cNvSpPr txBox="1"/>
          <p:nvPr/>
        </p:nvSpPr>
        <p:spPr>
          <a:xfrm>
            <a:off x="2560387" y="3219449"/>
            <a:ext cx="2124371"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WikiBench (UoE Wiki)</a:t>
            </a:r>
          </a:p>
        </p:txBody>
      </p:sp>
      <p:pic>
        <p:nvPicPr>
          <p:cNvPr id="169" name="Picture 7" descr="Picture 7"/>
          <p:cNvPicPr>
            <a:picLocks noChangeAspect="1"/>
          </p:cNvPicPr>
          <p:nvPr/>
        </p:nvPicPr>
        <p:blipFill>
          <a:blip r:embed="rId4">
            <a:extLst/>
          </a:blip>
          <a:stretch>
            <a:fillRect/>
          </a:stretch>
        </p:blipFill>
        <p:spPr>
          <a:xfrm>
            <a:off x="5958828" y="1355075"/>
            <a:ext cx="3145508" cy="1800001"/>
          </a:xfrm>
          <a:prstGeom prst="rect">
            <a:avLst/>
          </a:prstGeom>
          <a:ln w="12700">
            <a:miter lim="400000"/>
          </a:ln>
        </p:spPr>
      </p:pic>
      <p:sp>
        <p:nvSpPr>
          <p:cNvPr id="170" name="TextBox 8"/>
          <p:cNvSpPr txBox="1"/>
          <p:nvPr/>
        </p:nvSpPr>
        <p:spPr>
          <a:xfrm>
            <a:off x="6503930" y="3219449"/>
            <a:ext cx="2044786"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Benchling (UoE Wiki)</a:t>
            </a:r>
          </a:p>
        </p:txBody>
      </p:sp>
      <p:sp>
        <p:nvSpPr>
          <p:cNvPr id="171" name="TextBox 9"/>
          <p:cNvSpPr txBox="1"/>
          <p:nvPr/>
        </p:nvSpPr>
        <p:spPr>
          <a:xfrm>
            <a:off x="45720" y="6596390"/>
            <a:ext cx="2555874" cy="2285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Image credit: Dr Andrés Romanowski</a:t>
            </a:r>
          </a:p>
        </p:txBody>
      </p:sp>
      <p:pic>
        <p:nvPicPr>
          <p:cNvPr id="172" name="Picture 10" descr="Picture 10"/>
          <p:cNvPicPr>
            <a:picLocks noChangeAspect="1"/>
          </p:cNvPicPr>
          <p:nvPr/>
        </p:nvPicPr>
        <p:blipFill>
          <a:blip r:embed="rId5">
            <a:extLst/>
          </a:blip>
          <a:stretch>
            <a:fillRect/>
          </a:stretch>
        </p:blipFill>
        <p:spPr>
          <a:xfrm>
            <a:off x="2133801" y="3833248"/>
            <a:ext cx="3085348" cy="1800001"/>
          </a:xfrm>
          <a:prstGeom prst="rect">
            <a:avLst/>
          </a:prstGeom>
          <a:ln w="12700">
            <a:miter lim="400000"/>
          </a:ln>
        </p:spPr>
      </p:pic>
      <p:sp>
        <p:nvSpPr>
          <p:cNvPr id="173" name="TextBox 11"/>
          <p:cNvSpPr txBox="1"/>
          <p:nvPr/>
        </p:nvSpPr>
        <p:spPr>
          <a:xfrm>
            <a:off x="3293134" y="5716468"/>
            <a:ext cx="770296"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RSpace</a:t>
            </a:r>
          </a:p>
        </p:txBody>
      </p:sp>
      <p:pic>
        <p:nvPicPr>
          <p:cNvPr id="174" name="Picture 12" descr="Picture 12"/>
          <p:cNvPicPr>
            <a:picLocks noChangeAspect="1"/>
          </p:cNvPicPr>
          <p:nvPr/>
        </p:nvPicPr>
        <p:blipFill>
          <a:blip r:embed="rId6">
            <a:extLst/>
          </a:blip>
          <a:stretch>
            <a:fillRect/>
          </a:stretch>
        </p:blipFill>
        <p:spPr>
          <a:xfrm>
            <a:off x="5984506" y="3920244"/>
            <a:ext cx="3094152" cy="1800001"/>
          </a:xfrm>
          <a:prstGeom prst="rect">
            <a:avLst/>
          </a:prstGeom>
          <a:ln w="12700">
            <a:miter lim="400000"/>
          </a:ln>
        </p:spPr>
      </p:pic>
      <p:sp>
        <p:nvSpPr>
          <p:cNvPr id="175" name="TextBox 13"/>
          <p:cNvSpPr txBox="1"/>
          <p:nvPr/>
        </p:nvSpPr>
        <p:spPr>
          <a:xfrm>
            <a:off x="7157889" y="5682376"/>
            <a:ext cx="1211869"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LabArchives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extBox 3"/>
          <p:cNvSpPr txBox="1"/>
          <p:nvPr/>
        </p:nvSpPr>
        <p:spPr>
          <a:xfrm>
            <a:off x="4123982" y="1723396"/>
            <a:ext cx="3392129" cy="342614"/>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r>
              <a:t>Does my group already use one?</a:t>
            </a:r>
          </a:p>
        </p:txBody>
      </p:sp>
      <p:sp>
        <p:nvSpPr>
          <p:cNvPr id="178" name="TextBox 4"/>
          <p:cNvSpPr txBox="1"/>
          <p:nvPr/>
        </p:nvSpPr>
        <p:spPr>
          <a:xfrm>
            <a:off x="3361980" y="3126651"/>
            <a:ext cx="1524001" cy="342613"/>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r>
              <a:t>Use that one!</a:t>
            </a:r>
          </a:p>
        </p:txBody>
      </p:sp>
      <p:sp>
        <p:nvSpPr>
          <p:cNvPr id="179" name="Arrow: Down 5"/>
          <p:cNvSpPr/>
          <p:nvPr/>
        </p:nvSpPr>
        <p:spPr>
          <a:xfrm rot="1246448">
            <a:off x="3907671" y="2301662"/>
            <a:ext cx="432621" cy="616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016"/>
                </a:moveTo>
                <a:lnTo>
                  <a:pt x="5400" y="14016"/>
                </a:lnTo>
                <a:lnTo>
                  <a:pt x="5400" y="0"/>
                </a:lnTo>
                <a:lnTo>
                  <a:pt x="16200" y="0"/>
                </a:lnTo>
                <a:lnTo>
                  <a:pt x="16200" y="14016"/>
                </a:lnTo>
                <a:lnTo>
                  <a:pt x="21600" y="14016"/>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sp>
        <p:nvSpPr>
          <p:cNvPr id="180" name="Arrow: Down 6"/>
          <p:cNvSpPr/>
          <p:nvPr/>
        </p:nvSpPr>
        <p:spPr>
          <a:xfrm>
            <a:off x="6630630" y="2244967"/>
            <a:ext cx="484341" cy="7294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429"/>
                </a:moveTo>
                <a:lnTo>
                  <a:pt x="5400" y="14429"/>
                </a:lnTo>
                <a:lnTo>
                  <a:pt x="5400" y="0"/>
                </a:lnTo>
                <a:lnTo>
                  <a:pt x="16200" y="0"/>
                </a:lnTo>
                <a:lnTo>
                  <a:pt x="16200" y="14429"/>
                </a:lnTo>
                <a:lnTo>
                  <a:pt x="21600" y="14429"/>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sp>
        <p:nvSpPr>
          <p:cNvPr id="181" name="TextBox 7"/>
          <p:cNvSpPr txBox="1"/>
          <p:nvPr/>
        </p:nvSpPr>
        <p:spPr>
          <a:xfrm>
            <a:off x="3442689" y="2244967"/>
            <a:ext cx="402280"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Yes</a:t>
            </a:r>
          </a:p>
        </p:txBody>
      </p:sp>
      <p:sp>
        <p:nvSpPr>
          <p:cNvPr id="182" name="TextBox 8"/>
          <p:cNvSpPr txBox="1"/>
          <p:nvPr/>
        </p:nvSpPr>
        <p:spPr>
          <a:xfrm>
            <a:off x="7160691" y="2264554"/>
            <a:ext cx="372255"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No</a:t>
            </a:r>
          </a:p>
        </p:txBody>
      </p:sp>
      <p:sp>
        <p:nvSpPr>
          <p:cNvPr id="183" name="TextBox 9"/>
          <p:cNvSpPr txBox="1"/>
          <p:nvPr/>
        </p:nvSpPr>
        <p:spPr>
          <a:xfrm>
            <a:off x="5956032" y="3126651"/>
            <a:ext cx="3732432" cy="2387313"/>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r>
              <a:t>Things to take into account:</a:t>
            </a:r>
          </a:p>
          <a:p>
            <a:pPr marL="285750" indent="-285750">
              <a:buSzPct val="100000"/>
              <a:buFont typeface="Arial"/>
              <a:buChar char="•"/>
            </a:pPr>
            <a:r>
              <a:t>Cost</a:t>
            </a:r>
          </a:p>
          <a:p>
            <a:pPr marL="285750" indent="-285750">
              <a:buSzPct val="100000"/>
              <a:buFont typeface="Arial"/>
              <a:buChar char="•"/>
            </a:pPr>
            <a:r>
              <a:t>Traceable? (data cannot be deleted and are time stamped)</a:t>
            </a:r>
          </a:p>
          <a:p>
            <a:pPr marL="285750" indent="-285750">
              <a:buSzPct val="100000"/>
              <a:buFont typeface="Arial"/>
              <a:buChar char="•"/>
            </a:pPr>
            <a:r>
              <a:t>Where are the servers located?</a:t>
            </a:r>
          </a:p>
          <a:p>
            <a:pPr marL="285750" indent="-285750">
              <a:buSzPct val="100000"/>
              <a:buFont typeface="Arial"/>
              <a:buChar char="•"/>
            </a:pPr>
            <a:r>
              <a:t>Can the data be downloaded?</a:t>
            </a:r>
          </a:p>
          <a:p>
            <a:pPr marL="285750" indent="-285750">
              <a:buSzPct val="100000"/>
              <a:buFont typeface="Arial"/>
              <a:buChar char="•"/>
            </a:pPr>
            <a:r>
              <a:t>What happens to the data when someone leaves the group?</a:t>
            </a:r>
          </a:p>
        </p:txBody>
      </p:sp>
      <p:pic>
        <p:nvPicPr>
          <p:cNvPr id="184"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85" name="TextBox 11"/>
          <p:cNvSpPr txBox="1"/>
          <p:nvPr/>
        </p:nvSpPr>
        <p:spPr>
          <a:xfrm>
            <a:off x="561599" y="488424"/>
            <a:ext cx="9373092"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0070C0"/>
                </a:solidFill>
              </a:defRPr>
            </a:lvl1pPr>
          </a:lstStyle>
          <a:p>
            <a:pPr/>
            <a:r>
              <a:t>Choosing an ELN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7" name="Picture 2" descr="Picture 2"/>
          <p:cNvPicPr>
            <a:picLocks noChangeAspect="1"/>
          </p:cNvPicPr>
          <p:nvPr/>
        </p:nvPicPr>
        <p:blipFill>
          <a:blip r:embed="rId2">
            <a:extLst/>
          </a:blip>
          <a:stretch>
            <a:fillRect/>
          </a:stretch>
        </p:blipFill>
        <p:spPr>
          <a:xfrm>
            <a:off x="4938431" y="4649015"/>
            <a:ext cx="2477731" cy="1302100"/>
          </a:xfrm>
          <a:prstGeom prst="rect">
            <a:avLst/>
          </a:prstGeom>
          <a:ln w="12700">
            <a:miter lim="400000"/>
          </a:ln>
        </p:spPr>
      </p:pic>
      <p:sp>
        <p:nvSpPr>
          <p:cNvPr id="188" name="Title 1"/>
          <p:cNvSpPr txBox="1"/>
          <p:nvPr>
            <p:ph type="title"/>
          </p:nvPr>
        </p:nvSpPr>
        <p:spPr>
          <a:xfrm>
            <a:off x="2124074" y="975720"/>
            <a:ext cx="8229601" cy="852704"/>
          </a:xfrm>
          <a:prstGeom prst="rect">
            <a:avLst/>
          </a:prstGeom>
        </p:spPr>
        <p:txBody>
          <a:bodyPr/>
          <a:lstStyle>
            <a:lvl1pPr algn="ctr">
              <a:defRPr sz="4000">
                <a:solidFill>
                  <a:srgbClr val="00B0F0"/>
                </a:solidFill>
              </a:defRPr>
            </a:lvl1pPr>
          </a:lstStyle>
          <a:p>
            <a:pPr/>
            <a:r>
              <a:t>ELNs Resources</a:t>
            </a:r>
          </a:p>
        </p:txBody>
      </p:sp>
      <p:sp>
        <p:nvSpPr>
          <p:cNvPr id="189" name="TextBox 5"/>
          <p:cNvSpPr txBox="1"/>
          <p:nvPr/>
        </p:nvSpPr>
        <p:spPr>
          <a:xfrm>
            <a:off x="2813806" y="4323202"/>
            <a:ext cx="7494149"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u="sng">
                <a:solidFill>
                  <a:srgbClr val="0563C1"/>
                </a:solidFill>
                <a:uFill>
                  <a:solidFill>
                    <a:srgbClr val="0563C1"/>
                  </a:solidFill>
                </a:uFill>
                <a:hlinkClick r:id="rId3" invalidUrl="" action="" tgtFrame="" tooltip="" history="1" highlightClick="0" endSnd="0"/>
              </a:rPr>
              <a:t>https://www.wiki.ed.ac.uk/display/RDMS/Benchling+tutorial+and+resources</a:t>
            </a:r>
            <a:r>
              <a:t> </a:t>
            </a:r>
          </a:p>
        </p:txBody>
      </p:sp>
      <p:sp>
        <p:nvSpPr>
          <p:cNvPr id="190" name="TextBox 6"/>
          <p:cNvSpPr txBox="1"/>
          <p:nvPr/>
        </p:nvSpPr>
        <p:spPr>
          <a:xfrm>
            <a:off x="4605042" y="2276918"/>
            <a:ext cx="3684460"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u="sng">
                <a:solidFill>
                  <a:srgbClr val="0563C1"/>
                </a:solidFill>
                <a:uFill>
                  <a:solidFill>
                    <a:srgbClr val="0563C1"/>
                  </a:solidFill>
                </a:uFill>
                <a:hlinkClick r:id="rId4" invalidUrl="" action="" tgtFrame="" tooltip="" history="1" highlightClick="0" endSnd="0"/>
              </a:rPr>
              <a:t>https://www.wiki.ed.ac.uk/x/f0SkGw</a:t>
            </a:r>
            <a:r>
              <a:t> </a:t>
            </a:r>
          </a:p>
        </p:txBody>
      </p:sp>
      <p:sp>
        <p:nvSpPr>
          <p:cNvPr id="191" name="TextBox 7"/>
          <p:cNvSpPr txBox="1"/>
          <p:nvPr/>
        </p:nvSpPr>
        <p:spPr>
          <a:xfrm>
            <a:off x="2169793" y="3788414"/>
            <a:ext cx="3046474"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Hands-on tutorial on Benchling:</a:t>
            </a:r>
          </a:p>
        </p:txBody>
      </p:sp>
      <p:pic>
        <p:nvPicPr>
          <p:cNvPr id="192" name="Picture 10" descr="Picture 10"/>
          <p:cNvPicPr>
            <a:picLocks noChangeAspect="1"/>
          </p:cNvPicPr>
          <p:nvPr/>
        </p:nvPicPr>
        <p:blipFill>
          <a:blip r:embed="rId5">
            <a:extLst/>
          </a:blip>
          <a:stretch>
            <a:fillRect/>
          </a:stretch>
        </p:blipFill>
        <p:spPr>
          <a:xfrm flipH="1">
            <a:off x="8185277" y="1796971"/>
            <a:ext cx="516740" cy="1383913"/>
          </a:xfrm>
          <a:prstGeom prst="rect">
            <a:avLst/>
          </a:prstGeom>
          <a:ln w="12700">
            <a:miter lim="400000"/>
          </a:ln>
        </p:spPr>
      </p:pic>
      <p:pic>
        <p:nvPicPr>
          <p:cNvPr id="193" name="Picture 2" descr="Picture 2"/>
          <p:cNvPicPr>
            <a:picLocks noChangeAspect="1"/>
          </p:cNvPicPr>
          <p:nvPr/>
        </p:nvPicPr>
        <p:blipFill>
          <a:blip r:embed="rId6">
            <a:extLst/>
          </a:blip>
          <a:stretch>
            <a:fillRect/>
          </a:stretch>
        </p:blipFill>
        <p:spPr>
          <a:xfrm>
            <a:off x="10820669" y="5458690"/>
            <a:ext cx="1289215" cy="1325419"/>
          </a:xfrm>
          <a:prstGeom prst="rect">
            <a:avLst/>
          </a:prstGeom>
          <a:ln w="12700">
            <a:miter lim="400000"/>
          </a:ln>
        </p:spPr>
      </p:pic>
      <p:sp>
        <p:nvSpPr>
          <p:cNvPr id="194" name="TextBox 12"/>
          <p:cNvSpPr txBox="1"/>
          <p:nvPr/>
        </p:nvSpPr>
        <p:spPr>
          <a:xfrm>
            <a:off x="561599" y="488424"/>
            <a:ext cx="9373092"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0070C0"/>
                </a:solidFill>
              </a:defRPr>
            </a:lvl1pPr>
          </a:lstStyle>
          <a:p>
            <a:pPr/>
            <a:r>
              <a:t>During: ELNs</a:t>
            </a:r>
          </a:p>
        </p:txBody>
      </p:sp>
      <p:pic>
        <p:nvPicPr>
          <p:cNvPr id="195" name="Picture 13" descr="Picture 13"/>
          <p:cNvPicPr>
            <a:picLocks noChangeAspect="1"/>
          </p:cNvPicPr>
          <p:nvPr/>
        </p:nvPicPr>
        <p:blipFill>
          <a:blip r:embed="rId5">
            <a:extLst/>
          </a:blip>
          <a:stretch>
            <a:fillRect/>
          </a:stretch>
        </p:blipFill>
        <p:spPr>
          <a:xfrm flipH="1" rot="10800000">
            <a:off x="3987365" y="1796971"/>
            <a:ext cx="516740" cy="138391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itle 1"/>
          <p:cNvSpPr txBox="1"/>
          <p:nvPr/>
        </p:nvSpPr>
        <p:spPr>
          <a:xfrm>
            <a:off x="3649981" y="254284"/>
            <a:ext cx="6005648" cy="48620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90000"/>
              </a:lnSpc>
              <a:defRPr sz="2800">
                <a:solidFill>
                  <a:srgbClr val="FFFFFF"/>
                </a:solidFill>
                <a:latin typeface="Arial"/>
                <a:ea typeface="Arial"/>
                <a:cs typeface="Arial"/>
                <a:sym typeface="Arial"/>
              </a:defRPr>
            </a:pPr>
            <a:r>
              <a:t>RDM </a:t>
            </a:r>
            <a:r>
              <a:t>as part of </a:t>
            </a:r>
            <a:r>
              <a:t>the </a:t>
            </a:r>
            <a:r>
              <a:t>workflow</a:t>
            </a:r>
          </a:p>
        </p:txBody>
      </p:sp>
      <p:sp>
        <p:nvSpPr>
          <p:cNvPr id="198" name="TextBox 20"/>
          <p:cNvSpPr txBox="1"/>
          <p:nvPr/>
        </p:nvSpPr>
        <p:spPr>
          <a:xfrm>
            <a:off x="2114839" y="1331780"/>
            <a:ext cx="7962322" cy="23977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pPr>
            <a:r>
              <a:t>‘Golden’ copy of data.</a:t>
            </a:r>
          </a:p>
          <a:p>
            <a:pPr marL="285750" indent="-285750">
              <a:lnSpc>
                <a:spcPct val="150000"/>
              </a:lnSpc>
              <a:buSzPct val="100000"/>
              <a:buFont typeface="Arial"/>
              <a:buChar char="•"/>
            </a:pPr>
            <a:r>
              <a:t>Full encryption for sensitive data.</a:t>
            </a:r>
          </a:p>
          <a:p>
            <a:pPr marL="285750" indent="-285750">
              <a:lnSpc>
                <a:spcPct val="150000"/>
              </a:lnSpc>
              <a:buSzPct val="100000"/>
              <a:buFont typeface="Arial"/>
              <a:buChar char="•"/>
            </a:pPr>
            <a:r>
              <a:t>Long term storage of research data.</a:t>
            </a:r>
          </a:p>
          <a:p>
            <a:pPr marL="285750" indent="-285750">
              <a:lnSpc>
                <a:spcPct val="150000"/>
              </a:lnSpc>
              <a:buSzPct val="100000"/>
              <a:buFont typeface="Arial"/>
              <a:buChar char="•"/>
            </a:pPr>
            <a:r>
              <a:t>Permanent dataset identifier DOI.</a:t>
            </a:r>
          </a:p>
          <a:p>
            <a:pPr marL="285750" indent="-285750">
              <a:lnSpc>
                <a:spcPct val="150000"/>
              </a:lnSpc>
              <a:buSzPct val="100000"/>
              <a:buFont typeface="Arial"/>
              <a:buChar char="•"/>
            </a:pPr>
            <a:r>
              <a:t>Required by funders (e.g.: BBSRC requires 10 years of long term data storage after a research project has finished).</a:t>
            </a:r>
          </a:p>
        </p:txBody>
      </p:sp>
      <p:sp>
        <p:nvSpPr>
          <p:cNvPr id="199" name="TextBox 13"/>
          <p:cNvSpPr txBox="1"/>
          <p:nvPr/>
        </p:nvSpPr>
        <p:spPr>
          <a:xfrm>
            <a:off x="1310793" y="5028539"/>
            <a:ext cx="9570414" cy="625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u="sng">
                <a:solidFill>
                  <a:srgbClr val="0563C1"/>
                </a:solidFill>
                <a:uFill>
                  <a:solidFill>
                    <a:srgbClr val="0563C1"/>
                  </a:solidFill>
                </a:uFill>
                <a:hlinkClick r:id="rId2" invalidUrl="" action="" tgtFrame="" tooltip="" history="1" highlightClick="0" endSnd="0"/>
              </a:rPr>
              <a:t>https://www.wiki.ed.ac.uk/x/3smBGQ</a:t>
            </a:r>
          </a:p>
          <a:p>
            <a:pPr/>
            <a:r>
              <a:rPr u="sng">
                <a:solidFill>
                  <a:srgbClr val="0563C1"/>
                </a:solidFill>
                <a:uFill>
                  <a:solidFill>
                    <a:srgbClr val="0563C1"/>
                  </a:solidFill>
                </a:uFill>
                <a:hlinkClick r:id="rId2" invalidUrl="" action="" tgtFrame="" tooltip="" history="1" highlightClick="0" endSnd="0"/>
              </a:rPr>
              <a:t>https://www.ed.ac.uk/information-services/research-support/research-data-service/after/datavault</a:t>
            </a:r>
            <a:r>
              <a:t> </a:t>
            </a:r>
          </a:p>
        </p:txBody>
      </p:sp>
      <p:pic>
        <p:nvPicPr>
          <p:cNvPr id="200" name="Picture 2" descr="Picture 2"/>
          <p:cNvPicPr>
            <a:picLocks noChangeAspect="1"/>
          </p:cNvPicPr>
          <p:nvPr/>
        </p:nvPicPr>
        <p:blipFill>
          <a:blip r:embed="rId3">
            <a:extLst/>
          </a:blip>
          <a:stretch>
            <a:fillRect/>
          </a:stretch>
        </p:blipFill>
        <p:spPr>
          <a:xfrm>
            <a:off x="10820669" y="5458690"/>
            <a:ext cx="1289215" cy="1325419"/>
          </a:xfrm>
          <a:prstGeom prst="rect">
            <a:avLst/>
          </a:prstGeom>
          <a:ln w="12700">
            <a:miter lim="400000"/>
          </a:ln>
        </p:spPr>
      </p:pic>
      <p:sp>
        <p:nvSpPr>
          <p:cNvPr id="201" name="TextBox 15"/>
          <p:cNvSpPr txBox="1"/>
          <p:nvPr/>
        </p:nvSpPr>
        <p:spPr>
          <a:xfrm>
            <a:off x="561599" y="488424"/>
            <a:ext cx="9373092"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0070C0"/>
                </a:solidFill>
              </a:defRPr>
            </a:lvl1pPr>
          </a:lstStyle>
          <a:p>
            <a:pPr/>
            <a:r>
              <a:t>After: UoE DataVault</a:t>
            </a:r>
          </a:p>
        </p:txBody>
      </p:sp>
      <p:sp>
        <p:nvSpPr>
          <p:cNvPr id="202" name="Arrow: Down 18"/>
          <p:cNvSpPr/>
          <p:nvPr/>
        </p:nvSpPr>
        <p:spPr>
          <a:xfrm>
            <a:off x="5162422" y="4112074"/>
            <a:ext cx="781935" cy="806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126"/>
                </a:moveTo>
                <a:lnTo>
                  <a:pt x="5400" y="11126"/>
                </a:lnTo>
                <a:lnTo>
                  <a:pt x="5400" y="0"/>
                </a:lnTo>
                <a:lnTo>
                  <a:pt x="16200" y="0"/>
                </a:lnTo>
                <a:lnTo>
                  <a:pt x="16200" y="11126"/>
                </a:lnTo>
                <a:lnTo>
                  <a:pt x="21600" y="11126"/>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sp>
        <p:nvSpPr>
          <p:cNvPr id="203" name="TextBox 19"/>
          <p:cNvSpPr txBox="1"/>
          <p:nvPr/>
        </p:nvSpPr>
        <p:spPr>
          <a:xfrm>
            <a:off x="6123783" y="4388465"/>
            <a:ext cx="4076400"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 more information, visit the link</a:t>
            </a:r>
            <a:r>
              <a:t>s</a:t>
            </a:r>
            <a:r>
              <a:t> below.</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itle 1"/>
          <p:cNvSpPr txBox="1"/>
          <p:nvPr/>
        </p:nvSpPr>
        <p:spPr>
          <a:xfrm>
            <a:off x="3649981" y="254284"/>
            <a:ext cx="6005648" cy="48620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90000"/>
              </a:lnSpc>
              <a:defRPr sz="2800">
                <a:solidFill>
                  <a:srgbClr val="FFFFFF"/>
                </a:solidFill>
                <a:latin typeface="Arial"/>
                <a:ea typeface="Arial"/>
                <a:cs typeface="Arial"/>
                <a:sym typeface="Arial"/>
              </a:defRPr>
            </a:pPr>
            <a:r>
              <a:t>RDM </a:t>
            </a:r>
            <a:r>
              <a:t>as part of </a:t>
            </a:r>
            <a:r>
              <a:t>the </a:t>
            </a:r>
            <a:r>
              <a:t>workflow</a:t>
            </a:r>
          </a:p>
        </p:txBody>
      </p:sp>
      <p:pic>
        <p:nvPicPr>
          <p:cNvPr id="206"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207" name="TextBox 15"/>
          <p:cNvSpPr txBox="1"/>
          <p:nvPr/>
        </p:nvSpPr>
        <p:spPr>
          <a:xfrm>
            <a:off x="561599" y="488424"/>
            <a:ext cx="9373092"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0070C0"/>
                </a:solidFill>
              </a:defRPr>
            </a:lvl1pPr>
          </a:lstStyle>
          <a:p>
            <a:pPr/>
            <a:r>
              <a:t>After: UoE DataShare</a:t>
            </a:r>
          </a:p>
        </p:txBody>
      </p:sp>
      <p:sp>
        <p:nvSpPr>
          <p:cNvPr id="208" name="Arrow: Down 18"/>
          <p:cNvSpPr/>
          <p:nvPr/>
        </p:nvSpPr>
        <p:spPr>
          <a:xfrm>
            <a:off x="5162422" y="4383371"/>
            <a:ext cx="781935" cy="806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126"/>
                </a:moveTo>
                <a:lnTo>
                  <a:pt x="5400" y="11126"/>
                </a:lnTo>
                <a:lnTo>
                  <a:pt x="5400" y="0"/>
                </a:lnTo>
                <a:lnTo>
                  <a:pt x="16200" y="0"/>
                </a:lnTo>
                <a:lnTo>
                  <a:pt x="16200" y="11126"/>
                </a:lnTo>
                <a:lnTo>
                  <a:pt x="21600" y="11126"/>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sp>
        <p:nvSpPr>
          <p:cNvPr id="209" name="TextBox 19"/>
          <p:cNvSpPr txBox="1"/>
          <p:nvPr/>
        </p:nvSpPr>
        <p:spPr>
          <a:xfrm>
            <a:off x="6123783" y="4659762"/>
            <a:ext cx="4076400"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For more information, visit the link</a:t>
            </a:r>
            <a:r>
              <a:t>s</a:t>
            </a:r>
            <a:r>
              <a:t> below.</a:t>
            </a:r>
          </a:p>
        </p:txBody>
      </p:sp>
      <p:sp>
        <p:nvSpPr>
          <p:cNvPr id="210" name="TextBox 8"/>
          <p:cNvSpPr txBox="1"/>
          <p:nvPr/>
        </p:nvSpPr>
        <p:spPr>
          <a:xfrm>
            <a:off x="853344" y="1274108"/>
            <a:ext cx="10485313" cy="28106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pPr>
            <a:r>
              <a:t>A big advantage of depositing your data is that they will be preserved - even for your own future use.</a:t>
            </a:r>
          </a:p>
          <a:p>
            <a:pPr marL="285750" indent="-285750">
              <a:lnSpc>
                <a:spcPct val="150000"/>
              </a:lnSpc>
              <a:buSzPct val="100000"/>
              <a:buFont typeface="Arial"/>
              <a:buChar char="•"/>
            </a:pPr>
            <a:r>
              <a:t>The data submission process creates a permanent record, a persistent identifier (DOI), and a suggested citation, so that your work can be formally attributed when re-analysed by others.</a:t>
            </a:r>
          </a:p>
          <a:p>
            <a:pPr marL="285750" indent="-285750">
              <a:lnSpc>
                <a:spcPct val="150000"/>
              </a:lnSpc>
              <a:buSzPct val="100000"/>
              <a:buFont typeface="Arial"/>
              <a:buChar char="•"/>
            </a:pPr>
            <a:r>
              <a:t>Your data will be discoverable through search engines to maximise visibility and impact. The service can provide you with usage statistics so you know when your data has been downloaded.</a:t>
            </a:r>
          </a:p>
          <a:p>
            <a:pPr marL="285750" indent="-285750">
              <a:lnSpc>
                <a:spcPct val="150000"/>
              </a:lnSpc>
              <a:buSzPct val="100000"/>
              <a:buFont typeface="Arial"/>
              <a:buChar char="•"/>
            </a:pPr>
            <a:r>
              <a:t>You do not need to maintain your own website to deliver your data; once deposited, management of your data is assured by Research Data Service staff.</a:t>
            </a:r>
          </a:p>
        </p:txBody>
      </p:sp>
      <p:sp>
        <p:nvSpPr>
          <p:cNvPr id="211" name="TextBox 9"/>
          <p:cNvSpPr txBox="1"/>
          <p:nvPr/>
        </p:nvSpPr>
        <p:spPr>
          <a:xfrm>
            <a:off x="853343" y="5260725"/>
            <a:ext cx="10032047" cy="625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u="sng">
                <a:solidFill>
                  <a:srgbClr val="0563C1"/>
                </a:solidFill>
                <a:uFill>
                  <a:solidFill>
                    <a:srgbClr val="0563C1"/>
                  </a:solidFill>
                </a:uFill>
                <a:hlinkClick r:id="rId3" invalidUrl="" action="" tgtFrame="" tooltip="" history="1" highlightClick="0" endSnd="0"/>
              </a:rPr>
              <a:t>https://www.wiki.ed.ac.uk/x/XbRVHQ</a:t>
            </a:r>
          </a:p>
          <a:p>
            <a:pPr/>
            <a:r>
              <a:rPr u="sng">
                <a:solidFill>
                  <a:srgbClr val="0563C1"/>
                </a:solidFill>
                <a:uFill>
                  <a:solidFill>
                    <a:srgbClr val="0563C1"/>
                  </a:solidFill>
                </a:uFill>
                <a:hlinkClick r:id="rId3" invalidUrl="" action="" tgtFrame="" tooltip="" history="1" highlightClick="0" endSnd="0"/>
              </a:rPr>
              <a:t>https://www.ed.ac.uk/information-services/research-support/research-data-service/after/data-repository</a:t>
            </a:r>
            <a:r>
              <a:t>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Title 1"/>
          <p:cNvSpPr txBox="1"/>
          <p:nvPr/>
        </p:nvSpPr>
        <p:spPr>
          <a:xfrm>
            <a:off x="3649981" y="254284"/>
            <a:ext cx="6005648" cy="48620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90000"/>
              </a:lnSpc>
              <a:defRPr sz="2800">
                <a:solidFill>
                  <a:srgbClr val="FFFFFF"/>
                </a:solidFill>
                <a:latin typeface="Arial"/>
                <a:ea typeface="Arial"/>
                <a:cs typeface="Arial"/>
                <a:sym typeface="Arial"/>
              </a:defRPr>
            </a:pPr>
            <a:r>
              <a:t>RDM </a:t>
            </a:r>
            <a:r>
              <a:t>as part of </a:t>
            </a:r>
            <a:r>
              <a:t>the </a:t>
            </a:r>
            <a:r>
              <a:t>workflow</a:t>
            </a:r>
          </a:p>
        </p:txBody>
      </p:sp>
      <p:pic>
        <p:nvPicPr>
          <p:cNvPr id="214"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215" name="TextBox 15"/>
          <p:cNvSpPr txBox="1"/>
          <p:nvPr/>
        </p:nvSpPr>
        <p:spPr>
          <a:xfrm>
            <a:off x="561599" y="488424"/>
            <a:ext cx="9373092"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0070C0"/>
                </a:solidFill>
              </a:defRPr>
            </a:lvl1pPr>
          </a:lstStyle>
          <a:p>
            <a:pPr/>
            <a:r>
              <a:t>After: SBS Public Omero</a:t>
            </a:r>
          </a:p>
        </p:txBody>
      </p:sp>
      <p:pic>
        <p:nvPicPr>
          <p:cNvPr id="216" name="Picture 10" descr="Picture 10"/>
          <p:cNvPicPr>
            <a:picLocks noChangeAspect="1"/>
          </p:cNvPicPr>
          <p:nvPr/>
        </p:nvPicPr>
        <p:blipFill>
          <a:blip r:embed="rId3">
            <a:extLst/>
          </a:blip>
          <a:stretch>
            <a:fillRect/>
          </a:stretch>
        </p:blipFill>
        <p:spPr>
          <a:xfrm>
            <a:off x="2305715" y="1153525"/>
            <a:ext cx="7415366" cy="4327171"/>
          </a:xfrm>
          <a:prstGeom prst="rect">
            <a:avLst/>
          </a:prstGeom>
          <a:ln w="12700">
            <a:miter lim="400000"/>
          </a:ln>
        </p:spPr>
      </p:pic>
      <p:sp>
        <p:nvSpPr>
          <p:cNvPr id="217" name="TextBox 11"/>
          <p:cNvSpPr txBox="1"/>
          <p:nvPr/>
        </p:nvSpPr>
        <p:spPr>
          <a:xfrm>
            <a:off x="4523824" y="5499465"/>
            <a:ext cx="4480561"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u="sng">
                <a:solidFill>
                  <a:srgbClr val="0563C1"/>
                </a:solidFill>
                <a:uFill>
                  <a:solidFill>
                    <a:srgbClr val="0563C1"/>
                  </a:solidFill>
                </a:uFill>
                <a:hlinkClick r:id="rId4" invalidUrl="" action="" tgtFrame="" tooltip="" history="1" highlightClick="0" endSnd="0"/>
              </a:rPr>
              <a:t>https://publicomero.bio.ed.ac.uk/</a:t>
            </a:r>
            <a:r>
              <a:t> </a:t>
            </a:r>
          </a:p>
        </p:txBody>
      </p:sp>
      <p:sp>
        <p:nvSpPr>
          <p:cNvPr id="218" name="TextBox 12"/>
          <p:cNvSpPr txBox="1"/>
          <p:nvPr/>
        </p:nvSpPr>
        <p:spPr>
          <a:xfrm>
            <a:off x="2727381" y="6339559"/>
            <a:ext cx="7323927"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pPr>
            <a:r>
              <a:rPr u="sng">
                <a:solidFill>
                  <a:srgbClr val="0563C1"/>
                </a:solidFill>
                <a:uFill>
                  <a:solidFill>
                    <a:srgbClr val="0563C1"/>
                  </a:solidFill>
                </a:uFill>
                <a:hlinkClick r:id="rId5" invalidUrl="" action="" tgtFrame="" tooltip="" history="1" highlightClick="0" endSnd="0"/>
              </a:rPr>
              <a:t>https://www.wiki.ed.ac.uk/display/RDMS/Suggested+data+repositories</a:t>
            </a:r>
            <a:r>
              <a:t> </a:t>
            </a:r>
          </a:p>
        </p:txBody>
      </p:sp>
      <p:sp>
        <p:nvSpPr>
          <p:cNvPr id="219" name="TextBox 13"/>
          <p:cNvSpPr txBox="1"/>
          <p:nvPr/>
        </p:nvSpPr>
        <p:spPr>
          <a:xfrm>
            <a:off x="179046" y="5970227"/>
            <a:ext cx="4219833"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2060"/>
                </a:solidFill>
              </a:defRPr>
            </a:lvl1pPr>
          </a:lstStyle>
          <a:p>
            <a:pPr/>
            <a:r>
              <a:t>BioRDM’s list of suggested data repositories:</a:t>
            </a:r>
          </a:p>
        </p:txBody>
      </p:sp>
      <p:sp>
        <p:nvSpPr>
          <p:cNvPr id="220" name="TextBox 16"/>
          <p:cNvSpPr txBox="1"/>
          <p:nvPr/>
        </p:nvSpPr>
        <p:spPr>
          <a:xfrm>
            <a:off x="45720" y="6653303"/>
            <a:ext cx="2555874" cy="2257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lvl1pPr>
          </a:lstStyle>
          <a:p>
            <a:pPr/>
            <a:r>
              <a:t>Image credit: Dr Andrés Romanowski</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Title 1"/>
          <p:cNvSpPr txBox="1"/>
          <p:nvPr/>
        </p:nvSpPr>
        <p:spPr>
          <a:xfrm>
            <a:off x="3649981" y="254284"/>
            <a:ext cx="6005648" cy="48620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90000"/>
              </a:lnSpc>
              <a:defRPr sz="2800">
                <a:solidFill>
                  <a:srgbClr val="FFFFFF"/>
                </a:solidFill>
                <a:latin typeface="Arial"/>
                <a:ea typeface="Arial"/>
                <a:cs typeface="Arial"/>
                <a:sym typeface="Arial"/>
              </a:defRPr>
            </a:pPr>
            <a:r>
              <a:t>RDM </a:t>
            </a:r>
            <a:r>
              <a:t>as part of </a:t>
            </a:r>
            <a:r>
              <a:t>the </a:t>
            </a:r>
            <a:r>
              <a:t>workflow</a:t>
            </a:r>
          </a:p>
        </p:txBody>
      </p:sp>
      <p:pic>
        <p:nvPicPr>
          <p:cNvPr id="223" name="Picture 2" descr="Picture 2"/>
          <p:cNvPicPr>
            <a:picLocks noChangeAspect="1"/>
          </p:cNvPicPr>
          <p:nvPr/>
        </p:nvPicPr>
        <p:blipFill>
          <a:blip r:embed="rId3">
            <a:extLst/>
          </a:blip>
          <a:stretch>
            <a:fillRect/>
          </a:stretch>
        </p:blipFill>
        <p:spPr>
          <a:xfrm>
            <a:off x="10820669" y="5458690"/>
            <a:ext cx="1289215" cy="1325419"/>
          </a:xfrm>
          <a:prstGeom prst="rect">
            <a:avLst/>
          </a:prstGeom>
          <a:ln w="12700">
            <a:miter lim="400000"/>
          </a:ln>
        </p:spPr>
      </p:pic>
      <p:sp>
        <p:nvSpPr>
          <p:cNvPr id="224" name="TextBox 15"/>
          <p:cNvSpPr txBox="1"/>
          <p:nvPr/>
        </p:nvSpPr>
        <p:spPr>
          <a:xfrm>
            <a:off x="561599" y="488424"/>
            <a:ext cx="9373092"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0070C0"/>
                </a:solidFill>
              </a:defRPr>
            </a:lvl1pPr>
          </a:lstStyle>
          <a:p>
            <a:pPr/>
            <a:r>
              <a:t>Is this all for free?</a:t>
            </a:r>
          </a:p>
        </p:txBody>
      </p:sp>
      <p:sp>
        <p:nvSpPr>
          <p:cNvPr id="225" name="TextBox 9"/>
          <p:cNvSpPr txBox="1"/>
          <p:nvPr/>
        </p:nvSpPr>
        <p:spPr>
          <a:xfrm>
            <a:off x="561600" y="1134755"/>
            <a:ext cx="11502564" cy="564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600">
                <a:solidFill>
                  <a:srgbClr val="172B4D"/>
                </a:solidFill>
                <a:latin typeface="-apple-system"/>
                <a:ea typeface="-apple-system"/>
                <a:cs typeface="-apple-system"/>
                <a:sym typeface="-apple-system"/>
              </a:defRPr>
            </a:pPr>
            <a:r>
              <a:t>Some RDS costs</a:t>
            </a:r>
          </a:p>
          <a:p>
            <a:pPr>
              <a:defRPr sz="1600">
                <a:solidFill>
                  <a:srgbClr val="172B4D"/>
                </a:solidFill>
                <a:latin typeface="-apple-system"/>
                <a:ea typeface="-apple-system"/>
                <a:cs typeface="-apple-system"/>
                <a:sym typeface="-apple-system"/>
              </a:defRPr>
            </a:pPr>
            <a:r>
              <a:t>DataStore 500Gb default free storage space, then storage per TB/year - £175 </a:t>
            </a:r>
          </a:p>
          <a:p>
            <a:pPr>
              <a:defRPr sz="1600">
                <a:solidFill>
                  <a:srgbClr val="172B4D"/>
                </a:solidFill>
                <a:latin typeface="-apple-system"/>
                <a:ea typeface="-apple-system"/>
                <a:cs typeface="-apple-system"/>
                <a:sym typeface="-apple-system"/>
              </a:defRPr>
            </a:pPr>
            <a:r>
              <a:t>DataVault storage per TB for 10 years  - £500</a:t>
            </a:r>
          </a:p>
          <a:p>
            <a:pPr>
              <a:defRPr sz="1600">
                <a:solidFill>
                  <a:srgbClr val="172B4D"/>
                </a:solidFill>
                <a:latin typeface="-apple-system"/>
                <a:ea typeface="-apple-system"/>
                <a:cs typeface="-apple-system"/>
                <a:sym typeface="-apple-system"/>
              </a:defRPr>
            </a:pPr>
            <a:r>
              <a:t>Eddie storage per TB/year - £400 (free if below 200Gb)</a:t>
            </a:r>
          </a:p>
          <a:p>
            <a:pPr>
              <a:defRPr sz="1600">
                <a:solidFill>
                  <a:srgbClr val="172B4D"/>
                </a:solidFill>
                <a:latin typeface="-apple-system"/>
                <a:ea typeface="-apple-system"/>
                <a:cs typeface="-apple-system"/>
                <a:sym typeface="-apple-system"/>
              </a:defRPr>
            </a:pPr>
            <a:r>
              <a:t>DataShare – free</a:t>
            </a:r>
          </a:p>
          <a:p>
            <a:pPr>
              <a:defRPr sz="1600">
                <a:solidFill>
                  <a:srgbClr val="172B4D"/>
                </a:solidFill>
                <a:latin typeface="-apple-system"/>
                <a:ea typeface="-apple-system"/>
                <a:cs typeface="-apple-system"/>
                <a:sym typeface="-apple-system"/>
              </a:defRPr>
            </a:pPr>
            <a:r>
              <a:t>DataSync – free (20Gb default quota + DataStore space)</a:t>
            </a:r>
          </a:p>
          <a:p>
            <a:pPr>
              <a:defRPr sz="1600">
                <a:solidFill>
                  <a:srgbClr val="172B4D"/>
                </a:solidFill>
                <a:latin typeface="-apple-system"/>
                <a:ea typeface="-apple-system"/>
                <a:cs typeface="-apple-system"/>
                <a:sym typeface="-apple-system"/>
              </a:defRPr>
            </a:pPr>
            <a:r>
              <a:t>GitLab - free</a:t>
            </a:r>
          </a:p>
          <a:p>
            <a:pPr>
              <a:defRPr sz="1600">
                <a:solidFill>
                  <a:srgbClr val="172B4D"/>
                </a:solidFill>
                <a:latin typeface="-apple-system"/>
                <a:ea typeface="-apple-system"/>
                <a:cs typeface="-apple-system"/>
                <a:sym typeface="-apple-system"/>
              </a:defRPr>
            </a:pPr>
            <a:r>
              <a:t>Subversion - No charge up to 10GB &gt;10 GB by arrangement (50Mb default quota)</a:t>
            </a:r>
          </a:p>
          <a:p>
            <a:pPr>
              <a:defRPr sz="1600">
                <a:solidFill>
                  <a:srgbClr val="172B4D"/>
                </a:solidFill>
                <a:latin typeface="-apple-system"/>
                <a:ea typeface="-apple-system"/>
                <a:cs typeface="-apple-system"/>
                <a:sym typeface="-apple-system"/>
              </a:defRPr>
            </a:pPr>
          </a:p>
          <a:p>
            <a:pPr>
              <a:defRPr b="1" sz="1600">
                <a:solidFill>
                  <a:srgbClr val="172B4D"/>
                </a:solidFill>
                <a:latin typeface="-apple-system"/>
                <a:ea typeface="-apple-system"/>
                <a:cs typeface="-apple-system"/>
                <a:sym typeface="-apple-system"/>
              </a:defRPr>
            </a:pPr>
            <a:r>
              <a:t>Note/disclaimer:</a:t>
            </a:r>
            <a:r>
              <a:rPr b="0"/>
              <a:t> These prices </a:t>
            </a:r>
            <a:r>
              <a:rPr b="0" i="1"/>
              <a:t>might not reflect current pricing </a:t>
            </a:r>
            <a:r>
              <a:rPr b="0"/>
              <a:t>and are present here to give you a ballpark estimate (last checked: Feb 2022). Check current values through this link or contact RDS: </a:t>
            </a:r>
            <a:r>
              <a:rPr b="0" u="sng">
                <a:solidFill>
                  <a:srgbClr val="0563C1"/>
                </a:solidFill>
                <a:uFill>
                  <a:solidFill>
                    <a:srgbClr val="0563C1"/>
                  </a:solidFill>
                </a:uFill>
                <a:hlinkClick r:id="rId4" invalidUrl="" action="" tgtFrame="" tooltip="" history="1" highlightClick="0" endSnd="0"/>
              </a:rPr>
              <a:t>more information on these charges</a:t>
            </a:r>
          </a:p>
          <a:p>
            <a:pPr>
              <a:defRPr sz="1600">
                <a:solidFill>
                  <a:srgbClr val="172B4D"/>
                </a:solidFill>
                <a:latin typeface="-apple-system"/>
                <a:ea typeface="-apple-system"/>
                <a:cs typeface="-apple-system"/>
                <a:sym typeface="-apple-system"/>
              </a:defRPr>
            </a:pPr>
            <a:r>
              <a:t>Version control services description and cost: </a:t>
            </a:r>
            <a:r>
              <a:rPr u="sng">
                <a:solidFill>
                  <a:srgbClr val="0563C1"/>
                </a:solidFill>
                <a:uFill>
                  <a:solidFill>
                    <a:srgbClr val="0563C1"/>
                  </a:solidFill>
                </a:uFill>
                <a:hlinkClick r:id="rId5" invalidUrl="" action="" tgtFrame="" tooltip="" history="1" highlightClick="0" endSnd="0"/>
              </a:rPr>
              <a:t>Version Control Services</a:t>
            </a:r>
            <a:r>
              <a:rPr>
                <a:solidFill>
                  <a:srgbClr val="0052CC"/>
                </a:solidFill>
              </a:rPr>
              <a:t>.</a:t>
            </a:r>
          </a:p>
          <a:p>
            <a:pPr>
              <a:defRPr sz="1600">
                <a:solidFill>
                  <a:srgbClr val="172B4D"/>
                </a:solidFill>
                <a:latin typeface="-apple-system"/>
                <a:ea typeface="-apple-system"/>
                <a:cs typeface="-apple-system"/>
                <a:sym typeface="-apple-system"/>
              </a:defRPr>
            </a:pPr>
            <a:r>
              <a:t>DataSync info: </a:t>
            </a:r>
            <a:r>
              <a:rPr u="sng">
                <a:solidFill>
                  <a:srgbClr val="0563C1"/>
                </a:solidFill>
                <a:uFill>
                  <a:solidFill>
                    <a:srgbClr val="0563C1"/>
                  </a:solidFill>
                </a:uFill>
                <a:hlinkClick r:id="rId6" invalidUrl="" action="" tgtFrame="" tooltip="" history="1" highlightClick="0" endSnd="0"/>
              </a:rPr>
              <a:t>https://www.wiki.ed.ac.uk/display/ResearchServices/DataSync</a:t>
            </a:r>
            <a:r>
              <a:t> </a:t>
            </a:r>
          </a:p>
          <a:p>
            <a:pPr>
              <a:defRPr sz="1600">
                <a:solidFill>
                  <a:srgbClr val="172B4D"/>
                </a:solidFill>
                <a:latin typeface="-apple-system"/>
                <a:ea typeface="-apple-system"/>
                <a:cs typeface="-apple-system"/>
                <a:sym typeface="-apple-system"/>
              </a:defRPr>
            </a:pPr>
            <a:r>
              <a:t>More info on DataVault: </a:t>
            </a:r>
            <a:r>
              <a:rPr u="sng">
                <a:solidFill>
                  <a:srgbClr val="0563C1"/>
                </a:solidFill>
                <a:uFill>
                  <a:solidFill>
                    <a:srgbClr val="0563C1"/>
                  </a:solidFill>
                </a:uFill>
                <a:hlinkClick r:id="rId7" invalidUrl="" action="" tgtFrame="" tooltip="" history="1" highlightClick="0" endSnd="0"/>
              </a:rPr>
              <a:t>https://www.ed.ac.uk/information-services/research-support/research-data-service/after/datavault/cost</a:t>
            </a:r>
            <a:r>
              <a:rPr>
                <a:solidFill>
                  <a:srgbClr val="0052CC"/>
                </a:solidFill>
              </a:rPr>
              <a:t>.</a:t>
            </a:r>
          </a:p>
          <a:p>
            <a:pPr>
              <a:defRPr sz="1600">
                <a:solidFill>
                  <a:srgbClr val="172B4D"/>
                </a:solidFill>
                <a:latin typeface="-apple-system"/>
                <a:ea typeface="-apple-system"/>
                <a:cs typeface="-apple-system"/>
                <a:sym typeface="-apple-system"/>
              </a:defRPr>
            </a:pPr>
            <a:br/>
            <a:r>
              <a:rPr b="1"/>
              <a:t>BioRDM costs</a:t>
            </a:r>
          </a:p>
          <a:p>
            <a:pPr>
              <a:defRPr sz="1600">
                <a:solidFill>
                  <a:srgbClr val="172B4D"/>
                </a:solidFill>
                <a:latin typeface="-apple-system"/>
                <a:ea typeface="-apple-system"/>
                <a:cs typeface="-apple-system"/>
                <a:sym typeface="-apple-system"/>
              </a:defRPr>
            </a:pPr>
            <a:r>
              <a:t>Professional Data Curation Services: for more information and an up to date quote e-mail the BioRDM team.</a:t>
            </a:r>
          </a:p>
          <a:p>
            <a:pPr>
              <a:defRPr sz="1600">
                <a:solidFill>
                  <a:srgbClr val="172B4D"/>
                </a:solidFill>
                <a:latin typeface="-apple-system"/>
                <a:ea typeface="-apple-system"/>
                <a:cs typeface="-apple-system"/>
                <a:sym typeface="-apple-system"/>
              </a:defRPr>
            </a:pPr>
            <a:r>
              <a:t>SBS Public Omero: Free for SBS researchers.</a:t>
            </a:r>
          </a:p>
          <a:p>
            <a:pPr>
              <a:defRPr sz="1600">
                <a:solidFill>
                  <a:srgbClr val="172B4D"/>
                </a:solidFill>
                <a:latin typeface="-apple-system"/>
                <a:ea typeface="-apple-system"/>
                <a:cs typeface="-apple-system"/>
                <a:sym typeface="-apple-system"/>
              </a:defRPr>
            </a:pPr>
            <a:br/>
            <a:r>
              <a:rPr b="1"/>
              <a:t>More info and other costs</a:t>
            </a:r>
          </a:p>
          <a:p>
            <a:pPr>
              <a:defRPr sz="1600">
                <a:solidFill>
                  <a:srgbClr val="172B4D"/>
                </a:solidFill>
                <a:latin typeface="-apple-system"/>
                <a:ea typeface="-apple-system"/>
                <a:cs typeface="-apple-system"/>
                <a:sym typeface="-apple-system"/>
              </a:defRPr>
            </a:pPr>
            <a:r>
              <a:t>Web Hosting: </a:t>
            </a:r>
            <a:r>
              <a:rPr u="sng">
                <a:solidFill>
                  <a:srgbClr val="0563C1"/>
                </a:solidFill>
                <a:uFill>
                  <a:solidFill>
                    <a:srgbClr val="0563C1"/>
                  </a:solidFill>
                </a:uFill>
                <a:hlinkClick r:id="rId8" invalidUrl="" action="" tgtFrame="" tooltip="" history="1" highlightClick="0" endSnd="0"/>
              </a:rPr>
              <a:t>https://www.ed.ac.uk/information-services/computing/audio-visual-multi-media/web-hosting/hosting-service-options</a:t>
            </a:r>
            <a:r>
              <a:rPr>
                <a:solidFill>
                  <a:srgbClr val="0052CC"/>
                </a:solidFill>
              </a:rPr>
              <a:t>.</a:t>
            </a:r>
          </a:p>
          <a:p>
            <a:pPr>
              <a:defRPr sz="1600">
                <a:solidFill>
                  <a:srgbClr val="172B4D"/>
                </a:solidFill>
                <a:latin typeface="-apple-system"/>
                <a:ea typeface="-apple-system"/>
                <a:cs typeface="-apple-system"/>
                <a:sym typeface="-apple-system"/>
              </a:defRPr>
            </a:pPr>
            <a:r>
              <a:t>VM: </a:t>
            </a:r>
            <a:r>
              <a:rPr u="sng">
                <a:solidFill>
                  <a:srgbClr val="0563C1"/>
                </a:solidFill>
                <a:uFill>
                  <a:solidFill>
                    <a:srgbClr val="0563C1"/>
                  </a:solidFill>
                </a:uFill>
                <a:hlinkClick r:id="rId9" invalidUrl="" action="" tgtFrame="" tooltip="" history="1" highlightClick="0" endSnd="0"/>
              </a:rPr>
              <a:t>https://www.ed.ac.uk/information-services/computing/computing-infrastructure/virtual-hosting/availability</a:t>
            </a:r>
            <a:r>
              <a:rPr>
                <a:solidFill>
                  <a:srgbClr val="0052CC"/>
                </a:solidFill>
              </a:rP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9"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230" name="TextBox 7"/>
          <p:cNvSpPr txBox="1"/>
          <p:nvPr/>
        </p:nvSpPr>
        <p:spPr>
          <a:xfrm>
            <a:off x="1423201" y="1527445"/>
            <a:ext cx="9239720" cy="11985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SzPct val="100000"/>
              <a:buFont typeface="Arial"/>
              <a:buChar char="•"/>
              <a:defRPr sz="2000">
                <a:solidFill>
                  <a:srgbClr val="333333"/>
                </a:solidFill>
              </a:defRPr>
            </a:pPr>
            <a:r>
              <a:t>Show that you are thinking about what will happen with your data during and after the project. </a:t>
            </a:r>
          </a:p>
          <a:p>
            <a:pPr marL="285750" indent="-285750">
              <a:lnSpc>
                <a:spcPct val="150000"/>
              </a:lnSpc>
              <a:buSzPct val="100000"/>
              <a:buFont typeface="Arial"/>
              <a:buChar char="•"/>
              <a:defRPr sz="2000">
                <a:solidFill>
                  <a:srgbClr val="333333"/>
                </a:solidFill>
              </a:defRPr>
            </a:pPr>
            <a:r>
              <a:t>How your data is going to be FAIR.</a:t>
            </a:r>
          </a:p>
        </p:txBody>
      </p:sp>
      <p:sp>
        <p:nvSpPr>
          <p:cNvPr id="231" name="TextBox 14"/>
          <p:cNvSpPr txBox="1"/>
          <p:nvPr/>
        </p:nvSpPr>
        <p:spPr>
          <a:xfrm>
            <a:off x="1931673" y="4048495"/>
            <a:ext cx="8328653" cy="760771"/>
          </a:xfrm>
          <a:prstGeom prst="rect">
            <a:avLst/>
          </a:prstGeom>
          <a:solidFill>
            <a:srgbClr val="DAE3F3"/>
          </a:solidFill>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0070C0"/>
                </a:solidFill>
              </a:defRPr>
            </a:lvl1pPr>
          </a:lstStyle>
          <a:p>
            <a:pPr/>
            <a:r>
              <a:t>Data management &amp; admin should be done throughout the project, not at the end!</a:t>
            </a:r>
          </a:p>
        </p:txBody>
      </p:sp>
      <p:sp>
        <p:nvSpPr>
          <p:cNvPr id="232" name="TextBox 6"/>
          <p:cNvSpPr txBox="1"/>
          <p:nvPr/>
        </p:nvSpPr>
        <p:spPr>
          <a:xfrm>
            <a:off x="561599" y="488425"/>
            <a:ext cx="9373092" cy="11081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0070C0"/>
                </a:solidFill>
              </a:defRPr>
            </a:lvl1pPr>
          </a:lstStyle>
          <a:p>
            <a:pPr/>
            <a:r>
              <a:t>Data Management Plans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Title 1"/>
          <p:cNvSpPr txBox="1"/>
          <p:nvPr>
            <p:ph type="title"/>
          </p:nvPr>
        </p:nvSpPr>
        <p:spPr>
          <a:xfrm>
            <a:off x="965198" y="851517"/>
            <a:ext cx="6140453" cy="1461779"/>
          </a:xfrm>
          <a:prstGeom prst="rect">
            <a:avLst/>
          </a:prstGeom>
        </p:spPr>
        <p:txBody>
          <a:bodyPr/>
          <a:lstStyle>
            <a:lvl1pPr>
              <a:defRPr sz="4000">
                <a:solidFill>
                  <a:srgbClr val="0070C0"/>
                </a:solidFill>
              </a:defRPr>
            </a:lvl1pPr>
          </a:lstStyle>
          <a:p>
            <a:pPr/>
            <a:r>
              <a:t>Data Management Plan Quiz</a:t>
            </a:r>
          </a:p>
        </p:txBody>
      </p:sp>
      <p:pic>
        <p:nvPicPr>
          <p:cNvPr id="235" name="Graphic 4" descr="Graphic 4"/>
          <p:cNvPicPr>
            <a:picLocks noChangeAspect="1"/>
          </p:cNvPicPr>
          <p:nvPr/>
        </p:nvPicPr>
        <p:blipFill>
          <a:blip r:embed="rId3">
            <a:extLst/>
          </a:blip>
          <a:stretch>
            <a:fillRect/>
          </a:stretch>
        </p:blipFill>
        <p:spPr>
          <a:xfrm>
            <a:off x="7535329" y="2105469"/>
            <a:ext cx="3217335" cy="3217335"/>
          </a:xfrm>
          <a:prstGeom prst="rect">
            <a:avLst/>
          </a:prstGeom>
          <a:ln w="12700">
            <a:miter lim="400000"/>
          </a:ln>
        </p:spPr>
      </p:pic>
      <p:sp>
        <p:nvSpPr>
          <p:cNvPr id="236" name="TextBox 6"/>
          <p:cNvSpPr txBox="1"/>
          <p:nvPr/>
        </p:nvSpPr>
        <p:spPr>
          <a:xfrm>
            <a:off x="1138484" y="6231018"/>
            <a:ext cx="7115733"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Open </a:t>
            </a:r>
            <a:r>
              <a:rPr u="sng">
                <a:solidFill>
                  <a:srgbClr val="0563C1"/>
                </a:solidFill>
                <a:uFill>
                  <a:solidFill>
                    <a:srgbClr val="0563C1"/>
                  </a:solidFill>
                </a:uFill>
                <a:hlinkClick r:id="rId4" invalidUrl="" action="" tgtFrame="" tooltip="" history="1" highlightClick="0" endSnd="0"/>
              </a:rPr>
              <a:t>https://pad.carpentries.org/2021-10-22_ed-dash_fair-bio-practice</a:t>
            </a:r>
            <a:r>
              <a:t> </a:t>
            </a:r>
          </a:p>
        </p:txBody>
      </p:sp>
      <p:sp>
        <p:nvSpPr>
          <p:cNvPr id="237" name="Arrow: Down 7"/>
          <p:cNvSpPr/>
          <p:nvPr/>
        </p:nvSpPr>
        <p:spPr>
          <a:xfrm rot="16200000">
            <a:off x="410999" y="6105290"/>
            <a:ext cx="469784" cy="620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427"/>
                </a:moveTo>
                <a:lnTo>
                  <a:pt x="5400" y="13427"/>
                </a:lnTo>
                <a:lnTo>
                  <a:pt x="5400" y="0"/>
                </a:lnTo>
                <a:lnTo>
                  <a:pt x="16200" y="0"/>
                </a:lnTo>
                <a:lnTo>
                  <a:pt x="16200" y="13427"/>
                </a:lnTo>
                <a:lnTo>
                  <a:pt x="21600" y="13427"/>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extBox 4"/>
          <p:cNvSpPr txBox="1"/>
          <p:nvPr/>
        </p:nvSpPr>
        <p:spPr>
          <a:xfrm>
            <a:off x="1409454" y="1853858"/>
            <a:ext cx="9373092" cy="13083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0070C0"/>
                </a:solidFill>
              </a:defRPr>
            </a:pPr>
            <a:r>
              <a:t>Exercise/challenge 1: </a:t>
            </a:r>
          </a:p>
          <a:p>
            <a:pPr algn="ctr">
              <a:defRPr sz="2800">
                <a:solidFill>
                  <a:srgbClr val="0070C0"/>
                </a:solidFill>
              </a:defRPr>
            </a:pPr>
          </a:p>
          <a:p>
            <a:pPr algn="ctr">
              <a:defRPr sz="2800">
                <a:solidFill>
                  <a:srgbClr val="0070C0"/>
                </a:solidFill>
              </a:defRPr>
            </a:pPr>
            <a:r>
              <a:t>Action plan challenge</a:t>
            </a:r>
          </a:p>
        </p:txBody>
      </p:sp>
      <p:pic>
        <p:nvPicPr>
          <p:cNvPr id="108" name="Picture 2" descr="Picture 2"/>
          <p:cNvPicPr>
            <a:picLocks noChangeAspect="1"/>
          </p:cNvPicPr>
          <p:nvPr/>
        </p:nvPicPr>
        <p:blipFill>
          <a:blip r:embed="rId2">
            <a:extLst/>
          </a:blip>
          <a:stretch>
            <a:fillRect/>
          </a:stretch>
        </p:blipFill>
        <p:spPr>
          <a:xfrm>
            <a:off x="10828264" y="5484776"/>
            <a:ext cx="1289215" cy="1325419"/>
          </a:xfrm>
          <a:prstGeom prst="rect">
            <a:avLst/>
          </a:prstGeom>
          <a:ln w="12700">
            <a:miter lim="400000"/>
          </a:ln>
        </p:spPr>
      </p:pic>
      <p:sp>
        <p:nvSpPr>
          <p:cNvPr id="109" name="TextBox 3"/>
          <p:cNvSpPr txBox="1"/>
          <p:nvPr/>
        </p:nvSpPr>
        <p:spPr>
          <a:xfrm>
            <a:off x="1138484" y="6231018"/>
            <a:ext cx="7115733"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Open </a:t>
            </a:r>
            <a:r>
              <a:rPr u="sng">
                <a:solidFill>
                  <a:srgbClr val="0563C1"/>
                </a:solidFill>
                <a:uFill>
                  <a:solidFill>
                    <a:srgbClr val="0563C1"/>
                  </a:solidFill>
                </a:uFill>
                <a:hlinkClick r:id="rId3" invalidUrl="" action="" tgtFrame="" tooltip="" history="1" highlightClick="0" endSnd="0"/>
              </a:rPr>
              <a:t>https://pad.carpentries.org/2022-02-18-ed-dash-fair</a:t>
            </a:r>
            <a:r>
              <a:t> </a:t>
            </a:r>
          </a:p>
        </p:txBody>
      </p:sp>
      <p:sp>
        <p:nvSpPr>
          <p:cNvPr id="110" name="Arrow: Down 6"/>
          <p:cNvSpPr/>
          <p:nvPr/>
        </p:nvSpPr>
        <p:spPr>
          <a:xfrm rot="16200000">
            <a:off x="410999" y="6105290"/>
            <a:ext cx="469784" cy="620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427"/>
                </a:moveTo>
                <a:lnTo>
                  <a:pt x="5400" y="13427"/>
                </a:lnTo>
                <a:lnTo>
                  <a:pt x="5400" y="0"/>
                </a:lnTo>
                <a:lnTo>
                  <a:pt x="16200" y="0"/>
                </a:lnTo>
                <a:lnTo>
                  <a:pt x="16200" y="13427"/>
                </a:lnTo>
                <a:lnTo>
                  <a:pt x="21600" y="13427"/>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Title 1"/>
          <p:cNvSpPr txBox="1"/>
          <p:nvPr>
            <p:ph type="title"/>
          </p:nvPr>
        </p:nvSpPr>
        <p:spPr>
          <a:xfrm>
            <a:off x="114300" y="247185"/>
            <a:ext cx="9267825" cy="789296"/>
          </a:xfrm>
          <a:prstGeom prst="rect">
            <a:avLst/>
          </a:prstGeom>
        </p:spPr>
        <p:txBody>
          <a:bodyPr/>
          <a:lstStyle>
            <a:lvl1pPr>
              <a:defRPr sz="4000">
                <a:solidFill>
                  <a:srgbClr val="0070C0"/>
                </a:solidFill>
              </a:defRPr>
            </a:lvl1pPr>
          </a:lstStyle>
          <a:p>
            <a:pPr/>
            <a:r>
              <a:t>Data Management Plan Quiz - Solutions</a:t>
            </a:r>
          </a:p>
        </p:txBody>
      </p:sp>
      <p:pic>
        <p:nvPicPr>
          <p:cNvPr id="242" name="Graphic 4" descr="Graphic 4"/>
          <p:cNvPicPr>
            <a:picLocks noChangeAspect="1"/>
          </p:cNvPicPr>
          <p:nvPr/>
        </p:nvPicPr>
        <p:blipFill>
          <a:blip r:embed="rId3">
            <a:extLst/>
          </a:blip>
          <a:stretch>
            <a:fillRect/>
          </a:stretch>
        </p:blipFill>
        <p:spPr>
          <a:xfrm>
            <a:off x="8906929" y="3428998"/>
            <a:ext cx="3217335" cy="3217334"/>
          </a:xfrm>
          <a:prstGeom prst="rect">
            <a:avLst/>
          </a:prstGeom>
          <a:ln w="12700">
            <a:miter lim="400000"/>
          </a:ln>
        </p:spPr>
      </p:pic>
      <p:sp>
        <p:nvSpPr>
          <p:cNvPr id="243" name="TextBox 5"/>
          <p:cNvSpPr txBox="1"/>
          <p:nvPr/>
        </p:nvSpPr>
        <p:spPr>
          <a:xfrm>
            <a:off x="927310" y="1305340"/>
            <a:ext cx="8332895" cy="4904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300"/>
              </a:spcBef>
              <a:defRPr>
                <a:solidFill>
                  <a:srgbClr val="485365"/>
                </a:solidFill>
                <a:latin typeface="Quicksand"/>
                <a:ea typeface="Quicksand"/>
                <a:cs typeface="Quicksand"/>
                <a:sym typeface="Quicksand"/>
              </a:defRPr>
            </a:pPr>
            <a:r>
              <a:t>1. The best time to do data management is at the end of a project, when you've collected all the data you're managing. </a:t>
            </a:r>
            <a:r>
              <a:rPr>
                <a:solidFill>
                  <a:srgbClr val="C00000"/>
                </a:solidFill>
              </a:rPr>
              <a:t>FALSE</a:t>
            </a:r>
            <a:endParaRPr>
              <a:solidFill>
                <a:srgbClr val="C00000"/>
              </a:solidFill>
            </a:endParaRPr>
          </a:p>
          <a:p>
            <a:pPr>
              <a:spcBef>
                <a:spcPts val="300"/>
              </a:spcBef>
              <a:defRPr>
                <a:solidFill>
                  <a:srgbClr val="485365"/>
                </a:solidFill>
                <a:latin typeface="Quicksand"/>
                <a:ea typeface="Quicksand"/>
                <a:cs typeface="Quicksand"/>
                <a:sym typeface="Quicksand"/>
              </a:defRPr>
            </a:pPr>
            <a:r>
              <a:t>2. Data management plans (DMPs) detail what will happen to data before collection begins. </a:t>
            </a:r>
            <a:r>
              <a:rPr>
                <a:solidFill>
                  <a:srgbClr val="00B050"/>
                </a:solidFill>
              </a:rPr>
              <a:t>TRUE</a:t>
            </a:r>
            <a:endParaRPr>
              <a:solidFill>
                <a:srgbClr val="00B050"/>
              </a:solidFill>
            </a:endParaRPr>
          </a:p>
          <a:p>
            <a:pPr>
              <a:spcBef>
                <a:spcPts val="300"/>
              </a:spcBef>
              <a:defRPr>
                <a:solidFill>
                  <a:srgbClr val="485365"/>
                </a:solidFill>
                <a:latin typeface="Quicksand"/>
                <a:ea typeface="Quicksand"/>
                <a:cs typeface="Quicksand"/>
                <a:sym typeface="Quicksand"/>
              </a:defRPr>
            </a:pPr>
            <a:r>
              <a:t>3. The best storage method for data is multiple backups to USBs. </a:t>
            </a:r>
            <a:r>
              <a:rPr>
                <a:solidFill>
                  <a:srgbClr val="C00000"/>
                </a:solidFill>
              </a:rPr>
              <a:t>FALSE</a:t>
            </a:r>
          </a:p>
          <a:p>
            <a:pPr>
              <a:spcBef>
                <a:spcPts val="300"/>
              </a:spcBef>
              <a:defRPr>
                <a:solidFill>
                  <a:srgbClr val="485365"/>
                </a:solidFill>
                <a:latin typeface="Quicksand"/>
                <a:ea typeface="Quicksand"/>
                <a:cs typeface="Quicksand"/>
                <a:sym typeface="Quicksand"/>
              </a:defRPr>
            </a:pPr>
            <a:r>
              <a:t>4. There is a single best way to manage, organise, and share data. </a:t>
            </a:r>
            <a:r>
              <a:rPr>
                <a:solidFill>
                  <a:srgbClr val="C00000"/>
                </a:solidFill>
              </a:rPr>
              <a:t>FALSE</a:t>
            </a:r>
          </a:p>
          <a:p>
            <a:pPr>
              <a:spcBef>
                <a:spcPts val="300"/>
              </a:spcBef>
              <a:defRPr>
                <a:solidFill>
                  <a:srgbClr val="485365"/>
                </a:solidFill>
                <a:latin typeface="Quicksand"/>
                <a:ea typeface="Quicksand"/>
                <a:cs typeface="Quicksand"/>
                <a:sym typeface="Quicksand"/>
              </a:defRPr>
            </a:pPr>
            <a:r>
              <a:t>5. For grant applications, DMPs should mention data preservation, longevity, sharing, discover, and reuse. </a:t>
            </a:r>
            <a:r>
              <a:rPr>
                <a:solidFill>
                  <a:srgbClr val="00B050"/>
                </a:solidFill>
              </a:rPr>
              <a:t>TRUE</a:t>
            </a:r>
          </a:p>
          <a:p>
            <a:pPr>
              <a:spcBef>
                <a:spcPts val="300"/>
              </a:spcBef>
              <a:defRPr>
                <a:solidFill>
                  <a:srgbClr val="485365"/>
                </a:solidFill>
                <a:latin typeface="Quicksand"/>
                <a:ea typeface="Quicksand"/>
                <a:cs typeface="Quicksand"/>
                <a:sym typeface="Quicksand"/>
              </a:defRPr>
            </a:pPr>
            <a:r>
              <a:t>6. Your metadata should be standardised and descriptive. </a:t>
            </a:r>
            <a:r>
              <a:rPr>
                <a:solidFill>
                  <a:srgbClr val="00B050"/>
                </a:solidFill>
              </a:rPr>
              <a:t>TRUE</a:t>
            </a:r>
          </a:p>
          <a:p>
            <a:pPr>
              <a:spcBef>
                <a:spcPts val="300"/>
              </a:spcBef>
              <a:defRPr>
                <a:solidFill>
                  <a:srgbClr val="485365"/>
                </a:solidFill>
                <a:latin typeface="Quicksand"/>
                <a:ea typeface="Quicksand"/>
                <a:cs typeface="Quicksand"/>
                <a:sym typeface="Quicksand"/>
              </a:defRPr>
            </a:pPr>
            <a:r>
              <a:t>7. Taking the time to plan out what's needed in metadata and your DMP will save you time in the long run and make your data more FAIR. </a:t>
            </a:r>
            <a:r>
              <a:rPr>
                <a:solidFill>
                  <a:srgbClr val="00B050"/>
                </a:solidFill>
              </a:rPr>
              <a:t>TRUE</a:t>
            </a:r>
          </a:p>
          <a:p>
            <a:pPr>
              <a:spcBef>
                <a:spcPts val="300"/>
              </a:spcBef>
              <a:defRPr>
                <a:solidFill>
                  <a:srgbClr val="485365"/>
                </a:solidFill>
                <a:latin typeface="Quicksand"/>
                <a:ea typeface="Quicksand"/>
                <a:cs typeface="Quicksand"/>
                <a:sym typeface="Quicksand"/>
              </a:defRPr>
            </a:pPr>
            <a:r>
              <a:t>8. DMP online is a tool which constructs DMPs for researchers. </a:t>
            </a:r>
            <a:r>
              <a:rPr>
                <a:solidFill>
                  <a:srgbClr val="C00000"/>
                </a:solidFill>
              </a:rPr>
              <a:t>FALSE</a:t>
            </a:r>
          </a:p>
          <a:p>
            <a:pPr>
              <a:spcBef>
                <a:spcPts val="300"/>
              </a:spcBef>
              <a:defRPr>
                <a:solidFill>
                  <a:srgbClr val="485365"/>
                </a:solidFill>
                <a:latin typeface="Quicksand"/>
                <a:ea typeface="Quicksand"/>
                <a:cs typeface="Quicksand"/>
                <a:sym typeface="Quicksand"/>
              </a:defRPr>
            </a:pPr>
            <a:r>
              <a:t>9. Data addressed in a DMP can be freely shared regardless of confidentiality. </a:t>
            </a:r>
            <a:r>
              <a:rPr>
                <a:solidFill>
                  <a:srgbClr val="C00000"/>
                </a:solidFill>
              </a:rPr>
              <a:t>FALSE</a:t>
            </a:r>
          </a:p>
          <a:p>
            <a:pPr>
              <a:spcBef>
                <a:spcPts val="300"/>
              </a:spcBef>
              <a:defRPr>
                <a:solidFill>
                  <a:srgbClr val="485365"/>
                </a:solidFill>
                <a:latin typeface="Quicksand"/>
                <a:ea typeface="Quicksand"/>
                <a:cs typeface="Quicksand"/>
                <a:sym typeface="Quicksand"/>
              </a:defRPr>
            </a:pPr>
            <a:r>
              <a:t>10. Data can be given creative commons licenses to dictate how others can and cannot use it. </a:t>
            </a:r>
            <a:r>
              <a:rPr>
                <a:solidFill>
                  <a:srgbClr val="00B050"/>
                </a:solidFill>
              </a:rPr>
              <a:t>TRUE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2" name="Picture 11" descr="Picture 11"/>
          <p:cNvPicPr>
            <a:picLocks noChangeAspect="1"/>
          </p:cNvPicPr>
          <p:nvPr/>
        </p:nvPicPr>
        <p:blipFill>
          <a:blip r:embed="rId2">
            <a:extLst/>
          </a:blip>
          <a:stretch>
            <a:fillRect/>
          </a:stretch>
        </p:blipFill>
        <p:spPr>
          <a:xfrm>
            <a:off x="3911574" y="34743"/>
            <a:ext cx="7858199" cy="6610865"/>
          </a:xfrm>
          <a:prstGeom prst="rect">
            <a:avLst/>
          </a:prstGeom>
          <a:ln w="12700">
            <a:miter lim="400000"/>
          </a:ln>
        </p:spPr>
      </p:pic>
      <p:sp>
        <p:nvSpPr>
          <p:cNvPr id="113" name="TextBox 9"/>
          <p:cNvSpPr txBox="1"/>
          <p:nvPr/>
        </p:nvSpPr>
        <p:spPr>
          <a:xfrm>
            <a:off x="70724" y="2278346"/>
            <a:ext cx="5700599" cy="202551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4400">
                <a:solidFill>
                  <a:srgbClr val="0070C0"/>
                </a:solidFill>
              </a:defRPr>
            </a:pPr>
            <a:r>
              <a:t>Plan ahead</a:t>
            </a:r>
            <a:r>
              <a:rPr b="0"/>
              <a:t> </a:t>
            </a:r>
            <a:endParaRPr b="0"/>
          </a:p>
          <a:p>
            <a:pPr algn="ctr">
              <a:defRPr sz="4400">
                <a:solidFill>
                  <a:srgbClr val="0070C0"/>
                </a:solidFill>
              </a:defRPr>
            </a:pPr>
            <a:r>
              <a:t>data management plans </a:t>
            </a:r>
          </a:p>
          <a:p>
            <a:pPr algn="ctr">
              <a:defRPr sz="4400">
                <a:solidFill>
                  <a:srgbClr val="0070C0"/>
                </a:solidFill>
              </a:defRPr>
            </a:pPr>
            <a:r>
              <a:t>(DMPs)</a:t>
            </a:r>
          </a:p>
        </p:txBody>
      </p:sp>
      <p:sp>
        <p:nvSpPr>
          <p:cNvPr id="114" name="TextBox 12"/>
          <p:cNvSpPr txBox="1"/>
          <p:nvPr/>
        </p:nvSpPr>
        <p:spPr>
          <a:xfrm>
            <a:off x="7175986" y="6507109"/>
            <a:ext cx="4024087"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200">
                <a:solidFill>
                  <a:srgbClr val="333333"/>
                </a:solidFill>
                <a:latin typeface="Ubuntu"/>
                <a:ea typeface="Ubuntu"/>
                <a:cs typeface="Ubuntu"/>
                <a:sym typeface="Ubuntu"/>
              </a:defRPr>
            </a:lvl1pPr>
          </a:lstStyle>
          <a:p>
            <a:pPr/>
            <a:r>
              <a:t>Figure credits: Tomasz Zieliński and Andrés Romanowski</a:t>
            </a:r>
          </a:p>
        </p:txBody>
      </p:sp>
      <p:pic>
        <p:nvPicPr>
          <p:cNvPr id="115" name="Picture 2" descr="Picture 2"/>
          <p:cNvPicPr>
            <a:picLocks noChangeAspect="1"/>
          </p:cNvPicPr>
          <p:nvPr/>
        </p:nvPicPr>
        <p:blipFill>
          <a:blip r:embed="rId3">
            <a:extLst/>
          </a:blip>
          <a:stretch>
            <a:fillRect/>
          </a:stretch>
        </p:blipFill>
        <p:spPr>
          <a:xfrm>
            <a:off x="10820669" y="5458690"/>
            <a:ext cx="1289215" cy="1325419"/>
          </a:xfrm>
          <a:prstGeom prst="rect">
            <a:avLst/>
          </a:prstGeom>
          <a:ln w="12700">
            <a:miter lim="400000"/>
          </a:ln>
        </p:spPr>
      </p:pic>
      <p:sp>
        <p:nvSpPr>
          <p:cNvPr id="116" name="Arrow: Down 12"/>
          <p:cNvSpPr/>
          <p:nvPr/>
        </p:nvSpPr>
        <p:spPr>
          <a:xfrm rot="10800000">
            <a:off x="4690938" y="2278346"/>
            <a:ext cx="469784" cy="620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427"/>
                </a:moveTo>
                <a:lnTo>
                  <a:pt x="5400" y="13427"/>
                </a:lnTo>
                <a:lnTo>
                  <a:pt x="5400" y="0"/>
                </a:lnTo>
                <a:lnTo>
                  <a:pt x="16200" y="0"/>
                </a:lnTo>
                <a:lnTo>
                  <a:pt x="16200" y="13427"/>
                </a:lnTo>
                <a:lnTo>
                  <a:pt x="21600" y="13427"/>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8" name="Picture 2" descr="Picture 2"/>
          <p:cNvPicPr>
            <a:picLocks noChangeAspect="1"/>
          </p:cNvPicPr>
          <p:nvPr/>
        </p:nvPicPr>
        <p:blipFill>
          <a:blip r:embed="rId2">
            <a:extLst/>
          </a:blip>
          <a:stretch>
            <a:fillRect/>
          </a:stretch>
        </p:blipFill>
        <p:spPr>
          <a:xfrm>
            <a:off x="10828264" y="5484776"/>
            <a:ext cx="1289215" cy="1325419"/>
          </a:xfrm>
          <a:prstGeom prst="rect">
            <a:avLst/>
          </a:prstGeom>
          <a:ln w="12700">
            <a:miter lim="400000"/>
          </a:ln>
        </p:spPr>
      </p:pic>
      <p:sp>
        <p:nvSpPr>
          <p:cNvPr id="119" name="TextBox 4"/>
          <p:cNvSpPr txBox="1"/>
          <p:nvPr/>
        </p:nvSpPr>
        <p:spPr>
          <a:xfrm>
            <a:off x="2218362" y="5059431"/>
            <a:ext cx="7561007" cy="1209388"/>
          </a:xfrm>
          <a:prstGeom prst="rect">
            <a:avLst/>
          </a:prstGeom>
          <a:solidFill>
            <a:srgbClr val="DAE3F3"/>
          </a:solidFill>
          <a:ln w="12700">
            <a:miter lim="400000"/>
          </a:ln>
          <a:extLst>
            <a:ext uri="{C572A759-6A51-4108-AA02-DFA0A04FC94B}">
              <ma14:wrappingTextBoxFlag xmlns:ma14="http://schemas.microsoft.com/office/mac/drawingml/2011/main" val="1"/>
            </a:ext>
          </a:extLst>
        </p:spPr>
        <p:txBody>
          <a:bodyPr lIns="45719" rIns="45719">
            <a:spAutoFit/>
          </a:bodyPr>
          <a:lstStyle/>
          <a:p>
            <a:pPr algn="ctr"/>
            <a:r>
              <a:t>A scientific paper is often written more than 1 year after the experiments were performed. What about your thesis? Will you remember everything you did?  </a:t>
            </a:r>
            <a:br/>
            <a:r>
              <a:rPr b="1"/>
              <a:t>It is impossible to remember all the details! (unless you have some sort of special memory abilities)</a:t>
            </a:r>
          </a:p>
        </p:txBody>
      </p:sp>
      <p:sp>
        <p:nvSpPr>
          <p:cNvPr id="120" name="TextBox 5"/>
          <p:cNvSpPr txBox="1"/>
          <p:nvPr/>
        </p:nvSpPr>
        <p:spPr>
          <a:xfrm>
            <a:off x="1228879" y="1198404"/>
            <a:ext cx="5899924" cy="33881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000"/>
            </a:pPr>
            <a:r>
              <a:t>Your data is the basis for research papers and your PhD theses.</a:t>
            </a:r>
          </a:p>
          <a:p>
            <a:pPr marL="285750" indent="-285750">
              <a:buSzPct val="100000"/>
              <a:buFont typeface="Arial"/>
              <a:buChar char="•"/>
              <a:defRPr sz="2000"/>
            </a:pPr>
            <a:r>
              <a:t>Data is fragile and easily lost. You need to backup your data!</a:t>
            </a:r>
          </a:p>
          <a:p>
            <a:pPr marL="285750" indent="-285750">
              <a:buSzPct val="100000"/>
              <a:buFont typeface="Arial"/>
              <a:buChar char="•"/>
              <a:defRPr sz="2000"/>
            </a:pPr>
            <a:r>
              <a:t>Growing data management demands by funders.</a:t>
            </a:r>
          </a:p>
          <a:p>
            <a:pPr marL="285750" indent="-285750">
              <a:buSzPct val="100000"/>
              <a:buFont typeface="Arial"/>
              <a:buChar char="•"/>
              <a:defRPr sz="2000"/>
            </a:pPr>
            <a:r>
              <a:t>It saves time and resources in the long run.</a:t>
            </a:r>
          </a:p>
          <a:p>
            <a:pPr marL="285750" indent="-285750">
              <a:buSzPct val="100000"/>
              <a:buFont typeface="Arial"/>
              <a:buChar char="•"/>
              <a:defRPr sz="2000"/>
            </a:pPr>
            <a:r>
              <a:t>It enables reproducibility and troubleshooting and helps prevent future mistakes.</a:t>
            </a:r>
          </a:p>
          <a:p>
            <a:pPr marL="285750" indent="-285750">
              <a:buSzPct val="100000"/>
              <a:buFont typeface="Arial"/>
              <a:buChar char="•"/>
              <a:defRPr sz="2000"/>
            </a:pPr>
            <a:r>
              <a:t>It is a protection measure against scientific fraud.</a:t>
            </a:r>
          </a:p>
          <a:p>
            <a:pPr marL="285750" indent="-285750">
              <a:buSzPct val="100000"/>
              <a:buFont typeface="Arial"/>
              <a:buChar char="•"/>
              <a:defRPr sz="2000"/>
            </a:pPr>
            <a:r>
              <a:t>Facilitates data sharing.</a:t>
            </a:r>
          </a:p>
        </p:txBody>
      </p:sp>
      <p:pic>
        <p:nvPicPr>
          <p:cNvPr id="121" name="Picture 6" descr="Picture 6"/>
          <p:cNvPicPr>
            <a:picLocks noChangeAspect="1"/>
          </p:cNvPicPr>
          <p:nvPr/>
        </p:nvPicPr>
        <p:blipFill>
          <a:blip r:embed="rId3">
            <a:extLst/>
          </a:blip>
          <a:stretch>
            <a:fillRect/>
          </a:stretch>
        </p:blipFill>
        <p:spPr>
          <a:xfrm>
            <a:off x="7735282" y="795700"/>
            <a:ext cx="3841525" cy="3563917"/>
          </a:xfrm>
          <a:prstGeom prst="rect">
            <a:avLst/>
          </a:prstGeom>
          <a:ln w="12700">
            <a:miter lim="400000"/>
          </a:ln>
        </p:spPr>
      </p:pic>
      <p:sp>
        <p:nvSpPr>
          <p:cNvPr id="122" name="TextBox 7"/>
          <p:cNvSpPr txBox="1"/>
          <p:nvPr/>
        </p:nvSpPr>
        <p:spPr>
          <a:xfrm>
            <a:off x="236918" y="305851"/>
            <a:ext cx="11294170"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70C0"/>
                </a:solidFill>
                <a:latin typeface="Ubuntu"/>
                <a:ea typeface="Ubuntu"/>
                <a:cs typeface="Ubuntu"/>
                <a:sym typeface="Ubuntu"/>
              </a:defRPr>
            </a:lvl1pPr>
          </a:lstStyle>
          <a:p>
            <a:pPr/>
            <a:r>
              <a:t>Why do we need Data Management Plans?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extBox 5"/>
          <p:cNvSpPr txBox="1"/>
          <p:nvPr/>
        </p:nvSpPr>
        <p:spPr>
          <a:xfrm>
            <a:off x="236918" y="317007"/>
            <a:ext cx="11294170"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solidFill>
                  <a:srgbClr val="0070C0"/>
                </a:solidFill>
                <a:latin typeface="Ubuntu"/>
                <a:ea typeface="Ubuntu"/>
                <a:cs typeface="Ubuntu"/>
                <a:sym typeface="Ubuntu"/>
              </a:defRPr>
            </a:lvl1pPr>
          </a:lstStyle>
          <a:p>
            <a:pPr/>
            <a:r>
              <a:t>What should we consider in a good DMP?</a:t>
            </a:r>
          </a:p>
        </p:txBody>
      </p:sp>
      <p:sp>
        <p:nvSpPr>
          <p:cNvPr id="125" name="TextBox 7"/>
          <p:cNvSpPr txBox="1"/>
          <p:nvPr/>
        </p:nvSpPr>
        <p:spPr>
          <a:xfrm>
            <a:off x="4977457" y="1182546"/>
            <a:ext cx="2754353" cy="586741"/>
          </a:xfrm>
          <a:prstGeom prst="rect">
            <a:avLst/>
          </a:prstGeom>
          <a:solidFill>
            <a:srgbClr val="E7E6E6"/>
          </a:solidFill>
          <a:ln w="12700">
            <a:solidFill>
              <a:schemeClr val="accent1"/>
            </a:solidFill>
            <a:miter/>
          </a:ln>
          <a:extLst>
            <a:ext uri="{C572A759-6A51-4108-AA02-DFA0A04FC94B}">
              <ma14:wrappingTextBoxFlag xmlns:ma14="http://schemas.microsoft.com/office/mac/drawingml/2011/main" val="1"/>
            </a:ext>
          </a:extLst>
        </p:spPr>
        <p:txBody>
          <a:bodyPr lIns="45719" rIns="45719">
            <a:spAutoFit/>
          </a:bodyPr>
          <a:lstStyle>
            <a:lvl1pPr algn="ctr">
              <a:defRPr sz="3200">
                <a:solidFill>
                  <a:srgbClr val="333333"/>
                </a:solidFill>
                <a:latin typeface="Ubuntu"/>
                <a:ea typeface="Ubuntu"/>
                <a:cs typeface="Ubuntu"/>
                <a:sym typeface="Ubuntu"/>
              </a:defRPr>
            </a:lvl1pPr>
          </a:lstStyle>
          <a:p>
            <a:pPr/>
            <a:r>
              <a:t>Good DMPs</a:t>
            </a:r>
          </a:p>
        </p:txBody>
      </p:sp>
      <p:sp>
        <p:nvSpPr>
          <p:cNvPr id="126" name="TextBox 11"/>
          <p:cNvSpPr txBox="1"/>
          <p:nvPr/>
        </p:nvSpPr>
        <p:spPr>
          <a:xfrm>
            <a:off x="3884865" y="2949635"/>
            <a:ext cx="4939540" cy="32235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solidFill>
                  <a:srgbClr val="0070C0"/>
                </a:solidFill>
              </a:defRPr>
            </a:pPr>
            <a:r>
              <a:t>Think about:</a:t>
            </a:r>
          </a:p>
          <a:p>
            <a:pPr marL="285750" indent="-285750">
              <a:lnSpc>
                <a:spcPct val="150000"/>
              </a:lnSpc>
              <a:buSzPct val="100000"/>
              <a:buFont typeface="Arial"/>
              <a:buChar char="•"/>
              <a:defRPr>
                <a:solidFill>
                  <a:srgbClr val="0070C0"/>
                </a:solidFill>
              </a:defRPr>
            </a:pPr>
            <a:r>
              <a:t>how you will store the data</a:t>
            </a:r>
          </a:p>
          <a:p>
            <a:pPr marL="285750" indent="-285750">
              <a:lnSpc>
                <a:spcPct val="150000"/>
              </a:lnSpc>
              <a:buSzPct val="100000"/>
              <a:buFont typeface="Arial"/>
              <a:buChar char="•"/>
              <a:defRPr>
                <a:solidFill>
                  <a:srgbClr val="0070C0"/>
                </a:solidFill>
              </a:defRPr>
            </a:pPr>
            <a:r>
              <a:t>how you will organize and describe your data</a:t>
            </a:r>
          </a:p>
          <a:p>
            <a:pPr marL="285750" indent="-285750">
              <a:lnSpc>
                <a:spcPct val="150000"/>
              </a:lnSpc>
              <a:buSzPct val="100000"/>
              <a:buFont typeface="Arial"/>
              <a:buChar char="•"/>
              <a:defRPr>
                <a:solidFill>
                  <a:srgbClr val="0070C0"/>
                </a:solidFill>
              </a:defRPr>
            </a:pPr>
            <a:r>
              <a:t>how you will grant access to your data</a:t>
            </a:r>
          </a:p>
          <a:p>
            <a:pPr marL="285750" indent="-285750">
              <a:lnSpc>
                <a:spcPct val="150000"/>
              </a:lnSpc>
              <a:buSzPct val="100000"/>
              <a:buFont typeface="Arial"/>
              <a:buChar char="•"/>
              <a:defRPr>
                <a:solidFill>
                  <a:srgbClr val="0070C0"/>
                </a:solidFill>
              </a:defRPr>
            </a:pPr>
            <a:r>
              <a:t>how you will share your data</a:t>
            </a:r>
          </a:p>
          <a:p>
            <a:pPr marL="285750" indent="-285750">
              <a:lnSpc>
                <a:spcPct val="150000"/>
              </a:lnSpc>
              <a:buSzPct val="100000"/>
              <a:buFont typeface="Arial"/>
              <a:buChar char="•"/>
              <a:defRPr>
                <a:solidFill>
                  <a:srgbClr val="0070C0"/>
                </a:solidFill>
              </a:defRPr>
            </a:pPr>
            <a:r>
              <a:t>how you will preserve your data</a:t>
            </a:r>
          </a:p>
          <a:p>
            <a:pPr marL="285750" indent="-285750">
              <a:lnSpc>
                <a:spcPct val="150000"/>
              </a:lnSpc>
              <a:buSzPct val="100000"/>
              <a:buFont typeface="Arial"/>
              <a:buChar char="•"/>
              <a:defRPr>
                <a:solidFill>
                  <a:srgbClr val="0070C0"/>
                </a:solidFill>
              </a:defRPr>
            </a:pPr>
            <a:r>
              <a:t>how others can use your data</a:t>
            </a:r>
          </a:p>
          <a:p>
            <a:pPr marL="285750" indent="-285750">
              <a:lnSpc>
                <a:spcPct val="150000"/>
              </a:lnSpc>
              <a:buSzPct val="100000"/>
              <a:buFont typeface="Arial"/>
              <a:buChar char="•"/>
              <a:defRPr>
                <a:solidFill>
                  <a:srgbClr val="0070C0"/>
                </a:solidFill>
              </a:defRPr>
            </a:pPr>
            <a:r>
              <a:t>how much it will all cost</a:t>
            </a:r>
          </a:p>
        </p:txBody>
      </p:sp>
      <p:sp>
        <p:nvSpPr>
          <p:cNvPr id="127" name="Arrow: Down 12"/>
          <p:cNvSpPr/>
          <p:nvPr/>
        </p:nvSpPr>
        <p:spPr>
          <a:xfrm>
            <a:off x="6119743" y="2084096"/>
            <a:ext cx="469784" cy="620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427"/>
                </a:moveTo>
                <a:lnTo>
                  <a:pt x="5400" y="13427"/>
                </a:lnTo>
                <a:lnTo>
                  <a:pt x="5400" y="0"/>
                </a:lnTo>
                <a:lnTo>
                  <a:pt x="16200" y="0"/>
                </a:lnTo>
                <a:lnTo>
                  <a:pt x="16200" y="13427"/>
                </a:lnTo>
                <a:lnTo>
                  <a:pt x="21600" y="13427"/>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pic>
        <p:nvPicPr>
          <p:cNvPr id="128" name="Picture 2" descr="Picture 2"/>
          <p:cNvPicPr>
            <a:picLocks noChangeAspect="1"/>
          </p:cNvPicPr>
          <p:nvPr/>
        </p:nvPicPr>
        <p:blipFill>
          <a:blip r:embed="rId3">
            <a:extLst/>
          </a:blip>
          <a:stretch>
            <a:fillRect/>
          </a:stretch>
        </p:blipFill>
        <p:spPr>
          <a:xfrm>
            <a:off x="10828264" y="5484776"/>
            <a:ext cx="1289215" cy="132541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25"/>
                                        </p:tgtEl>
                                        <p:attrNameLst>
                                          <p:attrName>style.visibility</p:attrName>
                                        </p:attrNameLst>
                                      </p:cBhvr>
                                      <p:to>
                                        <p:strVal val="visible"/>
                                      </p:to>
                                    </p:set>
                                    <p:animEffect filter="fade" transition="in">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127"/>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3" fill="hold">
                                  <p:stCondLst>
                                    <p:cond delay="0"/>
                                  </p:stCondLst>
                                  <p:iterate type="el" backwards="0">
                                    <p:tmAbs val="0"/>
                                  </p:iterate>
                                  <p:childTnLst>
                                    <p:set>
                                      <p:cBhvr>
                                        <p:cTn id="14" fill="hold"/>
                                        <p:tgtEl>
                                          <p:spTgt spid="126">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26">
                                            <p:txEl>
                                              <p:pRg st="0" end="0"/>
                                            </p:txEl>
                                          </p:spTgt>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3" fill="hold">
                                  <p:stCondLst>
                                    <p:cond delay="0"/>
                                  </p:stCondLst>
                                  <p:iterate type="el" backwards="0">
                                    <p:tmAbs val="0"/>
                                  </p:iterate>
                                  <p:childTnLst>
                                    <p:set>
                                      <p:cBhvr>
                                        <p:cTn id="19" fill="hold"/>
                                        <p:tgtEl>
                                          <p:spTgt spid="126">
                                            <p:txEl>
                                              <p:pRg st="1" end="1"/>
                                            </p:txEl>
                                          </p:spTgt>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3" fill="hold">
                                  <p:stCondLst>
                                    <p:cond delay="0"/>
                                  </p:stCondLst>
                                  <p:iterate type="el" backwards="0">
                                    <p:tmAbs val="0"/>
                                  </p:iterate>
                                  <p:childTnLst>
                                    <p:set>
                                      <p:cBhvr>
                                        <p:cTn id="22" fill="hold"/>
                                        <p:tgtEl>
                                          <p:spTgt spid="126">
                                            <p:txEl>
                                              <p:pRg st="2" end="2"/>
                                            </p:txEl>
                                          </p:spTgt>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3" fill="hold">
                                  <p:stCondLst>
                                    <p:cond delay="0"/>
                                  </p:stCondLst>
                                  <p:iterate type="el" backwards="0">
                                    <p:tmAbs val="0"/>
                                  </p:iterate>
                                  <p:childTnLst>
                                    <p:set>
                                      <p:cBhvr>
                                        <p:cTn id="25" fill="hold"/>
                                        <p:tgtEl>
                                          <p:spTgt spid="126">
                                            <p:txEl>
                                              <p:pRg st="3" end="3"/>
                                            </p:txEl>
                                          </p:spTgt>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3" fill="hold">
                                  <p:stCondLst>
                                    <p:cond delay="0"/>
                                  </p:stCondLst>
                                  <p:iterate type="el" backwards="0">
                                    <p:tmAbs val="0"/>
                                  </p:iterate>
                                  <p:childTnLst>
                                    <p:set>
                                      <p:cBhvr>
                                        <p:cTn id="28" fill="hold"/>
                                        <p:tgtEl>
                                          <p:spTgt spid="126">
                                            <p:txEl>
                                              <p:pRg st="4" end="4"/>
                                            </p:txEl>
                                          </p:spTgt>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3" fill="hold">
                                  <p:stCondLst>
                                    <p:cond delay="0"/>
                                  </p:stCondLst>
                                  <p:iterate type="el" backwards="0">
                                    <p:tmAbs val="0"/>
                                  </p:iterate>
                                  <p:childTnLst>
                                    <p:set>
                                      <p:cBhvr>
                                        <p:cTn id="31" fill="hold"/>
                                        <p:tgtEl>
                                          <p:spTgt spid="126">
                                            <p:txEl>
                                              <p:pRg st="5" end="5"/>
                                            </p:txEl>
                                          </p:spTgt>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3" fill="hold">
                                  <p:stCondLst>
                                    <p:cond delay="0"/>
                                  </p:stCondLst>
                                  <p:iterate type="el" backwards="0">
                                    <p:tmAbs val="0"/>
                                  </p:iterate>
                                  <p:childTnLst>
                                    <p:set>
                                      <p:cBhvr>
                                        <p:cTn id="34" fill="hold"/>
                                        <p:tgtEl>
                                          <p:spTgt spid="126">
                                            <p:txEl>
                                              <p:pRg st="6" end="6"/>
                                            </p:txEl>
                                          </p:spTgt>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3" fill="hold">
                                  <p:stCondLst>
                                    <p:cond delay="0"/>
                                  </p:stCondLst>
                                  <p:iterate type="el" backwards="0">
                                    <p:tmAbs val="0"/>
                                  </p:iterate>
                                  <p:childTnLst>
                                    <p:set>
                                      <p:cBhvr>
                                        <p:cTn id="37" fill="hold"/>
                                        <p:tgtEl>
                                          <p:spTgt spid="126">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7" grpId="2"/>
      <p:bldP build="p" bldLvl="5" animBg="1" rev="0" advAuto="0" spid="126" grpId="3"/>
      <p:bldP build="whole" bldLvl="1" animBg="1" rev="0" advAuto="0" spid="125"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extBox 4"/>
          <p:cNvSpPr txBox="1"/>
          <p:nvPr/>
        </p:nvSpPr>
        <p:spPr>
          <a:xfrm>
            <a:off x="561599" y="488425"/>
            <a:ext cx="9373092" cy="11081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0070C0"/>
                </a:solidFill>
              </a:defRPr>
            </a:lvl1pPr>
          </a:lstStyle>
          <a:p>
            <a:pPr/>
            <a:r>
              <a:t>Useful resource</a:t>
            </a:r>
          </a:p>
        </p:txBody>
      </p:sp>
      <p:pic>
        <p:nvPicPr>
          <p:cNvPr id="133"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34" name="Rectangle 1"/>
          <p:cNvSpPr txBox="1"/>
          <p:nvPr/>
        </p:nvSpPr>
        <p:spPr>
          <a:xfrm>
            <a:off x="3483930" y="3929531"/>
            <a:ext cx="5224140" cy="15593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solidFill>
                  <a:srgbClr val="0070C0"/>
                </a:solidFill>
              </a:defRPr>
            </a:pPr>
            <a:r>
              <a:rPr u="sng">
                <a:solidFill>
                  <a:srgbClr val="0563C1"/>
                </a:solidFill>
                <a:uFill>
                  <a:solidFill>
                    <a:srgbClr val="0563C1"/>
                  </a:solidFill>
                </a:uFill>
                <a:hlinkClick r:id="rId3" invalidUrl="" action="" tgtFrame="" tooltip="" history="1" highlightClick="0" endSnd="0"/>
              </a:rPr>
              <a:t>https://dmponline.dcc.ac.uk/</a:t>
            </a:r>
            <a:r>
              <a:t> </a:t>
            </a:r>
          </a:p>
          <a:p>
            <a:pPr algn="ctr">
              <a:defRPr sz="2000">
                <a:solidFill>
                  <a:srgbClr val="0070C0"/>
                </a:solidFill>
              </a:defRPr>
            </a:pPr>
          </a:p>
          <a:p>
            <a:pPr algn="ctr">
              <a:defRPr sz="2000">
                <a:solidFill>
                  <a:srgbClr val="0070C0"/>
                </a:solidFill>
              </a:defRPr>
            </a:pPr>
            <a:r>
              <a:t>Contains DMP templates for the different funders requirements and information on how to fill each section.</a:t>
            </a:r>
          </a:p>
        </p:txBody>
      </p:sp>
      <p:pic>
        <p:nvPicPr>
          <p:cNvPr id="135" name="Picture 5" descr="Picture 5"/>
          <p:cNvPicPr>
            <a:picLocks noChangeAspect="1"/>
          </p:cNvPicPr>
          <p:nvPr/>
        </p:nvPicPr>
        <p:blipFill>
          <a:blip r:embed="rId4">
            <a:extLst/>
          </a:blip>
          <a:stretch>
            <a:fillRect/>
          </a:stretch>
        </p:blipFill>
        <p:spPr>
          <a:xfrm>
            <a:off x="4177667" y="1396230"/>
            <a:ext cx="3836665" cy="25333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extBox 4"/>
          <p:cNvSpPr txBox="1"/>
          <p:nvPr/>
        </p:nvSpPr>
        <p:spPr>
          <a:xfrm>
            <a:off x="561599" y="488425"/>
            <a:ext cx="9373092" cy="11081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0070C0"/>
                </a:solidFill>
              </a:defRPr>
            </a:lvl1pPr>
          </a:lstStyle>
          <a:p>
            <a:pPr/>
            <a:r>
              <a:t>DMP example</a:t>
            </a:r>
          </a:p>
        </p:txBody>
      </p:sp>
      <p:pic>
        <p:nvPicPr>
          <p:cNvPr id="138"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39" name="TextBox 4"/>
          <p:cNvSpPr txBox="1"/>
          <p:nvPr/>
        </p:nvSpPr>
        <p:spPr>
          <a:xfrm>
            <a:off x="2956900" y="2150462"/>
            <a:ext cx="5569881" cy="4447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u="sng">
                <a:solidFill>
                  <a:srgbClr val="0563C1"/>
                </a:solidFill>
                <a:uFill>
                  <a:solidFill>
                    <a:srgbClr val="0563C1"/>
                  </a:solidFill>
                </a:uFill>
                <a:hlinkClick r:id="rId3" invalidUrl="" action="" tgtFrame="" tooltip="" history="1" highlightClick="0" endSnd="0"/>
              </a:defRPr>
            </a:lvl1pPr>
          </a:lstStyle>
          <a:p>
            <a:pPr>
              <a:defRPr u="none">
                <a:solidFill>
                  <a:srgbClr val="0070C0"/>
                </a:solidFill>
                <a:uFillTx/>
              </a:defRPr>
            </a:pPr>
            <a:r>
              <a:rPr u="sng">
                <a:solidFill>
                  <a:srgbClr val="0563C1"/>
                </a:solidFill>
                <a:uFill>
                  <a:solidFill>
                    <a:srgbClr val="0563C1"/>
                  </a:solidFill>
                </a:uFill>
                <a:hlinkClick r:id="rId3" invalidUrl="" action="" tgtFrame="" tooltip="" history="1" highlightClick="0" endSnd="0"/>
              </a:rPr>
              <a:t>https://www.wiki.ed.ac.uk/x/yesNGQ</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extBox 4"/>
          <p:cNvSpPr txBox="1"/>
          <p:nvPr/>
        </p:nvSpPr>
        <p:spPr>
          <a:xfrm>
            <a:off x="1409454" y="1129463"/>
            <a:ext cx="9373092" cy="26037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0070C0"/>
                </a:solidFill>
              </a:defRPr>
            </a:pPr>
            <a:r>
              <a:t>Exercise 2: </a:t>
            </a:r>
          </a:p>
          <a:p>
            <a:pPr algn="ctr">
              <a:defRPr sz="2800">
                <a:solidFill>
                  <a:srgbClr val="0070C0"/>
                </a:solidFill>
              </a:defRPr>
            </a:pPr>
          </a:p>
          <a:p>
            <a:pPr algn="ctr">
              <a:defRPr sz="2800">
                <a:solidFill>
                  <a:srgbClr val="0070C0"/>
                </a:solidFill>
              </a:defRPr>
            </a:pPr>
            <a:r>
              <a:t>Working in pairs, think of your last paper (or project). Write a short DMP for this </a:t>
            </a:r>
            <a:r>
              <a:rPr b="1"/>
              <a:t>joined project</a:t>
            </a:r>
            <a:r>
              <a:t>.</a:t>
            </a:r>
          </a:p>
          <a:p>
            <a:pPr algn="ctr">
              <a:defRPr sz="2800">
                <a:solidFill>
                  <a:srgbClr val="0070C0"/>
                </a:solidFill>
              </a:defRPr>
            </a:pPr>
          </a:p>
          <a:p>
            <a:pPr algn="ctr">
              <a:defRPr sz="2800">
                <a:solidFill>
                  <a:srgbClr val="0070C0"/>
                </a:solidFill>
              </a:defRPr>
            </a:pPr>
            <a:r>
              <a:t>Starts in this session &amp; continues as homework.</a:t>
            </a:r>
          </a:p>
        </p:txBody>
      </p:sp>
      <p:pic>
        <p:nvPicPr>
          <p:cNvPr id="142" name="Picture 2" descr="Picture 2"/>
          <p:cNvPicPr>
            <a:picLocks noChangeAspect="1"/>
          </p:cNvPicPr>
          <p:nvPr/>
        </p:nvPicPr>
        <p:blipFill>
          <a:blip r:embed="rId2">
            <a:extLst/>
          </a:blip>
          <a:stretch>
            <a:fillRect/>
          </a:stretch>
        </p:blipFill>
        <p:spPr>
          <a:xfrm>
            <a:off x="10820669" y="5458690"/>
            <a:ext cx="1289215" cy="1325419"/>
          </a:xfrm>
          <a:prstGeom prst="rect">
            <a:avLst/>
          </a:prstGeom>
          <a:ln w="12700">
            <a:miter lim="400000"/>
          </a:ln>
        </p:spPr>
      </p:pic>
      <p:sp>
        <p:nvSpPr>
          <p:cNvPr id="143" name="TextBox 5"/>
          <p:cNvSpPr txBox="1"/>
          <p:nvPr/>
        </p:nvSpPr>
        <p:spPr>
          <a:xfrm>
            <a:off x="1138484" y="6231018"/>
            <a:ext cx="7115733"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Open </a:t>
            </a:r>
            <a:r>
              <a:rPr u="sng">
                <a:solidFill>
                  <a:srgbClr val="0563C1"/>
                </a:solidFill>
                <a:uFill>
                  <a:solidFill>
                    <a:srgbClr val="0563C1"/>
                  </a:solidFill>
                </a:uFill>
                <a:hlinkClick r:id="rId3" invalidUrl="" action="" tgtFrame="" tooltip="" history="1" highlightClick="0" endSnd="0"/>
              </a:rPr>
              <a:t>https://pad.carpentries.org/2021-10-22_ed-dash_fair-bio-practice</a:t>
            </a:r>
            <a:r>
              <a:t> </a:t>
            </a:r>
          </a:p>
        </p:txBody>
      </p:sp>
      <p:sp>
        <p:nvSpPr>
          <p:cNvPr id="144" name="Arrow: Down 6"/>
          <p:cNvSpPr/>
          <p:nvPr/>
        </p:nvSpPr>
        <p:spPr>
          <a:xfrm rot="16200000">
            <a:off x="410999" y="6105290"/>
            <a:ext cx="469784" cy="6207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427"/>
                </a:moveTo>
                <a:lnTo>
                  <a:pt x="5400" y="13427"/>
                </a:lnTo>
                <a:lnTo>
                  <a:pt x="5400" y="0"/>
                </a:lnTo>
                <a:lnTo>
                  <a:pt x="16200" y="0"/>
                </a:lnTo>
                <a:lnTo>
                  <a:pt x="16200" y="13427"/>
                </a:lnTo>
                <a:lnTo>
                  <a:pt x="21600" y="13427"/>
                </a:lnTo>
                <a:lnTo>
                  <a:pt x="10800" y="21600"/>
                </a:lnTo>
                <a:close/>
              </a:path>
            </a:pathLst>
          </a:custGeom>
          <a:solidFill>
            <a:schemeClr val="accent1"/>
          </a:solidFill>
          <a:ln w="12700">
            <a:solidFill>
              <a:srgbClr val="32538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6" name="Picture 3" descr="Picture 3"/>
          <p:cNvPicPr>
            <a:picLocks noChangeAspect="1"/>
          </p:cNvPicPr>
          <p:nvPr/>
        </p:nvPicPr>
        <p:blipFill>
          <a:blip r:embed="rId2">
            <a:extLst/>
          </a:blip>
          <a:stretch>
            <a:fillRect/>
          </a:stretch>
        </p:blipFill>
        <p:spPr>
          <a:xfrm>
            <a:off x="3449942" y="1420622"/>
            <a:ext cx="5471653" cy="2432356"/>
          </a:xfrm>
          <a:prstGeom prst="rect">
            <a:avLst/>
          </a:prstGeom>
          <a:ln w="12700">
            <a:miter lim="400000"/>
          </a:ln>
        </p:spPr>
      </p:pic>
      <p:sp>
        <p:nvSpPr>
          <p:cNvPr id="147" name="TextBox 4"/>
          <p:cNvSpPr txBox="1"/>
          <p:nvPr/>
        </p:nvSpPr>
        <p:spPr>
          <a:xfrm>
            <a:off x="8852398" y="2452135"/>
            <a:ext cx="1489917"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Lab Notebooks</a:t>
            </a:r>
          </a:p>
        </p:txBody>
      </p:sp>
      <p:sp>
        <p:nvSpPr>
          <p:cNvPr id="148" name="TextBox 5"/>
          <p:cNvSpPr txBox="1"/>
          <p:nvPr/>
        </p:nvSpPr>
        <p:spPr>
          <a:xfrm>
            <a:off x="4467028" y="3852977"/>
            <a:ext cx="3271836" cy="6251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UoE DataVault (long term storage)</a:t>
            </a:r>
          </a:p>
          <a:p>
            <a:pPr/>
            <a:r>
              <a:t>UoE DataStore (active storage)</a:t>
            </a:r>
          </a:p>
        </p:txBody>
      </p:sp>
      <p:sp>
        <p:nvSpPr>
          <p:cNvPr id="149" name="TextBox 6"/>
          <p:cNvSpPr txBox="1"/>
          <p:nvPr/>
        </p:nvSpPr>
        <p:spPr>
          <a:xfrm>
            <a:off x="1703244" y="2313633"/>
            <a:ext cx="1862284" cy="6251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UoE DataShare</a:t>
            </a:r>
          </a:p>
          <a:p>
            <a:pPr/>
            <a:r>
              <a:t>Public Repositories</a:t>
            </a:r>
          </a:p>
        </p:txBody>
      </p:sp>
      <p:sp>
        <p:nvSpPr>
          <p:cNvPr id="150" name="TextBox 7"/>
          <p:cNvSpPr txBox="1"/>
          <p:nvPr/>
        </p:nvSpPr>
        <p:spPr>
          <a:xfrm>
            <a:off x="2460024" y="4717107"/>
            <a:ext cx="7641441" cy="923331"/>
          </a:xfrm>
          <a:prstGeom prst="rect">
            <a:avLst/>
          </a:prstGeom>
          <a:ln w="12700">
            <a:miter lim="400000"/>
          </a:ln>
          <a:extLst>
            <a:ext uri="{C572A759-6A51-4108-AA02-DFA0A04FC94B}">
              <ma14:wrappingTextBoxFlag xmlns:ma14="http://schemas.microsoft.com/office/mac/drawingml/2011/main" val="1"/>
            </a:ext>
          </a:extLst>
        </p:spPr>
        <p:txBody>
          <a:bodyPr lIns="45719" rIns="45719" numCol="3" spcCol="19050"/>
          <a:lstStyle/>
          <a:p>
            <a:pPr marL="285750" indent="-285750">
              <a:buSzPct val="100000"/>
              <a:buFont typeface="Arial"/>
              <a:buChar char="•"/>
            </a:pPr>
            <a:r>
              <a:t>UoE Data SafeHaven</a:t>
            </a:r>
          </a:p>
          <a:p>
            <a:pPr marL="285750" indent="-285750">
              <a:buSzPct val="100000"/>
              <a:buFont typeface="Arial"/>
              <a:buChar char="•"/>
            </a:pPr>
            <a:r>
              <a:t>UoE DataSync</a:t>
            </a:r>
          </a:p>
          <a:p>
            <a:pPr marL="285750" indent="-285750">
              <a:buSzPct val="100000"/>
              <a:buFont typeface="Arial"/>
              <a:buChar char="•"/>
            </a:pPr>
            <a:r>
              <a:t>UoE Wiki</a:t>
            </a:r>
          </a:p>
          <a:p>
            <a:pPr marL="285750" indent="-285750">
              <a:buSzPct val="100000"/>
              <a:buFont typeface="Arial"/>
              <a:buChar char="•"/>
            </a:pPr>
            <a:r>
              <a:t>UoE SharePoint</a:t>
            </a:r>
          </a:p>
          <a:p>
            <a:pPr marL="285750" indent="-285750">
              <a:buSzPct val="100000"/>
              <a:buFont typeface="Arial"/>
              <a:buChar char="•"/>
            </a:pPr>
            <a:r>
              <a:t>UoE ECDF</a:t>
            </a:r>
          </a:p>
          <a:p>
            <a:pPr marL="285750" indent="-285750">
              <a:buSzPct val="100000"/>
              <a:buFont typeface="Arial"/>
              <a:buChar char="•"/>
            </a:pPr>
            <a:r>
              <a:t>UoE GitLab</a:t>
            </a:r>
          </a:p>
          <a:p>
            <a:pPr marL="285750" indent="-285750">
              <a:buSzPct val="100000"/>
              <a:buFont typeface="Arial"/>
              <a:buChar char="•"/>
            </a:pPr>
            <a:r>
              <a:t>UoE Subversion</a:t>
            </a:r>
          </a:p>
          <a:p>
            <a:pPr marL="285750" indent="-285750">
              <a:buSzPct val="100000"/>
              <a:buFont typeface="Arial"/>
              <a:buChar char="•"/>
            </a:pPr>
            <a:r>
              <a:t>UoE PURE records</a:t>
            </a:r>
          </a:p>
        </p:txBody>
      </p:sp>
      <p:sp>
        <p:nvSpPr>
          <p:cNvPr id="151" name="TextBox 8"/>
          <p:cNvSpPr txBox="1"/>
          <p:nvPr/>
        </p:nvSpPr>
        <p:spPr>
          <a:xfrm>
            <a:off x="2214288" y="5664618"/>
            <a:ext cx="7942962" cy="6251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rPr u="sng">
                <a:solidFill>
                  <a:srgbClr val="0563C1"/>
                </a:solidFill>
                <a:uFill>
                  <a:solidFill>
                    <a:srgbClr val="0563C1"/>
                  </a:solidFill>
                </a:uFill>
                <a:hlinkClick r:id="rId3" invalidUrl="" action="" tgtFrame="" tooltip="" history="1" highlightClick="0" endSnd="0"/>
              </a:rPr>
              <a:t>https://www.wiki.ed.ac.uk/x/2MmBGQ</a:t>
            </a:r>
          </a:p>
          <a:p>
            <a:pPr/>
            <a:r>
              <a:rPr u="sng">
                <a:solidFill>
                  <a:srgbClr val="0563C1"/>
                </a:solidFill>
                <a:uFill>
                  <a:solidFill>
                    <a:srgbClr val="0563C1"/>
                  </a:solidFill>
                </a:uFill>
                <a:hlinkClick r:id="rId3" invalidUrl="" action="" tgtFrame="" tooltip="" history="1" highlightClick="0" endSnd="0"/>
              </a:rPr>
              <a:t>https://www.ed.ac.uk/information-services/research-support/research-data-service</a:t>
            </a:r>
            <a:r>
              <a:t> </a:t>
            </a:r>
          </a:p>
        </p:txBody>
      </p:sp>
      <p:sp>
        <p:nvSpPr>
          <p:cNvPr id="152" name="TextBox 9"/>
          <p:cNvSpPr txBox="1"/>
          <p:nvPr/>
        </p:nvSpPr>
        <p:spPr>
          <a:xfrm>
            <a:off x="45719" y="6596390"/>
            <a:ext cx="6823076" cy="2257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lvl1pPr>
          </a:lstStyle>
          <a:p>
            <a:pPr/>
            <a:r>
              <a:t>Image credit: RDS (UoE)</a:t>
            </a:r>
          </a:p>
        </p:txBody>
      </p:sp>
      <p:sp>
        <p:nvSpPr>
          <p:cNvPr id="153" name="TextBox 10"/>
          <p:cNvSpPr txBox="1"/>
          <p:nvPr/>
        </p:nvSpPr>
        <p:spPr>
          <a:xfrm>
            <a:off x="561599" y="488425"/>
            <a:ext cx="9373092" cy="11081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0070C0"/>
                </a:solidFill>
              </a:defRPr>
            </a:lvl1pPr>
          </a:lstStyle>
          <a:p>
            <a:pPr/>
            <a:r>
              <a:t>How do we manage our data at Edinburgh?</a:t>
            </a:r>
          </a:p>
        </p:txBody>
      </p:sp>
      <p:pic>
        <p:nvPicPr>
          <p:cNvPr id="154" name="Picture 2" descr="Picture 2"/>
          <p:cNvPicPr>
            <a:picLocks noChangeAspect="1"/>
          </p:cNvPicPr>
          <p:nvPr/>
        </p:nvPicPr>
        <p:blipFill>
          <a:blip r:embed="rId4">
            <a:extLst/>
          </a:blip>
          <a:stretch>
            <a:fillRect/>
          </a:stretch>
        </p:blipFill>
        <p:spPr>
          <a:xfrm>
            <a:off x="10820669" y="5458690"/>
            <a:ext cx="1289215" cy="132541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