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104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409B4-D393-BE49-B475-8756829A64E8}" type="datetimeFigureOut">
              <a:rPr lang="en-US" smtClean="0"/>
              <a:t>10/7/15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E0CAF-55FC-D246-B1BD-E7C2A392E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625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03A0B-7164-424E-B253-D6E18FA684FA}" type="datetimeFigureOut">
              <a:rPr lang="en-US" smtClean="0"/>
              <a:t>10/7/15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19AC3-7950-C146-9E5E-6EF4203EF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490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39B4-E750-5840-958D-8160B2C426A2}" type="datetime1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DC76-65A7-174E-AA74-BD47CE5D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1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9A702-109E-BC4A-925D-ED9D4ED38660}" type="datetime1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DC76-65A7-174E-AA74-BD47CE5D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7A1A-5E6B-0746-B51E-2300E618C755}" type="datetime1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DC76-65A7-174E-AA74-BD47CE5D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4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0FE5-91E1-BC48-BF49-70FA90566D37}" type="datetime1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DC76-65A7-174E-AA74-BD47CE5D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9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2DAE-9738-BA4C-A9DB-BD6CA4975B28}" type="datetime1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DC76-65A7-174E-AA74-BD47CE5D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0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5B76-9DFC-FD45-A063-1E59105D37AC}" type="datetime1">
              <a:rPr lang="en-US" smtClean="0"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DC76-65A7-174E-AA74-BD47CE5D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5D35-DCEF-B943-90F2-78CDD66B8338}" type="datetime1">
              <a:rPr lang="en-US" smtClean="0"/>
              <a:t>10/7/15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DC76-65A7-174E-AA74-BD47CE5D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2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2662-5095-FF4E-B92A-DA30EFD05E1E}" type="datetime1">
              <a:rPr lang="en-US" smtClean="0"/>
              <a:t>10/7/15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DC76-65A7-174E-AA74-BD47CE5D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3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817C-26DA-7640-9BC2-7701425E4960}" type="datetime1">
              <a:rPr lang="en-US" smtClean="0"/>
              <a:t>10/7/15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DC76-65A7-174E-AA74-BD47CE5D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0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610F-C337-5F4F-8C68-2865385AC002}" type="datetime1">
              <a:rPr lang="en-US" smtClean="0"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DC76-65A7-174E-AA74-BD47CE5D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3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51BE-600D-764A-8A74-E7A8A4A9F3F6}" type="datetime1">
              <a:rPr lang="en-US" smtClean="0"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DC76-65A7-174E-AA74-BD47CE5D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1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41A28-ACDC-A948-A549-D39A86FCD6C1}" type="datetime1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7DC76-65A7-174E-AA74-BD47CE5D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5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rose\Dropbox\current\root research\data 2014\Ch4\dmcfig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752" y="2518352"/>
            <a:ext cx="54864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DC76-65A7-174E-AA74-BD47CE5D5E1E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2255" y="163753"/>
            <a:ext cx="85871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1: Conceptual figure of the merger of DAMM (blue and orange boxes) and </a:t>
            </a:r>
            <a:r>
              <a:rPr lang="en-US" dirty="0" err="1"/>
              <a:t>MCNiP</a:t>
            </a:r>
            <a:r>
              <a:rPr lang="en-US" dirty="0"/>
              <a:t> (box and arrow diagram). SOM </a:t>
            </a:r>
            <a:r>
              <a:rPr lang="en-US" dirty="0" err="1"/>
              <a:t>depolymerization</a:t>
            </a:r>
            <a:r>
              <a:rPr lang="en-US" dirty="0"/>
              <a:t> occurs using Arrhenius and </a:t>
            </a:r>
            <a:r>
              <a:rPr lang="en-US" dirty="0" err="1"/>
              <a:t>Michaelis-Menten</a:t>
            </a:r>
            <a:r>
              <a:rPr lang="en-US" dirty="0"/>
              <a:t> kinetics, substrate diffusion, and a temperature-dependent </a:t>
            </a:r>
            <a:r>
              <a:rPr lang="en-US" i="1" dirty="0" err="1"/>
              <a:t>Vmax</a:t>
            </a:r>
            <a:r>
              <a:rPr lang="en-US" dirty="0"/>
              <a:t> (blue box). We held </a:t>
            </a:r>
            <a:r>
              <a:rPr lang="en-US" i="1" dirty="0"/>
              <a:t>Km</a:t>
            </a:r>
            <a:r>
              <a:rPr lang="en-US" dirty="0"/>
              <a:t> constant for the model runs in this study, but a linear temperature-sensitivity relationship can be applied to it if desired. DOC uptake is controlled by DAMM kinetics as well as O</a:t>
            </a:r>
            <a:r>
              <a:rPr lang="en-US" baseline="-25000" dirty="0"/>
              <a:t>2</a:t>
            </a:r>
            <a:r>
              <a:rPr lang="en-US" dirty="0"/>
              <a:t> concentration at the reaction site (orange box; see Table 1 for DAMM equation parameter definitions). </a:t>
            </a:r>
            <a:r>
              <a:rPr lang="en-US" dirty="0" err="1"/>
              <a:t>MCNiP</a:t>
            </a:r>
            <a:r>
              <a:rPr lang="en-US" dirty="0"/>
              <a:t> has four pools: SOM, DOM, Microbial biomass, and Enzymes. Litter and root inputs enter the SOM and DOM pools, respectively, and outputs are CO</a:t>
            </a:r>
            <a:r>
              <a:rPr lang="en-US" baseline="-25000" dirty="0"/>
              <a:t>2</a:t>
            </a:r>
            <a:r>
              <a:rPr lang="en-US" dirty="0"/>
              <a:t> as a product of respiration and inorganic N as a product of N mineralization.</a:t>
            </a:r>
          </a:p>
        </p:txBody>
      </p:sp>
    </p:spTree>
    <p:extLst>
      <p:ext uri="{BB962C8B-B14F-4D97-AF65-F5344CB8AC3E}">
        <p14:creationId xmlns:p14="http://schemas.microsoft.com/office/powerpoint/2010/main" val="1560210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rose\Desktop\plot_032615.tif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240" y="1064276"/>
            <a:ext cx="54864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DC76-65A7-174E-AA74-BD47CE5D5E1E}" type="slidenum">
              <a:rPr lang="en-US" smtClean="0"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5471" y="27219"/>
            <a:ext cx="77151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2: Model inter-comparison of a) DAMM (pink), b) </a:t>
            </a:r>
            <a:r>
              <a:rPr lang="en-US" dirty="0" err="1"/>
              <a:t>MCNiP</a:t>
            </a:r>
            <a:r>
              <a:rPr lang="en-US" dirty="0"/>
              <a:t> (blue), c) DAMM-</a:t>
            </a:r>
            <a:r>
              <a:rPr lang="en-US" dirty="0" err="1"/>
              <a:t>MCNiP</a:t>
            </a:r>
            <a:r>
              <a:rPr lang="en-US" dirty="0"/>
              <a:t> (red), and d) DAMM-MCP (green) </a:t>
            </a:r>
            <a:r>
              <a:rPr lang="en-US" dirty="0" err="1"/>
              <a:t>overlayed</a:t>
            </a:r>
            <a:r>
              <a:rPr lang="en-US" dirty="0"/>
              <a:t> on soil C efflux measurements from trenched plots in Harvard Forest, MA.</a:t>
            </a:r>
          </a:p>
        </p:txBody>
      </p:sp>
    </p:spTree>
    <p:extLst>
      <p:ext uri="{BB962C8B-B14F-4D97-AF65-F5344CB8AC3E}">
        <p14:creationId xmlns:p14="http://schemas.microsoft.com/office/powerpoint/2010/main" val="4570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rose\Desktop\linreg_031615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497" y="1036460"/>
            <a:ext cx="54864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DC76-65A7-174E-AA74-BD47CE5D5E1E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28854" y="113130"/>
            <a:ext cx="74592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3: Relationship between predicted and measured C efflux for a) DAMM alone, b) </a:t>
            </a:r>
            <a:r>
              <a:rPr lang="en-US" dirty="0" err="1"/>
              <a:t>MCNiP</a:t>
            </a:r>
            <a:r>
              <a:rPr lang="en-US" dirty="0"/>
              <a:t> alone, c) DAMM-</a:t>
            </a:r>
            <a:r>
              <a:rPr lang="en-US" dirty="0" err="1"/>
              <a:t>MCNiP</a:t>
            </a:r>
            <a:r>
              <a:rPr lang="en-US" dirty="0"/>
              <a:t>, and d) DAMM-MCP. The solid line is the regression fit, and the dotted line is the 1:1 line.</a:t>
            </a:r>
          </a:p>
        </p:txBody>
      </p:sp>
    </p:spTree>
    <p:extLst>
      <p:ext uri="{BB962C8B-B14F-4D97-AF65-F5344CB8AC3E}">
        <p14:creationId xmlns:p14="http://schemas.microsoft.com/office/powerpoint/2010/main" val="165292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1834197"/>
            <a:ext cx="5943600" cy="31896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DC76-65A7-174E-AA74-BD47CE5D5E1E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23913" y="58000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Figure 4: a) DAMM-</a:t>
            </a:r>
            <a:r>
              <a:rPr lang="en-US" dirty="0" err="1"/>
              <a:t>MCNiP</a:t>
            </a:r>
            <a:r>
              <a:rPr lang="en-US" dirty="0"/>
              <a:t> and b) DAMM model residuals plotted as a function of soil moisture (</a:t>
            </a:r>
            <a:r>
              <a:rPr lang="en-US" dirty="0" err="1"/>
              <a:t>θ</a:t>
            </a:r>
            <a:r>
              <a:rPr lang="en-US" dirty="0"/>
              <a:t>).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06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600"/>
            <a:ext cx="9144000" cy="614381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DC76-65A7-174E-AA74-BD47CE5D5E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2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del_performance_zoomed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182" y="3292424"/>
            <a:ext cx="3266454" cy="3489757"/>
          </a:xfrm>
          <a:prstGeom prst="rect">
            <a:avLst/>
          </a:prstGeom>
        </p:spPr>
      </p:pic>
      <p:pic>
        <p:nvPicPr>
          <p:cNvPr id="4" name="Picture 3" descr="model_performance_zoomed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888" y="150156"/>
            <a:ext cx="3360112" cy="3589817"/>
          </a:xfrm>
          <a:prstGeom prst="rect">
            <a:avLst/>
          </a:prstGeom>
        </p:spPr>
      </p:pic>
      <p:pic>
        <p:nvPicPr>
          <p:cNvPr id="5" name="Picture 4" descr="model_performance_zoom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78" y="150156"/>
            <a:ext cx="3136955" cy="335140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DC76-65A7-174E-AA74-BD47CE5D5E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5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el_performance_zoomed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052" y="1184661"/>
            <a:ext cx="4285866" cy="4578858"/>
          </a:xfrm>
          <a:prstGeom prst="rect">
            <a:avLst/>
          </a:prstGeom>
        </p:spPr>
      </p:pic>
      <p:pic>
        <p:nvPicPr>
          <p:cNvPr id="3" name="Picture 2" descr="model_performance_zoomed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5" y="1155569"/>
            <a:ext cx="4388362" cy="468836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DC76-65A7-174E-AA74-BD47CE5D5E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76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DC76-65A7-174E-AA74-BD47CE5D5E1E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590800" y="1359852"/>
            <a:ext cx="3962400" cy="41382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67186" y="236932"/>
            <a:ext cx="66915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12: C mineralization under ambient temperature and soil moisture (</a:t>
            </a:r>
            <a:r>
              <a:rPr lang="en-US" dirty="0" err="1"/>
              <a:t>θ</a:t>
            </a:r>
            <a:r>
              <a:rPr lang="en-US" dirty="0"/>
              <a:t>; black line), 5ºC warming with no change in soil moisture (pink line), and 5ºC warming with a 10% decrease in soil moisture (0.90x; green line).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48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DC76-65A7-174E-AA74-BD47CE5D5E1E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69" y="1402638"/>
            <a:ext cx="4281294" cy="45739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810" y="1402638"/>
            <a:ext cx="4219198" cy="45076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6077" y="1791206"/>
            <a:ext cx="103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42142" y="1782491"/>
            <a:ext cx="103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35454" y="1782491"/>
            <a:ext cx="103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DAMM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53895" y="1782491"/>
            <a:ext cx="103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DAMM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00" y="4067280"/>
            <a:ext cx="1033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DAMM-</a:t>
            </a:r>
            <a:r>
              <a:rPr lang="en-US" dirty="0" err="1" smtClean="0"/>
              <a:t>MCNiP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58698" y="3992225"/>
            <a:ext cx="1033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DAMM-</a:t>
            </a:r>
            <a:r>
              <a:rPr lang="en-US" dirty="0" err="1" smtClean="0"/>
              <a:t>MCNiP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35933" y="3992225"/>
            <a:ext cx="1033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DAMM-MCP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29934" y="3992225"/>
            <a:ext cx="1033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DAMM</a:t>
            </a:r>
            <a:r>
              <a:rPr lang="en-US" smtClean="0"/>
              <a:t>-MCP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104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361</Words>
  <Application>Microsoft Macintosh PowerPoint</Application>
  <PresentationFormat>On-screen Show (4:3)</PresentationFormat>
  <Paragraphs>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 Abramoff</dc:creator>
  <cp:lastModifiedBy>Rose Abramoff</cp:lastModifiedBy>
  <cp:revision>6</cp:revision>
  <dcterms:created xsi:type="dcterms:W3CDTF">2015-10-07T20:15:58Z</dcterms:created>
  <dcterms:modified xsi:type="dcterms:W3CDTF">2015-10-07T20:41:20Z</dcterms:modified>
</cp:coreProperties>
</file>