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2"/>
  </p:notesMasterIdLst>
  <p:sldIdLst>
    <p:sldId id="584" r:id="rId2"/>
    <p:sldId id="585" r:id="rId3"/>
    <p:sldId id="586" r:id="rId4"/>
    <p:sldId id="587" r:id="rId5"/>
    <p:sldId id="588" r:id="rId6"/>
    <p:sldId id="589" r:id="rId7"/>
    <p:sldId id="590" r:id="rId8"/>
    <p:sldId id="591" r:id="rId9"/>
    <p:sldId id="592" r:id="rId10"/>
    <p:sldId id="593" r:id="rId11"/>
    <p:sldId id="594" r:id="rId12"/>
    <p:sldId id="595" r:id="rId13"/>
    <p:sldId id="596" r:id="rId14"/>
    <p:sldId id="597" r:id="rId15"/>
    <p:sldId id="598" r:id="rId16"/>
    <p:sldId id="599" r:id="rId17"/>
    <p:sldId id="600" r:id="rId18"/>
    <p:sldId id="601" r:id="rId19"/>
    <p:sldId id="602" r:id="rId20"/>
    <p:sldId id="603" r:id="rId21"/>
    <p:sldId id="604" r:id="rId22"/>
    <p:sldId id="605" r:id="rId23"/>
    <p:sldId id="606" r:id="rId24"/>
    <p:sldId id="607" r:id="rId25"/>
    <p:sldId id="608" r:id="rId26"/>
    <p:sldId id="609" r:id="rId27"/>
    <p:sldId id="610" r:id="rId28"/>
    <p:sldId id="611" r:id="rId29"/>
    <p:sldId id="612" r:id="rId30"/>
    <p:sldId id="61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75FFF-9FB3-4B90-A057-0C4F52FD56E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82BD4-631B-4586-94B5-58C12704A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5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pPr lvl="0" algn="r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pPr lvl="0" algn="r"/>
              <a:t>30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28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00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4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03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676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56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86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96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25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245225"/>
            <a:ext cx="2844800" cy="476250"/>
          </a:xfr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1" y="6245225"/>
            <a:ext cx="3860800" cy="476250"/>
          </a:xfr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pPr lvl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517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18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13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5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71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9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84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48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9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920-A61B-40F4-B541-C53E5E882A7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BF920-A61B-40F4-B541-C53E5E882A7F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535CD8-0FA0-41B2-BF59-7A7CB971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1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&#22320;&#29702;&#35838;&#20214;\&#22823;&#27668;&#38477;&#27700;\&#36196;&#36947;1-B.AVI" TargetMode="Externa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&#22320;&#29702;&#35838;&#20214;\&#22823;&#27668;&#38477;&#27700;\&#20004;&#26497;1-B.AVI" TargetMode="Externa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3672686" y="304030"/>
            <a:ext cx="8119658" cy="2975856"/>
            <a:chOff x="2629855" y="422385"/>
            <a:chExt cx="8120715" cy="2975456"/>
          </a:xfrm>
        </p:grpSpPr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7085985" y="422385"/>
              <a:ext cx="3664585" cy="499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第四单元  </a:t>
              </a:r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世界的气候</a:t>
              </a:r>
            </a:p>
          </p:txBody>
        </p:sp>
        <p:sp>
          <p:nvSpPr>
            <p:cNvPr id="26" name="TextBox 2"/>
            <p:cNvSpPr txBox="1">
              <a:spLocks noChangeArrowheads="1"/>
            </p:cNvSpPr>
            <p:nvPr/>
          </p:nvSpPr>
          <p:spPr bwMode="auto">
            <a:xfrm>
              <a:off x="2629855" y="2628504"/>
              <a:ext cx="4930775" cy="769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44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气温和降水</a:t>
              </a:r>
            </a:p>
          </p:txBody>
        </p:sp>
      </p:grpSp>
      <p:sp>
        <p:nvSpPr>
          <p:cNvPr id="12" name="标题 1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276350" cy="6762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4</a:t>
            </a:r>
            <a:r>
              <a:rPr lang="en-US" altLang="zh-CN" dirty="0"/>
              <a:t>.2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2"/>
          <p:cNvSpPr txBox="1">
            <a:spLocks noChangeArrowheads="1"/>
          </p:cNvSpPr>
          <p:nvPr/>
        </p:nvSpPr>
        <p:spPr bwMode="auto">
          <a:xfrm>
            <a:off x="2352107" y="955675"/>
            <a:ext cx="63364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月平均气温分布规律</a:t>
            </a: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527777" y="1557339"/>
            <a:ext cx="8351280" cy="4940300"/>
            <a:chOff x="249" y="981"/>
            <a:chExt cx="3946" cy="3112"/>
          </a:xfrm>
        </p:grpSpPr>
        <p:pic>
          <p:nvPicPr>
            <p:cNvPr id="11267" name="Picture 17" descr="世界7月平均气温分布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9" y="981"/>
              <a:ext cx="3946" cy="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68" name="Text Box 5"/>
            <p:cNvSpPr txBox="1">
              <a:spLocks noChangeArrowheads="1"/>
            </p:cNvSpPr>
            <p:nvPr/>
          </p:nvSpPr>
          <p:spPr bwMode="auto">
            <a:xfrm>
              <a:off x="1428" y="3860"/>
              <a:ext cx="1815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微软雅黑" panose="020B0503020204020204" pitchFamily="34" charset="-122"/>
                </a:rPr>
                <a:t>世界</a:t>
              </a:r>
              <a:r>
                <a:rPr lang="en-US" altLang="zh-CN">
                  <a:ea typeface="微软雅黑" panose="020B0503020204020204" pitchFamily="34" charset="-122"/>
                </a:rPr>
                <a:t>7</a:t>
              </a:r>
              <a:r>
                <a:rPr lang="zh-CN" altLang="en-US">
                  <a:ea typeface="微软雅黑" panose="020B0503020204020204" pitchFamily="34" charset="-122"/>
                </a:rPr>
                <a:t>月平均气温分布</a:t>
              </a:r>
            </a:p>
          </p:txBody>
        </p:sp>
      </p:grpSp>
      <p:sp>
        <p:nvSpPr>
          <p:cNvPr id="287752" name="Rectangle 8"/>
          <p:cNvSpPr>
            <a:spLocks noGrp="1" noChangeArrowheads="1"/>
          </p:cNvSpPr>
          <p:nvPr>
            <p:ph idx="1"/>
          </p:nvPr>
        </p:nvSpPr>
        <p:spPr>
          <a:xfrm>
            <a:off x="6959488" y="6021389"/>
            <a:ext cx="4512146" cy="424732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夏季陆地气温高于海洋</a:t>
            </a:r>
          </a:p>
        </p:txBody>
      </p:sp>
      <p:grpSp>
        <p:nvGrpSpPr>
          <p:cNvPr id="3" name="Group 20"/>
          <p:cNvGrpSpPr/>
          <p:nvPr/>
        </p:nvGrpSpPr>
        <p:grpSpPr bwMode="auto">
          <a:xfrm>
            <a:off x="432539" y="1196975"/>
            <a:ext cx="1246555" cy="1727200"/>
            <a:chOff x="204" y="754"/>
            <a:chExt cx="589" cy="1088"/>
          </a:xfrm>
        </p:grpSpPr>
        <p:sp>
          <p:nvSpPr>
            <p:cNvPr id="11273" name="Text Box 10"/>
            <p:cNvSpPr txBox="1">
              <a:spLocks noChangeArrowheads="1"/>
            </p:cNvSpPr>
            <p:nvPr/>
          </p:nvSpPr>
          <p:spPr bwMode="auto">
            <a:xfrm>
              <a:off x="204" y="754"/>
              <a:ext cx="589" cy="291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最高</a:t>
              </a:r>
            </a:p>
          </p:txBody>
        </p:sp>
        <p:sp>
          <p:nvSpPr>
            <p:cNvPr id="11274" name="Line 11"/>
            <p:cNvSpPr>
              <a:spLocks noChangeShapeType="1"/>
            </p:cNvSpPr>
            <p:nvPr/>
          </p:nvSpPr>
          <p:spPr bwMode="auto">
            <a:xfrm>
              <a:off x="476" y="1026"/>
              <a:ext cx="181" cy="81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19"/>
          <p:cNvGrpSpPr/>
          <p:nvPr/>
        </p:nvGrpSpPr>
        <p:grpSpPr bwMode="auto">
          <a:xfrm>
            <a:off x="335184" y="5348288"/>
            <a:ext cx="3743897" cy="457200"/>
            <a:chOff x="158" y="3369"/>
            <a:chExt cx="1769" cy="288"/>
          </a:xfrm>
        </p:grpSpPr>
        <p:sp>
          <p:nvSpPr>
            <p:cNvPr id="11276" name="Text Box 13"/>
            <p:cNvSpPr txBox="1">
              <a:spLocks noChangeArrowheads="1"/>
            </p:cNvSpPr>
            <p:nvPr/>
          </p:nvSpPr>
          <p:spPr bwMode="auto">
            <a:xfrm>
              <a:off x="158" y="3369"/>
              <a:ext cx="589" cy="288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最低</a:t>
              </a:r>
            </a:p>
          </p:txBody>
        </p:sp>
        <p:sp>
          <p:nvSpPr>
            <p:cNvPr id="11277" name="Line 14"/>
            <p:cNvSpPr>
              <a:spLocks noChangeShapeType="1"/>
            </p:cNvSpPr>
            <p:nvPr/>
          </p:nvSpPr>
          <p:spPr bwMode="auto">
            <a:xfrm flipV="1">
              <a:off x="748" y="3385"/>
              <a:ext cx="1179" cy="13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3503424" y="2324100"/>
            <a:ext cx="768249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87760" name="Text Box 16"/>
          <p:cNvSpPr txBox="1">
            <a:spLocks noChangeArrowheads="1"/>
          </p:cNvSpPr>
          <p:nvPr/>
        </p:nvSpPr>
        <p:spPr bwMode="auto">
          <a:xfrm>
            <a:off x="5327753" y="2324100"/>
            <a:ext cx="768249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ea typeface="微软雅黑" panose="020B0503020204020204" pitchFamily="34" charset="-122"/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77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77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7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7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2" grpId="0" build="p" animBg="1"/>
      <p:bldP spid="287759" grpId="0"/>
      <p:bldP spid="2877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390" name="内容占位符 53389"/>
          <p:cNvGraphicFramePr>
            <a:graphicFrameLocks noGrp="1"/>
          </p:cNvGraphicFramePr>
          <p:nvPr>
            <p:ph type="tbl" idx="1"/>
          </p:nvPr>
        </p:nvGraphicFramePr>
        <p:xfrm>
          <a:off x="625130" y="1484316"/>
          <a:ext cx="10971372" cy="3521329"/>
        </p:xfrm>
        <a:graphic>
          <a:graphicData uri="http://schemas.openxmlformats.org/drawingml/2006/table">
            <a:tbl>
              <a:tblPr/>
              <a:tblGrid>
                <a:gridCol w="182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12850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影响因素</a:t>
                      </a:r>
                    </a:p>
                  </a:txBody>
                  <a:tcPr marL="121904" marR="12190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与同纬度地区相比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等温线弯曲状况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影响因素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与同纬度地区相比</a:t>
                      </a:r>
                    </a:p>
                    <a:p>
                      <a:pPr marL="0" lvl="0" indent="0">
                        <a:buNone/>
                      </a:pP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等温线弯曲状况</a:t>
                      </a:r>
                    </a:p>
                    <a:p>
                      <a:pPr marL="0" lvl="0" indent="0">
                        <a:buNone/>
                      </a:pP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50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夏季陆地冬季海洋</a:t>
                      </a:r>
                    </a:p>
                  </a:txBody>
                  <a:tcPr marL="121904" marR="12190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气温高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凸向高纬</a:t>
                      </a:r>
                    </a:p>
                    <a:p>
                      <a:pPr marL="0" lvl="0" indent="0">
                        <a:buNone/>
                      </a:pP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夏季海洋冬季陆地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气温低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凸向低纬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213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地势低</a:t>
                      </a:r>
                    </a:p>
                  </a:txBody>
                  <a:tcPr marL="121904" marR="12190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气温高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凸向高纬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地势高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气温低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凸向低纬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2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暖流经过</a:t>
                      </a:r>
                    </a:p>
                  </a:txBody>
                  <a:tcPr marL="121904" marR="12190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气温高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凸向高纬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寒流经过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气温低</a:t>
                      </a: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凸向低纬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WordArt 6"/>
          <p:cNvSpPr>
            <a:spLocks noChangeArrowheads="1" noChangeShapeType="1" noTextEdit="1"/>
          </p:cNvSpPr>
          <p:nvPr/>
        </p:nvSpPr>
        <p:spPr bwMode="auto">
          <a:xfrm>
            <a:off x="5232514" y="908053"/>
            <a:ext cx="1117455" cy="409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kern="10">
                <a:ln w="12700">
                  <a:solidFill>
                    <a:srgbClr val="3333CC"/>
                  </a:solidFill>
                  <a:rou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</a:p>
        </p:txBody>
      </p:sp>
      <p:sp>
        <p:nvSpPr>
          <p:cNvPr id="13314" name="Text Box 7"/>
          <p:cNvSpPr txBox="1">
            <a:spLocks noChangeArrowheads="1"/>
          </p:cNvSpPr>
          <p:nvPr/>
        </p:nvSpPr>
        <p:spPr bwMode="auto">
          <a:xfrm>
            <a:off x="1103436" y="1412878"/>
            <a:ext cx="10368199" cy="3323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阅读世界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月平均气温分布示意图，思考回答下列问题。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）北京和悉尼相比，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月气温高的城市分别是哪一个？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）北半球同纬度的大陆和海洋，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月大陆气温较高，你能简单地说明其原因？</a:t>
            </a:r>
          </a:p>
          <a:p>
            <a:pPr>
              <a:lnSpc>
                <a:spcPct val="125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月最热的地方不是赤道，而是北回归线附近地区。你知道主要原因吗？</a:t>
            </a:r>
          </a:p>
        </p:txBody>
      </p:sp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2832526" y="2900363"/>
            <a:ext cx="7968214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月气温高的是悉尼，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月气温高的是北京。</a:t>
            </a:r>
          </a:p>
        </p:txBody>
      </p:sp>
      <p:sp>
        <p:nvSpPr>
          <p:cNvPr id="286729" name="Text Box 9"/>
          <p:cNvSpPr txBox="1">
            <a:spLocks noChangeArrowheads="1"/>
          </p:cNvSpPr>
          <p:nvPr/>
        </p:nvSpPr>
        <p:spPr bwMode="auto">
          <a:xfrm>
            <a:off x="2064277" y="4221163"/>
            <a:ext cx="7487792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月北半球受热多，大陆升温比海洋快。</a:t>
            </a:r>
          </a:p>
        </p:txBody>
      </p:sp>
      <p:sp>
        <p:nvSpPr>
          <p:cNvPr id="286730" name="Text Box 10"/>
          <p:cNvSpPr txBox="1">
            <a:spLocks noChangeArrowheads="1"/>
          </p:cNvSpPr>
          <p:nvPr/>
        </p:nvSpPr>
        <p:spPr bwMode="auto">
          <a:xfrm>
            <a:off x="1200790" y="5661028"/>
            <a:ext cx="10078255" cy="83099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7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月赤道没有阳光直射，而且降水较多，多雨天；北回归线此时阳光接近直射，而且晴天多。</a:t>
            </a:r>
          </a:p>
        </p:txBody>
      </p:sp>
      <p:sp>
        <p:nvSpPr>
          <p:cNvPr id="7" name="矩形 6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8" grpId="0" animBg="1"/>
      <p:bldP spid="286729" grpId="0" animBg="1"/>
      <p:bldP spid="2867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WordArt 6"/>
          <p:cNvSpPr>
            <a:spLocks noChangeArrowheads="1" noChangeShapeType="1" noTextEdit="1"/>
          </p:cNvSpPr>
          <p:nvPr/>
        </p:nvSpPr>
        <p:spPr bwMode="auto">
          <a:xfrm>
            <a:off x="4267439" y="1125538"/>
            <a:ext cx="3657124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主要降水类型</a:t>
            </a:r>
          </a:p>
        </p:txBody>
      </p:sp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783584" y="1947680"/>
            <a:ext cx="9887780" cy="3978275"/>
          </a:xfrm>
          <a:prstGeom prst="rect">
            <a:avLst/>
          </a:prstGeom>
          <a:solidFill>
            <a:schemeClr val="bg1">
              <a:alpha val="54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一、什么是降水？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从大气中降落的雨、雪、冰雹等，统称为降水。</a:t>
            </a:r>
          </a:p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二、降水形成的两个条件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）空气中含有足够的水汽。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）空气气温下降到水汽能够凝结出来的程度。</a:t>
            </a:r>
          </a:p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三、降水量的测量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）降水量一般用雨量器来测量。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）降水量通常以毫米为单位。</a:t>
            </a:r>
          </a:p>
        </p:txBody>
      </p:sp>
      <p:pic>
        <p:nvPicPr>
          <p:cNvPr id="266248" name="Picture 8" descr="雨量器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2923" y="4437066"/>
            <a:ext cx="3083582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6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12" name="Rectangle 48"/>
          <p:cNvSpPr>
            <a:spLocks noChangeArrowheads="1"/>
          </p:cNvSpPr>
          <p:nvPr/>
        </p:nvSpPr>
        <p:spPr bwMode="auto">
          <a:xfrm>
            <a:off x="1391265" y="981075"/>
            <a:ext cx="9407358" cy="1722438"/>
          </a:xfrm>
          <a:prstGeom prst="rect">
            <a:avLst/>
          </a:prstGeom>
          <a:solidFill>
            <a:srgbClr val="CCFFFF">
              <a:alpha val="54117"/>
            </a:srgb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ea typeface="微软雅黑" panose="020B0503020204020204" pitchFamily="34" charset="-122"/>
              </a:rPr>
              <a:t>主要降水类型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dirty="0"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依据空气上升的原因和形式，把降水分成：对流雨，地形雨、锋面雨。</a:t>
            </a:r>
          </a:p>
        </p:txBody>
      </p:sp>
      <p:pic>
        <p:nvPicPr>
          <p:cNvPr id="267317" name="Picture 53" descr="对流雨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960" y="2924178"/>
            <a:ext cx="6857107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7318" name="Text Box 54"/>
          <p:cNvSpPr txBox="1">
            <a:spLocks noChangeArrowheads="1"/>
          </p:cNvSpPr>
          <p:nvPr/>
        </p:nvSpPr>
        <p:spPr bwMode="auto">
          <a:xfrm>
            <a:off x="7822978" y="3213103"/>
            <a:ext cx="4129079" cy="240065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对流雨：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湿润空气受热膨胀上升，变冷凝结而形成的降水。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对流雨一般强度大、历时短、范围小，常伴有雷电。</a:t>
            </a:r>
          </a:p>
        </p:txBody>
      </p:sp>
      <p:sp>
        <p:nvSpPr>
          <p:cNvPr id="5" name="矩形 4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7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7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7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7439910" y="1628776"/>
            <a:ext cx="4129078" cy="286232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地形雨：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湿润空气水平运动时，遇到山地，沿山坡“爬升“，温度下降，水汽凝结，在迎风坡产生的降水。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往往在湿润气流的背风坡形成雨影区，降水少。</a:t>
            </a:r>
          </a:p>
        </p:txBody>
      </p:sp>
      <p:pic>
        <p:nvPicPr>
          <p:cNvPr id="16386" name="Picture 5" descr="4-12 七上地形雨psd"/>
          <p:cNvPicPr>
            <a:picLocks noChangeAspect="1" noChangeArrowheads="1"/>
          </p:cNvPicPr>
          <p:nvPr/>
        </p:nvPicPr>
        <p:blipFill>
          <a:blip r:embed="rId2" cstate="print"/>
          <a:srcRect r="15"/>
          <a:stretch>
            <a:fillRect/>
          </a:stretch>
        </p:blipFill>
        <p:spPr bwMode="auto">
          <a:xfrm>
            <a:off x="239949" y="1557338"/>
            <a:ext cx="6912133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Text Box 2"/>
          <p:cNvSpPr txBox="1">
            <a:spLocks noChangeArrowheads="1"/>
          </p:cNvSpPr>
          <p:nvPr/>
        </p:nvSpPr>
        <p:spPr bwMode="auto">
          <a:xfrm>
            <a:off x="815606" y="5013328"/>
            <a:ext cx="10560792" cy="14636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锋面雨：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当冷空气与暖空气相遇时，相对较轻的暖空气被迫“抬升”，冷却凝结而产生的降水。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锋面雨往往具有范围大、持续时间长的特点。</a:t>
            </a:r>
          </a:p>
        </p:txBody>
      </p:sp>
      <p:pic>
        <p:nvPicPr>
          <p:cNvPr id="18434" name="Picture 4" descr="锋面雨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8619" y="1341441"/>
            <a:ext cx="9216883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19476" descr="世界的降水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369" y="1538288"/>
            <a:ext cx="9695189" cy="494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8"/>
          <p:cNvGrpSpPr/>
          <p:nvPr/>
        </p:nvGrpSpPr>
        <p:grpSpPr bwMode="auto">
          <a:xfrm>
            <a:off x="2337291" y="2924180"/>
            <a:ext cx="1741790" cy="369888"/>
            <a:chOff x="878" y="2008"/>
            <a:chExt cx="823" cy="233"/>
          </a:xfrm>
        </p:grpSpPr>
        <p:sp>
          <p:nvSpPr>
            <p:cNvPr id="19459" name="Oval 4"/>
            <p:cNvSpPr>
              <a:spLocks noChangeArrowheads="1"/>
            </p:cNvSpPr>
            <p:nvPr/>
          </p:nvSpPr>
          <p:spPr bwMode="auto">
            <a:xfrm>
              <a:off x="1605" y="2109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460" name="Text Box 5"/>
            <p:cNvSpPr txBox="1">
              <a:spLocks noChangeArrowheads="1"/>
            </p:cNvSpPr>
            <p:nvPr/>
          </p:nvSpPr>
          <p:spPr bwMode="auto">
            <a:xfrm>
              <a:off x="878" y="2008"/>
              <a:ext cx="816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乞拉朋齐</a:t>
              </a:r>
            </a:p>
          </p:txBody>
        </p:sp>
      </p:grpSp>
      <p:grpSp>
        <p:nvGrpSpPr>
          <p:cNvPr id="3" name="Group 17"/>
          <p:cNvGrpSpPr/>
          <p:nvPr/>
        </p:nvGrpSpPr>
        <p:grpSpPr bwMode="auto">
          <a:xfrm>
            <a:off x="5422990" y="2759075"/>
            <a:ext cx="2122741" cy="598488"/>
            <a:chOff x="2290" y="1915"/>
            <a:chExt cx="1003" cy="377"/>
          </a:xfrm>
        </p:grpSpPr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3043" y="21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2290" y="1915"/>
              <a:ext cx="1003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怀厄莱阿莱</a:t>
              </a:r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6864253" y="4256095"/>
            <a:ext cx="2507923" cy="369888"/>
            <a:chOff x="3026" y="2857"/>
            <a:chExt cx="1185" cy="233"/>
          </a:xfrm>
        </p:grpSpPr>
        <p:sp>
          <p:nvSpPr>
            <p:cNvPr id="19465" name="Oval 8"/>
            <p:cNvSpPr>
              <a:spLocks noChangeArrowheads="1"/>
            </p:cNvSpPr>
            <p:nvPr/>
          </p:nvSpPr>
          <p:spPr bwMode="auto">
            <a:xfrm>
              <a:off x="4115" y="295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466" name="Text Box 9"/>
            <p:cNvSpPr txBox="1">
              <a:spLocks noChangeArrowheads="1"/>
            </p:cNvSpPr>
            <p:nvPr/>
          </p:nvSpPr>
          <p:spPr bwMode="auto">
            <a:xfrm>
              <a:off x="3026" y="2857"/>
              <a:ext cx="1134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阿塔卡马沙漠</a:t>
              </a:r>
            </a:p>
          </p:txBody>
        </p:sp>
      </p:grpSp>
      <p:sp>
        <p:nvSpPr>
          <p:cNvPr id="19467" name="WordArt 14"/>
          <p:cNvSpPr>
            <a:spLocks noChangeArrowheads="1" noChangeShapeType="1" noTextEdit="1"/>
          </p:cNvSpPr>
          <p:nvPr/>
        </p:nvSpPr>
        <p:spPr bwMode="auto">
          <a:xfrm>
            <a:off x="3962679" y="908050"/>
            <a:ext cx="426664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世界降水的分布</a:t>
            </a:r>
          </a:p>
        </p:txBody>
      </p:sp>
      <p:grpSp>
        <p:nvGrpSpPr>
          <p:cNvPr id="5" name="Group 22"/>
          <p:cNvGrpSpPr/>
          <p:nvPr/>
        </p:nvGrpSpPr>
        <p:grpSpPr bwMode="auto">
          <a:xfrm>
            <a:off x="4138340" y="1196978"/>
            <a:ext cx="6950228" cy="2016125"/>
            <a:chOff x="2136" y="845"/>
            <a:chExt cx="3284" cy="1270"/>
          </a:xfrm>
        </p:grpSpPr>
        <p:sp>
          <p:nvSpPr>
            <p:cNvPr id="19469" name="Line 19"/>
            <p:cNvSpPr>
              <a:spLocks noChangeShapeType="1"/>
            </p:cNvSpPr>
            <p:nvPr/>
          </p:nvSpPr>
          <p:spPr bwMode="auto">
            <a:xfrm flipV="1">
              <a:off x="2136" y="1089"/>
              <a:ext cx="2631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9470" name="Line 20"/>
            <p:cNvSpPr>
              <a:spLocks noChangeShapeType="1"/>
            </p:cNvSpPr>
            <p:nvPr/>
          </p:nvSpPr>
          <p:spPr bwMode="auto">
            <a:xfrm flipV="1">
              <a:off x="3560" y="1117"/>
              <a:ext cx="1497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9471" name="Text Box 21"/>
            <p:cNvSpPr txBox="1">
              <a:spLocks noChangeArrowheads="1"/>
            </p:cNvSpPr>
            <p:nvPr/>
          </p:nvSpPr>
          <p:spPr bwMode="auto">
            <a:xfrm>
              <a:off x="4694" y="845"/>
              <a:ext cx="726" cy="288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雨极”</a:t>
              </a:r>
            </a:p>
          </p:txBody>
        </p:sp>
      </p:grpSp>
      <p:grpSp>
        <p:nvGrpSpPr>
          <p:cNvPr id="6" name="Group 29"/>
          <p:cNvGrpSpPr/>
          <p:nvPr/>
        </p:nvGrpSpPr>
        <p:grpSpPr bwMode="auto">
          <a:xfrm>
            <a:off x="9361595" y="4581528"/>
            <a:ext cx="2397871" cy="1439863"/>
            <a:chOff x="4423" y="2886"/>
            <a:chExt cx="1133" cy="907"/>
          </a:xfrm>
        </p:grpSpPr>
        <p:sp>
          <p:nvSpPr>
            <p:cNvPr id="19473" name="Line 26"/>
            <p:cNvSpPr>
              <a:spLocks noChangeShapeType="1"/>
            </p:cNvSpPr>
            <p:nvPr/>
          </p:nvSpPr>
          <p:spPr bwMode="auto">
            <a:xfrm>
              <a:off x="4423" y="2886"/>
              <a:ext cx="453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9474" name="Text Box 27"/>
            <p:cNvSpPr txBox="1">
              <a:spLocks noChangeArrowheads="1"/>
            </p:cNvSpPr>
            <p:nvPr/>
          </p:nvSpPr>
          <p:spPr bwMode="auto">
            <a:xfrm>
              <a:off x="4830" y="3505"/>
              <a:ext cx="726" cy="288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旱极”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赤道1-B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0046" y="1579298"/>
            <a:ext cx="9210095" cy="444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矩形 57346"/>
          <p:cNvSpPr>
            <a:spLocks noChangeArrowheads="1"/>
          </p:cNvSpPr>
          <p:nvPr/>
        </p:nvSpPr>
        <p:spPr bwMode="auto">
          <a:xfrm>
            <a:off x="2832527" y="6165850"/>
            <a:ext cx="748779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3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赤道附近地带降水多；</a:t>
            </a:r>
          </a:p>
        </p:txBody>
      </p:sp>
      <p:sp>
        <p:nvSpPr>
          <p:cNvPr id="4" name="矩形 3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 spd="slow">
    <p:checker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73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73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73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346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7346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两极1-B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0579" y="1341912"/>
            <a:ext cx="7215300" cy="428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1" name="标题 5837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876925"/>
            <a:ext cx="5373688" cy="762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两极地区降水少。</a:t>
            </a:r>
          </a:p>
        </p:txBody>
      </p:sp>
      <p:sp>
        <p:nvSpPr>
          <p:cNvPr id="4" name="矩形 3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 spd="med">
    <p:zoom dir="in"/>
    <p:sndAc>
      <p:stSnd>
        <p:snd r:embed="rId3" name="coi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83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8370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83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583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370"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u=1048697400,2543336133&amp;fm=21&amp;gp=0"/>
          <p:cNvPicPr>
            <a:picLocks noChangeAspect="1"/>
          </p:cNvPicPr>
          <p:nvPr/>
        </p:nvPicPr>
        <p:blipFill>
          <a:blip r:embed="rId2" cstate="print">
            <a:lum bright="6000"/>
          </a:blip>
          <a:stretch>
            <a:fillRect/>
          </a:stretch>
        </p:blipFill>
        <p:spPr>
          <a:xfrm>
            <a:off x="6385312" y="1882652"/>
            <a:ext cx="5821769" cy="374142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图片 4" descr="wKgB6lSdPoeACnDOAA6Q3LYQ8xY8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227" y="1883030"/>
            <a:ext cx="5924202" cy="371475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268" name="文本框 5"/>
          <p:cNvSpPr txBox="1">
            <a:spLocks noChangeArrowheads="1"/>
          </p:cNvSpPr>
          <p:nvPr/>
        </p:nvSpPr>
        <p:spPr bwMode="auto">
          <a:xfrm>
            <a:off x="4295668" y="5791387"/>
            <a:ext cx="3705801" cy="523220"/>
          </a:xfrm>
          <a:prstGeom prst="rect">
            <a:avLst/>
          </a:prstGeom>
          <a:noFill/>
          <a:ln w="38100">
            <a:solidFill>
              <a:srgbClr val="EA4B14"/>
            </a:solidFill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66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南北各异的景色</a:t>
            </a:r>
          </a:p>
        </p:txBody>
      </p:sp>
      <p:sp>
        <p:nvSpPr>
          <p:cNvPr id="8" name="矩形 7"/>
          <p:cNvSpPr/>
          <p:nvPr/>
        </p:nvSpPr>
        <p:spPr>
          <a:xfrm>
            <a:off x="418888" y="1000760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课堂导入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61441"/>
          <p:cNvSpPr>
            <a:spLocks noChangeArrowheads="1"/>
          </p:cNvSpPr>
          <p:nvPr/>
        </p:nvSpPr>
        <p:spPr bwMode="auto">
          <a:xfrm>
            <a:off x="1355396" y="1665557"/>
            <a:ext cx="9502596" cy="40318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304800"/>
            <a:r>
              <a:rPr lang="zh-CN" altLang="en-US" sz="32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降水的分布规律</a:t>
            </a:r>
          </a:p>
          <a:p>
            <a:pPr indent="304800" algn="just" eaLnBrk="0" hangingPunct="0"/>
            <a:r>
              <a:rPr lang="en-US" altLang="zh-CN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赤道附近地带降水多；</a:t>
            </a:r>
          </a:p>
          <a:p>
            <a:pPr indent="304800" algn="just" eaLnBrk="0" hangingPunct="0"/>
            <a:r>
              <a:rPr lang="en-US" altLang="zh-CN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两极地区降水少。</a:t>
            </a:r>
          </a:p>
          <a:p>
            <a:pPr indent="304800" algn="just" eaLnBrk="0" hangingPunct="0"/>
            <a:r>
              <a:rPr lang="en-US" altLang="zh-CN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南北回归线两侧，大陆东岸降水多；大陆西岸降水少</a:t>
            </a:r>
          </a:p>
          <a:p>
            <a:pPr indent="304800" algn="just" eaLnBrk="0" hangingPunct="0"/>
            <a:r>
              <a:rPr lang="en-US" altLang="zh-CN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中纬度地带，沿海地区降水多，内陆地区降水少。</a:t>
            </a:r>
          </a:p>
          <a:p>
            <a:pPr indent="304800" algn="just" eaLnBrk="0" hangingPunct="0"/>
            <a:endParaRPr lang="zh-CN" altLang="en-US" sz="3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 spd="slow">
    <p:comb dir="vert"/>
    <p:sndAc>
      <p:stSnd>
        <p:snd r:embed="rId2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矩形 62465"/>
          <p:cNvSpPr>
            <a:spLocks noChangeArrowheads="1"/>
          </p:cNvSpPr>
          <p:nvPr/>
        </p:nvSpPr>
        <p:spPr bwMode="auto">
          <a:xfrm>
            <a:off x="1438759" y="2659786"/>
            <a:ext cx="9599950" cy="31085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304800" algn="just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 eaLnBrk="0" hangingPunct="0"/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全年多雨区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赤道附近地带；</a:t>
            </a:r>
          </a:p>
          <a:p>
            <a:pPr indent="304800" algn="just" eaLnBrk="0" hangingPunct="0"/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全年少雨区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干旱的沙漠地区、两极地区；</a:t>
            </a:r>
          </a:p>
          <a:p>
            <a:pPr indent="304800" algn="just" eaLnBrk="0" hangingPunct="0"/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夏季多雨区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南、北纬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800" baseline="30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800" baseline="30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附近的大陆东岸</a:t>
            </a:r>
          </a:p>
          <a:p>
            <a:pPr indent="304800" algn="just" eaLnBrk="0" hangingPunct="0"/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冬季多雨区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南、北纬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800" baseline="30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800" baseline="30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附近的大陆西岸</a:t>
            </a:r>
          </a:p>
          <a:p>
            <a:pPr indent="304800" algn="just" eaLnBrk="0" hangingPunct="0"/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常年湿润区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南、北纬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800" baseline="30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800" baseline="30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的大陆西岸；</a:t>
            </a:r>
          </a:p>
          <a:p>
            <a:pPr indent="304800" eaLnBrk="0" hangingPunct="0"/>
            <a:endParaRPr lang="zh-CN" altLang="en-US" sz="28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67" name="标题 6246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16075"/>
            <a:ext cx="6430963" cy="10302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4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降水量的季节变化</a:t>
            </a:r>
          </a:p>
        </p:txBody>
      </p:sp>
      <p:sp>
        <p:nvSpPr>
          <p:cNvPr id="4" name="矩形 3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  <p:bldP spid="624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WordArt 4"/>
          <p:cNvSpPr>
            <a:spLocks noChangeArrowheads="1" noChangeShapeType="1" noTextEdit="1"/>
          </p:cNvSpPr>
          <p:nvPr/>
        </p:nvSpPr>
        <p:spPr bwMode="auto">
          <a:xfrm>
            <a:off x="3334331" y="1620879"/>
            <a:ext cx="5485686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气候资料的表示方法</a:t>
            </a:r>
          </a:p>
        </p:txBody>
      </p:sp>
      <p:sp>
        <p:nvSpPr>
          <p:cNvPr id="290821" name="Text Box 5"/>
          <p:cNvSpPr txBox="1">
            <a:spLocks noChangeArrowheads="1"/>
          </p:cNvSpPr>
          <p:nvPr/>
        </p:nvSpPr>
        <p:spPr bwMode="auto">
          <a:xfrm>
            <a:off x="1320023" y="2058617"/>
            <a:ext cx="268781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微软雅黑" panose="020B0503020204020204" pitchFamily="34" charset="-122"/>
              </a:rPr>
              <a:t>一、表格</a:t>
            </a:r>
          </a:p>
        </p:txBody>
      </p:sp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3312948" y="2755900"/>
            <a:ext cx="537563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某地月平均气温和降水量表</a:t>
            </a:r>
          </a:p>
        </p:txBody>
      </p:sp>
      <p:graphicFrame>
        <p:nvGraphicFramePr>
          <p:cNvPr id="22533" name="表格 22532"/>
          <p:cNvGraphicFramePr/>
          <p:nvPr/>
        </p:nvGraphicFramePr>
        <p:xfrm>
          <a:off x="385979" y="3429003"/>
          <a:ext cx="11559733" cy="1612203"/>
        </p:xfrm>
        <a:graphic>
          <a:graphicData uri="http://schemas.openxmlformats.org/drawingml/2006/table">
            <a:tbl>
              <a:tblPr/>
              <a:tblGrid>
                <a:gridCol w="1197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3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3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3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3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34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63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8300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</a:t>
                      </a:r>
                    </a:p>
                  </a:txBody>
                  <a:tcPr marL="0" marR="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63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气温</a:t>
                      </a: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(℃)</a:t>
                      </a:r>
                    </a:p>
                  </a:txBody>
                  <a:tcPr marL="0" marR="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10.7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13.4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18.2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22.1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25.5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28.8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28.2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26.0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21.7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17.5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13.1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50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降水量</a:t>
                      </a: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(mm</a:t>
                      </a:r>
                      <a:r>
                        <a:rPr lang="zh-CN" altLang="en-US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0" marR="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297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256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117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186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fontAlgn="b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</a:t>
                      </a:r>
                    </a:p>
                  </a:txBody>
                  <a:tcPr marL="0" marR="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91" name="WordArt 150"/>
          <p:cNvSpPr>
            <a:spLocks noChangeArrowheads="1" noChangeShapeType="1" noTextEdit="1"/>
          </p:cNvSpPr>
          <p:nvPr/>
        </p:nvSpPr>
        <p:spPr bwMode="auto">
          <a:xfrm>
            <a:off x="912959" y="5661028"/>
            <a:ext cx="1092058" cy="409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kern="10" dirty="0">
                <a:ln w="12700">
                  <a:solidFill>
                    <a:srgbClr val="3333CC"/>
                  </a:solidFill>
                  <a:rou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</a:p>
        </p:txBody>
      </p:sp>
      <p:sp>
        <p:nvSpPr>
          <p:cNvPr id="290967" name="Text Box 151"/>
          <p:cNvSpPr txBox="1">
            <a:spLocks noChangeArrowheads="1"/>
          </p:cNvSpPr>
          <p:nvPr/>
        </p:nvSpPr>
        <p:spPr bwMode="auto">
          <a:xfrm>
            <a:off x="2447343" y="5373691"/>
            <a:ext cx="9119530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根据表格资料，归纳该地的气候特征。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夏季高温多雨，冬季温和少雨</a:t>
            </a:r>
          </a:p>
        </p:txBody>
      </p:sp>
      <p:sp>
        <p:nvSpPr>
          <p:cNvPr id="8" name="矩形 7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0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0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1" grpId="0"/>
      <p:bldP spid="290822" grpId="0"/>
      <p:bldP spid="225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50"/>
          <p:cNvSpPr txBox="1">
            <a:spLocks noChangeArrowheads="1"/>
          </p:cNvSpPr>
          <p:nvPr/>
        </p:nvSpPr>
        <p:spPr bwMode="auto">
          <a:xfrm>
            <a:off x="1391264" y="965203"/>
            <a:ext cx="412907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微软雅黑" panose="020B0503020204020204" pitchFamily="34" charset="-122"/>
              </a:rPr>
              <a:t>二、坐标统计图</a:t>
            </a:r>
          </a:p>
        </p:txBody>
      </p:sp>
      <p:sp>
        <p:nvSpPr>
          <p:cNvPr id="281654" name="Text Box 54"/>
          <p:cNvSpPr txBox="1">
            <a:spLocks noChangeArrowheads="1"/>
          </p:cNvSpPr>
          <p:nvPr/>
        </p:nvSpPr>
        <p:spPr bwMode="auto">
          <a:xfrm>
            <a:off x="432538" y="1628775"/>
            <a:ext cx="604653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微软雅黑" panose="020B0503020204020204" pitchFamily="34" charset="-122"/>
              </a:rPr>
              <a:t>绘制气温曲线和降水柱状图</a:t>
            </a:r>
          </a:p>
        </p:txBody>
      </p:sp>
      <p:sp>
        <p:nvSpPr>
          <p:cNvPr id="281655" name="Text Box 55"/>
          <p:cNvSpPr txBox="1">
            <a:spLocks noChangeArrowheads="1"/>
          </p:cNvSpPr>
          <p:nvPr/>
        </p:nvSpPr>
        <p:spPr bwMode="auto">
          <a:xfrm>
            <a:off x="432540" y="2205038"/>
            <a:ext cx="4702621" cy="34901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、绘制坐标图</a:t>
            </a:r>
          </a:p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标上气温和降水坐标值，标上月份坐标值。</a:t>
            </a:r>
          </a:p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、描点（在坐标上相应位置标出代表各月的气温值的点）</a:t>
            </a:r>
          </a:p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、用平滑曲线连接各点。</a:t>
            </a:r>
          </a:p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、在对应月份画上相应长短的柱形图，表示各月降水值</a:t>
            </a:r>
          </a:p>
        </p:txBody>
      </p:sp>
      <p:graphicFrame>
        <p:nvGraphicFramePr>
          <p:cNvPr id="281749" name="Group 149"/>
          <p:cNvGraphicFramePr>
            <a:graphicFrameLocks noGrp="1"/>
          </p:cNvGraphicFramePr>
          <p:nvPr/>
        </p:nvGraphicFramePr>
        <p:xfrm>
          <a:off x="6383832" y="1989138"/>
          <a:ext cx="4736481" cy="4064002"/>
        </p:xfrm>
        <a:graphic>
          <a:graphicData uri="http://schemas.openxmlformats.org/drawingml/2006/table">
            <a:tbl>
              <a:tblPr/>
              <a:tblGrid>
                <a:gridCol w="39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36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7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36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57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36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156"/>
          <p:cNvGrpSpPr/>
          <p:nvPr/>
        </p:nvGrpSpPr>
        <p:grpSpPr bwMode="auto">
          <a:xfrm>
            <a:off x="5712936" y="1549403"/>
            <a:ext cx="1631737" cy="3967163"/>
            <a:chOff x="2699" y="976"/>
            <a:chExt cx="771" cy="2499"/>
          </a:xfrm>
        </p:grpSpPr>
        <p:sp>
          <p:nvSpPr>
            <p:cNvPr id="25698" name="Text Box 150"/>
            <p:cNvSpPr txBox="1">
              <a:spLocks noChangeArrowheads="1"/>
            </p:cNvSpPr>
            <p:nvPr/>
          </p:nvSpPr>
          <p:spPr bwMode="auto">
            <a:xfrm>
              <a:off x="2699" y="976"/>
              <a:ext cx="771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>
                  <a:ea typeface="微软雅黑" panose="020B0503020204020204" pitchFamily="34" charset="-122"/>
                </a:rPr>
                <a:t>气温（℃）</a:t>
              </a:r>
            </a:p>
          </p:txBody>
        </p:sp>
        <p:sp>
          <p:nvSpPr>
            <p:cNvPr id="25699" name="Text Box 151"/>
            <p:cNvSpPr txBox="1">
              <a:spLocks noChangeArrowheads="1"/>
            </p:cNvSpPr>
            <p:nvPr/>
          </p:nvSpPr>
          <p:spPr bwMode="auto">
            <a:xfrm>
              <a:off x="2789" y="1579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</a:rPr>
                <a:t>30</a:t>
              </a:r>
            </a:p>
          </p:txBody>
        </p:sp>
        <p:sp>
          <p:nvSpPr>
            <p:cNvPr id="25700" name="Text Box 152"/>
            <p:cNvSpPr txBox="1">
              <a:spLocks noChangeArrowheads="1"/>
            </p:cNvSpPr>
            <p:nvPr/>
          </p:nvSpPr>
          <p:spPr bwMode="auto">
            <a:xfrm>
              <a:off x="2789" y="2032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</a:rPr>
                <a:t>20</a:t>
              </a:r>
            </a:p>
          </p:txBody>
        </p:sp>
        <p:sp>
          <p:nvSpPr>
            <p:cNvPr id="25701" name="Text Box 153"/>
            <p:cNvSpPr txBox="1">
              <a:spLocks noChangeArrowheads="1"/>
            </p:cNvSpPr>
            <p:nvPr/>
          </p:nvSpPr>
          <p:spPr bwMode="auto">
            <a:xfrm>
              <a:off x="2789" y="2441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</a:rPr>
                <a:t>10</a:t>
              </a:r>
            </a:p>
          </p:txBody>
        </p:sp>
        <p:sp>
          <p:nvSpPr>
            <p:cNvPr id="25702" name="Text Box 154"/>
            <p:cNvSpPr txBox="1">
              <a:spLocks noChangeArrowheads="1"/>
            </p:cNvSpPr>
            <p:nvPr/>
          </p:nvSpPr>
          <p:spPr bwMode="auto">
            <a:xfrm>
              <a:off x="2789" y="2849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</a:rPr>
                <a:t>  0</a:t>
              </a:r>
            </a:p>
          </p:txBody>
        </p:sp>
        <p:sp>
          <p:nvSpPr>
            <p:cNvPr id="25703" name="Text Box 155"/>
            <p:cNvSpPr txBox="1">
              <a:spLocks noChangeArrowheads="1"/>
            </p:cNvSpPr>
            <p:nvPr/>
          </p:nvSpPr>
          <p:spPr bwMode="auto">
            <a:xfrm>
              <a:off x="2762" y="3302"/>
              <a:ext cx="318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</a:rPr>
                <a:t>-10</a:t>
              </a:r>
            </a:p>
          </p:txBody>
        </p:sp>
      </p:grpSp>
      <p:grpSp>
        <p:nvGrpSpPr>
          <p:cNvPr id="3" name="Group 165"/>
          <p:cNvGrpSpPr/>
          <p:nvPr/>
        </p:nvGrpSpPr>
        <p:grpSpPr bwMode="auto">
          <a:xfrm>
            <a:off x="10127727" y="1557338"/>
            <a:ext cx="1968244" cy="4608512"/>
            <a:chOff x="4785" y="981"/>
            <a:chExt cx="930" cy="2903"/>
          </a:xfrm>
        </p:grpSpPr>
        <p:sp>
          <p:nvSpPr>
            <p:cNvPr id="25705" name="Text Box 158"/>
            <p:cNvSpPr txBox="1">
              <a:spLocks noChangeArrowheads="1"/>
            </p:cNvSpPr>
            <p:nvPr/>
          </p:nvSpPr>
          <p:spPr bwMode="auto">
            <a:xfrm>
              <a:off x="4785" y="981"/>
              <a:ext cx="862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>
                  <a:ea typeface="微软雅黑" panose="020B0503020204020204" pitchFamily="34" charset="-122"/>
                </a:rPr>
                <a:t>降水（毫米）</a:t>
              </a:r>
            </a:p>
          </p:txBody>
        </p:sp>
        <p:sp>
          <p:nvSpPr>
            <p:cNvPr id="25706" name="Text Box 159"/>
            <p:cNvSpPr txBox="1">
              <a:spLocks noChangeArrowheads="1"/>
            </p:cNvSpPr>
            <p:nvPr/>
          </p:nvSpPr>
          <p:spPr bwMode="auto">
            <a:xfrm>
              <a:off x="5329" y="1584"/>
              <a:ext cx="273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</a:rPr>
                <a:t>250</a:t>
              </a:r>
            </a:p>
          </p:txBody>
        </p:sp>
        <p:sp>
          <p:nvSpPr>
            <p:cNvPr id="25707" name="Text Box 160"/>
            <p:cNvSpPr txBox="1">
              <a:spLocks noChangeArrowheads="1"/>
            </p:cNvSpPr>
            <p:nvPr/>
          </p:nvSpPr>
          <p:spPr bwMode="auto">
            <a:xfrm>
              <a:off x="5329" y="2037"/>
              <a:ext cx="386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</a:rPr>
                <a:t>200</a:t>
              </a:r>
            </a:p>
          </p:txBody>
        </p:sp>
        <p:sp>
          <p:nvSpPr>
            <p:cNvPr id="25708" name="Text Box 161"/>
            <p:cNvSpPr txBox="1">
              <a:spLocks noChangeArrowheads="1"/>
            </p:cNvSpPr>
            <p:nvPr/>
          </p:nvSpPr>
          <p:spPr bwMode="auto">
            <a:xfrm>
              <a:off x="5329" y="2446"/>
              <a:ext cx="386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</a:rPr>
                <a:t>150</a:t>
              </a:r>
            </a:p>
          </p:txBody>
        </p:sp>
        <p:sp>
          <p:nvSpPr>
            <p:cNvPr id="25709" name="Text Box 162"/>
            <p:cNvSpPr txBox="1">
              <a:spLocks noChangeArrowheads="1"/>
            </p:cNvSpPr>
            <p:nvPr/>
          </p:nvSpPr>
          <p:spPr bwMode="auto">
            <a:xfrm>
              <a:off x="5284" y="2854"/>
              <a:ext cx="386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</a:rPr>
                <a:t> 100</a:t>
              </a:r>
            </a:p>
          </p:txBody>
        </p:sp>
        <p:sp>
          <p:nvSpPr>
            <p:cNvPr id="25710" name="Text Box 163"/>
            <p:cNvSpPr txBox="1">
              <a:spLocks noChangeArrowheads="1"/>
            </p:cNvSpPr>
            <p:nvPr/>
          </p:nvSpPr>
          <p:spPr bwMode="auto">
            <a:xfrm>
              <a:off x="5329" y="3307"/>
              <a:ext cx="318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</a:rPr>
                <a:t>50</a:t>
              </a:r>
            </a:p>
          </p:txBody>
        </p:sp>
        <p:sp>
          <p:nvSpPr>
            <p:cNvPr id="25711" name="Text Box 164"/>
            <p:cNvSpPr txBox="1">
              <a:spLocks noChangeArrowheads="1"/>
            </p:cNvSpPr>
            <p:nvPr/>
          </p:nvSpPr>
          <p:spPr bwMode="auto">
            <a:xfrm>
              <a:off x="5329" y="3711"/>
              <a:ext cx="318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</a:rPr>
                <a:t>0</a:t>
              </a:r>
            </a:p>
          </p:txBody>
        </p:sp>
      </p:grpSp>
      <p:sp>
        <p:nvSpPr>
          <p:cNvPr id="281766" name="Text Box 166"/>
          <p:cNvSpPr txBox="1">
            <a:spLocks noChangeArrowheads="1"/>
          </p:cNvSpPr>
          <p:nvPr/>
        </p:nvSpPr>
        <p:spPr bwMode="auto">
          <a:xfrm>
            <a:off x="6383830" y="6165853"/>
            <a:ext cx="571214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微软雅黑" panose="020B0503020204020204" pitchFamily="34" charset="-122"/>
              </a:rPr>
              <a:t>1   2   3  4   5  6   7   8  9  10 11 12</a:t>
            </a:r>
            <a:r>
              <a:rPr lang="zh-CN" altLang="en-US">
                <a:ea typeface="微软雅黑" panose="020B0503020204020204" pitchFamily="34" charset="-122"/>
              </a:rPr>
              <a:t>（月）</a:t>
            </a:r>
          </a:p>
        </p:txBody>
      </p:sp>
      <p:sp>
        <p:nvSpPr>
          <p:cNvPr id="281767" name="Freeform 167"/>
          <p:cNvSpPr>
            <a:spLocks noChangeArrowheads="1"/>
          </p:cNvSpPr>
          <p:nvPr/>
        </p:nvSpPr>
        <p:spPr bwMode="auto">
          <a:xfrm>
            <a:off x="6576423" y="2651125"/>
            <a:ext cx="4319554" cy="1714500"/>
          </a:xfrm>
          <a:custGeom>
            <a:avLst/>
            <a:gdLst/>
            <a:ahLst/>
            <a:cxnLst>
              <a:cxn ang="0">
                <a:pos x="0" y="1080"/>
              </a:cxn>
              <a:cxn ang="0">
                <a:pos x="523" y="661"/>
              </a:cxn>
              <a:cxn ang="0">
                <a:pos x="1134" y="36"/>
              </a:cxn>
              <a:cxn ang="0">
                <a:pos x="1638" y="442"/>
              </a:cxn>
              <a:cxn ang="0">
                <a:pos x="2041" y="989"/>
              </a:cxn>
            </a:cxnLst>
            <a:rect l="0" t="0" r="r" b="b"/>
            <a:pathLst>
              <a:path w="2041" h="1080">
                <a:moveTo>
                  <a:pt x="0" y="1080"/>
                </a:moveTo>
                <a:cubicBezTo>
                  <a:pt x="87" y="1010"/>
                  <a:pt x="334" y="835"/>
                  <a:pt x="523" y="661"/>
                </a:cubicBezTo>
                <a:cubicBezTo>
                  <a:pt x="712" y="487"/>
                  <a:pt x="948" y="72"/>
                  <a:pt x="1134" y="36"/>
                </a:cubicBezTo>
                <a:cubicBezTo>
                  <a:pt x="1320" y="0"/>
                  <a:pt x="1487" y="283"/>
                  <a:pt x="1638" y="442"/>
                </a:cubicBezTo>
                <a:cubicBezTo>
                  <a:pt x="1789" y="601"/>
                  <a:pt x="1957" y="875"/>
                  <a:pt x="2041" y="989"/>
                </a:cubicBez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81768" name="Text Box 168"/>
          <p:cNvSpPr txBox="1">
            <a:spLocks noChangeArrowheads="1"/>
          </p:cNvSpPr>
          <p:nvPr/>
        </p:nvSpPr>
        <p:spPr bwMode="auto">
          <a:xfrm>
            <a:off x="6510815" y="4297366"/>
            <a:ext cx="258199" cy="122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>
                <a:ea typeface="微软雅黑" panose="020B0503020204020204" pitchFamily="34" charset="-122"/>
              </a:rPr>
              <a:t>●</a:t>
            </a:r>
          </a:p>
        </p:txBody>
      </p:sp>
      <p:sp>
        <p:nvSpPr>
          <p:cNvPr id="281769" name="Text Box 169"/>
          <p:cNvSpPr txBox="1">
            <a:spLocks noChangeArrowheads="1"/>
          </p:cNvSpPr>
          <p:nvPr/>
        </p:nvSpPr>
        <p:spPr bwMode="auto">
          <a:xfrm>
            <a:off x="6902349" y="4076700"/>
            <a:ext cx="258199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>
                <a:ea typeface="微软雅黑" panose="020B0503020204020204" pitchFamily="34" charset="-122"/>
              </a:rPr>
              <a:t>●</a:t>
            </a:r>
          </a:p>
        </p:txBody>
      </p:sp>
      <p:sp>
        <p:nvSpPr>
          <p:cNvPr id="281770" name="Text Box 170"/>
          <p:cNvSpPr txBox="1">
            <a:spLocks noChangeArrowheads="1"/>
          </p:cNvSpPr>
          <p:nvPr/>
        </p:nvSpPr>
        <p:spPr bwMode="auto">
          <a:xfrm>
            <a:off x="7323510" y="3832225"/>
            <a:ext cx="258199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>
                <a:ea typeface="微软雅黑" panose="020B0503020204020204" pitchFamily="34" charset="-122"/>
              </a:rPr>
              <a:t>●</a:t>
            </a:r>
          </a:p>
        </p:txBody>
      </p:sp>
      <p:sp>
        <p:nvSpPr>
          <p:cNvPr id="281771" name="Text Box 171"/>
          <p:cNvSpPr txBox="1">
            <a:spLocks noChangeArrowheads="1"/>
          </p:cNvSpPr>
          <p:nvPr/>
        </p:nvSpPr>
        <p:spPr bwMode="auto">
          <a:xfrm>
            <a:off x="7702345" y="3573466"/>
            <a:ext cx="258199" cy="122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>
                <a:ea typeface="微软雅黑" panose="020B0503020204020204" pitchFamily="34" charset="-122"/>
              </a:rPr>
              <a:t>●</a:t>
            </a:r>
          </a:p>
        </p:txBody>
      </p:sp>
      <p:sp>
        <p:nvSpPr>
          <p:cNvPr id="281772" name="Text Box 172"/>
          <p:cNvSpPr txBox="1">
            <a:spLocks noChangeArrowheads="1"/>
          </p:cNvSpPr>
          <p:nvPr/>
        </p:nvSpPr>
        <p:spPr bwMode="auto">
          <a:xfrm>
            <a:off x="8083295" y="3222625"/>
            <a:ext cx="258199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>
                <a:ea typeface="微软雅黑" panose="020B0503020204020204" pitchFamily="34" charset="-122"/>
              </a:rPr>
              <a:t>●</a:t>
            </a:r>
          </a:p>
        </p:txBody>
      </p:sp>
      <p:sp>
        <p:nvSpPr>
          <p:cNvPr id="281773" name="Text Box 173"/>
          <p:cNvSpPr txBox="1">
            <a:spLocks noChangeArrowheads="1"/>
          </p:cNvSpPr>
          <p:nvPr/>
        </p:nvSpPr>
        <p:spPr bwMode="auto">
          <a:xfrm>
            <a:off x="8487525" y="2852741"/>
            <a:ext cx="258199" cy="122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>
                <a:ea typeface="微软雅黑" panose="020B0503020204020204" pitchFamily="34" charset="-122"/>
              </a:rPr>
              <a:t>●</a:t>
            </a:r>
          </a:p>
        </p:txBody>
      </p:sp>
      <p:sp>
        <p:nvSpPr>
          <p:cNvPr id="281774" name="Text Box 174"/>
          <p:cNvSpPr txBox="1">
            <a:spLocks noChangeArrowheads="1"/>
          </p:cNvSpPr>
          <p:nvPr/>
        </p:nvSpPr>
        <p:spPr bwMode="auto">
          <a:xfrm>
            <a:off x="8889640" y="2641600"/>
            <a:ext cx="258199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>
                <a:ea typeface="微软雅黑" panose="020B0503020204020204" pitchFamily="34" charset="-122"/>
              </a:rPr>
              <a:t>●</a:t>
            </a:r>
          </a:p>
        </p:txBody>
      </p:sp>
      <p:sp>
        <p:nvSpPr>
          <p:cNvPr id="281775" name="Text Box 175"/>
          <p:cNvSpPr txBox="1">
            <a:spLocks noChangeArrowheads="1"/>
          </p:cNvSpPr>
          <p:nvPr/>
        </p:nvSpPr>
        <p:spPr bwMode="auto">
          <a:xfrm>
            <a:off x="9274822" y="2717800"/>
            <a:ext cx="258199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>
                <a:ea typeface="微软雅黑" panose="020B0503020204020204" pitchFamily="34" charset="-122"/>
              </a:rPr>
              <a:t>●</a:t>
            </a:r>
          </a:p>
        </p:txBody>
      </p:sp>
      <p:sp>
        <p:nvSpPr>
          <p:cNvPr id="281776" name="Text Box 176"/>
          <p:cNvSpPr txBox="1">
            <a:spLocks noChangeArrowheads="1"/>
          </p:cNvSpPr>
          <p:nvPr/>
        </p:nvSpPr>
        <p:spPr bwMode="auto">
          <a:xfrm>
            <a:off x="9670589" y="3030541"/>
            <a:ext cx="258199" cy="122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>
                <a:ea typeface="微软雅黑" panose="020B0503020204020204" pitchFamily="34" charset="-122"/>
              </a:rPr>
              <a:t>●</a:t>
            </a:r>
          </a:p>
        </p:txBody>
      </p:sp>
      <p:sp>
        <p:nvSpPr>
          <p:cNvPr id="281777" name="Text Box 177"/>
          <p:cNvSpPr txBox="1">
            <a:spLocks noChangeArrowheads="1"/>
          </p:cNvSpPr>
          <p:nvPr/>
        </p:nvSpPr>
        <p:spPr bwMode="auto">
          <a:xfrm>
            <a:off x="10062120" y="3367091"/>
            <a:ext cx="258199" cy="122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>
                <a:ea typeface="微软雅黑" panose="020B0503020204020204" pitchFamily="34" charset="-122"/>
              </a:rPr>
              <a:t>●</a:t>
            </a:r>
          </a:p>
        </p:txBody>
      </p:sp>
      <p:sp>
        <p:nvSpPr>
          <p:cNvPr id="281778" name="Text Box 178"/>
          <p:cNvSpPr txBox="1">
            <a:spLocks noChangeArrowheads="1"/>
          </p:cNvSpPr>
          <p:nvPr/>
        </p:nvSpPr>
        <p:spPr bwMode="auto">
          <a:xfrm>
            <a:off x="10466351" y="3752850"/>
            <a:ext cx="258199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>
                <a:ea typeface="微软雅黑" panose="020B0503020204020204" pitchFamily="34" charset="-122"/>
              </a:rPr>
              <a:t>●</a:t>
            </a:r>
          </a:p>
        </p:txBody>
      </p:sp>
      <p:sp>
        <p:nvSpPr>
          <p:cNvPr id="281779" name="Text Box 179"/>
          <p:cNvSpPr txBox="1">
            <a:spLocks noChangeArrowheads="1"/>
          </p:cNvSpPr>
          <p:nvPr/>
        </p:nvSpPr>
        <p:spPr bwMode="auto">
          <a:xfrm>
            <a:off x="10849417" y="4165600"/>
            <a:ext cx="258199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>
                <a:ea typeface="微软雅黑" panose="020B0503020204020204" pitchFamily="34" charset="-122"/>
              </a:rPr>
              <a:t>●</a:t>
            </a:r>
          </a:p>
        </p:txBody>
      </p:sp>
      <p:sp>
        <p:nvSpPr>
          <p:cNvPr id="281780" name="Rectangle 180"/>
          <p:cNvSpPr>
            <a:spLocks noChangeArrowheads="1"/>
          </p:cNvSpPr>
          <p:nvPr/>
        </p:nvSpPr>
        <p:spPr bwMode="auto">
          <a:xfrm>
            <a:off x="6434624" y="5589591"/>
            <a:ext cx="289946" cy="452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1781" name="Rectangle 181"/>
          <p:cNvSpPr>
            <a:spLocks noChangeArrowheads="1"/>
          </p:cNvSpPr>
          <p:nvPr/>
        </p:nvSpPr>
        <p:spPr bwMode="auto">
          <a:xfrm>
            <a:off x="6828272" y="5516563"/>
            <a:ext cx="289946" cy="525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1782" name="Rectangle 182"/>
          <p:cNvSpPr>
            <a:spLocks noChangeArrowheads="1"/>
          </p:cNvSpPr>
          <p:nvPr/>
        </p:nvSpPr>
        <p:spPr bwMode="auto">
          <a:xfrm>
            <a:off x="7219807" y="5229225"/>
            <a:ext cx="289945" cy="812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1783" name="Rectangle 183"/>
          <p:cNvSpPr>
            <a:spLocks noChangeArrowheads="1"/>
          </p:cNvSpPr>
          <p:nvPr/>
        </p:nvSpPr>
        <p:spPr bwMode="auto">
          <a:xfrm>
            <a:off x="7613456" y="5229225"/>
            <a:ext cx="289945" cy="812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1784" name="Rectangle 184"/>
          <p:cNvSpPr>
            <a:spLocks noChangeArrowheads="1"/>
          </p:cNvSpPr>
          <p:nvPr/>
        </p:nvSpPr>
        <p:spPr bwMode="auto">
          <a:xfrm>
            <a:off x="8013451" y="4868863"/>
            <a:ext cx="289946" cy="1173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1785" name="Rectangle 185"/>
          <p:cNvSpPr>
            <a:spLocks noChangeArrowheads="1"/>
          </p:cNvSpPr>
          <p:nvPr/>
        </p:nvSpPr>
        <p:spPr bwMode="auto">
          <a:xfrm>
            <a:off x="8398634" y="3213103"/>
            <a:ext cx="289946" cy="282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1786" name="Rectangle 186"/>
          <p:cNvSpPr>
            <a:spLocks noChangeArrowheads="1"/>
          </p:cNvSpPr>
          <p:nvPr/>
        </p:nvSpPr>
        <p:spPr bwMode="auto">
          <a:xfrm>
            <a:off x="8807100" y="3429003"/>
            <a:ext cx="289945" cy="2613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1787" name="Rectangle 187"/>
          <p:cNvSpPr>
            <a:spLocks noChangeArrowheads="1"/>
          </p:cNvSpPr>
          <p:nvPr/>
        </p:nvSpPr>
        <p:spPr bwMode="auto">
          <a:xfrm>
            <a:off x="9194397" y="3573463"/>
            <a:ext cx="289946" cy="2468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1788" name="Rectangle 188"/>
          <p:cNvSpPr>
            <a:spLocks noChangeArrowheads="1"/>
          </p:cNvSpPr>
          <p:nvPr/>
        </p:nvSpPr>
        <p:spPr bwMode="auto">
          <a:xfrm>
            <a:off x="9594398" y="4437063"/>
            <a:ext cx="289945" cy="1604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1789" name="Rectangle 189"/>
          <p:cNvSpPr>
            <a:spLocks noChangeArrowheads="1"/>
          </p:cNvSpPr>
          <p:nvPr/>
        </p:nvSpPr>
        <p:spPr bwMode="auto">
          <a:xfrm>
            <a:off x="9983814" y="5445125"/>
            <a:ext cx="289945" cy="596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zh-CN" sz="2400">
              <a:ea typeface="微软雅黑" panose="020B0503020204020204" pitchFamily="34" charset="-122"/>
            </a:endParaRPr>
          </a:p>
        </p:txBody>
      </p:sp>
      <p:sp>
        <p:nvSpPr>
          <p:cNvPr id="281790" name="Rectangle 190"/>
          <p:cNvSpPr>
            <a:spLocks noChangeArrowheads="1"/>
          </p:cNvSpPr>
          <p:nvPr/>
        </p:nvSpPr>
        <p:spPr bwMode="auto">
          <a:xfrm>
            <a:off x="10371111" y="5589591"/>
            <a:ext cx="289946" cy="452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1791" name="Rectangle 191"/>
          <p:cNvSpPr>
            <a:spLocks noChangeArrowheads="1"/>
          </p:cNvSpPr>
          <p:nvPr/>
        </p:nvSpPr>
        <p:spPr bwMode="auto">
          <a:xfrm>
            <a:off x="10764760" y="5734053"/>
            <a:ext cx="289946" cy="307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1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1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1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8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1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1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1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1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1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1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1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1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1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1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1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1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1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1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1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50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1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1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1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1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000"/>
                                        <p:tgtEl>
                                          <p:spTgt spid="28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1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1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1000"/>
                                        <p:tgtEl>
                                          <p:spTgt spid="28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1000"/>
                                        <p:tgtEl>
                                          <p:spTgt spid="28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1000"/>
                                        <p:tgtEl>
                                          <p:spTgt spid="28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1000"/>
                                        <p:tgtEl>
                                          <p:spTgt spid="28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000"/>
                                        <p:tgtEl>
                                          <p:spTgt spid="28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1000"/>
                                        <p:tgtEl>
                                          <p:spTgt spid="28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000"/>
                            </p:stCondLst>
                            <p:childTnLst>
                              <p:par>
                                <p:cTn id="1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1000"/>
                                        <p:tgtEl>
                                          <p:spTgt spid="28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70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0"/>
                                        <p:tgtEl>
                                          <p:spTgt spid="28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80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1000"/>
                                        <p:tgtEl>
                                          <p:spTgt spid="28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000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1000"/>
                                        <p:tgtEl>
                                          <p:spTgt spid="28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1000"/>
                                        <p:tgtEl>
                                          <p:spTgt spid="28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1000"/>
                                        <p:tgtEl>
                                          <p:spTgt spid="28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54" grpId="0"/>
      <p:bldP spid="281766" grpId="0"/>
      <p:bldP spid="281767" grpId="0" animBg="1"/>
      <p:bldP spid="281768" grpId="0"/>
      <p:bldP spid="281769" grpId="0"/>
      <p:bldP spid="281770" grpId="0"/>
      <p:bldP spid="281771" grpId="0"/>
      <p:bldP spid="281772" grpId="0"/>
      <p:bldP spid="281773" grpId="0"/>
      <p:bldP spid="281774" grpId="0"/>
      <p:bldP spid="281775" grpId="0"/>
      <p:bldP spid="281776" grpId="0"/>
      <p:bldP spid="281777" grpId="0"/>
      <p:bldP spid="281778" grpId="0"/>
      <p:bldP spid="281779" grpId="0"/>
      <p:bldP spid="281780" grpId="0" animBg="1"/>
      <p:bldP spid="281781" grpId="0" animBg="1"/>
      <p:bldP spid="281782" grpId="0" animBg="1"/>
      <p:bldP spid="281783" grpId="0" animBg="1"/>
      <p:bldP spid="281784" grpId="0" animBg="1"/>
      <p:bldP spid="281785" grpId="0" animBg="1"/>
      <p:bldP spid="281786" grpId="0" animBg="1"/>
      <p:bldP spid="281787" grpId="0" animBg="1"/>
      <p:bldP spid="281788" grpId="0" animBg="1"/>
      <p:bldP spid="281789" grpId="0" animBg="1"/>
      <p:bldP spid="281790" grpId="0" animBg="1"/>
      <p:bldP spid="28179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31"/>
          <p:cNvSpPr txBox="1">
            <a:spLocks noChangeArrowheads="1"/>
          </p:cNvSpPr>
          <p:nvPr/>
        </p:nvSpPr>
        <p:spPr bwMode="auto">
          <a:xfrm>
            <a:off x="144710" y="6308728"/>
            <a:ext cx="5758701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ea typeface="微软雅黑" panose="020B0503020204020204" pitchFamily="34" charset="-122"/>
              </a:rPr>
              <a:t>乌兰巴托气温年变化曲线和逐月降水量</a:t>
            </a:r>
          </a:p>
        </p:txBody>
      </p:sp>
      <p:sp>
        <p:nvSpPr>
          <p:cNvPr id="26626" name="Text Box 132"/>
          <p:cNvSpPr txBox="1">
            <a:spLocks noChangeArrowheads="1"/>
          </p:cNvSpPr>
          <p:nvPr/>
        </p:nvSpPr>
        <p:spPr bwMode="auto">
          <a:xfrm>
            <a:off x="6288595" y="6308728"/>
            <a:ext cx="5758699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ea typeface="微软雅黑" panose="020B0503020204020204" pitchFamily="34" charset="-122"/>
              </a:rPr>
              <a:t>昆明气温年变化曲线和逐月降水量</a:t>
            </a:r>
          </a:p>
        </p:txBody>
      </p:sp>
      <p:sp>
        <p:nvSpPr>
          <p:cNvPr id="26627" name="Text Box 133"/>
          <p:cNvSpPr txBox="1">
            <a:spLocks noChangeArrowheads="1"/>
          </p:cNvSpPr>
          <p:nvPr/>
        </p:nvSpPr>
        <p:spPr bwMode="auto">
          <a:xfrm>
            <a:off x="720369" y="765176"/>
            <a:ext cx="10751267" cy="13111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ea typeface="微软雅黑" panose="020B0503020204020204" pitchFamily="34" charset="-122"/>
              </a:rPr>
              <a:t>1</a:t>
            </a:r>
            <a:r>
              <a:rPr lang="zh-CN" altLang="en-US" sz="2400">
                <a:ea typeface="微软雅黑" panose="020B0503020204020204" pitchFamily="34" charset="-122"/>
              </a:rPr>
              <a:t>）找出两城市最高、最低月平均气温各是多少？计算两城市的气温年较差。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ea typeface="微软雅黑" panose="020B0503020204020204" pitchFamily="34" charset="-122"/>
              </a:rPr>
              <a:t>2</a:t>
            </a:r>
            <a:r>
              <a:rPr lang="zh-CN" altLang="en-US" sz="2400">
                <a:ea typeface="微软雅黑" panose="020B0503020204020204" pitchFamily="34" charset="-122"/>
              </a:rPr>
              <a:t>）请估算两城市的年降水量。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ea typeface="微软雅黑" panose="020B0503020204020204" pitchFamily="34" charset="-122"/>
              </a:rPr>
              <a:t>3</a:t>
            </a:r>
            <a:r>
              <a:rPr lang="zh-CN" altLang="en-US" sz="2400">
                <a:ea typeface="微软雅黑" panose="020B0503020204020204" pitchFamily="34" charset="-122"/>
              </a:rPr>
              <a:t>）乌兰巴托和昆明的气候主要有哪些差别？</a:t>
            </a:r>
          </a:p>
        </p:txBody>
      </p:sp>
      <p:sp>
        <p:nvSpPr>
          <p:cNvPr id="24581" name="WordArt 134"/>
          <p:cNvSpPr>
            <a:spLocks noTextEdit="1"/>
          </p:cNvSpPr>
          <p:nvPr/>
        </p:nvSpPr>
        <p:spPr>
          <a:xfrm>
            <a:off x="5816638" y="3905250"/>
            <a:ext cx="558727" cy="819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5000" lnSpcReduction="20000"/>
          </a:bodyPr>
          <a:lstStyle/>
          <a:p>
            <a:pPr algn="ctr"/>
            <a:r>
              <a:rPr lang="zh-CN" altLang="en-US" sz="3200" noProof="1">
                <a:ln w="12700" cap="flat" cmpd="sng">
                  <a:solidFill>
                    <a:srgbClr val="3333CC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活</a:t>
            </a:r>
            <a:endParaRPr lang="zh-CN" altLang="en-US" sz="3200" noProof="1">
              <a:ln w="12700" cap="flat" cmpd="sng">
                <a:solidFill>
                  <a:srgbClr val="3333CC"/>
                </a:solidFill>
                <a:prstDash val="solid"/>
                <a:headEnd type="none" w="med" len="med"/>
                <a:tailEnd type="none" w="med" len="med"/>
              </a:ln>
              <a:solidFill>
                <a:srgbClr val="B2B2B2">
                  <a:alpha val="50195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noProof="1">
                <a:ln w="12700" cap="flat" cmpd="sng">
                  <a:solidFill>
                    <a:srgbClr val="3333CC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</a:t>
            </a:r>
            <a:endParaRPr lang="zh-CN" altLang="en-US" sz="3200" noProof="1">
              <a:ln w="12700" cap="flat" cmpd="sng">
                <a:solidFill>
                  <a:srgbClr val="3333CC"/>
                </a:solidFill>
                <a:prstDash val="solid"/>
                <a:headEnd type="none" w="med" len="med"/>
                <a:tailEnd type="none" w="med" len="med"/>
              </a:ln>
              <a:solidFill>
                <a:srgbClr val="B2B2B2">
                  <a:alpha val="50195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629" name="Picture 135" descr="昆明气温年变化曲线和逐月降水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456" y="2560641"/>
            <a:ext cx="5246533" cy="36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136" descr="乌兰巴托气温年变化曲线和逐月降水量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1660" y="2500316"/>
            <a:ext cx="5280397" cy="373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表格 25601"/>
          <p:cNvGraphicFramePr/>
          <p:nvPr/>
        </p:nvGraphicFramePr>
        <p:xfrm>
          <a:off x="407141" y="2492378"/>
          <a:ext cx="11470838" cy="1665923"/>
        </p:xfrm>
        <a:graphic>
          <a:graphicData uri="http://schemas.openxmlformats.org/drawingml/2006/table">
            <a:tbl>
              <a:tblPr/>
              <a:tblGrid>
                <a:gridCol w="1464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8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8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38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38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38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38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3385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85763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月份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925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气温</a:t>
                      </a:r>
                    </a:p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ºC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12.8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13.6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14.9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16.4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18.9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19.9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22.5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22.7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21.7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19.2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16.7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14.1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降水（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mm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79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07" name="Text Box 70"/>
          <p:cNvSpPr txBox="1">
            <a:spLocks noChangeArrowheads="1"/>
          </p:cNvSpPr>
          <p:nvPr/>
        </p:nvSpPr>
        <p:spPr bwMode="auto">
          <a:xfrm>
            <a:off x="625131" y="1773239"/>
            <a:ext cx="1084650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根据提供的资料表，完成下列任务。</a:t>
            </a:r>
          </a:p>
        </p:txBody>
      </p:sp>
      <p:sp>
        <p:nvSpPr>
          <p:cNvPr id="27708" name="Text Box 72"/>
          <p:cNvSpPr txBox="1">
            <a:spLocks noChangeArrowheads="1"/>
          </p:cNvSpPr>
          <p:nvPr/>
        </p:nvSpPr>
        <p:spPr bwMode="auto">
          <a:xfrm>
            <a:off x="380755" y="5017306"/>
            <a:ext cx="11209618" cy="973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）在下页图坐标网格中，请你绘出洛杉矶的气温年变化曲线和逐月降水量图。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）根据所绘图像，说出洛杉矶的气温和降水量随时间变化的主要特点。</a:t>
            </a:r>
          </a:p>
        </p:txBody>
      </p:sp>
      <p:sp>
        <p:nvSpPr>
          <p:cNvPr id="27709" name="WordArt 73"/>
          <p:cNvSpPr>
            <a:spLocks noChangeArrowheads="1" noChangeShapeType="1" noTextEdit="1"/>
          </p:cNvSpPr>
          <p:nvPr/>
        </p:nvSpPr>
        <p:spPr bwMode="auto">
          <a:xfrm>
            <a:off x="5537274" y="1052516"/>
            <a:ext cx="1117455" cy="409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kern="10">
                <a:ln w="12700">
                  <a:solidFill>
                    <a:srgbClr val="3333CC"/>
                  </a:solidFill>
                  <a:rou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</a:p>
        </p:txBody>
      </p:sp>
      <p:sp>
        <p:nvSpPr>
          <p:cNvPr id="6" name="矩形 5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698" name="Group 2"/>
          <p:cNvGraphicFramePr>
            <a:graphicFrameLocks noGrp="1"/>
          </p:cNvGraphicFramePr>
          <p:nvPr/>
        </p:nvGraphicFramePr>
        <p:xfrm>
          <a:off x="1848404" y="1239841"/>
          <a:ext cx="8126940" cy="4170045"/>
        </p:xfrm>
        <a:graphic>
          <a:graphicData uri="http://schemas.openxmlformats.org/drawingml/2006/table">
            <a:tbl>
              <a:tblPr/>
              <a:tblGrid>
                <a:gridCol w="677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2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2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72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72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72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5817" name="Rectangle 121"/>
          <p:cNvSpPr>
            <a:spLocks noChangeArrowheads="1"/>
          </p:cNvSpPr>
          <p:nvPr/>
        </p:nvSpPr>
        <p:spPr bwMode="auto">
          <a:xfrm>
            <a:off x="1848406" y="3805238"/>
            <a:ext cx="664546" cy="1600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818" name="Rectangle 122"/>
          <p:cNvSpPr>
            <a:spLocks noChangeArrowheads="1"/>
          </p:cNvSpPr>
          <p:nvPr/>
        </p:nvSpPr>
        <p:spPr bwMode="auto">
          <a:xfrm>
            <a:off x="2529883" y="2967038"/>
            <a:ext cx="664546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grpSp>
        <p:nvGrpSpPr>
          <p:cNvPr id="2" name="Group 226"/>
          <p:cNvGrpSpPr/>
          <p:nvPr/>
        </p:nvGrpSpPr>
        <p:grpSpPr bwMode="auto">
          <a:xfrm>
            <a:off x="663226" y="765175"/>
            <a:ext cx="10327988" cy="5164138"/>
            <a:chOff x="304" y="783"/>
            <a:chExt cx="4880" cy="3253"/>
          </a:xfrm>
        </p:grpSpPr>
        <p:sp>
          <p:nvSpPr>
            <p:cNvPr id="28795" name="Text Box 123"/>
            <p:cNvSpPr txBox="1">
              <a:spLocks noChangeArrowheads="1"/>
            </p:cNvSpPr>
            <p:nvPr/>
          </p:nvSpPr>
          <p:spPr bwMode="auto">
            <a:xfrm>
              <a:off x="624" y="3748"/>
              <a:ext cx="456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1     2     3    4     5     6     7    8     9    10  11   12</a:t>
              </a:r>
              <a:r>
                <a:rPr lang="zh-CN" altLang="en-US" sz="2400">
                  <a:latin typeface="Times New Roman" panose="02020603050405020304" pitchFamily="18" charset="0"/>
                  <a:ea typeface="微软雅黑" panose="020B0503020204020204" pitchFamily="34" charset="-122"/>
                </a:rPr>
                <a:t>（</a:t>
              </a:r>
              <a:r>
                <a:rPr lang="zh-CN" altLang="en-US" sz="240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月</a:t>
              </a:r>
              <a:r>
                <a:rPr lang="zh-CN" altLang="en-US" sz="2400">
                  <a:latin typeface="Times New Roman" panose="02020603050405020304" pitchFamily="18" charset="0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8796" name="Text Box 124"/>
            <p:cNvSpPr txBox="1">
              <a:spLocks noChangeArrowheads="1"/>
            </p:cNvSpPr>
            <p:nvPr/>
          </p:nvSpPr>
          <p:spPr bwMode="auto">
            <a:xfrm>
              <a:off x="304" y="895"/>
              <a:ext cx="482" cy="29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r">
                <a:lnSpc>
                  <a:spcPct val="140000"/>
                </a:lnSpc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50  40   30   20  10  0 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-10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-20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-30</a:t>
              </a:r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793" y="783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  <a:ea typeface="微软雅黑" panose="020B0503020204020204" pitchFamily="34" charset="-122"/>
                </a:rPr>
                <a:t>气温（</a:t>
              </a:r>
              <a:r>
                <a:rPr lang="en-US" altLang="zh-CN" sz="2400">
                  <a:latin typeface="Times New Roman" panose="02020603050405020304" pitchFamily="18" charset="0"/>
                  <a:ea typeface="微软雅黑" panose="020B0503020204020204" pitchFamily="34" charset="-122"/>
                </a:rPr>
                <a:t>ºC</a:t>
              </a:r>
              <a:r>
                <a:rPr lang="zh-CN" altLang="en-US" sz="2400">
                  <a:latin typeface="Times New Roman" panose="02020603050405020304" pitchFamily="18" charset="0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8798" name="Text Box 128"/>
            <p:cNvSpPr txBox="1">
              <a:spLocks noChangeArrowheads="1"/>
            </p:cNvSpPr>
            <p:nvPr/>
          </p:nvSpPr>
          <p:spPr bwMode="auto">
            <a:xfrm>
              <a:off x="4656" y="97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160</a:t>
              </a:r>
            </a:p>
          </p:txBody>
        </p:sp>
        <p:sp>
          <p:nvSpPr>
            <p:cNvPr id="28799" name="Text Box 129"/>
            <p:cNvSpPr txBox="1">
              <a:spLocks noChangeArrowheads="1"/>
            </p:cNvSpPr>
            <p:nvPr/>
          </p:nvSpPr>
          <p:spPr bwMode="auto">
            <a:xfrm>
              <a:off x="4656" y="125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140</a:t>
              </a:r>
            </a:p>
          </p:txBody>
        </p:sp>
        <p:sp>
          <p:nvSpPr>
            <p:cNvPr id="28800" name="Text Box 130"/>
            <p:cNvSpPr txBox="1">
              <a:spLocks noChangeArrowheads="1"/>
            </p:cNvSpPr>
            <p:nvPr/>
          </p:nvSpPr>
          <p:spPr bwMode="auto">
            <a:xfrm>
              <a:off x="4656" y="1546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120</a:t>
              </a:r>
            </a:p>
          </p:txBody>
        </p:sp>
        <p:sp>
          <p:nvSpPr>
            <p:cNvPr id="28801" name="Text Box 131"/>
            <p:cNvSpPr txBox="1">
              <a:spLocks noChangeArrowheads="1"/>
            </p:cNvSpPr>
            <p:nvPr/>
          </p:nvSpPr>
          <p:spPr bwMode="auto">
            <a:xfrm>
              <a:off x="4656" y="188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100</a:t>
              </a:r>
            </a:p>
          </p:txBody>
        </p:sp>
        <p:sp>
          <p:nvSpPr>
            <p:cNvPr id="28802" name="Text Box 132"/>
            <p:cNvSpPr txBox="1">
              <a:spLocks noChangeArrowheads="1"/>
            </p:cNvSpPr>
            <p:nvPr/>
          </p:nvSpPr>
          <p:spPr bwMode="auto">
            <a:xfrm>
              <a:off x="4656" y="221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80</a:t>
              </a:r>
            </a:p>
          </p:txBody>
        </p:sp>
        <p:sp>
          <p:nvSpPr>
            <p:cNvPr id="28803" name="Text Box 133"/>
            <p:cNvSpPr txBox="1">
              <a:spLocks noChangeArrowheads="1"/>
            </p:cNvSpPr>
            <p:nvPr/>
          </p:nvSpPr>
          <p:spPr bwMode="auto">
            <a:xfrm>
              <a:off x="4656" y="2554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60</a:t>
              </a:r>
            </a:p>
          </p:txBody>
        </p:sp>
        <p:sp>
          <p:nvSpPr>
            <p:cNvPr id="28804" name="Text Box 134"/>
            <p:cNvSpPr txBox="1">
              <a:spLocks noChangeArrowheads="1"/>
            </p:cNvSpPr>
            <p:nvPr/>
          </p:nvSpPr>
          <p:spPr bwMode="auto">
            <a:xfrm>
              <a:off x="4656" y="289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40</a:t>
              </a:r>
            </a:p>
          </p:txBody>
        </p:sp>
        <p:sp>
          <p:nvSpPr>
            <p:cNvPr id="28805" name="Text Box 135"/>
            <p:cNvSpPr txBox="1">
              <a:spLocks noChangeArrowheads="1"/>
            </p:cNvSpPr>
            <p:nvPr/>
          </p:nvSpPr>
          <p:spPr bwMode="auto">
            <a:xfrm>
              <a:off x="4656" y="317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20</a:t>
              </a:r>
            </a:p>
          </p:txBody>
        </p:sp>
        <p:sp>
          <p:nvSpPr>
            <p:cNvPr id="28806" name="Text Box 136"/>
            <p:cNvSpPr txBox="1">
              <a:spLocks noChangeArrowheads="1"/>
            </p:cNvSpPr>
            <p:nvPr/>
          </p:nvSpPr>
          <p:spPr bwMode="auto">
            <a:xfrm>
              <a:off x="4656" y="3466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28807" name="Text Box 137"/>
            <p:cNvSpPr txBox="1">
              <a:spLocks noChangeArrowheads="1"/>
            </p:cNvSpPr>
            <p:nvPr/>
          </p:nvSpPr>
          <p:spPr bwMode="auto">
            <a:xfrm>
              <a:off x="3560" y="783"/>
              <a:ext cx="131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降水（毫米）</a:t>
              </a:r>
            </a:p>
          </p:txBody>
        </p:sp>
      </p:grpSp>
      <p:sp>
        <p:nvSpPr>
          <p:cNvPr id="285892" name="Oval 196"/>
          <p:cNvSpPr>
            <a:spLocks noChangeArrowheads="1"/>
          </p:cNvSpPr>
          <p:nvPr/>
        </p:nvSpPr>
        <p:spPr bwMode="auto">
          <a:xfrm>
            <a:off x="2051578" y="3119438"/>
            <a:ext cx="203174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zh-CN" altLang="zh-CN" sz="240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85893" name="Oval 197"/>
          <p:cNvSpPr>
            <a:spLocks noChangeArrowheads="1"/>
          </p:cNvSpPr>
          <p:nvPr/>
        </p:nvSpPr>
        <p:spPr bwMode="auto">
          <a:xfrm>
            <a:off x="2762685" y="2967038"/>
            <a:ext cx="203174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894" name="Oval 198"/>
          <p:cNvSpPr>
            <a:spLocks noChangeArrowheads="1"/>
          </p:cNvSpPr>
          <p:nvPr/>
        </p:nvSpPr>
        <p:spPr bwMode="auto">
          <a:xfrm>
            <a:off x="3372206" y="2890838"/>
            <a:ext cx="203174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895" name="Oval 199"/>
          <p:cNvSpPr>
            <a:spLocks noChangeArrowheads="1"/>
          </p:cNvSpPr>
          <p:nvPr/>
        </p:nvSpPr>
        <p:spPr bwMode="auto">
          <a:xfrm>
            <a:off x="4083313" y="2814638"/>
            <a:ext cx="203174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896" name="Oval 200"/>
          <p:cNvSpPr>
            <a:spLocks noChangeArrowheads="1"/>
          </p:cNvSpPr>
          <p:nvPr/>
        </p:nvSpPr>
        <p:spPr bwMode="auto">
          <a:xfrm>
            <a:off x="4794421" y="2738438"/>
            <a:ext cx="203174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897" name="Oval 201"/>
          <p:cNvSpPr>
            <a:spLocks noChangeArrowheads="1"/>
          </p:cNvSpPr>
          <p:nvPr/>
        </p:nvSpPr>
        <p:spPr bwMode="auto">
          <a:xfrm>
            <a:off x="5403941" y="2662238"/>
            <a:ext cx="203174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898" name="Oval 202"/>
          <p:cNvSpPr>
            <a:spLocks noChangeArrowheads="1"/>
          </p:cNvSpPr>
          <p:nvPr/>
        </p:nvSpPr>
        <p:spPr bwMode="auto">
          <a:xfrm>
            <a:off x="6115049" y="2586038"/>
            <a:ext cx="203174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899" name="Oval 203"/>
          <p:cNvSpPr>
            <a:spLocks noChangeArrowheads="1"/>
          </p:cNvSpPr>
          <p:nvPr/>
        </p:nvSpPr>
        <p:spPr bwMode="auto">
          <a:xfrm>
            <a:off x="6826156" y="2509838"/>
            <a:ext cx="203174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00" name="Oval 204"/>
          <p:cNvSpPr>
            <a:spLocks noChangeArrowheads="1"/>
          </p:cNvSpPr>
          <p:nvPr/>
        </p:nvSpPr>
        <p:spPr bwMode="auto">
          <a:xfrm>
            <a:off x="7435677" y="2586038"/>
            <a:ext cx="203174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01" name="Oval 205"/>
          <p:cNvSpPr>
            <a:spLocks noChangeArrowheads="1"/>
          </p:cNvSpPr>
          <p:nvPr/>
        </p:nvSpPr>
        <p:spPr bwMode="auto">
          <a:xfrm>
            <a:off x="8146784" y="2814638"/>
            <a:ext cx="203174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02" name="Oval 206"/>
          <p:cNvSpPr>
            <a:spLocks noChangeArrowheads="1"/>
          </p:cNvSpPr>
          <p:nvPr/>
        </p:nvSpPr>
        <p:spPr bwMode="auto">
          <a:xfrm>
            <a:off x="8857892" y="2967038"/>
            <a:ext cx="203174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03" name="Oval 207"/>
          <p:cNvSpPr>
            <a:spLocks noChangeArrowheads="1"/>
          </p:cNvSpPr>
          <p:nvPr/>
        </p:nvSpPr>
        <p:spPr bwMode="auto">
          <a:xfrm>
            <a:off x="9568999" y="3043238"/>
            <a:ext cx="203174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05" name="Rectangle 209"/>
          <p:cNvSpPr>
            <a:spLocks noChangeArrowheads="1"/>
          </p:cNvSpPr>
          <p:nvPr/>
        </p:nvSpPr>
        <p:spPr bwMode="auto">
          <a:xfrm>
            <a:off x="3198663" y="3805238"/>
            <a:ext cx="681478" cy="1600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06" name="Rectangle 210"/>
          <p:cNvSpPr>
            <a:spLocks noChangeArrowheads="1"/>
          </p:cNvSpPr>
          <p:nvPr/>
        </p:nvSpPr>
        <p:spPr bwMode="auto">
          <a:xfrm>
            <a:off x="3888606" y="4560888"/>
            <a:ext cx="656082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07" name="Rectangle 211"/>
          <p:cNvSpPr>
            <a:spLocks noChangeArrowheads="1"/>
          </p:cNvSpPr>
          <p:nvPr/>
        </p:nvSpPr>
        <p:spPr bwMode="auto">
          <a:xfrm>
            <a:off x="4561619" y="5024438"/>
            <a:ext cx="656082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08" name="Rectangle 212"/>
          <p:cNvSpPr>
            <a:spLocks noChangeArrowheads="1"/>
          </p:cNvSpPr>
          <p:nvPr/>
        </p:nvSpPr>
        <p:spPr bwMode="auto">
          <a:xfrm>
            <a:off x="5226166" y="5253038"/>
            <a:ext cx="685711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09" name="Rectangle 213"/>
          <p:cNvSpPr>
            <a:spLocks noChangeArrowheads="1"/>
          </p:cNvSpPr>
          <p:nvPr/>
        </p:nvSpPr>
        <p:spPr bwMode="auto">
          <a:xfrm>
            <a:off x="6595470" y="5329241"/>
            <a:ext cx="664546" cy="920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10" name="Rectangle 214"/>
          <p:cNvSpPr>
            <a:spLocks noChangeArrowheads="1"/>
          </p:cNvSpPr>
          <p:nvPr/>
        </p:nvSpPr>
        <p:spPr bwMode="auto">
          <a:xfrm>
            <a:off x="7266368" y="5176838"/>
            <a:ext cx="677245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11" name="Rectangle 215"/>
          <p:cNvSpPr>
            <a:spLocks noChangeArrowheads="1"/>
          </p:cNvSpPr>
          <p:nvPr/>
        </p:nvSpPr>
        <p:spPr bwMode="auto">
          <a:xfrm>
            <a:off x="7943613" y="5024438"/>
            <a:ext cx="658197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12" name="Rectangle 216"/>
          <p:cNvSpPr>
            <a:spLocks noChangeArrowheads="1"/>
          </p:cNvSpPr>
          <p:nvPr/>
        </p:nvSpPr>
        <p:spPr bwMode="auto">
          <a:xfrm>
            <a:off x="8610274" y="4567238"/>
            <a:ext cx="711107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13" name="Rectangle 217"/>
          <p:cNvSpPr>
            <a:spLocks noChangeArrowheads="1"/>
          </p:cNvSpPr>
          <p:nvPr/>
        </p:nvSpPr>
        <p:spPr bwMode="auto">
          <a:xfrm>
            <a:off x="9312917" y="3348038"/>
            <a:ext cx="662431" cy="2057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85919" name="Freeform 223"/>
          <p:cNvSpPr>
            <a:spLocks noChangeArrowheads="1"/>
          </p:cNvSpPr>
          <p:nvPr/>
        </p:nvSpPr>
        <p:spPr bwMode="auto">
          <a:xfrm>
            <a:off x="2178563" y="2590803"/>
            <a:ext cx="7500491" cy="576263"/>
          </a:xfrm>
          <a:custGeom>
            <a:avLst/>
            <a:gdLst/>
            <a:ahLst/>
            <a:cxnLst>
              <a:cxn ang="0">
                <a:pos x="0" y="363"/>
              </a:cxn>
              <a:cxn ang="0">
                <a:pos x="318" y="272"/>
              </a:cxn>
              <a:cxn ang="0">
                <a:pos x="635" y="227"/>
              </a:cxn>
              <a:cxn ang="0">
                <a:pos x="953" y="182"/>
              </a:cxn>
              <a:cxn ang="0">
                <a:pos x="1270" y="136"/>
              </a:cxn>
              <a:cxn ang="0">
                <a:pos x="1588" y="91"/>
              </a:cxn>
              <a:cxn ang="0">
                <a:pos x="1905" y="46"/>
              </a:cxn>
              <a:cxn ang="0">
                <a:pos x="2223" y="0"/>
              </a:cxn>
              <a:cxn ang="0">
                <a:pos x="2540" y="46"/>
              </a:cxn>
              <a:cxn ang="0">
                <a:pos x="2858" y="182"/>
              </a:cxn>
              <a:cxn ang="0">
                <a:pos x="3221" y="272"/>
              </a:cxn>
              <a:cxn ang="0">
                <a:pos x="3544" y="343"/>
              </a:cxn>
            </a:cxnLst>
            <a:rect l="0" t="0" r="r" b="b"/>
            <a:pathLst>
              <a:path w="3544" h="363">
                <a:moveTo>
                  <a:pt x="0" y="363"/>
                </a:moveTo>
                <a:cubicBezTo>
                  <a:pt x="106" y="329"/>
                  <a:pt x="212" y="295"/>
                  <a:pt x="318" y="272"/>
                </a:cubicBezTo>
                <a:cubicBezTo>
                  <a:pt x="424" y="249"/>
                  <a:pt x="529" y="242"/>
                  <a:pt x="635" y="227"/>
                </a:cubicBezTo>
                <a:cubicBezTo>
                  <a:pt x="741" y="212"/>
                  <a:pt x="847" y="197"/>
                  <a:pt x="953" y="182"/>
                </a:cubicBezTo>
                <a:cubicBezTo>
                  <a:pt x="1059" y="167"/>
                  <a:pt x="1164" y="151"/>
                  <a:pt x="1270" y="136"/>
                </a:cubicBezTo>
                <a:cubicBezTo>
                  <a:pt x="1376" y="121"/>
                  <a:pt x="1482" y="106"/>
                  <a:pt x="1588" y="91"/>
                </a:cubicBezTo>
                <a:cubicBezTo>
                  <a:pt x="1694" y="76"/>
                  <a:pt x="1799" y="61"/>
                  <a:pt x="1905" y="46"/>
                </a:cubicBezTo>
                <a:cubicBezTo>
                  <a:pt x="2011" y="31"/>
                  <a:pt x="2117" y="0"/>
                  <a:pt x="2223" y="0"/>
                </a:cubicBezTo>
                <a:cubicBezTo>
                  <a:pt x="2329" y="0"/>
                  <a:pt x="2434" y="16"/>
                  <a:pt x="2540" y="46"/>
                </a:cubicBezTo>
                <a:cubicBezTo>
                  <a:pt x="2646" y="76"/>
                  <a:pt x="2745" y="144"/>
                  <a:pt x="2858" y="182"/>
                </a:cubicBezTo>
                <a:cubicBezTo>
                  <a:pt x="2971" y="220"/>
                  <a:pt x="3107" y="245"/>
                  <a:pt x="3221" y="272"/>
                </a:cubicBezTo>
                <a:cubicBezTo>
                  <a:pt x="3335" y="299"/>
                  <a:pt x="3477" y="328"/>
                  <a:pt x="3544" y="343"/>
                </a:cubicBez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85923" name="Text Box 227"/>
          <p:cNvSpPr txBox="1">
            <a:spLocks noChangeArrowheads="1"/>
          </p:cNvSpPr>
          <p:nvPr/>
        </p:nvSpPr>
        <p:spPr bwMode="auto">
          <a:xfrm>
            <a:off x="1681210" y="6067425"/>
            <a:ext cx="863910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微软雅黑" panose="020B0503020204020204" pitchFamily="34" charset="-122"/>
              </a:rPr>
              <a:t>冬季温和，夏季高温；夏季干燥，冬季多雨。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5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5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5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5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5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5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5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5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5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5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5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5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5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5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8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8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8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8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8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8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8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8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8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8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8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5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85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817" grpId="0" animBg="1"/>
      <p:bldP spid="285818" grpId="0" animBg="1"/>
      <p:bldP spid="285892" grpId="0" animBg="1"/>
      <p:bldP spid="285893" grpId="0" animBg="1"/>
      <p:bldP spid="285894" grpId="0" animBg="1"/>
      <p:bldP spid="285895" grpId="0" animBg="1"/>
      <p:bldP spid="285896" grpId="0" animBg="1"/>
      <p:bldP spid="285897" grpId="0" animBg="1"/>
      <p:bldP spid="285898" grpId="0" animBg="1"/>
      <p:bldP spid="285899" grpId="0" animBg="1"/>
      <p:bldP spid="285900" grpId="0" animBg="1"/>
      <p:bldP spid="285901" grpId="0" animBg="1"/>
      <p:bldP spid="285902" grpId="0" animBg="1"/>
      <p:bldP spid="285903" grpId="0" animBg="1"/>
      <p:bldP spid="285905" grpId="0" animBg="1"/>
      <p:bldP spid="285906" grpId="0" animBg="1"/>
      <p:bldP spid="285907" grpId="0" animBg="1"/>
      <p:bldP spid="285908" grpId="0" animBg="1"/>
      <p:bldP spid="285909" grpId="0" animBg="1"/>
      <p:bldP spid="285910" grpId="0" animBg="1"/>
      <p:bldP spid="285911" grpId="0" animBg="1"/>
      <p:bldP spid="285912" grpId="0" animBg="1"/>
      <p:bldP spid="285913" grpId="0" animBg="1"/>
      <p:bldP spid="285919" grpId="0" animBg="1"/>
      <p:bldP spid="2859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4"/>
          <p:cNvSpPr txBox="1">
            <a:spLocks noChangeArrowheads="1"/>
          </p:cNvSpPr>
          <p:nvPr/>
        </p:nvSpPr>
        <p:spPr bwMode="auto">
          <a:xfrm>
            <a:off x="2666294" y="1286226"/>
            <a:ext cx="3841251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微软雅黑" panose="020B0503020204020204" pitchFamily="34" charset="-122"/>
              </a:rPr>
              <a:t>三、等值线图</a:t>
            </a:r>
          </a:p>
        </p:txBody>
      </p:sp>
      <p:pic>
        <p:nvPicPr>
          <p:cNvPr id="29698" name="图片 27653" descr="世界的降水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5101" y="3735391"/>
            <a:ext cx="5856054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图片 27655" descr="世界气温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396" y="2185884"/>
            <a:ext cx="5999970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ChangeArrowheads="1"/>
          </p:cNvSpPr>
          <p:nvPr/>
        </p:nvSpPr>
        <p:spPr bwMode="auto">
          <a:xfrm>
            <a:off x="1272747" y="2174877"/>
            <a:ext cx="10294127" cy="3749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en-US" altLang="zh-CN" sz="2400">
                <a:ea typeface="微软雅黑" panose="020B0503020204020204" pitchFamily="34" charset="-122"/>
              </a:rPr>
              <a:t>1</a:t>
            </a:r>
            <a:r>
              <a:rPr lang="zh-CN" altLang="en-US" sz="2400">
                <a:ea typeface="微软雅黑" panose="020B0503020204020204" pitchFamily="34" charset="-122"/>
              </a:rPr>
              <a:t>．关于地表气温分布的叙述，正确的是       （     ）</a:t>
            </a:r>
          </a:p>
          <a:p>
            <a:pPr indent="266700">
              <a:lnSpc>
                <a:spcPct val="125000"/>
              </a:lnSpc>
            </a:pPr>
            <a:r>
              <a:rPr lang="en-US" altLang="zh-CN" sz="2400">
                <a:ea typeface="微软雅黑" panose="020B0503020204020204" pitchFamily="34" charset="-122"/>
              </a:rPr>
              <a:t>  A</a:t>
            </a:r>
            <a:r>
              <a:rPr lang="zh-CN" altLang="en-US" sz="2400">
                <a:ea typeface="微软雅黑" panose="020B0503020204020204" pitchFamily="34" charset="-122"/>
              </a:rPr>
              <a:t>．气温的空间分布一般用气温变化曲线图来表示</a:t>
            </a:r>
          </a:p>
          <a:p>
            <a:pPr indent="266700">
              <a:lnSpc>
                <a:spcPct val="125000"/>
              </a:lnSpc>
            </a:pPr>
            <a:r>
              <a:rPr lang="en-US" altLang="zh-CN" sz="2400">
                <a:ea typeface="微软雅黑" panose="020B0503020204020204" pitchFamily="34" charset="-122"/>
              </a:rPr>
              <a:t>  B</a:t>
            </a:r>
            <a:r>
              <a:rPr lang="zh-CN" altLang="en-US" sz="2400">
                <a:ea typeface="微软雅黑" panose="020B0503020204020204" pitchFamily="34" charset="-122"/>
              </a:rPr>
              <a:t>．海拨越高的地方年平均气温越高</a:t>
            </a:r>
          </a:p>
          <a:p>
            <a:pPr indent="266700">
              <a:lnSpc>
                <a:spcPct val="125000"/>
              </a:lnSpc>
            </a:pPr>
            <a:r>
              <a:rPr lang="en-US" altLang="zh-CN" sz="2400">
                <a:ea typeface="微软雅黑" panose="020B0503020204020204" pitchFamily="34" charset="-122"/>
              </a:rPr>
              <a:t>  C</a:t>
            </a:r>
            <a:r>
              <a:rPr lang="zh-CN" altLang="en-US" sz="2400">
                <a:ea typeface="微软雅黑" panose="020B0503020204020204" pitchFamily="34" charset="-122"/>
              </a:rPr>
              <a:t>．夏季同一纬度地区陆上气温低于海上气温</a:t>
            </a:r>
          </a:p>
          <a:p>
            <a:pPr indent="266700">
              <a:lnSpc>
                <a:spcPct val="125000"/>
              </a:lnSpc>
            </a:pPr>
            <a:r>
              <a:rPr lang="en-US" altLang="zh-CN" sz="2400">
                <a:ea typeface="微软雅黑" panose="020B0503020204020204" pitchFamily="34" charset="-122"/>
              </a:rPr>
              <a:t>  D</a:t>
            </a:r>
            <a:r>
              <a:rPr lang="zh-CN" altLang="en-US" sz="2400">
                <a:ea typeface="微软雅黑" panose="020B0503020204020204" pitchFamily="34" charset="-122"/>
              </a:rPr>
              <a:t>．北半球大陆</a:t>
            </a:r>
            <a:r>
              <a:rPr lang="en-US" altLang="zh-CN" sz="2400">
                <a:ea typeface="微软雅黑" panose="020B0503020204020204" pitchFamily="34" charset="-122"/>
              </a:rPr>
              <a:t>1</a:t>
            </a:r>
            <a:r>
              <a:rPr lang="zh-CN" altLang="en-US" sz="2400">
                <a:ea typeface="微软雅黑" panose="020B0503020204020204" pitchFamily="34" charset="-122"/>
              </a:rPr>
              <a:t>月等温线向低纬方向凸出</a:t>
            </a:r>
          </a:p>
          <a:p>
            <a:pPr indent="266700">
              <a:lnSpc>
                <a:spcPct val="125000"/>
              </a:lnSpc>
            </a:pPr>
            <a:r>
              <a:rPr lang="en-US" altLang="zh-CN" sz="2400">
                <a:ea typeface="微软雅黑" panose="020B0503020204020204" pitchFamily="34" charset="-122"/>
              </a:rPr>
              <a:t>2</a:t>
            </a:r>
            <a:r>
              <a:rPr lang="zh-CN" altLang="en-US" sz="2400">
                <a:ea typeface="微软雅黑" panose="020B0503020204020204" pitchFamily="34" charset="-122"/>
              </a:rPr>
              <a:t>．下列地区中，四季气温变化最显著的是   （     ）</a:t>
            </a:r>
          </a:p>
          <a:p>
            <a:pPr indent="266700">
              <a:lnSpc>
                <a:spcPct val="125000"/>
              </a:lnSpc>
            </a:pPr>
            <a:r>
              <a:rPr lang="en-US" altLang="zh-CN" sz="2400">
                <a:ea typeface="微软雅黑" panose="020B0503020204020204" pitchFamily="34" charset="-122"/>
              </a:rPr>
              <a:t>  A</a:t>
            </a:r>
            <a:r>
              <a:rPr lang="zh-CN" altLang="en-US" sz="2400">
                <a:ea typeface="微软雅黑" panose="020B0503020204020204" pitchFamily="34" charset="-122"/>
              </a:rPr>
              <a:t>．赤道地区       </a:t>
            </a:r>
            <a:r>
              <a:rPr lang="en-US" altLang="zh-CN" sz="2400">
                <a:ea typeface="微软雅黑" panose="020B0503020204020204" pitchFamily="34" charset="-122"/>
              </a:rPr>
              <a:t>B</a:t>
            </a:r>
            <a:r>
              <a:rPr lang="zh-CN" altLang="en-US" sz="2400">
                <a:ea typeface="微软雅黑" panose="020B0503020204020204" pitchFamily="34" charset="-122"/>
              </a:rPr>
              <a:t>．热带地区</a:t>
            </a:r>
          </a:p>
          <a:p>
            <a:pPr indent="266700">
              <a:lnSpc>
                <a:spcPct val="125000"/>
              </a:lnSpc>
            </a:pPr>
            <a:r>
              <a:rPr lang="en-US" altLang="zh-CN" sz="2400">
                <a:ea typeface="微软雅黑" panose="020B0503020204020204" pitchFamily="34" charset="-122"/>
              </a:rPr>
              <a:t>  C</a:t>
            </a:r>
            <a:r>
              <a:rPr lang="zh-CN" altLang="en-US" sz="2400">
                <a:ea typeface="微软雅黑" panose="020B0503020204020204" pitchFamily="34" charset="-122"/>
              </a:rPr>
              <a:t>．寒带地区       </a:t>
            </a:r>
            <a:r>
              <a:rPr lang="en-US" altLang="zh-CN" sz="2400">
                <a:ea typeface="微软雅黑" panose="020B0503020204020204" pitchFamily="34" charset="-122"/>
              </a:rPr>
              <a:t>D</a:t>
            </a:r>
            <a:r>
              <a:rPr lang="zh-CN" altLang="en-US" sz="2400">
                <a:ea typeface="微软雅黑" panose="020B0503020204020204" pitchFamily="34" charset="-122"/>
              </a:rPr>
              <a:t>．温带地区 </a:t>
            </a: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7893242" y="2174877"/>
            <a:ext cx="4074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7893242" y="4569145"/>
            <a:ext cx="4074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6" name="矩形 5"/>
          <p:cNvSpPr/>
          <p:nvPr/>
        </p:nvSpPr>
        <p:spPr>
          <a:xfrm>
            <a:off x="351587" y="117157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随堂练习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6" grpId="0"/>
      <p:bldP spid="2949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表格 29697"/>
          <p:cNvGraphicFramePr/>
          <p:nvPr/>
        </p:nvGraphicFramePr>
        <p:xfrm>
          <a:off x="815606" y="2276475"/>
          <a:ext cx="10463437" cy="793750"/>
        </p:xfrm>
        <a:graphic>
          <a:graphicData uri="http://schemas.openxmlformats.org/drawingml/2006/table">
            <a:tbl>
              <a:tblPr/>
              <a:tblGrid>
                <a:gridCol w="1494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4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6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4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日期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日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~6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21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24~25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29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降水量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15mm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21mm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25mm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13mm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35mm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41mm</a:t>
                      </a:r>
                    </a:p>
                  </a:txBody>
                  <a:tcPr marL="121904" marR="1219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71" name="Rectangle 90"/>
          <p:cNvSpPr>
            <a:spLocks noChangeArrowheads="1"/>
          </p:cNvSpPr>
          <p:nvPr/>
        </p:nvSpPr>
        <p:spPr bwMode="auto">
          <a:xfrm>
            <a:off x="1008197" y="981077"/>
            <a:ext cx="1015656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某地理兴趣小组观测当地某月全部六次降水过程，当地全年平均降水量约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530mm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，并记录了降水量，如下表。据此回答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3~4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题。</a:t>
            </a:r>
          </a:p>
        </p:txBody>
      </p:sp>
      <p:sp>
        <p:nvSpPr>
          <p:cNvPr id="31772" name="Rectangle 93"/>
          <p:cNvSpPr>
            <a:spLocks noChangeArrowheads="1"/>
          </p:cNvSpPr>
          <p:nvPr/>
        </p:nvSpPr>
        <p:spPr bwMode="auto">
          <a:xfrm>
            <a:off x="1200789" y="3141666"/>
            <a:ext cx="10463438" cy="3457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>
                <a:ea typeface="微软雅黑" panose="020B0503020204020204" pitchFamily="34" charset="-122"/>
              </a:rPr>
              <a:t>3</a:t>
            </a:r>
            <a:r>
              <a:rPr lang="zh-CN" altLang="en-US" sz="2400">
                <a:ea typeface="微软雅黑" panose="020B0503020204020204" pitchFamily="34" charset="-122"/>
              </a:rPr>
              <a:t>．该地当月降水量为                                       （    ）</a:t>
            </a:r>
          </a:p>
          <a:p>
            <a:pPr>
              <a:lnSpc>
                <a:spcPct val="115000"/>
              </a:lnSpc>
            </a:pPr>
            <a:r>
              <a:rPr lang="zh-CN" altLang="en-US" sz="2400">
                <a:ea typeface="微软雅黑" panose="020B0503020204020204" pitchFamily="34" charset="-122"/>
              </a:rPr>
              <a:t>　　</a:t>
            </a:r>
            <a:r>
              <a:rPr lang="en-US" altLang="zh-CN" sz="2400">
                <a:ea typeface="微软雅黑" panose="020B0503020204020204" pitchFamily="34" charset="-122"/>
              </a:rPr>
              <a:t>A</a:t>
            </a:r>
            <a:r>
              <a:rPr lang="zh-CN" altLang="en-US" sz="2400">
                <a:ea typeface="微软雅黑" panose="020B0503020204020204" pitchFamily="34" charset="-122"/>
              </a:rPr>
              <a:t>．</a:t>
            </a:r>
            <a:r>
              <a:rPr lang="en-US" altLang="zh-CN" sz="2400">
                <a:ea typeface="微软雅黑" panose="020B0503020204020204" pitchFamily="34" charset="-122"/>
              </a:rPr>
              <a:t>150mm          B</a:t>
            </a:r>
            <a:r>
              <a:rPr lang="zh-CN" altLang="en-US" sz="2400">
                <a:ea typeface="微软雅黑" panose="020B0503020204020204" pitchFamily="34" charset="-122"/>
              </a:rPr>
              <a:t>．</a:t>
            </a:r>
            <a:r>
              <a:rPr lang="en-US" altLang="zh-CN" sz="2400">
                <a:ea typeface="微软雅黑" panose="020B0503020204020204" pitchFamily="34" charset="-122"/>
              </a:rPr>
              <a:t>25mm        C</a:t>
            </a:r>
            <a:r>
              <a:rPr lang="zh-CN" altLang="en-US" sz="2400">
                <a:ea typeface="微软雅黑" panose="020B0503020204020204" pitchFamily="34" charset="-122"/>
              </a:rPr>
              <a:t>．</a:t>
            </a:r>
            <a:r>
              <a:rPr lang="en-US" altLang="zh-CN" sz="2400">
                <a:ea typeface="微软雅黑" panose="020B0503020204020204" pitchFamily="34" charset="-122"/>
              </a:rPr>
              <a:t>5mm        </a:t>
            </a:r>
            <a:r>
              <a:rPr lang="zh-CN" altLang="en-US" sz="2400">
                <a:ea typeface="微软雅黑" panose="020B0503020204020204" pitchFamily="34" charset="-122"/>
              </a:rPr>
              <a:t>　　　</a:t>
            </a:r>
          </a:p>
          <a:p>
            <a:pPr>
              <a:lnSpc>
                <a:spcPct val="115000"/>
              </a:lnSpc>
            </a:pPr>
            <a:r>
              <a:rPr lang="zh-CN" altLang="en-US" sz="2400">
                <a:ea typeface="微软雅黑" panose="020B0503020204020204" pitchFamily="34" charset="-122"/>
              </a:rPr>
              <a:t>　　</a:t>
            </a:r>
            <a:r>
              <a:rPr lang="en-US" altLang="zh-CN" sz="2400">
                <a:ea typeface="微软雅黑" panose="020B0503020204020204" pitchFamily="34" charset="-122"/>
              </a:rPr>
              <a:t>D</a:t>
            </a:r>
            <a:r>
              <a:rPr lang="zh-CN" altLang="en-US" sz="2400">
                <a:ea typeface="微软雅黑" panose="020B0503020204020204" pitchFamily="34" charset="-122"/>
              </a:rPr>
              <a:t>．</a:t>
            </a:r>
            <a:r>
              <a:rPr lang="en-US" altLang="zh-CN" sz="2400">
                <a:ea typeface="微软雅黑" panose="020B0503020204020204" pitchFamily="34" charset="-122"/>
              </a:rPr>
              <a:t>530mm</a:t>
            </a:r>
          </a:p>
          <a:p>
            <a:pPr>
              <a:lnSpc>
                <a:spcPct val="115000"/>
              </a:lnSpc>
            </a:pPr>
            <a:r>
              <a:rPr lang="en-US" altLang="zh-CN" sz="2400">
                <a:ea typeface="微软雅黑" panose="020B0503020204020204" pitchFamily="34" charset="-122"/>
              </a:rPr>
              <a:t>4</a:t>
            </a:r>
            <a:r>
              <a:rPr lang="zh-CN" altLang="en-US" sz="2400">
                <a:ea typeface="微软雅黑" panose="020B0503020204020204" pitchFamily="34" charset="-122"/>
              </a:rPr>
              <a:t>．下列说法，正确的是                                   （    ）</a:t>
            </a:r>
          </a:p>
          <a:p>
            <a:pPr>
              <a:lnSpc>
                <a:spcPct val="115000"/>
              </a:lnSpc>
            </a:pPr>
            <a:r>
              <a:rPr lang="zh-CN" altLang="en-US" sz="2400">
                <a:ea typeface="微软雅黑" panose="020B0503020204020204" pitchFamily="34" charset="-122"/>
              </a:rPr>
              <a:t>　　</a:t>
            </a:r>
            <a:r>
              <a:rPr lang="en-US" altLang="zh-CN" sz="2400">
                <a:ea typeface="微软雅黑" panose="020B0503020204020204" pitchFamily="34" charset="-122"/>
              </a:rPr>
              <a:t>A</a:t>
            </a:r>
            <a:r>
              <a:rPr lang="zh-CN" altLang="en-US" sz="2400">
                <a:ea typeface="微软雅黑" panose="020B0503020204020204" pitchFamily="34" charset="-122"/>
              </a:rPr>
              <a:t>．该兴趣小组测量降水量的工具是温度计和气压计</a:t>
            </a:r>
          </a:p>
          <a:p>
            <a:pPr>
              <a:lnSpc>
                <a:spcPct val="115000"/>
              </a:lnSpc>
            </a:pPr>
            <a:r>
              <a:rPr lang="zh-CN" altLang="en-US" sz="2400">
                <a:ea typeface="微软雅黑" panose="020B0503020204020204" pitchFamily="34" charset="-122"/>
              </a:rPr>
              <a:t>　　</a:t>
            </a:r>
            <a:r>
              <a:rPr lang="en-US" altLang="zh-CN" sz="2400">
                <a:ea typeface="微软雅黑" panose="020B0503020204020204" pitchFamily="34" charset="-122"/>
              </a:rPr>
              <a:t>B</a:t>
            </a:r>
            <a:r>
              <a:rPr lang="zh-CN" altLang="en-US" sz="2400">
                <a:ea typeface="微软雅黑" panose="020B0503020204020204" pitchFamily="34" charset="-122"/>
              </a:rPr>
              <a:t>．相对全年平均来说，该地当月降水量较少</a:t>
            </a:r>
          </a:p>
          <a:p>
            <a:pPr>
              <a:lnSpc>
                <a:spcPct val="115000"/>
              </a:lnSpc>
            </a:pPr>
            <a:r>
              <a:rPr lang="zh-CN" altLang="en-US" sz="2400">
                <a:ea typeface="微软雅黑" panose="020B0503020204020204" pitchFamily="34" charset="-122"/>
              </a:rPr>
              <a:t>　　</a:t>
            </a:r>
            <a:r>
              <a:rPr lang="en-US" altLang="zh-CN" sz="2400">
                <a:ea typeface="微软雅黑" panose="020B0503020204020204" pitchFamily="34" charset="-122"/>
              </a:rPr>
              <a:t>C</a:t>
            </a:r>
            <a:r>
              <a:rPr lang="zh-CN" altLang="en-US" sz="2400">
                <a:ea typeface="微软雅黑" panose="020B0503020204020204" pitchFamily="34" charset="-122"/>
              </a:rPr>
              <a:t>．该地当月下旬降水较多、强度较大</a:t>
            </a:r>
          </a:p>
          <a:p>
            <a:pPr>
              <a:lnSpc>
                <a:spcPct val="115000"/>
              </a:lnSpc>
            </a:pPr>
            <a:r>
              <a:rPr lang="zh-CN" altLang="en-US" sz="2400">
                <a:ea typeface="微软雅黑" panose="020B0503020204020204" pitchFamily="34" charset="-122"/>
              </a:rPr>
              <a:t>　　</a:t>
            </a:r>
            <a:r>
              <a:rPr lang="en-US" altLang="zh-CN" sz="2400">
                <a:ea typeface="微软雅黑" panose="020B0503020204020204" pitchFamily="34" charset="-122"/>
              </a:rPr>
              <a:t>D</a:t>
            </a:r>
            <a:r>
              <a:rPr lang="zh-CN" altLang="en-US" sz="2400">
                <a:ea typeface="微软雅黑" panose="020B0503020204020204" pitchFamily="34" charset="-122"/>
              </a:rPr>
              <a:t>．该地当月降水分配很均匀</a:t>
            </a:r>
          </a:p>
        </p:txBody>
      </p:sp>
      <p:sp>
        <p:nvSpPr>
          <p:cNvPr id="293983" name="Rectangle 95"/>
          <p:cNvSpPr>
            <a:spLocks noChangeArrowheads="1"/>
          </p:cNvSpPr>
          <p:nvPr/>
        </p:nvSpPr>
        <p:spPr bwMode="auto">
          <a:xfrm>
            <a:off x="7778956" y="3198180"/>
            <a:ext cx="4074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93984" name="Rectangle 96"/>
          <p:cNvSpPr>
            <a:spLocks noChangeArrowheads="1"/>
          </p:cNvSpPr>
          <p:nvPr/>
        </p:nvSpPr>
        <p:spPr bwMode="auto">
          <a:xfrm>
            <a:off x="7787845" y="4330385"/>
            <a:ext cx="38979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7" name="矩形 6"/>
          <p:cNvSpPr/>
          <p:nvPr/>
        </p:nvSpPr>
        <p:spPr>
          <a:xfrm>
            <a:off x="794" y="81531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随堂练习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3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83" grpId="0"/>
      <p:bldP spid="2939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文本占位符 5017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图片 5017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999" y="1452006"/>
            <a:ext cx="11257607" cy="540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418888" y="1000760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课堂导入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8"/>
          <p:cNvSpPr>
            <a:spLocks noChangeArrowheads="1"/>
          </p:cNvSpPr>
          <p:nvPr/>
        </p:nvSpPr>
        <p:spPr bwMode="auto">
          <a:xfrm>
            <a:off x="2647158" y="2373313"/>
            <a:ext cx="7770813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寒冷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9911" y="1989138"/>
            <a:ext cx="3597865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5" descr="高温"/>
          <p:cNvPicPr>
            <a:picLocks noChangeArrowheads="1"/>
          </p:cNvPicPr>
          <p:nvPr/>
        </p:nvPicPr>
        <p:blipFill>
          <a:blip r:embed="rId4" cstate="print"/>
          <a:srcRect b="38"/>
          <a:stretch>
            <a:fillRect/>
          </a:stretch>
        </p:blipFill>
        <p:spPr bwMode="auto">
          <a:xfrm>
            <a:off x="1391265" y="1989141"/>
            <a:ext cx="355342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5609232" y="2827338"/>
            <a:ext cx="125502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气温</a:t>
            </a:r>
          </a:p>
        </p:txBody>
      </p:sp>
      <p:sp>
        <p:nvSpPr>
          <p:cNvPr id="245768" name="Text Box 8"/>
          <p:cNvSpPr txBox="1">
            <a:spLocks noChangeArrowheads="1"/>
          </p:cNvSpPr>
          <p:nvPr/>
        </p:nvSpPr>
        <p:spPr bwMode="auto">
          <a:xfrm>
            <a:off x="5609231" y="5168900"/>
            <a:ext cx="115978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降水</a:t>
            </a:r>
          </a:p>
        </p:txBody>
      </p:sp>
      <p:sp>
        <p:nvSpPr>
          <p:cNvPr id="5126" name="WordArt 9"/>
          <p:cNvSpPr>
            <a:spLocks noChangeArrowheads="1" noChangeShapeType="1" noTextEdit="1"/>
          </p:cNvSpPr>
          <p:nvPr/>
        </p:nvSpPr>
        <p:spPr bwMode="auto">
          <a:xfrm>
            <a:off x="5183837" y="908053"/>
            <a:ext cx="182433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800" kern="10" dirty="0">
                <a:ln w="19050" cap="sq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说一说</a:t>
            </a:r>
          </a:p>
        </p:txBody>
      </p:sp>
      <p:sp>
        <p:nvSpPr>
          <p:cNvPr id="5127" name="Text Box 10"/>
          <p:cNvSpPr txBox="1">
            <a:spLocks noChangeArrowheads="1"/>
          </p:cNvSpPr>
          <p:nvPr/>
        </p:nvSpPr>
        <p:spPr bwMode="auto">
          <a:xfrm>
            <a:off x="1291793" y="1433513"/>
            <a:ext cx="7972446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对生产生活影响最大的气候要素是什么？</a:t>
            </a:r>
          </a:p>
        </p:txBody>
      </p:sp>
      <p:pic>
        <p:nvPicPr>
          <p:cNvPr id="5128" name="Picture 12" descr="d76ea343-215a-44ad-a46a-74d9e0d25245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391266" y="4292600"/>
            <a:ext cx="3610563" cy="221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4" descr="2457331_130744393001_2"/>
          <p:cNvPicPr>
            <a:picLocks noChangeAspect="1" noChangeArrowheads="1"/>
          </p:cNvPicPr>
          <p:nvPr/>
        </p:nvPicPr>
        <p:blipFill>
          <a:blip r:embed="rId6" cstate="print"/>
          <a:srcRect b="53"/>
          <a:stretch>
            <a:fillRect/>
          </a:stretch>
        </p:blipFill>
        <p:spPr bwMode="auto">
          <a:xfrm>
            <a:off x="7439910" y="4292603"/>
            <a:ext cx="3648658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457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7" grpId="0"/>
      <p:bldP spid="2457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WordArt 2"/>
          <p:cNvSpPr>
            <a:spLocks noChangeArrowheads="1" noChangeShapeType="1" noTextEdit="1"/>
          </p:cNvSpPr>
          <p:nvPr/>
        </p:nvSpPr>
        <p:spPr bwMode="auto">
          <a:xfrm>
            <a:off x="5645211" y="1123950"/>
            <a:ext cx="1219041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9050" cap="sq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气温</a:t>
            </a:r>
          </a:p>
        </p:txBody>
      </p:sp>
      <p:sp>
        <p:nvSpPr>
          <p:cNvPr id="246788" name="Line 4"/>
          <p:cNvSpPr>
            <a:spLocks noChangeShapeType="1"/>
          </p:cNvSpPr>
          <p:nvPr/>
        </p:nvSpPr>
        <p:spPr bwMode="auto">
          <a:xfrm flipH="1" flipV="1">
            <a:off x="6760547" y="4852991"/>
            <a:ext cx="0" cy="663575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tailEnd type="triangle" w="sm" len="sm"/>
          </a:ln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6789" name="Line 5"/>
          <p:cNvSpPr>
            <a:spLocks noChangeShapeType="1"/>
          </p:cNvSpPr>
          <p:nvPr/>
        </p:nvSpPr>
        <p:spPr bwMode="auto">
          <a:xfrm flipV="1">
            <a:off x="7651549" y="4437066"/>
            <a:ext cx="0" cy="1050925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tailEnd type="triangle" w="sm" len="sm"/>
          </a:ln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6790" name="Line 6"/>
          <p:cNvSpPr>
            <a:spLocks noChangeShapeType="1"/>
          </p:cNvSpPr>
          <p:nvPr/>
        </p:nvSpPr>
        <p:spPr bwMode="auto">
          <a:xfrm flipV="1">
            <a:off x="8529851" y="3933828"/>
            <a:ext cx="0" cy="1554163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tailEnd type="triangle" w="sm" len="sm"/>
          </a:ln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6791" name="Line 7"/>
          <p:cNvSpPr>
            <a:spLocks noChangeShapeType="1"/>
          </p:cNvSpPr>
          <p:nvPr/>
        </p:nvSpPr>
        <p:spPr bwMode="auto">
          <a:xfrm flipH="1" flipV="1">
            <a:off x="9420852" y="4365628"/>
            <a:ext cx="0" cy="1103313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tailEnd type="triangle" w="sm" len="sm"/>
          </a:ln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246794" name="Picture 10" descr="气温日变化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03411" y="2924178"/>
            <a:ext cx="4799975" cy="30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792" name="Text Box 8"/>
          <p:cNvSpPr txBox="1">
            <a:spLocks noChangeArrowheads="1"/>
          </p:cNvSpPr>
          <p:nvPr/>
        </p:nvSpPr>
        <p:spPr bwMode="auto">
          <a:xfrm>
            <a:off x="1365868" y="1905000"/>
            <a:ext cx="9591484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气温是指空气的温度，常用摄氏度（℃）来表示。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一天中的气温变化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测量次数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一般四次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</a:p>
        </p:txBody>
      </p:sp>
      <p:sp>
        <p:nvSpPr>
          <p:cNvPr id="10" name="矩形 9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7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67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67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67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67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67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8" grpId="0" animBg="1"/>
      <p:bldP spid="246789" grpId="0" animBg="1"/>
      <p:bldP spid="246790" grpId="0" animBg="1"/>
      <p:bldP spid="246791" grpId="0" animBg="1"/>
      <p:bldP spid="24679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>
          <a:xfrm>
            <a:off x="924836" y="1674132"/>
            <a:ext cx="5183041" cy="647700"/>
          </a:xfrm>
        </p:spPr>
        <p:txBody>
          <a:bodyPr/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某地一天的四次测量如下：</a:t>
            </a:r>
          </a:p>
        </p:txBody>
      </p:sp>
      <p:pic>
        <p:nvPicPr>
          <p:cNvPr id="7171" name="Picture 11" descr="一天中4次气温观测记录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8198" y="2420938"/>
            <a:ext cx="4514263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7814" name="Line 6"/>
          <p:cNvSpPr>
            <a:spLocks noChangeShapeType="1"/>
          </p:cNvSpPr>
          <p:nvPr/>
        </p:nvSpPr>
        <p:spPr bwMode="auto">
          <a:xfrm flipH="1">
            <a:off x="1583855" y="4522788"/>
            <a:ext cx="673012" cy="0"/>
          </a:xfrm>
          <a:prstGeom prst="line">
            <a:avLst/>
          </a:prstGeom>
          <a:noFill/>
          <a:ln w="19050">
            <a:solidFill>
              <a:srgbClr val="3333FF"/>
            </a:solidFill>
            <a:prstDash val="dash"/>
            <a:round/>
          </a:ln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7815" name="Line 7"/>
          <p:cNvSpPr>
            <a:spLocks noChangeShapeType="1"/>
          </p:cNvSpPr>
          <p:nvPr/>
        </p:nvSpPr>
        <p:spPr bwMode="auto">
          <a:xfrm flipH="1">
            <a:off x="1619836" y="4321175"/>
            <a:ext cx="1693113" cy="14288"/>
          </a:xfrm>
          <a:prstGeom prst="line">
            <a:avLst/>
          </a:prstGeom>
          <a:noFill/>
          <a:ln w="19050">
            <a:solidFill>
              <a:srgbClr val="3333FF"/>
            </a:solidFill>
            <a:prstDash val="dash"/>
            <a:round/>
          </a:ln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7816" name="Line 8"/>
          <p:cNvSpPr>
            <a:spLocks noChangeShapeType="1"/>
          </p:cNvSpPr>
          <p:nvPr/>
        </p:nvSpPr>
        <p:spPr bwMode="auto">
          <a:xfrm flipH="1">
            <a:off x="1679093" y="3889375"/>
            <a:ext cx="2497342" cy="0"/>
          </a:xfrm>
          <a:prstGeom prst="line">
            <a:avLst/>
          </a:prstGeom>
          <a:noFill/>
          <a:ln w="19050">
            <a:solidFill>
              <a:srgbClr val="3333FF"/>
            </a:solidFill>
            <a:prstDash val="dash"/>
            <a:round/>
          </a:ln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7818" name="Text Box 10"/>
          <p:cNvSpPr txBox="1">
            <a:spLocks noChangeArrowheads="1"/>
          </p:cNvSpPr>
          <p:nvPr/>
        </p:nvSpPr>
        <p:spPr bwMode="auto">
          <a:xfrm>
            <a:off x="6128571" y="2198790"/>
            <a:ext cx="4992566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这一天的平均气温是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5+8+15+12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÷4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=10 ℃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怎样计算月平均气温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各天的平均气温的平均数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怎样计算年平均气温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各月的平均气温的平均数</a:t>
            </a:r>
          </a:p>
        </p:txBody>
      </p:sp>
      <p:sp>
        <p:nvSpPr>
          <p:cNvPr id="247820" name="Line 12"/>
          <p:cNvSpPr>
            <a:spLocks noChangeShapeType="1"/>
          </p:cNvSpPr>
          <p:nvPr/>
        </p:nvSpPr>
        <p:spPr bwMode="auto">
          <a:xfrm flipH="1">
            <a:off x="1643113" y="4081463"/>
            <a:ext cx="3301570" cy="0"/>
          </a:xfrm>
          <a:prstGeom prst="line">
            <a:avLst/>
          </a:prstGeom>
          <a:noFill/>
          <a:ln w="19050">
            <a:solidFill>
              <a:srgbClr val="3333FF"/>
            </a:solidFill>
            <a:prstDash val="dash"/>
            <a:round/>
          </a:ln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7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7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7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7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7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7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 animBg="1"/>
      <p:bldP spid="247815" grpId="0" animBg="1"/>
      <p:bldP spid="247816" grpId="0" animBg="1"/>
      <p:bldP spid="2478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6"/>
          <p:cNvSpPr>
            <a:spLocks noChangeArrowheads="1"/>
          </p:cNvSpPr>
          <p:nvPr/>
        </p:nvSpPr>
        <p:spPr bwMode="auto">
          <a:xfrm>
            <a:off x="862167" y="1535115"/>
            <a:ext cx="10465554" cy="4702175"/>
          </a:xfrm>
          <a:prstGeom prst="roundRect">
            <a:avLst>
              <a:gd name="adj" fmla="val 13745"/>
            </a:avLst>
          </a:prstGeom>
          <a:solidFill>
            <a:srgbClr val="FFFF99">
              <a:alpha val="43921"/>
            </a:srgbClr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zh-CN">
              <a:ea typeface="微软雅黑" panose="020B0503020204020204" pitchFamily="34" charset="-122"/>
            </a:endParaRPr>
          </a:p>
        </p:txBody>
      </p:sp>
      <p:sp>
        <p:nvSpPr>
          <p:cNvPr id="8194" name="WordArt 3"/>
          <p:cNvSpPr>
            <a:spLocks noChangeArrowheads="1" noChangeShapeType="1" noTextEdit="1"/>
          </p:cNvSpPr>
          <p:nvPr/>
        </p:nvSpPr>
        <p:spPr bwMode="auto">
          <a:xfrm>
            <a:off x="5615580" y="1194834"/>
            <a:ext cx="939678" cy="352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800" kern="10" dirty="0">
                <a:ln w="19050" cap="sq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1296026" y="1700213"/>
            <a:ext cx="9549157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等温线：图上温度值相同各点的连线称为等温线。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等温线稀疏，则各地气温相差不大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等温线密集，表示各地气温相差悬殊；</a:t>
            </a:r>
            <a:r>
              <a:rPr lang="zh-CN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等温线平直，表示影响气温分布的因素较少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4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等温线弯曲，表示影响气温分布的因素很多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等温线和海岸线平行，表示气温因距海远近而不同，以距海远近因素为主。 </a:t>
            </a:r>
          </a:p>
        </p:txBody>
      </p:sp>
      <p:sp>
        <p:nvSpPr>
          <p:cNvPr id="5" name="矩形 4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8"/>
          <p:cNvSpPr txBox="1">
            <a:spLocks noChangeArrowheads="1"/>
          </p:cNvSpPr>
          <p:nvPr/>
        </p:nvSpPr>
        <p:spPr bwMode="auto">
          <a:xfrm>
            <a:off x="1462948" y="1371002"/>
            <a:ext cx="877304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观察下图，想一想，从低纬到两极，气温变化的特点是什么？</a:t>
            </a: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10222964" y="1412878"/>
            <a:ext cx="653966" cy="3960813"/>
            <a:chOff x="4921" y="890"/>
            <a:chExt cx="456" cy="2858"/>
          </a:xfrm>
        </p:grpSpPr>
        <p:sp>
          <p:nvSpPr>
            <p:cNvPr id="9219" name="WordArt 9" descr="白色大理石"/>
            <p:cNvSpPr>
              <a:spLocks noChangeArrowheads="1" noChangeShapeType="1" noTextEdit="1"/>
            </p:cNvSpPr>
            <p:nvPr/>
          </p:nvSpPr>
          <p:spPr bwMode="auto">
            <a:xfrm>
              <a:off x="4921" y="2205"/>
              <a:ext cx="456" cy="2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Right"/>
                <a:lightRig rig="legacyHarsh3" dir="t"/>
              </a:scene3d>
              <a:sp3d extrusionH="100000" prstMaterial="legacyMatte">
                <a:extrusionClr>
                  <a:srgbClr val="663300"/>
                </a:extrusionClr>
              </a:sp3d>
            </a:bodyPr>
            <a:lstStyle/>
            <a:p>
              <a:pPr algn="ctr"/>
              <a:r>
                <a:rPr lang="zh-CN" altLang="en-US" sz="2800" dirty="0">
                  <a:ln w="9525">
                    <a:noFill/>
                    <a:round/>
                  </a:ln>
                  <a:blipFill dpi="0" rotWithShape="0">
                    <a:blip r:embed="rId2"/>
                    <a:srcRect/>
                    <a:tile tx="0" ty="0" sx="100000" sy="100000" flip="none" algn="tl"/>
                  </a:blip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低纬</a:t>
              </a:r>
            </a:p>
          </p:txBody>
        </p:sp>
        <p:sp>
          <p:nvSpPr>
            <p:cNvPr id="9220" name="WordArt 10" descr="白色大理石"/>
            <p:cNvSpPr>
              <a:spLocks noChangeArrowheads="1" noChangeShapeType="1" noTextEdit="1"/>
            </p:cNvSpPr>
            <p:nvPr/>
          </p:nvSpPr>
          <p:spPr bwMode="auto">
            <a:xfrm>
              <a:off x="4921" y="3526"/>
              <a:ext cx="456" cy="2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Right"/>
                <a:lightRig rig="legacyHarsh3" dir="t"/>
              </a:scene3d>
              <a:sp3d extrusionH="100000" prstMaterial="legacyMatte">
                <a:extrusionClr>
                  <a:srgbClr val="663300"/>
                </a:extrusionClr>
              </a:sp3d>
            </a:bodyPr>
            <a:lstStyle/>
            <a:p>
              <a:pPr algn="ctr"/>
              <a:r>
                <a:rPr lang="zh-CN" altLang="en-US" sz="2800" dirty="0">
                  <a:ln w="9525">
                    <a:noFill/>
                    <a:round/>
                  </a:ln>
                  <a:blipFill dpi="0" rotWithShape="0">
                    <a:blip r:embed="rId2"/>
                    <a:srcRect/>
                    <a:tile tx="0" ty="0" sx="100000" sy="100000" flip="none" algn="tl"/>
                  </a:blip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高纬</a:t>
              </a:r>
            </a:p>
          </p:txBody>
        </p:sp>
        <p:sp>
          <p:nvSpPr>
            <p:cNvPr id="9221" name="WordArt 11" descr="白色大理石"/>
            <p:cNvSpPr>
              <a:spLocks noChangeArrowheads="1" noChangeShapeType="1" noTextEdit="1"/>
            </p:cNvSpPr>
            <p:nvPr/>
          </p:nvSpPr>
          <p:spPr bwMode="auto">
            <a:xfrm>
              <a:off x="4921" y="890"/>
              <a:ext cx="456" cy="2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Right"/>
                <a:lightRig rig="legacyHarsh3" dir="t"/>
              </a:scene3d>
              <a:sp3d extrusionH="100000" prstMaterial="legacyMatte">
                <a:extrusionClr>
                  <a:srgbClr val="663300"/>
                </a:extrusionClr>
              </a:sp3d>
            </a:bodyPr>
            <a:lstStyle/>
            <a:p>
              <a:pPr algn="ctr"/>
              <a:r>
                <a:rPr lang="zh-CN" altLang="en-US" sz="2800" dirty="0">
                  <a:ln w="9525">
                    <a:noFill/>
                    <a:round/>
                  </a:ln>
                  <a:blipFill dpi="0" rotWithShape="0">
                    <a:blip r:embed="rId2"/>
                    <a:srcRect/>
                    <a:tile tx="0" ty="0" sx="100000" sy="100000" flip="none" algn="tl"/>
                  </a:blip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高纬</a:t>
              </a:r>
            </a:p>
          </p:txBody>
        </p:sp>
        <p:sp>
          <p:nvSpPr>
            <p:cNvPr id="9222" name="Line 12"/>
            <p:cNvSpPr>
              <a:spLocks noChangeShapeType="1"/>
            </p:cNvSpPr>
            <p:nvPr/>
          </p:nvSpPr>
          <p:spPr bwMode="auto">
            <a:xfrm flipV="1">
              <a:off x="5148" y="1207"/>
              <a:ext cx="0" cy="90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9223" name="Line 13"/>
            <p:cNvSpPr>
              <a:spLocks noChangeShapeType="1"/>
            </p:cNvSpPr>
            <p:nvPr/>
          </p:nvSpPr>
          <p:spPr bwMode="auto">
            <a:xfrm>
              <a:off x="5148" y="2478"/>
              <a:ext cx="0" cy="99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250895" name="Text Box 15"/>
          <p:cNvSpPr txBox="1">
            <a:spLocks noChangeArrowheads="1"/>
          </p:cNvSpPr>
          <p:nvPr/>
        </p:nvSpPr>
        <p:spPr bwMode="auto">
          <a:xfrm>
            <a:off x="9935135" y="2205041"/>
            <a:ext cx="15832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气温递减</a:t>
            </a:r>
          </a:p>
        </p:txBody>
      </p:sp>
      <p:sp>
        <p:nvSpPr>
          <p:cNvPr id="250896" name="Text Box 16"/>
          <p:cNvSpPr txBox="1">
            <a:spLocks noChangeArrowheads="1"/>
          </p:cNvSpPr>
          <p:nvPr/>
        </p:nvSpPr>
        <p:spPr bwMode="auto">
          <a:xfrm>
            <a:off x="9935134" y="3860803"/>
            <a:ext cx="154760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气温递减</a:t>
            </a:r>
          </a:p>
        </p:txBody>
      </p:sp>
      <p:grpSp>
        <p:nvGrpSpPr>
          <p:cNvPr id="3" name="组合 10254"/>
          <p:cNvGrpSpPr/>
          <p:nvPr/>
        </p:nvGrpSpPr>
        <p:grpSpPr bwMode="auto">
          <a:xfrm>
            <a:off x="743871" y="1876015"/>
            <a:ext cx="8158687" cy="4590575"/>
            <a:chOff x="45" y="935"/>
            <a:chExt cx="4513" cy="3400"/>
          </a:xfrm>
        </p:grpSpPr>
        <p:pic>
          <p:nvPicPr>
            <p:cNvPr id="9227" name="图片 10255" descr="世界气温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" y="935"/>
              <a:ext cx="4513" cy="30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28" name="文本框 10256"/>
            <p:cNvSpPr txBox="1">
              <a:spLocks noChangeArrowheads="1"/>
            </p:cNvSpPr>
            <p:nvPr/>
          </p:nvSpPr>
          <p:spPr bwMode="auto">
            <a:xfrm>
              <a:off x="1596" y="4061"/>
              <a:ext cx="1251" cy="2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微软雅黑" panose="020B0503020204020204" pitchFamily="34" charset="-122"/>
                </a:rPr>
                <a:t>世界年平均气温分布</a:t>
              </a:r>
            </a:p>
          </p:txBody>
        </p:sp>
      </p:grpSp>
      <p:sp>
        <p:nvSpPr>
          <p:cNvPr id="10258" name="文本框 10257"/>
          <p:cNvSpPr txBox="1">
            <a:spLocks noChangeArrowheads="1"/>
          </p:cNvSpPr>
          <p:nvPr/>
        </p:nvSpPr>
        <p:spPr bwMode="auto">
          <a:xfrm>
            <a:off x="2278694" y="6396337"/>
            <a:ext cx="52738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从低纬到两极，气温逐渐降低</a:t>
            </a:r>
          </a:p>
        </p:txBody>
      </p:sp>
      <p:sp>
        <p:nvSpPr>
          <p:cNvPr id="15" name="矩形 14"/>
          <p:cNvSpPr/>
          <p:nvPr/>
        </p:nvSpPr>
        <p:spPr>
          <a:xfrm>
            <a:off x="169167" y="81544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5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5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95" grpId="0"/>
      <p:bldP spid="250896" grpId="0"/>
      <p:bldP spid="102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9"/>
          <p:cNvSpPr txBox="1">
            <a:spLocks noChangeArrowheads="1"/>
          </p:cNvSpPr>
          <p:nvPr/>
        </p:nvSpPr>
        <p:spPr bwMode="auto">
          <a:xfrm>
            <a:off x="2506467" y="1169431"/>
            <a:ext cx="63364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月平均气温分布规律</a:t>
            </a: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659819" y="1723078"/>
            <a:ext cx="8207365" cy="4833938"/>
            <a:chOff x="0" y="1026"/>
            <a:chExt cx="3878" cy="3045"/>
          </a:xfrm>
        </p:grpSpPr>
        <p:pic>
          <p:nvPicPr>
            <p:cNvPr id="10243" name="Picture 5" descr="世界1月平均气温分布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1026"/>
              <a:ext cx="3878" cy="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4" name="Text Box 10"/>
            <p:cNvSpPr txBox="1">
              <a:spLocks noChangeArrowheads="1"/>
            </p:cNvSpPr>
            <p:nvPr/>
          </p:nvSpPr>
          <p:spPr bwMode="auto">
            <a:xfrm>
              <a:off x="1111" y="3838"/>
              <a:ext cx="1815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微软雅黑" panose="020B0503020204020204" pitchFamily="34" charset="-122"/>
                </a:rPr>
                <a:t>世界</a:t>
              </a:r>
              <a:r>
                <a:rPr lang="en-US" altLang="zh-CN">
                  <a:ea typeface="微软雅黑" panose="020B0503020204020204" pitchFamily="34" charset="-122"/>
                </a:rPr>
                <a:t>1</a:t>
              </a:r>
              <a:r>
                <a:rPr lang="zh-CN" altLang="en-US">
                  <a:ea typeface="微软雅黑" panose="020B0503020204020204" pitchFamily="34" charset="-122"/>
                </a:rPr>
                <a:t>月平均气温分布</a:t>
              </a:r>
            </a:p>
          </p:txBody>
        </p:sp>
      </p:grp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9873276" y="1196975"/>
            <a:ext cx="1405769" cy="48958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</a:ln>
        </p:spPr>
        <p:txBody>
          <a:bodyPr vert="eaVert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3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什么地区气温最高？</a:t>
            </a:r>
          </a:p>
          <a:p>
            <a:pPr>
              <a:lnSpc>
                <a:spcPct val="115000"/>
              </a:lnSpc>
            </a:pPr>
            <a:r>
              <a:rPr lang="zh-CN" altLang="en-US" sz="23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什么地区气温最低？</a:t>
            </a:r>
          </a:p>
          <a:p>
            <a:pPr>
              <a:lnSpc>
                <a:spcPct val="115000"/>
              </a:lnSpc>
            </a:pPr>
            <a:r>
              <a:rPr lang="zh-CN" altLang="en-US" sz="23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北半球同纬海、陆气温谁高？</a:t>
            </a:r>
          </a:p>
        </p:txBody>
      </p:sp>
      <p:sp>
        <p:nvSpPr>
          <p:cNvPr id="11269" name="WordArt 14"/>
          <p:cNvSpPr>
            <a:spLocks noChangeArrowheads="1" noChangeShapeType="1" noTextEdit="1"/>
          </p:cNvSpPr>
          <p:nvPr/>
        </p:nvSpPr>
        <p:spPr bwMode="auto">
          <a:xfrm>
            <a:off x="9806035" y="1412878"/>
            <a:ext cx="1117455" cy="409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kern="10" dirty="0">
                <a:ln w="12700">
                  <a:solidFill>
                    <a:srgbClr val="3333CC"/>
                  </a:solidFill>
                  <a:rou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6959488" y="6021389"/>
            <a:ext cx="4512146" cy="424732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冬季陆地气温低于海洋</a:t>
            </a:r>
          </a:p>
        </p:txBody>
      </p:sp>
      <p:grpSp>
        <p:nvGrpSpPr>
          <p:cNvPr id="3" name="Group 18"/>
          <p:cNvGrpSpPr/>
          <p:nvPr/>
        </p:nvGrpSpPr>
        <p:grpSpPr bwMode="auto">
          <a:xfrm>
            <a:off x="432539" y="4076703"/>
            <a:ext cx="3646542" cy="1825625"/>
            <a:chOff x="204" y="2568"/>
            <a:chExt cx="1723" cy="1150"/>
          </a:xfrm>
        </p:grpSpPr>
        <p:sp>
          <p:nvSpPr>
            <p:cNvPr id="10249" name="Text Box 15"/>
            <p:cNvSpPr txBox="1">
              <a:spLocks noChangeArrowheads="1"/>
            </p:cNvSpPr>
            <p:nvPr/>
          </p:nvSpPr>
          <p:spPr bwMode="auto">
            <a:xfrm>
              <a:off x="204" y="3430"/>
              <a:ext cx="589" cy="288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最高</a:t>
              </a:r>
            </a:p>
          </p:txBody>
        </p:sp>
        <p:sp>
          <p:nvSpPr>
            <p:cNvPr id="10250" name="Line 17"/>
            <p:cNvSpPr>
              <a:spLocks noChangeShapeType="1"/>
            </p:cNvSpPr>
            <p:nvPr/>
          </p:nvSpPr>
          <p:spPr bwMode="auto">
            <a:xfrm flipV="1">
              <a:off x="793" y="2568"/>
              <a:ext cx="1134" cy="86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0"/>
          <p:cNvGrpSpPr/>
          <p:nvPr/>
        </p:nvGrpSpPr>
        <p:grpSpPr bwMode="auto">
          <a:xfrm>
            <a:off x="444413" y="1315544"/>
            <a:ext cx="3973428" cy="1202027"/>
            <a:chOff x="204" y="709"/>
            <a:chExt cx="1814" cy="680"/>
          </a:xfrm>
        </p:grpSpPr>
        <p:sp>
          <p:nvSpPr>
            <p:cNvPr id="10252" name="Text Box 16"/>
            <p:cNvSpPr txBox="1">
              <a:spLocks noChangeArrowheads="1"/>
            </p:cNvSpPr>
            <p:nvPr/>
          </p:nvSpPr>
          <p:spPr bwMode="auto">
            <a:xfrm>
              <a:off x="204" y="709"/>
              <a:ext cx="589" cy="261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最低</a:t>
              </a:r>
            </a:p>
          </p:txBody>
        </p:sp>
        <p:sp>
          <p:nvSpPr>
            <p:cNvPr id="10253" name="Line 19"/>
            <p:cNvSpPr>
              <a:spLocks noChangeShapeType="1"/>
            </p:cNvSpPr>
            <p:nvPr/>
          </p:nvSpPr>
          <p:spPr bwMode="auto">
            <a:xfrm>
              <a:off x="793" y="981"/>
              <a:ext cx="1225" cy="40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251925" name="Text Box 21"/>
          <p:cNvSpPr txBox="1">
            <a:spLocks noChangeArrowheads="1"/>
          </p:cNvSpPr>
          <p:nvPr/>
        </p:nvSpPr>
        <p:spPr bwMode="auto">
          <a:xfrm>
            <a:off x="3503424" y="2420938"/>
            <a:ext cx="768249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51926" name="Text Box 22"/>
          <p:cNvSpPr txBox="1">
            <a:spLocks noChangeArrowheads="1"/>
          </p:cNvSpPr>
          <p:nvPr/>
        </p:nvSpPr>
        <p:spPr bwMode="auto">
          <a:xfrm>
            <a:off x="5327753" y="2420938"/>
            <a:ext cx="768249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ea typeface="微软雅黑" panose="020B0503020204020204" pitchFamily="34" charset="-122"/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19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19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7" grpId="0" animBg="1"/>
      <p:bldP spid="11269" grpId="0" animBg="1"/>
      <p:bldP spid="251907" grpId="0" build="p" animBg="1"/>
      <p:bldP spid="251925" grpId="0"/>
      <p:bldP spid="251926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0</TotalTime>
  <Words>1551</Words>
  <Application>Microsoft Office PowerPoint</Application>
  <PresentationFormat>宽屏</PresentationFormat>
  <Paragraphs>329</Paragraphs>
  <Slides>30</Slides>
  <Notes>2</Notes>
  <HiddenSlides>0</HiddenSlides>
  <MMClips>2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等线</vt:lpstr>
      <vt:lpstr>方正姚体</vt:lpstr>
      <vt:lpstr>华文新魏</vt:lpstr>
      <vt:lpstr>微软雅黑</vt:lpstr>
      <vt:lpstr>Arial</vt:lpstr>
      <vt:lpstr>Times New Roman</vt:lpstr>
      <vt:lpstr>Trebuchet MS</vt:lpstr>
      <vt:lpstr>Wingdings 3</vt:lpstr>
      <vt:lpstr>平面</vt:lpstr>
      <vt:lpstr>4.2</vt:lpstr>
      <vt:lpstr>PowerPoint 演示文稿</vt:lpstr>
      <vt:lpstr>PowerPoint 演示文稿</vt:lpstr>
      <vt:lpstr>PowerPoint 演示文稿</vt:lpstr>
      <vt:lpstr>PowerPoint 演示文稿</vt:lpstr>
      <vt:lpstr>某地一天的四次测量如下：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(2)两极地区降水少。</vt:lpstr>
      <vt:lpstr>PowerPoint 演示文稿</vt:lpstr>
      <vt:lpstr>降水量的季节变化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4.2</dc:title>
  <dc:creator>郭 会玲</dc:creator>
  <cp:lastModifiedBy>郭 会玲</cp:lastModifiedBy>
  <cp:revision>1</cp:revision>
  <dcterms:created xsi:type="dcterms:W3CDTF">2019-11-17T12:43:07Z</dcterms:created>
  <dcterms:modified xsi:type="dcterms:W3CDTF">2019-11-17T12:43:39Z</dcterms:modified>
</cp:coreProperties>
</file>