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309" r:id="rId2"/>
    <p:sldId id="310" r:id="rId3"/>
    <p:sldId id="307" r:id="rId4"/>
    <p:sldId id="299" r:id="rId5"/>
    <p:sldId id="308" r:id="rId6"/>
    <p:sldId id="293" r:id="rId7"/>
    <p:sldId id="294" r:id="rId8"/>
    <p:sldId id="296" r:id="rId9"/>
    <p:sldId id="295" r:id="rId10"/>
    <p:sldId id="304" r:id="rId11"/>
    <p:sldId id="303" r:id="rId12"/>
    <p:sldId id="298" r:id="rId13"/>
    <p:sldId id="300" r:id="rId14"/>
    <p:sldId id="305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眉占位符 41985">
            <a:extLst>
              <a:ext uri="{FF2B5EF4-FFF2-40B4-BE49-F238E27FC236}">
                <a16:creationId xmlns:a16="http://schemas.microsoft.com/office/drawing/2014/main" id="{5A803C60-0A63-483F-9257-B5A0499509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87" name="日期占位符 41986">
            <a:extLst>
              <a:ext uri="{FF2B5EF4-FFF2-40B4-BE49-F238E27FC236}">
                <a16:creationId xmlns:a16="http://schemas.microsoft.com/office/drawing/2014/main" id="{D045D5BE-CA85-44B4-BB86-A7DBE8E6DA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41987">
            <a:extLst>
              <a:ext uri="{FF2B5EF4-FFF2-40B4-BE49-F238E27FC236}">
                <a16:creationId xmlns:a16="http://schemas.microsoft.com/office/drawing/2014/main" id="{E074E797-1F4C-4D04-91C5-7897EA408F6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41988">
            <a:extLst>
              <a:ext uri="{FF2B5EF4-FFF2-40B4-BE49-F238E27FC236}">
                <a16:creationId xmlns:a16="http://schemas.microsoft.com/office/drawing/2014/main" id="{7A534063-A7DD-498D-8BF4-CB0542B592E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页脚占位符 41989">
            <a:extLst>
              <a:ext uri="{FF2B5EF4-FFF2-40B4-BE49-F238E27FC236}">
                <a16:creationId xmlns:a16="http://schemas.microsoft.com/office/drawing/2014/main" id="{126C7DB8-B478-48AA-B95E-91C4660434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91" name="灯片编号占位符 41990">
            <a:extLst>
              <a:ext uri="{FF2B5EF4-FFF2-40B4-BE49-F238E27FC236}">
                <a16:creationId xmlns:a16="http://schemas.microsoft.com/office/drawing/2014/main" id="{65D231A5-E31A-4F57-8EE1-1B4A9EEB5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135AFD23-5AAE-4800-99F4-4B85B668D9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4D9C8A8-6B22-44DE-B58B-F46006FE71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18EB432-7F2A-4C39-964B-B011D98037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D9FFFB4-400D-1240-AB24-6F86C96D4DFB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5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0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185863" y="128588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 smtClean="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78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8129">
            <a:extLst>
              <a:ext uri="{FF2B5EF4-FFF2-40B4-BE49-F238E27FC236}">
                <a16:creationId xmlns:a16="http://schemas.microsoft.com/office/drawing/2014/main" id="{88DD64B6-FC31-4B3F-8E86-7C56710157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第</a:t>
            </a:r>
            <a:r>
              <a:rPr lang="en-US" altLang="zh-CN" b="1" dirty="0">
                <a:solidFill>
                  <a:srgbClr val="00B050"/>
                </a:solidFill>
              </a:rPr>
              <a:t>12</a:t>
            </a:r>
            <a:r>
              <a:rPr lang="zh-CN" altLang="en-US" b="1" dirty="0">
                <a:solidFill>
                  <a:srgbClr val="00B050"/>
                </a:solidFill>
              </a:rPr>
              <a:t>课 阿拉伯帝国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7">
            <a:extLst>
              <a:ext uri="{FF2B5EF4-FFF2-40B4-BE49-F238E27FC236}">
                <a16:creationId xmlns:a16="http://schemas.microsoft.com/office/drawing/2014/main" id="{8C9C6644-B51D-4ED3-852D-C74EE229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2513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78DE812C-BE04-4887-BAA3-CF325F78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世纪时的阿拉伯帝国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9E83C112-B5CE-4545-823A-2136A8B3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66913"/>
            <a:ext cx="1371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东到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印度河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流域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A7A7D7B2-6A72-4468-81FE-61871821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2113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西临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大西洋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E63BAEF6-0BB7-4185-A62F-C50A4CA8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28713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北接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黑海与里海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EB2A266-3DB2-4204-8EB4-BD340115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86313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南包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整个半岛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2F47654A-7584-4396-B606-A0EB12F4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549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欧洲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C7F2EE1-C912-4AC2-8907-7766EF62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非洲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DB1C01A-17FE-4C7A-83E1-EE62A308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亚洲</a:t>
            </a: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BA344357-DD0C-4CC5-9C05-1A1C0BB7C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4079875"/>
            <a:ext cx="2447925" cy="792163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7" grpId="0"/>
      <p:bldP spid="12298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阿拉伯扩张图">
            <a:extLst>
              <a:ext uri="{FF2B5EF4-FFF2-40B4-BE49-F238E27FC236}">
                <a16:creationId xmlns:a16="http://schemas.microsoft.com/office/drawing/2014/main" id="{33EBD924-CFF3-4287-BDB3-4CB30F8F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AEC"/>
              </a:clrFrom>
              <a:clrTo>
                <a:srgbClr val="EBEAEC">
                  <a:alpha val="0"/>
                </a:srgbClr>
              </a:clrTo>
            </a:clrChange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67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A5F33B4B-3EC4-413B-9ADB-915E43A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68D5DBD-9AA6-4497-B035-D4A10338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29135023-CF2C-4F9F-AC4E-CCB1E492B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70550"/>
            <a:ext cx="9144000" cy="830263"/>
          </a:xfrm>
          <a:prstGeom prst="rect">
            <a:avLst/>
          </a:prstGeom>
          <a:solidFill>
            <a:srgbClr val="F4FA8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中国在那时正处于哪一朝代？在阿拉伯帝国之前，还有哪些地跨欧亚非三洲的大帝国？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16737CD9-975D-48DB-95B9-883C6432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15888"/>
            <a:ext cx="4138613" cy="698500"/>
          </a:xfrm>
          <a:prstGeom prst="rect">
            <a:avLst/>
          </a:prstGeom>
          <a:solidFill>
            <a:srgbClr val="F4FA86"/>
          </a:solidFill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华文隶书" panose="02010800040101010101" pitchFamily="2" charset="-122"/>
              </a:rPr>
              <a:t>繁盛的阿拉伯帝国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E644B8D5-CF2F-4223-8E2F-7F2CE5BF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0"/>
            <a:ext cx="4824412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8—9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世纪鼎盛，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世纪衰落，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1258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年被蒙古西征军灭。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2" grpId="0" animBg="1"/>
      <p:bldP spid="624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159E8B-4F44-43CD-B8D2-9ADFE9A4D7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0350"/>
            <a:ext cx="8229600" cy="1141413"/>
          </a:xfrm>
        </p:spPr>
        <p:txBody>
          <a:bodyPr/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在图中找出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阿拉伯帝国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7FB99227-EB3A-498F-AD0C-AD73AF0FA82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33413"/>
            <a:ext cx="9144000" cy="6224587"/>
            <a:chOff x="0" y="0"/>
            <a:chExt cx="5760" cy="3921"/>
          </a:xfrm>
        </p:grpSpPr>
        <p:pic>
          <p:nvPicPr>
            <p:cNvPr id="13316" name="Picture 4" descr="世界空白地图3">
              <a:extLst>
                <a:ext uri="{FF2B5EF4-FFF2-40B4-BE49-F238E27FC236}">
                  <a16:creationId xmlns:a16="http://schemas.microsoft.com/office/drawing/2014/main" id="{8076B562-9B28-4657-B44B-93692A1F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36E9B89C-46B8-4FAE-9B30-5ED9AA16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19A9D523-06D2-4077-9540-A1CBD54AD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104" y="105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65922BBC-721E-4B7B-93AF-2312A44F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4064B168-3929-4CB7-AAB9-3417CAEC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BA9E52FE-F42E-4F51-989E-FCA102D3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FFA3EF6C-FBEE-4F20-B768-9497A21CE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0324B473-4670-4404-8015-76B23A62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pic>
          <p:nvPicPr>
            <p:cNvPr id="13324" name="Picture 12" descr="世界空白地图3">
              <a:extLst>
                <a:ext uri="{FF2B5EF4-FFF2-40B4-BE49-F238E27FC236}">
                  <a16:creationId xmlns:a16="http://schemas.microsoft.com/office/drawing/2014/main" id="{AA725B7E-3FDA-4E9C-A82D-F0D5F4744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58DEB97E-260B-498C-9141-55D4FDE2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17"/>
              <a:ext cx="57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古埃及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古西亚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古印度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古希腊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古罗马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古西非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古美洲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法兰克王国  </a:t>
              </a:r>
              <a:b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莫斯科公国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朝鲜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日本</a:t>
              </a:r>
              <a:endParaRPr lang="zh-CN" altLang="en-US"/>
            </a:p>
          </p:txBody>
        </p:sp>
        <p:sp>
          <p:nvSpPr>
            <p:cNvPr id="13326" name="Text Box 14">
              <a:extLst>
                <a:ext uri="{FF2B5EF4-FFF2-40B4-BE49-F238E27FC236}">
                  <a16:creationId xmlns:a16="http://schemas.microsoft.com/office/drawing/2014/main" id="{2D988B91-9F7B-4CB0-9B97-3121C20CB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411D56EF-7094-4AFB-A4CE-FC0BA0FDE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200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8" name="Text Box 16">
              <a:extLst>
                <a:ext uri="{FF2B5EF4-FFF2-40B4-BE49-F238E27FC236}">
                  <a16:creationId xmlns:a16="http://schemas.microsoft.com/office/drawing/2014/main" id="{07B4BB36-E5D5-4895-8EF8-E8C0D94F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9" name="Text Box 17">
              <a:extLst>
                <a:ext uri="{FF2B5EF4-FFF2-40B4-BE49-F238E27FC236}">
                  <a16:creationId xmlns:a16="http://schemas.microsoft.com/office/drawing/2014/main" id="{D68D7A71-1301-4231-910B-62F2786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61E05FDC-E638-48A6-A849-031FD189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31" name="Text Box 19">
              <a:extLst>
                <a:ext uri="{FF2B5EF4-FFF2-40B4-BE49-F238E27FC236}">
                  <a16:creationId xmlns:a16="http://schemas.microsoft.com/office/drawing/2014/main" id="{EC28FC44-C19B-4004-9D4A-5D5C1712F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32" name="Text Box 20">
              <a:extLst>
                <a:ext uri="{FF2B5EF4-FFF2-40B4-BE49-F238E27FC236}">
                  <a16:creationId xmlns:a16="http://schemas.microsoft.com/office/drawing/2014/main" id="{B4AA45D4-C8CE-4D20-A7A0-8FB413C5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1534D8B3-7BA6-486F-A5E4-5AB99B53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6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334" name="Text Box 22">
              <a:extLst>
                <a:ext uri="{FF2B5EF4-FFF2-40B4-BE49-F238E27FC236}">
                  <a16:creationId xmlns:a16="http://schemas.microsoft.com/office/drawing/2014/main" id="{14A8B780-0B37-417B-80E5-2D197350F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5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3335" name="Text Box 23">
              <a:extLst>
                <a:ext uri="{FF2B5EF4-FFF2-40B4-BE49-F238E27FC236}">
                  <a16:creationId xmlns:a16="http://schemas.microsoft.com/office/drawing/2014/main" id="{DBBA9DA6-C74F-4BDE-8F70-8CBA412C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948D700D-8A39-47FE-AC0F-758A635A7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3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40985" name="Text Box 25">
            <a:extLst>
              <a:ext uri="{FF2B5EF4-FFF2-40B4-BE49-F238E27FC236}">
                <a16:creationId xmlns:a16="http://schemas.microsoft.com/office/drawing/2014/main" id="{1E6EE789-320A-4D30-8C15-4041301E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A3F2A79-B4B3-4DB2-932E-8A0157F5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3817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阿拉伯帝国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5" grpId="0"/>
      <p:bldP spid="409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>
            <a:extLst>
              <a:ext uri="{FF2B5EF4-FFF2-40B4-BE49-F238E27FC236}">
                <a16:creationId xmlns:a16="http://schemas.microsoft.com/office/drawing/2014/main" id="{1661A70C-89B3-482B-9D85-30700A5C191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46688"/>
            <a:ext cx="7094538" cy="1458912"/>
            <a:chOff x="646" y="1794"/>
            <a:chExt cx="4469" cy="919"/>
          </a:xfrm>
        </p:grpSpPr>
        <p:pic>
          <p:nvPicPr>
            <p:cNvPr id="14339" name="Picture 4">
              <a:extLst>
                <a:ext uri="{FF2B5EF4-FFF2-40B4-BE49-F238E27FC236}">
                  <a16:creationId xmlns:a16="http://schemas.microsoft.com/office/drawing/2014/main" id="{9386DB58-A6CC-4F0C-AFE3-233D32B98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" y="1794"/>
              <a:ext cx="4469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0" name="Text Box 5">
              <a:extLst>
                <a:ext uri="{FF2B5EF4-FFF2-40B4-BE49-F238E27FC236}">
                  <a16:creationId xmlns:a16="http://schemas.microsoft.com/office/drawing/2014/main" id="{BC276B2A-3D12-469D-B0F4-F5EAD52D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478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700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1" name="Text Box 6">
              <a:extLst>
                <a:ext uri="{FF2B5EF4-FFF2-40B4-BE49-F238E27FC236}">
                  <a16:creationId xmlns:a16="http://schemas.microsoft.com/office/drawing/2014/main" id="{7DE37A83-C053-4F20-A23E-BFE74195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3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600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2" name="Text Box 7">
              <a:extLst>
                <a:ext uri="{FF2B5EF4-FFF2-40B4-BE49-F238E27FC236}">
                  <a16:creationId xmlns:a16="http://schemas.microsoft.com/office/drawing/2014/main" id="{2480E28B-B647-4E91-A780-E7F539590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8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800</a:t>
              </a:r>
              <a:r>
                <a:rPr lang="zh-CN" altLang="en-US" b="1"/>
                <a:t>年</a:t>
              </a: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BC86C5A9-5141-44F4-90EB-A46F32A4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194268"/>
            <a:ext cx="1644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世纪初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F9EFBBAE-7ADD-4CB6-A39B-C959FBF8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898776"/>
            <a:ext cx="123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622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534C661C-A47B-44F4-81F4-FE43823E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9" y="3429001"/>
            <a:ext cx="1473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630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8C6177DD-77C0-4699-94E8-11206C16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419100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世纪中叶</a:t>
            </a:r>
          </a:p>
        </p:txBody>
      </p:sp>
      <p:grpSp>
        <p:nvGrpSpPr>
          <p:cNvPr id="14347" name="Group 12">
            <a:extLst>
              <a:ext uri="{FF2B5EF4-FFF2-40B4-BE49-F238E27FC236}">
                <a16:creationId xmlns:a16="http://schemas.microsoft.com/office/drawing/2014/main" id="{1EF90B43-8176-4D0A-98DC-443A6EA0D33E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3330575"/>
            <a:ext cx="2881313" cy="2655888"/>
            <a:chOff x="1519" y="1389"/>
            <a:chExt cx="1089" cy="1718"/>
          </a:xfrm>
        </p:grpSpPr>
        <p:sp>
          <p:nvSpPr>
            <p:cNvPr id="14348" name="Line 13">
              <a:extLst>
                <a:ext uri="{FF2B5EF4-FFF2-40B4-BE49-F238E27FC236}">
                  <a16:creationId xmlns:a16="http://schemas.microsoft.com/office/drawing/2014/main" id="{A835D370-E60F-4C72-9CEE-38BD7036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4">
              <a:extLst>
                <a:ext uri="{FF2B5EF4-FFF2-40B4-BE49-F238E27FC236}">
                  <a16:creationId xmlns:a16="http://schemas.microsoft.com/office/drawing/2014/main" id="{3278B2BF-FCB8-47AA-8020-B3E7A4DD4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1089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15">
            <a:extLst>
              <a:ext uri="{FF2B5EF4-FFF2-40B4-BE49-F238E27FC236}">
                <a16:creationId xmlns:a16="http://schemas.microsoft.com/office/drawing/2014/main" id="{A7CFDC80-67C9-4861-9437-0C6B0337ED60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681288"/>
            <a:ext cx="3311525" cy="3303587"/>
            <a:chOff x="1247" y="754"/>
            <a:chExt cx="1134" cy="2353"/>
          </a:xfrm>
        </p:grpSpPr>
        <p:sp>
          <p:nvSpPr>
            <p:cNvPr id="14351" name="Line 16">
              <a:extLst>
                <a:ext uri="{FF2B5EF4-FFF2-40B4-BE49-F238E27FC236}">
                  <a16:creationId xmlns:a16="http://schemas.microsoft.com/office/drawing/2014/main" id="{C1DD9935-6DE2-43E8-9A46-0C61AD05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7">
              <a:extLst>
                <a:ext uri="{FF2B5EF4-FFF2-40B4-BE49-F238E27FC236}">
                  <a16:creationId xmlns:a16="http://schemas.microsoft.com/office/drawing/2014/main" id="{F42DB118-6F98-4041-8864-D82949403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3" name="Group 18">
            <a:extLst>
              <a:ext uri="{FF2B5EF4-FFF2-40B4-BE49-F238E27FC236}">
                <a16:creationId xmlns:a16="http://schemas.microsoft.com/office/drawing/2014/main" id="{D97C6C3F-85F9-4E90-A7CD-7EF610B6C822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3886200"/>
            <a:ext cx="3240087" cy="2233613"/>
            <a:chOff x="2381" y="1933"/>
            <a:chExt cx="953" cy="1180"/>
          </a:xfrm>
        </p:grpSpPr>
        <p:sp>
          <p:nvSpPr>
            <p:cNvPr id="14354" name="Line 19">
              <a:extLst>
                <a:ext uri="{FF2B5EF4-FFF2-40B4-BE49-F238E27FC236}">
                  <a16:creationId xmlns:a16="http://schemas.microsoft.com/office/drawing/2014/main" id="{34AF67E6-985A-4F24-B48A-2A8975A9A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0">
              <a:extLst>
                <a:ext uri="{FF2B5EF4-FFF2-40B4-BE49-F238E27FC236}">
                  <a16:creationId xmlns:a16="http://schemas.microsoft.com/office/drawing/2014/main" id="{AD295989-6F1D-4BA2-B27E-71EC46652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3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6" name="Group 21">
            <a:extLst>
              <a:ext uri="{FF2B5EF4-FFF2-40B4-BE49-F238E27FC236}">
                <a16:creationId xmlns:a16="http://schemas.microsoft.com/office/drawing/2014/main" id="{68EB3A80-F80F-48FB-B658-884E5595E3C1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4699000"/>
            <a:ext cx="3455988" cy="1296988"/>
            <a:chOff x="2880" y="2432"/>
            <a:chExt cx="1270" cy="681"/>
          </a:xfrm>
        </p:grpSpPr>
        <p:sp>
          <p:nvSpPr>
            <p:cNvPr id="14357" name="Line 22">
              <a:extLst>
                <a:ext uri="{FF2B5EF4-FFF2-40B4-BE49-F238E27FC236}">
                  <a16:creationId xmlns:a16="http://schemas.microsoft.com/office/drawing/2014/main" id="{0397D0E6-6448-48AA-B6E3-2A70AE3D8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32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0B950515-A780-433A-9F30-ECC3294FF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3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9" name="Text Box 24">
            <a:extLst>
              <a:ext uri="{FF2B5EF4-FFF2-40B4-BE49-F238E27FC236}">
                <a16:creationId xmlns:a16="http://schemas.microsoft.com/office/drawing/2014/main" id="{2B6FA91D-83B8-46EE-ABA0-EA627FAE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63388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900</a:t>
            </a:r>
          </a:p>
        </p:txBody>
      </p:sp>
      <p:sp>
        <p:nvSpPr>
          <p:cNvPr id="14360" name="Line 25">
            <a:extLst>
              <a:ext uri="{FF2B5EF4-FFF2-40B4-BE49-F238E27FC236}">
                <a16:creationId xmlns:a16="http://schemas.microsoft.com/office/drawing/2014/main" id="{F9DC8630-5CA8-473D-84FA-953211E1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5508625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1" name="Group 15">
            <a:extLst>
              <a:ext uri="{FF2B5EF4-FFF2-40B4-BE49-F238E27FC236}">
                <a16:creationId xmlns:a16="http://schemas.microsoft.com/office/drawing/2014/main" id="{54F3F0FE-5DF8-4F89-8615-244DE3ED8F3C}"/>
              </a:ext>
            </a:extLst>
          </p:cNvPr>
          <p:cNvGrpSpPr>
            <a:grpSpLocks/>
          </p:cNvGrpSpPr>
          <p:nvPr/>
        </p:nvGrpSpPr>
        <p:grpSpPr bwMode="auto">
          <a:xfrm>
            <a:off x="6378575" y="2700338"/>
            <a:ext cx="2411413" cy="3375025"/>
            <a:chOff x="1247" y="754"/>
            <a:chExt cx="1134" cy="2353"/>
          </a:xfrm>
        </p:grpSpPr>
        <p:sp>
          <p:nvSpPr>
            <p:cNvPr id="14362" name="Line 16">
              <a:extLst>
                <a:ext uri="{FF2B5EF4-FFF2-40B4-BE49-F238E27FC236}">
                  <a16:creationId xmlns:a16="http://schemas.microsoft.com/office/drawing/2014/main" id="{F524F254-9BB1-4BFC-9C27-C4286C03E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7">
              <a:extLst>
                <a:ext uri="{FF2B5EF4-FFF2-40B4-BE49-F238E27FC236}">
                  <a16:creationId xmlns:a16="http://schemas.microsoft.com/office/drawing/2014/main" id="{43BF89EC-53BC-4DC7-95AB-112E3CF2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4" name="Text Box 8">
            <a:extLst>
              <a:ext uri="{FF2B5EF4-FFF2-40B4-BE49-F238E27FC236}">
                <a16:creationId xmlns:a16="http://schemas.microsoft.com/office/drawing/2014/main" id="{E5EA335C-3F35-4695-BE80-49F44AE8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1336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世纪以后</a:t>
            </a:r>
          </a:p>
        </p:txBody>
      </p:sp>
      <p:sp>
        <p:nvSpPr>
          <p:cNvPr id="14365" name="Text Box 30">
            <a:extLst>
              <a:ext uri="{FF2B5EF4-FFF2-40B4-BE49-F238E27FC236}">
                <a16:creationId xmlns:a16="http://schemas.microsoft.com/office/drawing/2014/main" id="{8C7303BA-FF56-49DD-9E8F-5D7F5A17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8675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</a:rPr>
              <a:t>　　请同学们</a:t>
            </a:r>
            <a:r>
              <a:rPr lang="zh-CN" altLang="en-US" sz="2400" b="1">
                <a:solidFill>
                  <a:srgbClr val="000000"/>
                </a:solidFill>
              </a:rPr>
              <a:t>阅读课本内容</a:t>
            </a:r>
            <a:r>
              <a:rPr lang="zh-CN" altLang="en-US" sz="2400" b="1" dirty="0">
                <a:solidFill>
                  <a:srgbClr val="000000"/>
                </a:solidFill>
              </a:rPr>
              <a:t>，将阿拉伯帝国的兴衰过程用年代尺表示出来。</a:t>
            </a:r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76CF3D21-1F57-4127-8E25-2D9CE77F3025}"/>
              </a:ext>
            </a:extLst>
          </p:cNvPr>
          <p:cNvSpPr txBox="1"/>
          <p:nvPr/>
        </p:nvSpPr>
        <p:spPr>
          <a:xfrm>
            <a:off x="2693988" y="2209800"/>
            <a:ext cx="2514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伊斯兰教创立</a:t>
            </a: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F2602E65-BFBB-452A-8040-BD75A91D4F80}"/>
              </a:ext>
            </a:extLst>
          </p:cNvPr>
          <p:cNvSpPr txBox="1"/>
          <p:nvPr/>
        </p:nvSpPr>
        <p:spPr>
          <a:xfrm>
            <a:off x="2770188" y="2895600"/>
            <a:ext cx="3746016" cy="11695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穆罕默德出走麦地那</a:t>
            </a:r>
            <a:endParaRPr lang="zh-CN" altLang="en-US" sz="2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zh-CN" altLang="en-US" sz="2800" b="1" noProof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5E59A486-5198-4E4F-9C6E-EFE604DE6B30}"/>
              </a:ext>
            </a:extLst>
          </p:cNvPr>
          <p:cNvSpPr txBox="1"/>
          <p:nvPr/>
        </p:nvSpPr>
        <p:spPr>
          <a:xfrm>
            <a:off x="3074988" y="3429000"/>
            <a:ext cx="381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阿拉伯半岛基本统一</a:t>
            </a: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F0923CBC-40FD-40A1-8405-2268AD5C515E}"/>
              </a:ext>
            </a:extLst>
          </p:cNvPr>
          <p:cNvSpPr txBox="1"/>
          <p:nvPr/>
        </p:nvSpPr>
        <p:spPr>
          <a:xfrm>
            <a:off x="5776912" y="3945191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阿拉伯帝国成为地跨欧亚非的大帝国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AD5B69D8-F9CE-4CED-A7E7-2D262110A39E}"/>
              </a:ext>
            </a:extLst>
          </p:cNvPr>
          <p:cNvSpPr txBox="1"/>
          <p:nvPr/>
        </p:nvSpPr>
        <p:spPr>
          <a:xfrm>
            <a:off x="7265988" y="2133600"/>
            <a:ext cx="1828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衰落下去</a:t>
            </a:r>
          </a:p>
        </p:txBody>
      </p:sp>
      <p:sp>
        <p:nvSpPr>
          <p:cNvPr id="20514" name="矩形 7">
            <a:extLst>
              <a:ext uri="{FF2B5EF4-FFF2-40B4-BE49-F238E27FC236}">
                <a16:creationId xmlns:a16="http://schemas.microsoft.com/office/drawing/2014/main" id="{ED993D38-FEE6-4E18-99B8-1D9016732BAE}"/>
              </a:ext>
            </a:extLst>
          </p:cNvPr>
          <p:cNvSpPr/>
          <p:nvPr/>
        </p:nvSpPr>
        <p:spPr>
          <a:xfrm>
            <a:off x="1354138" y="325438"/>
            <a:ext cx="3856037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阿拉伯帝国兴衰史</a:t>
            </a:r>
          </a:p>
        </p:txBody>
      </p:sp>
      <p:sp>
        <p:nvSpPr>
          <p:cNvPr id="2" name="燕尾形箭头 1">
            <a:extLst>
              <a:ext uri="{FF2B5EF4-FFF2-40B4-BE49-F238E27FC236}">
                <a16:creationId xmlns:a16="http://schemas.microsoft.com/office/drawing/2014/main" id="{EAD5CEFE-641F-4DA3-BA49-F19D468BBB14}"/>
              </a:ext>
            </a:extLst>
          </p:cNvPr>
          <p:cNvSpPr/>
          <p:nvPr/>
        </p:nvSpPr>
        <p:spPr>
          <a:xfrm>
            <a:off x="6096000" y="304800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59146B0F-3F21-4A56-BE9C-B2F2E5B3317B}"/>
              </a:ext>
            </a:extLst>
          </p:cNvPr>
          <p:cNvSpPr/>
          <p:nvPr/>
        </p:nvSpPr>
        <p:spPr>
          <a:xfrm>
            <a:off x="8340725" y="433705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7" grpId="0"/>
      <p:bldP spid="19488" grpId="0"/>
      <p:bldP spid="19489" grpId="0"/>
      <p:bldP spid="19490" grpId="0"/>
      <p:bldP spid="2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130F10DA-D36F-4675-9576-8ACB64F6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3" name="Picture 5" descr="2008040813552997604">
            <a:extLst>
              <a:ext uri="{FF2B5EF4-FFF2-40B4-BE49-F238E27FC236}">
                <a16:creationId xmlns:a16="http://schemas.microsoft.com/office/drawing/2014/main" id="{E311D607-F314-4EAC-B7A6-179881CB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74988"/>
            <a:ext cx="4191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4" name="Rectangle 6">
            <a:extLst>
              <a:ext uri="{FF2B5EF4-FFF2-40B4-BE49-F238E27FC236}">
                <a16:creationId xmlns:a16="http://schemas.microsoft.com/office/drawing/2014/main" id="{808DBE21-362B-4789-9CCC-CF848F0F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262313"/>
            <a:ext cx="4572000" cy="3292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</a:rPr>
              <a:t>巴格达城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    该城的建设历时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年，调集雇佣了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万建筑师和工人。哈里发的宫殿修建的富丽堂皇。街道上买卖兴旺，叫卖声不绝于耳，一派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繁荣景象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。巴格达城建成不久，便成为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帝国的政治、经济和文化中心，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中世纪著名城市。</a:t>
            </a:r>
            <a:r>
              <a:rPr lang="zh-CN" altLang="en-US" sz="2400" dirty="0">
                <a:latin typeface="宋体" panose="02010600030101010101" pitchFamily="2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78215" name="Text Box 7">
            <a:extLst>
              <a:ext uri="{FF2B5EF4-FFF2-40B4-BE49-F238E27FC236}">
                <a16:creationId xmlns:a16="http://schemas.microsoft.com/office/drawing/2014/main" id="{52EF13FA-BE16-4E54-BFD0-8574A6AF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6364288"/>
            <a:ext cx="38973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巴格达（今天伊拉克首都）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85D2F-1E16-4BE5-9B40-5DFEDCC80A56}"/>
              </a:ext>
            </a:extLst>
          </p:cNvPr>
          <p:cNvSpPr txBox="1"/>
          <p:nvPr/>
        </p:nvSpPr>
        <p:spPr>
          <a:xfrm>
            <a:off x="228600" y="114300"/>
            <a:ext cx="64992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帝国最初</a:t>
            </a:r>
            <a:r>
              <a:rPr lang="en-US" altLang="zh-CN" sz="2800" b="1" dirty="0">
                <a:latin typeface="+mn-ea"/>
                <a:ea typeface="隶书" panose="02010509060101010101" pitchFamily="49" charset="-122"/>
              </a:rPr>
              <a:t>100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年，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隶书" panose="02010509060101010101" pitchFamily="49" charset="-122"/>
              </a:rPr>
              <a:t>国势强盛，经济繁荣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/>
      <p:bldP spid="478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BCA6-2EED-4B69-A63E-AB3CB81D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74274-9A4B-428A-BC9D-30771436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记住伊斯兰教创立的背景、时间、地点、创立者、主张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知道穆罕默德的主要活动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3.</a:t>
            </a:r>
            <a:r>
              <a:rPr lang="zh-CN" altLang="en-US" dirty="0"/>
              <a:t>了解阿拉伯帝国的形成过程和伊斯兰教的传播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4.</a:t>
            </a:r>
            <a:r>
              <a:rPr lang="zh-CN" altLang="en-US" dirty="0"/>
              <a:t>记住阿拉伯文化的主要成就，知道阿拉伯人在沟通中西方文化中所起的作用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5.</a:t>
            </a:r>
            <a:r>
              <a:rPr lang="zh-CN" altLang="en-US" dirty="0"/>
              <a:t>认识伊斯兰教在阿拉伯国家建立过程中所起的重要作用</a:t>
            </a:r>
          </a:p>
        </p:txBody>
      </p:sp>
    </p:spTree>
    <p:extLst>
      <p:ext uri="{BB962C8B-B14F-4D97-AF65-F5344CB8AC3E}">
        <p14:creationId xmlns:p14="http://schemas.microsoft.com/office/powerpoint/2010/main" val="6655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">
            <a:extLst>
              <a:ext uri="{FF2B5EF4-FFF2-40B4-BE49-F238E27FC236}">
                <a16:creationId xmlns:a16="http://schemas.microsoft.com/office/drawing/2014/main" id="{070A0358-D4A3-4175-B54C-C0457DDC56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08050"/>
            <a:ext cx="7337425" cy="3810000"/>
            <a:chOff x="317976" y="876300"/>
            <a:chExt cx="8820472" cy="4741004"/>
          </a:xfrm>
        </p:grpSpPr>
        <p:pic>
          <p:nvPicPr>
            <p:cNvPr id="4099" name="Picture 15" descr="西亚北非地图1">
              <a:extLst>
                <a:ext uri="{FF2B5EF4-FFF2-40B4-BE49-F238E27FC236}">
                  <a16:creationId xmlns:a16="http://schemas.microsoft.com/office/drawing/2014/main" id="{22108AAD-2031-4D02-BDFD-962EF1DA3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" y="876300"/>
              <a:ext cx="8820472" cy="474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7">
              <a:extLst>
                <a:ext uri="{FF2B5EF4-FFF2-40B4-BE49-F238E27FC236}">
                  <a16:creationId xmlns:a16="http://schemas.microsoft.com/office/drawing/2014/main" id="{FEAFA989-51AE-4D82-B198-8B3B6303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761" y="1176564"/>
              <a:ext cx="1652646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欧 洲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96C42362-0E0F-4AA0-9D2C-B780D237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503" y="2294650"/>
              <a:ext cx="1801498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亚  洲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8D45910D-AB48-4288-A82E-B2CA89E5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809" y="3319893"/>
              <a:ext cx="2087753" cy="6439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非   洲</a:t>
              </a:r>
            </a:p>
          </p:txBody>
        </p:sp>
        <p:sp>
          <p:nvSpPr>
            <p:cNvPr id="4103" name="Text Box 20">
              <a:extLst>
                <a:ext uri="{FF2B5EF4-FFF2-40B4-BE49-F238E27FC236}">
                  <a16:creationId xmlns:a16="http://schemas.microsoft.com/office/drawing/2014/main" id="{ABC17442-BC85-4D4B-ABC5-3DAF5DED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105" y="182252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地</a:t>
              </a:r>
            </a:p>
          </p:txBody>
        </p:sp>
        <p:sp>
          <p:nvSpPr>
            <p:cNvPr id="4104" name="Text Box 21">
              <a:extLst>
                <a:ext uri="{FF2B5EF4-FFF2-40B4-BE49-F238E27FC236}">
                  <a16:creationId xmlns:a16="http://schemas.microsoft.com/office/drawing/2014/main" id="{206366FF-B2EF-4655-B6DD-3F02BDA0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981" y="220180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中</a:t>
              </a:r>
            </a:p>
          </p:txBody>
        </p:sp>
        <p:sp>
          <p:nvSpPr>
            <p:cNvPr id="4105" name="Text Box 22">
              <a:extLst>
                <a:ext uri="{FF2B5EF4-FFF2-40B4-BE49-F238E27FC236}">
                  <a16:creationId xmlns:a16="http://schemas.microsoft.com/office/drawing/2014/main" id="{FBB7449E-2E9B-4F7F-AC97-330C7918C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63" y="2446758"/>
              <a:ext cx="425566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海</a:t>
              </a:r>
            </a:p>
          </p:txBody>
        </p:sp>
        <p:sp>
          <p:nvSpPr>
            <p:cNvPr id="4106" name="Text Box 25">
              <a:extLst>
                <a:ext uri="{FF2B5EF4-FFF2-40B4-BE49-F238E27FC236}">
                  <a16:creationId xmlns:a16="http://schemas.microsoft.com/office/drawing/2014/main" id="{56E1DEAB-609C-4E6A-B7EF-3B73DF1A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4376" y="2112912"/>
              <a:ext cx="427474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4107" name="Text Box 26">
              <a:extLst>
                <a:ext uri="{FF2B5EF4-FFF2-40B4-BE49-F238E27FC236}">
                  <a16:creationId xmlns:a16="http://schemas.microsoft.com/office/drawing/2014/main" id="{A2266822-0173-4D01-B4A6-01DDD1983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352" y="4364889"/>
              <a:ext cx="2248056" cy="4918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阿   拉  伯   海</a:t>
              </a:r>
            </a:p>
          </p:txBody>
        </p:sp>
      </p:grpSp>
      <p:sp>
        <p:nvSpPr>
          <p:cNvPr id="4108" name="文本框 3">
            <a:extLst>
              <a:ext uri="{FF2B5EF4-FFF2-40B4-BE49-F238E27FC236}">
                <a16:creationId xmlns:a16="http://schemas.microsoft.com/office/drawing/2014/main" id="{D8A9392D-6F76-44FA-89FC-4E062AF7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49838"/>
            <a:ext cx="7994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根据地图说出阿拉伯半岛的地理位置和自然环境特点。</a:t>
            </a:r>
          </a:p>
        </p:txBody>
      </p:sp>
      <p:sp>
        <p:nvSpPr>
          <p:cNvPr id="4109" name="Text Box 17">
            <a:extLst>
              <a:ext uri="{FF2B5EF4-FFF2-40B4-BE49-F238E27FC236}">
                <a16:creationId xmlns:a16="http://schemas.microsoft.com/office/drawing/2014/main" id="{A64DAE61-0345-47B9-90D3-80E3F319CDF1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4859338" y="2997200"/>
            <a:ext cx="4587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红海</a:t>
            </a:r>
          </a:p>
        </p:txBody>
      </p:sp>
      <p:sp>
        <p:nvSpPr>
          <p:cNvPr id="4110" name="Text Box 18">
            <a:extLst>
              <a:ext uri="{FF2B5EF4-FFF2-40B4-BE49-F238E27FC236}">
                <a16:creationId xmlns:a16="http://schemas.microsoft.com/office/drawing/2014/main" id="{39D360F1-B7DD-40CC-8EDF-5C9B44B9D8D3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5795963" y="2347913"/>
            <a:ext cx="4587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波斯湾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西亚北非地图1">
            <a:extLst>
              <a:ext uri="{FF2B5EF4-FFF2-40B4-BE49-F238E27FC236}">
                <a16:creationId xmlns:a16="http://schemas.microsoft.com/office/drawing/2014/main" id="{B8D91B80-29E9-4330-BFB9-3BCEA65A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FEA77DC6-B39E-4808-9F96-E2689AED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549275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阿拉伯半岛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356A44A-106A-4549-9B72-7B9C76ADF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03363"/>
            <a:ext cx="12890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欧洲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6817A36-C7BD-46E7-8BBF-B5D95F66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424113"/>
            <a:ext cx="1296988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亚洲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6C44B1E-A529-48A6-A556-29295978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76638"/>
            <a:ext cx="14478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非洲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87C9694-8C2C-469E-B4C9-597CB241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814888"/>
            <a:ext cx="8255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赤道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73A7C30-D08C-4D79-A4AA-81F4FF56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7653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地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7B1FDF18-735E-4728-AC20-A9F4D209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1971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7E1AEE5-C05C-47A9-82E4-C8DE8374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341563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5780E040-0C37-45A0-9122-C75DAB37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719263"/>
            <a:ext cx="1081088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黑   海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BCCDF0A5-A190-4294-B192-894A49DE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1636713"/>
            <a:ext cx="488950" cy="341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里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AE1B8878-B6CF-4019-9F97-17A61CB7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197485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402547B8-B959-4D88-950A-BD89DFDD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167188"/>
            <a:ext cx="1871662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阿   拉  伯   海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678B90CF-A01E-4E26-B7E2-A9D7AD8B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30563"/>
            <a:ext cx="6096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红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32276F9B-907A-4E22-9E76-BBF28B7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71788"/>
            <a:ext cx="381000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波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C869878A-6372-43CD-BFC0-BA55E357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4322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斯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925D2ACD-B342-4AE2-A6C5-67BAF6D7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3687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湾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627D1E21-72ED-478B-8477-E543F4C0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0146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北回归线</a:t>
            </a:r>
          </a:p>
        </p:txBody>
      </p:sp>
      <p:pic>
        <p:nvPicPr>
          <p:cNvPr id="24596" name="Picture 20" descr="沙漠">
            <a:extLst>
              <a:ext uri="{FF2B5EF4-FFF2-40B4-BE49-F238E27FC236}">
                <a16:creationId xmlns:a16="http://schemas.microsoft.com/office/drawing/2014/main" id="{0B6F9DD5-E1F6-4DE2-B008-A8C13980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716463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Text Box 22">
            <a:extLst>
              <a:ext uri="{FF2B5EF4-FFF2-40B4-BE49-F238E27FC236}">
                <a16:creationId xmlns:a16="http://schemas.microsoft.com/office/drawing/2014/main" id="{5C04DA04-F691-40EE-84C8-53AF1B8F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716338"/>
            <a:ext cx="4127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5EEE8627-C55B-4152-B3DF-25B73969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82675"/>
            <a:ext cx="3922713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自然条件：炎热干旱；多沙漠、有绿洲。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06411738-30CF-4F24-9609-5C6D49E9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052513"/>
            <a:ext cx="3059112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地理位置：五海三洲之地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/>
      <p:bldP spid="246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919048E4-E3F0-4DEB-9F27-5D698976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地理位置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（舞台）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A78F4847-40DF-423E-B4F1-938778CB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2071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亚洲的西南部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37863E1-BBD8-42A2-87AB-96E9E988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84313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连接欧、非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28AABBF8-3380-468C-8B73-087560AA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三面环海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B1EBC8D2-5567-4327-80FF-953E6370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354138"/>
            <a:ext cx="2376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连接东西交通的要冲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572BBA60-7141-4E72-87C2-0A6096EB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38675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自然环境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（布景）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09C46F8C-4CEF-4BD3-9D6F-8D70A7CE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1316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热带与亚热带</a:t>
            </a:r>
          </a:p>
        </p:txBody>
      </p:sp>
      <p:sp>
        <p:nvSpPr>
          <p:cNvPr id="76812" name="Text Box 12">
            <a:extLst>
              <a:ext uri="{FF2B5EF4-FFF2-40B4-BE49-F238E27FC236}">
                <a16:creationId xmlns:a16="http://schemas.microsoft.com/office/drawing/2014/main" id="{87410621-E4FE-46C4-8FC6-EFC9858B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21225"/>
            <a:ext cx="2808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沙漠广布</a:t>
            </a: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CE05CB6C-11DF-4944-A08C-58A89DF11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58958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炎热干燥</a:t>
            </a: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3DE2E46D-ED89-4AB9-BC23-790207EB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292600"/>
            <a:ext cx="2197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争夺水源和牧场</a:t>
            </a: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52714FB8-9577-48C3-8E54-664B9523F4B5}"/>
              </a:ext>
            </a:extLst>
          </p:cNvPr>
          <p:cNvSpPr>
            <a:spLocks/>
          </p:cNvSpPr>
          <p:nvPr/>
        </p:nvSpPr>
        <p:spPr bwMode="auto">
          <a:xfrm>
            <a:off x="2555875" y="69215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06033553-A4A4-4E03-AC3D-C1023BEF570B}"/>
              </a:ext>
            </a:extLst>
          </p:cNvPr>
          <p:cNvSpPr>
            <a:spLocks/>
          </p:cNvSpPr>
          <p:nvPr/>
        </p:nvSpPr>
        <p:spPr bwMode="auto">
          <a:xfrm>
            <a:off x="6156325" y="692150"/>
            <a:ext cx="287338" cy="2376488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7" name="AutoShape 17">
            <a:extLst>
              <a:ext uri="{FF2B5EF4-FFF2-40B4-BE49-F238E27FC236}">
                <a16:creationId xmlns:a16="http://schemas.microsoft.com/office/drawing/2014/main" id="{C7D818AD-18C3-4EE3-B068-489E7F075D4F}"/>
              </a:ext>
            </a:extLst>
          </p:cNvPr>
          <p:cNvSpPr>
            <a:spLocks/>
          </p:cNvSpPr>
          <p:nvPr/>
        </p:nvSpPr>
        <p:spPr bwMode="auto">
          <a:xfrm>
            <a:off x="2555875" y="386080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8" name="AutoShape 18">
            <a:extLst>
              <a:ext uri="{FF2B5EF4-FFF2-40B4-BE49-F238E27FC236}">
                <a16:creationId xmlns:a16="http://schemas.microsoft.com/office/drawing/2014/main" id="{8157444F-B6E9-448D-9F86-5349F7D5D5A4}"/>
              </a:ext>
            </a:extLst>
          </p:cNvPr>
          <p:cNvSpPr>
            <a:spLocks/>
          </p:cNvSpPr>
          <p:nvPr/>
        </p:nvSpPr>
        <p:spPr bwMode="auto">
          <a:xfrm>
            <a:off x="6084888" y="3789363"/>
            <a:ext cx="287337" cy="2376487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1D587467-FE4B-47E9-AEAD-0A2A271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81300"/>
            <a:ext cx="338455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6000">
                <a:solidFill>
                  <a:srgbClr val="FF0000"/>
                </a:solidFill>
                <a:ea typeface="黑体" panose="02010609060101010101" pitchFamily="49" charset="-122"/>
              </a:rPr>
              <a:t>渴望统一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  <p:bldP spid="76807" grpId="0"/>
      <p:bldP spid="6150" grpId="0"/>
      <p:bldP spid="76810" grpId="0"/>
      <p:bldP spid="76812" grpId="0"/>
      <p:bldP spid="76813" grpId="0"/>
      <p:bldP spid="76814" grpId="0"/>
      <p:bldP spid="76815" grpId="0" animBg="1"/>
      <p:bldP spid="76816" grpId="0" animBg="1"/>
      <p:bldP spid="76817" grpId="0" animBg="1"/>
      <p:bldP spid="76818" grpId="0" animBg="1"/>
      <p:bldP spid="768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>
            <a:extLst>
              <a:ext uri="{FF2B5EF4-FFF2-40B4-BE49-F238E27FC236}">
                <a16:creationId xmlns:a16="http://schemas.microsoft.com/office/drawing/2014/main" id="{1FB0A1FB-56CA-4983-BA6E-E5FD95D8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924800" cy="5599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D6BDDB47-047A-4BCB-9771-22C4EDE7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88913"/>
            <a:ext cx="5903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华文新魏" panose="02010800040101010101" pitchFamily="2" charset="-122"/>
              </a:rPr>
              <a:t>阿拉伯半岛基本统一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o01568_[1]">
            <a:extLst>
              <a:ext uri="{FF2B5EF4-FFF2-40B4-BE49-F238E27FC236}">
                <a16:creationId xmlns:a16="http://schemas.microsoft.com/office/drawing/2014/main" id="{7919B04F-6556-4DEE-86DE-6A8BCC72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92600"/>
            <a:ext cx="2089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gif-0427">
            <a:extLst>
              <a:ext uri="{FF2B5EF4-FFF2-40B4-BE49-F238E27FC236}">
                <a16:creationId xmlns:a16="http://schemas.microsoft.com/office/drawing/2014/main" id="{75000FDB-8726-4374-BB96-CB293F36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1658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gif-0427">
            <a:extLst>
              <a:ext uri="{FF2B5EF4-FFF2-40B4-BE49-F238E27FC236}">
                <a16:creationId xmlns:a16="http://schemas.microsoft.com/office/drawing/2014/main" id="{6558CE98-CEAA-4BC4-9EE3-9127D2DF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gif-0427">
            <a:extLst>
              <a:ext uri="{FF2B5EF4-FFF2-40B4-BE49-F238E27FC236}">
                <a16:creationId xmlns:a16="http://schemas.microsoft.com/office/drawing/2014/main" id="{F23412C0-72CE-413C-B02B-7C3C4D34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gif-0427">
            <a:extLst>
              <a:ext uri="{FF2B5EF4-FFF2-40B4-BE49-F238E27FC236}">
                <a16:creationId xmlns:a16="http://schemas.microsoft.com/office/drawing/2014/main" id="{85A18DEC-279C-43C3-94AF-41706882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30872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gif-0427">
            <a:extLst>
              <a:ext uri="{FF2B5EF4-FFF2-40B4-BE49-F238E27FC236}">
                <a16:creationId xmlns:a16="http://schemas.microsoft.com/office/drawing/2014/main" id="{24496C84-DA90-42B4-83EA-76E5975E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gif-0427">
            <a:extLst>
              <a:ext uri="{FF2B5EF4-FFF2-40B4-BE49-F238E27FC236}">
                <a16:creationId xmlns:a16="http://schemas.microsoft.com/office/drawing/2014/main" id="{CD45E738-A2C2-4314-A768-F3E4F269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gif-0427">
            <a:extLst>
              <a:ext uri="{FF2B5EF4-FFF2-40B4-BE49-F238E27FC236}">
                <a16:creationId xmlns:a16="http://schemas.microsoft.com/office/drawing/2014/main" id="{8495F337-7A50-4B54-B9BD-389D052A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092825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gif-0427">
            <a:extLst>
              <a:ext uri="{FF2B5EF4-FFF2-40B4-BE49-F238E27FC236}">
                <a16:creationId xmlns:a16="http://schemas.microsoft.com/office/drawing/2014/main" id="{0F0280EC-0564-4158-B4A1-476A4203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9499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11">
            <a:extLst>
              <a:ext uri="{FF2B5EF4-FFF2-40B4-BE49-F238E27FC236}">
                <a16:creationId xmlns:a16="http://schemas.microsoft.com/office/drawing/2014/main" id="{23C4ABF8-93B9-48D8-9109-01B7FDBF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6688"/>
            <a:ext cx="8856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/>
              <a:t>⑴</a:t>
            </a:r>
            <a:r>
              <a:rPr lang="zh-CN" altLang="en-US" sz="3200" b="1">
                <a:latin typeface="Times New Roman" panose="02020603050405020304" pitchFamily="18" charset="0"/>
              </a:rPr>
              <a:t>建立:8世纪初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r>
              <a:rPr lang="en-US" altLang="zh-CN" sz="3200" b="1"/>
              <a:t>⑵</a:t>
            </a:r>
            <a:r>
              <a:rPr lang="zh-CN" altLang="en-US" sz="3200" b="1">
                <a:latin typeface="Times New Roman" panose="02020603050405020304" pitchFamily="18" charset="0"/>
              </a:rPr>
              <a:t>鼎盛:8世纪中叶----9世纪中叶，约100年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4A4158CD-0E17-4CA6-A521-38AF9D56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62277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、阿拉伯帝国的崛起与扩张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25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伊斯兰教的创立">
            <a:extLst>
              <a:ext uri="{FF2B5EF4-FFF2-40B4-BE49-F238E27FC236}">
                <a16:creationId xmlns:a16="http://schemas.microsoft.com/office/drawing/2014/main" id="{9B729591-B15D-4EDC-9EFB-F6DA3F85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315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BD2ECFEF-D2E3-4836-A6CE-F985809E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715000"/>
            <a:ext cx="6083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4400">
                <a:solidFill>
                  <a:srgbClr val="0000FF"/>
                </a:solidFill>
                <a:ea typeface="华文新魏" panose="02010800040101010101" pitchFamily="2" charset="-122"/>
              </a:rPr>
              <a:t>世纪阿拉伯帝国的疆域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90A62F9-2DDC-4D8B-BADE-CAA54BB2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7620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BC7ADC43-A15F-4AF0-A480-0F85D0E3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巴格达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0ECFE20-7620-4CF2-B509-997D3D4D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675"/>
            <a:ext cx="84582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       八世纪中叶，版图东起印度河流域，西临大西洋，北起黑海和里海南岸，南至尼罗河下游。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endParaRPr lang="zh-CN" altLang="en-US" sz="2400" b="1"/>
          </a:p>
        </p:txBody>
      </p:sp>
      <p:pic>
        <p:nvPicPr>
          <p:cNvPr id="23555" name="Picture 3" descr="阿拉伯帝国">
            <a:extLst>
              <a:ext uri="{FF2B5EF4-FFF2-40B4-BE49-F238E27FC236}">
                <a16:creationId xmlns:a16="http://schemas.microsoft.com/office/drawing/2014/main" id="{7D6D7D82-E40D-4653-B1DB-DB67F85A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15">
            <a:extLst>
              <a:ext uri="{FF2B5EF4-FFF2-40B4-BE49-F238E27FC236}">
                <a16:creationId xmlns:a16="http://schemas.microsoft.com/office/drawing/2014/main" id="{DEA16D7B-72A6-4EA8-A6AF-91228794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589588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478</Words>
  <Application>Microsoft Office PowerPoint</Application>
  <PresentationFormat>全屏显示(4:3)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华文楷体</vt:lpstr>
      <vt:lpstr>华文新魏</vt:lpstr>
      <vt:lpstr>楷体_GB2312</vt:lpstr>
      <vt:lpstr>宋体</vt:lpstr>
      <vt:lpstr>Arial</vt:lpstr>
      <vt:lpstr>Calibri</vt:lpstr>
      <vt:lpstr>Garamond</vt:lpstr>
      <vt:lpstr>Times New Roman</vt:lpstr>
      <vt:lpstr>Verdana</vt:lpstr>
      <vt:lpstr>Wingdings</vt:lpstr>
      <vt:lpstr>Conference_3</vt:lpstr>
      <vt:lpstr>第12课 阿拉伯帝国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在图中找出阿拉伯帝国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xbany</cp:lastModifiedBy>
  <cp:revision>53</cp:revision>
  <dcterms:created xsi:type="dcterms:W3CDTF">2018-05-13T16:00:30Z</dcterms:created>
  <dcterms:modified xsi:type="dcterms:W3CDTF">2019-09-24T11:16:29Z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