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7"/>
  </p:notesMasterIdLst>
  <p:sldIdLst>
    <p:sldId id="270" r:id="rId4"/>
    <p:sldId id="260" r:id="rId5"/>
    <p:sldId id="257" r:id="rId6"/>
    <p:sldId id="271"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9751CB"/>
    <a:srgbClr val="FF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6" d="100"/>
          <a:sy n="116" d="100"/>
        </p:scale>
        <p:origin x="-252" y="-12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CB3CA2-8227-4BCE-B67B-FFC5DC914470}" type="datetimeFigureOut">
              <a:rPr lang="zh-CN" altLang="en-US" smtClean="0"/>
              <a:pPr/>
              <a:t>2020/4/26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0EEF4B-1F10-410F-986B-F2B71121153F}" type="slidenum">
              <a:rPr lang="zh-CN" altLang="en-US" smtClean="0"/>
              <a:pPr/>
              <a:t>‹#›</a:t>
            </a:fld>
            <a:endParaRPr lang="zh-CN" altLang="en-US"/>
          </a:p>
        </p:txBody>
      </p:sp>
    </p:spTree>
    <p:extLst>
      <p:ext uri="{BB962C8B-B14F-4D97-AF65-F5344CB8AC3E}">
        <p14:creationId xmlns="" xmlns:p14="http://schemas.microsoft.com/office/powerpoint/2010/main" val="362713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EEF4B-1F10-410F-986B-F2B71121153F}" type="slidenum">
              <a:rPr lang="zh-CN" altLang="en-US" smtClean="0"/>
              <a:pPr/>
              <a:t>2</a:t>
            </a:fld>
            <a:endParaRPr lang="zh-CN" altLang="en-US"/>
          </a:p>
        </p:txBody>
      </p:sp>
    </p:spTree>
    <p:extLst>
      <p:ext uri="{BB962C8B-B14F-4D97-AF65-F5344CB8AC3E}">
        <p14:creationId xmlns="" xmlns:p14="http://schemas.microsoft.com/office/powerpoint/2010/main" val="4268023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6083"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FB6CA34-4C45-4832-9464-F48E3F670230}"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extLst>
      <p:ext uri="{BB962C8B-B14F-4D97-AF65-F5344CB8AC3E}">
        <p14:creationId xmlns="" xmlns:p14="http://schemas.microsoft.com/office/powerpoint/2010/main" val="230723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7107"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8"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68729F7-24E3-4F0D-A120-66C35D4B758E}" type="slidenum">
              <a:rPr altLang="en-US" noProof="1">
                <a:latin typeface="Calibri" panose="020F0502020204030204" pitchFamily="34" charset="0"/>
              </a:rPr>
              <a:pPr eaLnBrk="1" hangingPunct="1"/>
              <a:t>12</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1184453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8131"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2"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65EDC5-4E16-4097-A7B1-F1B13704E16E}" type="slidenum">
              <a:rPr altLang="en-US" noProof="1">
                <a:latin typeface="Calibri" panose="020F0502020204030204" pitchFamily="34" charset="0"/>
              </a:rPr>
              <a:pPr eaLnBrk="1" hangingPunct="1"/>
              <a:t>13</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201529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9155"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6"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E1F4FA-8B5E-4D88-9F7E-7EDB8D2CC183}" type="slidenum">
              <a:rPr altLang="en-US" noProof="1">
                <a:latin typeface="Calibri" panose="020F0502020204030204" pitchFamily="34" charset="0"/>
              </a:rPr>
              <a:pPr eaLnBrk="1" hangingPunct="1"/>
              <a:t>14</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2570620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0179"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0180"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0ACC7D7-5E43-46C7-B809-36698C3F5B1B}" type="slidenum">
              <a:rPr altLang="en-US" noProof="1">
                <a:latin typeface="Calibri" panose="020F0502020204030204" pitchFamily="34" charset="0"/>
              </a:rPr>
              <a:pPr eaLnBrk="1" hangingPunct="1"/>
              <a:t>15</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76787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1203"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1204"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55BEA8-F93C-4677-BCE8-68451C307F22}" type="slidenum">
              <a:rPr altLang="en-US" noProof="1">
                <a:latin typeface="Calibri" panose="020F0502020204030204" pitchFamily="34" charset="0"/>
              </a:rPr>
              <a:pPr eaLnBrk="1" hangingPunct="1"/>
              <a:t>16</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192609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2227"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2228"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FC6EF8-E0B0-4306-809F-969FC73860A1}"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 xmlns:p14="http://schemas.microsoft.com/office/powerpoint/2010/main" val="2837566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3251"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3252"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387131-0D5A-47CC-B9B1-77A68056783E}" type="slidenum">
              <a:rPr altLang="en-US" noProof="1">
                <a:latin typeface="Calibri" panose="020F0502020204030204" pitchFamily="34" charset="0"/>
              </a:rPr>
              <a:pPr eaLnBrk="1" hangingPunct="1"/>
              <a:t>18</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3748288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4275"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B765C0-AB26-4503-8D96-A273FECE8FEE}" type="slidenum">
              <a:rPr altLang="en-US" noProof="1">
                <a:latin typeface="Calibri" panose="020F0502020204030204" pitchFamily="34" charset="0"/>
              </a:rPr>
              <a:pPr eaLnBrk="1" hangingPunct="1"/>
              <a:t>19</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3631184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5299"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5300"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4959AE9-5F3F-4C77-9F74-AC436F76C31E}" type="slidenum">
              <a:rPr altLang="en-US" noProof="1">
                <a:latin typeface="Calibri" panose="020F0502020204030204" pitchFamily="34" charset="0"/>
              </a:rPr>
              <a:pPr eaLnBrk="1" hangingPunct="1"/>
              <a:t>20</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168757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EEF4B-1F10-410F-986B-F2B71121153F}" type="slidenum">
              <a:rPr lang="zh-CN" altLang="en-US" smtClean="0"/>
              <a:pPr/>
              <a:t>3</a:t>
            </a:fld>
            <a:endParaRPr lang="zh-CN" altLang="en-US"/>
          </a:p>
        </p:txBody>
      </p:sp>
    </p:spTree>
    <p:extLst>
      <p:ext uri="{BB962C8B-B14F-4D97-AF65-F5344CB8AC3E}">
        <p14:creationId xmlns="" xmlns:p14="http://schemas.microsoft.com/office/powerpoint/2010/main" val="3164405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6323"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78B217F-5861-49DC-AE75-E431D7BA5B7B}" type="slidenum">
              <a:rPr altLang="en-US" noProof="1">
                <a:latin typeface="Calibri" panose="020F0502020204030204" pitchFamily="34" charset="0"/>
              </a:rPr>
              <a:pPr eaLnBrk="1" hangingPunct="1"/>
              <a:t>21</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1847804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57347"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7348"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3BEF54A-734E-4001-9AA1-3B43141360B6}" type="slidenum">
              <a:rPr altLang="en-US" noProof="1">
                <a:latin typeface="Calibri" panose="020F0502020204030204" pitchFamily="34" charset="0"/>
              </a:rPr>
              <a:pPr eaLnBrk="1" hangingPunct="1"/>
              <a:t>22</a:t>
            </a:fld>
            <a:endParaRPr lang="zh-CN" altLang="en-US" noProof="1">
              <a:latin typeface="Calibri" panose="020F0502020204030204" pitchFamily="34" charset="0"/>
            </a:endParaRPr>
          </a:p>
        </p:txBody>
      </p:sp>
    </p:spTree>
    <p:extLst>
      <p:ext uri="{BB962C8B-B14F-4D97-AF65-F5344CB8AC3E}">
        <p14:creationId xmlns="" xmlns:p14="http://schemas.microsoft.com/office/powerpoint/2010/main" val="134946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0EEF4B-1F10-410F-986B-F2B71121153F}" type="slidenum">
              <a:rPr lang="zh-CN" altLang="en-US" smtClean="0"/>
              <a:pPr/>
              <a:t>4</a:t>
            </a:fld>
            <a:endParaRPr lang="zh-CN" altLang="en-US"/>
          </a:p>
        </p:txBody>
      </p:sp>
    </p:spTree>
    <p:extLst>
      <p:ext uri="{BB962C8B-B14F-4D97-AF65-F5344CB8AC3E}">
        <p14:creationId xmlns="" xmlns:p14="http://schemas.microsoft.com/office/powerpoint/2010/main" val="1684199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39939"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9940"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4FBC41-457E-48FD-8E9B-FE5A4CFF6D2D}"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extLst>
      <p:ext uri="{BB962C8B-B14F-4D97-AF65-F5344CB8AC3E}">
        <p14:creationId xmlns="" xmlns:p14="http://schemas.microsoft.com/office/powerpoint/2010/main" val="217790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0963"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0964"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68300C-B81D-4A32-9296-08F7E1856D1F}"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extLst>
      <p:ext uri="{BB962C8B-B14F-4D97-AF65-F5344CB8AC3E}">
        <p14:creationId xmlns="" xmlns:p14="http://schemas.microsoft.com/office/powerpoint/2010/main" val="48726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1987"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8"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ACD105-656E-4D21-858A-F833602270BA}"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extLst>
      <p:ext uri="{BB962C8B-B14F-4D97-AF65-F5344CB8AC3E}">
        <p14:creationId xmlns="" xmlns:p14="http://schemas.microsoft.com/office/powerpoint/2010/main" val="60938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3011"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2"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4C6B20-5814-447B-B692-730EB4FF7693}"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 xmlns:p14="http://schemas.microsoft.com/office/powerpoint/2010/main" val="188822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4035"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6"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64A811F-F8C4-48D8-A8BB-36B63CB55025}"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extLst>
      <p:ext uri="{BB962C8B-B14F-4D97-AF65-F5344CB8AC3E}">
        <p14:creationId xmlns="" xmlns:p14="http://schemas.microsoft.com/office/powerpoint/2010/main" val="1640590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45059" name="备注占位符 2"/>
          <p:cNvSpPr>
            <a:spLocks noGrp="1" noChangeArrowheads="1"/>
          </p:cNvSpPr>
          <p:nvPr>
            <p:ph type="body" idx="4294967295"/>
          </p:nvPr>
        </p:nvSpPr>
        <p:spPr bwMode="auto">
          <a:noFill/>
          <a:extLst>
            <a:ext uri="{909E8E84-426E-40DD-AFC4-6F175D3DCCD1}">
              <a14:hiddenFill xmlns="" xmlns:a14="http://schemas.microsoft.com/office/drawing/2010/main">
                <a:solidFill>
                  <a:srgbClr val="FFFFFF"/>
                </a:solidFill>
              </a14:hiddenFill>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60" name="灯片编号占位符 3"/>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624E7E-5D7F-4A8D-9C3B-01DB611F0195}"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 xmlns:p14="http://schemas.microsoft.com/office/powerpoint/2010/main" val="2974783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2DCA62-98E9-4329-9CC8-A9443D49B64F}" type="slidenum">
              <a:rPr lang="zh-CN" altLang="en-US"/>
              <a:pPr/>
              <a:t>‹#›</a:t>
            </a:fld>
            <a:endParaRPr lang="zh-CN" altLang="en-US"/>
          </a:p>
        </p:txBody>
      </p:sp>
    </p:spTree>
    <p:extLst>
      <p:ext uri="{BB962C8B-B14F-4D97-AF65-F5344CB8AC3E}">
        <p14:creationId xmlns="" xmlns:p14="http://schemas.microsoft.com/office/powerpoint/2010/main" val="3659973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6F479EB-D6D4-4638-B4B7-CB5C289A32E9}" type="slidenum">
              <a:rPr lang="zh-CN" altLang="en-US"/>
              <a:pPr/>
              <a:t>‹#›</a:t>
            </a:fld>
            <a:endParaRPr lang="zh-CN" altLang="en-US"/>
          </a:p>
        </p:txBody>
      </p:sp>
    </p:spTree>
    <p:extLst>
      <p:ext uri="{BB962C8B-B14F-4D97-AF65-F5344CB8AC3E}">
        <p14:creationId xmlns="" xmlns:p14="http://schemas.microsoft.com/office/powerpoint/2010/main" val="2664146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noProof="1"/>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011910D-259C-4C81-ABE7-8F595B07985A}" type="slidenum">
              <a:rPr lang="zh-CN" altLang="en-US"/>
              <a:pPr/>
              <a:t>‹#›</a:t>
            </a:fld>
            <a:endParaRPr lang="zh-CN" altLang="en-US"/>
          </a:p>
        </p:txBody>
      </p:sp>
    </p:spTree>
    <p:extLst>
      <p:ext uri="{BB962C8B-B14F-4D97-AF65-F5344CB8AC3E}">
        <p14:creationId xmlns="" xmlns:p14="http://schemas.microsoft.com/office/powerpoint/2010/main" val="1171982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EBF7BB8-0491-43FB-97F9-D490DD5C82B1}" type="slidenum">
              <a:rPr lang="zh-CN" altLang="en-US"/>
              <a:pPr/>
              <a:t>‹#›</a:t>
            </a:fld>
            <a:endParaRPr lang="zh-CN" altLang="en-US"/>
          </a:p>
        </p:txBody>
      </p:sp>
    </p:spTree>
    <p:extLst>
      <p:ext uri="{BB962C8B-B14F-4D97-AF65-F5344CB8AC3E}">
        <p14:creationId xmlns="" xmlns:p14="http://schemas.microsoft.com/office/powerpoint/2010/main" val="3664889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D1B7A22-8152-4FD7-94A6-FCA7408CDCD9}" type="slidenum">
              <a:rPr lang="zh-CN" altLang="en-US"/>
              <a:pPr/>
              <a:t>‹#›</a:t>
            </a:fld>
            <a:endParaRPr lang="zh-CN" altLang="en-US"/>
          </a:p>
        </p:txBody>
      </p:sp>
    </p:spTree>
    <p:extLst>
      <p:ext uri="{BB962C8B-B14F-4D97-AF65-F5344CB8AC3E}">
        <p14:creationId xmlns="" xmlns:p14="http://schemas.microsoft.com/office/powerpoint/2010/main" val="3907835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5AE15F5-976E-498B-9F08-1493B6C571A3}" type="slidenum">
              <a:rPr lang="zh-CN" altLang="en-US"/>
              <a:pPr/>
              <a:t>‹#›</a:t>
            </a:fld>
            <a:endParaRPr lang="zh-CN" altLang="en-US"/>
          </a:p>
        </p:txBody>
      </p:sp>
    </p:spTree>
    <p:extLst>
      <p:ext uri="{BB962C8B-B14F-4D97-AF65-F5344CB8AC3E}">
        <p14:creationId xmlns="" xmlns:p14="http://schemas.microsoft.com/office/powerpoint/2010/main" val="1610332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4BEF81-BBA3-4120-933A-D5219C241129}" type="slidenum">
              <a:rPr lang="zh-CN" altLang="en-US"/>
              <a:pPr/>
              <a:t>‹#›</a:t>
            </a:fld>
            <a:endParaRPr lang="zh-CN" altLang="en-US"/>
          </a:p>
        </p:txBody>
      </p:sp>
    </p:spTree>
    <p:extLst>
      <p:ext uri="{BB962C8B-B14F-4D97-AF65-F5344CB8AC3E}">
        <p14:creationId xmlns="" xmlns:p14="http://schemas.microsoft.com/office/powerpoint/2010/main" val="13073473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5271231-B1D3-4F47-9707-59EF36196D16}" type="slidenum">
              <a:rPr lang="zh-CN" altLang="en-US"/>
              <a:pPr/>
              <a:t>‹#›</a:t>
            </a:fld>
            <a:endParaRPr lang="zh-CN" altLang="en-US"/>
          </a:p>
        </p:txBody>
      </p:sp>
    </p:spTree>
    <p:extLst>
      <p:ext uri="{BB962C8B-B14F-4D97-AF65-F5344CB8AC3E}">
        <p14:creationId xmlns="" xmlns:p14="http://schemas.microsoft.com/office/powerpoint/2010/main" val="58526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noProof="1"/>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7225008-4401-40D2-BDAB-927F0094DC81}" type="slidenum">
              <a:rPr lang="zh-CN" altLang="en-US"/>
              <a:pPr/>
              <a:t>‹#›</a:t>
            </a:fld>
            <a:endParaRPr lang="zh-CN" altLang="en-US"/>
          </a:p>
        </p:txBody>
      </p:sp>
    </p:spTree>
    <p:extLst>
      <p:ext uri="{BB962C8B-B14F-4D97-AF65-F5344CB8AC3E}">
        <p14:creationId xmlns="" xmlns:p14="http://schemas.microsoft.com/office/powerpoint/2010/main" val="2939243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2790828-462C-4658-8CF8-6D369AD1B647}" type="slidenum">
              <a:rPr lang="zh-CN" altLang="en-US"/>
              <a:pPr/>
              <a:t>‹#›</a:t>
            </a:fld>
            <a:endParaRPr lang="zh-CN" altLang="en-US"/>
          </a:p>
        </p:txBody>
      </p:sp>
    </p:spTree>
    <p:extLst>
      <p:ext uri="{BB962C8B-B14F-4D97-AF65-F5344CB8AC3E}">
        <p14:creationId xmlns="" xmlns:p14="http://schemas.microsoft.com/office/powerpoint/2010/main" val="656955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5D9EC13-D7E8-4848-942B-43BF70D170E5}" type="slidenum">
              <a:rPr lang="zh-CN" altLang="en-US"/>
              <a:pPr/>
              <a:t>‹#›</a:t>
            </a:fld>
            <a:endParaRPr lang="zh-CN" altLang="en-US"/>
          </a:p>
        </p:txBody>
      </p:sp>
    </p:spTree>
    <p:extLst>
      <p:ext uri="{BB962C8B-B14F-4D97-AF65-F5344CB8AC3E}">
        <p14:creationId xmlns="" xmlns:p14="http://schemas.microsoft.com/office/powerpoint/2010/main" val="1466769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22DCA62-98E9-4329-9CC8-A9443D49B64F}" type="slidenum">
              <a:rPr lang="zh-CN" altLang="en-US"/>
              <a:pPr/>
              <a:t>‹#›</a:t>
            </a:fld>
            <a:endParaRPr lang="zh-CN" altLang="en-US"/>
          </a:p>
        </p:txBody>
      </p:sp>
    </p:spTree>
    <p:extLst>
      <p:ext uri="{BB962C8B-B14F-4D97-AF65-F5344CB8AC3E}">
        <p14:creationId xmlns="" xmlns:p14="http://schemas.microsoft.com/office/powerpoint/2010/main" val="255215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6F479EB-D6D4-4638-B4B7-CB5C289A32E9}" type="slidenum">
              <a:rPr lang="zh-CN" altLang="en-US"/>
              <a:pPr/>
              <a:t>‹#›</a:t>
            </a:fld>
            <a:endParaRPr lang="zh-CN" altLang="en-US"/>
          </a:p>
        </p:txBody>
      </p:sp>
    </p:spTree>
    <p:extLst>
      <p:ext uri="{BB962C8B-B14F-4D97-AF65-F5344CB8AC3E}">
        <p14:creationId xmlns="" xmlns:p14="http://schemas.microsoft.com/office/powerpoint/2010/main" val="4217729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noProof="1"/>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011910D-259C-4C81-ABE7-8F595B07985A}" type="slidenum">
              <a:rPr lang="zh-CN" altLang="en-US"/>
              <a:pPr/>
              <a:t>‹#›</a:t>
            </a:fld>
            <a:endParaRPr lang="zh-CN" altLang="en-US"/>
          </a:p>
        </p:txBody>
      </p:sp>
    </p:spTree>
    <p:extLst>
      <p:ext uri="{BB962C8B-B14F-4D97-AF65-F5344CB8AC3E}">
        <p14:creationId xmlns="" xmlns:p14="http://schemas.microsoft.com/office/powerpoint/2010/main" val="18785408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EBF7BB8-0491-43FB-97F9-D490DD5C82B1}" type="slidenum">
              <a:rPr lang="zh-CN" altLang="en-US"/>
              <a:pPr/>
              <a:t>‹#›</a:t>
            </a:fld>
            <a:endParaRPr lang="zh-CN" altLang="en-US"/>
          </a:p>
        </p:txBody>
      </p:sp>
    </p:spTree>
    <p:extLst>
      <p:ext uri="{BB962C8B-B14F-4D97-AF65-F5344CB8AC3E}">
        <p14:creationId xmlns="" xmlns:p14="http://schemas.microsoft.com/office/powerpoint/2010/main" val="1831646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D1B7A22-8152-4FD7-94A6-FCA7408CDCD9}" type="slidenum">
              <a:rPr lang="zh-CN" altLang="en-US"/>
              <a:pPr/>
              <a:t>‹#›</a:t>
            </a:fld>
            <a:endParaRPr lang="zh-CN" altLang="en-US"/>
          </a:p>
        </p:txBody>
      </p:sp>
    </p:spTree>
    <p:extLst>
      <p:ext uri="{BB962C8B-B14F-4D97-AF65-F5344CB8AC3E}">
        <p14:creationId xmlns="" xmlns:p14="http://schemas.microsoft.com/office/powerpoint/2010/main" val="3311893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5AE15F5-976E-498B-9F08-1493B6C571A3}" type="slidenum">
              <a:rPr lang="zh-CN" altLang="en-US"/>
              <a:pPr/>
              <a:t>‹#›</a:t>
            </a:fld>
            <a:endParaRPr lang="zh-CN" altLang="en-US"/>
          </a:p>
        </p:txBody>
      </p:sp>
    </p:spTree>
    <p:extLst>
      <p:ext uri="{BB962C8B-B14F-4D97-AF65-F5344CB8AC3E}">
        <p14:creationId xmlns="" xmlns:p14="http://schemas.microsoft.com/office/powerpoint/2010/main" val="32943630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4BEF81-BBA3-4120-933A-D5219C241129}" type="slidenum">
              <a:rPr lang="zh-CN" altLang="en-US"/>
              <a:pPr/>
              <a:t>‹#›</a:t>
            </a:fld>
            <a:endParaRPr lang="zh-CN" altLang="en-US"/>
          </a:p>
        </p:txBody>
      </p:sp>
    </p:spTree>
    <p:extLst>
      <p:ext uri="{BB962C8B-B14F-4D97-AF65-F5344CB8AC3E}">
        <p14:creationId xmlns="" xmlns:p14="http://schemas.microsoft.com/office/powerpoint/2010/main" val="168872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5271231-B1D3-4F47-9707-59EF36196D16}" type="slidenum">
              <a:rPr lang="zh-CN" altLang="en-US"/>
              <a:pPr/>
              <a:t>‹#›</a:t>
            </a:fld>
            <a:endParaRPr lang="zh-CN" altLang="en-US"/>
          </a:p>
        </p:txBody>
      </p:sp>
    </p:spTree>
    <p:extLst>
      <p:ext uri="{BB962C8B-B14F-4D97-AF65-F5344CB8AC3E}">
        <p14:creationId xmlns="" xmlns:p14="http://schemas.microsoft.com/office/powerpoint/2010/main" val="33917033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noProof="1"/>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7225008-4401-40D2-BDAB-927F0094DC81}" type="slidenum">
              <a:rPr lang="zh-CN" altLang="en-US"/>
              <a:pPr/>
              <a:t>‹#›</a:t>
            </a:fld>
            <a:endParaRPr lang="zh-CN" altLang="en-US"/>
          </a:p>
        </p:txBody>
      </p:sp>
    </p:spTree>
    <p:extLst>
      <p:ext uri="{BB962C8B-B14F-4D97-AF65-F5344CB8AC3E}">
        <p14:creationId xmlns="" xmlns:p14="http://schemas.microsoft.com/office/powerpoint/2010/main" val="4095009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2790828-462C-4658-8CF8-6D369AD1B647}" type="slidenum">
              <a:rPr lang="zh-CN" altLang="en-US"/>
              <a:pPr/>
              <a:t>‹#›</a:t>
            </a:fld>
            <a:endParaRPr lang="zh-CN" altLang="en-US"/>
          </a:p>
        </p:txBody>
      </p:sp>
    </p:spTree>
    <p:extLst>
      <p:ext uri="{BB962C8B-B14F-4D97-AF65-F5344CB8AC3E}">
        <p14:creationId xmlns="" xmlns:p14="http://schemas.microsoft.com/office/powerpoint/2010/main" val="35972800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fld id="{C8B5CE3E-6251-4F9E-9B18-258F50D21FDE}" type="datetime1">
              <a:rPr lang="zh-CN" altLang="en-US"/>
              <a:pPr>
                <a:defRPr/>
              </a:pPr>
              <a:t>2020/4/26</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5D9EC13-D7E8-4848-942B-43BF70D170E5}" type="slidenum">
              <a:rPr lang="zh-CN" altLang="en-US"/>
              <a:pPr/>
              <a:t>‹#›</a:t>
            </a:fld>
            <a:endParaRPr lang="zh-CN" altLang="en-US"/>
          </a:p>
        </p:txBody>
      </p:sp>
    </p:spTree>
    <p:extLst>
      <p:ext uri="{BB962C8B-B14F-4D97-AF65-F5344CB8AC3E}">
        <p14:creationId xmlns="" xmlns:p14="http://schemas.microsoft.com/office/powerpoint/2010/main" val="240964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38" name="Picture 2"/>
          <p:cNvPicPr>
            <a:picLocks noChangeAspect="1" noChangeArrowheads="1"/>
          </p:cNvPicPr>
          <p:nvPr userDrawn="1"/>
        </p:nvPicPr>
        <p:blipFill>
          <a:blip r:embed="rId2" cstate="email">
            <a:extLst>
              <a:ext uri="{28A0092B-C50C-407E-A947-70E740481C1C}">
                <a14:useLocalDpi xmlns="" xmlns:a14="http://schemas.microsoft.com/office/drawing/2010/main"/>
              </a:ext>
            </a:extLst>
          </a:blip>
          <a:srcRect/>
          <a:stretch>
            <a:fillRect/>
          </a:stretch>
        </p:blipFill>
        <p:spPr bwMode="auto">
          <a:xfrm>
            <a:off x="0" y="0"/>
            <a:ext cx="9144000" cy="5143500"/>
          </a:xfrm>
          <a:prstGeom prst="rect">
            <a:avLst/>
          </a:prstGeom>
          <a:noFill/>
          <a:ln w="9525">
            <a:noFill/>
            <a:miter lim="800000"/>
            <a:headEnd/>
            <a:tailEnd/>
          </a:ln>
          <a:effectLst/>
        </p:spPr>
      </p:pic>
      <p:pic>
        <p:nvPicPr>
          <p:cNvPr id="39" name="Picture 5" descr="I:\我的模板\中国风模板\中国风模板05\页面3\青石板.png"/>
          <p:cNvPicPr>
            <a:picLocks noChangeAspect="1" noChangeArrowheads="1"/>
          </p:cNvPicPr>
          <p:nvPr userDrawn="1"/>
        </p:nvPicPr>
        <p:blipFill>
          <a:blip r:embed="rId3" cstate="email"/>
          <a:srcRect/>
          <a:stretch>
            <a:fillRect/>
          </a:stretch>
        </p:blipFill>
        <p:spPr bwMode="auto">
          <a:xfrm>
            <a:off x="1588" y="2854225"/>
            <a:ext cx="9142412" cy="2309813"/>
          </a:xfrm>
          <a:prstGeom prst="rect">
            <a:avLst/>
          </a:prstGeom>
          <a:noFill/>
        </p:spPr>
      </p:pic>
      <p:pic>
        <p:nvPicPr>
          <p:cNvPr id="40" name="Picture 3" descr="I:\我的模板\中国风模板\中国风模板05\宽版\树叶\树叶01.png"/>
          <p:cNvPicPr>
            <a:picLocks noChangeAspect="1" noChangeArrowheads="1"/>
          </p:cNvPicPr>
          <p:nvPr userDrawn="1"/>
        </p:nvPicPr>
        <p:blipFill>
          <a:blip r:embed="rId4" cstate="email">
            <a:extLst>
              <a:ext uri="{28A0092B-C50C-407E-A947-70E740481C1C}">
                <a14:useLocalDpi xmlns="" xmlns:a14="http://schemas.microsoft.com/office/drawing/2010/main" val="0"/>
              </a:ext>
            </a:extLst>
          </a:blip>
          <a:srcRect/>
          <a:stretch>
            <a:fillRect/>
          </a:stretch>
        </p:blipFill>
        <p:spPr bwMode="auto">
          <a:xfrm>
            <a:off x="824180" y="-109538"/>
            <a:ext cx="142875" cy="219075"/>
          </a:xfrm>
          <a:prstGeom prst="rect">
            <a:avLst/>
          </a:prstGeom>
          <a:noFill/>
          <a:extLst>
            <a:ext uri="{909E8E84-426E-40DD-AFC4-6F175D3DCCD1}">
              <a14:hiddenFill xmlns="" xmlns:a14="http://schemas.microsoft.com/office/drawing/2010/main">
                <a:solidFill>
                  <a:srgbClr val="FFFFFF"/>
                </a:solidFill>
              </a14:hiddenFill>
            </a:ext>
          </a:extLst>
        </p:spPr>
      </p:pic>
      <p:pic>
        <p:nvPicPr>
          <p:cNvPr id="41" name="Picture 4" descr="I:\我的模板\中国风模板\中国风模板05\宽版\树叶\树叶02.png"/>
          <p:cNvPicPr>
            <a:picLocks noChangeAspect="1" noChangeArrowheads="1"/>
          </p:cNvPicPr>
          <p:nvPr userDrawn="1"/>
        </p:nvPicPr>
        <p:blipFill>
          <a:blip r:embed="rId5" cstate="email">
            <a:extLst>
              <a:ext uri="{28A0092B-C50C-407E-A947-70E740481C1C}">
                <a14:useLocalDpi xmlns="" xmlns:a14="http://schemas.microsoft.com/office/drawing/2010/main" val="0"/>
              </a:ext>
            </a:extLst>
          </a:blip>
          <a:srcRect/>
          <a:stretch>
            <a:fillRect/>
          </a:stretch>
        </p:blipFill>
        <p:spPr bwMode="auto">
          <a:xfrm>
            <a:off x="251588" y="-176845"/>
            <a:ext cx="241300" cy="265112"/>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5" descr="I:\我的模板\中国风模板\中国风模板05\宽版\树叶\树叶03.png"/>
          <p:cNvPicPr>
            <a:picLocks noChangeAspect="1" noChangeArrowheads="1"/>
          </p:cNvPicPr>
          <p:nvPr userDrawn="1"/>
        </p:nvPicPr>
        <p:blipFill>
          <a:blip r:embed="rId6" cstate="email">
            <a:extLst>
              <a:ext uri="{28A0092B-C50C-407E-A947-70E740481C1C}">
                <a14:useLocalDpi xmlns="" xmlns:a14="http://schemas.microsoft.com/office/drawing/2010/main" val="0"/>
              </a:ext>
            </a:extLst>
          </a:blip>
          <a:srcRect/>
          <a:stretch>
            <a:fillRect/>
          </a:stretch>
        </p:blipFill>
        <p:spPr bwMode="auto">
          <a:xfrm>
            <a:off x="-219284" y="113391"/>
            <a:ext cx="171450" cy="219075"/>
          </a:xfrm>
          <a:prstGeom prst="rect">
            <a:avLst/>
          </a:prstGeom>
          <a:noFill/>
          <a:extLst>
            <a:ext uri="{909E8E84-426E-40DD-AFC4-6F175D3DCCD1}">
              <a14:hiddenFill xmlns="" xmlns:a14="http://schemas.microsoft.com/office/drawing/2010/main">
                <a:solidFill>
                  <a:srgbClr val="FFFFFF"/>
                </a:solidFill>
              </a14:hiddenFill>
            </a:ext>
          </a:extLst>
        </p:spPr>
      </p:pic>
      <p:pic>
        <p:nvPicPr>
          <p:cNvPr id="43" name="Picture 6" descr="I:\我的模板\中国风模板\中国风模板05\宽版\树叶\树叶04.png"/>
          <p:cNvPicPr>
            <a:picLocks noChangeAspect="1" noChangeArrowheads="1"/>
          </p:cNvPicPr>
          <p:nvPr userDrawn="1"/>
        </p:nvPicPr>
        <p:blipFill>
          <a:blip r:embed="rId7" cstate="email">
            <a:extLst>
              <a:ext uri="{28A0092B-C50C-407E-A947-70E740481C1C}">
                <a14:useLocalDpi xmlns="" xmlns:a14="http://schemas.microsoft.com/office/drawing/2010/main" val="0"/>
              </a:ext>
            </a:extLst>
          </a:blip>
          <a:srcRect/>
          <a:stretch>
            <a:fillRect/>
          </a:stretch>
        </p:blipFill>
        <p:spPr bwMode="auto">
          <a:xfrm>
            <a:off x="-339934" y="-109538"/>
            <a:ext cx="292100" cy="155575"/>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6" descr="I:\我的模板\中国风模板\中国风模板05\宽版\树叶\树叶04.png"/>
          <p:cNvPicPr>
            <a:picLocks noChangeAspect="1" noChangeArrowheads="1"/>
          </p:cNvPicPr>
          <p:nvPr userDrawn="1"/>
        </p:nvPicPr>
        <p:blipFill>
          <a:blip r:embed="rId7" cstate="email">
            <a:extLst>
              <a:ext uri="{28A0092B-C50C-407E-A947-70E740481C1C}">
                <a14:useLocalDpi xmlns="" xmlns:a14="http://schemas.microsoft.com/office/drawing/2010/main" val="0"/>
              </a:ext>
            </a:extLst>
          </a:blip>
          <a:srcRect/>
          <a:stretch>
            <a:fillRect/>
          </a:stretch>
        </p:blipFill>
        <p:spPr bwMode="auto">
          <a:xfrm rot="14413850">
            <a:off x="-308695" y="529615"/>
            <a:ext cx="292100" cy="155575"/>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2" descr="I:\我的模板\中国风模板\中国风模板05\宽版\页面2\切片\柳树.png"/>
          <p:cNvPicPr>
            <a:picLocks noChangeAspect="1" noChangeArrowheads="1"/>
          </p:cNvPicPr>
          <p:nvPr userDrawn="1"/>
        </p:nvPicPr>
        <p:blipFill>
          <a:blip r:embed="rId8" cstate="email"/>
          <a:srcRect/>
          <a:stretch>
            <a:fillRect/>
          </a:stretch>
        </p:blipFill>
        <p:spPr bwMode="auto">
          <a:xfrm>
            <a:off x="0" y="285752"/>
            <a:ext cx="1047750" cy="1898650"/>
          </a:xfrm>
          <a:prstGeom prst="rect">
            <a:avLst/>
          </a:prstGeom>
          <a:noFill/>
        </p:spPr>
      </p:pic>
      <p:pic>
        <p:nvPicPr>
          <p:cNvPr id="46" name="Picture 3" descr="I:\我的模板\中国风模板\中国风模板05\宽版\页面2\切片\墨竹01.png"/>
          <p:cNvPicPr>
            <a:picLocks noChangeAspect="1" noChangeArrowheads="1"/>
          </p:cNvPicPr>
          <p:nvPr userDrawn="1"/>
        </p:nvPicPr>
        <p:blipFill>
          <a:blip r:embed="rId9" cstate="email"/>
          <a:srcRect/>
          <a:stretch>
            <a:fillRect/>
          </a:stretch>
        </p:blipFill>
        <p:spPr bwMode="auto">
          <a:xfrm>
            <a:off x="0" y="0"/>
            <a:ext cx="1852613" cy="1862138"/>
          </a:xfrm>
          <a:prstGeom prst="rect">
            <a:avLst/>
          </a:prstGeom>
          <a:noFill/>
        </p:spPr>
      </p:pic>
      <p:pic>
        <p:nvPicPr>
          <p:cNvPr id="47" name="Picture 6" descr="I:\我的模板\中国风模板\中国风模板05\宽版\树叶\树叶04.png"/>
          <p:cNvPicPr>
            <a:picLocks noChangeAspect="1" noChangeArrowheads="1"/>
          </p:cNvPicPr>
          <p:nvPr userDrawn="1"/>
        </p:nvPicPr>
        <p:blipFill>
          <a:blip r:embed="rId10" cstate="email">
            <a:extLst>
              <a:ext uri="{28A0092B-C50C-407E-A947-70E740481C1C}">
                <a14:useLocalDpi xmlns="" xmlns:a14="http://schemas.microsoft.com/office/drawing/2010/main" val="0"/>
              </a:ext>
            </a:extLst>
          </a:blip>
          <a:srcRect/>
          <a:stretch>
            <a:fillRect/>
          </a:stretch>
        </p:blipFill>
        <p:spPr bwMode="auto">
          <a:xfrm rot="15828100" flipV="1">
            <a:off x="9106601" y="-241174"/>
            <a:ext cx="255295" cy="148961"/>
          </a:xfrm>
          <a:prstGeom prst="rect">
            <a:avLst/>
          </a:prstGeom>
          <a:noFill/>
          <a:extLst>
            <a:ext uri="{909E8E84-426E-40DD-AFC4-6F175D3DCCD1}">
              <a14:hiddenFill xmlns="" xmlns:a14="http://schemas.microsoft.com/office/drawing/2010/main">
                <a:solidFill>
                  <a:srgbClr val="FFFFFF"/>
                </a:solidFill>
              </a14:hiddenFill>
            </a:ext>
          </a:extLst>
        </p:spPr>
      </p:pic>
      <p:pic>
        <p:nvPicPr>
          <p:cNvPr id="48" name="Picture 6" descr="I:\我的模板\中国风模板\中国风模板05\宽版\树叶\树叶04.png"/>
          <p:cNvPicPr>
            <a:picLocks noChangeAspect="1" noChangeArrowheads="1"/>
          </p:cNvPicPr>
          <p:nvPr userDrawn="1"/>
        </p:nvPicPr>
        <p:blipFill>
          <a:blip r:embed="rId11" cstate="email">
            <a:extLst>
              <a:ext uri="{28A0092B-C50C-407E-A947-70E740481C1C}">
                <a14:useLocalDpi xmlns="" xmlns:a14="http://schemas.microsoft.com/office/drawing/2010/main" val="0"/>
              </a:ext>
            </a:extLst>
          </a:blip>
          <a:srcRect/>
          <a:stretch>
            <a:fillRect/>
          </a:stretch>
        </p:blipFill>
        <p:spPr bwMode="auto">
          <a:xfrm rot="18064902">
            <a:off x="7485841" y="-171568"/>
            <a:ext cx="232928" cy="124059"/>
          </a:xfrm>
          <a:prstGeom prst="rect">
            <a:avLst/>
          </a:prstGeom>
          <a:noFill/>
          <a:extLst>
            <a:ext uri="{909E8E84-426E-40DD-AFC4-6F175D3DCCD1}">
              <a14:hiddenFill xmlns="" xmlns:a14="http://schemas.microsoft.com/office/drawing/2010/main">
                <a:solidFill>
                  <a:srgbClr val="FFFFFF"/>
                </a:solidFill>
              </a14:hiddenFill>
            </a:ext>
          </a:extLst>
        </p:spPr>
      </p:pic>
      <p:pic>
        <p:nvPicPr>
          <p:cNvPr id="49" name="Picture 4" descr="I:\我的模板\中国风模板\中国风模板05\宽版\树叶\树叶02.png"/>
          <p:cNvPicPr>
            <a:picLocks noChangeAspect="1" noChangeArrowheads="1"/>
          </p:cNvPicPr>
          <p:nvPr userDrawn="1"/>
        </p:nvPicPr>
        <p:blipFill>
          <a:blip r:embed="rId5" cstate="email">
            <a:extLst>
              <a:ext uri="{28A0092B-C50C-407E-A947-70E740481C1C}">
                <a14:useLocalDpi xmlns="" xmlns:a14="http://schemas.microsoft.com/office/drawing/2010/main" val="0"/>
              </a:ext>
            </a:extLst>
          </a:blip>
          <a:srcRect/>
          <a:stretch>
            <a:fillRect/>
          </a:stretch>
        </p:blipFill>
        <p:spPr bwMode="auto">
          <a:xfrm>
            <a:off x="8781122" y="-265113"/>
            <a:ext cx="241300" cy="265112"/>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5" descr="I:\我的模板\中国风模板\中国风模板05\宽版\树叶\树叶03.png"/>
          <p:cNvPicPr>
            <a:picLocks noChangeAspect="1" noChangeArrowheads="1"/>
          </p:cNvPicPr>
          <p:nvPr userDrawn="1"/>
        </p:nvPicPr>
        <p:blipFill>
          <a:blip r:embed="rId6" cstate="email">
            <a:extLst>
              <a:ext uri="{28A0092B-C50C-407E-A947-70E740481C1C}">
                <a14:useLocalDpi xmlns="" xmlns:a14="http://schemas.microsoft.com/office/drawing/2010/main" val="0"/>
              </a:ext>
            </a:extLst>
          </a:blip>
          <a:srcRect/>
          <a:stretch>
            <a:fillRect/>
          </a:stretch>
        </p:blipFill>
        <p:spPr bwMode="auto">
          <a:xfrm flipH="1">
            <a:off x="8281144" y="-326703"/>
            <a:ext cx="171450" cy="219075"/>
          </a:xfrm>
          <a:prstGeom prst="rect">
            <a:avLst/>
          </a:prstGeom>
          <a:noFill/>
          <a:extLst>
            <a:ext uri="{909E8E84-426E-40DD-AFC4-6F175D3DCCD1}">
              <a14:hiddenFill xmlns="" xmlns:a14="http://schemas.microsoft.com/office/drawing/2010/main">
                <a:solidFill>
                  <a:srgbClr val="FFFFFF"/>
                </a:solidFill>
              </a14:hiddenFill>
            </a:ext>
          </a:extLst>
        </p:spPr>
      </p:pic>
      <p:pic>
        <p:nvPicPr>
          <p:cNvPr id="51" name="Picture 4" descr="I:\我的模板\中国风模板\中国风模板05\宽版\页面2\切片\墨竹02.png"/>
          <p:cNvPicPr>
            <a:picLocks noChangeAspect="1" noChangeArrowheads="1"/>
          </p:cNvPicPr>
          <p:nvPr userDrawn="1"/>
        </p:nvPicPr>
        <p:blipFill>
          <a:blip r:embed="rId12" cstate="email"/>
          <a:srcRect/>
          <a:stretch>
            <a:fillRect/>
          </a:stretch>
        </p:blipFill>
        <p:spPr bwMode="auto">
          <a:xfrm>
            <a:off x="6823884" y="0"/>
            <a:ext cx="2537605" cy="1290553"/>
          </a:xfrm>
          <a:prstGeom prst="rect">
            <a:avLst/>
          </a:prstGeom>
          <a:noFill/>
        </p:spPr>
      </p:pic>
      <p:sp>
        <p:nvSpPr>
          <p:cNvPr id="2" name="标题 1"/>
          <p:cNvSpPr>
            <a:spLocks noGrp="1"/>
          </p:cNvSpPr>
          <p:nvPr>
            <p:ph type="title"/>
          </p:nvPr>
        </p:nvSpPr>
        <p:spPr>
          <a:xfrm>
            <a:off x="457200" y="205979"/>
            <a:ext cx="8229600" cy="439297"/>
          </a:xfrm>
        </p:spPr>
        <p:txBody>
          <a:bodyPr>
            <a:noAutofit/>
          </a:bodyPr>
          <a:lstStyle>
            <a:lvl1pPr>
              <a:defRPr sz="3600">
                <a:latin typeface="华文隶书" pitchFamily="2" charset="-122"/>
                <a:ea typeface="华文隶书" pitchFamily="2"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0"/>
                                        <p:tgtEl>
                                          <p:spTgt spid="46"/>
                                        </p:tgtEl>
                                      </p:cBhvr>
                                    </p:animEffect>
                                  </p:childTnLst>
                                </p:cTn>
                              </p:par>
                              <p:par>
                                <p:cTn id="8" presetID="14" presetClass="entr" presetSubtype="5" repeatCount="indefinite" fill="hold" nodeType="withEffect">
                                  <p:stCondLst>
                                    <p:cond delay="0"/>
                                  </p:stCondLst>
                                  <p:endCondLst>
                                    <p:cond evt="onNext" delay="0">
                                      <p:tgtEl>
                                        <p:sldTgt/>
                                      </p:tgtEl>
                                    </p:cond>
                                  </p:endCondLst>
                                  <p:childTnLst>
                                    <p:set>
                                      <p:cBhvr>
                                        <p:cTn id="9" dur="1" fill="hold">
                                          <p:stCondLst>
                                            <p:cond delay="0"/>
                                          </p:stCondLst>
                                        </p:cTn>
                                        <p:tgtEl>
                                          <p:spTgt spid="45"/>
                                        </p:tgtEl>
                                        <p:attrNameLst>
                                          <p:attrName>style.visibility</p:attrName>
                                        </p:attrNameLst>
                                      </p:cBhvr>
                                      <p:to>
                                        <p:strVal val="visible"/>
                                      </p:to>
                                    </p:set>
                                    <p:animEffect transition="in" filter="randombar(vertical)">
                                      <p:cBhvr>
                                        <p:cTn id="10" dur="3000"/>
                                        <p:tgtEl>
                                          <p:spTgt spid="45"/>
                                        </p:tgtEl>
                                      </p:cBhvr>
                                    </p:animEffect>
                                  </p:childTnLst>
                                </p:cTn>
                              </p:par>
                              <p:par>
                                <p:cTn id="11" presetID="10" presetClass="entr" presetSubtype="0" fill="hold" nodeType="withEffect">
                                  <p:stCondLst>
                                    <p:cond delay="100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0"/>
                                        <p:tgtEl>
                                          <p:spTgt spid="51"/>
                                        </p:tgtEl>
                                      </p:cBhvr>
                                    </p:animEffect>
                                  </p:childTnLst>
                                </p:cTn>
                              </p:par>
                              <p:par>
                                <p:cTn id="14" presetID="50" presetClass="entr" presetSubtype="0" decel="100000" fill="hold" nodeType="withEffect">
                                  <p:stCondLst>
                                    <p:cond delay="300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0" fill="hold"/>
                                        <p:tgtEl>
                                          <p:spTgt spid="39"/>
                                        </p:tgtEl>
                                        <p:attrNameLst>
                                          <p:attrName>ppt_w</p:attrName>
                                        </p:attrNameLst>
                                      </p:cBhvr>
                                      <p:tavLst>
                                        <p:tav tm="0">
                                          <p:val>
                                            <p:strVal val="#ppt_w+.3"/>
                                          </p:val>
                                        </p:tav>
                                        <p:tav tm="100000">
                                          <p:val>
                                            <p:strVal val="#ppt_w"/>
                                          </p:val>
                                        </p:tav>
                                      </p:tavLst>
                                    </p:anim>
                                    <p:anim calcmode="lin" valueType="num">
                                      <p:cBhvr>
                                        <p:cTn id="17" dur="5000" fill="hold"/>
                                        <p:tgtEl>
                                          <p:spTgt spid="39"/>
                                        </p:tgtEl>
                                        <p:attrNameLst>
                                          <p:attrName>ppt_h</p:attrName>
                                        </p:attrNameLst>
                                      </p:cBhvr>
                                      <p:tavLst>
                                        <p:tav tm="0">
                                          <p:val>
                                            <p:strVal val="#ppt_h"/>
                                          </p:val>
                                        </p:tav>
                                        <p:tav tm="100000">
                                          <p:val>
                                            <p:strVal val="#ppt_h"/>
                                          </p:val>
                                        </p:tav>
                                      </p:tavLst>
                                    </p:anim>
                                    <p:animEffect transition="in" filter="fade">
                                      <p:cBhvr>
                                        <p:cTn id="18" dur="5000"/>
                                        <p:tgtEl>
                                          <p:spTgt spid="39"/>
                                        </p:tgtEl>
                                      </p:cBhvr>
                                    </p:animEffect>
                                  </p:childTnLst>
                                </p:cTn>
                              </p:par>
                              <p:par>
                                <p:cTn id="19" presetID="51" presetClass="path" presetSubtype="0" repeatCount="indefinite" accel="50000" decel="50000" fill="hold" nodeType="withEffect">
                                  <p:stCondLst>
                                    <p:cond delay="1000"/>
                                  </p:stCondLst>
                                  <p:childTnLst>
                                    <p:animMotion origin="layout" path="M -0.07802 -0.00706 C -0.07802 -0.00676 -0.00611 0.14588 0.01696 0.27765 C 0.04003 0.40882 -0.06174 0.54324 -0.05767 0.67294 C -0.0536 0.80235 -0.02239 0.88706 -0.11059 0.94588 " pathEditMode="relative" rAng="0" ptsTypes="fssf">
                                      <p:cBhvr>
                                        <p:cTn id="20" dur="5000" fill="hold"/>
                                        <p:tgtEl>
                                          <p:spTgt spid="40"/>
                                        </p:tgtEl>
                                        <p:attrNameLst>
                                          <p:attrName>ppt_x</p:attrName>
                                          <p:attrName>ppt_y</p:attrName>
                                        </p:attrNameLst>
                                      </p:cBhvr>
                                      <p:rCtr x="4274" y="47647"/>
                                    </p:animMotion>
                                  </p:childTnLst>
                                </p:cTn>
                              </p:par>
                              <p:par>
                                <p:cTn id="21" presetID="58" presetClass="path" presetSubtype="0" repeatCount="indefinite" accel="50000" decel="50000" fill="hold" nodeType="withEffect">
                                  <p:stCondLst>
                                    <p:cond delay="2000"/>
                                  </p:stCondLst>
                                  <p:childTnLst>
                                    <p:animMotion origin="layout" path="M -0.00034 1.17647E-6 C 0.00085 0.05088 -0.01391 0.19441 -0.00204 0.29 C 0.01051 0.38529 0.07479 0.48794 0.07293 0.5747 C 0.07123 0.66147 -0.03155 0.685 -0.01255 0.81 C 0.00644 0.935 0.1518 1.02029 0.19505 1.07588 " pathEditMode="relative" rAng="0" ptsTypes="fsasf">
                                      <p:cBhvr>
                                        <p:cTn id="22" dur="5000" fill="hold"/>
                                        <p:tgtEl>
                                          <p:spTgt spid="41"/>
                                        </p:tgtEl>
                                        <p:attrNameLst>
                                          <p:attrName>ppt_x</p:attrName>
                                          <p:attrName>ppt_y</p:attrName>
                                        </p:attrNameLst>
                                      </p:cBhvr>
                                      <p:rCtr x="8209" y="53794"/>
                                    </p:animMotion>
                                  </p:childTnLst>
                                </p:cTn>
                              </p:par>
                              <p:par>
                                <p:cTn id="23" presetID="51" presetClass="path" presetSubtype="0" repeatCount="indefinite" accel="50000" decel="50000" fill="hold" nodeType="withEffect">
                                  <p:stCondLst>
                                    <p:cond delay="2500"/>
                                  </p:stCondLst>
                                  <p:childTnLst>
                                    <p:animMotion origin="layout" path="M 0.01323 -0.14177 C 0.06106 -0.11589 0.22965 0.03382 0.2271 0.14294 C 0.22456 0.23911 -0.00509 0.34147 -0.0017 0.43529 C 0.0017 0.52882 0.22676 0.62411 0.24796 0.70353 C 0.26917 0.78294 0.15078 0.86882 0.12517 0.91235 " pathEditMode="relative" rAng="0" ptsTypes="faaaf">
                                      <p:cBhvr>
                                        <p:cTn id="24" dur="5000" fill="hold"/>
                                        <p:tgtEl>
                                          <p:spTgt spid="44"/>
                                        </p:tgtEl>
                                        <p:attrNameLst>
                                          <p:attrName>ppt_x</p:attrName>
                                          <p:attrName>ppt_y</p:attrName>
                                        </p:attrNameLst>
                                      </p:cBhvr>
                                      <p:rCtr x="11872" y="52706"/>
                                    </p:animMotion>
                                  </p:childTnLst>
                                </p:cTn>
                              </p:par>
                              <p:par>
                                <p:cTn id="25" presetID="58" presetClass="path" presetSubtype="0" repeatCount="indefinite" accel="50000" decel="50000" fill="hold" nodeType="withEffect">
                                  <p:stCondLst>
                                    <p:cond delay="3000"/>
                                  </p:stCondLst>
                                  <p:childTnLst>
                                    <p:animMotion origin="layout" path="M 0.03951 -0.03705 C 0.058 0.00589 0.1272 0.02883 0.12584 0.19589 C 0.12449 0.36295 0.03103 0.35177 0.02951 0.43589 C 0.03578 0.51471 0.13704 0.61971 0.11652 0.7 C 0.09599 0.7803 -0.05004 0.87324 -0.0938 0.91883 " pathEditMode="relative" rAng="0" ptsTypes="fsfaf">
                                      <p:cBhvr>
                                        <p:cTn id="26" dur="5000" fill="hold"/>
                                        <p:tgtEl>
                                          <p:spTgt spid="42"/>
                                        </p:tgtEl>
                                        <p:attrNameLst>
                                          <p:attrName>ppt_x</p:attrName>
                                          <p:attrName>ppt_y</p:attrName>
                                        </p:attrNameLst>
                                      </p:cBhvr>
                                      <p:rCtr x="-1798" y="47794"/>
                                    </p:animMotion>
                                  </p:childTnLst>
                                </p:cTn>
                              </p:par>
                              <p:par>
                                <p:cTn id="27" presetID="51" presetClass="path" presetSubtype="0" repeatCount="indefinite" accel="50000" decel="50000" fill="hold" nodeType="withEffect">
                                  <p:stCondLst>
                                    <p:cond delay="3500"/>
                                  </p:stCondLst>
                                  <p:childTnLst>
                                    <p:animMotion origin="layout" path="M 0.00017 2.35294E-6 C 0.02442 0.03 0.15366 0.11147 0.14552 0.18235 C 0.13738 0.25323 -0.05445 0.35147 -0.04851 0.4247 C -0.04257 0.49764 0.17792 0.55059 0.1808 0.62235 C 0.18368 0.69353 0.01323 0.8047 -0.03087 0.85264 " pathEditMode="relative" rAng="0" ptsTypes="faaaF">
                                      <p:cBhvr>
                                        <p:cTn id="28" dur="5000" fill="hold"/>
                                        <p:tgtEl>
                                          <p:spTgt spid="43"/>
                                        </p:tgtEl>
                                        <p:attrNameLst>
                                          <p:attrName>ppt_x</p:attrName>
                                          <p:attrName>ppt_y</p:attrName>
                                        </p:attrNameLst>
                                      </p:cBhvr>
                                      <p:rCtr x="6445" y="42618"/>
                                    </p:animMotion>
                                  </p:childTnLst>
                                </p:cTn>
                              </p:par>
                              <p:par>
                                <p:cTn id="29" presetID="58" presetClass="path" presetSubtype="0" repeatCount="indefinite" accel="50000" decel="50000" fill="hold" nodeType="withEffect">
                                  <p:stCondLst>
                                    <p:cond delay="3500"/>
                                  </p:stCondLst>
                                  <p:childTnLst>
                                    <p:animMotion origin="layout" path="M 2.15739E-6 4.11765E-6 C -0.02714 0.06264 -0.15333 0.18 -0.15706 0.25176 C -0.1479 0.33764 0.04851 0.42441 0.05393 0.51529 C 0.04901 0.58794 -0.1635 0.71294 -0.12568 0.79764 C -0.08769 0.87323 0.21235 0.93176 0.28036 0.96941 C 0.34871 1.00705 0.28205 1.01235 0.28273 1.02353 " pathEditMode="relative" rAng="0" ptsTypes="fafaaf">
                                      <p:cBhvr>
                                        <p:cTn id="30" dur="5000" fill="hold"/>
                                        <p:tgtEl>
                                          <p:spTgt spid="50"/>
                                        </p:tgtEl>
                                        <p:attrNameLst>
                                          <p:attrName>ppt_x</p:attrName>
                                          <p:attrName>ppt_y</p:attrName>
                                        </p:attrNameLst>
                                      </p:cBhvr>
                                      <p:rCtr x="9261" y="51176"/>
                                    </p:animMotion>
                                  </p:childTnLst>
                                </p:cTn>
                              </p:par>
                              <p:par>
                                <p:cTn id="31" presetID="51" presetClass="path" presetSubtype="0" repeatCount="indefinite" accel="50000" decel="50000" fill="hold" nodeType="withEffect">
                                  <p:stCondLst>
                                    <p:cond delay="2500"/>
                                  </p:stCondLst>
                                  <p:childTnLst>
                                    <p:animMotion origin="layout" path="M -3.71777E-6 1.76471E-6 C -0.01475 0.04588 -0.08497 0.19117 -0.08853 0.275 C -0.08582 0.37206 0.03172 0.48588 0.01646 0.58147 C 0.00119 0.67706 -0.17622 0.70912 -0.18029 0.84794 C -0.18436 0.98676 0.01595 0.98912 0.07616 1.03382 " pathEditMode="relative" rAng="0" ptsTypes="faasf">
                                      <p:cBhvr>
                                        <p:cTn id="32" dur="5000" fill="hold"/>
                                        <p:tgtEl>
                                          <p:spTgt spid="49"/>
                                        </p:tgtEl>
                                        <p:attrNameLst>
                                          <p:attrName>ppt_x</p:attrName>
                                          <p:attrName>ppt_y</p:attrName>
                                        </p:attrNameLst>
                                      </p:cBhvr>
                                      <p:rCtr x="-5410" y="51676"/>
                                    </p:animMotion>
                                  </p:childTnLst>
                                </p:cTn>
                              </p:par>
                              <p:par>
                                <p:cTn id="33" presetID="58" presetClass="path" presetSubtype="0" repeatCount="indefinite" accel="50000" decel="50000" fill="hold" nodeType="withEffect">
                                  <p:stCondLst>
                                    <p:cond delay="3000"/>
                                  </p:stCondLst>
                                  <p:childTnLst>
                                    <p:animMotion origin="layout" path="M -0.05677 0.03238 C -0.04201 0.08264 0.01528 0.23775 0.00295 0.31237 C -0.0092 0.3873 -0.12812 0.41474 -0.13003 0.48196 C -0.13177 0.54888 -0.00833 0.6346 -0.00781 0.71477 C -0.00729 0.79525 -0.10225 0.91212 -0.12725 0.96423 " pathEditMode="relative" rAng="0" ptsTypes="faaaf">
                                      <p:cBhvr>
                                        <p:cTn id="34" dur="5000" fill="hold"/>
                                        <p:tgtEl>
                                          <p:spTgt spid="47"/>
                                        </p:tgtEl>
                                        <p:attrNameLst>
                                          <p:attrName>ppt_x</p:attrName>
                                          <p:attrName>ppt_y</p:attrName>
                                        </p:attrNameLst>
                                      </p:cBhvr>
                                      <p:rCtr x="-156" y="46593"/>
                                    </p:animMotion>
                                  </p:childTnLst>
                                </p:cTn>
                              </p:par>
                              <p:par>
                                <p:cTn id="35" presetID="51" presetClass="path" presetSubtype="0" repeatCount="indefinite" accel="50000" decel="50000" fill="hold" nodeType="withEffect">
                                  <p:stCondLst>
                                    <p:cond delay="3500"/>
                                  </p:stCondLst>
                                  <p:childTnLst>
                                    <p:animMotion origin="layout" path="M 4.01628E-6 4.11765E-6 C 0.02459 0.04205 0.1523 0.18 0.14721 0.25323 C 0.14213 0.32647 -0.02799 0.36235 -0.03053 0.43911 C -0.03308 0.51588 0.12059 0.63941 0.13229 0.71441 C 0.14399 0.78941 0.05919 0.85235 0.04002 0.88853 " pathEditMode="relative" rAng="0" ptsTypes="faaaf">
                                      <p:cBhvr>
                                        <p:cTn id="36" dur="5000" fill="hold"/>
                                        <p:tgtEl>
                                          <p:spTgt spid="48"/>
                                        </p:tgtEl>
                                        <p:attrNameLst>
                                          <p:attrName>ppt_x</p:attrName>
                                          <p:attrName>ppt_y</p:attrName>
                                        </p:attrNameLst>
                                      </p:cBhvr>
                                      <p:rCtr x="5953" y="44412"/>
                                    </p:animMotion>
                                  </p:childTnLst>
                                </p:cTn>
                              </p:par>
                              <p:par>
                                <p:cTn id="37" presetID="10"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2020/4/26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4294967295"/>
          </p:nvPr>
        </p:nvSpPr>
        <p:spPr bwMode="auto">
          <a:xfrm>
            <a:off x="457200" y="1200150"/>
            <a:ext cx="8229600"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4684713"/>
            <a:ext cx="2133600" cy="357187"/>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050">
                <a:solidFill>
                  <a:srgbClr val="0000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C8B5CE3E-6251-4F9E-9B18-258F50D21FDE}" type="datetime1">
              <a:rPr lang="zh-CN" altLang="en-US"/>
              <a:pPr fontAlgn="base">
                <a:spcBef>
                  <a:spcPct val="0"/>
                </a:spcBef>
                <a:spcAft>
                  <a:spcPct val="0"/>
                </a:spcAft>
                <a:defRPr/>
              </a:pPr>
              <a:t>2020/4/26</a:t>
            </a:fld>
            <a:endParaRPr lang="en-US"/>
          </a:p>
        </p:txBody>
      </p:sp>
      <p:sp>
        <p:nvSpPr>
          <p:cNvPr id="1029" name="Rectangle 5"/>
          <p:cNvSpPr>
            <a:spLocks noGrp="1" noChangeArrowheads="1"/>
          </p:cNvSpPr>
          <p:nvPr>
            <p:ph type="ftr" sz="quarter" idx="3"/>
          </p:nvPr>
        </p:nvSpPr>
        <p:spPr bwMode="auto">
          <a:xfrm>
            <a:off x="3124200" y="4684713"/>
            <a:ext cx="2895600" cy="357187"/>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050">
                <a:solidFill>
                  <a:srgbClr val="000000"/>
                </a:solidFill>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p>
        </p:txBody>
      </p:sp>
      <p:sp>
        <p:nvSpPr>
          <p:cNvPr id="1030" name="Rectangle 6"/>
          <p:cNvSpPr>
            <a:spLocks noGrp="1" noChangeArrowheads="1"/>
          </p:cNvSpPr>
          <p:nvPr>
            <p:ph type="sldNum" sz="quarter" idx="4"/>
          </p:nvPr>
        </p:nvSpPr>
        <p:spPr bwMode="auto">
          <a:xfrm>
            <a:off x="6553200" y="4684713"/>
            <a:ext cx="2133600" cy="357187"/>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pPr fontAlgn="base">
              <a:spcBef>
                <a:spcPct val="0"/>
              </a:spcBef>
              <a:spcAft>
                <a:spcPct val="0"/>
              </a:spcAft>
            </a:pPr>
            <a:fld id="{B813FB34-03E1-49C1-9755-DC8497C2A28F}" type="slidenum">
              <a:rPr lang="zh-CN" altLang="en-US" smtClean="0"/>
              <a:pPr fontAlgn="base">
                <a:spcBef>
                  <a:spcPct val="0"/>
                </a:spcBef>
                <a:spcAft>
                  <a:spcPct val="0"/>
                </a:spcAft>
              </a:pPr>
              <a:t>‹#›</a:t>
            </a:fld>
            <a:endParaRPr lang="zh-CN" altLang="en-US" smtClean="0"/>
          </a:p>
        </p:txBody>
      </p:sp>
    </p:spTree>
    <p:extLst>
      <p:ext uri="{BB962C8B-B14F-4D97-AF65-F5344CB8AC3E}">
        <p14:creationId xmlns="" xmlns:p14="http://schemas.microsoft.com/office/powerpoint/2010/main" val="3615794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eaLnBrk="0" fontAlgn="base" hangingPunct="0">
        <a:spcBef>
          <a:spcPct val="20000"/>
        </a:spcBef>
        <a:spcAft>
          <a:spcPct val="0"/>
        </a:spcAft>
        <a:buChar char="»"/>
        <a:defRPr sz="1500">
          <a:solidFill>
            <a:schemeClr val="tx1"/>
          </a:solidFill>
          <a:latin typeface="+mn-lt"/>
          <a:ea typeface="+mn-ea"/>
        </a:defRPr>
      </a:lvl6pPr>
      <a:lvl7pPr marL="2228850" indent="-171450" algn="l" rtl="0" eaLnBrk="0" fontAlgn="base" hangingPunct="0">
        <a:spcBef>
          <a:spcPct val="20000"/>
        </a:spcBef>
        <a:spcAft>
          <a:spcPct val="0"/>
        </a:spcAft>
        <a:buChar char="»"/>
        <a:defRPr sz="1500">
          <a:solidFill>
            <a:schemeClr val="tx1"/>
          </a:solidFill>
          <a:latin typeface="+mn-lt"/>
          <a:ea typeface="+mn-ea"/>
        </a:defRPr>
      </a:lvl7pPr>
      <a:lvl8pPr marL="2571750" indent="-171450" algn="l" rtl="0" eaLnBrk="0" fontAlgn="base" hangingPunct="0">
        <a:spcBef>
          <a:spcPct val="20000"/>
        </a:spcBef>
        <a:spcAft>
          <a:spcPct val="0"/>
        </a:spcAft>
        <a:buChar char="»"/>
        <a:defRPr sz="1500">
          <a:solidFill>
            <a:schemeClr val="tx1"/>
          </a:solidFill>
          <a:latin typeface="+mn-lt"/>
          <a:ea typeface="+mn-ea"/>
        </a:defRPr>
      </a:lvl8pPr>
      <a:lvl9pPr marL="2914650" indent="-171450" algn="l" rtl="0" eaLnBrk="0" fontAlgn="base" hangingPunct="0">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4294967295"/>
          </p:nvPr>
        </p:nvSpPr>
        <p:spPr bwMode="auto">
          <a:xfrm>
            <a:off x="457200" y="1200150"/>
            <a:ext cx="8229600"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4684713"/>
            <a:ext cx="2133600" cy="357187"/>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050">
                <a:solidFill>
                  <a:srgbClr val="000000"/>
                </a:solidFill>
                <a:latin typeface="Arial" panose="020B0604020202020204" pitchFamily="34" charset="0"/>
                <a:ea typeface="宋体" panose="02010600030101010101" pitchFamily="2" charset="-122"/>
              </a:defRPr>
            </a:lvl1pPr>
          </a:lstStyle>
          <a:p>
            <a:pPr fontAlgn="base">
              <a:spcBef>
                <a:spcPct val="0"/>
              </a:spcBef>
              <a:spcAft>
                <a:spcPct val="0"/>
              </a:spcAft>
              <a:defRPr/>
            </a:pPr>
            <a:fld id="{C8B5CE3E-6251-4F9E-9B18-258F50D21FDE}" type="datetime1">
              <a:rPr lang="zh-CN" altLang="en-US"/>
              <a:pPr fontAlgn="base">
                <a:spcBef>
                  <a:spcPct val="0"/>
                </a:spcBef>
                <a:spcAft>
                  <a:spcPct val="0"/>
                </a:spcAft>
                <a:defRPr/>
              </a:pPr>
              <a:t>2020/4/26</a:t>
            </a:fld>
            <a:endParaRPr lang="en-US"/>
          </a:p>
        </p:txBody>
      </p:sp>
      <p:sp>
        <p:nvSpPr>
          <p:cNvPr id="1029" name="Rectangle 5"/>
          <p:cNvSpPr>
            <a:spLocks noGrp="1" noChangeArrowheads="1"/>
          </p:cNvSpPr>
          <p:nvPr>
            <p:ph type="ftr" sz="quarter" idx="3"/>
          </p:nvPr>
        </p:nvSpPr>
        <p:spPr bwMode="auto">
          <a:xfrm>
            <a:off x="3124200" y="4684713"/>
            <a:ext cx="2895600" cy="357187"/>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050">
                <a:solidFill>
                  <a:srgbClr val="000000"/>
                </a:solidFill>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p>
        </p:txBody>
      </p:sp>
      <p:sp>
        <p:nvSpPr>
          <p:cNvPr id="1030" name="Rectangle 6"/>
          <p:cNvSpPr>
            <a:spLocks noGrp="1" noChangeArrowheads="1"/>
          </p:cNvSpPr>
          <p:nvPr>
            <p:ph type="sldNum" sz="quarter" idx="4"/>
          </p:nvPr>
        </p:nvSpPr>
        <p:spPr bwMode="auto">
          <a:xfrm>
            <a:off x="6553200" y="4684713"/>
            <a:ext cx="2133600" cy="357187"/>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pPr fontAlgn="base">
              <a:spcBef>
                <a:spcPct val="0"/>
              </a:spcBef>
              <a:spcAft>
                <a:spcPct val="0"/>
              </a:spcAft>
            </a:pPr>
            <a:fld id="{B813FB34-03E1-49C1-9755-DC8497C2A28F}" type="slidenum">
              <a:rPr lang="zh-CN" altLang="en-US" smtClean="0"/>
              <a:pPr fontAlgn="base">
                <a:spcBef>
                  <a:spcPct val="0"/>
                </a:spcBef>
                <a:spcAft>
                  <a:spcPct val="0"/>
                </a:spcAft>
              </a:pPr>
              <a:t>‹#›</a:t>
            </a:fld>
            <a:endParaRPr lang="zh-CN" altLang="en-US" smtClean="0"/>
          </a:p>
        </p:txBody>
      </p:sp>
    </p:spTree>
    <p:extLst>
      <p:ext uri="{BB962C8B-B14F-4D97-AF65-F5344CB8AC3E}">
        <p14:creationId xmlns="" xmlns:p14="http://schemas.microsoft.com/office/powerpoint/2010/main" val="25264204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chemeClr val="tx2"/>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6pPr>
      <a:lvl7pPr marL="6858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7pPr>
      <a:lvl8pPr marL="10287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8pPr>
      <a:lvl9pPr marL="1371600" algn="ctr" rtl="0" fontAlgn="base">
        <a:spcBef>
          <a:spcPct val="0"/>
        </a:spcBef>
        <a:spcAft>
          <a:spcPct val="0"/>
        </a:spcAft>
        <a:defRPr sz="33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eaLnBrk="0" fontAlgn="base" hangingPunct="0">
        <a:spcBef>
          <a:spcPct val="20000"/>
        </a:spcBef>
        <a:spcAft>
          <a:spcPct val="0"/>
        </a:spcAft>
        <a:buChar char="»"/>
        <a:defRPr sz="1500">
          <a:solidFill>
            <a:schemeClr val="tx1"/>
          </a:solidFill>
          <a:latin typeface="+mn-lt"/>
          <a:ea typeface="+mn-ea"/>
        </a:defRPr>
      </a:lvl6pPr>
      <a:lvl7pPr marL="2228850" indent="-171450" algn="l" rtl="0" eaLnBrk="0" fontAlgn="base" hangingPunct="0">
        <a:spcBef>
          <a:spcPct val="20000"/>
        </a:spcBef>
        <a:spcAft>
          <a:spcPct val="0"/>
        </a:spcAft>
        <a:buChar char="»"/>
        <a:defRPr sz="1500">
          <a:solidFill>
            <a:schemeClr val="tx1"/>
          </a:solidFill>
          <a:latin typeface="+mn-lt"/>
          <a:ea typeface="+mn-ea"/>
        </a:defRPr>
      </a:lvl7pPr>
      <a:lvl8pPr marL="2571750" indent="-171450" algn="l" rtl="0" eaLnBrk="0" fontAlgn="base" hangingPunct="0">
        <a:spcBef>
          <a:spcPct val="20000"/>
        </a:spcBef>
        <a:spcAft>
          <a:spcPct val="0"/>
        </a:spcAft>
        <a:buChar char="»"/>
        <a:defRPr sz="1500">
          <a:solidFill>
            <a:schemeClr val="tx1"/>
          </a:solidFill>
          <a:latin typeface="+mn-lt"/>
          <a:ea typeface="+mn-ea"/>
        </a:defRPr>
      </a:lvl8pPr>
      <a:lvl9pPr marL="2914650" indent="-171450" algn="l" rtl="0" eaLnBrk="0" fontAlgn="base" hangingPunct="0">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1258888" y="915988"/>
            <a:ext cx="6467475" cy="554037"/>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Aft>
                <a:spcPct val="0"/>
              </a:spcAft>
              <a:buFontTx/>
              <a:buNone/>
              <a:defRPr/>
            </a:pPr>
            <a:r>
              <a:rPr lang="zh-CN" altLang="en-US" sz="3000" b="1" dirty="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初中历史七年级</a:t>
            </a:r>
          </a:p>
        </p:txBody>
      </p:sp>
      <p:sp>
        <p:nvSpPr>
          <p:cNvPr id="6" name="Text Box 4"/>
          <p:cNvSpPr txBox="1">
            <a:spLocks noChangeArrowheads="1"/>
          </p:cNvSpPr>
          <p:nvPr/>
        </p:nvSpPr>
        <p:spPr bwMode="auto">
          <a:xfrm>
            <a:off x="900113" y="0"/>
            <a:ext cx="7704137" cy="5238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Aft>
                <a:spcPct val="0"/>
              </a:spcAft>
              <a:buFontTx/>
              <a:buNone/>
              <a:defRPr/>
            </a:pPr>
            <a:r>
              <a:rPr lang="zh-CN" altLang="en-US" sz="2800" b="1" dirty="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济南市</a:t>
            </a:r>
            <a:r>
              <a:rPr lang="en-US" altLang="zh-CN" sz="2800" b="1" dirty="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2020</a:t>
            </a:r>
            <a:r>
              <a:rPr lang="zh-CN" altLang="en-US" sz="2800" b="1" dirty="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年春季学期延期开学网络学习资源</a:t>
            </a:r>
          </a:p>
        </p:txBody>
      </p:sp>
      <p:sp>
        <p:nvSpPr>
          <p:cNvPr id="8" name="Text Box 4"/>
          <p:cNvSpPr txBox="1">
            <a:spLocks noChangeArrowheads="1"/>
          </p:cNvSpPr>
          <p:nvPr/>
        </p:nvSpPr>
        <p:spPr bwMode="auto">
          <a:xfrm>
            <a:off x="-180975" y="1995488"/>
            <a:ext cx="9324975" cy="584200"/>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FontTx/>
              <a:buNone/>
              <a:defRPr/>
            </a:pPr>
            <a:r>
              <a:rPr lang="zh-CN" altLang="en-US" b="1" dirty="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七年级下册第一单元质量检测试题讲析</a:t>
            </a:r>
            <a:r>
              <a:rPr lang="zh-CN" altLang="en-US" b="1" dirty="0" smtClean="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（非选择题</a:t>
            </a:r>
            <a:r>
              <a:rPr lang="zh-CN" altLang="en-US" b="1" dirty="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a:t>
            </a:r>
          </a:p>
        </p:txBody>
      </p:sp>
      <p:sp>
        <p:nvSpPr>
          <p:cNvPr id="10" name="Text Box 4"/>
          <p:cNvSpPr txBox="1">
            <a:spLocks noChangeArrowheads="1"/>
          </p:cNvSpPr>
          <p:nvPr/>
        </p:nvSpPr>
        <p:spPr bwMode="auto">
          <a:xfrm>
            <a:off x="1403350" y="3651250"/>
            <a:ext cx="6467475" cy="5238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Aft>
                <a:spcPct val="0"/>
              </a:spcAft>
              <a:buFontTx/>
              <a:buNone/>
              <a:defRPr/>
            </a:pPr>
            <a:r>
              <a:rPr lang="zh-CN" altLang="en-US" sz="2800" b="1" dirty="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山东省济南泉城中学  </a:t>
            </a:r>
            <a:r>
              <a:rPr lang="zh-CN" altLang="en-US" sz="2800" b="1" dirty="0" smtClean="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 侯</a:t>
            </a:r>
            <a:r>
              <a:rPr lang="zh-CN" altLang="en-US" sz="2800" b="1" dirty="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文金</a:t>
            </a:r>
          </a:p>
        </p:txBody>
      </p:sp>
      <p:sp>
        <p:nvSpPr>
          <p:cNvPr id="11" name="Text Box 4"/>
          <p:cNvSpPr txBox="1">
            <a:spLocks noChangeArrowheads="1"/>
          </p:cNvSpPr>
          <p:nvPr/>
        </p:nvSpPr>
        <p:spPr bwMode="auto">
          <a:xfrm>
            <a:off x="1403350" y="4227513"/>
            <a:ext cx="6467475" cy="5238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Aft>
                <a:spcPct val="0"/>
              </a:spcAft>
              <a:buFontTx/>
              <a:buNone/>
              <a:defRPr/>
            </a:pPr>
            <a:r>
              <a:rPr lang="zh-CN" altLang="en-US" sz="2800" b="1" dirty="0">
                <a:solidFill>
                  <a:srgbClr val="000099"/>
                </a:solidFill>
                <a:effectLst>
                  <a:outerShdw blurRad="38100" dist="38100" dir="2700000" algn="tl">
                    <a:srgbClr val="C0C0C0"/>
                  </a:outerShdw>
                </a:effectLst>
                <a:latin typeface="楷体" panose="02010609060101010101" pitchFamily="49" charset="-122"/>
                <a:ea typeface="楷体" panose="02010609060101010101" pitchFamily="49" charset="-122"/>
              </a:rPr>
              <a:t>济南市教育教学研究院监制</a:t>
            </a:r>
          </a:p>
        </p:txBody>
      </p:sp>
    </p:spTree>
    <p:extLst>
      <p:ext uri="{BB962C8B-B14F-4D97-AF65-F5344CB8AC3E}">
        <p14:creationId xmlns="" xmlns:p14="http://schemas.microsoft.com/office/powerpoint/2010/main" val="2865488681"/>
      </p:ext>
    </p:extLst>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合 8"/>
          <p:cNvGrpSpPr>
            <a:grpSpLocks/>
          </p:cNvGrpSpPr>
          <p:nvPr/>
        </p:nvGrpSpPr>
        <p:grpSpPr bwMode="auto">
          <a:xfrm>
            <a:off x="755650" y="268288"/>
            <a:ext cx="6229350" cy="706437"/>
            <a:chOff x="1367644" y="699543"/>
            <a:chExt cx="6228692" cy="705664"/>
          </a:xfrm>
        </p:grpSpPr>
        <p:grpSp>
          <p:nvGrpSpPr>
            <p:cNvPr id="21515" name="组合 7"/>
            <p:cNvGrpSpPr>
              <a:grpSpLocks/>
            </p:cNvGrpSpPr>
            <p:nvPr/>
          </p:nvGrpSpPr>
          <p:grpSpPr bwMode="auto">
            <a:xfrm>
              <a:off x="1367644" y="699543"/>
              <a:ext cx="684076" cy="705664"/>
              <a:chOff x="1367644" y="699543"/>
              <a:chExt cx="684076" cy="705664"/>
            </a:xfrm>
          </p:grpSpPr>
          <p:pic>
            <p:nvPicPr>
              <p:cNvPr id="21517" name="图片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67644" y="699543"/>
                <a:ext cx="684076" cy="705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518" name="TextBox 5"/>
              <p:cNvSpPr txBox="1">
                <a:spLocks noChangeArrowheads="1"/>
              </p:cNvSpPr>
              <p:nvPr/>
            </p:nvSpPr>
            <p:spPr bwMode="auto">
              <a:xfrm>
                <a:off x="1431694" y="771550"/>
                <a:ext cx="576064" cy="4598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bg1"/>
                    </a:solidFill>
                    <a:latin typeface="华文隶书" panose="02010800040101010101" pitchFamily="2" charset="-122"/>
                    <a:ea typeface="华文隶书" panose="02010800040101010101" pitchFamily="2" charset="-122"/>
                  </a:rPr>
                  <a:t>三</a:t>
                </a:r>
              </a:p>
            </p:txBody>
          </p:sp>
        </p:grpSp>
        <p:sp>
          <p:nvSpPr>
            <p:cNvPr id="10246" name="TextBox 6"/>
            <p:cNvSpPr txBox="1"/>
            <p:nvPr/>
          </p:nvSpPr>
          <p:spPr>
            <a:xfrm>
              <a:off x="2267662" y="770902"/>
              <a:ext cx="5328674" cy="521717"/>
            </a:xfrm>
            <a:prstGeom prst="rect">
              <a:avLst/>
            </a:prstGeom>
            <a:noFill/>
            <a:ln w="9525">
              <a:noFill/>
            </a:ln>
          </p:spPr>
          <p:txBody>
            <a:bodyPr>
              <a:spAutoFit/>
            </a:bodyPr>
            <a:lstStyle/>
            <a:p>
              <a:pPr>
                <a:defRPr/>
              </a:pPr>
              <a:r>
                <a:rPr lang="zh-CN" altLang="en-US" sz="2800" b="1" noProof="1">
                  <a:effectLst>
                    <a:outerShdw blurRad="38100" dist="19050" dir="2700000" algn="tl" rotWithShape="0">
                      <a:schemeClr val="dk1">
                        <a:alpha val="40000"/>
                      </a:schemeClr>
                    </a:outerShdw>
                  </a:effectLst>
                  <a:latin typeface="华文隶书" panose="02010800040101010101" pitchFamily="2" charset="-122"/>
                  <a:ea typeface="华文隶书" panose="02010800040101010101" pitchFamily="2" charset="-122"/>
                </a:rPr>
                <a:t>非选择题答题</a:t>
              </a:r>
            </a:p>
          </p:txBody>
        </p:sp>
      </p:grpSp>
      <p:sp>
        <p:nvSpPr>
          <p:cNvPr id="10249" name="文本框 3"/>
          <p:cNvSpPr txBox="1"/>
          <p:nvPr/>
        </p:nvSpPr>
        <p:spPr>
          <a:xfrm>
            <a:off x="539552" y="1491630"/>
            <a:ext cx="8870950" cy="398780"/>
          </a:xfrm>
          <a:prstGeom prst="rect">
            <a:avLst/>
          </a:prstGeom>
          <a:noFill/>
          <a:ln w="9525">
            <a:noFill/>
          </a:ln>
        </p:spPr>
        <p:txBody>
          <a:bodyPr>
            <a:spAutoFit/>
            <a:scene3d>
              <a:camera prst="orthographicFront"/>
              <a:lightRig rig="threePt" dir="t"/>
            </a:scene3d>
          </a:bodyPr>
          <a:lstStyle/>
          <a:p>
            <a:pPr eaLnBrk="0" hangingPunct="0">
              <a:defRPr/>
            </a:pPr>
            <a:r>
              <a:rPr lang="en-US" altLang="zh-CN"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rPr>
              <a:t>2.</a:t>
            </a:r>
            <a:r>
              <a:rPr lang="zh-CN"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sym typeface="+mn-ea"/>
              </a:rPr>
              <a:t>历史语言答题，史论结合，简明扼要，用词规范。</a:t>
            </a:r>
          </a:p>
        </p:txBody>
      </p:sp>
      <p:sp>
        <p:nvSpPr>
          <p:cNvPr id="30" name="矩形 29"/>
          <p:cNvSpPr/>
          <p:nvPr/>
        </p:nvSpPr>
        <p:spPr>
          <a:xfrm>
            <a:off x="11277600" y="3095625"/>
            <a:ext cx="3524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noProof="1"/>
              <a:t>正文</a:t>
            </a:r>
          </a:p>
        </p:txBody>
      </p:sp>
      <p:sp>
        <p:nvSpPr>
          <p:cNvPr id="6" name="矩形 5"/>
          <p:cNvSpPr/>
          <p:nvPr/>
        </p:nvSpPr>
        <p:spPr>
          <a:xfrm>
            <a:off x="11404600" y="3222625"/>
            <a:ext cx="3524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noProof="1"/>
              <a:t>正文</a:t>
            </a:r>
          </a:p>
        </p:txBody>
      </p:sp>
      <p:sp>
        <p:nvSpPr>
          <p:cNvPr id="9" name="文本框 8"/>
          <p:cNvSpPr txBox="1"/>
          <p:nvPr/>
        </p:nvSpPr>
        <p:spPr>
          <a:xfrm>
            <a:off x="467544" y="1923678"/>
            <a:ext cx="7498715" cy="1198880"/>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rPr>
              <a:t>举例：</a:t>
            </a:r>
          </a:p>
          <a:p>
            <a:pPr>
              <a:defRPr/>
            </a:pPr>
            <a:r>
              <a:rPr lang="zh-CN" altLang="en-US" noProof="1">
                <a:ln w="19050">
                  <a:solidFill>
                    <a:schemeClr val="tx1"/>
                  </a:solidFill>
                </a:ln>
              </a:rPr>
              <a:t>（1）材料一是1978年11月24日晚，安徽凤阳县小岗村18位农民签下的“生死状”，现作为国家一级文物收藏于中国国家博物馆。你认为其收藏价值何在？（</a:t>
            </a:r>
            <a:r>
              <a:rPr lang="en-US" altLang="zh-CN" noProof="1">
                <a:ln w="19050">
                  <a:solidFill>
                    <a:schemeClr val="tx1"/>
                  </a:solidFill>
                </a:ln>
              </a:rPr>
              <a:t>4</a:t>
            </a:r>
            <a:r>
              <a:rPr lang="zh-CN" altLang="en-US" noProof="1">
                <a:ln w="19050">
                  <a:solidFill>
                    <a:schemeClr val="tx1"/>
                  </a:solidFill>
                </a:ln>
              </a:rPr>
              <a:t>分）</a:t>
            </a:r>
          </a:p>
        </p:txBody>
      </p:sp>
      <p:sp>
        <p:nvSpPr>
          <p:cNvPr id="5" name="文本框 4"/>
          <p:cNvSpPr txBox="1"/>
          <p:nvPr/>
        </p:nvSpPr>
        <p:spPr>
          <a:xfrm>
            <a:off x="467544" y="3219822"/>
            <a:ext cx="7499350" cy="646331"/>
          </a:xfrm>
          <a:prstGeom prst="rect">
            <a:avLst/>
          </a:prstGeom>
          <a:noFill/>
          <a:ln w="19050">
            <a:solidFill>
              <a:srgbClr val="FF0000"/>
            </a:solidFill>
            <a:prstDash val="dash"/>
          </a:ln>
        </p:spPr>
        <p:txBody>
          <a:bodyPr>
            <a:spAutoFit/>
          </a:bodyPr>
          <a:lstStyle/>
          <a:p>
            <a:pPr>
              <a:defRPr/>
            </a:pPr>
            <a:r>
              <a:rPr lang="zh-CN" altLang="en-US" b="1" noProof="1">
                <a:solidFill>
                  <a:srgbClr val="0B5FD1"/>
                </a:solidFill>
                <a:effectLst>
                  <a:outerShdw blurRad="38100" dist="19050" dir="2700000" algn="tl" rotWithShape="0">
                    <a:schemeClr val="dk1">
                      <a:alpha val="40000"/>
                    </a:schemeClr>
                  </a:outerShdw>
                </a:effectLst>
              </a:rPr>
              <a:t>该“生死状”是中国农村开始走向经济体制改革的历史见证</a:t>
            </a:r>
            <a:r>
              <a:rPr lang="zh-CN" altLang="en-US" b="1" noProof="1" smtClean="0">
                <a:solidFill>
                  <a:srgbClr val="0B5FD1"/>
                </a:solidFill>
                <a:effectLst>
                  <a:outerShdw blurRad="38100" dist="19050" dir="2700000" algn="tl" rotWithShape="0">
                    <a:schemeClr val="dk1">
                      <a:alpha val="40000"/>
                    </a:schemeClr>
                  </a:outerShdw>
                </a:effectLst>
              </a:rPr>
              <a:t>。</a:t>
            </a:r>
            <a:endParaRPr lang="en-US" altLang="zh-CN" b="1" noProof="1" smtClean="0">
              <a:solidFill>
                <a:srgbClr val="0B5FD1"/>
              </a:solidFill>
              <a:effectLst>
                <a:outerShdw blurRad="38100" dist="19050" dir="2700000" algn="tl" rotWithShape="0">
                  <a:schemeClr val="dk1">
                    <a:alpha val="40000"/>
                  </a:schemeClr>
                </a:outerShdw>
              </a:effectLst>
            </a:endParaRPr>
          </a:p>
          <a:p>
            <a:pPr>
              <a:defRPr/>
            </a:pPr>
            <a:r>
              <a:rPr lang="zh-CN" altLang="en-US" b="1" noProof="1" smtClean="0">
                <a:solidFill>
                  <a:srgbClr val="FF0000"/>
                </a:solidFill>
                <a:effectLst>
                  <a:outerShdw blurRad="38100" dist="19050" dir="2700000" algn="tl" rotWithShape="0">
                    <a:schemeClr val="dk1">
                      <a:alpha val="40000"/>
                    </a:schemeClr>
                  </a:outerShdw>
                </a:effectLst>
              </a:rPr>
              <a:t>正确的答案应该是运用历史知识解释文物价值。</a:t>
            </a:r>
            <a:endParaRPr lang="zh-CN" altLang="en-US" b="1" noProof="1">
              <a:solidFill>
                <a:srgbClr val="FF0000"/>
              </a:solidFill>
              <a:effectLst>
                <a:outerShdw blurRad="38100" dist="19050" dir="2700000" algn="tl" rotWithShape="0">
                  <a:schemeClr val="dk1">
                    <a:alpha val="40000"/>
                  </a:schemeClr>
                </a:outerShdw>
              </a:effectLst>
            </a:endParaRPr>
          </a:p>
        </p:txBody>
      </p:sp>
      <p:pic>
        <p:nvPicPr>
          <p:cNvPr id="1027" name="Picture 3" descr="C:\Users\zjd\Desktop\Nipic_11382453_20121127114240691000.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03925" y="3190875"/>
            <a:ext cx="3154363" cy="194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文本框 3"/>
          <p:cNvSpPr txBox="1"/>
          <p:nvPr/>
        </p:nvSpPr>
        <p:spPr>
          <a:xfrm>
            <a:off x="539552" y="1059582"/>
            <a:ext cx="8870950" cy="398781"/>
          </a:xfrm>
          <a:prstGeom prst="rect">
            <a:avLst/>
          </a:prstGeom>
          <a:noFill/>
          <a:ln w="9525">
            <a:noFill/>
          </a:ln>
        </p:spPr>
        <p:txBody>
          <a:bodyPr>
            <a:spAutoFit/>
            <a:scene3d>
              <a:camera prst="orthographicFront"/>
              <a:lightRig rig="threePt" dir="t"/>
            </a:scene3d>
          </a:bodyPr>
          <a:lstStyle/>
          <a:p>
            <a:pPr eaLnBrk="0" hangingPunct="0">
              <a:defRPr/>
            </a:pPr>
            <a:r>
              <a:rPr lang="en-US" altLang="zh-CN"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rPr>
              <a:t>1.</a:t>
            </a:r>
            <a:r>
              <a:rPr lang="zh-CN"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sym typeface="+mn-ea"/>
              </a:rPr>
              <a:t>规范化答题：每一问要有提示语。答题要点化。</a:t>
            </a:r>
          </a:p>
        </p:txBody>
      </p:sp>
    </p:spTree>
    <p:extLst>
      <p:ext uri="{BB962C8B-B14F-4D97-AF65-F5344CB8AC3E}">
        <p14:creationId xmlns="" xmlns:p14="http://schemas.microsoft.com/office/powerpoint/2010/main" val="2780829047"/>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 calcmode="lin" valueType="num">
                                      <p:cBhvr>
                                        <p:cTn id="15" dur="2600" fill="hold"/>
                                        <p:tgtEl>
                                          <p:spTgt spid="1027"/>
                                        </p:tgtEl>
                                        <p:attrNameLst>
                                          <p:attrName>ppt_x</p:attrName>
                                        </p:attrNameLst>
                                      </p:cBhvr>
                                      <p:tavLst>
                                        <p:tav tm="0">
                                          <p:val>
                                            <p:strVal val="1+#ppt_w/2"/>
                                          </p:val>
                                        </p:tav>
                                        <p:tav tm="100000">
                                          <p:val>
                                            <p:strVal val="#ppt_x"/>
                                          </p:val>
                                        </p:tav>
                                      </p:tavLst>
                                    </p:anim>
                                    <p:anim calcmode="lin" valueType="num">
                                      <p:cBhvr>
                                        <p:cTn id="16" dur="2600" fill="hold"/>
                                        <p:tgtEl>
                                          <p:spTgt spid="1027"/>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000"/>
                            </p:stCondLst>
                            <p:childTnLst>
                              <p:par>
                                <p:cTn id="18" presetID="22" presetClass="entr" presetSubtype="4"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00"/>
                                        <p:tgtEl>
                                          <p:spTgt spid="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10249"/>
                                        </p:tgtEl>
                                        <p:attrNameLst>
                                          <p:attrName>style.visibility</p:attrName>
                                        </p:attrNameLst>
                                      </p:cBhvr>
                                      <p:to>
                                        <p:strVal val="visible"/>
                                      </p:to>
                                    </p:set>
                                    <p:animEffect transition="in" filter="wipe(down)">
                                      <p:cBhvr>
                                        <p:cTn id="25" dur="500"/>
                                        <p:tgtEl>
                                          <p:spTgt spid="1024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合 8"/>
          <p:cNvGrpSpPr>
            <a:grpSpLocks/>
          </p:cNvGrpSpPr>
          <p:nvPr/>
        </p:nvGrpSpPr>
        <p:grpSpPr bwMode="auto">
          <a:xfrm>
            <a:off x="827088" y="195263"/>
            <a:ext cx="6229350" cy="706437"/>
            <a:chOff x="1367644" y="699543"/>
            <a:chExt cx="6228692" cy="705664"/>
          </a:xfrm>
        </p:grpSpPr>
        <p:grpSp>
          <p:nvGrpSpPr>
            <p:cNvPr id="22540" name="组合 7"/>
            <p:cNvGrpSpPr>
              <a:grpSpLocks/>
            </p:cNvGrpSpPr>
            <p:nvPr/>
          </p:nvGrpSpPr>
          <p:grpSpPr bwMode="auto">
            <a:xfrm>
              <a:off x="1367644" y="699543"/>
              <a:ext cx="684076" cy="705664"/>
              <a:chOff x="1367644" y="699543"/>
              <a:chExt cx="684076" cy="705664"/>
            </a:xfrm>
          </p:grpSpPr>
          <p:pic>
            <p:nvPicPr>
              <p:cNvPr id="22542" name="图片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67644" y="699543"/>
                <a:ext cx="684076" cy="705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543" name="TextBox 5"/>
              <p:cNvSpPr txBox="1">
                <a:spLocks noChangeArrowheads="1"/>
              </p:cNvSpPr>
              <p:nvPr/>
            </p:nvSpPr>
            <p:spPr bwMode="auto">
              <a:xfrm>
                <a:off x="1431694" y="771550"/>
                <a:ext cx="576064" cy="4598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dirty="0">
                    <a:solidFill>
                      <a:schemeClr val="bg1"/>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rPr>
                  <a:t>三</a:t>
                </a:r>
              </a:p>
            </p:txBody>
          </p:sp>
        </p:grpSp>
        <p:sp>
          <p:nvSpPr>
            <p:cNvPr id="10246" name="TextBox 6"/>
            <p:cNvSpPr txBox="1"/>
            <p:nvPr/>
          </p:nvSpPr>
          <p:spPr>
            <a:xfrm>
              <a:off x="2267661" y="770902"/>
              <a:ext cx="5328675" cy="521717"/>
            </a:xfrm>
            <a:prstGeom prst="rect">
              <a:avLst/>
            </a:prstGeom>
            <a:noFill/>
            <a:ln w="9525">
              <a:noFill/>
            </a:ln>
          </p:spPr>
          <p:txBody>
            <a:bodyPr>
              <a:spAutoFit/>
            </a:bodyPr>
            <a:lstStyle/>
            <a:p>
              <a:pPr>
                <a:defRPr/>
              </a:pPr>
              <a:r>
                <a:rPr lang="zh-CN" altLang="en-US" sz="2800" b="1" noProof="1">
                  <a:effectLst>
                    <a:outerShdw blurRad="38100" dist="19050" dir="2700000" algn="tl" rotWithShape="0">
                      <a:schemeClr val="dk1">
                        <a:alpha val="40000"/>
                      </a:schemeClr>
                    </a:outerShdw>
                  </a:effectLst>
                  <a:latin typeface="华文隶书" panose="02010800040101010101" pitchFamily="2" charset="-122"/>
                  <a:ea typeface="华文隶书" panose="02010800040101010101" pitchFamily="2" charset="-122"/>
                </a:rPr>
                <a:t>非选择题答题</a:t>
              </a:r>
            </a:p>
          </p:txBody>
        </p:sp>
      </p:grpSp>
      <p:sp>
        <p:nvSpPr>
          <p:cNvPr id="10249" name="文本框 3"/>
          <p:cNvSpPr txBox="1"/>
          <p:nvPr/>
        </p:nvSpPr>
        <p:spPr>
          <a:xfrm>
            <a:off x="611560" y="1851670"/>
            <a:ext cx="8870950" cy="398780"/>
          </a:xfrm>
          <a:prstGeom prst="rect">
            <a:avLst/>
          </a:prstGeom>
          <a:noFill/>
          <a:ln w="9525">
            <a:noFill/>
          </a:ln>
        </p:spPr>
        <p:txBody>
          <a:bodyPr>
            <a:spAutoFit/>
            <a:scene3d>
              <a:camera prst="orthographicFront"/>
              <a:lightRig rig="threePt" dir="t"/>
            </a:scene3d>
          </a:bodyPr>
          <a:lstStyle/>
          <a:p>
            <a:pPr eaLnBrk="0" hangingPunct="0">
              <a:defRPr/>
            </a:pP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3.</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字迹工整，卷面干净，少涂抹，没有错别字。</a:t>
            </a:r>
            <a:endPar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0" name="矩形 29"/>
          <p:cNvSpPr/>
          <p:nvPr/>
        </p:nvSpPr>
        <p:spPr>
          <a:xfrm>
            <a:off x="11277600" y="3095625"/>
            <a:ext cx="3524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noProof="1"/>
              <a:t>正文</a:t>
            </a:r>
          </a:p>
        </p:txBody>
      </p:sp>
      <p:sp>
        <p:nvSpPr>
          <p:cNvPr id="6" name="矩形 5"/>
          <p:cNvSpPr/>
          <p:nvPr/>
        </p:nvSpPr>
        <p:spPr>
          <a:xfrm>
            <a:off x="11404600" y="3222625"/>
            <a:ext cx="3524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noProof="1"/>
              <a:t>正文</a:t>
            </a:r>
          </a:p>
        </p:txBody>
      </p:sp>
      <p:pic>
        <p:nvPicPr>
          <p:cNvPr id="4" name="图片 3"/>
          <p:cNvPicPr>
            <a:picLocks noChangeAspect="1"/>
          </p:cNvPicPr>
          <p:nvPr/>
        </p:nvPicPr>
        <p:blipFill>
          <a:blip r:embed="rId5" cstate="print"/>
          <a:srcRect l="2848" t="-943" r="-1756" b="943"/>
          <a:stretch>
            <a:fillRect/>
          </a:stretch>
        </p:blipFill>
        <p:spPr>
          <a:xfrm>
            <a:off x="755576" y="2427734"/>
            <a:ext cx="3240360" cy="1857127"/>
          </a:xfrm>
          <a:prstGeom prst="roundRect">
            <a:avLst/>
          </a:prstGeom>
        </p:spPr>
      </p:pic>
      <p:pic>
        <p:nvPicPr>
          <p:cNvPr id="7" name="图片 6"/>
          <p:cNvPicPr>
            <a:picLocks noChangeAspect="1"/>
          </p:cNvPicPr>
          <p:nvPr/>
        </p:nvPicPr>
        <p:blipFill>
          <a:blip r:embed="rId6" cstate="print"/>
          <a:srcRect l="-221" t="7074" r="3764"/>
          <a:stretch>
            <a:fillRect/>
          </a:stretch>
        </p:blipFill>
        <p:spPr>
          <a:xfrm>
            <a:off x="4211960" y="2427734"/>
            <a:ext cx="3672408" cy="1874143"/>
          </a:xfrm>
          <a:prstGeom prst="roundRect">
            <a:avLst/>
          </a:prstGeom>
        </p:spPr>
      </p:pic>
      <p:sp>
        <p:nvSpPr>
          <p:cNvPr id="8" name="文本框 3"/>
          <p:cNvSpPr txBox="1"/>
          <p:nvPr/>
        </p:nvSpPr>
        <p:spPr>
          <a:xfrm>
            <a:off x="683568" y="4443958"/>
            <a:ext cx="8870950" cy="398780"/>
          </a:xfrm>
          <a:prstGeom prst="rect">
            <a:avLst/>
          </a:prstGeom>
          <a:noFill/>
          <a:ln w="9525">
            <a:noFill/>
          </a:ln>
        </p:spPr>
        <p:txBody>
          <a:bodyPr>
            <a:spAutoFit/>
            <a:scene3d>
              <a:camera prst="orthographicFront"/>
              <a:lightRig rig="threePt" dir="t"/>
            </a:scene3d>
          </a:bodyPr>
          <a:lstStyle/>
          <a:p>
            <a:pPr eaLnBrk="0" hangingPunct="0">
              <a:defRPr/>
            </a:pPr>
            <a:r>
              <a:rPr 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sym typeface="+mn-ea"/>
              </a:rPr>
              <a:t>对照以上两张答题卡，规范答题是得高分的关键。</a:t>
            </a:r>
          </a:p>
        </p:txBody>
      </p:sp>
      <p:sp>
        <p:nvSpPr>
          <p:cNvPr id="14" name="文本框 3"/>
          <p:cNvSpPr txBox="1"/>
          <p:nvPr/>
        </p:nvSpPr>
        <p:spPr>
          <a:xfrm>
            <a:off x="611560" y="915565"/>
            <a:ext cx="8870950" cy="398781"/>
          </a:xfrm>
          <a:prstGeom prst="rect">
            <a:avLst/>
          </a:prstGeom>
          <a:noFill/>
          <a:ln w="9525">
            <a:noFill/>
          </a:ln>
        </p:spPr>
        <p:txBody>
          <a:bodyPr>
            <a:spAutoFit/>
            <a:scene3d>
              <a:camera prst="orthographicFront"/>
              <a:lightRig rig="threePt" dir="t"/>
            </a:scene3d>
          </a:bodyPr>
          <a:lstStyle/>
          <a:p>
            <a:pPr eaLnBrk="0" hangingPunct="0">
              <a:defRPr/>
            </a:pPr>
            <a:r>
              <a:rPr lang="en-US" altLang="zh-CN"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rPr>
              <a:t>1.</a:t>
            </a:r>
            <a:r>
              <a:rPr lang="zh-CN"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sym typeface="+mn-ea"/>
              </a:rPr>
              <a:t>规范化答题：每一问要有提示语。答题要点化。</a:t>
            </a:r>
          </a:p>
        </p:txBody>
      </p:sp>
      <p:sp>
        <p:nvSpPr>
          <p:cNvPr id="15" name="文本框 3"/>
          <p:cNvSpPr txBox="1"/>
          <p:nvPr/>
        </p:nvSpPr>
        <p:spPr>
          <a:xfrm>
            <a:off x="611560" y="1347614"/>
            <a:ext cx="8870950" cy="398780"/>
          </a:xfrm>
          <a:prstGeom prst="rect">
            <a:avLst/>
          </a:prstGeom>
          <a:noFill/>
          <a:ln w="9525">
            <a:noFill/>
          </a:ln>
        </p:spPr>
        <p:txBody>
          <a:bodyPr>
            <a:spAutoFit/>
            <a:scene3d>
              <a:camera prst="orthographicFront"/>
              <a:lightRig rig="threePt" dir="t"/>
            </a:scene3d>
          </a:bodyPr>
          <a:lstStyle/>
          <a:p>
            <a:pPr eaLnBrk="0" hangingPunct="0">
              <a:defRPr/>
            </a:pPr>
            <a:r>
              <a:rPr lang="en-US" altLang="zh-CN"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rPr>
              <a:t>2.</a:t>
            </a:r>
            <a:r>
              <a:rPr lang="zh-CN"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sym typeface="+mn-ea"/>
              </a:rPr>
              <a:t>历史语言答题，史论结合，简明扼要，用词规范。</a:t>
            </a:r>
          </a:p>
        </p:txBody>
      </p:sp>
    </p:spTree>
    <p:extLst>
      <p:ext uri="{BB962C8B-B14F-4D97-AF65-F5344CB8AC3E}">
        <p14:creationId xmlns="" xmlns:p14="http://schemas.microsoft.com/office/powerpoint/2010/main" val="3560672278"/>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10" presetClass="exit" presetSubtype="0" fill="hold" grpId="0" nodeType="withEffect">
                                  <p:stCondLst>
                                    <p:cond delay="0"/>
                                  </p:stCondLst>
                                  <p:childTnLst>
                                    <p:animEffect transition="out" filter="fade">
                                      <p:cBhvr>
                                        <p:cTn id="14" dur="2000"/>
                                        <p:tgtEl>
                                          <p:spTgt spid="30"/>
                                        </p:tgtEl>
                                      </p:cBhvr>
                                    </p:animEffect>
                                    <p:set>
                                      <p:cBhvr>
                                        <p:cTn id="15" dur="1" fill="hold">
                                          <p:stCondLst>
                                            <p:cond delay="1999"/>
                                          </p:stCondLst>
                                        </p:cTn>
                                        <p:tgtEl>
                                          <p:spTgt spid="30"/>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2000"/>
                                        <p:tgtEl>
                                          <p:spTgt spid="6"/>
                                        </p:tgtEl>
                                      </p:cBhvr>
                                    </p:animEffect>
                                    <p:set>
                                      <p:cBhvr>
                                        <p:cTn id="18" dur="1" fill="hold">
                                          <p:stCondLst>
                                            <p:cond delay="1999"/>
                                          </p:stCondLst>
                                        </p:cTn>
                                        <p:tgtEl>
                                          <p:spTgt spid="6"/>
                                        </p:tgtEl>
                                        <p:attrNameLst>
                                          <p:attrName>style.visibility</p:attrName>
                                        </p:attrNameLst>
                                      </p:cBhvr>
                                      <p:to>
                                        <p:strVal val="hidden"/>
                                      </p:to>
                                    </p:set>
                                  </p:childTnLst>
                                </p:cTn>
                              </p:par>
                            </p:childTnLst>
                          </p:cTn>
                        </p:par>
                        <p:par>
                          <p:cTn id="19" fill="hold" nodeType="afterGroup">
                            <p:stCondLst>
                              <p:cond delay="50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par>
                          <p:cTn id="23" fill="hold" nodeType="afterGroup">
                            <p:stCondLst>
                              <p:cond delay="5500"/>
                            </p:stCondLst>
                            <p:childTnLst>
                              <p:par>
                                <p:cTn id="24" presetID="22" presetClass="entr" presetSubtype="4"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10249"/>
                                        </p:tgtEl>
                                        <p:attrNameLst>
                                          <p:attrName>style.visibility</p:attrName>
                                        </p:attrNameLst>
                                      </p:cBhvr>
                                      <p:to>
                                        <p:strVal val="visible"/>
                                      </p:to>
                                    </p:set>
                                    <p:animEffect transition="in" filter="wipe(down)">
                                      <p:cBhvr>
                                        <p:cTn id="31" dur="500"/>
                                        <p:tgtEl>
                                          <p:spTgt spid="102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par>
                          <p:cTn id="40" fill="hold" nodeType="afterGroup">
                            <p:stCondLst>
                              <p:cond delay="500"/>
                            </p:stCondLst>
                            <p:childTnLst>
                              <p:par>
                                <p:cTn id="41" presetID="22" presetClass="entr" presetSubtype="4"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55" name="标题 1"/>
          <p:cNvSpPr>
            <a:spLocks noGrp="1" noChangeArrowheads="1"/>
          </p:cNvSpPr>
          <p:nvPr>
            <p:ph type="title"/>
          </p:nvPr>
        </p:nvSpPr>
        <p:spPr>
          <a:xfrm>
            <a:off x="1165225" y="111125"/>
            <a:ext cx="8229600" cy="438150"/>
          </a:xfrm>
        </p:spPr>
        <p:txBody>
          <a:bodyPr/>
          <a:lstStyle/>
          <a:p>
            <a:pPr algn="l" eaLnBrk="1" hangingPunct="1"/>
            <a:r>
              <a:rPr lang="zh-CN" altLang="zh-CN" sz="2000" b="1" smtClean="0">
                <a:latin typeface="黑体" panose="02010609060101010101" pitchFamily="49" charset="-122"/>
                <a:ea typeface="黑体" panose="02010609060101010101" pitchFamily="49" charset="-122"/>
              </a:rPr>
              <a:t>一、通读全题</a:t>
            </a:r>
          </a:p>
        </p:txBody>
      </p:sp>
      <p:pic>
        <p:nvPicPr>
          <p:cNvPr id="8" name="Picture 3" descr="C:\Users\zjd\Desktop\Nipic_4447957_2010042317071983731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451725" y="2362200"/>
            <a:ext cx="1501775" cy="264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57" name="图片 5" descr="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835150" y="679450"/>
            <a:ext cx="4286250" cy="4464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线形标注 1 10"/>
          <p:cNvSpPr/>
          <p:nvPr/>
        </p:nvSpPr>
        <p:spPr>
          <a:xfrm>
            <a:off x="5868144" y="1131589"/>
            <a:ext cx="1728192" cy="576064"/>
          </a:xfrm>
          <a:prstGeom prst="borderCallout1">
            <a:avLst>
              <a:gd name="adj1" fmla="val 18750"/>
              <a:gd name="adj2" fmla="val -8333"/>
              <a:gd name="adj3" fmla="val 78486"/>
              <a:gd name="adj4" fmla="val -475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隋运河路线</a:t>
            </a:r>
          </a:p>
        </p:txBody>
      </p:sp>
      <p:sp>
        <p:nvSpPr>
          <p:cNvPr id="12" name="线形标注 1 11"/>
          <p:cNvSpPr/>
          <p:nvPr/>
        </p:nvSpPr>
        <p:spPr>
          <a:xfrm>
            <a:off x="5868144" y="3507854"/>
            <a:ext cx="1728192" cy="576064"/>
          </a:xfrm>
          <a:prstGeom prst="borderCallout1">
            <a:avLst>
              <a:gd name="adj1" fmla="val 18750"/>
              <a:gd name="adj2" fmla="val -8333"/>
              <a:gd name="adj3" fmla="val 78486"/>
              <a:gd name="adj4" fmla="val -475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隋运河作用</a:t>
            </a:r>
          </a:p>
        </p:txBody>
      </p:sp>
      <p:sp>
        <p:nvSpPr>
          <p:cNvPr id="13" name="线形标注 1 12"/>
          <p:cNvSpPr/>
          <p:nvPr/>
        </p:nvSpPr>
        <p:spPr>
          <a:xfrm>
            <a:off x="5868144" y="4371950"/>
            <a:ext cx="1728192" cy="576064"/>
          </a:xfrm>
          <a:prstGeom prst="borderCallout1">
            <a:avLst>
              <a:gd name="adj1" fmla="val 18750"/>
              <a:gd name="adj2" fmla="val -8333"/>
              <a:gd name="adj3" fmla="val 78486"/>
              <a:gd name="adj4" fmla="val -475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隋运河评价</a:t>
            </a:r>
          </a:p>
        </p:txBody>
      </p:sp>
    </p:spTree>
    <p:extLst>
      <p:ext uri="{BB962C8B-B14F-4D97-AF65-F5344CB8AC3E}">
        <p14:creationId xmlns="" xmlns:p14="http://schemas.microsoft.com/office/powerpoint/2010/main" val="1158934795"/>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ppt_x</p:attrName>
                                        </p:attrNameLst>
                                      </p:cBhvr>
                                      <p:tavLst>
                                        <p:tav tm="0">
                                          <p:val>
                                            <p:strVal val="1+#ppt_w/2"/>
                                          </p:val>
                                        </p:tav>
                                        <p:tav tm="100000">
                                          <p:val>
                                            <p:strVal val="#ppt_x"/>
                                          </p:val>
                                        </p:tav>
                                      </p:tavLst>
                                    </p:anim>
                                    <p:anim calcmode="lin" valueType="num">
                                      <p:cBhvr>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79" name="标题 1"/>
          <p:cNvSpPr>
            <a:spLocks noGrp="1" noChangeArrowheads="1"/>
          </p:cNvSpPr>
          <p:nvPr>
            <p:ph type="title"/>
          </p:nvPr>
        </p:nvSpPr>
        <p:spPr>
          <a:xfrm>
            <a:off x="1165225" y="111125"/>
            <a:ext cx="8229600" cy="438150"/>
          </a:xfrm>
        </p:spPr>
        <p:txBody>
          <a:bodyPr/>
          <a:lstStyle/>
          <a:p>
            <a:pPr algn="l" eaLnBrk="1" hangingPunct="1"/>
            <a:r>
              <a:rPr lang="zh-CN" altLang="en-US" sz="2000" b="1" smtClean="0">
                <a:latin typeface="黑体" panose="02010609060101010101" pitchFamily="49" charset="-122"/>
                <a:ea typeface="黑体" panose="02010609060101010101" pitchFamily="49" charset="-122"/>
              </a:rPr>
              <a:t>二</a:t>
            </a:r>
            <a:r>
              <a:rPr lang="zh-CN"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先审题目，再审材料</a:t>
            </a:r>
            <a:endParaRPr lang="zh-CN" altLang="zh-CN" sz="2000" b="1" smtClean="0">
              <a:latin typeface="黑体" panose="02010609060101010101" pitchFamily="49" charset="-122"/>
              <a:ea typeface="黑体" panose="02010609060101010101" pitchFamily="49" charset="-122"/>
            </a:endParaRPr>
          </a:p>
        </p:txBody>
      </p:sp>
      <p:pic>
        <p:nvPicPr>
          <p:cNvPr id="8" name="Picture 3" descr="C:\Users\zjd\Desktop\Nipic_4447957_2010042317071983731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451725" y="2362200"/>
            <a:ext cx="1501775" cy="264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581" name="图片 5" descr="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l="1680" t="6912" r="-829" b="44701"/>
          <a:stretch>
            <a:fillRect/>
          </a:stretch>
        </p:blipFill>
        <p:spPr bwMode="auto">
          <a:xfrm>
            <a:off x="1908175" y="987425"/>
            <a:ext cx="4248150" cy="2160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3"/>
          <p:cNvSpPr txBox="1"/>
          <p:nvPr/>
        </p:nvSpPr>
        <p:spPr>
          <a:xfrm>
            <a:off x="1259632" y="555526"/>
            <a:ext cx="8870950" cy="3416320"/>
          </a:xfrm>
          <a:prstGeom prst="rect">
            <a:avLst/>
          </a:prstGeom>
          <a:noFill/>
          <a:ln w="9525">
            <a:noFill/>
          </a:ln>
        </p:spPr>
        <p:txBody>
          <a:bodyPr>
            <a:spAutoFit/>
            <a:scene3d>
              <a:camera prst="orthographicFront"/>
              <a:lightRig rig="threePt" dir="t"/>
            </a:scene3d>
          </a:bodyPr>
          <a:lstStyle/>
          <a:p>
            <a:pPr>
              <a:defRPr/>
            </a:pPr>
            <a:r>
              <a:rPr lang="zh-CN" altLang="en-US" b="1" dirty="0">
                <a:latin typeface="楷体" panose="02010609060101010101" pitchFamily="49" charset="-122"/>
                <a:ea typeface="楷体" panose="02010609060101010101" pitchFamily="49" charset="-122"/>
              </a:rPr>
              <a:t>阅读材料，完成下列要求。（</a:t>
            </a:r>
            <a:r>
              <a:rPr lang="en-US" altLang="zh-CN" b="1" dirty="0">
                <a:latin typeface="楷体" panose="02010609060101010101" pitchFamily="49" charset="-122"/>
                <a:ea typeface="楷体" panose="02010609060101010101" pitchFamily="49" charset="-122"/>
              </a:rPr>
              <a:t>20</a:t>
            </a:r>
            <a:r>
              <a:rPr lang="zh-CN" altLang="en-US" b="1" dirty="0">
                <a:latin typeface="楷体" panose="02010609060101010101" pitchFamily="49" charset="-122"/>
                <a:ea typeface="楷体" panose="02010609060101010101" pitchFamily="49" charset="-122"/>
              </a:rPr>
              <a:t>分）</a:t>
            </a:r>
          </a:p>
          <a:p>
            <a:pPr>
              <a:defRPr/>
            </a:pPr>
            <a:r>
              <a:rPr lang="zh-CN" altLang="zh-CN" b="1" dirty="0">
                <a:latin typeface="黑体" panose="02010609060101010101" pitchFamily="49" charset="-122"/>
                <a:ea typeface="黑体" panose="02010609060101010101" pitchFamily="49" charset="-122"/>
              </a:rPr>
              <a:t>材料一</a:t>
            </a:r>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b="1" dirty="0">
                <a:latin typeface="+mn-ea"/>
                <a:ea typeface="+mn-ea"/>
              </a:rPr>
              <a:t>（</a:t>
            </a:r>
            <a:r>
              <a:rPr lang="en-US" altLang="zh-CN" b="1" dirty="0">
                <a:latin typeface="+mn-ea"/>
                <a:ea typeface="+mn-ea"/>
              </a:rPr>
              <a:t>1</a:t>
            </a:r>
            <a:r>
              <a:rPr lang="zh-CN" altLang="en-US" b="1" dirty="0">
                <a:latin typeface="+mn-ea"/>
                <a:ea typeface="+mn-ea"/>
              </a:rPr>
              <a:t>）</a:t>
            </a:r>
            <a:r>
              <a:rPr lang="zh-CN" altLang="zh-CN" b="1" dirty="0">
                <a:latin typeface="+mn-ea"/>
                <a:ea typeface="+mn-ea"/>
              </a:rPr>
              <a:t>材料一是隋朝运河示意图，它开凿于谁统治时期？将图中</a:t>
            </a:r>
            <a:endParaRPr lang="en-US" altLang="zh-CN" b="1" dirty="0">
              <a:latin typeface="+mn-ea"/>
              <a:ea typeface="+mn-ea"/>
            </a:endParaRPr>
          </a:p>
          <a:p>
            <a:pPr>
              <a:defRPr/>
            </a:pPr>
            <a:r>
              <a:rPr lang="en-US" altLang="zh-CN" b="1" dirty="0">
                <a:latin typeface="+mn-ea"/>
                <a:ea typeface="+mn-ea"/>
              </a:rPr>
              <a:t>ABC</a:t>
            </a:r>
            <a:r>
              <a:rPr lang="zh-CN" altLang="zh-CN" b="1" dirty="0">
                <a:latin typeface="+mn-ea"/>
                <a:ea typeface="+mn-ea"/>
              </a:rPr>
              <a:t>三处今天的名称填写完整。（</a:t>
            </a:r>
            <a:r>
              <a:rPr lang="en-US" altLang="zh-CN" b="1" dirty="0">
                <a:latin typeface="+mn-ea"/>
                <a:ea typeface="+mn-ea"/>
              </a:rPr>
              <a:t>8</a:t>
            </a:r>
            <a:r>
              <a:rPr lang="zh-CN" altLang="zh-CN" b="1" dirty="0">
                <a:latin typeface="+mn-ea"/>
                <a:ea typeface="+mn-ea"/>
              </a:rPr>
              <a:t>分）</a:t>
            </a:r>
          </a:p>
        </p:txBody>
      </p:sp>
      <p:sp>
        <p:nvSpPr>
          <p:cNvPr id="14" name="矩形 13"/>
          <p:cNvSpPr/>
          <p:nvPr/>
        </p:nvSpPr>
        <p:spPr>
          <a:xfrm>
            <a:off x="5652120" y="3363838"/>
            <a:ext cx="720725"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5" name="矩形 14"/>
          <p:cNvSpPr/>
          <p:nvPr/>
        </p:nvSpPr>
        <p:spPr>
          <a:xfrm>
            <a:off x="1331912" y="3651250"/>
            <a:ext cx="2015951"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16" name="直接连接符 15"/>
          <p:cNvCxnSpPr/>
          <p:nvPr/>
        </p:nvCxnSpPr>
        <p:spPr>
          <a:xfrm>
            <a:off x="1908175" y="3579813"/>
            <a:ext cx="3455988" cy="0"/>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sp>
        <p:nvSpPr>
          <p:cNvPr id="19" name="线形标注 1 18"/>
          <p:cNvSpPr/>
          <p:nvPr/>
        </p:nvSpPr>
        <p:spPr>
          <a:xfrm>
            <a:off x="5220071" y="555526"/>
            <a:ext cx="1728192" cy="576064"/>
          </a:xfrm>
          <a:prstGeom prst="borderCallout1">
            <a:avLst>
              <a:gd name="adj1" fmla="val 18750"/>
              <a:gd name="adj2" fmla="val -8333"/>
              <a:gd name="adj3" fmla="val 78486"/>
              <a:gd name="adj4" fmla="val -475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隋运河北抵点</a:t>
            </a:r>
          </a:p>
        </p:txBody>
      </p:sp>
      <p:sp>
        <p:nvSpPr>
          <p:cNvPr id="20" name="线形标注 1 19"/>
          <p:cNvSpPr/>
          <p:nvPr/>
        </p:nvSpPr>
        <p:spPr>
          <a:xfrm>
            <a:off x="5220071" y="2499741"/>
            <a:ext cx="1728192" cy="576064"/>
          </a:xfrm>
          <a:prstGeom prst="borderCallout1">
            <a:avLst>
              <a:gd name="adj1" fmla="val 18750"/>
              <a:gd name="adj2" fmla="val -8333"/>
              <a:gd name="adj3" fmla="val 78486"/>
              <a:gd name="adj4" fmla="val -475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隋运河南至点</a:t>
            </a:r>
          </a:p>
        </p:txBody>
      </p:sp>
      <p:sp>
        <p:nvSpPr>
          <p:cNvPr id="21" name="线形标注 1 20"/>
          <p:cNvSpPr/>
          <p:nvPr/>
        </p:nvSpPr>
        <p:spPr>
          <a:xfrm>
            <a:off x="3851919" y="1419621"/>
            <a:ext cx="1728192" cy="576064"/>
          </a:xfrm>
          <a:prstGeom prst="borderCallout1">
            <a:avLst>
              <a:gd name="adj1" fmla="val 18750"/>
              <a:gd name="adj2" fmla="val -8333"/>
              <a:gd name="adj3" fmla="val 78486"/>
              <a:gd name="adj4" fmla="val -475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隋运河中心点</a:t>
            </a:r>
          </a:p>
        </p:txBody>
      </p:sp>
      <p:sp>
        <p:nvSpPr>
          <p:cNvPr id="22" name="文本框 3"/>
          <p:cNvSpPr txBox="1"/>
          <p:nvPr/>
        </p:nvSpPr>
        <p:spPr>
          <a:xfrm>
            <a:off x="1475656" y="4155926"/>
            <a:ext cx="8870950" cy="707886"/>
          </a:xfrm>
          <a:prstGeom prst="rect">
            <a:avLst/>
          </a:prstGeom>
          <a:noFill/>
          <a:ln w="9525">
            <a:noFill/>
          </a:ln>
        </p:spPr>
        <p:txBody>
          <a:bodyPr>
            <a:spAutoFit/>
            <a:scene3d>
              <a:camera prst="orthographicFront"/>
              <a:lightRig rig="threePt" dir="t"/>
            </a:scene3d>
          </a:bodyPr>
          <a:lstStyle/>
          <a:p>
            <a:pPr eaLnBrk="0" hangingPunct="0">
              <a:defRPr/>
            </a:pPr>
            <a:r>
              <a:rPr lang="zh-CN" altLang="zh-CN" sz="2000" b="1" dirty="0">
                <a:solidFill>
                  <a:srgbClr val="FF0000"/>
                </a:solidFill>
                <a:latin typeface="黑体" panose="02010609060101010101" pitchFamily="49" charset="-122"/>
                <a:ea typeface="黑体" panose="02010609060101010101" pitchFamily="49" charset="-122"/>
              </a:rPr>
              <a:t>人物：隋炀帝（</a:t>
            </a:r>
            <a:r>
              <a:rPr lang="en-US" altLang="zh-CN" sz="2000" b="1" dirty="0">
                <a:solidFill>
                  <a:srgbClr val="FF0000"/>
                </a:solidFill>
                <a:latin typeface="黑体" panose="02010609060101010101" pitchFamily="49" charset="-122"/>
                <a:ea typeface="黑体" panose="02010609060101010101" pitchFamily="49" charset="-122"/>
              </a:rPr>
              <a:t>2</a:t>
            </a:r>
            <a:r>
              <a:rPr lang="zh-CN" altLang="zh-CN" sz="2000" b="1" dirty="0">
                <a:solidFill>
                  <a:srgbClr val="FF0000"/>
                </a:solidFill>
                <a:latin typeface="黑体" panose="02010609060101010101" pitchFamily="49" charset="-122"/>
                <a:ea typeface="黑体" panose="02010609060101010101" pitchFamily="49" charset="-122"/>
              </a:rPr>
              <a:t>分）</a:t>
            </a:r>
            <a:r>
              <a:rPr lang="en-US" altLang="zh-CN" sz="2000" b="1" dirty="0">
                <a:solidFill>
                  <a:srgbClr val="FF0000"/>
                </a:solidFill>
                <a:latin typeface="黑体" panose="02010609060101010101" pitchFamily="49" charset="-122"/>
                <a:ea typeface="黑体" panose="02010609060101010101" pitchFamily="49" charset="-122"/>
              </a:rPr>
              <a:t> A</a:t>
            </a:r>
            <a:r>
              <a:rPr lang="zh-CN" altLang="zh-CN" sz="2000" b="1" dirty="0">
                <a:solidFill>
                  <a:srgbClr val="FF0000"/>
                </a:solidFill>
                <a:latin typeface="黑体" panose="02010609060101010101" pitchFamily="49" charset="-122"/>
                <a:ea typeface="黑体" panose="02010609060101010101" pitchFamily="49" charset="-122"/>
              </a:rPr>
              <a:t>：洛阳（</a:t>
            </a:r>
            <a:r>
              <a:rPr lang="en-US" altLang="zh-CN" sz="2000" b="1" dirty="0">
                <a:solidFill>
                  <a:srgbClr val="FF0000"/>
                </a:solidFill>
                <a:latin typeface="黑体" panose="02010609060101010101" pitchFamily="49" charset="-122"/>
                <a:ea typeface="黑体" panose="02010609060101010101" pitchFamily="49" charset="-122"/>
              </a:rPr>
              <a:t>2</a:t>
            </a:r>
            <a:r>
              <a:rPr lang="zh-CN" altLang="zh-CN" sz="2000" b="1" dirty="0">
                <a:solidFill>
                  <a:srgbClr val="FF0000"/>
                </a:solidFill>
                <a:latin typeface="黑体" panose="02010609060101010101" pitchFamily="49" charset="-122"/>
                <a:ea typeface="黑体" panose="02010609060101010101" pitchFamily="49" charset="-122"/>
              </a:rPr>
              <a:t>分）</a:t>
            </a:r>
            <a:r>
              <a:rPr lang="en-US" altLang="zh-CN" sz="2000" b="1" dirty="0">
                <a:solidFill>
                  <a:srgbClr val="FF0000"/>
                </a:solidFill>
                <a:latin typeface="黑体" panose="02010609060101010101" pitchFamily="49" charset="-122"/>
                <a:ea typeface="黑体" panose="02010609060101010101" pitchFamily="49" charset="-122"/>
              </a:rPr>
              <a:t>  </a:t>
            </a:r>
          </a:p>
          <a:p>
            <a:pPr eaLnBrk="0" hangingPunct="0">
              <a:defRPr/>
            </a:pPr>
            <a:r>
              <a:rPr lang="en-US" altLang="zh-CN" sz="2000" b="1" dirty="0">
                <a:solidFill>
                  <a:srgbClr val="FF0000"/>
                </a:solidFill>
                <a:latin typeface="黑体" panose="02010609060101010101" pitchFamily="49" charset="-122"/>
                <a:ea typeface="黑体" panose="02010609060101010101" pitchFamily="49" charset="-122"/>
              </a:rPr>
              <a:t>   B</a:t>
            </a:r>
            <a:r>
              <a:rPr lang="zh-CN" altLang="zh-CN" sz="2000" b="1" dirty="0">
                <a:solidFill>
                  <a:srgbClr val="FF0000"/>
                </a:solidFill>
                <a:latin typeface="黑体" panose="02010609060101010101" pitchFamily="49" charset="-122"/>
                <a:ea typeface="黑体" panose="02010609060101010101" pitchFamily="49" charset="-122"/>
              </a:rPr>
              <a:t>：北京</a:t>
            </a:r>
            <a:r>
              <a:rPr lang="en-US" altLang="zh-CN" sz="2000" b="1" dirty="0">
                <a:solidFill>
                  <a:srgbClr val="FF0000"/>
                </a:solidFill>
                <a:latin typeface="黑体" panose="02010609060101010101" pitchFamily="49" charset="-122"/>
                <a:ea typeface="黑体" panose="02010609060101010101" pitchFamily="49" charset="-122"/>
              </a:rPr>
              <a:t>  </a:t>
            </a:r>
            <a:r>
              <a:rPr lang="zh-CN" altLang="zh-CN" sz="2000" b="1" dirty="0">
                <a:solidFill>
                  <a:srgbClr val="FF0000"/>
                </a:solidFill>
                <a:latin typeface="黑体" panose="02010609060101010101" pitchFamily="49" charset="-122"/>
                <a:ea typeface="黑体" panose="02010609060101010101" pitchFamily="49" charset="-122"/>
              </a:rPr>
              <a:t>（</a:t>
            </a:r>
            <a:r>
              <a:rPr lang="en-US" altLang="zh-CN" sz="2000" b="1" dirty="0">
                <a:solidFill>
                  <a:srgbClr val="FF0000"/>
                </a:solidFill>
                <a:latin typeface="黑体" panose="02010609060101010101" pitchFamily="49" charset="-122"/>
                <a:ea typeface="黑体" panose="02010609060101010101" pitchFamily="49" charset="-122"/>
              </a:rPr>
              <a:t>2</a:t>
            </a:r>
            <a:r>
              <a:rPr lang="zh-CN" altLang="zh-CN" sz="2000" b="1" dirty="0">
                <a:solidFill>
                  <a:srgbClr val="FF0000"/>
                </a:solidFill>
                <a:latin typeface="黑体" panose="02010609060101010101" pitchFamily="49" charset="-122"/>
                <a:ea typeface="黑体" panose="02010609060101010101" pitchFamily="49" charset="-122"/>
              </a:rPr>
              <a:t>分）</a:t>
            </a:r>
            <a:r>
              <a:rPr lang="en-US" altLang="zh-CN" sz="2000" b="1" dirty="0">
                <a:solidFill>
                  <a:srgbClr val="FF0000"/>
                </a:solidFill>
                <a:latin typeface="黑体" panose="02010609060101010101" pitchFamily="49" charset="-122"/>
                <a:ea typeface="黑体" panose="02010609060101010101" pitchFamily="49" charset="-122"/>
              </a:rPr>
              <a:t> C</a:t>
            </a:r>
            <a:r>
              <a:rPr lang="zh-CN" altLang="zh-CN" sz="2000" b="1" dirty="0">
                <a:solidFill>
                  <a:srgbClr val="FF0000"/>
                </a:solidFill>
                <a:latin typeface="黑体" panose="02010609060101010101" pitchFamily="49" charset="-122"/>
                <a:ea typeface="黑体" panose="02010609060101010101" pitchFamily="49" charset="-122"/>
              </a:rPr>
              <a:t>：杭州（</a:t>
            </a:r>
            <a:r>
              <a:rPr lang="en-US" altLang="zh-CN" sz="2000" b="1" dirty="0">
                <a:solidFill>
                  <a:srgbClr val="FF0000"/>
                </a:solidFill>
                <a:latin typeface="黑体" panose="02010609060101010101" pitchFamily="49" charset="-122"/>
                <a:ea typeface="黑体" panose="02010609060101010101" pitchFamily="49" charset="-122"/>
              </a:rPr>
              <a:t>2</a:t>
            </a:r>
            <a:r>
              <a:rPr lang="zh-CN" altLang="zh-CN" sz="2000" b="1" dirty="0">
                <a:solidFill>
                  <a:srgbClr val="FF0000"/>
                </a:solidFill>
                <a:latin typeface="黑体" panose="02010609060101010101" pitchFamily="49" charset="-122"/>
                <a:ea typeface="黑体" panose="02010609060101010101" pitchFamily="49" charset="-122"/>
              </a:rPr>
              <a:t>分）</a:t>
            </a:r>
            <a:endPar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sym typeface="+mn-ea"/>
            </a:endParaRPr>
          </a:p>
        </p:txBody>
      </p:sp>
    </p:spTree>
    <p:extLst>
      <p:ext uri="{BB962C8B-B14F-4D97-AF65-F5344CB8AC3E}">
        <p14:creationId xmlns="" xmlns:p14="http://schemas.microsoft.com/office/powerpoint/2010/main" val="18922382"/>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ppt_x</p:attrName>
                                        </p:attrNameLst>
                                      </p:cBhvr>
                                      <p:tavLst>
                                        <p:tav tm="0">
                                          <p:val>
                                            <p:strVal val="1+#ppt_w/2"/>
                                          </p:val>
                                        </p:tav>
                                        <p:tav tm="100000">
                                          <p:val>
                                            <p:strVal val="#ppt_x"/>
                                          </p:val>
                                        </p:tav>
                                      </p:tavLst>
                                    </p:anim>
                                    <p:anim calcmode="lin" valueType="num">
                                      <p:cBhvr>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6803" name="标题 1"/>
          <p:cNvSpPr>
            <a:spLocks noGrp="1" noChangeArrowheads="1"/>
          </p:cNvSpPr>
          <p:nvPr>
            <p:ph type="title"/>
          </p:nvPr>
        </p:nvSpPr>
        <p:spPr>
          <a:xfrm>
            <a:off x="1187450" y="123825"/>
            <a:ext cx="8229600" cy="438150"/>
          </a:xfrm>
        </p:spPr>
        <p:txBody>
          <a:bodyPr/>
          <a:lstStyle/>
          <a:p>
            <a:pPr algn="l" eaLnBrk="1" hangingPunct="1"/>
            <a:r>
              <a:rPr lang="zh-CN" altLang="en-US" sz="2000" b="1" smtClean="0">
                <a:latin typeface="黑体" panose="02010609060101010101" pitchFamily="49" charset="-122"/>
                <a:ea typeface="黑体" panose="02010609060101010101" pitchFamily="49" charset="-122"/>
              </a:rPr>
              <a:t>二</a:t>
            </a:r>
            <a:r>
              <a:rPr lang="zh-CN"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先审题目，再审材料</a:t>
            </a:r>
            <a:endParaRPr lang="zh-CN" altLang="zh-CN" sz="2000" b="1" smtClean="0">
              <a:latin typeface="黑体" panose="02010609060101010101" pitchFamily="49" charset="-122"/>
              <a:ea typeface="黑体" panose="02010609060101010101" pitchFamily="49" charset="-122"/>
            </a:endParaRPr>
          </a:p>
        </p:txBody>
      </p:sp>
      <p:pic>
        <p:nvPicPr>
          <p:cNvPr id="8" name="Picture 3" descr="C:\Users\zjd\Desktop\Nipic_4447957_2010042317071983731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451725" y="2362200"/>
            <a:ext cx="1501775" cy="264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3"/>
          <p:cNvSpPr txBox="1"/>
          <p:nvPr/>
        </p:nvSpPr>
        <p:spPr>
          <a:xfrm>
            <a:off x="1259632" y="699542"/>
            <a:ext cx="8870950" cy="1200329"/>
          </a:xfrm>
          <a:prstGeom prst="rect">
            <a:avLst/>
          </a:prstGeom>
          <a:noFill/>
          <a:ln w="9525">
            <a:noFill/>
          </a:ln>
        </p:spPr>
        <p:txBody>
          <a:bodyPr>
            <a:spAutoFit/>
            <a:scene3d>
              <a:camera prst="orthographicFront"/>
              <a:lightRig rig="threePt" dir="t"/>
            </a:scene3d>
          </a:bodyPr>
          <a:lstStyle/>
          <a:p>
            <a:pPr>
              <a:defRPr/>
            </a:pPr>
            <a:r>
              <a:rPr lang="zh-CN" altLang="zh-CN" b="1" dirty="0">
                <a:latin typeface="黑体" panose="02010609060101010101" pitchFamily="49" charset="-122"/>
                <a:ea typeface="黑体" panose="02010609060101010101" pitchFamily="49" charset="-122"/>
              </a:rPr>
              <a:t>材料二</a:t>
            </a:r>
            <a:r>
              <a:rPr lang="zh-CN" altLang="zh-CN" dirty="0"/>
              <a:t> </a:t>
            </a:r>
            <a:r>
              <a:rPr lang="zh-CN" altLang="zh-CN" b="1" dirty="0">
                <a:latin typeface="楷体" panose="02010609060101010101" pitchFamily="49" charset="-122"/>
                <a:ea typeface="楷体" panose="02010609060101010101" pitchFamily="49" charset="-122"/>
              </a:rPr>
              <a:t>“北通涿郡之渔商，南达江都之转输，其为利也博哉！”</a:t>
            </a:r>
          </a:p>
          <a:p>
            <a:pPr>
              <a:defRPr/>
            </a:pP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──唐朝文学家皮日休</a:t>
            </a:r>
            <a:endParaRPr lang="en-US" altLang="zh-CN" b="1" dirty="0">
              <a:latin typeface="楷体" panose="02010609060101010101" pitchFamily="49" charset="-122"/>
              <a:ea typeface="楷体" panose="02010609060101010101" pitchFamily="49" charset="-122"/>
            </a:endParaRPr>
          </a:p>
          <a:p>
            <a:pPr>
              <a:defRPr/>
            </a:pPr>
            <a:r>
              <a:rPr lang="en-US" altLang="zh-CN" b="1" dirty="0">
                <a:latin typeface="楷体" panose="02010609060101010101" pitchFamily="49" charset="-122"/>
                <a:ea typeface="楷体" panose="02010609060101010101" pitchFamily="49" charset="-122"/>
              </a:rPr>
              <a:t> </a:t>
            </a:r>
            <a:endParaRPr lang="zh-CN" altLang="zh-CN" b="1" dirty="0">
              <a:latin typeface="楷体" panose="02010609060101010101" pitchFamily="49" charset="-122"/>
              <a:ea typeface="楷体" panose="02010609060101010101" pitchFamily="49" charset="-122"/>
            </a:endParaRPr>
          </a:p>
          <a:p>
            <a:pPr>
              <a:defRPr/>
            </a:pPr>
            <a:r>
              <a:rPr lang="zh-CN" altLang="en-US" b="1" dirty="0">
                <a:latin typeface="+mn-ea"/>
                <a:ea typeface="+mn-ea"/>
              </a:rPr>
              <a:t>（</a:t>
            </a:r>
            <a:r>
              <a:rPr lang="en-US" altLang="zh-CN" b="1" dirty="0">
                <a:latin typeface="+mn-ea"/>
                <a:ea typeface="+mn-ea"/>
              </a:rPr>
              <a:t>2</a:t>
            </a:r>
            <a:r>
              <a:rPr lang="zh-CN" altLang="en-US" b="1" dirty="0">
                <a:latin typeface="+mn-ea"/>
                <a:ea typeface="+mn-ea"/>
              </a:rPr>
              <a:t>）</a:t>
            </a:r>
            <a:r>
              <a:rPr lang="zh-CN" altLang="zh-CN" b="1" dirty="0">
                <a:latin typeface="+mn-ea"/>
                <a:ea typeface="+mn-ea"/>
              </a:rPr>
              <a:t>材料二反映了开通运河在哪个领域的作用，作用如何呢？（</a:t>
            </a:r>
            <a:r>
              <a:rPr lang="en-US" altLang="zh-CN" b="1" dirty="0">
                <a:latin typeface="+mn-ea"/>
                <a:ea typeface="+mn-ea"/>
              </a:rPr>
              <a:t>6</a:t>
            </a:r>
            <a:r>
              <a:rPr lang="zh-CN" altLang="zh-CN" b="1" dirty="0">
                <a:latin typeface="+mn-ea"/>
                <a:ea typeface="+mn-ea"/>
              </a:rPr>
              <a:t>分）</a:t>
            </a:r>
          </a:p>
        </p:txBody>
      </p:sp>
      <p:sp>
        <p:nvSpPr>
          <p:cNvPr id="14" name="矩形 13"/>
          <p:cNvSpPr/>
          <p:nvPr/>
        </p:nvSpPr>
        <p:spPr>
          <a:xfrm>
            <a:off x="6300788" y="1563688"/>
            <a:ext cx="935037"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5" name="矩形 14"/>
          <p:cNvSpPr/>
          <p:nvPr/>
        </p:nvSpPr>
        <p:spPr>
          <a:xfrm>
            <a:off x="4427538" y="1563688"/>
            <a:ext cx="936625"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16" name="直接连接符 15"/>
          <p:cNvCxnSpPr/>
          <p:nvPr/>
        </p:nvCxnSpPr>
        <p:spPr>
          <a:xfrm flipV="1">
            <a:off x="1979613" y="1851025"/>
            <a:ext cx="1296987" cy="1588"/>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sp>
        <p:nvSpPr>
          <p:cNvPr id="22" name="文本框 3"/>
          <p:cNvSpPr txBox="1"/>
          <p:nvPr/>
        </p:nvSpPr>
        <p:spPr>
          <a:xfrm>
            <a:off x="1403648" y="2139701"/>
            <a:ext cx="8870950" cy="400110"/>
          </a:xfrm>
          <a:prstGeom prst="rect">
            <a:avLst/>
          </a:prstGeom>
          <a:noFill/>
          <a:ln w="9525">
            <a:noFill/>
          </a:ln>
        </p:spPr>
        <p:txBody>
          <a:bodyPr>
            <a:spAutoFit/>
            <a:scene3d>
              <a:camera prst="orthographicFront"/>
              <a:lightRig rig="threePt" dir="t"/>
            </a:scene3d>
          </a:bodyPr>
          <a:lstStyle/>
          <a:p>
            <a:pPr eaLnBrk="0" hangingPunct="0">
              <a:defRPr/>
            </a:pPr>
            <a:r>
              <a:rPr lang="zh-CN" altLang="en-US" sz="2000" b="1" dirty="0">
                <a:solidFill>
                  <a:srgbClr val="FF0000"/>
                </a:solidFill>
                <a:latin typeface="黑体" panose="02010609060101010101" pitchFamily="49" charset="-122"/>
                <a:ea typeface="黑体" panose="02010609060101010101" pitchFamily="49" charset="-122"/>
              </a:rPr>
              <a:t>领域：经济（</a:t>
            </a:r>
            <a:r>
              <a:rPr lang="en-US" altLang="zh-CN" sz="2000" b="1" dirty="0">
                <a:solidFill>
                  <a:srgbClr val="FF0000"/>
                </a:solidFill>
                <a:latin typeface="黑体" panose="02010609060101010101" pitchFamily="49" charset="-122"/>
                <a:ea typeface="黑体" panose="02010609060101010101" pitchFamily="49" charset="-122"/>
              </a:rPr>
              <a:t>3</a:t>
            </a:r>
            <a:r>
              <a:rPr lang="zh-CN" altLang="en-US" sz="2000" b="1" dirty="0">
                <a:solidFill>
                  <a:srgbClr val="FF0000"/>
                </a:solidFill>
                <a:latin typeface="黑体" panose="02010609060101010101" pitchFamily="49" charset="-122"/>
                <a:ea typeface="黑体" panose="02010609060101010101" pitchFamily="49" charset="-122"/>
              </a:rPr>
              <a:t>分）作用：大大促进了南北经济交流（</a:t>
            </a:r>
            <a:r>
              <a:rPr lang="en-US" altLang="zh-CN" sz="2000" b="1" dirty="0">
                <a:solidFill>
                  <a:srgbClr val="FF0000"/>
                </a:solidFill>
                <a:latin typeface="黑体" panose="02010609060101010101" pitchFamily="49" charset="-122"/>
                <a:ea typeface="黑体" panose="02010609060101010101" pitchFamily="49" charset="-122"/>
              </a:rPr>
              <a:t>3</a:t>
            </a:r>
            <a:r>
              <a:rPr lang="zh-CN" altLang="en-US" sz="2000" b="1" dirty="0">
                <a:solidFill>
                  <a:srgbClr val="FF0000"/>
                </a:solidFill>
                <a:latin typeface="黑体" panose="02010609060101010101" pitchFamily="49" charset="-122"/>
                <a:ea typeface="黑体" panose="02010609060101010101" pitchFamily="49" charset="-122"/>
              </a:rPr>
              <a:t>分）</a:t>
            </a:r>
            <a:endPar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6810" name="椭圆 1"/>
          <p:cNvSpPr>
            <a:spLocks noChangeArrowheads="1"/>
          </p:cNvSpPr>
          <p:nvPr/>
        </p:nvSpPr>
        <p:spPr bwMode="auto">
          <a:xfrm>
            <a:off x="3492500" y="627063"/>
            <a:ext cx="574675" cy="504825"/>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6811" name="椭圆 1"/>
          <p:cNvSpPr>
            <a:spLocks noChangeArrowheads="1"/>
          </p:cNvSpPr>
          <p:nvPr/>
        </p:nvSpPr>
        <p:spPr bwMode="auto">
          <a:xfrm>
            <a:off x="5292725" y="627063"/>
            <a:ext cx="574675" cy="504825"/>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 name="文本框 3"/>
          <p:cNvSpPr txBox="1"/>
          <p:nvPr/>
        </p:nvSpPr>
        <p:spPr>
          <a:xfrm>
            <a:off x="1259632" y="2931790"/>
            <a:ext cx="8870950" cy="1477328"/>
          </a:xfrm>
          <a:prstGeom prst="rect">
            <a:avLst/>
          </a:prstGeom>
          <a:noFill/>
          <a:ln w="9525">
            <a:noFill/>
          </a:ln>
        </p:spPr>
        <p:txBody>
          <a:bodyPr>
            <a:spAutoFit/>
            <a:scene3d>
              <a:camera prst="orthographicFront"/>
              <a:lightRig rig="threePt" dir="t"/>
            </a:scene3d>
          </a:bodyPr>
          <a:lstStyle/>
          <a:p>
            <a:pPr>
              <a:defRPr/>
            </a:pPr>
            <a:r>
              <a:rPr lang="zh-CN" altLang="en-US" b="1" dirty="0">
                <a:solidFill>
                  <a:srgbClr val="0000CC"/>
                </a:solidFill>
                <a:latin typeface="黑体" panose="02010609060101010101" pitchFamily="49" charset="-122"/>
                <a:ea typeface="黑体" panose="02010609060101010101" pitchFamily="49" charset="-122"/>
              </a:rPr>
              <a:t>注意：</a:t>
            </a:r>
            <a:endParaRPr lang="en-US" altLang="zh-CN" b="1" dirty="0">
              <a:solidFill>
                <a:srgbClr val="0000CC"/>
              </a:solidFill>
              <a:latin typeface="黑体" panose="02010609060101010101" pitchFamily="49" charset="-122"/>
              <a:ea typeface="黑体" panose="02010609060101010101" pitchFamily="49" charset="-122"/>
            </a:endParaRPr>
          </a:p>
          <a:p>
            <a:pPr>
              <a:defRPr/>
            </a:pPr>
            <a:r>
              <a:rPr lang="en-US" altLang="zh-CN" b="1" dirty="0">
                <a:solidFill>
                  <a:srgbClr val="0000CC"/>
                </a:solidFill>
                <a:latin typeface="黑体" panose="02010609060101010101" pitchFamily="49" charset="-122"/>
                <a:ea typeface="黑体" panose="02010609060101010101" pitchFamily="49" charset="-122"/>
              </a:rPr>
              <a:t> 1.</a:t>
            </a:r>
            <a:r>
              <a:rPr lang="zh-CN" altLang="en-US" b="1" dirty="0">
                <a:solidFill>
                  <a:srgbClr val="0000CC"/>
                </a:solidFill>
                <a:latin typeface="黑体" panose="02010609060101010101" pitchFamily="49" charset="-122"/>
                <a:ea typeface="黑体" panose="02010609060101010101" pitchFamily="49" charset="-122"/>
              </a:rPr>
              <a:t>文言文释读大体意思即可，应该充满信心，而不是放弃。</a:t>
            </a:r>
            <a:endParaRPr lang="en-US" altLang="zh-CN" b="1" dirty="0">
              <a:solidFill>
                <a:srgbClr val="0000CC"/>
              </a:solidFill>
              <a:latin typeface="黑体" panose="02010609060101010101" pitchFamily="49" charset="-122"/>
              <a:ea typeface="黑体" panose="02010609060101010101" pitchFamily="49" charset="-122"/>
            </a:endParaRPr>
          </a:p>
          <a:p>
            <a:pPr>
              <a:defRPr/>
            </a:pPr>
            <a:endParaRPr lang="en-US" altLang="zh-CN" b="1" dirty="0">
              <a:solidFill>
                <a:srgbClr val="0000CC"/>
              </a:solidFill>
              <a:latin typeface="黑体" panose="02010609060101010101" pitchFamily="49" charset="-122"/>
              <a:ea typeface="黑体" panose="02010609060101010101" pitchFamily="49" charset="-122"/>
            </a:endParaRPr>
          </a:p>
          <a:p>
            <a:pPr>
              <a:defRPr/>
            </a:pPr>
            <a:r>
              <a:rPr lang="en-US" altLang="zh-CN" b="1" dirty="0">
                <a:solidFill>
                  <a:srgbClr val="0000CC"/>
                </a:solidFill>
                <a:latin typeface="黑体" panose="02010609060101010101" pitchFamily="49" charset="-122"/>
                <a:ea typeface="黑体" panose="02010609060101010101" pitchFamily="49" charset="-122"/>
              </a:rPr>
              <a:t> 2</a:t>
            </a:r>
            <a:r>
              <a:rPr lang="en-US" altLang="zh-CN" b="1" dirty="0" smtClean="0">
                <a:solidFill>
                  <a:srgbClr val="0000CC"/>
                </a:solidFill>
                <a:latin typeface="黑体" panose="02010609060101010101" pitchFamily="49" charset="-122"/>
                <a:ea typeface="黑体" panose="02010609060101010101" pitchFamily="49" charset="-122"/>
              </a:rPr>
              <a:t>.</a:t>
            </a:r>
            <a:r>
              <a:rPr lang="zh-CN" altLang="en-US" b="1" dirty="0" smtClean="0">
                <a:solidFill>
                  <a:srgbClr val="0000CC"/>
                </a:solidFill>
                <a:latin typeface="黑体" panose="02010609060101010101" pitchFamily="49" charset="-122"/>
                <a:ea typeface="黑体" panose="02010609060101010101" pitchFamily="49" charset="-122"/>
              </a:rPr>
              <a:t>限制语：依</a:t>
            </a:r>
            <a:r>
              <a:rPr lang="zh-CN" altLang="en-US" b="1" dirty="0">
                <a:solidFill>
                  <a:srgbClr val="0000CC"/>
                </a:solidFill>
                <a:latin typeface="黑体" panose="02010609060101010101" pitchFamily="49" charset="-122"/>
                <a:ea typeface="黑体" panose="02010609060101010101" pitchFamily="49" charset="-122"/>
              </a:rPr>
              <a:t>据材料和结合所学知识并非固定格式，要</a:t>
            </a:r>
            <a:r>
              <a:rPr lang="zh-CN" altLang="en-US" b="1" dirty="0" smtClean="0">
                <a:solidFill>
                  <a:srgbClr val="0000CC"/>
                </a:solidFill>
                <a:latin typeface="黑体" panose="02010609060101010101" pitchFamily="49" charset="-122"/>
                <a:ea typeface="黑体" panose="02010609060101010101" pitchFamily="49" charset="-122"/>
              </a:rPr>
              <a:t>具</a:t>
            </a:r>
            <a:endParaRPr lang="en-US" altLang="zh-CN" b="1" dirty="0" smtClean="0">
              <a:solidFill>
                <a:srgbClr val="0000CC"/>
              </a:solidFill>
              <a:latin typeface="黑体" panose="02010609060101010101" pitchFamily="49" charset="-122"/>
              <a:ea typeface="黑体" panose="02010609060101010101" pitchFamily="49" charset="-122"/>
            </a:endParaRPr>
          </a:p>
          <a:p>
            <a:pPr>
              <a:defRPr/>
            </a:pPr>
            <a:r>
              <a:rPr lang="en-US" altLang="zh-CN" b="1" dirty="0" smtClean="0">
                <a:solidFill>
                  <a:srgbClr val="0000CC"/>
                </a:solidFill>
                <a:latin typeface="黑体" panose="02010609060101010101" pitchFamily="49" charset="-122"/>
                <a:ea typeface="黑体" panose="02010609060101010101" pitchFamily="49" charset="-122"/>
              </a:rPr>
              <a:t>           </a:t>
            </a:r>
            <a:r>
              <a:rPr lang="zh-CN" altLang="en-US" b="1" dirty="0" smtClean="0">
                <a:solidFill>
                  <a:srgbClr val="0000CC"/>
                </a:solidFill>
                <a:latin typeface="黑体" panose="02010609060101010101" pitchFamily="49" charset="-122"/>
                <a:ea typeface="黑体" panose="02010609060101010101" pitchFamily="49" charset="-122"/>
              </a:rPr>
              <a:t>体</a:t>
            </a:r>
            <a:r>
              <a:rPr lang="zh-CN" altLang="en-US" b="1" dirty="0">
                <a:solidFill>
                  <a:srgbClr val="0000CC"/>
                </a:solidFill>
                <a:latin typeface="黑体" panose="02010609060101010101" pitchFamily="49" charset="-122"/>
                <a:ea typeface="黑体" panose="02010609060101010101" pitchFamily="49" charset="-122"/>
              </a:rPr>
              <a:t>问题</a:t>
            </a:r>
            <a:r>
              <a:rPr lang="zh-CN" altLang="en-US" b="1" dirty="0" smtClean="0">
                <a:solidFill>
                  <a:srgbClr val="0000CC"/>
                </a:solidFill>
                <a:latin typeface="黑体" panose="02010609060101010101" pitchFamily="49" charset="-122"/>
                <a:ea typeface="黑体" panose="02010609060101010101" pitchFamily="49" charset="-122"/>
              </a:rPr>
              <a:t>具体</a:t>
            </a:r>
            <a:r>
              <a:rPr lang="zh-CN" altLang="en-US" b="1" dirty="0">
                <a:solidFill>
                  <a:srgbClr val="0000CC"/>
                </a:solidFill>
                <a:latin typeface="黑体" panose="02010609060101010101" pitchFamily="49" charset="-122"/>
                <a:ea typeface="黑体" panose="02010609060101010101" pitchFamily="49" charset="-122"/>
              </a:rPr>
              <a:t>分析。</a:t>
            </a:r>
            <a:endParaRPr lang="zh-CN" altLang="zh-CN"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 xmlns:p14="http://schemas.microsoft.com/office/powerpoint/2010/main" val="78797820"/>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ppt_x</p:attrName>
                                        </p:attrNameLst>
                                      </p:cBhvr>
                                      <p:tavLst>
                                        <p:tav tm="0">
                                          <p:val>
                                            <p:strVal val="1+#ppt_w/2"/>
                                          </p:val>
                                        </p:tav>
                                        <p:tav tm="100000">
                                          <p:val>
                                            <p:strVal val="#ppt_x"/>
                                          </p:val>
                                        </p:tav>
                                      </p:tavLst>
                                    </p:anim>
                                    <p:anim calcmode="lin" valueType="num">
                                      <p:cBhvr>
                                        <p:cTn id="11" dur="10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76803"/>
                                        </p:tgtEl>
                                        <p:attrNameLst>
                                          <p:attrName>style.visibility</p:attrName>
                                        </p:attrNameLst>
                                      </p:cBhvr>
                                      <p:to>
                                        <p:strVal val="visible"/>
                                      </p:to>
                                    </p:set>
                                    <p:animEffect transition="in" filter="wipe(down)">
                                      <p:cBhvr>
                                        <p:cTn id="14" dur="500"/>
                                        <p:tgtEl>
                                          <p:spTgt spid="76803"/>
                                        </p:tgtEl>
                                      </p:cBhvr>
                                    </p:animEffect>
                                  </p:childTnLst>
                                </p:cTn>
                              </p:par>
                              <p:par>
                                <p:cTn id="15" presetID="2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par>
                          <p:cTn id="23" fill="hold" nodeType="afterGroup">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6810"/>
                                        </p:tgtEl>
                                        <p:attrNameLst>
                                          <p:attrName>style.visibility</p:attrName>
                                        </p:attrNameLst>
                                      </p:cBhvr>
                                      <p:to>
                                        <p:strVal val="visible"/>
                                      </p:to>
                                    </p:set>
                                    <p:animEffect transition="in" filter="wipe(down)">
                                      <p:cBhvr>
                                        <p:cTn id="38" dur="500"/>
                                        <p:tgtEl>
                                          <p:spTgt spid="76810"/>
                                        </p:tgtEl>
                                      </p:cBhvr>
                                    </p:animEffect>
                                  </p:childTnLst>
                                </p:cTn>
                              </p:par>
                            </p:childTnLst>
                          </p:cTn>
                        </p:par>
                        <p:par>
                          <p:cTn id="39" fill="hold" nodeType="afterGroup">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76811"/>
                                        </p:tgtEl>
                                        <p:attrNameLst>
                                          <p:attrName>style.visibility</p:attrName>
                                        </p:attrNameLst>
                                      </p:cBhvr>
                                      <p:to>
                                        <p:strVal val="visible"/>
                                      </p:to>
                                    </p:set>
                                    <p:animEffect transition="in" filter="wipe(down)">
                                      <p:cBhvr>
                                        <p:cTn id="42" dur="500"/>
                                        <p:tgtEl>
                                          <p:spTgt spid="768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P spid="14" grpId="0" animBg="1"/>
      <p:bldP spid="15" grpId="0" animBg="1"/>
      <p:bldP spid="76810" grpId="0" animBg="1"/>
      <p:bldP spid="768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7827" name="标题 1"/>
          <p:cNvSpPr>
            <a:spLocks noGrp="1" noChangeArrowheads="1"/>
          </p:cNvSpPr>
          <p:nvPr>
            <p:ph type="title"/>
          </p:nvPr>
        </p:nvSpPr>
        <p:spPr>
          <a:xfrm>
            <a:off x="914400" y="123825"/>
            <a:ext cx="8229600" cy="438150"/>
          </a:xfrm>
        </p:spPr>
        <p:txBody>
          <a:bodyPr/>
          <a:lstStyle/>
          <a:p>
            <a:pPr algn="l" eaLnBrk="1" hangingPunct="1"/>
            <a:r>
              <a:rPr lang="zh-CN" altLang="en-US" sz="2000" b="1" smtClean="0">
                <a:latin typeface="黑体" panose="02010609060101010101" pitchFamily="49" charset="-122"/>
                <a:ea typeface="黑体" panose="02010609060101010101" pitchFamily="49" charset="-122"/>
              </a:rPr>
              <a:t>二</a:t>
            </a:r>
            <a:r>
              <a:rPr lang="zh-CN"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先审题目，再审材料</a:t>
            </a:r>
            <a:endParaRPr lang="zh-CN" altLang="zh-CN" sz="2000" b="1" smtClean="0">
              <a:latin typeface="黑体" panose="02010609060101010101" pitchFamily="49" charset="-122"/>
              <a:ea typeface="黑体" panose="02010609060101010101" pitchFamily="49" charset="-122"/>
            </a:endParaRPr>
          </a:p>
        </p:txBody>
      </p:sp>
      <p:pic>
        <p:nvPicPr>
          <p:cNvPr id="8" name="Picture 3" descr="C:\Users\zjd\Desktop\Nipic_4447957_2010042317071983731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451725" y="2362200"/>
            <a:ext cx="1501775" cy="264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3"/>
          <p:cNvSpPr txBox="1"/>
          <p:nvPr/>
        </p:nvSpPr>
        <p:spPr>
          <a:xfrm>
            <a:off x="971600" y="627534"/>
            <a:ext cx="8870950" cy="2031325"/>
          </a:xfrm>
          <a:prstGeom prst="rect">
            <a:avLst/>
          </a:prstGeom>
          <a:noFill/>
          <a:ln w="9525">
            <a:noFill/>
          </a:ln>
        </p:spPr>
        <p:txBody>
          <a:bodyPr>
            <a:spAutoFit/>
            <a:scene3d>
              <a:camera prst="orthographicFront"/>
              <a:lightRig rig="threePt" dir="t"/>
            </a:scene3d>
          </a:bodyPr>
          <a:lstStyle/>
          <a:p>
            <a:pPr>
              <a:defRPr/>
            </a:pPr>
            <a:r>
              <a:rPr lang="zh-CN" altLang="en-US" b="1" dirty="0">
                <a:latin typeface="黑体" panose="02010609060101010101" pitchFamily="49" charset="-122"/>
                <a:ea typeface="黑体" panose="02010609060101010101" pitchFamily="49" charset="-122"/>
              </a:rPr>
              <a:t>材料三  </a:t>
            </a:r>
            <a:r>
              <a:rPr lang="zh-CN" altLang="en-US" b="1" dirty="0">
                <a:latin typeface="楷体" panose="02010609060101010101" pitchFamily="49" charset="-122"/>
                <a:ea typeface="楷体" panose="02010609060101010101" pitchFamily="49" charset="-122"/>
              </a:rPr>
              <a:t>尽道隋亡为此河，至今千里赖通波。</a:t>
            </a:r>
            <a:endParaRPr lang="en-US" altLang="zh-CN" b="1" dirty="0">
              <a:latin typeface="楷体" panose="02010609060101010101" pitchFamily="49" charset="-122"/>
              <a:ea typeface="楷体" panose="02010609060101010101" pitchFamily="49" charset="-122"/>
            </a:endParaRPr>
          </a:p>
          <a:p>
            <a:pPr>
              <a:defRPr/>
            </a:pPr>
            <a:r>
              <a:rPr lang="zh-CN" altLang="en-US" b="1" dirty="0">
                <a:latin typeface="楷体" panose="02010609060101010101" pitchFamily="49" charset="-122"/>
                <a:ea typeface="楷体" panose="02010609060101010101" pitchFamily="49" charset="-122"/>
              </a:rPr>
              <a:t>        若无水殿龙舟事，共禹论功不较多。 </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皮日休</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汴河怀古</a:t>
            </a:r>
            <a:r>
              <a:rPr lang="en-US" altLang="zh-CN" b="1" dirty="0">
                <a:latin typeface="楷体" panose="02010609060101010101" pitchFamily="49" charset="-122"/>
                <a:ea typeface="楷体" panose="02010609060101010101" pitchFamily="49" charset="-122"/>
              </a:rPr>
              <a:t>》</a:t>
            </a:r>
          </a:p>
          <a:p>
            <a:pPr>
              <a:defRPr/>
            </a:pPr>
            <a:endParaRPr lang="en-US" altLang="zh-CN" b="1" dirty="0">
              <a:latin typeface="楷体" panose="02010609060101010101" pitchFamily="49" charset="-122"/>
              <a:ea typeface="楷体" panose="02010609060101010101" pitchFamily="49" charset="-122"/>
            </a:endParaRPr>
          </a:p>
          <a:p>
            <a:pPr>
              <a:defRPr/>
            </a:pPr>
            <a:r>
              <a:rPr lang="zh-CN" altLang="en-US" b="1" dirty="0">
                <a:latin typeface="楷体" panose="02010609060101010101" pitchFamily="49" charset="-122"/>
                <a:ea typeface="楷体" panose="02010609060101010101" pitchFamily="49" charset="-122"/>
              </a:rPr>
              <a:t>       千里长河一旦开，亡隋波浪九天来。</a:t>
            </a:r>
            <a:endParaRPr lang="en-US" altLang="zh-CN" b="1" dirty="0">
              <a:latin typeface="楷体" panose="02010609060101010101" pitchFamily="49" charset="-122"/>
              <a:ea typeface="楷体" panose="02010609060101010101" pitchFamily="49" charset="-122"/>
            </a:endParaRPr>
          </a:p>
          <a:p>
            <a:pPr>
              <a:defRPr/>
            </a:pPr>
            <a:r>
              <a:rPr lang="zh-CN" altLang="en-US" b="1" dirty="0">
                <a:latin typeface="楷体" panose="02010609060101010101" pitchFamily="49" charset="-122"/>
                <a:ea typeface="楷体" panose="02010609060101010101" pitchFamily="49" charset="-122"/>
              </a:rPr>
              <a:t>       锦帆未落干戈起，惆怅龙舟更不回。   </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胡曾</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汴水</a:t>
            </a:r>
            <a:r>
              <a:rPr lang="en-US" altLang="zh-CN" b="1" dirty="0">
                <a:latin typeface="楷体" panose="02010609060101010101" pitchFamily="49" charset="-122"/>
                <a:ea typeface="楷体" panose="02010609060101010101" pitchFamily="49" charset="-122"/>
              </a:rPr>
              <a:t>》</a:t>
            </a:r>
          </a:p>
          <a:p>
            <a:pPr>
              <a:defRPr/>
            </a:pPr>
            <a:r>
              <a:rPr lang="zh-CN" altLang="en-US" b="1" dirty="0">
                <a:latin typeface="+mn-ea"/>
                <a:ea typeface="+mn-ea"/>
              </a:rPr>
              <a:t>（</a:t>
            </a:r>
            <a:r>
              <a:rPr lang="en-US" altLang="zh-CN" b="1" dirty="0">
                <a:latin typeface="+mn-ea"/>
                <a:ea typeface="+mn-ea"/>
              </a:rPr>
              <a:t>3</a:t>
            </a:r>
            <a:r>
              <a:rPr lang="zh-CN" altLang="en-US" b="1" dirty="0">
                <a:latin typeface="+mn-ea"/>
                <a:ea typeface="+mn-ea"/>
              </a:rPr>
              <a:t>）材料三两位唐朝诗人对开通大运河的评价有何不同？你认为</a:t>
            </a:r>
            <a:endParaRPr lang="en-US" altLang="zh-CN" b="1" dirty="0">
              <a:latin typeface="+mn-ea"/>
              <a:ea typeface="+mn-ea"/>
            </a:endParaRPr>
          </a:p>
          <a:p>
            <a:pPr>
              <a:defRPr/>
            </a:pPr>
            <a:r>
              <a:rPr lang="zh-CN" altLang="en-US" b="1" dirty="0">
                <a:latin typeface="+mn-ea"/>
                <a:ea typeface="+mn-ea"/>
              </a:rPr>
              <a:t>     如何正确评价历史事件</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6</a:t>
            </a:r>
            <a:r>
              <a:rPr lang="zh-CN" altLang="en-US" b="1" dirty="0">
                <a:latin typeface="黑体" panose="02010609060101010101" pitchFamily="49" charset="-122"/>
                <a:ea typeface="黑体" panose="02010609060101010101" pitchFamily="49" charset="-122"/>
              </a:rPr>
              <a:t>分）</a:t>
            </a:r>
          </a:p>
        </p:txBody>
      </p:sp>
      <p:sp>
        <p:nvSpPr>
          <p:cNvPr id="14" name="矩形 13"/>
          <p:cNvSpPr/>
          <p:nvPr/>
        </p:nvSpPr>
        <p:spPr>
          <a:xfrm>
            <a:off x="1619250" y="2355850"/>
            <a:ext cx="2376488"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5" name="矩形 14"/>
          <p:cNvSpPr/>
          <p:nvPr/>
        </p:nvSpPr>
        <p:spPr>
          <a:xfrm>
            <a:off x="5364163" y="2066925"/>
            <a:ext cx="1439862"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16" name="直接连接符 15"/>
          <p:cNvCxnSpPr/>
          <p:nvPr/>
        </p:nvCxnSpPr>
        <p:spPr>
          <a:xfrm flipV="1">
            <a:off x="1692275" y="2284413"/>
            <a:ext cx="1079500" cy="0"/>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sp>
        <p:nvSpPr>
          <p:cNvPr id="22" name="文本框 3"/>
          <p:cNvSpPr txBox="1"/>
          <p:nvPr/>
        </p:nvSpPr>
        <p:spPr>
          <a:xfrm>
            <a:off x="971600" y="2643758"/>
            <a:ext cx="8870950" cy="923330"/>
          </a:xfrm>
          <a:prstGeom prst="rect">
            <a:avLst/>
          </a:prstGeom>
          <a:noFill/>
          <a:ln w="9525">
            <a:noFill/>
          </a:ln>
        </p:spPr>
        <p:txBody>
          <a:bodyPr>
            <a:spAutoFit/>
            <a:scene3d>
              <a:camera prst="orthographicFront"/>
              <a:lightRig rig="threePt" dir="t"/>
            </a:scene3d>
          </a:bodyPr>
          <a:lstStyle/>
          <a:p>
            <a:pPr>
              <a:defRPr/>
            </a:pPr>
            <a:r>
              <a:rPr lang="zh-CN" altLang="zh-CN" b="1" dirty="0">
                <a:solidFill>
                  <a:srgbClr val="FF0000"/>
                </a:solidFill>
                <a:latin typeface="黑体" panose="02010609060101010101" pitchFamily="49" charset="-122"/>
                <a:ea typeface="黑体" panose="02010609060101010101" pitchFamily="49" charset="-122"/>
              </a:rPr>
              <a:t>皮日休</a:t>
            </a:r>
            <a:r>
              <a:rPr lang="zh-CN" altLang="en-US" b="1" dirty="0">
                <a:solidFill>
                  <a:srgbClr val="FF0000"/>
                </a:solidFill>
                <a:latin typeface="黑体" panose="02010609060101010101" pitchFamily="49" charset="-122"/>
                <a:ea typeface="黑体" panose="02010609060101010101" pitchFamily="49" charset="-122"/>
              </a:rPr>
              <a:t>：</a:t>
            </a:r>
            <a:r>
              <a:rPr lang="zh-CN" altLang="zh-CN" b="1" dirty="0">
                <a:solidFill>
                  <a:srgbClr val="FF0000"/>
                </a:solidFill>
                <a:latin typeface="黑体" panose="02010609060101010101" pitchFamily="49" charset="-122"/>
                <a:ea typeface="黑体" panose="02010609060101010101" pitchFamily="49" charset="-122"/>
              </a:rPr>
              <a:t>肯定大运河开通</a:t>
            </a:r>
            <a:r>
              <a:rPr lang="zh-CN" altLang="en-US" b="1" dirty="0">
                <a:solidFill>
                  <a:srgbClr val="FF0000"/>
                </a:solidFill>
                <a:latin typeface="黑体" panose="02010609060101010101" pitchFamily="49" charset="-122"/>
                <a:ea typeface="黑体" panose="02010609060101010101" pitchFamily="49" charset="-122"/>
              </a:rPr>
              <a:t>，</a:t>
            </a:r>
            <a:r>
              <a:rPr lang="zh-CN" altLang="zh-CN" b="1" dirty="0">
                <a:solidFill>
                  <a:srgbClr val="FF0000"/>
                </a:solidFill>
                <a:latin typeface="黑体" panose="02010609060101010101" pitchFamily="49" charset="-122"/>
                <a:ea typeface="黑体" panose="02010609060101010101" pitchFamily="49" charset="-122"/>
              </a:rPr>
              <a:t>对南北经济文化交流的作用（</a:t>
            </a:r>
            <a:r>
              <a:rPr lang="en-US" altLang="zh-CN" b="1" dirty="0">
                <a:solidFill>
                  <a:srgbClr val="FF0000"/>
                </a:solidFill>
                <a:latin typeface="黑体" panose="02010609060101010101" pitchFamily="49" charset="-122"/>
                <a:ea typeface="黑体" panose="02010609060101010101" pitchFamily="49" charset="-122"/>
              </a:rPr>
              <a:t>2</a:t>
            </a:r>
            <a:r>
              <a:rPr lang="zh-CN" altLang="zh-CN" b="1" dirty="0">
                <a:solidFill>
                  <a:srgbClr val="FF0000"/>
                </a:solidFill>
                <a:latin typeface="黑体" panose="02010609060101010101" pitchFamily="49" charset="-122"/>
                <a:ea typeface="黑体" panose="02010609060101010101" pitchFamily="49" charset="-122"/>
              </a:rPr>
              <a:t>分）</a:t>
            </a:r>
            <a:endParaRPr lang="en-US" altLang="zh-CN" b="1" dirty="0">
              <a:solidFill>
                <a:srgbClr val="FF0000"/>
              </a:solidFill>
              <a:latin typeface="黑体" panose="02010609060101010101" pitchFamily="49" charset="-122"/>
              <a:ea typeface="黑体" panose="02010609060101010101" pitchFamily="49" charset="-122"/>
            </a:endParaRPr>
          </a:p>
          <a:p>
            <a:pPr>
              <a:defRPr/>
            </a:pPr>
            <a:r>
              <a:rPr lang="zh-CN" altLang="zh-CN" b="1" dirty="0">
                <a:solidFill>
                  <a:srgbClr val="FF0000"/>
                </a:solidFill>
                <a:latin typeface="黑体" panose="02010609060101010101" pitchFamily="49" charset="-122"/>
                <a:ea typeface="黑体" panose="02010609060101010101" pitchFamily="49" charset="-122"/>
              </a:rPr>
              <a:t>胡曾</a:t>
            </a:r>
            <a:r>
              <a:rPr lang="zh-CN" altLang="en-US" b="1" dirty="0">
                <a:solidFill>
                  <a:srgbClr val="FF0000"/>
                </a:solidFill>
                <a:latin typeface="黑体" panose="02010609060101010101" pitchFamily="49" charset="-122"/>
                <a:ea typeface="黑体" panose="02010609060101010101" pitchFamily="49" charset="-122"/>
              </a:rPr>
              <a:t>：</a:t>
            </a:r>
            <a:r>
              <a:rPr lang="zh-CN" altLang="zh-CN" b="1" dirty="0">
                <a:solidFill>
                  <a:srgbClr val="FF0000"/>
                </a:solidFill>
                <a:latin typeface="黑体" panose="02010609060101010101" pitchFamily="49" charset="-122"/>
                <a:ea typeface="黑体" panose="02010609060101010101" pitchFamily="49" charset="-122"/>
              </a:rPr>
              <a:t>否定开通大运河，认为隋亡的主要原因是开凿大运河（</a:t>
            </a:r>
            <a:r>
              <a:rPr lang="en-US" altLang="zh-CN" b="1" dirty="0">
                <a:solidFill>
                  <a:srgbClr val="FF0000"/>
                </a:solidFill>
                <a:latin typeface="黑体" panose="02010609060101010101" pitchFamily="49" charset="-122"/>
                <a:ea typeface="黑体" panose="02010609060101010101" pitchFamily="49" charset="-122"/>
              </a:rPr>
              <a:t>2</a:t>
            </a:r>
            <a:r>
              <a:rPr lang="zh-CN" altLang="zh-CN" b="1" dirty="0">
                <a:solidFill>
                  <a:srgbClr val="FF0000"/>
                </a:solidFill>
                <a:latin typeface="黑体" panose="02010609060101010101" pitchFamily="49" charset="-122"/>
                <a:ea typeface="黑体" panose="02010609060101010101" pitchFamily="49" charset="-122"/>
              </a:rPr>
              <a:t>分）</a:t>
            </a:r>
          </a:p>
          <a:p>
            <a:pPr>
              <a:defRPr/>
            </a:pPr>
            <a:r>
              <a:rPr lang="zh-CN" altLang="en-US" b="1" dirty="0">
                <a:solidFill>
                  <a:srgbClr val="FF0000"/>
                </a:solidFill>
                <a:latin typeface="黑体" panose="02010609060101010101" pitchFamily="49" charset="-122"/>
                <a:ea typeface="黑体" panose="02010609060101010101" pitchFamily="49" charset="-122"/>
              </a:rPr>
              <a:t>正确评价</a:t>
            </a:r>
            <a:r>
              <a:rPr lang="zh-CN" altLang="zh-CN" b="1" dirty="0">
                <a:solidFill>
                  <a:srgbClr val="FF0000"/>
                </a:solidFill>
                <a:latin typeface="黑体" panose="02010609060101010101" pitchFamily="49" charset="-122"/>
                <a:ea typeface="黑体" panose="02010609060101010101" pitchFamily="49" charset="-122"/>
              </a:rPr>
              <a:t>：全面、客观、辩证、一分为二分析（</a:t>
            </a:r>
            <a:r>
              <a:rPr lang="en-US" altLang="zh-CN" b="1" dirty="0">
                <a:solidFill>
                  <a:srgbClr val="FF0000"/>
                </a:solidFill>
                <a:latin typeface="黑体" panose="02010609060101010101" pitchFamily="49" charset="-122"/>
                <a:ea typeface="黑体" panose="02010609060101010101" pitchFamily="49" charset="-122"/>
              </a:rPr>
              <a:t>2</a:t>
            </a:r>
            <a:r>
              <a:rPr lang="zh-CN" altLang="zh-CN" b="1" dirty="0">
                <a:solidFill>
                  <a:srgbClr val="FF0000"/>
                </a:solidFill>
                <a:latin typeface="黑体" panose="02010609060101010101" pitchFamily="49" charset="-122"/>
                <a:ea typeface="黑体" panose="02010609060101010101" pitchFamily="49" charset="-122"/>
              </a:rPr>
              <a:t>分）</a:t>
            </a:r>
          </a:p>
        </p:txBody>
      </p:sp>
      <p:sp>
        <p:nvSpPr>
          <p:cNvPr id="77834" name="椭圆 1"/>
          <p:cNvSpPr>
            <a:spLocks noChangeArrowheads="1"/>
          </p:cNvSpPr>
          <p:nvPr/>
        </p:nvSpPr>
        <p:spPr bwMode="auto">
          <a:xfrm>
            <a:off x="4356100" y="555625"/>
            <a:ext cx="1223963" cy="431800"/>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7835" name="椭圆 1"/>
          <p:cNvSpPr>
            <a:spLocks noChangeArrowheads="1"/>
          </p:cNvSpPr>
          <p:nvPr/>
        </p:nvSpPr>
        <p:spPr bwMode="auto">
          <a:xfrm>
            <a:off x="3851275" y="915988"/>
            <a:ext cx="865188" cy="360362"/>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 name="文本框 3"/>
          <p:cNvSpPr txBox="1"/>
          <p:nvPr/>
        </p:nvSpPr>
        <p:spPr>
          <a:xfrm>
            <a:off x="971600" y="3579862"/>
            <a:ext cx="8870950" cy="1200329"/>
          </a:xfrm>
          <a:prstGeom prst="rect">
            <a:avLst/>
          </a:prstGeom>
          <a:noFill/>
          <a:ln w="9525">
            <a:noFill/>
          </a:ln>
        </p:spPr>
        <p:txBody>
          <a:bodyPr>
            <a:spAutoFit/>
            <a:scene3d>
              <a:camera prst="orthographicFront"/>
              <a:lightRig rig="threePt" dir="t"/>
            </a:scene3d>
          </a:bodyPr>
          <a:lstStyle/>
          <a:p>
            <a:pPr>
              <a:defRPr/>
            </a:pPr>
            <a:r>
              <a:rPr lang="zh-CN" altLang="en-US" b="1" dirty="0">
                <a:solidFill>
                  <a:srgbClr val="0000CC"/>
                </a:solidFill>
                <a:latin typeface="黑体" panose="02010609060101010101" pitchFamily="49" charset="-122"/>
                <a:ea typeface="黑体" panose="02010609060101010101" pitchFamily="49" charset="-122"/>
              </a:rPr>
              <a:t>评价：</a:t>
            </a:r>
            <a:endParaRPr lang="en-US" altLang="zh-CN" b="1" dirty="0">
              <a:solidFill>
                <a:srgbClr val="0000CC"/>
              </a:solidFill>
              <a:latin typeface="黑体" panose="02010609060101010101" pitchFamily="49" charset="-122"/>
              <a:ea typeface="黑体" panose="02010609060101010101" pitchFamily="49" charset="-122"/>
            </a:endParaRPr>
          </a:p>
          <a:p>
            <a:pPr>
              <a:defRPr/>
            </a:pPr>
            <a:r>
              <a:rPr lang="en-US" altLang="zh-CN" b="1" dirty="0">
                <a:solidFill>
                  <a:srgbClr val="0000CC"/>
                </a:solidFill>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历史人物和事</a:t>
            </a:r>
            <a:r>
              <a:rPr lang="zh-CN" altLang="en-US" b="1" dirty="0" smtClean="0">
                <a:solidFill>
                  <a:srgbClr val="0000CC"/>
                </a:solidFill>
                <a:latin typeface="黑体" panose="02010609060101010101" pitchFamily="49" charset="-122"/>
                <a:ea typeface="黑体" panose="02010609060101010101" pitchFamily="49" charset="-122"/>
              </a:rPr>
              <a:t>件的发</a:t>
            </a:r>
            <a:r>
              <a:rPr lang="zh-CN" altLang="en-US" b="1" dirty="0">
                <a:solidFill>
                  <a:srgbClr val="0000CC"/>
                </a:solidFill>
                <a:latin typeface="黑体" panose="02010609060101010101" pitchFamily="49" charset="-122"/>
                <a:ea typeface="黑体" panose="02010609060101010101" pitchFamily="49" charset="-122"/>
              </a:rPr>
              <a:t>生会受到历史时代和环境的局限，评价应</a:t>
            </a:r>
            <a:endParaRPr lang="en-US" altLang="zh-CN" b="1" dirty="0">
              <a:solidFill>
                <a:srgbClr val="0000CC"/>
              </a:solidFill>
              <a:latin typeface="黑体" panose="02010609060101010101" pitchFamily="49" charset="-122"/>
              <a:ea typeface="黑体" panose="02010609060101010101" pitchFamily="49" charset="-122"/>
            </a:endParaRPr>
          </a:p>
          <a:p>
            <a:pPr>
              <a:defRPr/>
            </a:pPr>
            <a:r>
              <a:rPr lang="zh-CN" altLang="en-US" b="1" dirty="0">
                <a:solidFill>
                  <a:srgbClr val="0000CC"/>
                </a:solidFill>
                <a:latin typeface="黑体" panose="02010609060101010101" pitchFamily="49" charset="-122"/>
                <a:ea typeface="黑体" panose="02010609060101010101" pitchFamily="49" charset="-122"/>
              </a:rPr>
              <a:t>立足历史环境进行评价是为全面、客观。人物与事件的作用会随着</a:t>
            </a:r>
            <a:endParaRPr lang="en-US" altLang="zh-CN" b="1" dirty="0">
              <a:solidFill>
                <a:srgbClr val="0000CC"/>
              </a:solidFill>
              <a:latin typeface="黑体" panose="02010609060101010101" pitchFamily="49" charset="-122"/>
              <a:ea typeface="黑体" panose="02010609060101010101" pitchFamily="49" charset="-122"/>
            </a:endParaRPr>
          </a:p>
          <a:p>
            <a:pPr>
              <a:defRPr/>
            </a:pPr>
            <a:r>
              <a:rPr lang="zh-CN" altLang="en-US" b="1" dirty="0">
                <a:solidFill>
                  <a:srgbClr val="0000CC"/>
                </a:solidFill>
                <a:latin typeface="黑体" panose="02010609060101010101" pitchFamily="49" charset="-122"/>
                <a:ea typeface="黑体" panose="02010609060101010101" pitchFamily="49" charset="-122"/>
              </a:rPr>
              <a:t>时间的推移显示不同价值，</a:t>
            </a:r>
            <a:r>
              <a:rPr lang="zh-CN" altLang="en-US" b="1" dirty="0" smtClean="0">
                <a:solidFill>
                  <a:srgbClr val="0000CC"/>
                </a:solidFill>
                <a:latin typeface="黑体" panose="02010609060101010101" pitchFamily="49" charset="-122"/>
                <a:ea typeface="黑体" panose="02010609060101010101" pitchFamily="49" charset="-122"/>
              </a:rPr>
              <a:t>应该一</a:t>
            </a:r>
            <a:r>
              <a:rPr lang="zh-CN" altLang="en-US" b="1" dirty="0">
                <a:solidFill>
                  <a:srgbClr val="0000CC"/>
                </a:solidFill>
                <a:latin typeface="黑体" panose="02010609060101010101" pitchFamily="49" charset="-122"/>
                <a:ea typeface="黑体" panose="02010609060101010101" pitchFamily="49" charset="-122"/>
              </a:rPr>
              <a:t>分为二的分析。</a:t>
            </a:r>
            <a:endParaRPr lang="zh-CN" altLang="zh-CN" b="1" dirty="0">
              <a:solidFill>
                <a:srgbClr val="0000CC"/>
              </a:solidFill>
              <a:latin typeface="黑体" panose="02010609060101010101" pitchFamily="49" charset="-122"/>
              <a:ea typeface="黑体" panose="02010609060101010101" pitchFamily="49" charset="-122"/>
            </a:endParaRPr>
          </a:p>
        </p:txBody>
      </p:sp>
      <p:sp>
        <p:nvSpPr>
          <p:cNvPr id="77837" name="椭圆 1"/>
          <p:cNvSpPr>
            <a:spLocks noChangeArrowheads="1"/>
          </p:cNvSpPr>
          <p:nvPr/>
        </p:nvSpPr>
        <p:spPr bwMode="auto">
          <a:xfrm>
            <a:off x="3635375" y="1419225"/>
            <a:ext cx="1728788" cy="431800"/>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7" name="矩形 16"/>
          <p:cNvSpPr/>
          <p:nvPr/>
        </p:nvSpPr>
        <p:spPr>
          <a:xfrm>
            <a:off x="2771775" y="2066925"/>
            <a:ext cx="936625" cy="279400"/>
          </a:xfrm>
          <a:prstGeom prst="rect">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8" name="矩形 17"/>
          <p:cNvSpPr/>
          <p:nvPr/>
        </p:nvSpPr>
        <p:spPr>
          <a:xfrm>
            <a:off x="6948488" y="2066925"/>
            <a:ext cx="719137" cy="279400"/>
          </a:xfrm>
          <a:prstGeom prst="rect">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9" name="椭圆 1"/>
          <p:cNvSpPr>
            <a:spLocks noChangeArrowheads="1"/>
          </p:cNvSpPr>
          <p:nvPr/>
        </p:nvSpPr>
        <p:spPr bwMode="auto">
          <a:xfrm>
            <a:off x="6227763" y="842963"/>
            <a:ext cx="720725" cy="431800"/>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0" name="椭圆 1"/>
          <p:cNvSpPr>
            <a:spLocks noChangeArrowheads="1"/>
          </p:cNvSpPr>
          <p:nvPr/>
        </p:nvSpPr>
        <p:spPr bwMode="auto">
          <a:xfrm>
            <a:off x="6300788" y="1635125"/>
            <a:ext cx="576262" cy="431800"/>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extLst>
      <p:ext uri="{BB962C8B-B14F-4D97-AF65-F5344CB8AC3E}">
        <p14:creationId xmlns="" xmlns:p14="http://schemas.microsoft.com/office/powerpoint/2010/main" val="578676753"/>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ppt_x</p:attrName>
                                        </p:attrNameLst>
                                      </p:cBhvr>
                                      <p:tavLst>
                                        <p:tav tm="0">
                                          <p:val>
                                            <p:strVal val="1+#ppt_w/2"/>
                                          </p:val>
                                        </p:tav>
                                        <p:tav tm="100000">
                                          <p:val>
                                            <p:strVal val="#ppt_x"/>
                                          </p:val>
                                        </p:tav>
                                      </p:tavLst>
                                    </p:anim>
                                    <p:anim calcmode="lin" valueType="num">
                                      <p:cBhvr>
                                        <p:cTn id="11" dur="10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77827"/>
                                        </p:tgtEl>
                                        <p:attrNameLst>
                                          <p:attrName>style.visibility</p:attrName>
                                        </p:attrNameLst>
                                      </p:cBhvr>
                                      <p:to>
                                        <p:strVal val="visible"/>
                                      </p:to>
                                    </p:set>
                                    <p:animEffect transition="in" filter="wipe(down)">
                                      <p:cBhvr>
                                        <p:cTn id="14" dur="500"/>
                                        <p:tgtEl>
                                          <p:spTgt spid="77827"/>
                                        </p:tgtEl>
                                      </p:cBhvr>
                                    </p:animEffect>
                                  </p:childTnLst>
                                </p:cTn>
                              </p:par>
                              <p:par>
                                <p:cTn id="15" presetID="2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par>
                          <p:cTn id="23" fill="hold" nodeType="afterGroup">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par>
                          <p:cTn id="32" fill="hold" nodeType="afterGroup">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16"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7834"/>
                                        </p:tgtEl>
                                        <p:attrNameLst>
                                          <p:attrName>style.visibility</p:attrName>
                                        </p:attrNameLst>
                                      </p:cBhvr>
                                      <p:to>
                                        <p:strVal val="visible"/>
                                      </p:to>
                                    </p:set>
                                    <p:animEffect transition="in" filter="wipe(down)">
                                      <p:cBhvr>
                                        <p:cTn id="47" dur="500"/>
                                        <p:tgtEl>
                                          <p:spTgt spid="77834"/>
                                        </p:tgtEl>
                                      </p:cBhvr>
                                    </p:animEffect>
                                  </p:childTnLst>
                                </p:cTn>
                              </p:par>
                            </p:childTnLst>
                          </p:cTn>
                        </p:par>
                        <p:par>
                          <p:cTn id="48" fill="hold" nodeType="afterGroup">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77835"/>
                                        </p:tgtEl>
                                        <p:attrNameLst>
                                          <p:attrName>style.visibility</p:attrName>
                                        </p:attrNameLst>
                                      </p:cBhvr>
                                      <p:to>
                                        <p:strVal val="visible"/>
                                      </p:to>
                                    </p:set>
                                    <p:animEffect transition="in" filter="wipe(down)">
                                      <p:cBhvr>
                                        <p:cTn id="51" dur="500"/>
                                        <p:tgtEl>
                                          <p:spTgt spid="77835"/>
                                        </p:tgtEl>
                                      </p:cBhvr>
                                    </p:animEffect>
                                  </p:childTnLst>
                                </p:cTn>
                              </p:par>
                            </p:childTnLst>
                          </p:cTn>
                        </p:par>
                        <p:par>
                          <p:cTn id="52" fill="hold" nodeType="afterGroup">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00"/>
                                        <p:tgtEl>
                                          <p:spTgt spid="1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77837"/>
                                        </p:tgtEl>
                                        <p:attrNameLst>
                                          <p:attrName>style.visibility</p:attrName>
                                        </p:attrNameLst>
                                      </p:cBhvr>
                                      <p:to>
                                        <p:strVal val="visible"/>
                                      </p:to>
                                    </p:set>
                                    <p:animEffect transition="in" filter="wipe(down)">
                                      <p:cBhvr>
                                        <p:cTn id="60" dur="500"/>
                                        <p:tgtEl>
                                          <p:spTgt spid="77837"/>
                                        </p:tgtEl>
                                      </p:cBhvr>
                                    </p:animEffect>
                                  </p:childTnLst>
                                </p:cTn>
                              </p:par>
                            </p:childTnLst>
                          </p:cTn>
                        </p:par>
                        <p:par>
                          <p:cTn id="61" fill="hold" nodeType="afterGroup">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down)">
                                      <p:cBhvr>
                                        <p:cTn id="64" dur="500"/>
                                        <p:tgtEl>
                                          <p:spTgt spid="2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P spid="14" grpId="0" animBg="1"/>
      <p:bldP spid="15" grpId="0" animBg="1"/>
      <p:bldP spid="77834" grpId="0" animBg="1"/>
      <p:bldP spid="77835" grpId="0" animBg="1"/>
      <p:bldP spid="77837" grpId="0" animBg="1"/>
      <p:bldP spid="17" grpId="0" animBg="1"/>
      <p:bldP spid="18"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066925"/>
            <a:ext cx="5592763" cy="290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1" name="标题 1"/>
          <p:cNvSpPr>
            <a:spLocks noGrp="1" noChangeArrowheads="1"/>
          </p:cNvSpPr>
          <p:nvPr>
            <p:ph type="title"/>
          </p:nvPr>
        </p:nvSpPr>
        <p:spPr>
          <a:xfrm>
            <a:off x="1165225" y="111125"/>
            <a:ext cx="8229600" cy="438150"/>
          </a:xfrm>
        </p:spPr>
        <p:txBody>
          <a:bodyPr/>
          <a:lstStyle/>
          <a:p>
            <a:pPr algn="l" eaLnBrk="1" hangingPunct="1"/>
            <a:r>
              <a:rPr lang="zh-CN" altLang="en-US" sz="2000" b="1" smtClean="0">
                <a:latin typeface="黑体" panose="02010609060101010101" pitchFamily="49" charset="-122"/>
                <a:ea typeface="黑体" panose="02010609060101010101" pitchFamily="49" charset="-122"/>
              </a:rPr>
              <a:t>三</a:t>
            </a:r>
            <a:r>
              <a:rPr lang="zh-CN"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回扣主干知识</a:t>
            </a:r>
            <a:endParaRPr lang="zh-CN" altLang="zh-CN" sz="2000" b="1" smtClean="0">
              <a:latin typeface="黑体" panose="02010609060101010101" pitchFamily="49" charset="-122"/>
              <a:ea typeface="黑体" panose="02010609060101010101" pitchFamily="49" charset="-122"/>
            </a:endParaRPr>
          </a:p>
        </p:txBody>
      </p:sp>
      <p:sp>
        <p:nvSpPr>
          <p:cNvPr id="9" name="矩形 8"/>
          <p:cNvSpPr/>
          <p:nvPr/>
        </p:nvSpPr>
        <p:spPr>
          <a:xfrm>
            <a:off x="395536" y="1707653"/>
            <a:ext cx="1648994" cy="523220"/>
          </a:xfrm>
          <a:prstGeom prst="rect">
            <a:avLst/>
          </a:prstGeom>
          <a:noFill/>
        </p:spPr>
        <p:txBody>
          <a:bodyPr>
            <a:spAutoFit/>
          </a:bodyPr>
          <a:lstStyle/>
          <a:p>
            <a:pPr fontAlgn="auto">
              <a:spcBef>
                <a:spcPts val="0"/>
              </a:spcBef>
              <a:spcAft>
                <a:spcPts val="0"/>
              </a:spcAft>
              <a:defRPr/>
            </a:pPr>
            <a:r>
              <a:rPr lang="zh-CN" altLang="en-US" sz="2800" dirty="0">
                <a:ln w="12700">
                  <a:solidFill>
                    <a:schemeClr val="accent1"/>
                  </a:solidFill>
                  <a:prstDash val="solid"/>
                </a:ln>
                <a:pattFill prst="pct50">
                  <a:fgClr>
                    <a:schemeClr val="accent1"/>
                  </a:fgClr>
                  <a:bgClr>
                    <a:schemeClr val="accent1">
                      <a:lumMod val="20000"/>
                      <a:lumOff val="80000"/>
                    </a:schemeClr>
                  </a:bgClr>
                </a:pattFill>
                <a:latin typeface="+mn-lt"/>
              </a:rPr>
              <a:t>隋朝</a:t>
            </a:r>
          </a:p>
        </p:txBody>
      </p:sp>
      <p:sp>
        <p:nvSpPr>
          <p:cNvPr id="10" name="Rectangle 5"/>
          <p:cNvSpPr>
            <a:spLocks noChangeArrowheads="1"/>
          </p:cNvSpPr>
          <p:nvPr/>
        </p:nvSpPr>
        <p:spPr bwMode="auto">
          <a:xfrm>
            <a:off x="1908175" y="1131888"/>
            <a:ext cx="173037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Century Gothic" panose="020B0502020202020204" pitchFamily="34" charset="0"/>
                <a:ea typeface="黑体" panose="02010609060101010101" pitchFamily="49" charset="-122"/>
              </a:rPr>
              <a:t>开通大运河</a:t>
            </a:r>
          </a:p>
        </p:txBody>
      </p:sp>
      <p:grpSp>
        <p:nvGrpSpPr>
          <p:cNvPr id="2" name="组合 13"/>
          <p:cNvGrpSpPr>
            <a:grpSpLocks/>
          </p:cNvGrpSpPr>
          <p:nvPr/>
        </p:nvGrpSpPr>
        <p:grpSpPr bwMode="auto">
          <a:xfrm>
            <a:off x="5076825" y="50800"/>
            <a:ext cx="3382963" cy="4213225"/>
            <a:chOff x="7538042" y="66967"/>
            <a:chExt cx="3990846" cy="4212751"/>
          </a:xfrm>
        </p:grpSpPr>
        <p:pic>
          <p:nvPicPr>
            <p:cNvPr id="27659" name="图片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538042" y="66967"/>
              <a:ext cx="3990846" cy="3812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60" name="Rectangle 4"/>
            <p:cNvSpPr>
              <a:spLocks noChangeArrowheads="1"/>
            </p:cNvSpPr>
            <p:nvPr/>
          </p:nvSpPr>
          <p:spPr bwMode="auto">
            <a:xfrm>
              <a:off x="8738449" y="3879543"/>
              <a:ext cx="2652408" cy="400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楷体" panose="02010609060101010101" pitchFamily="49" charset="-122"/>
                  <a:ea typeface="楷体" panose="02010609060101010101" pitchFamily="49" charset="-122"/>
                </a:rPr>
                <a:t>隋朝大运河示意图</a:t>
              </a:r>
            </a:p>
          </p:txBody>
        </p:sp>
      </p:grpSp>
      <p:sp>
        <p:nvSpPr>
          <p:cNvPr id="17" name="椭圆 16"/>
          <p:cNvSpPr/>
          <p:nvPr/>
        </p:nvSpPr>
        <p:spPr>
          <a:xfrm>
            <a:off x="6659563" y="123825"/>
            <a:ext cx="498475" cy="354013"/>
          </a:xfrm>
          <a:prstGeom prst="ellipse">
            <a:avLst/>
          </a:prstGeom>
          <a:noFill/>
          <a:ln w="28575" cap="flat" cmpd="sng" algn="ctr">
            <a:solidFill>
              <a:srgbClr val="0000FF"/>
            </a:solidFill>
            <a:prstDash val="solid"/>
          </a:ln>
          <a:effectLst/>
        </p:spPr>
        <p:txBody>
          <a:bodyPr anchor="ctr"/>
          <a:lstStyle/>
          <a:p>
            <a:pPr algn="ctr" defTabSz="457200" fontAlgn="auto">
              <a:spcBef>
                <a:spcPts val="0"/>
              </a:spcBef>
              <a:spcAft>
                <a:spcPts val="0"/>
              </a:spcAft>
              <a:defRPr/>
            </a:pPr>
            <a:endParaRPr lang="zh-CN" altLang="en-US" kern="0">
              <a:solidFill>
                <a:prstClr val="white"/>
              </a:solidFill>
              <a:latin typeface="Rockwell" panose="02060603020205020403"/>
              <a:ea typeface="方正姚体" panose="02010601030101010101" pitchFamily="2" charset="-122"/>
            </a:endParaRPr>
          </a:p>
        </p:txBody>
      </p:sp>
      <p:sp>
        <p:nvSpPr>
          <p:cNvPr id="18" name="椭圆 17"/>
          <p:cNvSpPr/>
          <p:nvPr/>
        </p:nvSpPr>
        <p:spPr>
          <a:xfrm>
            <a:off x="5724525" y="1924050"/>
            <a:ext cx="498475" cy="355600"/>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椭圆 21"/>
          <p:cNvSpPr/>
          <p:nvPr/>
        </p:nvSpPr>
        <p:spPr>
          <a:xfrm>
            <a:off x="7524750" y="3292475"/>
            <a:ext cx="496888" cy="352425"/>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22"/>
          <p:cNvSpPr>
            <a:spLocks noChangeArrowheads="1"/>
          </p:cNvSpPr>
          <p:nvPr/>
        </p:nvSpPr>
        <p:spPr bwMode="auto">
          <a:xfrm>
            <a:off x="484188" y="4011613"/>
            <a:ext cx="8651875"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000" b="1" dirty="0">
                <a:latin typeface="楷体" panose="02010609060101010101" pitchFamily="49" charset="-122"/>
                <a:ea typeface="楷体" panose="02010609060101010101" pitchFamily="49" charset="-122"/>
              </a:rPr>
              <a:t>意义：加强了南北地区政治、经济和文化交流；</a:t>
            </a:r>
            <a:endParaRPr lang="en-US" altLang="zh-CN" sz="2000" b="1" dirty="0">
              <a:latin typeface="楷体" panose="02010609060101010101" pitchFamily="49" charset="-122"/>
              <a:ea typeface="楷体" panose="02010609060101010101" pitchFamily="49" charset="-122"/>
            </a:endParaRPr>
          </a:p>
          <a:p>
            <a:pPr eaLnBrk="1" hangingPunct="1">
              <a:lnSpc>
                <a:spcPct val="125000"/>
              </a:lnSpc>
            </a:pP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巩固了隋王朝的统治。</a:t>
            </a:r>
          </a:p>
        </p:txBody>
      </p:sp>
    </p:spTree>
    <p:extLst>
      <p:ext uri="{BB962C8B-B14F-4D97-AF65-F5344CB8AC3E}">
        <p14:creationId xmlns="" xmlns:p14="http://schemas.microsoft.com/office/powerpoint/2010/main" val="581587075"/>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randombar(horizontal)">
                                      <p:cBhvr>
                                        <p:cTn id="36" dur="500"/>
                                        <p:tgtEl>
                                          <p:spTgt spid="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animBg="1"/>
      <p:bldP spid="18" grpId="0" animBg="1"/>
      <p:bldP spid="22"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5" name="标题 1"/>
          <p:cNvSpPr>
            <a:spLocks noGrp="1" noChangeArrowheads="1"/>
          </p:cNvSpPr>
          <p:nvPr>
            <p:ph type="title"/>
          </p:nvPr>
        </p:nvSpPr>
        <p:spPr>
          <a:xfrm>
            <a:off x="1042988" y="123825"/>
            <a:ext cx="8229600" cy="438150"/>
          </a:xfrm>
        </p:spPr>
        <p:txBody>
          <a:bodyPr/>
          <a:lstStyle/>
          <a:p>
            <a:pPr algn="l" eaLnBrk="1" hangingPunct="1"/>
            <a:r>
              <a:rPr lang="zh-CN" altLang="zh-CN" sz="2000" b="1" smtClean="0">
                <a:latin typeface="黑体" panose="02010609060101010101" pitchFamily="49" charset="-122"/>
                <a:ea typeface="黑体" panose="02010609060101010101" pitchFamily="49" charset="-122"/>
              </a:rPr>
              <a:t>一、通读全题</a:t>
            </a:r>
            <a:endParaRPr lang="zh-CN" altLang="zh-CN" sz="2000" smtClean="0"/>
          </a:p>
        </p:txBody>
      </p:sp>
      <p:pic>
        <p:nvPicPr>
          <p:cNvPr id="8" name="Picture 3" descr="C:\Users\zjd\Desktop\Nipic_4447957_2010042317071983731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885113" y="2355850"/>
            <a:ext cx="1501775" cy="264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77" name="图片 5" descr="2.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331913" y="627063"/>
            <a:ext cx="5353050" cy="421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线形标注 1 6"/>
          <p:cNvSpPr/>
          <p:nvPr/>
        </p:nvSpPr>
        <p:spPr>
          <a:xfrm>
            <a:off x="6372199" y="1131589"/>
            <a:ext cx="1728192" cy="576064"/>
          </a:xfrm>
          <a:prstGeom prst="borderCallout1">
            <a:avLst>
              <a:gd name="adj1" fmla="val 18750"/>
              <a:gd name="adj2" fmla="val -8333"/>
              <a:gd name="adj3" fmla="val 78486"/>
              <a:gd name="adj4" fmla="val -475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唐太宗治国理念</a:t>
            </a:r>
          </a:p>
        </p:txBody>
      </p:sp>
      <p:sp>
        <p:nvSpPr>
          <p:cNvPr id="9" name="线形标注 1 8"/>
          <p:cNvSpPr/>
          <p:nvPr/>
        </p:nvSpPr>
        <p:spPr>
          <a:xfrm>
            <a:off x="6300192" y="3219822"/>
            <a:ext cx="1728192" cy="576064"/>
          </a:xfrm>
          <a:prstGeom prst="borderCallout1">
            <a:avLst>
              <a:gd name="adj1" fmla="val 18750"/>
              <a:gd name="adj2" fmla="val -8333"/>
              <a:gd name="adj3" fmla="val 75247"/>
              <a:gd name="adj4" fmla="val -421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唐太宗民</a:t>
            </a:r>
            <a:r>
              <a:rPr lang="zh-CN" altLang="en-US" sz="1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族关系</a:t>
            </a:r>
            <a:endParaRPr lang="zh-CN" alt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endParaRPr>
          </a:p>
        </p:txBody>
      </p:sp>
      <p:sp>
        <p:nvSpPr>
          <p:cNvPr id="13" name="线形标注 1 12"/>
          <p:cNvSpPr/>
          <p:nvPr/>
        </p:nvSpPr>
        <p:spPr>
          <a:xfrm>
            <a:off x="6300191" y="4155925"/>
            <a:ext cx="1728192" cy="576064"/>
          </a:xfrm>
          <a:prstGeom prst="borderCallout1">
            <a:avLst>
              <a:gd name="adj1" fmla="val 18750"/>
              <a:gd name="adj2" fmla="val -8333"/>
              <a:gd name="adj3" fmla="val 78486"/>
              <a:gd name="adj4" fmla="val -475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zh-CN" altLang="en-US" sz="1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唐太宗社会状况</a:t>
            </a:r>
          </a:p>
        </p:txBody>
      </p:sp>
    </p:spTree>
    <p:extLst>
      <p:ext uri="{BB962C8B-B14F-4D97-AF65-F5344CB8AC3E}">
        <p14:creationId xmlns="" xmlns:p14="http://schemas.microsoft.com/office/powerpoint/2010/main" val="1712907784"/>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ppt_x</p:attrName>
                                        </p:attrNameLst>
                                      </p:cBhvr>
                                      <p:tavLst>
                                        <p:tav tm="0">
                                          <p:val>
                                            <p:strVal val="1+#ppt_w/2"/>
                                          </p:val>
                                        </p:tav>
                                        <p:tav tm="100000">
                                          <p:val>
                                            <p:strVal val="#ppt_x"/>
                                          </p:val>
                                        </p:tav>
                                      </p:tavLst>
                                    </p:anim>
                                    <p:anim calcmode="lin" valueType="num">
                                      <p:cBhvr>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9875" name="标题 1"/>
          <p:cNvSpPr>
            <a:spLocks noGrp="1" noChangeArrowheads="1"/>
          </p:cNvSpPr>
          <p:nvPr>
            <p:ph type="title"/>
          </p:nvPr>
        </p:nvSpPr>
        <p:spPr>
          <a:xfrm>
            <a:off x="755650" y="123825"/>
            <a:ext cx="8229600" cy="438150"/>
          </a:xfrm>
        </p:spPr>
        <p:txBody>
          <a:bodyPr/>
          <a:lstStyle/>
          <a:p>
            <a:pPr algn="l" eaLnBrk="1" hangingPunct="1"/>
            <a:r>
              <a:rPr lang="zh-CN" altLang="en-US" sz="2000" b="1" dirty="0" smtClean="0">
                <a:latin typeface="黑体" panose="02010609060101010101" pitchFamily="49" charset="-122"/>
                <a:ea typeface="黑体" panose="02010609060101010101" pitchFamily="49" charset="-122"/>
              </a:rPr>
              <a:t>二</a:t>
            </a:r>
            <a:r>
              <a:rPr lang="zh-CN" altLang="zh-CN" sz="2000" b="1" dirty="0" smtClean="0">
                <a:latin typeface="黑体" panose="02010609060101010101" pitchFamily="49" charset="-122"/>
                <a:ea typeface="黑体" panose="02010609060101010101" pitchFamily="49" charset="-122"/>
              </a:rPr>
              <a:t>、</a:t>
            </a:r>
            <a:r>
              <a:rPr lang="zh-CN" altLang="en-US" sz="2000" b="1" dirty="0" smtClean="0">
                <a:latin typeface="黑体" panose="02010609060101010101" pitchFamily="49" charset="-122"/>
                <a:ea typeface="黑体" panose="02010609060101010101" pitchFamily="49" charset="-122"/>
              </a:rPr>
              <a:t>先审题目，再审材料</a:t>
            </a:r>
            <a:endParaRPr lang="zh-CN" altLang="zh-CN" sz="2000" b="1" dirty="0" smtClean="0">
              <a:latin typeface="黑体" panose="02010609060101010101" pitchFamily="49" charset="-122"/>
              <a:ea typeface="黑体" panose="02010609060101010101" pitchFamily="49" charset="-122"/>
            </a:endParaRPr>
          </a:p>
        </p:txBody>
      </p:sp>
      <p:pic>
        <p:nvPicPr>
          <p:cNvPr id="8" name="Picture 3" descr="C:\Users\zjd\Desktop\Nipic_4447957_2010042317071983731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451725" y="2362200"/>
            <a:ext cx="1501775" cy="264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3"/>
          <p:cNvSpPr txBox="1"/>
          <p:nvPr/>
        </p:nvSpPr>
        <p:spPr>
          <a:xfrm>
            <a:off x="899592" y="627534"/>
            <a:ext cx="8870950" cy="1754326"/>
          </a:xfrm>
          <a:prstGeom prst="rect">
            <a:avLst/>
          </a:prstGeom>
          <a:noFill/>
          <a:ln w="9525">
            <a:noFill/>
          </a:ln>
        </p:spPr>
        <p:txBody>
          <a:bodyPr>
            <a:spAutoFit/>
            <a:scene3d>
              <a:camera prst="orthographicFront"/>
              <a:lightRig rig="threePt" dir="t"/>
            </a:scene3d>
          </a:bodyPr>
          <a:lstStyle/>
          <a:p>
            <a:pPr>
              <a:defRPr/>
            </a:pPr>
            <a:r>
              <a:rPr lang="zh-CN" altLang="en-US" b="1" dirty="0">
                <a:latin typeface="楷体" panose="02010609060101010101" pitchFamily="49" charset="-122"/>
                <a:ea typeface="楷体" panose="02010609060101010101" pitchFamily="49" charset="-122"/>
              </a:rPr>
              <a:t>阅读材料，完成下列要求。（</a:t>
            </a:r>
            <a:r>
              <a:rPr lang="en-US" altLang="zh-CN" b="1" dirty="0">
                <a:latin typeface="楷体" panose="02010609060101010101" pitchFamily="49" charset="-122"/>
                <a:ea typeface="楷体" panose="02010609060101010101" pitchFamily="49" charset="-122"/>
              </a:rPr>
              <a:t>20</a:t>
            </a:r>
            <a:r>
              <a:rPr lang="zh-CN" altLang="en-US" b="1" dirty="0">
                <a:latin typeface="楷体" panose="02010609060101010101" pitchFamily="49" charset="-122"/>
                <a:ea typeface="楷体" panose="02010609060101010101" pitchFamily="49" charset="-122"/>
              </a:rPr>
              <a:t>分）</a:t>
            </a:r>
          </a:p>
          <a:p>
            <a:pPr>
              <a:defRPr/>
            </a:pPr>
            <a:r>
              <a:rPr lang="zh-CN" altLang="en-US" b="1" dirty="0">
                <a:latin typeface="黑体" panose="02010609060101010101" pitchFamily="49" charset="-122"/>
                <a:ea typeface="黑体" panose="02010609060101010101" pitchFamily="49" charset="-122"/>
              </a:rPr>
              <a:t>材料一  </a:t>
            </a:r>
            <a:r>
              <a:rPr lang="zh-CN" altLang="en-US" b="1" dirty="0">
                <a:latin typeface="楷体" panose="02010609060101010101" pitchFamily="49" charset="-122"/>
                <a:ea typeface="楷体" panose="02010609060101010101" pitchFamily="49" charset="-122"/>
              </a:rPr>
              <a:t>舟所以比人君，水所以比黎庶，水能载舟，亦能覆舟。</a:t>
            </a:r>
          </a:p>
          <a:p>
            <a:pPr>
              <a:defRPr/>
            </a:pPr>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贞观政要</a:t>
            </a:r>
            <a:r>
              <a:rPr lang="en-US" altLang="zh-CN" b="1" dirty="0">
                <a:latin typeface="楷体" panose="02010609060101010101" pitchFamily="49" charset="-122"/>
                <a:ea typeface="楷体" panose="02010609060101010101" pitchFamily="49" charset="-122"/>
              </a:rPr>
              <a:t>》</a:t>
            </a:r>
          </a:p>
          <a:p>
            <a:pPr>
              <a:defRPr/>
            </a:pPr>
            <a:endParaRPr lang="en-US" altLang="zh-CN" b="1" dirty="0">
              <a:latin typeface="楷体" panose="02010609060101010101" pitchFamily="49" charset="-122"/>
              <a:ea typeface="楷体" panose="02010609060101010101" pitchFamily="49" charset="-122"/>
            </a:endParaRPr>
          </a:p>
          <a:p>
            <a:pPr>
              <a:defRPr/>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）材料一中“舟”和“水”分别指什么？这说明唐太宗认识到了什么问题？</a:t>
            </a:r>
            <a:endParaRPr lang="en-US" altLang="zh-CN" b="1" dirty="0">
              <a:latin typeface="黑体" panose="02010609060101010101" pitchFamily="49" charset="-122"/>
              <a:ea typeface="黑体" panose="02010609060101010101" pitchFamily="49" charset="-122"/>
            </a:endParaRPr>
          </a:p>
          <a:p>
            <a:pPr>
              <a:defRPr/>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分）</a:t>
            </a:r>
          </a:p>
        </p:txBody>
      </p:sp>
      <p:sp>
        <p:nvSpPr>
          <p:cNvPr id="14" name="矩形 13"/>
          <p:cNvSpPr/>
          <p:nvPr/>
        </p:nvSpPr>
        <p:spPr>
          <a:xfrm>
            <a:off x="7812088" y="1779588"/>
            <a:ext cx="936625"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5" name="矩形 14"/>
          <p:cNvSpPr/>
          <p:nvPr/>
        </p:nvSpPr>
        <p:spPr>
          <a:xfrm>
            <a:off x="2627313" y="1779588"/>
            <a:ext cx="2592387"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16" name="直接连接符 15"/>
          <p:cNvCxnSpPr>
            <a:endCxn id="15" idx="2"/>
          </p:cNvCxnSpPr>
          <p:nvPr/>
        </p:nvCxnSpPr>
        <p:spPr>
          <a:xfrm flipV="1">
            <a:off x="1403350" y="2046288"/>
            <a:ext cx="2520157" cy="20637"/>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sp>
        <p:nvSpPr>
          <p:cNvPr id="22" name="文本框 3"/>
          <p:cNvSpPr txBox="1"/>
          <p:nvPr/>
        </p:nvSpPr>
        <p:spPr>
          <a:xfrm>
            <a:off x="971600" y="2355725"/>
            <a:ext cx="8870950" cy="1015663"/>
          </a:xfrm>
          <a:prstGeom prst="rect">
            <a:avLst/>
          </a:prstGeom>
          <a:noFill/>
          <a:ln w="9525">
            <a:noFill/>
          </a:ln>
        </p:spPr>
        <p:txBody>
          <a:bodyPr>
            <a:spAutoFit/>
            <a:scene3d>
              <a:camera prst="orthographicFront"/>
              <a:lightRig rig="threePt" dir="t"/>
            </a:scene3d>
          </a:bodyPr>
          <a:lstStyle/>
          <a:p>
            <a:pPr eaLnBrk="0" hangingPunct="0">
              <a:defRPr/>
            </a:pPr>
            <a:r>
              <a:rPr lang="zh-CN" altLang="en-US" sz="2000" b="1" dirty="0">
                <a:solidFill>
                  <a:srgbClr val="FF0000"/>
                </a:solidFill>
                <a:latin typeface="黑体" panose="02010609060101010101" pitchFamily="49" charset="-122"/>
                <a:ea typeface="黑体" panose="02010609060101010101" pitchFamily="49" charset="-122"/>
              </a:rPr>
              <a:t>舟：皇帝</a:t>
            </a: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君主</a:t>
            </a:r>
            <a:r>
              <a:rPr lang="en-US" altLang="zh-CN" sz="2000" b="1" dirty="0">
                <a:solidFill>
                  <a:srgbClr val="FF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帝王（</a:t>
            </a:r>
            <a:r>
              <a:rPr lang="en-US" altLang="zh-CN" sz="2000" b="1" dirty="0">
                <a:solidFill>
                  <a:srgbClr val="FF0000"/>
                </a:solidFill>
                <a:latin typeface="黑体" panose="02010609060101010101" pitchFamily="49" charset="-122"/>
                <a:ea typeface="黑体" panose="02010609060101010101" pitchFamily="49" charset="-122"/>
              </a:rPr>
              <a:t>3</a:t>
            </a:r>
            <a:r>
              <a:rPr lang="zh-CN" altLang="en-US" sz="2000" b="1" dirty="0">
                <a:solidFill>
                  <a:srgbClr val="FF0000"/>
                </a:solidFill>
                <a:latin typeface="黑体" panose="02010609060101010101" pitchFamily="49" charset="-122"/>
                <a:ea typeface="黑体" panose="02010609060101010101" pitchFamily="49" charset="-122"/>
              </a:rPr>
              <a:t>分）；水：百姓（</a:t>
            </a:r>
            <a:r>
              <a:rPr lang="en-US" altLang="zh-CN" sz="2000" b="1" dirty="0">
                <a:solidFill>
                  <a:srgbClr val="FF0000"/>
                </a:solidFill>
                <a:latin typeface="黑体" panose="02010609060101010101" pitchFamily="49" charset="-122"/>
                <a:ea typeface="黑体" panose="02010609060101010101" pitchFamily="49" charset="-122"/>
              </a:rPr>
              <a:t>3</a:t>
            </a:r>
            <a:r>
              <a:rPr lang="zh-CN" altLang="en-US" sz="2000" b="1" dirty="0">
                <a:solidFill>
                  <a:srgbClr val="FF0000"/>
                </a:solidFill>
                <a:latin typeface="黑体" panose="02010609060101010101" pitchFamily="49" charset="-122"/>
                <a:ea typeface="黑体" panose="02010609060101010101" pitchFamily="49" charset="-122"/>
              </a:rPr>
              <a:t>分）；</a:t>
            </a:r>
            <a:endParaRPr lang="en-US" altLang="zh-CN" sz="2000" b="1" dirty="0">
              <a:solidFill>
                <a:srgbClr val="FF0000"/>
              </a:solidFill>
              <a:latin typeface="黑体" panose="02010609060101010101" pitchFamily="49" charset="-122"/>
              <a:ea typeface="黑体" panose="02010609060101010101" pitchFamily="49" charset="-122"/>
            </a:endParaRPr>
          </a:p>
          <a:p>
            <a:pPr eaLnBrk="0" hangingPunct="0">
              <a:defRPr/>
            </a:pPr>
            <a:r>
              <a:rPr lang="zh-CN" altLang="en-US" sz="2000" b="1" dirty="0">
                <a:solidFill>
                  <a:srgbClr val="FF0000"/>
                </a:solidFill>
                <a:latin typeface="黑体" panose="02010609060101010101" pitchFamily="49" charset="-122"/>
                <a:ea typeface="黑体" panose="02010609060101010101" pitchFamily="49" charset="-122"/>
              </a:rPr>
              <a:t>问题</a:t>
            </a:r>
            <a:r>
              <a:rPr lang="zh-CN" altLang="en-US" sz="2000" b="1" dirty="0" smtClean="0">
                <a:solidFill>
                  <a:srgbClr val="FF0000"/>
                </a:solidFill>
                <a:latin typeface="黑体" panose="02010609060101010101" pitchFamily="49" charset="-122"/>
                <a:ea typeface="黑体" panose="02010609060101010101" pitchFamily="49" charset="-122"/>
              </a:rPr>
              <a:t>：认识到人</a:t>
            </a:r>
            <a:r>
              <a:rPr lang="zh-CN" altLang="en-US" sz="2000" b="1" dirty="0">
                <a:solidFill>
                  <a:srgbClr val="FF0000"/>
                </a:solidFill>
                <a:latin typeface="黑体" panose="02010609060101010101" pitchFamily="49" charset="-122"/>
                <a:ea typeface="黑体" panose="02010609060101010101" pitchFamily="49" charset="-122"/>
              </a:rPr>
              <a:t>民力量的伟大，吸取隋亡教训</a:t>
            </a:r>
            <a:r>
              <a:rPr lang="zh-CN" altLang="en-US" sz="2000" b="1" dirty="0" smtClean="0">
                <a:solidFill>
                  <a:srgbClr val="FF0000"/>
                </a:solidFill>
                <a:latin typeface="黑体" panose="02010609060101010101" pitchFamily="49" charset="-122"/>
                <a:ea typeface="黑体" panose="02010609060101010101" pitchFamily="49" charset="-122"/>
              </a:rPr>
              <a:t>，</a:t>
            </a:r>
            <a:endParaRPr lang="en-US" altLang="zh-CN" sz="2000" b="1" dirty="0" smtClean="0">
              <a:solidFill>
                <a:srgbClr val="FF0000"/>
              </a:solidFill>
              <a:latin typeface="黑体" panose="02010609060101010101" pitchFamily="49" charset="-122"/>
              <a:ea typeface="黑体" panose="02010609060101010101" pitchFamily="49" charset="-122"/>
            </a:endParaRPr>
          </a:p>
          <a:p>
            <a:pPr eaLnBrk="0" hangingPunct="0">
              <a:defRPr/>
            </a:pPr>
            <a:r>
              <a:rPr lang="en-US" altLang="zh-CN" sz="2000" b="1" dirty="0" smtClean="0">
                <a:solidFill>
                  <a:srgbClr val="FF0000"/>
                </a:solidFill>
                <a:latin typeface="黑体" panose="02010609060101010101" pitchFamily="49" charset="-122"/>
                <a:ea typeface="黑体" panose="02010609060101010101" pitchFamily="49" charset="-122"/>
              </a:rPr>
              <a:t>      </a:t>
            </a:r>
            <a:r>
              <a:rPr lang="zh-CN" altLang="en-US" sz="2000" b="1" dirty="0" smtClean="0">
                <a:solidFill>
                  <a:srgbClr val="FF0000"/>
                </a:solidFill>
                <a:latin typeface="黑体" panose="02010609060101010101" pitchFamily="49" charset="-122"/>
                <a:ea typeface="黑体" panose="02010609060101010101" pitchFamily="49" charset="-122"/>
              </a:rPr>
              <a:t>不</a:t>
            </a:r>
            <a:r>
              <a:rPr lang="zh-CN" altLang="en-US" sz="2000" b="1" dirty="0">
                <a:solidFill>
                  <a:srgbClr val="FF0000"/>
                </a:solidFill>
                <a:latin typeface="黑体" panose="02010609060101010101" pitchFamily="49" charset="-122"/>
                <a:ea typeface="黑体" panose="02010609060101010101" pitchFamily="49" charset="-122"/>
              </a:rPr>
              <a:t>可过分压榨人民。（</a:t>
            </a:r>
            <a:r>
              <a:rPr lang="en-US" altLang="zh-CN" sz="2000" b="1" dirty="0">
                <a:solidFill>
                  <a:srgbClr val="FF0000"/>
                </a:solidFill>
                <a:latin typeface="黑体" panose="02010609060101010101" pitchFamily="49" charset="-122"/>
                <a:ea typeface="黑体" panose="02010609060101010101" pitchFamily="49" charset="-122"/>
              </a:rPr>
              <a:t>2</a:t>
            </a:r>
            <a:r>
              <a:rPr lang="zh-CN" altLang="en-US" sz="2000" b="1" dirty="0">
                <a:solidFill>
                  <a:srgbClr val="FF0000"/>
                </a:solidFill>
                <a:latin typeface="黑体" panose="02010609060101010101" pitchFamily="49" charset="-122"/>
                <a:ea typeface="黑体" panose="02010609060101010101" pitchFamily="49" charset="-122"/>
              </a:rPr>
              <a:t>分）</a:t>
            </a:r>
          </a:p>
        </p:txBody>
      </p:sp>
      <p:sp>
        <p:nvSpPr>
          <p:cNvPr id="79882" name="椭圆 1"/>
          <p:cNvSpPr>
            <a:spLocks noChangeArrowheads="1"/>
          </p:cNvSpPr>
          <p:nvPr/>
        </p:nvSpPr>
        <p:spPr bwMode="auto">
          <a:xfrm>
            <a:off x="3492500" y="915988"/>
            <a:ext cx="1439863" cy="431800"/>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79883" name="椭圆 1"/>
          <p:cNvSpPr>
            <a:spLocks noChangeArrowheads="1"/>
          </p:cNvSpPr>
          <p:nvPr/>
        </p:nvSpPr>
        <p:spPr bwMode="auto">
          <a:xfrm>
            <a:off x="1908175" y="915988"/>
            <a:ext cx="1584325" cy="431800"/>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 name="文本框 3"/>
          <p:cNvSpPr txBox="1"/>
          <p:nvPr/>
        </p:nvSpPr>
        <p:spPr>
          <a:xfrm>
            <a:off x="971600" y="3363837"/>
            <a:ext cx="8870950" cy="923330"/>
          </a:xfrm>
          <a:prstGeom prst="rect">
            <a:avLst/>
          </a:prstGeom>
          <a:noFill/>
          <a:ln w="9525">
            <a:noFill/>
          </a:ln>
        </p:spPr>
        <p:txBody>
          <a:bodyPr>
            <a:spAutoFit/>
            <a:scene3d>
              <a:camera prst="orthographicFront"/>
              <a:lightRig rig="threePt" dir="t"/>
            </a:scene3d>
          </a:bodyPr>
          <a:lstStyle/>
          <a:p>
            <a:pPr>
              <a:defRPr/>
            </a:pPr>
            <a:r>
              <a:rPr lang="zh-CN" altLang="en-US" b="1" dirty="0">
                <a:solidFill>
                  <a:srgbClr val="0000CC"/>
                </a:solidFill>
                <a:latin typeface="黑体" panose="02010609060101010101" pitchFamily="49" charset="-122"/>
                <a:ea typeface="黑体" panose="02010609060101010101" pitchFamily="49" charset="-122"/>
              </a:rPr>
              <a:t>注意：</a:t>
            </a:r>
            <a:endParaRPr lang="en-US" altLang="zh-CN" b="1" dirty="0">
              <a:solidFill>
                <a:srgbClr val="0000CC"/>
              </a:solidFill>
              <a:latin typeface="黑体" panose="02010609060101010101" pitchFamily="49" charset="-122"/>
              <a:ea typeface="黑体" panose="02010609060101010101" pitchFamily="49" charset="-122"/>
            </a:endParaRPr>
          </a:p>
          <a:p>
            <a:pPr>
              <a:defRPr/>
            </a:pPr>
            <a:r>
              <a:rPr lang="en-US" altLang="zh-CN" b="1" dirty="0">
                <a:solidFill>
                  <a:srgbClr val="0000CC"/>
                </a:solidFill>
                <a:latin typeface="黑体" panose="02010609060101010101" pitchFamily="49" charset="-122"/>
                <a:ea typeface="黑体" panose="02010609060101010101" pitchFamily="49" charset="-122"/>
              </a:rPr>
              <a:t> </a:t>
            </a:r>
            <a:r>
              <a:rPr lang="zh-CN" altLang="en-US" b="1" dirty="0">
                <a:solidFill>
                  <a:srgbClr val="0000CC"/>
                </a:solidFill>
                <a:latin typeface="黑体" panose="02010609060101010101" pitchFamily="49" charset="-122"/>
                <a:ea typeface="黑体" panose="02010609060101010101" pitchFamily="49" charset="-122"/>
              </a:rPr>
              <a:t>问题中“分别”一词是重要提醒</a:t>
            </a:r>
            <a:r>
              <a:rPr lang="zh-CN" altLang="en-US" b="1" dirty="0" smtClean="0">
                <a:solidFill>
                  <a:srgbClr val="0000CC"/>
                </a:solidFill>
                <a:latin typeface="黑体" panose="02010609060101010101" pitchFamily="49" charset="-122"/>
                <a:ea typeface="黑体" panose="02010609060101010101" pitchFamily="49" charset="-122"/>
              </a:rPr>
              <a:t>，提示不止一</a:t>
            </a:r>
            <a:r>
              <a:rPr lang="zh-CN" altLang="en-US" b="1" dirty="0">
                <a:solidFill>
                  <a:srgbClr val="0000CC"/>
                </a:solidFill>
                <a:latin typeface="黑体" panose="02010609060101010101" pitchFamily="49" charset="-122"/>
                <a:ea typeface="黑体" panose="02010609060101010101" pitchFamily="49" charset="-122"/>
              </a:rPr>
              <a:t>个问题，不要漏答。</a:t>
            </a:r>
            <a:endParaRPr lang="en-US" altLang="zh-CN" b="1" dirty="0">
              <a:solidFill>
                <a:srgbClr val="0000CC"/>
              </a:solidFill>
              <a:latin typeface="黑体" panose="02010609060101010101" pitchFamily="49" charset="-122"/>
              <a:ea typeface="黑体" panose="02010609060101010101" pitchFamily="49" charset="-122"/>
            </a:endParaRPr>
          </a:p>
          <a:p>
            <a:pPr>
              <a:defRPr/>
            </a:pPr>
            <a:endParaRPr lang="en-US" altLang="zh-CN" b="1" dirty="0">
              <a:solidFill>
                <a:srgbClr val="0000CC"/>
              </a:solidFill>
              <a:latin typeface="黑体" panose="02010609060101010101" pitchFamily="49" charset="-122"/>
              <a:ea typeface="黑体" panose="02010609060101010101" pitchFamily="49" charset="-122"/>
            </a:endParaRPr>
          </a:p>
        </p:txBody>
      </p:sp>
      <p:sp>
        <p:nvSpPr>
          <p:cNvPr id="18" name="矩形 17"/>
          <p:cNvSpPr/>
          <p:nvPr/>
        </p:nvSpPr>
        <p:spPr>
          <a:xfrm>
            <a:off x="6156325" y="1779588"/>
            <a:ext cx="719138" cy="279400"/>
          </a:xfrm>
          <a:prstGeom prst="rect">
            <a:avLst/>
          </a:prstGeom>
          <a:no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7" name="椭圆 1"/>
          <p:cNvSpPr>
            <a:spLocks noChangeArrowheads="1"/>
          </p:cNvSpPr>
          <p:nvPr/>
        </p:nvSpPr>
        <p:spPr bwMode="auto">
          <a:xfrm>
            <a:off x="6516216" y="843558"/>
            <a:ext cx="863799" cy="431800"/>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extLst>
      <p:ext uri="{BB962C8B-B14F-4D97-AF65-F5344CB8AC3E}">
        <p14:creationId xmlns="" xmlns:p14="http://schemas.microsoft.com/office/powerpoint/2010/main" val="1546240953"/>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ppt_x</p:attrName>
                                        </p:attrNameLst>
                                      </p:cBhvr>
                                      <p:tavLst>
                                        <p:tav tm="0">
                                          <p:val>
                                            <p:strVal val="1+#ppt_w/2"/>
                                          </p:val>
                                        </p:tav>
                                        <p:tav tm="100000">
                                          <p:val>
                                            <p:strVal val="#ppt_x"/>
                                          </p:val>
                                        </p:tav>
                                      </p:tavLst>
                                    </p:anim>
                                    <p:anim calcmode="lin" valueType="num">
                                      <p:cBhvr>
                                        <p:cTn id="11" dur="10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79875"/>
                                        </p:tgtEl>
                                        <p:attrNameLst>
                                          <p:attrName>style.visibility</p:attrName>
                                        </p:attrNameLst>
                                      </p:cBhvr>
                                      <p:to>
                                        <p:strVal val="visible"/>
                                      </p:to>
                                    </p:set>
                                    <p:animEffect transition="in" filter="wipe(down)">
                                      <p:cBhvr>
                                        <p:cTn id="14" dur="500"/>
                                        <p:tgtEl>
                                          <p:spTgt spid="79875"/>
                                        </p:tgtEl>
                                      </p:cBhvr>
                                    </p:animEffect>
                                  </p:childTnLst>
                                </p:cTn>
                              </p:par>
                              <p:par>
                                <p:cTn id="15" presetID="2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16"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9883"/>
                                        </p:tgtEl>
                                        <p:attrNameLst>
                                          <p:attrName>style.visibility</p:attrName>
                                        </p:attrNameLst>
                                      </p:cBhvr>
                                      <p:to>
                                        <p:strVal val="visible"/>
                                      </p:to>
                                    </p:set>
                                    <p:animEffect transition="in" filter="wipe(down)">
                                      <p:cBhvr>
                                        <p:cTn id="44" dur="500"/>
                                        <p:tgtEl>
                                          <p:spTgt spid="79883"/>
                                        </p:tgtEl>
                                      </p:cBhvr>
                                    </p:animEffect>
                                  </p:childTnLst>
                                </p:cTn>
                              </p:par>
                            </p:childTnLst>
                          </p:cTn>
                        </p:par>
                        <p:par>
                          <p:cTn id="45" fill="hold" nodeType="afterGroup">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79882"/>
                                        </p:tgtEl>
                                        <p:attrNameLst>
                                          <p:attrName>style.visibility</p:attrName>
                                        </p:attrNameLst>
                                      </p:cBhvr>
                                      <p:to>
                                        <p:strVal val="visible"/>
                                      </p:to>
                                    </p:set>
                                    <p:animEffect transition="in" filter="wipe(down)">
                                      <p:cBhvr>
                                        <p:cTn id="48" dur="500"/>
                                        <p:tgtEl>
                                          <p:spTgt spid="79882"/>
                                        </p:tgtEl>
                                      </p:cBhvr>
                                    </p:animEffect>
                                  </p:childTnLst>
                                </p:cTn>
                              </p:par>
                            </p:childTnLst>
                          </p:cTn>
                        </p:par>
                        <p:par>
                          <p:cTn id="49" fill="hold" nodeType="withGroup">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500"/>
                                        <p:tgtEl>
                                          <p:spTgt spid="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down)">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14" grpId="0" animBg="1"/>
      <p:bldP spid="15" grpId="0" animBg="1"/>
      <p:bldP spid="79882" grpId="0" animBg="1"/>
      <p:bldP spid="79883" grpId="0" animBg="1"/>
      <p:bldP spid="18"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899" name="标题 1"/>
          <p:cNvSpPr>
            <a:spLocks noGrp="1" noChangeArrowheads="1"/>
          </p:cNvSpPr>
          <p:nvPr>
            <p:ph type="title"/>
          </p:nvPr>
        </p:nvSpPr>
        <p:spPr>
          <a:xfrm>
            <a:off x="611188" y="123825"/>
            <a:ext cx="8229600" cy="438150"/>
          </a:xfrm>
        </p:spPr>
        <p:txBody>
          <a:bodyPr/>
          <a:lstStyle/>
          <a:p>
            <a:pPr algn="l" eaLnBrk="1" hangingPunct="1"/>
            <a:r>
              <a:rPr lang="zh-CN" altLang="en-US" sz="2000" b="1" smtClean="0">
                <a:latin typeface="黑体" panose="02010609060101010101" pitchFamily="49" charset="-122"/>
                <a:ea typeface="黑体" panose="02010609060101010101" pitchFamily="49" charset="-122"/>
              </a:rPr>
              <a:t>  二</a:t>
            </a:r>
            <a:r>
              <a:rPr lang="zh-CN"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先审题目，再审材料</a:t>
            </a:r>
            <a:endParaRPr lang="zh-CN" altLang="zh-CN" sz="2000" b="1" smtClean="0">
              <a:latin typeface="黑体" panose="02010609060101010101" pitchFamily="49" charset="-122"/>
              <a:ea typeface="黑体" panose="02010609060101010101" pitchFamily="49" charset="-122"/>
            </a:endParaRPr>
          </a:p>
        </p:txBody>
      </p:sp>
      <p:sp>
        <p:nvSpPr>
          <p:cNvPr id="10" name="文本框 3"/>
          <p:cNvSpPr txBox="1"/>
          <p:nvPr/>
        </p:nvSpPr>
        <p:spPr>
          <a:xfrm>
            <a:off x="899592" y="483518"/>
            <a:ext cx="8870950" cy="2862322"/>
          </a:xfrm>
          <a:prstGeom prst="rect">
            <a:avLst/>
          </a:prstGeom>
          <a:noFill/>
          <a:ln w="9525">
            <a:noFill/>
          </a:ln>
        </p:spPr>
        <p:txBody>
          <a:bodyPr>
            <a:spAutoFit/>
            <a:scene3d>
              <a:camera prst="orthographicFront"/>
              <a:lightRig rig="threePt" dir="t"/>
            </a:scene3d>
          </a:bodyPr>
          <a:lstStyle/>
          <a:p>
            <a:pPr>
              <a:defRPr/>
            </a:pPr>
            <a:r>
              <a:rPr lang="zh-CN" altLang="zh-CN" b="1" dirty="0">
                <a:latin typeface="黑体" panose="02010609060101010101" pitchFamily="49" charset="-122"/>
                <a:ea typeface="黑体" panose="02010609060101010101" pitchFamily="49" charset="-122"/>
              </a:rPr>
              <a:t>材料</a:t>
            </a:r>
            <a:r>
              <a:rPr lang="zh-CN" altLang="en-US" b="1" dirty="0">
                <a:latin typeface="黑体" panose="02010609060101010101" pitchFamily="49" charset="-122"/>
                <a:ea typeface="黑体" panose="02010609060101010101" pitchFamily="49" charset="-122"/>
              </a:rPr>
              <a:t>二</a:t>
            </a:r>
            <a:endParaRPr lang="zh-CN" altLang="zh-CN" b="1" dirty="0">
              <a:latin typeface="黑体" panose="02010609060101010101" pitchFamily="49" charset="-122"/>
              <a:ea typeface="黑体" panose="02010609060101010101" pitchFamily="49" charset="-122"/>
            </a:endParaRPr>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zh-CN" b="1" dirty="0">
                <a:latin typeface="+mn-ea"/>
                <a:ea typeface="+mn-ea"/>
              </a:rPr>
              <a:t>（</a:t>
            </a:r>
            <a:r>
              <a:rPr lang="en-US" altLang="zh-CN" b="1" dirty="0">
                <a:latin typeface="+mn-ea"/>
                <a:ea typeface="+mn-ea"/>
              </a:rPr>
              <a:t>2</a:t>
            </a:r>
            <a:r>
              <a:rPr lang="zh-CN" altLang="zh-CN" b="1" dirty="0">
                <a:latin typeface="+mn-ea"/>
                <a:ea typeface="+mn-ea"/>
              </a:rPr>
              <a:t>）材料二的图片是唐朝阎立本的《步辇图》，它反映了哪种处理民族关系</a:t>
            </a:r>
            <a:endParaRPr lang="en-US" altLang="zh-CN" b="1" dirty="0">
              <a:latin typeface="+mn-ea"/>
              <a:ea typeface="+mn-ea"/>
            </a:endParaRPr>
          </a:p>
          <a:p>
            <a:pPr>
              <a:defRPr/>
            </a:pPr>
            <a:r>
              <a:rPr lang="zh-CN" altLang="zh-CN" b="1" dirty="0">
                <a:latin typeface="+mn-ea"/>
                <a:ea typeface="+mn-ea"/>
              </a:rPr>
              <a:t>的方式？依据材料二，指出唐太宗为什么要采取灵活、务实的民族政策？（</a:t>
            </a:r>
            <a:r>
              <a:rPr lang="en-US" altLang="zh-CN" b="1" dirty="0">
                <a:latin typeface="+mn-ea"/>
                <a:ea typeface="+mn-ea"/>
              </a:rPr>
              <a:t>6</a:t>
            </a:r>
            <a:r>
              <a:rPr lang="zh-CN" altLang="zh-CN" b="1" dirty="0">
                <a:latin typeface="+mn-ea"/>
                <a:ea typeface="+mn-ea"/>
              </a:rPr>
              <a:t>分）</a:t>
            </a:r>
          </a:p>
        </p:txBody>
      </p:sp>
      <p:sp>
        <p:nvSpPr>
          <p:cNvPr id="14" name="矩形 13"/>
          <p:cNvSpPr/>
          <p:nvPr/>
        </p:nvSpPr>
        <p:spPr>
          <a:xfrm>
            <a:off x="6804025" y="2716213"/>
            <a:ext cx="1944688"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5" name="矩形 14"/>
          <p:cNvSpPr/>
          <p:nvPr/>
        </p:nvSpPr>
        <p:spPr>
          <a:xfrm>
            <a:off x="900113" y="3003550"/>
            <a:ext cx="863600"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16" name="直接连接符 15"/>
          <p:cNvCxnSpPr/>
          <p:nvPr/>
        </p:nvCxnSpPr>
        <p:spPr>
          <a:xfrm flipV="1">
            <a:off x="1908175" y="3291830"/>
            <a:ext cx="1799729" cy="645"/>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sp>
        <p:nvSpPr>
          <p:cNvPr id="22" name="文本框 3"/>
          <p:cNvSpPr txBox="1"/>
          <p:nvPr/>
        </p:nvSpPr>
        <p:spPr>
          <a:xfrm>
            <a:off x="1043608" y="3363837"/>
            <a:ext cx="8870950" cy="1015663"/>
          </a:xfrm>
          <a:prstGeom prst="rect">
            <a:avLst/>
          </a:prstGeom>
          <a:noFill/>
          <a:ln w="9525">
            <a:noFill/>
          </a:ln>
        </p:spPr>
        <p:txBody>
          <a:bodyPr>
            <a:spAutoFit/>
            <a:scene3d>
              <a:camera prst="orthographicFront"/>
              <a:lightRig rig="threePt" dir="t"/>
            </a:scene3d>
          </a:bodyPr>
          <a:lstStyle/>
          <a:p>
            <a:pPr eaLnBrk="0" hangingPunct="0">
              <a:defRPr/>
            </a:pPr>
            <a:r>
              <a:rPr lang="zh-CN" altLang="en-US" sz="2000" b="1" dirty="0">
                <a:solidFill>
                  <a:srgbClr val="FF0000"/>
                </a:solidFill>
                <a:latin typeface="黑体" panose="02010609060101010101" pitchFamily="49" charset="-122"/>
                <a:ea typeface="黑体" panose="02010609060101010101" pitchFamily="49" charset="-122"/>
              </a:rPr>
              <a:t>方式：和亲（</a:t>
            </a:r>
            <a:r>
              <a:rPr lang="en-US" altLang="zh-CN" sz="2000" b="1" dirty="0">
                <a:solidFill>
                  <a:srgbClr val="FF0000"/>
                </a:solidFill>
                <a:latin typeface="黑体" panose="02010609060101010101" pitchFamily="49" charset="-122"/>
                <a:ea typeface="黑体" panose="02010609060101010101" pitchFamily="49" charset="-122"/>
              </a:rPr>
              <a:t>3</a:t>
            </a:r>
            <a:r>
              <a:rPr lang="zh-CN" altLang="en-US" sz="2000" b="1" dirty="0">
                <a:solidFill>
                  <a:srgbClr val="FF0000"/>
                </a:solidFill>
                <a:latin typeface="黑体" panose="02010609060101010101" pitchFamily="49" charset="-122"/>
                <a:ea typeface="黑体" panose="02010609060101010101" pitchFamily="49" charset="-122"/>
              </a:rPr>
              <a:t>分）；</a:t>
            </a:r>
            <a:endParaRPr lang="en-US" altLang="zh-CN" sz="2000" b="1" dirty="0">
              <a:solidFill>
                <a:srgbClr val="FF0000"/>
              </a:solidFill>
              <a:latin typeface="黑体" panose="02010609060101010101" pitchFamily="49" charset="-122"/>
              <a:ea typeface="黑体" panose="02010609060101010101" pitchFamily="49" charset="-122"/>
            </a:endParaRPr>
          </a:p>
          <a:p>
            <a:pPr eaLnBrk="0" hangingPunct="0">
              <a:defRPr/>
            </a:pPr>
            <a:r>
              <a:rPr lang="zh-CN" altLang="en-US" sz="2000" b="1" dirty="0">
                <a:solidFill>
                  <a:srgbClr val="FF0000"/>
                </a:solidFill>
                <a:latin typeface="黑体" panose="02010609060101010101" pitchFamily="49" charset="-122"/>
                <a:ea typeface="黑体" panose="02010609060101010101" pitchFamily="49" charset="-122"/>
              </a:rPr>
              <a:t>原因：唐太宗认识到国家要稳定繁荣、长治久安，内政和外交都要</a:t>
            </a:r>
            <a:endParaRPr lang="en-US" altLang="zh-CN" sz="2000" b="1" dirty="0">
              <a:solidFill>
                <a:srgbClr val="FF0000"/>
              </a:solidFill>
              <a:latin typeface="黑体" panose="02010609060101010101" pitchFamily="49" charset="-122"/>
              <a:ea typeface="黑体" panose="02010609060101010101" pitchFamily="49" charset="-122"/>
            </a:endParaRPr>
          </a:p>
          <a:p>
            <a:pPr eaLnBrk="0" hangingPunct="0">
              <a:defRPr/>
            </a:pP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solidFill>
                  <a:srgbClr val="FF0000"/>
                </a:solidFill>
                <a:latin typeface="黑体" panose="02010609060101010101" pitchFamily="49" charset="-122"/>
                <a:ea typeface="黑体" panose="02010609060101010101" pitchFamily="49" charset="-122"/>
              </a:rPr>
              <a:t>加强。（</a:t>
            </a:r>
            <a:r>
              <a:rPr lang="en-US" altLang="zh-CN" sz="2000" b="1" dirty="0">
                <a:solidFill>
                  <a:srgbClr val="FF0000"/>
                </a:solidFill>
                <a:latin typeface="黑体" panose="02010609060101010101" pitchFamily="49" charset="-122"/>
                <a:ea typeface="黑体" panose="02010609060101010101" pitchFamily="49" charset="-122"/>
              </a:rPr>
              <a:t>3</a:t>
            </a:r>
            <a:r>
              <a:rPr lang="zh-CN" altLang="en-US" sz="2000" b="1" dirty="0">
                <a:solidFill>
                  <a:srgbClr val="FF0000"/>
                </a:solidFill>
                <a:latin typeface="黑体" panose="02010609060101010101" pitchFamily="49" charset="-122"/>
                <a:ea typeface="黑体" panose="02010609060101010101" pitchFamily="49" charset="-122"/>
              </a:rPr>
              <a:t>分）</a:t>
            </a:r>
          </a:p>
        </p:txBody>
      </p:sp>
      <p:grpSp>
        <p:nvGrpSpPr>
          <p:cNvPr id="2" name="组合 9"/>
          <p:cNvGrpSpPr>
            <a:grpSpLocks/>
          </p:cNvGrpSpPr>
          <p:nvPr/>
        </p:nvGrpSpPr>
        <p:grpSpPr bwMode="auto">
          <a:xfrm>
            <a:off x="1403350" y="915988"/>
            <a:ext cx="5141913" cy="1655762"/>
            <a:chOff x="6451" y="21803"/>
            <a:chExt cx="7642" cy="1994"/>
          </a:xfrm>
        </p:grpSpPr>
        <p:pic>
          <p:nvPicPr>
            <p:cNvPr id="30738" name="图片 1" descr="IMG_25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0117" y="21803"/>
              <a:ext cx="3977" cy="19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39" name="文本框 7"/>
            <p:cNvSpPr txBox="1">
              <a:spLocks noChangeArrowheads="1"/>
            </p:cNvSpPr>
            <p:nvPr/>
          </p:nvSpPr>
          <p:spPr bwMode="auto">
            <a:xfrm>
              <a:off x="6451" y="21825"/>
              <a:ext cx="3674" cy="1970"/>
            </a:xfrm>
            <a:prstGeom prst="rect">
              <a:avLst/>
            </a:prstGeom>
            <a:solidFill>
              <a:srgbClr val="FFFFFF"/>
            </a:solidFill>
            <a:ln w="63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400" dirty="0">
                  <a:latin typeface="楷体" panose="02010609060101010101" pitchFamily="49" charset="-122"/>
                  <a:ea typeface="楷体" panose="02010609060101010101" pitchFamily="49" charset="-122"/>
                </a:rPr>
                <a:t>唐太宗充分认识到一个王朝若想长治久安，须要内政和外交双管齐下</a:t>
              </a:r>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因此，他采取了灵活、务实的民族政策。</a:t>
              </a:r>
            </a:p>
            <a:p>
              <a:pPr algn="just" eaLnBrk="1" hangingPunct="1"/>
              <a:r>
                <a:rPr lang="en-US" altLang="zh-CN" sz="1400" dirty="0">
                  <a:latin typeface="楷体" panose="02010609060101010101" pitchFamily="49" charset="-122"/>
                  <a:ea typeface="楷体" panose="02010609060101010101" pitchFamily="49" charset="-122"/>
                </a:rPr>
                <a:t>——《</a:t>
              </a:r>
              <a:r>
                <a:rPr lang="zh-CN" altLang="en-US" sz="1400" dirty="0">
                  <a:latin typeface="楷体" panose="02010609060101010101" pitchFamily="49" charset="-122"/>
                  <a:ea typeface="楷体" panose="02010609060101010101" pitchFamily="49" charset="-122"/>
                </a:rPr>
                <a:t>论唐初的社会和谐及其成因</a:t>
              </a:r>
              <a:r>
                <a:rPr lang="en-US" altLang="zh-CN" sz="1000" dirty="0">
                  <a:latin typeface="楷体" panose="02010609060101010101" pitchFamily="49" charset="-122"/>
                </a:rPr>
                <a:t>》</a:t>
              </a:r>
              <a:endParaRPr lang="zh-CN" altLang="zh-CN" dirty="0"/>
            </a:p>
          </p:txBody>
        </p:sp>
      </p:grpSp>
      <p:sp>
        <p:nvSpPr>
          <p:cNvPr id="17" name="矩形 16"/>
          <p:cNvSpPr/>
          <p:nvPr/>
        </p:nvSpPr>
        <p:spPr>
          <a:xfrm>
            <a:off x="7235825" y="3003550"/>
            <a:ext cx="936625"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3" name="线形标注 1 22"/>
          <p:cNvSpPr/>
          <p:nvPr/>
        </p:nvSpPr>
        <p:spPr>
          <a:xfrm>
            <a:off x="6804248" y="987574"/>
            <a:ext cx="1872208" cy="1008112"/>
          </a:xfrm>
          <a:prstGeom prst="borderCallout1">
            <a:avLst>
              <a:gd name="adj1" fmla="val 18750"/>
              <a:gd name="adj2" fmla="val -8333"/>
              <a:gd name="adj3" fmla="val 78486"/>
              <a:gd name="adj4" fmla="val -47512"/>
            </a:avLst>
          </a:prstGeom>
          <a:solidFill>
            <a:schemeClr val="bg1"/>
          </a:solidFill>
          <a:ln>
            <a:solidFill>
              <a:srgbClr val="0B5FD1"/>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endParaRPr lang="en-US" altLang="zh-C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endParaRPr>
          </a:p>
          <a:p>
            <a:pPr>
              <a:defRPr/>
            </a:pP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唐太宗接见吐</a:t>
            </a: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蕃求亲使</a:t>
            </a: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者</a:t>
            </a: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，之后文</a:t>
            </a:r>
            <a:r>
              <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成公主入</a:t>
            </a:r>
            <a:r>
              <a:rPr lang="zh-CN" alt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rPr>
              <a:t>藏。</a:t>
            </a:r>
            <a:endParaRPr lang="en-US" altLang="zh-C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endParaRPr>
          </a:p>
          <a:p>
            <a:pPr>
              <a:defRPr/>
            </a:pPr>
            <a:endParaRPr lang="zh-CN" alt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黑体" panose="02010609060101010101" pitchFamily="49" charset="-122"/>
              <a:ea typeface="黑体" panose="02010609060101010101" pitchFamily="49" charset="-122"/>
            </a:endParaRPr>
          </a:p>
        </p:txBody>
      </p:sp>
      <p:cxnSp>
        <p:nvCxnSpPr>
          <p:cNvPr id="24" name="直接连接符 23"/>
          <p:cNvCxnSpPr/>
          <p:nvPr/>
        </p:nvCxnSpPr>
        <p:spPr>
          <a:xfrm>
            <a:off x="1692275" y="3003550"/>
            <a:ext cx="576263" cy="0"/>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716463" y="3003550"/>
            <a:ext cx="935037" cy="0"/>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sp>
        <p:nvSpPr>
          <p:cNvPr id="100366" name="椭圆 1"/>
          <p:cNvSpPr>
            <a:spLocks noChangeArrowheads="1"/>
          </p:cNvSpPr>
          <p:nvPr/>
        </p:nvSpPr>
        <p:spPr bwMode="auto">
          <a:xfrm>
            <a:off x="1835150" y="1131888"/>
            <a:ext cx="865188" cy="287337"/>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0367" name="椭圆 1"/>
          <p:cNvSpPr>
            <a:spLocks noChangeArrowheads="1"/>
          </p:cNvSpPr>
          <p:nvPr/>
        </p:nvSpPr>
        <p:spPr bwMode="auto">
          <a:xfrm>
            <a:off x="3203575" y="1203325"/>
            <a:ext cx="647700" cy="215900"/>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0" name="矩形 19"/>
          <p:cNvSpPr/>
          <p:nvPr/>
        </p:nvSpPr>
        <p:spPr>
          <a:xfrm>
            <a:off x="3779838" y="3003550"/>
            <a:ext cx="1368425"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1" name="椭圆 1"/>
          <p:cNvSpPr>
            <a:spLocks noChangeArrowheads="1"/>
          </p:cNvSpPr>
          <p:nvPr/>
        </p:nvSpPr>
        <p:spPr bwMode="auto">
          <a:xfrm>
            <a:off x="1476375" y="1419225"/>
            <a:ext cx="1150938" cy="215900"/>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extLst>
      <p:ext uri="{BB962C8B-B14F-4D97-AF65-F5344CB8AC3E}">
        <p14:creationId xmlns="" xmlns:p14="http://schemas.microsoft.com/office/powerpoint/2010/main" val="3576334291"/>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0899"/>
                                        </p:tgtEl>
                                        <p:attrNameLst>
                                          <p:attrName>style.visibility</p:attrName>
                                        </p:attrNameLst>
                                      </p:cBhvr>
                                      <p:to>
                                        <p:strVal val="visible"/>
                                      </p:to>
                                    </p:set>
                                    <p:animEffect transition="in" filter="wipe(down)">
                                      <p:cBhvr>
                                        <p:cTn id="10" dur="500"/>
                                        <p:tgtEl>
                                          <p:spTgt spid="80899"/>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par>
                          <p:cTn id="30" fill="hold" nodeType="afterGroup">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500"/>
                            </p:stCondLst>
                            <p:childTnLst>
                              <p:par>
                                <p:cTn id="41" presetID="17" presetClass="entr" presetSubtype="1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00366"/>
                                        </p:tgtEl>
                                        <p:attrNameLst>
                                          <p:attrName>style.visibility</p:attrName>
                                        </p:attrNameLst>
                                      </p:cBhvr>
                                      <p:to>
                                        <p:strVal val="visible"/>
                                      </p:to>
                                    </p:set>
                                    <p:animEffect transition="in" filter="wipe(down)">
                                      <p:cBhvr>
                                        <p:cTn id="60" dur="500"/>
                                        <p:tgtEl>
                                          <p:spTgt spid="100366"/>
                                        </p:tgtEl>
                                      </p:cBhvr>
                                    </p:animEffect>
                                  </p:childTnLst>
                                </p:cTn>
                              </p:par>
                            </p:childTnLst>
                          </p:cTn>
                        </p:par>
                        <p:par>
                          <p:cTn id="61" fill="hold" nodeType="afterGroup">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100367"/>
                                        </p:tgtEl>
                                        <p:attrNameLst>
                                          <p:attrName>style.visibility</p:attrName>
                                        </p:attrNameLst>
                                      </p:cBhvr>
                                      <p:to>
                                        <p:strVal val="visible"/>
                                      </p:to>
                                    </p:set>
                                    <p:animEffect transition="in" filter="wipe(down)">
                                      <p:cBhvr>
                                        <p:cTn id="64" dur="500"/>
                                        <p:tgtEl>
                                          <p:spTgt spid="100367"/>
                                        </p:tgtEl>
                                      </p:cBhvr>
                                    </p:animEffect>
                                  </p:childTnLst>
                                </p:cTn>
                              </p:par>
                            </p:childTnLst>
                          </p:cTn>
                        </p:par>
                        <p:par>
                          <p:cTn id="65" fill="hold" nodeType="afterGroup">
                            <p:stCondLst>
                              <p:cond delay="1000"/>
                            </p:stCondLst>
                            <p:childTnLst>
                              <p:par>
                                <p:cTn id="66" presetID="22" presetClass="entr" presetSubtype="4"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down)">
                                      <p:cBhvr>
                                        <p:cTn id="68" dur="500"/>
                                        <p:tgtEl>
                                          <p:spTgt spid="2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down)">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14" grpId="0" animBg="1"/>
      <p:bldP spid="15" grpId="0" animBg="1"/>
      <p:bldP spid="17" grpId="0" animBg="1"/>
      <p:bldP spid="100366" grpId="0" animBg="1"/>
      <p:bldP spid="100367"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5\切片\小桥.png"/>
          <p:cNvPicPr>
            <a:picLocks noChangeAspect="1" noChangeArrowheads="1"/>
          </p:cNvPicPr>
          <p:nvPr/>
        </p:nvPicPr>
        <p:blipFill>
          <a:blip r:embed="rId3" cstate="email"/>
          <a:srcRect/>
          <a:stretch>
            <a:fillRect/>
          </a:stretch>
        </p:blipFill>
        <p:spPr bwMode="auto">
          <a:xfrm>
            <a:off x="1682750" y="2456291"/>
            <a:ext cx="7461250" cy="2676525"/>
          </a:xfrm>
          <a:prstGeom prst="rect">
            <a:avLst/>
          </a:prstGeom>
          <a:noFill/>
        </p:spPr>
      </p:pic>
      <p:sp>
        <p:nvSpPr>
          <p:cNvPr id="4097" name="标题 4096"/>
          <p:cNvSpPr>
            <a:spLocks noGrp="1"/>
          </p:cNvSpPr>
          <p:nvPr>
            <p:ph type="title"/>
          </p:nvPr>
        </p:nvSpPr>
        <p:spPr/>
        <p:txBody>
          <a:bodyPr/>
          <a:lstStyle/>
          <a:p>
            <a:r>
              <a:rPr lang="zh-CN" altLang="en-US" dirty="0"/>
              <a:t>非选择题答题技巧探究</a:t>
            </a:r>
          </a:p>
        </p:txBody>
      </p:sp>
      <p:grpSp>
        <p:nvGrpSpPr>
          <p:cNvPr id="37" name="组合 36"/>
          <p:cNvGrpSpPr/>
          <p:nvPr/>
        </p:nvGrpSpPr>
        <p:grpSpPr>
          <a:xfrm>
            <a:off x="1081908" y="1131590"/>
            <a:ext cx="1689892" cy="1743223"/>
            <a:chOff x="971600" y="1915953"/>
            <a:chExt cx="3141228" cy="3240360"/>
          </a:xfrm>
        </p:grpSpPr>
        <p:pic>
          <p:nvPicPr>
            <p:cNvPr id="38" name="图片 37"/>
            <p:cNvPicPr>
              <a:picLocks noChangeAspect="1"/>
            </p:cNvPicPr>
            <p:nvPr/>
          </p:nvPicPr>
          <p:blipFill>
            <a:blip r:embed="rId4" cstate="email">
              <a:extLst>
                <a:ext uri="{28A0092B-C50C-407E-A947-70E740481C1C}">
                  <a14:useLocalDpi xmlns="" xmlns:a14="http://schemas.microsoft.com/office/drawing/2010/main" val="0"/>
                </a:ext>
              </a:extLst>
            </a:blip>
            <a:stretch>
              <a:fillRect/>
            </a:stretch>
          </p:blipFill>
          <p:spPr>
            <a:xfrm>
              <a:off x="971600" y="1915953"/>
              <a:ext cx="3141228" cy="3240360"/>
            </a:xfrm>
            <a:prstGeom prst="rect">
              <a:avLst/>
            </a:prstGeom>
          </p:spPr>
        </p:pic>
        <p:sp>
          <p:nvSpPr>
            <p:cNvPr id="39" name="TextBox 38"/>
            <p:cNvSpPr txBox="1"/>
            <p:nvPr/>
          </p:nvSpPr>
          <p:spPr>
            <a:xfrm>
              <a:off x="1435810" y="3024152"/>
              <a:ext cx="2250282" cy="1315842"/>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华文隶书" pitchFamily="2" charset="-122"/>
                </a:rPr>
                <a:t>非选择题</a:t>
              </a:r>
              <a:endParaRPr lang="en-US" altLang="zh-CN" sz="2000" b="1" dirty="0" smtClean="0">
                <a:solidFill>
                  <a:schemeClr val="bg1"/>
                </a:solidFill>
                <a:latin typeface="华文隶书" pitchFamily="2" charset="-122"/>
                <a:ea typeface="华文隶书" pitchFamily="2" charset="-122"/>
              </a:endParaRPr>
            </a:p>
            <a:p>
              <a:r>
                <a:rPr lang="en-US" altLang="zh-CN" sz="2000" b="1" dirty="0">
                  <a:solidFill>
                    <a:schemeClr val="bg1"/>
                  </a:solidFill>
                  <a:latin typeface="华文隶书" pitchFamily="2" charset="-122"/>
                  <a:ea typeface="华文隶书" pitchFamily="2" charset="-122"/>
                </a:rPr>
                <a:t> </a:t>
              </a:r>
              <a:r>
                <a:rPr lang="en-US" altLang="zh-CN" sz="2000" b="1" dirty="0" smtClean="0">
                  <a:solidFill>
                    <a:schemeClr val="bg1"/>
                  </a:solidFill>
                  <a:latin typeface="华文隶书" pitchFamily="2" charset="-122"/>
                  <a:ea typeface="华文隶书" pitchFamily="2" charset="-122"/>
                </a:rPr>
                <a:t> </a:t>
              </a:r>
              <a:r>
                <a:rPr lang="zh-CN" altLang="en-US" sz="2000" b="1" dirty="0" smtClean="0">
                  <a:solidFill>
                    <a:srgbClr val="FF0000"/>
                  </a:solidFill>
                  <a:latin typeface="华文隶书" pitchFamily="2" charset="-122"/>
                  <a:ea typeface="华文隶书" pitchFamily="2" charset="-122"/>
                </a:rPr>
                <a:t>构成</a:t>
              </a:r>
              <a:endParaRPr lang="zh-CN" altLang="en-US" sz="2000" b="1" dirty="0">
                <a:solidFill>
                  <a:srgbClr val="FF0000"/>
                </a:solidFill>
                <a:latin typeface="华文隶书" pitchFamily="2" charset="-122"/>
                <a:ea typeface="华文隶书" pitchFamily="2" charset="-122"/>
              </a:endParaRPr>
            </a:p>
          </p:txBody>
        </p:sp>
      </p:grpSp>
      <p:grpSp>
        <p:nvGrpSpPr>
          <p:cNvPr id="40" name="组合 39"/>
          <p:cNvGrpSpPr/>
          <p:nvPr/>
        </p:nvGrpSpPr>
        <p:grpSpPr>
          <a:xfrm>
            <a:off x="3851920" y="1131589"/>
            <a:ext cx="1689892" cy="1743223"/>
            <a:chOff x="971600" y="1915953"/>
            <a:chExt cx="3141228" cy="3240360"/>
          </a:xfrm>
        </p:grpSpPr>
        <p:pic>
          <p:nvPicPr>
            <p:cNvPr id="41" name="图片 40"/>
            <p:cNvPicPr>
              <a:picLocks noChangeAspect="1"/>
            </p:cNvPicPr>
            <p:nvPr/>
          </p:nvPicPr>
          <p:blipFill>
            <a:blip r:embed="rId4" cstate="email">
              <a:extLst>
                <a:ext uri="{28A0092B-C50C-407E-A947-70E740481C1C}">
                  <a14:useLocalDpi xmlns="" xmlns:a14="http://schemas.microsoft.com/office/drawing/2010/main" val="0"/>
                </a:ext>
              </a:extLst>
            </a:blip>
            <a:stretch>
              <a:fillRect/>
            </a:stretch>
          </p:blipFill>
          <p:spPr>
            <a:xfrm>
              <a:off x="971600" y="1915953"/>
              <a:ext cx="3141228" cy="3240360"/>
            </a:xfrm>
            <a:prstGeom prst="rect">
              <a:avLst/>
            </a:prstGeom>
          </p:spPr>
        </p:pic>
        <p:sp>
          <p:nvSpPr>
            <p:cNvPr id="42" name="TextBox 41"/>
            <p:cNvSpPr txBox="1"/>
            <p:nvPr/>
          </p:nvSpPr>
          <p:spPr>
            <a:xfrm>
              <a:off x="1435810" y="3024152"/>
              <a:ext cx="2250282" cy="1315842"/>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华文隶书" pitchFamily="2" charset="-122"/>
                </a:rPr>
                <a:t>非选择题</a:t>
              </a:r>
              <a:endParaRPr lang="en-US" altLang="zh-CN" sz="2000" b="1" dirty="0" smtClean="0">
                <a:solidFill>
                  <a:schemeClr val="bg1"/>
                </a:solidFill>
                <a:latin typeface="华文隶书" pitchFamily="2" charset="-122"/>
                <a:ea typeface="华文隶书" pitchFamily="2" charset="-122"/>
              </a:endParaRPr>
            </a:p>
            <a:p>
              <a:r>
                <a:rPr lang="en-US" altLang="zh-CN" sz="2000" b="1" dirty="0">
                  <a:solidFill>
                    <a:schemeClr val="bg1"/>
                  </a:solidFill>
                  <a:latin typeface="华文隶书" pitchFamily="2" charset="-122"/>
                  <a:ea typeface="华文隶书" pitchFamily="2" charset="-122"/>
                </a:rPr>
                <a:t> </a:t>
              </a:r>
              <a:r>
                <a:rPr lang="en-US" altLang="zh-CN" sz="2000" b="1" dirty="0" smtClean="0">
                  <a:solidFill>
                    <a:schemeClr val="bg1"/>
                  </a:solidFill>
                  <a:latin typeface="华文隶书" pitchFamily="2" charset="-122"/>
                  <a:ea typeface="华文隶书" pitchFamily="2" charset="-122"/>
                </a:rPr>
                <a:t> </a:t>
              </a:r>
              <a:r>
                <a:rPr lang="zh-CN" altLang="en-US" sz="2000" b="1" dirty="0" smtClean="0">
                  <a:solidFill>
                    <a:srgbClr val="FF0000"/>
                  </a:solidFill>
                  <a:latin typeface="华文隶书" pitchFamily="2" charset="-122"/>
                  <a:ea typeface="华文隶书" pitchFamily="2" charset="-122"/>
                </a:rPr>
                <a:t>审题</a:t>
              </a:r>
              <a:endParaRPr lang="zh-CN" altLang="en-US" sz="2000" b="1" dirty="0">
                <a:solidFill>
                  <a:srgbClr val="FF0000"/>
                </a:solidFill>
                <a:latin typeface="华文隶书" pitchFamily="2" charset="-122"/>
                <a:ea typeface="华文隶书" pitchFamily="2" charset="-122"/>
              </a:endParaRPr>
            </a:p>
          </p:txBody>
        </p:sp>
      </p:grpSp>
      <p:grpSp>
        <p:nvGrpSpPr>
          <p:cNvPr id="43" name="组合 42"/>
          <p:cNvGrpSpPr/>
          <p:nvPr/>
        </p:nvGrpSpPr>
        <p:grpSpPr>
          <a:xfrm>
            <a:off x="6516216" y="1114860"/>
            <a:ext cx="1689892" cy="1743223"/>
            <a:chOff x="971600" y="1915953"/>
            <a:chExt cx="3141228" cy="3240360"/>
          </a:xfrm>
        </p:grpSpPr>
        <p:pic>
          <p:nvPicPr>
            <p:cNvPr id="44" name="图片 43"/>
            <p:cNvPicPr>
              <a:picLocks noChangeAspect="1"/>
            </p:cNvPicPr>
            <p:nvPr/>
          </p:nvPicPr>
          <p:blipFill>
            <a:blip r:embed="rId4" cstate="email">
              <a:extLst>
                <a:ext uri="{28A0092B-C50C-407E-A947-70E740481C1C}">
                  <a14:useLocalDpi xmlns="" xmlns:a14="http://schemas.microsoft.com/office/drawing/2010/main" val="0"/>
                </a:ext>
              </a:extLst>
            </a:blip>
            <a:stretch>
              <a:fillRect/>
            </a:stretch>
          </p:blipFill>
          <p:spPr>
            <a:xfrm>
              <a:off x="971600" y="1915953"/>
              <a:ext cx="3141228" cy="3240360"/>
            </a:xfrm>
            <a:prstGeom prst="rect">
              <a:avLst/>
            </a:prstGeom>
          </p:spPr>
        </p:pic>
        <p:sp>
          <p:nvSpPr>
            <p:cNvPr id="45" name="TextBox 44"/>
            <p:cNvSpPr txBox="1"/>
            <p:nvPr/>
          </p:nvSpPr>
          <p:spPr>
            <a:xfrm>
              <a:off x="1435810" y="3024152"/>
              <a:ext cx="2250282" cy="1315842"/>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华文隶书" pitchFamily="2" charset="-122"/>
                </a:rPr>
                <a:t>非选择题</a:t>
              </a:r>
              <a:endParaRPr lang="en-US" altLang="zh-CN" sz="2000" b="1" dirty="0" smtClean="0">
                <a:solidFill>
                  <a:schemeClr val="bg1"/>
                </a:solidFill>
                <a:latin typeface="华文隶书" pitchFamily="2" charset="-122"/>
                <a:ea typeface="华文隶书" pitchFamily="2" charset="-122"/>
              </a:endParaRPr>
            </a:p>
            <a:p>
              <a:r>
                <a:rPr lang="en-US" altLang="zh-CN" sz="2000" b="1" dirty="0">
                  <a:solidFill>
                    <a:schemeClr val="bg1"/>
                  </a:solidFill>
                  <a:latin typeface="华文隶书" pitchFamily="2" charset="-122"/>
                  <a:ea typeface="华文隶书" pitchFamily="2" charset="-122"/>
                </a:rPr>
                <a:t> </a:t>
              </a:r>
              <a:r>
                <a:rPr lang="en-US" altLang="zh-CN" sz="2000" b="1" dirty="0" smtClean="0">
                  <a:solidFill>
                    <a:schemeClr val="bg1"/>
                  </a:solidFill>
                  <a:latin typeface="华文隶书" pitchFamily="2" charset="-122"/>
                  <a:ea typeface="华文隶书" pitchFamily="2" charset="-122"/>
                </a:rPr>
                <a:t> </a:t>
              </a:r>
              <a:r>
                <a:rPr lang="zh-CN" altLang="en-US" sz="2000" b="1" dirty="0" smtClean="0">
                  <a:solidFill>
                    <a:srgbClr val="FF0000"/>
                  </a:solidFill>
                  <a:latin typeface="华文隶书" pitchFamily="2" charset="-122"/>
                  <a:ea typeface="华文隶书" pitchFamily="2" charset="-122"/>
                </a:rPr>
                <a:t>答题</a:t>
              </a:r>
              <a:endParaRPr lang="zh-CN" altLang="en-US" sz="2000" b="1" dirty="0">
                <a:solidFill>
                  <a:srgbClr val="FF0000"/>
                </a:solidFill>
                <a:latin typeface="华文隶书" pitchFamily="2" charset="-122"/>
                <a:ea typeface="华文隶书" pitchFamily="2" charset="-122"/>
              </a:endParaRPr>
            </a:p>
          </p:txBody>
        </p:sp>
      </p:grpSp>
      <p:pic>
        <p:nvPicPr>
          <p:cNvPr id="46" name="Picture 4" descr="C:\Users\zjd\Desktop\Nipic_9501016_20120419161707519191.png"/>
          <p:cNvPicPr>
            <a:picLocks noChangeAspect="1" noChangeArrowheads="1"/>
          </p:cNvPicPr>
          <p:nvPr/>
        </p:nvPicPr>
        <p:blipFill>
          <a:blip r:embed="rId5" cstate="email">
            <a:extLst>
              <a:ext uri="{28A0092B-C50C-407E-A947-70E740481C1C}">
                <a14:useLocalDpi xmlns="" xmlns:a14="http://schemas.microsoft.com/office/drawing/2010/main" val="0"/>
              </a:ext>
            </a:extLst>
          </a:blip>
          <a:srcRect/>
          <a:stretch>
            <a:fillRect/>
          </a:stretch>
        </p:blipFill>
        <p:spPr bwMode="auto">
          <a:xfrm rot="10800000">
            <a:off x="2484541" y="1727770"/>
            <a:ext cx="1282469" cy="418838"/>
          </a:xfrm>
          <a:prstGeom prst="rect">
            <a:avLst/>
          </a:prstGeom>
          <a:noFill/>
          <a:extLst>
            <a:ext uri="{909E8E84-426E-40DD-AFC4-6F175D3DCCD1}">
              <a14:hiddenFill xmlns="" xmlns:a14="http://schemas.microsoft.com/office/drawing/2010/main">
                <a:solidFill>
                  <a:srgbClr val="FFFFFF"/>
                </a:solidFill>
              </a14:hiddenFill>
            </a:ext>
          </a:extLst>
        </p:spPr>
      </p:pic>
      <p:pic>
        <p:nvPicPr>
          <p:cNvPr id="47" name="Picture 4" descr="C:\Users\zjd\Desktop\Nipic_9501016_20120419161707519191.png"/>
          <p:cNvPicPr>
            <a:picLocks noChangeAspect="1" noChangeArrowheads="1"/>
          </p:cNvPicPr>
          <p:nvPr/>
        </p:nvPicPr>
        <p:blipFill>
          <a:blip r:embed="rId5" cstate="email">
            <a:extLst>
              <a:ext uri="{28A0092B-C50C-407E-A947-70E740481C1C}">
                <a14:useLocalDpi xmlns="" xmlns:a14="http://schemas.microsoft.com/office/drawing/2010/main" val="0"/>
              </a:ext>
            </a:extLst>
          </a:blip>
          <a:srcRect/>
          <a:stretch>
            <a:fillRect/>
          </a:stretch>
        </p:blipFill>
        <p:spPr bwMode="auto">
          <a:xfrm rot="10800000">
            <a:off x="5233747" y="1711040"/>
            <a:ext cx="1282469" cy="418838"/>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3" descr="C:\Users\zjd\Desktop\Nipic_11382453_20121127114240691000.png"/>
          <p:cNvPicPr>
            <a:picLocks noChangeAspect="1" noChangeArrowheads="1"/>
          </p:cNvPicPr>
          <p:nvPr/>
        </p:nvPicPr>
        <p:blipFill>
          <a:blip r:embed="rId6" cstate="email">
            <a:extLst>
              <a:ext uri="{28A0092B-C50C-407E-A947-70E740481C1C}">
                <a14:useLocalDpi xmlns="" xmlns:a14="http://schemas.microsoft.com/office/drawing/2010/main"/>
              </a:ext>
            </a:extLst>
          </a:blip>
          <a:srcRect/>
          <a:stretch>
            <a:fillRect/>
          </a:stretch>
        </p:blipFill>
        <p:spPr bwMode="auto">
          <a:xfrm>
            <a:off x="6003928" y="3190289"/>
            <a:ext cx="3154168" cy="194985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93605445"/>
      </p:ext>
    </p:extLst>
  </p:cSld>
  <p:clrMapOvr>
    <a:masterClrMapping/>
  </p:clrMapOvr>
  <mc:AlternateContent xmlns:mc="http://schemas.openxmlformats.org/markup-compatibility/2006">
    <mc:Choice xmlns="" xmlns:p14="http://schemas.microsoft.com/office/powerpoint/2010/main" Requires="p14">
      <p:transition spd="slow" p14:dur="1400" advTm="3000">
        <p14:ripp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6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22" presetClass="entr" presetSubtype="8" fill="hold" nodeType="withEffect">
                                  <p:stCondLst>
                                    <p:cond delay="50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22" presetClass="entr" presetSubtype="8" fill="hold" nodeType="withEffect">
                                  <p:stCondLst>
                                    <p:cond delay="130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par>
                                <p:cTn id="24" presetID="10" presetClass="entr" presetSubtype="0" fill="hold" nodeType="withEffect">
                                  <p:stCondLst>
                                    <p:cond delay="170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2" presetClass="entr" presetSubtype="2"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2600" fill="hold"/>
                                        <p:tgtEl>
                                          <p:spTgt spid="24"/>
                                        </p:tgtEl>
                                        <p:attrNameLst>
                                          <p:attrName>ppt_x</p:attrName>
                                        </p:attrNameLst>
                                      </p:cBhvr>
                                      <p:tavLst>
                                        <p:tav tm="0">
                                          <p:val>
                                            <p:strVal val="1+#ppt_w/2"/>
                                          </p:val>
                                        </p:tav>
                                        <p:tav tm="100000">
                                          <p:val>
                                            <p:strVal val="#ppt_x"/>
                                          </p:val>
                                        </p:tav>
                                      </p:tavLst>
                                    </p:anim>
                                    <p:anim calcmode="lin" valueType="num">
                                      <p:cBhvr additive="base">
                                        <p:cTn id="30" dur="26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03" name="标题 1"/>
          <p:cNvSpPr>
            <a:spLocks noGrp="1" noChangeArrowheads="1"/>
          </p:cNvSpPr>
          <p:nvPr>
            <p:ph type="title"/>
          </p:nvPr>
        </p:nvSpPr>
        <p:spPr>
          <a:xfrm>
            <a:off x="755650" y="123825"/>
            <a:ext cx="8229600" cy="438150"/>
          </a:xfrm>
        </p:spPr>
        <p:txBody>
          <a:bodyPr/>
          <a:lstStyle/>
          <a:p>
            <a:pPr algn="l" eaLnBrk="1" hangingPunct="1"/>
            <a:r>
              <a:rPr lang="zh-CN" altLang="en-US" sz="2000" b="1" smtClean="0">
                <a:latin typeface="黑体" panose="02010609060101010101" pitchFamily="49" charset="-122"/>
                <a:ea typeface="黑体" panose="02010609060101010101" pitchFamily="49" charset="-122"/>
              </a:rPr>
              <a:t>二</a:t>
            </a:r>
            <a:r>
              <a:rPr lang="zh-CN"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先审题目，再审材料</a:t>
            </a:r>
            <a:endParaRPr lang="zh-CN" altLang="zh-CN" sz="2000" b="1" smtClean="0">
              <a:latin typeface="黑体" panose="02010609060101010101" pitchFamily="49" charset="-122"/>
              <a:ea typeface="黑体" panose="02010609060101010101" pitchFamily="49" charset="-122"/>
            </a:endParaRPr>
          </a:p>
        </p:txBody>
      </p:sp>
      <p:pic>
        <p:nvPicPr>
          <p:cNvPr id="8" name="Picture 3" descr="C:\Users\zjd\Desktop\Nipic_4447957_2010042317071983731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451725" y="2362200"/>
            <a:ext cx="1501775" cy="2643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3"/>
          <p:cNvSpPr txBox="1"/>
          <p:nvPr/>
        </p:nvSpPr>
        <p:spPr>
          <a:xfrm>
            <a:off x="899592" y="627534"/>
            <a:ext cx="8870950" cy="1754326"/>
          </a:xfrm>
          <a:prstGeom prst="rect">
            <a:avLst/>
          </a:prstGeom>
          <a:noFill/>
          <a:ln w="9525">
            <a:noFill/>
          </a:ln>
        </p:spPr>
        <p:txBody>
          <a:bodyPr>
            <a:spAutoFit/>
            <a:scene3d>
              <a:camera prst="orthographicFront"/>
              <a:lightRig rig="threePt" dir="t"/>
            </a:scene3d>
          </a:bodyPr>
          <a:lstStyle/>
          <a:p>
            <a:pPr>
              <a:defRPr/>
            </a:pPr>
            <a:r>
              <a:rPr lang="zh-CN" altLang="en-US" b="1" dirty="0">
                <a:latin typeface="黑体" panose="02010609060101010101" pitchFamily="49" charset="-122"/>
                <a:ea typeface="黑体" panose="02010609060101010101" pitchFamily="49" charset="-122"/>
              </a:rPr>
              <a:t>材料三</a:t>
            </a:r>
            <a:r>
              <a:rPr lang="zh-CN" altLang="en-US" b="1" dirty="0">
                <a:latin typeface="楷体" panose="02010609060101010101" pitchFamily="49" charset="-122"/>
                <a:ea typeface="楷体" panose="02010609060101010101" pitchFamily="49" charset="-122"/>
              </a:rPr>
              <a:t>  自贞观以后，太宗励精为理。至</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贞观</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八年、九年，</a:t>
            </a:r>
            <a:endParaRPr lang="en-US" altLang="zh-CN" b="1" dirty="0">
              <a:latin typeface="楷体" panose="02010609060101010101" pitchFamily="49" charset="-122"/>
              <a:ea typeface="楷体" panose="02010609060101010101" pitchFamily="49" charset="-122"/>
            </a:endParaRPr>
          </a:p>
          <a:p>
            <a:pPr>
              <a:defRPr/>
            </a:pPr>
            <a:r>
              <a:rPr lang="zh-CN" altLang="en-US" b="1" dirty="0">
                <a:latin typeface="楷体" panose="02010609060101010101" pitchFamily="49" charset="-122"/>
                <a:ea typeface="楷体" panose="02010609060101010101" pitchFamily="49" charset="-122"/>
              </a:rPr>
              <a:t>频至丰稔，米斗四五钱，马牛布野，外户动辄数月不闭。至</a:t>
            </a:r>
            <a:endParaRPr lang="en-US" altLang="zh-CN" b="1" dirty="0">
              <a:latin typeface="楷体" panose="02010609060101010101" pitchFamily="49" charset="-122"/>
              <a:ea typeface="楷体" panose="02010609060101010101" pitchFamily="49" charset="-122"/>
            </a:endParaRPr>
          </a:p>
          <a:p>
            <a:pPr>
              <a:defRPr/>
            </a:pP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贞观</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十五年，米</a:t>
            </a:r>
            <a:r>
              <a:rPr lang="zh-CN" altLang="en-US" b="1" dirty="0" smtClean="0">
                <a:latin typeface="楷体" panose="02010609060101010101" pitchFamily="49" charset="-122"/>
                <a:ea typeface="楷体" panose="02010609060101010101" pitchFamily="49" charset="-122"/>
              </a:rPr>
              <a:t>每斗值</a:t>
            </a:r>
            <a:r>
              <a:rPr lang="zh-CN" altLang="en-US" b="1" dirty="0">
                <a:latin typeface="楷体" panose="02010609060101010101" pitchFamily="49" charset="-122"/>
                <a:ea typeface="楷体" panose="02010609060101010101" pitchFamily="49" charset="-122"/>
              </a:rPr>
              <a:t>二钱。         </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杜佑</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通典</a:t>
            </a:r>
            <a:r>
              <a:rPr lang="en-US" altLang="zh-CN" b="1" dirty="0">
                <a:latin typeface="楷体" panose="02010609060101010101" pitchFamily="49" charset="-122"/>
                <a:ea typeface="楷体" panose="02010609060101010101" pitchFamily="49" charset="-122"/>
              </a:rPr>
              <a:t>》</a:t>
            </a:r>
          </a:p>
          <a:p>
            <a:pPr>
              <a:defRPr/>
            </a:pPr>
            <a:endParaRPr lang="en-US" altLang="zh-CN" b="1" dirty="0">
              <a:latin typeface="楷体" panose="02010609060101010101" pitchFamily="49" charset="-122"/>
              <a:ea typeface="楷体" panose="02010609060101010101" pitchFamily="49" charset="-122"/>
            </a:endParaRPr>
          </a:p>
          <a:p>
            <a:pPr>
              <a:defRPr/>
            </a:pPr>
            <a:r>
              <a:rPr lang="zh-CN" altLang="en-US" b="1" dirty="0">
                <a:latin typeface="+mn-ea"/>
                <a:ea typeface="+mn-ea"/>
              </a:rPr>
              <a:t>（</a:t>
            </a:r>
            <a:r>
              <a:rPr lang="en-US" altLang="zh-CN" b="1" dirty="0">
                <a:latin typeface="+mn-ea"/>
                <a:ea typeface="+mn-ea"/>
              </a:rPr>
              <a:t>3</a:t>
            </a:r>
            <a:r>
              <a:rPr lang="zh-CN" altLang="en-US" b="1" dirty="0">
                <a:latin typeface="+mn-ea"/>
                <a:ea typeface="+mn-ea"/>
              </a:rPr>
              <a:t>）材料三中叙述的社会状况是怎样的？为什么会出现</a:t>
            </a:r>
            <a:endParaRPr lang="en-US" altLang="zh-CN" b="1" dirty="0">
              <a:latin typeface="+mn-ea"/>
              <a:ea typeface="+mn-ea"/>
            </a:endParaRPr>
          </a:p>
          <a:p>
            <a:pPr>
              <a:defRPr/>
            </a:pPr>
            <a:r>
              <a:rPr lang="zh-CN" altLang="en-US" b="1" dirty="0">
                <a:latin typeface="+mn-ea"/>
                <a:ea typeface="+mn-ea"/>
              </a:rPr>
              <a:t>这样的状况？（</a:t>
            </a:r>
            <a:r>
              <a:rPr lang="en-US" altLang="zh-CN" b="1" dirty="0">
                <a:latin typeface="楷体" panose="02010609060101010101" pitchFamily="49" charset="-122"/>
                <a:ea typeface="楷体" panose="02010609060101010101" pitchFamily="49" charset="-122"/>
              </a:rPr>
              <a:t>6</a:t>
            </a:r>
            <a:r>
              <a:rPr lang="zh-CN" altLang="en-US" b="1" dirty="0">
                <a:latin typeface="楷体" panose="02010609060101010101" pitchFamily="49" charset="-122"/>
                <a:ea typeface="楷体" panose="02010609060101010101" pitchFamily="49" charset="-122"/>
              </a:rPr>
              <a:t>分）</a:t>
            </a:r>
          </a:p>
        </p:txBody>
      </p:sp>
      <p:sp>
        <p:nvSpPr>
          <p:cNvPr id="14" name="矩形 13"/>
          <p:cNvSpPr/>
          <p:nvPr/>
        </p:nvSpPr>
        <p:spPr>
          <a:xfrm>
            <a:off x="1042988" y="2066925"/>
            <a:ext cx="1081087"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5" name="矩形 14"/>
          <p:cNvSpPr/>
          <p:nvPr/>
        </p:nvSpPr>
        <p:spPr>
          <a:xfrm>
            <a:off x="3203575" y="1779588"/>
            <a:ext cx="1873250"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16" name="直接连接符 15"/>
          <p:cNvCxnSpPr/>
          <p:nvPr/>
        </p:nvCxnSpPr>
        <p:spPr>
          <a:xfrm>
            <a:off x="1547813" y="2066925"/>
            <a:ext cx="1584325" cy="0"/>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sp>
        <p:nvSpPr>
          <p:cNvPr id="22" name="文本框 3"/>
          <p:cNvSpPr txBox="1"/>
          <p:nvPr/>
        </p:nvSpPr>
        <p:spPr>
          <a:xfrm>
            <a:off x="971600" y="2355725"/>
            <a:ext cx="8870950" cy="1015663"/>
          </a:xfrm>
          <a:prstGeom prst="rect">
            <a:avLst/>
          </a:prstGeom>
          <a:noFill/>
          <a:ln w="9525">
            <a:noFill/>
          </a:ln>
        </p:spPr>
        <p:txBody>
          <a:bodyPr>
            <a:spAutoFit/>
            <a:scene3d>
              <a:camera prst="orthographicFront"/>
              <a:lightRig rig="threePt" dir="t"/>
            </a:scene3d>
          </a:bodyPr>
          <a:lstStyle/>
          <a:p>
            <a:pPr eaLnBrk="0" hangingPunct="0">
              <a:defRPr/>
            </a:pPr>
            <a:r>
              <a:rPr lang="zh-CN" altLang="en-US" sz="2000" b="1" dirty="0">
                <a:solidFill>
                  <a:srgbClr val="FF0000"/>
                </a:solidFill>
                <a:latin typeface="黑体" panose="02010609060101010101" pitchFamily="49" charset="-122"/>
                <a:ea typeface="黑体" panose="02010609060101010101" pitchFamily="49" charset="-122"/>
              </a:rPr>
              <a:t>状况：农业生产得到恢复和发展、社会秩序安定。（</a:t>
            </a:r>
            <a:r>
              <a:rPr lang="en-US" altLang="zh-CN" sz="2000" b="1" dirty="0">
                <a:solidFill>
                  <a:srgbClr val="FF0000"/>
                </a:solidFill>
                <a:latin typeface="黑体" panose="02010609060101010101" pitchFamily="49" charset="-122"/>
                <a:ea typeface="黑体" panose="02010609060101010101" pitchFamily="49" charset="-122"/>
              </a:rPr>
              <a:t>3</a:t>
            </a:r>
            <a:r>
              <a:rPr lang="zh-CN" altLang="en-US" sz="2000" b="1" dirty="0">
                <a:solidFill>
                  <a:srgbClr val="FF0000"/>
                </a:solidFill>
                <a:latin typeface="黑体" panose="02010609060101010101" pitchFamily="49" charset="-122"/>
                <a:ea typeface="黑体" panose="02010609060101010101" pitchFamily="49" charset="-122"/>
              </a:rPr>
              <a:t>分）</a:t>
            </a:r>
            <a:endParaRPr lang="en-US" altLang="zh-CN" sz="2000" b="1" dirty="0">
              <a:solidFill>
                <a:srgbClr val="FF0000"/>
              </a:solidFill>
              <a:latin typeface="黑体" panose="02010609060101010101" pitchFamily="49" charset="-122"/>
              <a:ea typeface="黑体" panose="02010609060101010101" pitchFamily="49" charset="-122"/>
            </a:endParaRPr>
          </a:p>
          <a:p>
            <a:pPr eaLnBrk="0" hangingPunct="0">
              <a:defRPr/>
            </a:pPr>
            <a:r>
              <a:rPr lang="zh-CN" altLang="en-US" sz="2000" b="1" dirty="0">
                <a:solidFill>
                  <a:srgbClr val="FF0000"/>
                </a:solidFill>
                <a:latin typeface="黑体" panose="02010609060101010101" pitchFamily="49" charset="-122"/>
                <a:ea typeface="黑体" panose="02010609060101010101" pitchFamily="49" charset="-122"/>
              </a:rPr>
              <a:t>原因：唐太宗精心治理国家，勤于政事、改革弊政、轻徭</a:t>
            </a:r>
            <a:endParaRPr lang="en-US" altLang="zh-CN" sz="2000" b="1" dirty="0">
              <a:solidFill>
                <a:srgbClr val="FF0000"/>
              </a:solidFill>
              <a:latin typeface="黑体" panose="02010609060101010101" pitchFamily="49" charset="-122"/>
              <a:ea typeface="黑体" panose="02010609060101010101" pitchFamily="49" charset="-122"/>
            </a:endParaRPr>
          </a:p>
          <a:p>
            <a:pPr eaLnBrk="0" hangingPunct="0">
              <a:defRPr/>
            </a:pPr>
            <a:r>
              <a:rPr lang="en-US" altLang="zh-CN" sz="2000" b="1" dirty="0">
                <a:solidFill>
                  <a:srgbClr val="FF0000"/>
                </a:solidFill>
                <a:latin typeface="黑体" panose="02010609060101010101" pitchFamily="49" charset="-122"/>
                <a:ea typeface="黑体" panose="02010609060101010101" pitchFamily="49" charset="-122"/>
              </a:rPr>
              <a:t>      </a:t>
            </a:r>
            <a:r>
              <a:rPr lang="zh-CN" altLang="en-US" sz="2000" b="1" dirty="0">
                <a:solidFill>
                  <a:srgbClr val="FF0000"/>
                </a:solidFill>
                <a:latin typeface="黑体" panose="02010609060101010101" pitchFamily="49" charset="-122"/>
                <a:ea typeface="黑体" panose="02010609060101010101" pitchFamily="49" charset="-122"/>
              </a:rPr>
              <a:t>薄赋，重视农业等。（</a:t>
            </a:r>
            <a:r>
              <a:rPr lang="en-US" altLang="zh-CN" sz="2000" b="1" dirty="0">
                <a:solidFill>
                  <a:srgbClr val="FF0000"/>
                </a:solidFill>
                <a:latin typeface="黑体" panose="02010609060101010101" pitchFamily="49" charset="-122"/>
                <a:ea typeface="黑体" panose="02010609060101010101" pitchFamily="49" charset="-122"/>
              </a:rPr>
              <a:t>3</a:t>
            </a:r>
            <a:r>
              <a:rPr lang="zh-CN" altLang="en-US" sz="2000" b="1" dirty="0">
                <a:solidFill>
                  <a:srgbClr val="FF0000"/>
                </a:solidFill>
                <a:latin typeface="黑体" panose="02010609060101010101" pitchFamily="49" charset="-122"/>
                <a:ea typeface="黑体" panose="02010609060101010101" pitchFamily="49" charset="-122"/>
              </a:rPr>
              <a:t>分）</a:t>
            </a:r>
          </a:p>
        </p:txBody>
      </p:sp>
      <p:sp>
        <p:nvSpPr>
          <p:cNvPr id="102410" name="椭圆 1"/>
          <p:cNvSpPr>
            <a:spLocks noChangeArrowheads="1"/>
          </p:cNvSpPr>
          <p:nvPr/>
        </p:nvSpPr>
        <p:spPr bwMode="auto">
          <a:xfrm>
            <a:off x="4643438" y="915988"/>
            <a:ext cx="1944687" cy="360362"/>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2411" name="椭圆 1"/>
          <p:cNvSpPr>
            <a:spLocks noChangeArrowheads="1"/>
          </p:cNvSpPr>
          <p:nvPr/>
        </p:nvSpPr>
        <p:spPr bwMode="auto">
          <a:xfrm>
            <a:off x="1908175" y="915988"/>
            <a:ext cx="1439863" cy="287337"/>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6" name="文本框 3"/>
          <p:cNvSpPr txBox="1"/>
          <p:nvPr/>
        </p:nvSpPr>
        <p:spPr>
          <a:xfrm>
            <a:off x="899592" y="3435845"/>
            <a:ext cx="8870950" cy="923330"/>
          </a:xfrm>
          <a:prstGeom prst="rect">
            <a:avLst/>
          </a:prstGeom>
          <a:noFill/>
          <a:ln w="9525">
            <a:noFill/>
          </a:ln>
        </p:spPr>
        <p:txBody>
          <a:bodyPr>
            <a:spAutoFit/>
            <a:scene3d>
              <a:camera prst="orthographicFront"/>
              <a:lightRig rig="threePt" dir="t"/>
            </a:scene3d>
          </a:bodyPr>
          <a:lstStyle/>
          <a:p>
            <a:pPr>
              <a:defRPr/>
            </a:pPr>
            <a:r>
              <a:rPr lang="zh-CN" altLang="en-US" b="1" dirty="0">
                <a:solidFill>
                  <a:srgbClr val="0000CC"/>
                </a:solidFill>
                <a:latin typeface="黑体" panose="02010609060101010101" pitchFamily="49" charset="-122"/>
                <a:ea typeface="黑体" panose="02010609060101010101" pitchFamily="49" charset="-122"/>
              </a:rPr>
              <a:t>注意：</a:t>
            </a:r>
            <a:endParaRPr lang="en-US" altLang="zh-CN" b="1" dirty="0">
              <a:solidFill>
                <a:srgbClr val="0000CC"/>
              </a:solidFill>
              <a:latin typeface="黑体" panose="02010609060101010101" pitchFamily="49" charset="-122"/>
              <a:ea typeface="黑体" panose="02010609060101010101" pitchFamily="49" charset="-122"/>
            </a:endParaRPr>
          </a:p>
          <a:p>
            <a:pPr>
              <a:defRPr/>
            </a:pPr>
            <a:r>
              <a:rPr lang="zh-CN" altLang="en-US" b="1" dirty="0">
                <a:solidFill>
                  <a:srgbClr val="0000CC"/>
                </a:solidFill>
                <a:latin typeface="黑体" panose="02010609060101010101" pitchFamily="49" charset="-122"/>
                <a:ea typeface="黑体" panose="02010609060101010101" pitchFamily="49" charset="-122"/>
              </a:rPr>
              <a:t>  依据材料分析，不能照抄原文，可找出关键句子，进行翻译和</a:t>
            </a:r>
            <a:endParaRPr lang="en-US" altLang="zh-CN" b="1" dirty="0">
              <a:solidFill>
                <a:srgbClr val="0000CC"/>
              </a:solidFill>
              <a:latin typeface="黑体" panose="02010609060101010101" pitchFamily="49" charset="-122"/>
              <a:ea typeface="黑体" panose="02010609060101010101" pitchFamily="49" charset="-122"/>
            </a:endParaRPr>
          </a:p>
          <a:p>
            <a:pPr>
              <a:defRPr/>
            </a:pPr>
            <a:r>
              <a:rPr lang="zh-CN" altLang="en-US" b="1" dirty="0">
                <a:solidFill>
                  <a:srgbClr val="0000CC"/>
                </a:solidFill>
                <a:latin typeface="黑体" panose="02010609060101010101" pitchFamily="49" charset="-122"/>
                <a:ea typeface="黑体" panose="02010609060101010101" pitchFamily="49" charset="-122"/>
              </a:rPr>
              <a:t>概括。概括的内容，要完整成句，没有语病。</a:t>
            </a:r>
            <a:endParaRPr lang="zh-CN" altLang="zh-CN" b="1" dirty="0">
              <a:solidFill>
                <a:srgbClr val="0000CC"/>
              </a:solidFill>
              <a:latin typeface="黑体" panose="02010609060101010101" pitchFamily="49" charset="-122"/>
              <a:ea typeface="黑体" panose="02010609060101010101" pitchFamily="49" charset="-122"/>
            </a:endParaRPr>
          </a:p>
        </p:txBody>
      </p:sp>
      <p:sp>
        <p:nvSpPr>
          <p:cNvPr id="18" name="矩形 17"/>
          <p:cNvSpPr/>
          <p:nvPr/>
        </p:nvSpPr>
        <p:spPr>
          <a:xfrm>
            <a:off x="5219700" y="1779588"/>
            <a:ext cx="720725" cy="2873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02414" name="椭圆 1"/>
          <p:cNvSpPr>
            <a:spLocks noChangeArrowheads="1"/>
          </p:cNvSpPr>
          <p:nvPr/>
        </p:nvSpPr>
        <p:spPr bwMode="auto">
          <a:xfrm>
            <a:off x="2484438" y="1203325"/>
            <a:ext cx="1727200" cy="360363"/>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7" name="椭圆 1"/>
          <p:cNvSpPr>
            <a:spLocks noChangeArrowheads="1"/>
          </p:cNvSpPr>
          <p:nvPr/>
        </p:nvSpPr>
        <p:spPr bwMode="auto">
          <a:xfrm>
            <a:off x="3059832" y="627534"/>
            <a:ext cx="1727200" cy="360363"/>
          </a:xfrm>
          <a:prstGeom prst="ellipse">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Tree>
    <p:extLst>
      <p:ext uri="{BB962C8B-B14F-4D97-AF65-F5344CB8AC3E}">
        <p14:creationId xmlns="" xmlns:p14="http://schemas.microsoft.com/office/powerpoint/2010/main" val="45726512"/>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2" presetClass="entr" presetSubtype="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ppt_x</p:attrName>
                                        </p:attrNameLst>
                                      </p:cBhvr>
                                      <p:tavLst>
                                        <p:tav tm="0">
                                          <p:val>
                                            <p:strVal val="1+#ppt_w/2"/>
                                          </p:val>
                                        </p:tav>
                                        <p:tav tm="100000">
                                          <p:val>
                                            <p:strVal val="#ppt_x"/>
                                          </p:val>
                                        </p:tav>
                                      </p:tavLst>
                                    </p:anim>
                                    <p:anim calcmode="lin" valueType="num">
                                      <p:cBhvr>
                                        <p:cTn id="11" dur="10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102403"/>
                                        </p:tgtEl>
                                        <p:attrNameLst>
                                          <p:attrName>style.visibility</p:attrName>
                                        </p:attrNameLst>
                                      </p:cBhvr>
                                      <p:to>
                                        <p:strVal val="visible"/>
                                      </p:to>
                                    </p:set>
                                    <p:animEffect transition="in" filter="wipe(down)">
                                      <p:cBhvr>
                                        <p:cTn id="14" dur="500"/>
                                        <p:tgtEl>
                                          <p:spTgt spid="102403"/>
                                        </p:tgtEl>
                                      </p:cBhvr>
                                    </p:animEffect>
                                  </p:childTnLst>
                                </p:cTn>
                              </p:par>
                              <p:par>
                                <p:cTn id="15" presetID="2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nodeType="afterGroup">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02411"/>
                                        </p:tgtEl>
                                        <p:attrNameLst>
                                          <p:attrName>style.visibility</p:attrName>
                                        </p:attrNameLst>
                                      </p:cBhvr>
                                      <p:to>
                                        <p:strVal val="visible"/>
                                      </p:to>
                                    </p:set>
                                    <p:animEffect transition="in" filter="wipe(down)">
                                      <p:cBhvr>
                                        <p:cTn id="42" dur="500"/>
                                        <p:tgtEl>
                                          <p:spTgt spid="102411"/>
                                        </p:tgtEl>
                                      </p:cBhvr>
                                    </p:animEffect>
                                  </p:childTnLst>
                                </p:cTn>
                              </p:par>
                            </p:childTnLst>
                          </p:cTn>
                        </p:par>
                        <p:par>
                          <p:cTn id="43" fill="hold" nodeType="afterGroup">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102410"/>
                                        </p:tgtEl>
                                        <p:attrNameLst>
                                          <p:attrName>style.visibility</p:attrName>
                                        </p:attrNameLst>
                                      </p:cBhvr>
                                      <p:to>
                                        <p:strVal val="visible"/>
                                      </p:to>
                                    </p:set>
                                    <p:animEffect transition="in" filter="wipe(down)">
                                      <p:cBhvr>
                                        <p:cTn id="46" dur="500"/>
                                        <p:tgtEl>
                                          <p:spTgt spid="102410"/>
                                        </p:tgtEl>
                                      </p:cBhvr>
                                    </p:animEffect>
                                  </p:childTnLst>
                                </p:cTn>
                              </p:par>
                            </p:childTnLst>
                          </p:cTn>
                        </p:par>
                        <p:par>
                          <p:cTn id="47" fill="hold" nodeType="afterGroup">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102414"/>
                                        </p:tgtEl>
                                        <p:attrNameLst>
                                          <p:attrName>style.visibility</p:attrName>
                                        </p:attrNameLst>
                                      </p:cBhvr>
                                      <p:to>
                                        <p:strVal val="visible"/>
                                      </p:to>
                                    </p:set>
                                    <p:animEffect transition="in" filter="wipe(down)">
                                      <p:cBhvr>
                                        <p:cTn id="50" dur="500"/>
                                        <p:tgtEl>
                                          <p:spTgt spid="102414"/>
                                        </p:tgtEl>
                                      </p:cBhvr>
                                    </p:animEffect>
                                  </p:childTnLst>
                                </p:cTn>
                              </p:par>
                            </p:childTnLst>
                          </p:cTn>
                        </p:par>
                      </p:childTnLst>
                    </p:cTn>
                  </p:par>
                  <p:par>
                    <p:cTn id="51" fill="hold">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down)">
                                      <p:cBhvr>
                                        <p:cTn id="60" dur="500"/>
                                        <p:tgtEl>
                                          <p:spTgt spid="2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p:bldP spid="14" grpId="0" animBg="1"/>
      <p:bldP spid="15" grpId="0" animBg="1"/>
      <p:bldP spid="102410" grpId="0" animBg="1"/>
      <p:bldP spid="102411" grpId="0" animBg="1"/>
      <p:bldP spid="18" grpId="0" animBg="1"/>
      <p:bldP spid="102414"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950" y="2139950"/>
            <a:ext cx="5592763" cy="290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1" name="标题 1"/>
          <p:cNvSpPr>
            <a:spLocks noGrp="1" noChangeArrowheads="1"/>
          </p:cNvSpPr>
          <p:nvPr>
            <p:ph type="title"/>
          </p:nvPr>
        </p:nvSpPr>
        <p:spPr>
          <a:xfrm>
            <a:off x="1165225" y="111125"/>
            <a:ext cx="8229600" cy="438150"/>
          </a:xfrm>
        </p:spPr>
        <p:txBody>
          <a:bodyPr/>
          <a:lstStyle/>
          <a:p>
            <a:pPr algn="l" eaLnBrk="1" hangingPunct="1"/>
            <a:r>
              <a:rPr lang="zh-CN" altLang="en-US" sz="2000" b="1" smtClean="0">
                <a:latin typeface="黑体" panose="02010609060101010101" pitchFamily="49" charset="-122"/>
                <a:ea typeface="黑体" panose="02010609060101010101" pitchFamily="49" charset="-122"/>
              </a:rPr>
              <a:t>三</a:t>
            </a:r>
            <a:r>
              <a:rPr lang="zh-CN" altLang="zh-CN" sz="2000" b="1" smtClean="0">
                <a:latin typeface="黑体" panose="02010609060101010101" pitchFamily="49" charset="-122"/>
                <a:ea typeface="黑体" panose="02010609060101010101" pitchFamily="49" charset="-122"/>
              </a:rPr>
              <a:t>、</a:t>
            </a:r>
            <a:r>
              <a:rPr lang="zh-CN" altLang="en-US" sz="2000" b="1" smtClean="0">
                <a:latin typeface="黑体" panose="02010609060101010101" pitchFamily="49" charset="-122"/>
                <a:ea typeface="黑体" panose="02010609060101010101" pitchFamily="49" charset="-122"/>
              </a:rPr>
              <a:t>回扣主干知识</a:t>
            </a:r>
            <a:endParaRPr lang="zh-CN" altLang="zh-CN" sz="2000" b="1" smtClean="0">
              <a:latin typeface="黑体" panose="02010609060101010101" pitchFamily="49" charset="-122"/>
              <a:ea typeface="黑体" panose="02010609060101010101" pitchFamily="49" charset="-122"/>
            </a:endParaRPr>
          </a:p>
        </p:txBody>
      </p:sp>
      <p:sp>
        <p:nvSpPr>
          <p:cNvPr id="13" name="矩形 12"/>
          <p:cNvSpPr/>
          <p:nvPr/>
        </p:nvSpPr>
        <p:spPr>
          <a:xfrm>
            <a:off x="467544" y="699542"/>
            <a:ext cx="3395050" cy="461665"/>
          </a:xfrm>
          <a:prstGeom prst="rect">
            <a:avLst/>
          </a:prstGeom>
          <a:noFill/>
        </p:spPr>
        <p:txBody>
          <a:bodyPr>
            <a:spAutoFit/>
          </a:bodyPr>
          <a:lstStyle/>
          <a:p>
            <a:pPr fontAlgn="auto">
              <a:spcBef>
                <a:spcPts val="0"/>
              </a:spcBef>
              <a:spcAft>
                <a:spcPts val="0"/>
              </a:spcAft>
              <a:defRPr/>
            </a:pPr>
            <a:r>
              <a:rPr lang="zh-CN" altLang="en-US" sz="2400" dirty="0" smtClean="0">
                <a:ln w="12700">
                  <a:solidFill>
                    <a:schemeClr val="accent1"/>
                  </a:solidFill>
                  <a:prstDash val="solid"/>
                </a:ln>
                <a:pattFill prst="pct50">
                  <a:fgClr>
                    <a:schemeClr val="accent1"/>
                  </a:fgClr>
                  <a:bgClr>
                    <a:schemeClr val="accent1">
                      <a:lumMod val="20000"/>
                      <a:lumOff val="80000"/>
                    </a:schemeClr>
                  </a:bgClr>
                </a:pattFill>
                <a:latin typeface="+mn-lt"/>
              </a:rPr>
              <a:t>     唐朝</a:t>
            </a:r>
            <a:endParaRPr lang="zh-CN" altLang="en-US" sz="2400" b="1" dirty="0">
              <a:solidFill>
                <a:srgbClr val="FF0000"/>
              </a:solidFill>
              <a:latin typeface="Century Gothic" panose="020B0502020202020204" pitchFamily="34" charset="0"/>
              <a:ea typeface="黑体" panose="02010609060101010101" pitchFamily="49" charset="-122"/>
            </a:endParaRPr>
          </a:p>
        </p:txBody>
      </p:sp>
      <p:sp>
        <p:nvSpPr>
          <p:cNvPr id="20" name="椭圆 19"/>
          <p:cNvSpPr/>
          <p:nvPr/>
        </p:nvSpPr>
        <p:spPr>
          <a:xfrm>
            <a:off x="1476375" y="1276350"/>
            <a:ext cx="358775" cy="431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774" name="Rectangle 10"/>
          <p:cNvSpPr>
            <a:spLocks noChangeArrowheads="1"/>
          </p:cNvSpPr>
          <p:nvPr/>
        </p:nvSpPr>
        <p:spPr bwMode="auto">
          <a:xfrm>
            <a:off x="323850" y="1276350"/>
            <a:ext cx="18780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0000FF"/>
                </a:solidFill>
                <a:latin typeface="Century Gothic" panose="020B0502020202020204" pitchFamily="34" charset="0"/>
                <a:ea typeface="黑体" panose="02010609060101010101" pitchFamily="49" charset="-122"/>
              </a:rPr>
              <a:t>“</a:t>
            </a:r>
            <a:r>
              <a:rPr lang="zh-CN" altLang="en-US" sz="2400" b="1">
                <a:solidFill>
                  <a:srgbClr val="0000FF"/>
                </a:solidFill>
                <a:latin typeface="Century Gothic" panose="020B0502020202020204" pitchFamily="34" charset="0"/>
                <a:ea typeface="黑体" panose="02010609060101010101" pitchFamily="49" charset="-122"/>
              </a:rPr>
              <a:t>贞观之治”</a:t>
            </a:r>
          </a:p>
        </p:txBody>
      </p:sp>
      <p:grpSp>
        <p:nvGrpSpPr>
          <p:cNvPr id="2" name="组合 23"/>
          <p:cNvGrpSpPr>
            <a:grpSpLocks/>
          </p:cNvGrpSpPr>
          <p:nvPr/>
        </p:nvGrpSpPr>
        <p:grpSpPr bwMode="auto">
          <a:xfrm>
            <a:off x="-36513" y="1779588"/>
            <a:ext cx="2243138" cy="2736850"/>
            <a:chOff x="1349677" y="29323"/>
            <a:chExt cx="2445002" cy="3109024"/>
          </a:xfrm>
        </p:grpSpPr>
        <p:pic>
          <p:nvPicPr>
            <p:cNvPr id="32788" name="图片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757733" y="29323"/>
              <a:ext cx="2036946" cy="3109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89" name="Rectangle 4"/>
            <p:cNvSpPr>
              <a:spLocks noChangeArrowheads="1"/>
            </p:cNvSpPr>
            <p:nvPr/>
          </p:nvSpPr>
          <p:spPr bwMode="auto">
            <a:xfrm>
              <a:off x="1349677" y="1873285"/>
              <a:ext cx="492426" cy="11054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楷体" panose="02010609060101010101" pitchFamily="49" charset="-122"/>
                  <a:ea typeface="楷体" panose="02010609060101010101" pitchFamily="49" charset="-122"/>
                </a:rPr>
                <a:t>唐太宗像</a:t>
              </a:r>
            </a:p>
          </p:txBody>
        </p:sp>
      </p:grpSp>
      <p:sp>
        <p:nvSpPr>
          <p:cNvPr id="27" name="自选图形 101"/>
          <p:cNvSpPr>
            <a:spLocks/>
          </p:cNvSpPr>
          <p:nvPr/>
        </p:nvSpPr>
        <p:spPr bwMode="auto">
          <a:xfrm>
            <a:off x="2339975" y="842963"/>
            <a:ext cx="144463" cy="3744912"/>
          </a:xfrm>
          <a:prstGeom prst="leftBrace">
            <a:avLst>
              <a:gd name="adj1" fmla="val 84970"/>
              <a:gd name="adj2" fmla="val 50000"/>
            </a:avLst>
          </a:pr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Rockwell" panose="02060603020205020403" pitchFamily="18" charset="0"/>
            </a:endParaRPr>
          </a:p>
        </p:txBody>
      </p:sp>
      <p:sp>
        <p:nvSpPr>
          <p:cNvPr id="28" name="Rectangle 11"/>
          <p:cNvSpPr>
            <a:spLocks noChangeArrowheads="1"/>
          </p:cNvSpPr>
          <p:nvPr/>
        </p:nvSpPr>
        <p:spPr bwMode="auto">
          <a:xfrm>
            <a:off x="2484438" y="627063"/>
            <a:ext cx="36131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楷体" panose="02010609060101010101" pitchFamily="49" charset="-122"/>
                <a:ea typeface="楷体" panose="02010609060101010101" pitchFamily="49" charset="-122"/>
              </a:rPr>
              <a:t>治国思想：以民为本</a:t>
            </a:r>
          </a:p>
        </p:txBody>
      </p:sp>
      <p:sp>
        <p:nvSpPr>
          <p:cNvPr id="29" name="左箭头 28"/>
          <p:cNvSpPr/>
          <p:nvPr/>
        </p:nvSpPr>
        <p:spPr>
          <a:xfrm>
            <a:off x="5003800" y="771525"/>
            <a:ext cx="422275" cy="157163"/>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zh-CN" altLang="en-US"/>
          </a:p>
        </p:txBody>
      </p:sp>
      <p:pic>
        <p:nvPicPr>
          <p:cNvPr id="30" name="图片 29"/>
          <p:cNvPicPr>
            <a:picLocks noChangeAspect="1" noChangeArrowheads="1"/>
          </p:cNvPicPr>
          <p:nvPr/>
        </p:nvPicPr>
        <p:blipFill>
          <a:blip r:embed="rId5" cstate="print">
            <a:extLst>
              <a:ext uri="{28A0092B-C50C-407E-A947-70E740481C1C}">
                <a14:useLocalDpi xmlns="" xmlns:a14="http://schemas.microsoft.com/office/drawing/2010/main" val="0"/>
              </a:ext>
            </a:extLst>
          </a:blip>
          <a:srcRect l="1262" t="3442" r="2649" b="33607"/>
          <a:stretch>
            <a:fillRect/>
          </a:stretch>
        </p:blipFill>
        <p:spPr bwMode="auto">
          <a:xfrm>
            <a:off x="5435600" y="268288"/>
            <a:ext cx="3417888"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1" name="直接连接符 30"/>
          <p:cNvCxnSpPr/>
          <p:nvPr/>
        </p:nvCxnSpPr>
        <p:spPr>
          <a:xfrm>
            <a:off x="7380288" y="1203325"/>
            <a:ext cx="143986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508625" y="1419225"/>
            <a:ext cx="21590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3" name="矩形 32"/>
          <p:cNvSpPr>
            <a:spLocks noChangeArrowheads="1"/>
          </p:cNvSpPr>
          <p:nvPr/>
        </p:nvSpPr>
        <p:spPr bwMode="auto">
          <a:xfrm>
            <a:off x="2484438" y="2427288"/>
            <a:ext cx="1881187"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楷体" panose="02010609060101010101" pitchFamily="49" charset="-122"/>
                <a:ea typeface="楷体" panose="02010609060101010101" pitchFamily="49" charset="-122"/>
              </a:rPr>
              <a:t>治国措施</a:t>
            </a:r>
          </a:p>
        </p:txBody>
      </p:sp>
      <p:sp>
        <p:nvSpPr>
          <p:cNvPr id="34" name="自选图形 101"/>
          <p:cNvSpPr>
            <a:spLocks/>
          </p:cNvSpPr>
          <p:nvPr/>
        </p:nvSpPr>
        <p:spPr bwMode="auto">
          <a:xfrm>
            <a:off x="3708400" y="1708150"/>
            <a:ext cx="142875" cy="1943100"/>
          </a:xfrm>
          <a:prstGeom prst="leftBrace">
            <a:avLst>
              <a:gd name="adj1" fmla="val 85756"/>
              <a:gd name="adj2" fmla="val 50000"/>
            </a:avLst>
          </a:prstGeom>
          <a:noFill/>
          <a:ln w="2857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Rockwell" panose="02060603020205020403" pitchFamily="18" charset="0"/>
            </a:endParaRPr>
          </a:p>
        </p:txBody>
      </p:sp>
      <p:sp>
        <p:nvSpPr>
          <p:cNvPr id="35" name="矩形 34"/>
          <p:cNvSpPr>
            <a:spLocks noChangeArrowheads="1"/>
          </p:cNvSpPr>
          <p:nvPr/>
        </p:nvSpPr>
        <p:spPr bwMode="auto">
          <a:xfrm>
            <a:off x="3924300" y="1492250"/>
            <a:ext cx="6465888" cy="2516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b="1" dirty="0">
                <a:latin typeface="楷体" panose="02010609060101010101" pitchFamily="49" charset="-122"/>
                <a:ea typeface="楷体" panose="02010609060101010101" pitchFamily="49" charset="-122"/>
              </a:rPr>
              <a:t>政</a:t>
            </a:r>
            <a:r>
              <a:rPr lang="zh-CN" altLang="en-US" b="1" dirty="0" smtClean="0">
                <a:latin typeface="楷体" panose="02010609060101010101" pitchFamily="49" charset="-122"/>
                <a:ea typeface="楷体" panose="02010609060101010101" pitchFamily="49" charset="-122"/>
              </a:rPr>
              <a:t>治：</a:t>
            </a:r>
            <a:r>
              <a:rPr lang="zh-CN" altLang="en-US" b="1" dirty="0">
                <a:latin typeface="楷体" panose="02010609060101010101" pitchFamily="49" charset="-122"/>
                <a:ea typeface="楷体" panose="02010609060101010101" pitchFamily="49" charset="-122"/>
              </a:rPr>
              <a:t>①从善如流，知人善任；</a:t>
            </a:r>
            <a:endParaRPr lang="en-US" altLang="zh-CN" b="1" dirty="0">
              <a:latin typeface="楷体" panose="02010609060101010101" pitchFamily="49" charset="-122"/>
              <a:ea typeface="楷体" panose="02010609060101010101" pitchFamily="49" charset="-122"/>
            </a:endParaRPr>
          </a:p>
          <a:p>
            <a:pPr eaLnBrk="1" hangingPunct="1">
              <a:lnSpc>
                <a:spcPct val="125000"/>
              </a:lnSpc>
            </a:pPr>
            <a:r>
              <a:rPr lang="en-US" altLang="zh-CN" b="1" dirty="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②</a:t>
            </a:r>
            <a:r>
              <a:rPr lang="zh-CN" altLang="en-US" b="1" dirty="0">
                <a:latin typeface="楷体" panose="02010609060101010101" pitchFamily="49" charset="-122"/>
                <a:ea typeface="楷体" panose="02010609060101010101" pitchFamily="49" charset="-122"/>
              </a:rPr>
              <a:t>完善三省六部制；</a:t>
            </a:r>
            <a:endParaRPr lang="en-US" altLang="zh-CN" b="1" dirty="0">
              <a:latin typeface="楷体" panose="02010609060101010101" pitchFamily="49" charset="-122"/>
              <a:ea typeface="楷体" panose="02010609060101010101" pitchFamily="49" charset="-122"/>
            </a:endParaRPr>
          </a:p>
          <a:p>
            <a:pPr eaLnBrk="1" hangingPunct="1">
              <a:lnSpc>
                <a:spcPct val="125000"/>
              </a:lnSpc>
            </a:pPr>
            <a:r>
              <a:rPr lang="zh-CN" altLang="en-US" b="1" dirty="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③</a:t>
            </a:r>
            <a:r>
              <a:rPr lang="zh-CN" altLang="en-US" b="1" dirty="0">
                <a:latin typeface="楷体" panose="02010609060101010101" pitchFamily="49" charset="-122"/>
                <a:ea typeface="楷体" panose="02010609060101010101" pitchFamily="49" charset="-122"/>
              </a:rPr>
              <a:t>制定法律，减省刑罚；</a:t>
            </a:r>
          </a:p>
          <a:p>
            <a:pPr eaLnBrk="1" hangingPunct="1">
              <a:lnSpc>
                <a:spcPct val="125000"/>
              </a:lnSpc>
            </a:pPr>
            <a:r>
              <a:rPr lang="zh-CN" altLang="en-US" b="1" dirty="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④</a:t>
            </a:r>
            <a:r>
              <a:rPr lang="zh-CN" altLang="en-US" b="1" dirty="0">
                <a:latin typeface="楷体" panose="02010609060101010101" pitchFamily="49" charset="-122"/>
                <a:ea typeface="楷体" panose="02010609060101010101" pitchFamily="49" charset="-122"/>
              </a:rPr>
              <a:t>完善科举制（进士科）；</a:t>
            </a:r>
            <a:endParaRPr lang="en-US" altLang="zh-CN" b="1" dirty="0">
              <a:latin typeface="楷体" panose="02010609060101010101" pitchFamily="49" charset="-122"/>
              <a:ea typeface="楷体" panose="02010609060101010101" pitchFamily="49" charset="-122"/>
            </a:endParaRPr>
          </a:p>
          <a:p>
            <a:pPr eaLnBrk="1" hangingPunct="1">
              <a:lnSpc>
                <a:spcPct val="125000"/>
              </a:lnSpc>
            </a:pPr>
            <a:r>
              <a:rPr lang="zh-CN" altLang="en-US" b="1" dirty="0">
                <a:latin typeface="楷体" panose="02010609060101010101" pitchFamily="49" charset="-122"/>
                <a:ea typeface="楷体" panose="02010609060101010101" pitchFamily="49" charset="-122"/>
              </a:rPr>
              <a:t>      </a:t>
            </a:r>
            <a:r>
              <a:rPr lang="zh-CN" altLang="en-US" b="1" dirty="0" smtClean="0">
                <a:latin typeface="楷体" panose="02010609060101010101" pitchFamily="49" charset="-122"/>
                <a:ea typeface="楷体" panose="02010609060101010101" pitchFamily="49" charset="-122"/>
              </a:rPr>
              <a:t>⑤</a:t>
            </a:r>
            <a:r>
              <a:rPr lang="zh-CN" altLang="en-US" b="1" dirty="0">
                <a:latin typeface="楷体" panose="02010609060101010101" pitchFamily="49" charset="-122"/>
                <a:ea typeface="楷体" panose="02010609060101010101" pitchFamily="49" charset="-122"/>
              </a:rPr>
              <a:t>严格考察官吏政绩。</a:t>
            </a:r>
            <a:endParaRPr lang="en-US" altLang="zh-CN" b="1" dirty="0">
              <a:latin typeface="楷体" panose="02010609060101010101" pitchFamily="49" charset="-122"/>
              <a:ea typeface="楷体" panose="02010609060101010101" pitchFamily="49" charset="-122"/>
            </a:endParaRPr>
          </a:p>
          <a:p>
            <a:pPr eaLnBrk="1" hangingPunct="1">
              <a:lnSpc>
                <a:spcPct val="125000"/>
              </a:lnSpc>
            </a:pPr>
            <a:r>
              <a:rPr lang="zh-CN" altLang="en-US" b="1" dirty="0">
                <a:latin typeface="楷体" panose="02010609060101010101" pitchFamily="49" charset="-122"/>
                <a:ea typeface="楷体" panose="02010609060101010101" pitchFamily="49" charset="-122"/>
              </a:rPr>
              <a:t>民</a:t>
            </a:r>
            <a:r>
              <a:rPr lang="zh-CN" altLang="en-US" b="1" dirty="0" smtClean="0">
                <a:latin typeface="楷体" panose="02010609060101010101" pitchFamily="49" charset="-122"/>
                <a:ea typeface="楷体" panose="02010609060101010101" pitchFamily="49" charset="-122"/>
              </a:rPr>
              <a:t>族：</a:t>
            </a:r>
            <a:r>
              <a:rPr lang="zh-CN" altLang="en-US" b="1" dirty="0">
                <a:latin typeface="楷体" panose="02010609060101010101" pitchFamily="49" charset="-122"/>
                <a:ea typeface="楷体" panose="02010609060101010101" pitchFamily="49" charset="-122"/>
              </a:rPr>
              <a:t>开明民族政策，文成公主入藏。</a:t>
            </a:r>
            <a:endParaRPr lang="en-US" altLang="zh-CN" b="1" dirty="0">
              <a:latin typeface="楷体" panose="02010609060101010101" pitchFamily="49" charset="-122"/>
              <a:ea typeface="楷体" panose="02010609060101010101" pitchFamily="49" charset="-122"/>
            </a:endParaRPr>
          </a:p>
          <a:p>
            <a:pPr eaLnBrk="1" hangingPunct="1">
              <a:lnSpc>
                <a:spcPct val="125000"/>
              </a:lnSpc>
            </a:pPr>
            <a:r>
              <a:rPr lang="zh-CN" altLang="en-US" b="1" dirty="0">
                <a:latin typeface="楷体" panose="02010609060101010101" pitchFamily="49" charset="-122"/>
                <a:ea typeface="楷体" panose="02010609060101010101" pitchFamily="49" charset="-122"/>
              </a:rPr>
              <a:t>经</a:t>
            </a:r>
            <a:r>
              <a:rPr lang="zh-CN" altLang="en-US" b="1" dirty="0" smtClean="0">
                <a:latin typeface="楷体" panose="02010609060101010101" pitchFamily="49" charset="-122"/>
                <a:ea typeface="楷体" panose="02010609060101010101" pitchFamily="49" charset="-122"/>
              </a:rPr>
              <a:t>济：</a:t>
            </a:r>
            <a:r>
              <a:rPr lang="zh-CN" altLang="en-US" b="1" dirty="0">
                <a:latin typeface="楷体" panose="02010609060101010101" pitchFamily="49" charset="-122"/>
                <a:ea typeface="楷体" panose="02010609060101010101" pitchFamily="49" charset="-122"/>
              </a:rPr>
              <a:t>①减轻农民负担；②发展农业生产。</a:t>
            </a:r>
          </a:p>
        </p:txBody>
      </p:sp>
      <p:pic>
        <p:nvPicPr>
          <p:cNvPr id="36" name="图片 35"/>
          <p:cNvPicPr>
            <a:picLocks noChangeAspect="1" noChangeArrowheads="1"/>
          </p:cNvPicPr>
          <p:nvPr/>
        </p:nvPicPr>
        <p:blipFill>
          <a:blip r:embed="rId6" cstate="print">
            <a:extLst>
              <a:ext uri="{28A0092B-C50C-407E-A947-70E740481C1C}">
                <a14:useLocalDpi xmlns="" xmlns:a14="http://schemas.microsoft.com/office/drawing/2010/main" val="0"/>
              </a:ext>
            </a:extLst>
          </a:blip>
          <a:srcRect l="420" t="38901" r="818" b="20959"/>
          <a:stretch>
            <a:fillRect/>
          </a:stretch>
        </p:blipFill>
        <p:spPr bwMode="auto">
          <a:xfrm>
            <a:off x="3886200" y="4011613"/>
            <a:ext cx="5257800" cy="606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矩形 36"/>
          <p:cNvSpPr>
            <a:spLocks noChangeArrowheads="1"/>
          </p:cNvSpPr>
          <p:nvPr/>
        </p:nvSpPr>
        <p:spPr bwMode="auto">
          <a:xfrm>
            <a:off x="2555875" y="4516438"/>
            <a:ext cx="93472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000" b="1" dirty="0">
                <a:latin typeface="楷体" panose="02010609060101010101" pitchFamily="49" charset="-122"/>
                <a:ea typeface="楷体" panose="02010609060101010101" pitchFamily="49" charset="-122"/>
              </a:rPr>
              <a:t>结果：政治比较清明，经济发展，国力增强，文教昌盛。</a:t>
            </a:r>
          </a:p>
        </p:txBody>
      </p:sp>
      <p:sp>
        <p:nvSpPr>
          <p:cNvPr id="38" name="上箭头 37"/>
          <p:cNvSpPr/>
          <p:nvPr/>
        </p:nvSpPr>
        <p:spPr>
          <a:xfrm>
            <a:off x="5651500" y="3795713"/>
            <a:ext cx="146050" cy="244475"/>
          </a:xfrm>
          <a:prstGeom prst="up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 xmlns:p14="http://schemas.microsoft.com/office/powerpoint/2010/main" val="4277666488"/>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randombar(horizontal)">
                                      <p:cBhvr>
                                        <p:cTn id="37" dur="500"/>
                                        <p:tgtEl>
                                          <p:spTgt spid="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4" presetClass="entr" presetSubtype="1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randombar(horizontal)">
                                      <p:cBhvr>
                                        <p:cTn id="65" dur="500"/>
                                        <p:tgtEl>
                                          <p:spTgt spid="3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animBg="1"/>
      <p:bldP spid="28" grpId="0"/>
      <p:bldP spid="29" grpId="0" animBg="1"/>
      <p:bldP spid="33" grpId="0"/>
      <p:bldP spid="34" grpId="0" animBg="1"/>
      <p:bldP spid="35" grpId="0"/>
      <p:bldP spid="37" grpId="0"/>
      <p:bldP spid="3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3" descr="I:\我的模板\中国风模板\中国风模板05\宽版\页面1\切片\墨竹02.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 name="组合 6"/>
          <p:cNvGrpSpPr>
            <a:grpSpLocks/>
          </p:cNvGrpSpPr>
          <p:nvPr/>
        </p:nvGrpSpPr>
        <p:grpSpPr bwMode="auto">
          <a:xfrm>
            <a:off x="3059113" y="0"/>
            <a:ext cx="3302000" cy="1779588"/>
            <a:chOff x="3131840" y="1491630"/>
            <a:chExt cx="3301900" cy="2817524"/>
          </a:xfrm>
        </p:grpSpPr>
        <p:pic>
          <p:nvPicPr>
            <p:cNvPr id="33809" name="Picture 3" descr="C:\Users\zjd\Desktop\Nipic_9501016_2012041916170751919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rot="10800000">
              <a:off x="3131840" y="1491630"/>
              <a:ext cx="3301900" cy="28175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10" name="TextBox 8"/>
            <p:cNvSpPr txBox="1">
              <a:spLocks noChangeArrowheads="1"/>
            </p:cNvSpPr>
            <p:nvPr/>
          </p:nvSpPr>
          <p:spPr bwMode="auto">
            <a:xfrm>
              <a:off x="3707904" y="2571751"/>
              <a:ext cx="1216963" cy="5199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华文隶书" panose="02010800040101010101" pitchFamily="2" charset="-122"/>
                  <a:ea typeface="华文隶书" panose="02010800040101010101" pitchFamily="2" charset="-122"/>
                </a:rPr>
                <a:t>总结方法</a:t>
              </a:r>
            </a:p>
          </p:txBody>
        </p:sp>
      </p:grpSp>
      <p:grpSp>
        <p:nvGrpSpPr>
          <p:cNvPr id="4" name="组合 3"/>
          <p:cNvGrpSpPr>
            <a:grpSpLocks/>
          </p:cNvGrpSpPr>
          <p:nvPr/>
        </p:nvGrpSpPr>
        <p:grpSpPr bwMode="auto">
          <a:xfrm>
            <a:off x="3132138" y="1419225"/>
            <a:ext cx="3887787" cy="936625"/>
            <a:chOff x="3131836" y="798458"/>
            <a:chExt cx="3888432" cy="937357"/>
          </a:xfrm>
        </p:grpSpPr>
        <p:pic>
          <p:nvPicPr>
            <p:cNvPr id="33807" name="Picture 2" descr="C:\Users\zjd\Desktop\未命名 -2.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rot="-5400000">
              <a:off x="4607372" y="-677079"/>
              <a:ext cx="937357" cy="38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8" name="TextBox 11"/>
            <p:cNvSpPr txBox="1">
              <a:spLocks noChangeArrowheads="1"/>
            </p:cNvSpPr>
            <p:nvPr/>
          </p:nvSpPr>
          <p:spPr bwMode="auto">
            <a:xfrm>
              <a:off x="3502561" y="1237037"/>
              <a:ext cx="1800792" cy="369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华文隶书" panose="02010800040101010101" pitchFamily="2" charset="-122"/>
                  <a:ea typeface="华文隶书" panose="02010800040101010101" pitchFamily="2" charset="-122"/>
                </a:rPr>
                <a:t>看清问题的要求</a:t>
              </a:r>
            </a:p>
          </p:txBody>
        </p:sp>
      </p:grpSp>
      <p:grpSp>
        <p:nvGrpSpPr>
          <p:cNvPr id="5" name="组合 7"/>
          <p:cNvGrpSpPr>
            <a:grpSpLocks/>
          </p:cNvGrpSpPr>
          <p:nvPr/>
        </p:nvGrpSpPr>
        <p:grpSpPr bwMode="auto">
          <a:xfrm>
            <a:off x="3132138" y="2284413"/>
            <a:ext cx="3887787" cy="938212"/>
            <a:chOff x="3131836" y="1635641"/>
            <a:chExt cx="3888432" cy="937357"/>
          </a:xfrm>
        </p:grpSpPr>
        <p:pic>
          <p:nvPicPr>
            <p:cNvPr id="33805" name="Picture 2" descr="C:\Users\zjd\Desktop\未命名 -2.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rot="-5400000">
              <a:off x="4607372" y="160103"/>
              <a:ext cx="937357" cy="38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6" name="TextBox 10"/>
            <p:cNvSpPr txBox="1">
              <a:spLocks noChangeArrowheads="1"/>
            </p:cNvSpPr>
            <p:nvPr/>
          </p:nvSpPr>
          <p:spPr bwMode="auto">
            <a:xfrm>
              <a:off x="3468462" y="2097757"/>
              <a:ext cx="1800792" cy="368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华文隶书" panose="02010800040101010101" pitchFamily="2" charset="-122"/>
                  <a:ea typeface="华文隶书" panose="02010800040101010101" pitchFamily="2" charset="-122"/>
                </a:rPr>
                <a:t>带着问题审材料</a:t>
              </a:r>
            </a:p>
          </p:txBody>
        </p:sp>
      </p:grpSp>
      <p:grpSp>
        <p:nvGrpSpPr>
          <p:cNvPr id="6" name="组合 7"/>
          <p:cNvGrpSpPr>
            <a:grpSpLocks/>
          </p:cNvGrpSpPr>
          <p:nvPr/>
        </p:nvGrpSpPr>
        <p:grpSpPr bwMode="auto">
          <a:xfrm>
            <a:off x="3132138" y="3148013"/>
            <a:ext cx="3887787" cy="938212"/>
            <a:chOff x="3131836" y="1635641"/>
            <a:chExt cx="3888432" cy="937357"/>
          </a:xfrm>
        </p:grpSpPr>
        <p:pic>
          <p:nvPicPr>
            <p:cNvPr id="33803" name="Picture 2" descr="C:\Users\zjd\Desktop\未命名 -2.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rot="-5400000">
              <a:off x="4607372" y="160103"/>
              <a:ext cx="937357" cy="38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4" name="TextBox 10"/>
            <p:cNvSpPr txBox="1">
              <a:spLocks noChangeArrowheads="1"/>
            </p:cNvSpPr>
            <p:nvPr/>
          </p:nvSpPr>
          <p:spPr bwMode="auto">
            <a:xfrm>
              <a:off x="3468462" y="2097757"/>
              <a:ext cx="1812015" cy="368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华文隶书" panose="02010800040101010101" pitchFamily="2" charset="-122"/>
                  <a:ea typeface="华文隶书" panose="02010800040101010101" pitchFamily="2" charset="-122"/>
                </a:rPr>
                <a:t>提取有效的信息</a:t>
              </a:r>
            </a:p>
          </p:txBody>
        </p:sp>
      </p:grpSp>
      <p:grpSp>
        <p:nvGrpSpPr>
          <p:cNvPr id="7" name="组合 7"/>
          <p:cNvGrpSpPr>
            <a:grpSpLocks/>
          </p:cNvGrpSpPr>
          <p:nvPr/>
        </p:nvGrpSpPr>
        <p:grpSpPr bwMode="auto">
          <a:xfrm>
            <a:off x="3132138" y="3940175"/>
            <a:ext cx="3887787" cy="938213"/>
            <a:chOff x="3131836" y="1635641"/>
            <a:chExt cx="3888432" cy="937357"/>
          </a:xfrm>
        </p:grpSpPr>
        <p:pic>
          <p:nvPicPr>
            <p:cNvPr id="33801" name="Picture 2" descr="C:\Users\zjd\Desktop\未命名 -2.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rot="-5400000">
              <a:off x="4607372" y="160103"/>
              <a:ext cx="937357" cy="388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2" name="TextBox 10"/>
            <p:cNvSpPr txBox="1">
              <a:spLocks noChangeArrowheads="1"/>
            </p:cNvSpPr>
            <p:nvPr/>
          </p:nvSpPr>
          <p:spPr bwMode="auto">
            <a:xfrm>
              <a:off x="3468462" y="2097757"/>
              <a:ext cx="1812015" cy="368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华文隶书" panose="02010800040101010101" pitchFamily="2" charset="-122"/>
                  <a:ea typeface="华文隶书" panose="02010800040101010101" pitchFamily="2" charset="-122"/>
                </a:rPr>
                <a:t>规范答题守规矩</a:t>
              </a:r>
            </a:p>
          </p:txBody>
        </p:sp>
      </p:grpSp>
    </p:spTree>
    <p:extLst>
      <p:ext uri="{BB962C8B-B14F-4D97-AF65-F5344CB8AC3E}">
        <p14:creationId xmlns="" xmlns:p14="http://schemas.microsoft.com/office/powerpoint/2010/main" val="1932916415"/>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par>
                                <p:cTn id="8" presetID="49" presetClass="entr" presetSubtype="0" decel="10000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1000" fill="hold"/>
                                        <p:tgtEl>
                                          <p:spTgt spid="3"/>
                                        </p:tgtEl>
                                        <p:attrNameLst>
                                          <p:attrName>ppt_w</p:attrName>
                                        </p:attrNameLst>
                                      </p:cBhvr>
                                      <p:tavLst>
                                        <p:tav tm="0">
                                          <p:val>
                                            <p:fltVal val="0"/>
                                          </p:val>
                                        </p:tav>
                                        <p:tav tm="100000">
                                          <p:val>
                                            <p:strVal val="#ppt_w"/>
                                          </p:val>
                                        </p:tav>
                                      </p:tavLst>
                                    </p:anim>
                                    <p:anim calcmode="lin" valueType="num">
                                      <p:cBhvr>
                                        <p:cTn id="11" dur="1000" fill="hold"/>
                                        <p:tgtEl>
                                          <p:spTgt spid="3"/>
                                        </p:tgtEl>
                                        <p:attrNameLst>
                                          <p:attrName>ppt_h</p:attrName>
                                        </p:attrNameLst>
                                      </p:cBhvr>
                                      <p:tavLst>
                                        <p:tav tm="0">
                                          <p:val>
                                            <p:fltVal val="0"/>
                                          </p:val>
                                        </p:tav>
                                        <p:tav tm="100000">
                                          <p:val>
                                            <p:strVal val="#ppt_h"/>
                                          </p:val>
                                        </p:tav>
                                      </p:tavLst>
                                    </p:anim>
                                    <p:anim calcmode="lin" valueType="num">
                                      <p:cBhvr>
                                        <p:cTn id="12" dur="1000" fill="hold"/>
                                        <p:tgtEl>
                                          <p:spTgt spid="3"/>
                                        </p:tgtEl>
                                        <p:attrNameLst>
                                          <p:attrName>style.rotation</p:attrName>
                                        </p:attrNameLst>
                                      </p:cBhvr>
                                      <p:tavLst>
                                        <p:tav tm="0">
                                          <p:val>
                                            <p:fltVal val="360"/>
                                          </p:val>
                                        </p:tav>
                                        <p:tav tm="100000">
                                          <p:val>
                                            <p:fltVal val="0"/>
                                          </p:val>
                                        </p:tav>
                                      </p:tavLst>
                                    </p:anim>
                                    <p:animEffect transition="in" filter="fade">
                                      <p:cBhvr>
                                        <p:cTn id="13" dur="10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1+#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1+#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1+#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258888" y="842963"/>
            <a:ext cx="7416800" cy="5238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Aft>
                <a:spcPct val="0"/>
              </a:spcAft>
              <a:buFontTx/>
              <a:buNone/>
              <a:defRPr/>
            </a:pPr>
            <a:r>
              <a:rPr lang="zh-CN" altLang="en-US" sz="2800" b="1" dirty="0">
                <a:solidFill>
                  <a:srgbClr val="000099"/>
                </a:solidFill>
                <a:effectLst>
                  <a:outerShdw blurRad="38100" dist="38100" dir="2700000" algn="tl">
                    <a:srgbClr val="C0C0C0"/>
                  </a:outerShdw>
                </a:effectLst>
                <a:ea typeface="华文行楷" panose="02010800040101010101" pitchFamily="2" charset="-122"/>
              </a:rPr>
              <a:t>济南市</a:t>
            </a:r>
            <a:r>
              <a:rPr lang="en-US" altLang="zh-CN" sz="2800" b="1" dirty="0">
                <a:solidFill>
                  <a:srgbClr val="000099"/>
                </a:solidFill>
                <a:effectLst>
                  <a:outerShdw blurRad="38100" dist="38100" dir="2700000" algn="tl">
                    <a:srgbClr val="C0C0C0"/>
                  </a:outerShdw>
                </a:effectLst>
                <a:ea typeface="华文行楷" panose="02010800040101010101" pitchFamily="2" charset="-122"/>
              </a:rPr>
              <a:t>2020</a:t>
            </a:r>
            <a:r>
              <a:rPr lang="zh-CN" altLang="en-US" sz="2800" b="1" dirty="0">
                <a:solidFill>
                  <a:srgbClr val="000099"/>
                </a:solidFill>
                <a:effectLst>
                  <a:outerShdw blurRad="38100" dist="38100" dir="2700000" algn="tl">
                    <a:srgbClr val="C0C0C0"/>
                  </a:outerShdw>
                </a:effectLst>
                <a:ea typeface="华文行楷" panose="02010800040101010101" pitchFamily="2" charset="-122"/>
              </a:rPr>
              <a:t>年春季学期延期开学网络学习资源</a:t>
            </a:r>
          </a:p>
        </p:txBody>
      </p:sp>
      <p:sp>
        <p:nvSpPr>
          <p:cNvPr id="8" name="Text Box 4"/>
          <p:cNvSpPr txBox="1">
            <a:spLocks noChangeArrowheads="1"/>
          </p:cNvSpPr>
          <p:nvPr/>
        </p:nvSpPr>
        <p:spPr bwMode="auto">
          <a:xfrm>
            <a:off x="250825" y="2066925"/>
            <a:ext cx="8893175" cy="585788"/>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Aft>
                <a:spcPct val="0"/>
              </a:spcAft>
              <a:buFontTx/>
              <a:buNone/>
              <a:defRPr/>
            </a:pPr>
            <a:r>
              <a:rPr lang="zh-CN" altLang="en-US" b="1" dirty="0">
                <a:solidFill>
                  <a:srgbClr val="000099"/>
                </a:solidFill>
                <a:effectLst>
                  <a:outerShdw blurRad="38100" dist="38100" dir="2700000" algn="tl">
                    <a:srgbClr val="C0C0C0"/>
                  </a:outerShdw>
                </a:effectLst>
                <a:ea typeface="华文行楷" panose="02010800040101010101" pitchFamily="2" charset="-122"/>
              </a:rPr>
              <a:t>制作单位：山东省济南泉城中学</a:t>
            </a:r>
          </a:p>
        </p:txBody>
      </p:sp>
      <p:sp>
        <p:nvSpPr>
          <p:cNvPr id="11" name="Text Box 4"/>
          <p:cNvSpPr txBox="1">
            <a:spLocks noChangeArrowheads="1"/>
          </p:cNvSpPr>
          <p:nvPr/>
        </p:nvSpPr>
        <p:spPr bwMode="auto">
          <a:xfrm>
            <a:off x="1331913" y="3940175"/>
            <a:ext cx="6467475" cy="522288"/>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Aft>
                <a:spcPct val="0"/>
              </a:spcAft>
              <a:buFontTx/>
              <a:buNone/>
              <a:defRPr/>
            </a:pPr>
            <a:r>
              <a:rPr lang="zh-CN" altLang="en-US" sz="2800" b="1" dirty="0">
                <a:solidFill>
                  <a:srgbClr val="000099"/>
                </a:solidFill>
                <a:effectLst>
                  <a:outerShdw blurRad="38100" dist="38100" dir="2700000" algn="tl">
                    <a:srgbClr val="C0C0C0"/>
                  </a:outerShdw>
                </a:effectLst>
                <a:ea typeface="华文行楷" panose="02010800040101010101" pitchFamily="2" charset="-122"/>
              </a:rPr>
              <a:t>录制时间：</a:t>
            </a:r>
            <a:r>
              <a:rPr lang="en-US" altLang="zh-CN" sz="2800" b="1" dirty="0">
                <a:solidFill>
                  <a:srgbClr val="000099"/>
                </a:solidFill>
                <a:effectLst>
                  <a:outerShdw blurRad="38100" dist="38100" dir="2700000" algn="tl">
                    <a:srgbClr val="C0C0C0"/>
                  </a:outerShdw>
                </a:effectLst>
                <a:ea typeface="华文行楷" panose="02010800040101010101" pitchFamily="2" charset="-122"/>
              </a:rPr>
              <a:t>2020.04</a:t>
            </a:r>
          </a:p>
        </p:txBody>
      </p:sp>
    </p:spTree>
    <p:extLst>
      <p:ext uri="{BB962C8B-B14F-4D97-AF65-F5344CB8AC3E}">
        <p14:creationId xmlns="" xmlns:p14="http://schemas.microsoft.com/office/powerpoint/2010/main" val="2533505139"/>
      </p:ext>
    </p:extLst>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email"/>
          <a:srcRect/>
          <a:stretch>
            <a:fillRect/>
          </a:stretch>
        </p:blipFill>
        <p:spPr bwMode="auto">
          <a:xfrm>
            <a:off x="0" y="2139702"/>
            <a:ext cx="5592612" cy="2910548"/>
          </a:xfrm>
          <a:prstGeom prst="rect">
            <a:avLst/>
          </a:prstGeom>
          <a:noFill/>
        </p:spPr>
      </p:pic>
      <p:grpSp>
        <p:nvGrpSpPr>
          <p:cNvPr id="9" name="组合 8"/>
          <p:cNvGrpSpPr/>
          <p:nvPr/>
        </p:nvGrpSpPr>
        <p:grpSpPr>
          <a:xfrm>
            <a:off x="971600" y="483518"/>
            <a:ext cx="6228692" cy="705664"/>
            <a:chOff x="1367644" y="699543"/>
            <a:chExt cx="6228692" cy="705664"/>
          </a:xfrm>
        </p:grpSpPr>
        <p:grpSp>
          <p:nvGrpSpPr>
            <p:cNvPr id="8" name="组合 7"/>
            <p:cNvGrpSpPr/>
            <p:nvPr/>
          </p:nvGrpSpPr>
          <p:grpSpPr>
            <a:xfrm>
              <a:off x="1367644" y="699543"/>
              <a:ext cx="684076" cy="705664"/>
              <a:chOff x="1367644" y="699543"/>
              <a:chExt cx="684076" cy="705664"/>
            </a:xfrm>
          </p:grpSpPr>
          <p:pic>
            <p:nvPicPr>
              <p:cNvPr id="4" name="图片 3"/>
              <p:cNvPicPr>
                <a:picLocks noChangeAspect="1"/>
              </p:cNvPicPr>
              <p:nvPr/>
            </p:nvPicPr>
            <p:blipFill>
              <a:blip r:embed="rId4" cstate="email">
                <a:extLst>
                  <a:ext uri="{28A0092B-C50C-407E-A947-70E740481C1C}">
                    <a14:useLocalDpi xmlns="" xmlns:a14="http://schemas.microsoft.com/office/drawing/2010/main" val="0"/>
                  </a:ext>
                </a:extLst>
              </a:blip>
              <a:stretch>
                <a:fillRect/>
              </a:stretch>
            </p:blipFill>
            <p:spPr>
              <a:xfrm>
                <a:off x="1367644" y="699543"/>
                <a:ext cx="684076" cy="705664"/>
              </a:xfrm>
              <a:prstGeom prst="rect">
                <a:avLst/>
              </a:prstGeom>
            </p:spPr>
          </p:pic>
          <p:sp>
            <p:nvSpPr>
              <p:cNvPr id="6" name="TextBox 5"/>
              <p:cNvSpPr txBox="1"/>
              <p:nvPr/>
            </p:nvSpPr>
            <p:spPr>
              <a:xfrm>
                <a:off x="1431694" y="771550"/>
                <a:ext cx="576064" cy="461665"/>
              </a:xfrm>
              <a:prstGeom prst="rect">
                <a:avLst/>
              </a:prstGeom>
              <a:noFill/>
            </p:spPr>
            <p:txBody>
              <a:bodyPr wrap="square" rtlCol="0">
                <a:spAutoFit/>
              </a:bodyPr>
              <a:lstStyle/>
              <a:p>
                <a:pPr algn="ctr"/>
                <a:r>
                  <a:rPr lang="zh-CN" altLang="en-US" sz="2400" dirty="0" smtClean="0">
                    <a:solidFill>
                      <a:schemeClr val="bg1"/>
                    </a:solidFill>
                    <a:latin typeface="华文隶书" pitchFamily="2" charset="-122"/>
                    <a:ea typeface="华文隶书" pitchFamily="2" charset="-122"/>
                  </a:rPr>
                  <a:t>一</a:t>
                </a:r>
                <a:endParaRPr lang="zh-CN" altLang="en-US" sz="2400" dirty="0">
                  <a:solidFill>
                    <a:schemeClr val="bg1"/>
                  </a:solidFill>
                  <a:latin typeface="华文隶书" pitchFamily="2" charset="-122"/>
                  <a:ea typeface="华文隶书" pitchFamily="2" charset="-122"/>
                </a:endParaRPr>
              </a:p>
            </p:txBody>
          </p:sp>
        </p:grpSp>
        <p:sp>
          <p:nvSpPr>
            <p:cNvPr id="7" name="TextBox 6"/>
            <p:cNvSpPr txBox="1"/>
            <p:nvPr/>
          </p:nvSpPr>
          <p:spPr>
            <a:xfrm>
              <a:off x="2267744" y="771550"/>
              <a:ext cx="5328592" cy="523220"/>
            </a:xfrm>
            <a:prstGeom prst="rect">
              <a:avLst/>
            </a:prstGeom>
            <a:noFill/>
          </p:spPr>
          <p:txBody>
            <a:bodyPr wrap="square" rtlCol="0">
              <a:spAutoFit/>
            </a:bodyPr>
            <a:lstStyle/>
            <a:p>
              <a:r>
                <a:rPr lang="zh-CN" altLang="en-US" sz="2800" b="1" dirty="0">
                  <a:latin typeface="华文隶书" pitchFamily="2" charset="-122"/>
                  <a:ea typeface="华文隶书" pitchFamily="2" charset="-122"/>
                </a:rPr>
                <a:t>非选择题的构成</a:t>
              </a:r>
            </a:p>
          </p:txBody>
        </p:sp>
      </p:grpSp>
      <p:sp>
        <p:nvSpPr>
          <p:cNvPr id="26" name="文本框 3"/>
          <p:cNvSpPr txBox="1"/>
          <p:nvPr/>
        </p:nvSpPr>
        <p:spPr>
          <a:xfrm>
            <a:off x="323528" y="1203598"/>
            <a:ext cx="8820472" cy="400110"/>
          </a:xfrm>
          <a:prstGeom prst="rect">
            <a:avLst/>
          </a:prstGeom>
          <a:noFill/>
          <a:ln w="9525">
            <a:noFill/>
          </a:ln>
        </p:spPr>
        <p:txBody>
          <a:bodyPr>
            <a:spAutoFit/>
            <a:scene3d>
              <a:camera prst="orthographicFront"/>
              <a:lightRig rig="threePt" dir="t"/>
            </a:scene3d>
          </a:bodyPr>
          <a:lstStyle/>
          <a:p>
            <a:pPr eaLnBrk="0" hangingPunct="0">
              <a:defRPr/>
            </a:pP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1.</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分值：本套试卷非选择题</a:t>
            </a: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2</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个，分值</a:t>
            </a: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40</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分</a:t>
            </a:r>
            <a:r>
              <a:rPr lang="zh-CN" altLang="en-US"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，济南学考非</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选择</a:t>
            </a:r>
            <a:r>
              <a:rPr lang="zh-CN" altLang="en-US"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题</a:t>
            </a:r>
            <a:r>
              <a:rPr lang="en-US" altLang="zh-CN"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3</a:t>
            </a:r>
            <a:r>
              <a:rPr lang="zh-CN" altLang="en-US"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个，</a:t>
            </a:r>
            <a:r>
              <a:rPr lang="en-US" altLang="zh-CN"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50</a:t>
            </a:r>
            <a:r>
              <a:rPr lang="zh-CN" altLang="en-US"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分。</a:t>
            </a:r>
            <a:endPar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endParaRPr>
          </a:p>
        </p:txBody>
      </p:sp>
      <p:sp>
        <p:nvSpPr>
          <p:cNvPr id="27" name="文本框 5"/>
          <p:cNvSpPr txBox="1"/>
          <p:nvPr/>
        </p:nvSpPr>
        <p:spPr>
          <a:xfrm>
            <a:off x="323528" y="1707654"/>
            <a:ext cx="8820472" cy="400110"/>
          </a:xfrm>
          <a:prstGeom prst="rect">
            <a:avLst/>
          </a:prstGeom>
          <a:noFill/>
          <a:ln w="9525">
            <a:noFill/>
          </a:ln>
        </p:spPr>
        <p:txBody>
          <a:bodyPr wrap="square">
            <a:spAutoFit/>
          </a:bodyPr>
          <a:lstStyle/>
          <a:p>
            <a:pPr eaLnBrk="0" hangingPunct="0">
              <a:defRPr/>
            </a:pP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2.</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组</a:t>
            </a:r>
            <a:r>
              <a:rPr lang="zh-CN"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成：</a:t>
            </a:r>
            <a:r>
              <a:rPr lang="zh-CN" altLang="zh-CN"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三</a:t>
            </a:r>
            <a:r>
              <a:rPr lang="zh-CN" altLang="en-US"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组</a:t>
            </a:r>
            <a:r>
              <a:rPr lang="zh-CN" altLang="zh-CN"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材</a:t>
            </a:r>
            <a:r>
              <a:rPr lang="zh-CN"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料（图、表、文</a:t>
            </a:r>
            <a:r>
              <a:rPr lang="zh-CN" altLang="zh-CN"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字</a:t>
            </a:r>
            <a:r>
              <a:rPr lang="zh-CN" altLang="en-US"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等</a:t>
            </a:r>
            <a:r>
              <a:rPr lang="zh-CN" altLang="zh-CN" sz="2000" b="1" noProof="1" smtClean="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a:t>
            </a:r>
            <a:r>
              <a:rPr lang="zh-CN"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每段材料后附一组问题。附分值。</a:t>
            </a:r>
          </a:p>
        </p:txBody>
      </p:sp>
      <p:sp>
        <p:nvSpPr>
          <p:cNvPr id="28" name="文本框 27"/>
          <p:cNvSpPr txBox="1"/>
          <p:nvPr/>
        </p:nvSpPr>
        <p:spPr>
          <a:xfrm>
            <a:off x="899592" y="2283718"/>
            <a:ext cx="6165215" cy="1198880"/>
          </a:xfrm>
          <a:prstGeom prst="rect">
            <a:avLst/>
          </a:prstGeom>
          <a:noFill/>
          <a:ln w="19050">
            <a:solidFill>
              <a:srgbClr val="FF0000"/>
            </a:solidFill>
            <a:prstDash val="dash"/>
          </a:ln>
        </p:spPr>
        <p:txBody>
          <a:bodyPr>
            <a:spAutoFit/>
          </a:bodyPr>
          <a:lstStyle/>
          <a:p>
            <a:pPr>
              <a:defRPr/>
            </a:pPr>
            <a:r>
              <a:rPr lang="en-US" altLang="zh-CN" noProof="1">
                <a:ln w="19050">
                  <a:solidFill>
                    <a:schemeClr val="tx1"/>
                  </a:solidFill>
                </a:ln>
              </a:rPr>
              <a:t>材料一  舟所以比人君，水所以比黎庶，水能载舟，</a:t>
            </a:r>
          </a:p>
          <a:p>
            <a:pPr>
              <a:defRPr/>
            </a:pPr>
            <a:r>
              <a:rPr lang="en-US" altLang="zh-CN" noProof="1">
                <a:ln w="19050">
                  <a:solidFill>
                    <a:schemeClr val="tx1"/>
                  </a:solidFill>
                </a:ln>
              </a:rPr>
              <a:t>亦能覆舟。    ——《贞观政要》</a:t>
            </a:r>
          </a:p>
          <a:p>
            <a:pPr>
              <a:defRPr/>
            </a:pPr>
            <a:r>
              <a:rPr lang="en-US" altLang="zh-CN" noProof="1">
                <a:ln w="19050">
                  <a:solidFill>
                    <a:schemeClr val="tx1"/>
                  </a:solidFill>
                </a:ln>
              </a:rPr>
              <a:t>（1）材料一中“舟”和“水”分别指什么？这说明唐太宗认识到了什么问题？（8分）</a:t>
            </a:r>
          </a:p>
        </p:txBody>
      </p:sp>
      <p:sp>
        <p:nvSpPr>
          <p:cNvPr id="29" name="文本框 6"/>
          <p:cNvSpPr txBox="1">
            <a:spLocks noChangeArrowheads="1"/>
          </p:cNvSpPr>
          <p:nvPr/>
        </p:nvSpPr>
        <p:spPr bwMode="auto">
          <a:xfrm>
            <a:off x="6372200" y="2283718"/>
            <a:ext cx="404812" cy="582612"/>
          </a:xfrm>
          <a:prstGeom prst="rect">
            <a:avLst/>
          </a:prstGeom>
          <a:solidFill>
            <a:srgbClr val="558E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chemeClr val="bg1"/>
                </a:solidFill>
              </a:rPr>
              <a:t>材料</a:t>
            </a:r>
          </a:p>
        </p:txBody>
      </p:sp>
      <p:sp>
        <p:nvSpPr>
          <p:cNvPr id="30" name="文本框 7"/>
          <p:cNvSpPr txBox="1">
            <a:spLocks noChangeArrowheads="1"/>
          </p:cNvSpPr>
          <p:nvPr/>
        </p:nvSpPr>
        <p:spPr bwMode="auto">
          <a:xfrm>
            <a:off x="5004048" y="2571750"/>
            <a:ext cx="711200" cy="336550"/>
          </a:xfrm>
          <a:prstGeom prst="rect">
            <a:avLst/>
          </a:prstGeom>
          <a:solidFill>
            <a:srgbClr val="558E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solidFill>
                  <a:schemeClr val="bg1"/>
                </a:solidFill>
              </a:rPr>
              <a:t>出处</a:t>
            </a:r>
          </a:p>
        </p:txBody>
      </p:sp>
      <p:sp>
        <p:nvSpPr>
          <p:cNvPr id="31" name="文本框 8"/>
          <p:cNvSpPr txBox="1">
            <a:spLocks noChangeArrowheads="1"/>
          </p:cNvSpPr>
          <p:nvPr/>
        </p:nvSpPr>
        <p:spPr bwMode="auto">
          <a:xfrm>
            <a:off x="5004048" y="3147814"/>
            <a:ext cx="711200" cy="336550"/>
          </a:xfrm>
          <a:prstGeom prst="rect">
            <a:avLst/>
          </a:prstGeom>
          <a:solidFill>
            <a:srgbClr val="558ED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chemeClr val="bg1"/>
                </a:solidFill>
              </a:rPr>
              <a:t>设问</a:t>
            </a:r>
          </a:p>
        </p:txBody>
      </p:sp>
      <p:sp>
        <p:nvSpPr>
          <p:cNvPr id="32" name="文本框 5"/>
          <p:cNvSpPr txBox="1"/>
          <p:nvPr/>
        </p:nvSpPr>
        <p:spPr>
          <a:xfrm>
            <a:off x="323528" y="3579862"/>
            <a:ext cx="8699500" cy="481863"/>
          </a:xfrm>
          <a:prstGeom prst="rect">
            <a:avLst/>
          </a:prstGeom>
          <a:noFill/>
          <a:ln w="9525">
            <a:noFill/>
          </a:ln>
        </p:spPr>
        <p:txBody>
          <a:bodyPr>
            <a:spAutoFit/>
          </a:bodyPr>
          <a:lstStyle/>
          <a:p>
            <a:pPr>
              <a:lnSpc>
                <a:spcPct val="150000"/>
              </a:lnSpc>
              <a:defRPr/>
            </a:pPr>
            <a:r>
              <a:rPr lang="en-US" altLang="zh-CN"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en-US"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架构</a:t>
            </a:r>
            <a:r>
              <a:rPr lang="en-US" altLang="zh-CN"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材料</a:t>
            </a:r>
            <a:r>
              <a:rPr lang="en-US"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围绕一个主题展开，把握主题在于</a:t>
            </a:r>
            <a:r>
              <a:rPr lang="en-US" altLang="en-US" sz="2000" b="1" noProof="1">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基础知识</a:t>
            </a:r>
            <a:r>
              <a:rPr lang="zh-CN"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和</a:t>
            </a:r>
            <a:r>
              <a:rPr lang="zh-CN" altLang="en-US" sz="2000" b="1" noProof="1">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答题技巧</a:t>
            </a:r>
            <a:r>
              <a:rPr lang="en-US"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掌握</a:t>
            </a:r>
            <a:r>
              <a:rPr lang="zh-CN"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a:t>
            </a:r>
            <a:endParaRPr lang="en-US" altLang="en-US" sz="2000" b="1" noProof="1">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endParaRPr>
          </a:p>
        </p:txBody>
      </p:sp>
    </p:spTree>
    <p:extLst>
      <p:ext uri="{BB962C8B-B14F-4D97-AF65-F5344CB8AC3E}">
        <p14:creationId xmlns="" xmlns:p14="http://schemas.microsoft.com/office/powerpoint/2010/main" val="3829353644"/>
      </p:ext>
    </p:extLst>
  </p:cSld>
  <p:clrMapOvr>
    <a:masterClrMapping/>
  </p:clrMapOvr>
  <mc:AlternateContent xmlns:mc="http://schemas.openxmlformats.org/markup-compatibility/2006">
    <mc:Choice xmlns="" xmlns:p14="http://schemas.microsoft.com/office/powerpoint/2010/main" Requires="p14">
      <p:transition spd="slow" p14:dur="1400" advTm="3000">
        <p14:ripp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42" presetClass="entr" presetSubtype="0" fill="hold" nodeType="withEffect">
                                  <p:stCondLst>
                                    <p:cond delay="1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down)">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down)">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animBg="1"/>
      <p:bldP spid="31"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email"/>
          <a:srcRect/>
          <a:stretch>
            <a:fillRect/>
          </a:stretch>
        </p:blipFill>
        <p:spPr bwMode="auto">
          <a:xfrm>
            <a:off x="0" y="2139702"/>
            <a:ext cx="5592612" cy="2910548"/>
          </a:xfrm>
          <a:prstGeom prst="rect">
            <a:avLst/>
          </a:prstGeom>
          <a:noFill/>
        </p:spPr>
      </p:pic>
      <p:grpSp>
        <p:nvGrpSpPr>
          <p:cNvPr id="9" name="组合 8"/>
          <p:cNvGrpSpPr/>
          <p:nvPr/>
        </p:nvGrpSpPr>
        <p:grpSpPr>
          <a:xfrm>
            <a:off x="971600" y="483518"/>
            <a:ext cx="6228692" cy="705664"/>
            <a:chOff x="1367644" y="699543"/>
            <a:chExt cx="6228692" cy="705664"/>
          </a:xfrm>
        </p:grpSpPr>
        <p:grpSp>
          <p:nvGrpSpPr>
            <p:cNvPr id="8" name="组合 7"/>
            <p:cNvGrpSpPr/>
            <p:nvPr/>
          </p:nvGrpSpPr>
          <p:grpSpPr>
            <a:xfrm>
              <a:off x="1367644" y="699543"/>
              <a:ext cx="684076" cy="705664"/>
              <a:chOff x="1367644" y="699543"/>
              <a:chExt cx="684076" cy="705664"/>
            </a:xfrm>
          </p:grpSpPr>
          <p:pic>
            <p:nvPicPr>
              <p:cNvPr id="4" name="图片 3"/>
              <p:cNvPicPr>
                <a:picLocks noChangeAspect="1"/>
              </p:cNvPicPr>
              <p:nvPr/>
            </p:nvPicPr>
            <p:blipFill>
              <a:blip r:embed="rId4" cstate="email">
                <a:extLst>
                  <a:ext uri="{28A0092B-C50C-407E-A947-70E740481C1C}">
                    <a14:useLocalDpi xmlns="" xmlns:a14="http://schemas.microsoft.com/office/drawing/2010/main" val="0"/>
                  </a:ext>
                </a:extLst>
              </a:blip>
              <a:stretch>
                <a:fillRect/>
              </a:stretch>
            </p:blipFill>
            <p:spPr>
              <a:xfrm>
                <a:off x="1367644" y="699543"/>
                <a:ext cx="684076" cy="705664"/>
              </a:xfrm>
              <a:prstGeom prst="rect">
                <a:avLst/>
              </a:prstGeom>
            </p:spPr>
          </p:pic>
          <p:sp>
            <p:nvSpPr>
              <p:cNvPr id="6" name="TextBox 5"/>
              <p:cNvSpPr txBox="1"/>
              <p:nvPr/>
            </p:nvSpPr>
            <p:spPr>
              <a:xfrm>
                <a:off x="1431694" y="771550"/>
                <a:ext cx="576064" cy="461665"/>
              </a:xfrm>
              <a:prstGeom prst="rect">
                <a:avLst/>
              </a:prstGeom>
              <a:noFill/>
            </p:spPr>
            <p:txBody>
              <a:bodyPr wrap="square" rtlCol="0">
                <a:spAutoFit/>
              </a:bodyPr>
              <a:lstStyle/>
              <a:p>
                <a:pPr algn="ctr"/>
                <a:r>
                  <a:rPr lang="zh-CN" altLang="en-US" sz="2400" dirty="0" smtClean="0">
                    <a:solidFill>
                      <a:schemeClr val="bg1"/>
                    </a:solidFill>
                    <a:latin typeface="华文隶书" pitchFamily="2" charset="-122"/>
                    <a:ea typeface="华文隶书" pitchFamily="2" charset="-122"/>
                  </a:rPr>
                  <a:t>二</a:t>
                </a:r>
                <a:endParaRPr lang="zh-CN" altLang="en-US" sz="2400" dirty="0">
                  <a:solidFill>
                    <a:schemeClr val="bg1"/>
                  </a:solidFill>
                  <a:latin typeface="华文隶书" pitchFamily="2" charset="-122"/>
                  <a:ea typeface="华文隶书" pitchFamily="2" charset="-122"/>
                </a:endParaRPr>
              </a:p>
            </p:txBody>
          </p:sp>
        </p:grpSp>
        <p:sp>
          <p:nvSpPr>
            <p:cNvPr id="7" name="TextBox 6"/>
            <p:cNvSpPr txBox="1"/>
            <p:nvPr/>
          </p:nvSpPr>
          <p:spPr>
            <a:xfrm>
              <a:off x="2267744" y="771550"/>
              <a:ext cx="5328592" cy="523220"/>
            </a:xfrm>
            <a:prstGeom prst="rect">
              <a:avLst/>
            </a:prstGeom>
            <a:noFill/>
          </p:spPr>
          <p:txBody>
            <a:bodyPr wrap="square" rtlCol="0">
              <a:spAutoFit/>
            </a:bodyPr>
            <a:lstStyle/>
            <a:p>
              <a:r>
                <a:rPr lang="zh-CN" altLang="en-US" sz="2800" b="1" dirty="0">
                  <a:latin typeface="华文隶书" pitchFamily="2" charset="-122"/>
                  <a:ea typeface="华文隶书" pitchFamily="2" charset="-122"/>
                </a:rPr>
                <a:t>非选择题的审题</a:t>
              </a:r>
            </a:p>
          </p:txBody>
        </p:sp>
      </p:grpSp>
      <p:sp>
        <p:nvSpPr>
          <p:cNvPr id="26" name="文本框 3"/>
          <p:cNvSpPr txBox="1"/>
          <p:nvPr/>
        </p:nvSpPr>
        <p:spPr>
          <a:xfrm>
            <a:off x="323528" y="1203598"/>
            <a:ext cx="8820472" cy="398780"/>
          </a:xfrm>
          <a:prstGeom prst="rect">
            <a:avLst/>
          </a:prstGeom>
          <a:noFill/>
          <a:ln w="9525">
            <a:noFill/>
          </a:ln>
        </p:spPr>
        <p:txBody>
          <a:bodyPr>
            <a:spAutoFit/>
            <a:scene3d>
              <a:camera prst="orthographicFront"/>
              <a:lightRig rig="threePt" dir="t"/>
            </a:scene3d>
          </a:bodyPr>
          <a:lstStyle/>
          <a:p>
            <a:pPr eaLnBrk="0" hangingPunct="0">
              <a:defRPr/>
            </a:pP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1.</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看</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：通看整道非选择题，把握主题，做到心中有数。</a:t>
            </a:r>
          </a:p>
        </p:txBody>
      </p:sp>
      <p:sp>
        <p:nvSpPr>
          <p:cNvPr id="27" name="文本框 5"/>
          <p:cNvSpPr txBox="1"/>
          <p:nvPr/>
        </p:nvSpPr>
        <p:spPr>
          <a:xfrm>
            <a:off x="323528" y="1707654"/>
            <a:ext cx="8561388" cy="398463"/>
          </a:xfrm>
          <a:prstGeom prst="rect">
            <a:avLst/>
          </a:prstGeom>
          <a:noFill/>
          <a:ln w="9525">
            <a:noFill/>
          </a:ln>
        </p:spPr>
        <p:txBody>
          <a:bodyPr>
            <a:spAutoFit/>
          </a:bodyPr>
          <a:lstStyle/>
          <a:p>
            <a:pPr eaLnBrk="0" hangingPunct="0">
              <a:defRPr/>
            </a:pP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2.</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审</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：先审</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问题</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再审</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材料</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，带着问题看材料，针对性。</a:t>
            </a:r>
          </a:p>
        </p:txBody>
      </p:sp>
      <p:sp>
        <p:nvSpPr>
          <p:cNvPr id="32" name="文本框 5"/>
          <p:cNvSpPr txBox="1"/>
          <p:nvPr/>
        </p:nvSpPr>
        <p:spPr>
          <a:xfrm>
            <a:off x="323528" y="2211710"/>
            <a:ext cx="8699500" cy="553998"/>
          </a:xfrm>
          <a:prstGeom prst="rect">
            <a:avLst/>
          </a:prstGeom>
          <a:noFill/>
          <a:ln w="9525">
            <a:noFill/>
          </a:ln>
        </p:spPr>
        <p:txBody>
          <a:bodyPr>
            <a:spAutoFit/>
          </a:bodyPr>
          <a:lstStyle/>
          <a:p>
            <a:pPr>
              <a:lnSpc>
                <a:spcPct val="150000"/>
              </a:lnSpc>
              <a:defRPr/>
            </a:pPr>
            <a:r>
              <a:rPr lang="en-US" altLang="zh-CN" sz="2000" b="1" noProof="1">
                <a:effectLst>
                  <a:outerShdw blurRad="38100" dist="38100" dir="2700000">
                    <a:srgbClr val="C0C0C0"/>
                  </a:outerShdw>
                </a:effectLst>
                <a:latin typeface="黑体" panose="02010609060101010101" pitchFamily="49" charset="-122"/>
                <a:ea typeface="黑体" panose="02010609060101010101" pitchFamily="49" charset="-122"/>
              </a:rPr>
              <a:t>3.</a:t>
            </a:r>
            <a:r>
              <a:rPr lang="zh-CN" altLang="en-US" sz="2000" b="1" noProof="1">
                <a:solidFill>
                  <a:srgbClr val="FF0000"/>
                </a:solidFill>
                <a:effectLst>
                  <a:outerShdw blurRad="38100" dist="38100" dir="2700000">
                    <a:srgbClr val="C0C0C0"/>
                  </a:outerShdw>
                </a:effectLst>
                <a:latin typeface="黑体" panose="02010609060101010101" pitchFamily="49" charset="-122"/>
                <a:ea typeface="黑体" panose="02010609060101010101" pitchFamily="49" charset="-122"/>
              </a:rPr>
              <a:t>勾划</a:t>
            </a:r>
            <a:r>
              <a:rPr lang="zh-CN" altLang="en-US" sz="2000" b="1" noProof="1">
                <a:effectLst>
                  <a:outerShdw blurRad="38100" dist="38100" dir="2700000">
                    <a:srgbClr val="C0C0C0"/>
                  </a:outerShdw>
                </a:effectLst>
                <a:latin typeface="黑体" panose="02010609060101010101" pitchFamily="49" charset="-122"/>
                <a:ea typeface="黑体" panose="02010609060101010101" pitchFamily="49" charset="-122"/>
              </a:rPr>
              <a:t>：对题目和材料重要提示，像审选择题一样。</a:t>
            </a:r>
          </a:p>
        </p:txBody>
      </p:sp>
      <p:pic>
        <p:nvPicPr>
          <p:cNvPr id="15" name="Picture 3" descr="C:\Users\zjd\Desktop\Nipic_11382453_20121127114240691000.png"/>
          <p:cNvPicPr>
            <a:picLocks noChangeAspect="1" noChangeArrowheads="1"/>
          </p:cNvPicPr>
          <p:nvPr/>
        </p:nvPicPr>
        <p:blipFill>
          <a:blip r:embed="rId5" cstate="email">
            <a:extLst>
              <a:ext uri="{28A0092B-C50C-407E-A947-70E740481C1C}">
                <a14:useLocalDpi xmlns="" xmlns:a14="http://schemas.microsoft.com/office/drawing/2010/main"/>
              </a:ext>
            </a:extLst>
          </a:blip>
          <a:srcRect/>
          <a:stretch>
            <a:fillRect/>
          </a:stretch>
        </p:blipFill>
        <p:spPr bwMode="auto">
          <a:xfrm>
            <a:off x="6003928" y="3190289"/>
            <a:ext cx="3154168" cy="194985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31429385"/>
      </p:ext>
    </p:extLst>
  </p:cSld>
  <p:clrMapOvr>
    <a:masterClrMapping/>
  </p:clrMapOvr>
  <mc:AlternateContent xmlns:mc="http://schemas.openxmlformats.org/markup-compatibility/2006">
    <mc:Choice xmlns="" xmlns:p14="http://schemas.microsoft.com/office/powerpoint/2010/main" Requires="p14">
      <p:transition spd="slow" p14:dur="1400" advTm="3000">
        <p14:ripp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42" presetClass="entr" presetSubtype="0" fill="hold" nodeType="withEffect">
                                  <p:stCondLst>
                                    <p:cond delay="1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down)">
                                      <p:cBhvr>
                                        <p:cTn id="27" dur="500"/>
                                        <p:tgtEl>
                                          <p:spTgt spid="32"/>
                                        </p:tgtEl>
                                      </p:cBhvr>
                                    </p:animEffect>
                                  </p:childTnLst>
                                </p:cTn>
                              </p:par>
                              <p:par>
                                <p:cTn id="28" presetID="2" presetClass="entr" presetSubtype="2"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2600" fill="hold"/>
                                        <p:tgtEl>
                                          <p:spTgt spid="15"/>
                                        </p:tgtEl>
                                        <p:attrNameLst>
                                          <p:attrName>ppt_x</p:attrName>
                                        </p:attrNameLst>
                                      </p:cBhvr>
                                      <p:tavLst>
                                        <p:tav tm="0">
                                          <p:val>
                                            <p:strVal val="1+#ppt_w/2"/>
                                          </p:val>
                                        </p:tav>
                                        <p:tav tm="100000">
                                          <p:val>
                                            <p:strVal val="#ppt_x"/>
                                          </p:val>
                                        </p:tav>
                                      </p:tavLst>
                                    </p:anim>
                                    <p:anim calcmode="lin" valueType="num">
                                      <p:cBhvr additive="base">
                                        <p:cTn id="31" dur="26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a:grpSpLocks/>
          </p:cNvGrpSpPr>
          <p:nvPr/>
        </p:nvGrpSpPr>
        <p:grpSpPr bwMode="auto">
          <a:xfrm>
            <a:off x="869950" y="350838"/>
            <a:ext cx="6229350" cy="706437"/>
            <a:chOff x="1367644" y="699543"/>
            <a:chExt cx="6228692" cy="705664"/>
          </a:xfrm>
        </p:grpSpPr>
        <p:grpSp>
          <p:nvGrpSpPr>
            <p:cNvPr id="16401" name="组合 7"/>
            <p:cNvGrpSpPr>
              <a:grpSpLocks/>
            </p:cNvGrpSpPr>
            <p:nvPr/>
          </p:nvGrpSpPr>
          <p:grpSpPr bwMode="auto">
            <a:xfrm>
              <a:off x="1367644" y="699543"/>
              <a:ext cx="684076" cy="705664"/>
              <a:chOff x="1367644" y="699543"/>
              <a:chExt cx="684076" cy="705664"/>
            </a:xfrm>
          </p:grpSpPr>
          <p:pic>
            <p:nvPicPr>
              <p:cNvPr id="16403" name="图片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67644" y="699543"/>
                <a:ext cx="684076" cy="705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404" name="TextBox 5"/>
              <p:cNvSpPr txBox="1">
                <a:spLocks noChangeArrowheads="1"/>
              </p:cNvSpPr>
              <p:nvPr/>
            </p:nvSpPr>
            <p:spPr bwMode="auto">
              <a:xfrm>
                <a:off x="1431694" y="771550"/>
                <a:ext cx="57606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bg1"/>
                    </a:solidFill>
                    <a:latin typeface="华文隶书" panose="02010800040101010101" pitchFamily="2" charset="-122"/>
                    <a:ea typeface="华文隶书" panose="02010800040101010101" pitchFamily="2" charset="-122"/>
                  </a:rPr>
                  <a:t>二</a:t>
                </a:r>
              </a:p>
            </p:txBody>
          </p:sp>
        </p:grpSp>
        <p:sp>
          <p:nvSpPr>
            <p:cNvPr id="16402" name="TextBox 6"/>
            <p:cNvSpPr txBox="1">
              <a:spLocks noChangeArrowheads="1"/>
            </p:cNvSpPr>
            <p:nvPr/>
          </p:nvSpPr>
          <p:spPr bwMode="auto">
            <a:xfrm>
              <a:off x="2267744" y="771550"/>
              <a:ext cx="5328592" cy="521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华文隶书" panose="02010800040101010101" pitchFamily="2" charset="-122"/>
                  <a:ea typeface="华文隶书" panose="02010800040101010101" pitchFamily="2" charset="-122"/>
                </a:rPr>
                <a:t>非选择题的审题</a:t>
              </a:r>
            </a:p>
          </p:txBody>
        </p:sp>
      </p:grpSp>
      <p:pic>
        <p:nvPicPr>
          <p:cNvPr id="1027" name="Picture 3" descr="C:\Users\zjd\Desktop\Nipic_11382453_20121127114240691000.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03925" y="3190875"/>
            <a:ext cx="3154363" cy="194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文本框 3"/>
          <p:cNvSpPr txBox="1"/>
          <p:nvPr/>
        </p:nvSpPr>
        <p:spPr>
          <a:xfrm>
            <a:off x="827088" y="1058863"/>
            <a:ext cx="8870950" cy="398462"/>
          </a:xfrm>
          <a:prstGeom prst="rect">
            <a:avLst/>
          </a:prstGeom>
          <a:noFill/>
          <a:ln w="9525">
            <a:noFill/>
          </a:ln>
        </p:spPr>
        <p:txBody>
          <a:bodyPr>
            <a:spAutoFit/>
          </a:bodyPr>
          <a:lstStyle/>
          <a:p>
            <a:pPr eaLnBrk="0" hangingPunct="0">
              <a:defRPr/>
            </a:pP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2.</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审</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：先审</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问题</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再审</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材料</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，带着问题看材料，针对性。</a:t>
            </a:r>
          </a:p>
        </p:txBody>
      </p:sp>
      <p:grpSp>
        <p:nvGrpSpPr>
          <p:cNvPr id="5" name="组合 6"/>
          <p:cNvGrpSpPr>
            <a:grpSpLocks/>
          </p:cNvGrpSpPr>
          <p:nvPr/>
        </p:nvGrpSpPr>
        <p:grpSpPr bwMode="auto">
          <a:xfrm>
            <a:off x="933450" y="1455738"/>
            <a:ext cx="1812925" cy="652462"/>
            <a:chOff x="3275856" y="411510"/>
            <a:chExt cx="1812141" cy="653152"/>
          </a:xfrm>
        </p:grpSpPr>
        <p:pic>
          <p:nvPicPr>
            <p:cNvPr id="16399" name="Picture 2" descr="C:\Users\zjd\Desktop\未标题-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275856" y="411510"/>
              <a:ext cx="1811189" cy="653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400" name="TextBox 8"/>
            <p:cNvSpPr txBox="1">
              <a:spLocks noChangeArrowheads="1"/>
            </p:cNvSpPr>
            <p:nvPr/>
          </p:nvSpPr>
          <p:spPr bwMode="auto">
            <a:xfrm>
              <a:off x="3458721" y="487155"/>
              <a:ext cx="1629276" cy="399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黑体" panose="02010609060101010101" pitchFamily="49" charset="-122"/>
                  <a:ea typeface="黑体" panose="02010609060101010101" pitchFamily="49" charset="-122"/>
                </a:rPr>
                <a:t>如何审问题</a:t>
              </a:r>
            </a:p>
          </p:txBody>
        </p:sp>
      </p:grpSp>
      <p:sp>
        <p:nvSpPr>
          <p:cNvPr id="7" name="文本框 3"/>
          <p:cNvSpPr txBox="1"/>
          <p:nvPr/>
        </p:nvSpPr>
        <p:spPr>
          <a:xfrm>
            <a:off x="869950" y="2108835"/>
            <a:ext cx="8870950" cy="400110"/>
          </a:xfrm>
          <a:prstGeom prst="rect">
            <a:avLst/>
          </a:prstGeom>
          <a:noFill/>
          <a:ln w="9525">
            <a:noFill/>
          </a:ln>
        </p:spPr>
        <p:txBody>
          <a:bodyPr>
            <a:spAutoFit/>
            <a:scene3d>
              <a:camera prst="orthographicFront"/>
              <a:lightRig rig="threePt" dir="t"/>
            </a:scene3d>
          </a:bodyPr>
          <a:lstStyle/>
          <a:p>
            <a:pPr eaLnBrk="0" hangingPunct="0">
              <a:defRPr/>
            </a:pPr>
            <a:r>
              <a:rPr lang="en-US" altLang="zh-CN"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①</a:t>
            </a:r>
            <a:r>
              <a:rPr lang="zh-CN" altLang="en-US"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圈出</a:t>
            </a:r>
            <a:r>
              <a:rPr lang="zh-CN" altLang="en-US"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提示语</a:t>
            </a:r>
            <a:r>
              <a:rPr lang="zh-CN" altLang="en-US"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（写在答案前提示词），确定有几问，问的是什么，参考分值</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a:t>
            </a:r>
          </a:p>
        </p:txBody>
      </p:sp>
      <p:sp>
        <p:nvSpPr>
          <p:cNvPr id="8" name="文本框 7"/>
          <p:cNvSpPr txBox="1"/>
          <p:nvPr/>
        </p:nvSpPr>
        <p:spPr>
          <a:xfrm>
            <a:off x="1043608" y="2571750"/>
            <a:ext cx="6165215" cy="1198880"/>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rPr>
              <a:t>例</a:t>
            </a:r>
            <a:r>
              <a:rPr lang="en-US" altLang="zh-CN" noProof="1">
                <a:ln w="19050">
                  <a:solidFill>
                    <a:schemeClr val="tx1"/>
                  </a:solidFill>
                </a:ln>
              </a:rPr>
              <a:t>1</a:t>
            </a:r>
            <a:r>
              <a:rPr lang="zh-CN" altLang="en-US" noProof="1">
                <a:ln w="19050">
                  <a:solidFill>
                    <a:schemeClr val="tx1"/>
                  </a:solidFill>
                </a:ln>
              </a:rPr>
              <a:t>：</a:t>
            </a:r>
            <a:endParaRPr lang="en-US" altLang="zh-CN" noProof="1">
              <a:ln w="19050">
                <a:solidFill>
                  <a:schemeClr val="tx1"/>
                </a:solidFill>
              </a:ln>
            </a:endParaRPr>
          </a:p>
          <a:p>
            <a:pPr>
              <a:defRPr/>
            </a:pPr>
            <a:r>
              <a:rPr lang="en-US" altLang="zh-CN" noProof="1">
                <a:ln w="19050">
                  <a:solidFill>
                    <a:schemeClr val="tx1"/>
                  </a:solidFill>
                </a:ln>
              </a:rPr>
              <a:t>指出图1丝绸之路的起止点。依据材料一并结合所学知识，分别指出三个时期对外交通路线的特点以及为丝绸之路发展作出突出贡献的一个代表人物。（8分）</a:t>
            </a:r>
          </a:p>
        </p:txBody>
      </p:sp>
      <p:sp>
        <p:nvSpPr>
          <p:cNvPr id="10" name="矩形 9"/>
          <p:cNvSpPr/>
          <p:nvPr/>
        </p:nvSpPr>
        <p:spPr>
          <a:xfrm>
            <a:off x="3059113" y="2859088"/>
            <a:ext cx="720725" cy="3317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1" name="矩形 10"/>
          <p:cNvSpPr/>
          <p:nvPr/>
        </p:nvSpPr>
        <p:spPr>
          <a:xfrm>
            <a:off x="4500563" y="3148013"/>
            <a:ext cx="504825" cy="3063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 name="矩形 11"/>
          <p:cNvSpPr/>
          <p:nvPr/>
        </p:nvSpPr>
        <p:spPr>
          <a:xfrm>
            <a:off x="2700338" y="3435350"/>
            <a:ext cx="1439862" cy="2889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13" name="直接连接符 12"/>
          <p:cNvCxnSpPr/>
          <p:nvPr/>
        </p:nvCxnSpPr>
        <p:spPr>
          <a:xfrm>
            <a:off x="1116013" y="3435350"/>
            <a:ext cx="1935162" cy="12700"/>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4356100" y="3435350"/>
            <a:ext cx="720725" cy="288925"/>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9" name="文本框 18"/>
          <p:cNvSpPr txBox="1"/>
          <p:nvPr/>
        </p:nvSpPr>
        <p:spPr>
          <a:xfrm>
            <a:off x="1043609" y="3867894"/>
            <a:ext cx="6192687" cy="646331"/>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rPr>
              <a:t>例</a:t>
            </a:r>
            <a:r>
              <a:rPr lang="en-US" altLang="zh-CN" noProof="1">
                <a:ln w="19050">
                  <a:solidFill>
                    <a:schemeClr val="tx1"/>
                  </a:solidFill>
                </a:ln>
              </a:rPr>
              <a:t>2</a:t>
            </a:r>
            <a:r>
              <a:rPr lang="zh-CN" altLang="en-US" noProof="1">
                <a:ln w="19050">
                  <a:solidFill>
                    <a:schemeClr val="tx1"/>
                  </a:solidFill>
                </a:ln>
              </a:rPr>
              <a:t>：</a:t>
            </a:r>
          </a:p>
          <a:p>
            <a:pPr>
              <a:defRPr/>
            </a:pPr>
            <a:r>
              <a:rPr lang="zh-CN" altLang="en-US" noProof="1">
                <a:ln w="19050">
                  <a:solidFill>
                    <a:schemeClr val="tx1"/>
                  </a:solidFill>
                </a:ln>
              </a:rPr>
              <a:t>(</a:t>
            </a:r>
            <a:r>
              <a:rPr lang="en-US" altLang="zh-CN" noProof="1">
                <a:ln w="19050">
                  <a:solidFill>
                    <a:schemeClr val="tx1"/>
                  </a:solidFill>
                </a:ln>
              </a:rPr>
              <a:t>1</a:t>
            </a:r>
            <a:r>
              <a:rPr lang="zh-CN" altLang="en-US" noProof="1">
                <a:ln w="19050">
                  <a:solidFill>
                    <a:schemeClr val="tx1"/>
                  </a:solidFill>
                </a:ln>
              </a:rPr>
              <a:t>)材料一反映的是哪国的法律文献？（</a:t>
            </a:r>
            <a:r>
              <a:rPr lang="en-US" altLang="zh-CN" noProof="1">
                <a:ln w="19050">
                  <a:solidFill>
                    <a:schemeClr val="tx1"/>
                  </a:solidFill>
                </a:ln>
              </a:rPr>
              <a:t>2</a:t>
            </a:r>
            <a:r>
              <a:rPr lang="zh-CN" altLang="en-US" noProof="1">
                <a:ln w="19050">
                  <a:solidFill>
                    <a:schemeClr val="tx1"/>
                  </a:solidFill>
                </a:ln>
              </a:rPr>
              <a:t> 分</a:t>
            </a:r>
            <a:r>
              <a:rPr lang="zh-CN" altLang="en-US" noProof="1" smtClean="0">
                <a:ln w="19050">
                  <a:solidFill>
                    <a:schemeClr val="tx1"/>
                  </a:solidFill>
                </a:ln>
              </a:rPr>
              <a:t>）</a:t>
            </a:r>
            <a:endParaRPr lang="en-US" altLang="zh-CN" noProof="1" smtClean="0">
              <a:ln w="19050">
                <a:solidFill>
                  <a:schemeClr val="tx1"/>
                </a:solidFill>
              </a:ln>
            </a:endParaRPr>
          </a:p>
        </p:txBody>
      </p:sp>
      <p:sp>
        <p:nvSpPr>
          <p:cNvPr id="20" name="矩形 19"/>
          <p:cNvSpPr/>
          <p:nvPr/>
        </p:nvSpPr>
        <p:spPr>
          <a:xfrm>
            <a:off x="2987675" y="4156075"/>
            <a:ext cx="504825" cy="2873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1" name="文本框 18"/>
          <p:cNvSpPr txBox="1"/>
          <p:nvPr/>
        </p:nvSpPr>
        <p:spPr>
          <a:xfrm>
            <a:off x="1043608" y="4587974"/>
            <a:ext cx="6192687" cy="369332"/>
          </a:xfrm>
          <a:prstGeom prst="rect">
            <a:avLst/>
          </a:prstGeom>
          <a:noFill/>
          <a:ln w="19050">
            <a:solidFill>
              <a:srgbClr val="FF0000"/>
            </a:solidFill>
            <a:prstDash val="dash"/>
          </a:ln>
        </p:spPr>
        <p:txBody>
          <a:bodyPr>
            <a:spAutoFit/>
          </a:bodyPr>
          <a:lstStyle/>
          <a:p>
            <a:pPr>
              <a:defRPr/>
            </a:pPr>
            <a:r>
              <a:rPr lang="zh-CN" altLang="en-US" noProof="1" smtClean="0">
                <a:ln w="19050">
                  <a:solidFill>
                    <a:schemeClr val="tx1"/>
                  </a:solidFill>
                </a:ln>
              </a:rPr>
              <a:t>提示语一般是距离疑问词最近的名词。</a:t>
            </a:r>
            <a:endParaRPr lang="en-US" altLang="zh-CN" noProof="1" smtClean="0">
              <a:ln w="19050">
                <a:solidFill>
                  <a:schemeClr val="tx1"/>
                </a:solidFill>
              </a:ln>
            </a:endParaRPr>
          </a:p>
        </p:txBody>
      </p:sp>
    </p:spTree>
    <p:extLst>
      <p:ext uri="{BB962C8B-B14F-4D97-AF65-F5344CB8AC3E}">
        <p14:creationId xmlns="" xmlns:p14="http://schemas.microsoft.com/office/powerpoint/2010/main" val="2823095354"/>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1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2"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p:cTn id="12" dur="2600" fill="hold"/>
                                        <p:tgtEl>
                                          <p:spTgt spid="1027"/>
                                        </p:tgtEl>
                                        <p:attrNameLst>
                                          <p:attrName>ppt_x</p:attrName>
                                        </p:attrNameLst>
                                      </p:cBhvr>
                                      <p:tavLst>
                                        <p:tav tm="0">
                                          <p:val>
                                            <p:strVal val="1+#ppt_w/2"/>
                                          </p:val>
                                        </p:tav>
                                        <p:tav tm="100000">
                                          <p:val>
                                            <p:strVal val="#ppt_x"/>
                                          </p:val>
                                        </p:tav>
                                      </p:tavLst>
                                    </p:anim>
                                    <p:anim calcmode="lin" valueType="num">
                                      <p:cBhvr>
                                        <p:cTn id="13" dur="2600" fill="hold"/>
                                        <p:tgtEl>
                                          <p:spTgt spid="102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600"/>
                            </p:stCondLst>
                            <p:childTnLst>
                              <p:par>
                                <p:cTn id="15" presetID="2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47"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3" presetClass="entr" presetSubtype="16"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down)">
                                      <p:cBhvr>
                                        <p:cTn id="64" dur="500"/>
                                        <p:tgtEl>
                                          <p:spTgt spid="1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down)">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down)">
                                      <p:cBhvr>
                                        <p:cTn id="7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1" grpId="0" animBg="1"/>
      <p:bldP spid="12" grpId="0" animBg="1"/>
      <p:bldP spid="14"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a:grpSpLocks/>
          </p:cNvGrpSpPr>
          <p:nvPr/>
        </p:nvGrpSpPr>
        <p:grpSpPr bwMode="auto">
          <a:xfrm>
            <a:off x="900113" y="233363"/>
            <a:ext cx="6229350" cy="706437"/>
            <a:chOff x="1367644" y="699543"/>
            <a:chExt cx="6228692" cy="705664"/>
          </a:xfrm>
        </p:grpSpPr>
        <p:grpSp>
          <p:nvGrpSpPr>
            <p:cNvPr id="17423" name="组合 7"/>
            <p:cNvGrpSpPr>
              <a:grpSpLocks/>
            </p:cNvGrpSpPr>
            <p:nvPr/>
          </p:nvGrpSpPr>
          <p:grpSpPr bwMode="auto">
            <a:xfrm>
              <a:off x="1367644" y="699543"/>
              <a:ext cx="684076" cy="705664"/>
              <a:chOff x="1367644" y="699543"/>
              <a:chExt cx="684076" cy="705664"/>
            </a:xfrm>
          </p:grpSpPr>
          <p:pic>
            <p:nvPicPr>
              <p:cNvPr id="17425" name="图片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67644" y="699543"/>
                <a:ext cx="684076" cy="705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26" name="TextBox 5"/>
              <p:cNvSpPr txBox="1">
                <a:spLocks noChangeArrowheads="1"/>
              </p:cNvSpPr>
              <p:nvPr/>
            </p:nvSpPr>
            <p:spPr bwMode="auto">
              <a:xfrm>
                <a:off x="1431694" y="771550"/>
                <a:ext cx="57606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bg1"/>
                    </a:solidFill>
                    <a:latin typeface="华文隶书" panose="02010800040101010101" pitchFamily="2" charset="-122"/>
                    <a:ea typeface="华文隶书" panose="02010800040101010101" pitchFamily="2" charset="-122"/>
                  </a:rPr>
                  <a:t>二</a:t>
                </a:r>
              </a:p>
            </p:txBody>
          </p:sp>
        </p:grpSp>
        <p:sp>
          <p:nvSpPr>
            <p:cNvPr id="17424" name="TextBox 6"/>
            <p:cNvSpPr txBox="1">
              <a:spLocks noChangeArrowheads="1"/>
            </p:cNvSpPr>
            <p:nvPr/>
          </p:nvSpPr>
          <p:spPr bwMode="auto">
            <a:xfrm>
              <a:off x="2267744" y="771550"/>
              <a:ext cx="5328592" cy="521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华文隶书" panose="02010800040101010101" pitchFamily="2" charset="-122"/>
                  <a:ea typeface="华文隶书" panose="02010800040101010101" pitchFamily="2" charset="-122"/>
                </a:rPr>
                <a:t>非选择题的审题</a:t>
              </a:r>
            </a:p>
          </p:txBody>
        </p:sp>
      </p:grpSp>
      <p:grpSp>
        <p:nvGrpSpPr>
          <p:cNvPr id="10" name="组合 6"/>
          <p:cNvGrpSpPr>
            <a:grpSpLocks/>
          </p:cNvGrpSpPr>
          <p:nvPr/>
        </p:nvGrpSpPr>
        <p:grpSpPr bwMode="auto">
          <a:xfrm>
            <a:off x="984250" y="1225550"/>
            <a:ext cx="1811338" cy="652463"/>
            <a:chOff x="3275856" y="411510"/>
            <a:chExt cx="1811189" cy="653152"/>
          </a:xfrm>
        </p:grpSpPr>
        <p:pic>
          <p:nvPicPr>
            <p:cNvPr id="17421" name="Picture 2" descr="C:\Users\zjd\Desktop\未标题-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75856" y="411510"/>
              <a:ext cx="1811189" cy="653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22" name="TextBox 8"/>
            <p:cNvSpPr txBox="1">
              <a:spLocks noChangeArrowheads="1"/>
            </p:cNvSpPr>
            <p:nvPr/>
          </p:nvSpPr>
          <p:spPr bwMode="auto">
            <a:xfrm>
              <a:off x="3512057" y="487155"/>
              <a:ext cx="1511177" cy="399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黑体" panose="02010609060101010101" pitchFamily="49" charset="-122"/>
                  <a:ea typeface="黑体" panose="02010609060101010101" pitchFamily="49" charset="-122"/>
                </a:rPr>
                <a:t>如何审问题</a:t>
              </a:r>
            </a:p>
          </p:txBody>
        </p:sp>
      </p:grpSp>
      <p:sp>
        <p:nvSpPr>
          <p:cNvPr id="7" name="文本框 3"/>
          <p:cNvSpPr txBox="1"/>
          <p:nvPr/>
        </p:nvSpPr>
        <p:spPr>
          <a:xfrm>
            <a:off x="1042988" y="2144713"/>
            <a:ext cx="8870950" cy="368300"/>
          </a:xfrm>
          <a:prstGeom prst="rect">
            <a:avLst/>
          </a:prstGeom>
          <a:noFill/>
          <a:ln w="9525">
            <a:noFill/>
          </a:ln>
        </p:spPr>
        <p:txBody>
          <a:bodyPr>
            <a:spAutoFit/>
          </a:bodyPr>
          <a:lstStyle/>
          <a:p>
            <a:pPr eaLnBrk="0" hangingPunct="0">
              <a:defRPr/>
            </a:pPr>
            <a:r>
              <a:rPr lang="en-US" altLang="zh-CN"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②</a:t>
            </a:r>
            <a:r>
              <a:rPr lang="zh-CN" altLang="en-US"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明确设问的</a:t>
            </a:r>
            <a:r>
              <a:rPr lang="zh-CN" altLang="en-US"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限制语</a:t>
            </a:r>
            <a:r>
              <a:rPr lang="zh-CN" altLang="en-US"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a:t>
            </a:r>
          </a:p>
        </p:txBody>
      </p:sp>
      <p:sp>
        <p:nvSpPr>
          <p:cNvPr id="8" name="文本框 7"/>
          <p:cNvSpPr txBox="1"/>
          <p:nvPr/>
        </p:nvSpPr>
        <p:spPr>
          <a:xfrm>
            <a:off x="1316354" y="2607309"/>
            <a:ext cx="1106805" cy="368300"/>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rPr>
              <a:t>依据材料</a:t>
            </a:r>
          </a:p>
        </p:txBody>
      </p:sp>
      <p:cxnSp>
        <p:nvCxnSpPr>
          <p:cNvPr id="4" name="直接箭头连接符 3"/>
          <p:cNvCxnSpPr/>
          <p:nvPr/>
        </p:nvCxnSpPr>
        <p:spPr>
          <a:xfrm flipV="1">
            <a:off x="2554288" y="2787650"/>
            <a:ext cx="504825" cy="7938"/>
          </a:xfrm>
          <a:prstGeom prst="straightConnector1">
            <a:avLst/>
          </a:prstGeom>
          <a:ln w="38100">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sp>
        <p:nvSpPr>
          <p:cNvPr id="5" name="文本框 4"/>
          <p:cNvSpPr txBox="1"/>
          <p:nvPr/>
        </p:nvSpPr>
        <p:spPr>
          <a:xfrm>
            <a:off x="3131840" y="2571750"/>
            <a:ext cx="4125595" cy="368300"/>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rPr>
              <a:t>材料是答案的主要内容，需要归纳提炼。</a:t>
            </a:r>
          </a:p>
        </p:txBody>
      </p:sp>
      <p:sp>
        <p:nvSpPr>
          <p:cNvPr id="9" name="文本框 8"/>
          <p:cNvSpPr txBox="1"/>
          <p:nvPr/>
        </p:nvSpPr>
        <p:spPr>
          <a:xfrm>
            <a:off x="1338579" y="3265169"/>
            <a:ext cx="1106805" cy="1476375"/>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rPr>
              <a:t>依据材料并结合所学知识</a:t>
            </a:r>
            <a:r>
              <a:rPr lang="en-US" altLang="zh-CN" noProof="1">
                <a:ln w="19050">
                  <a:solidFill>
                    <a:schemeClr val="tx1"/>
                  </a:solidFill>
                </a:ln>
              </a:rPr>
              <a:t>/</a:t>
            </a:r>
            <a:r>
              <a:rPr lang="zh-CN" altLang="en-US" noProof="1">
                <a:ln w="19050">
                  <a:solidFill>
                    <a:schemeClr val="tx1"/>
                  </a:solidFill>
                </a:ln>
              </a:rPr>
              <a:t>结合所学知识</a:t>
            </a:r>
          </a:p>
        </p:txBody>
      </p:sp>
      <p:cxnSp>
        <p:nvCxnSpPr>
          <p:cNvPr id="15" name="直接箭头连接符 14"/>
          <p:cNvCxnSpPr/>
          <p:nvPr/>
        </p:nvCxnSpPr>
        <p:spPr>
          <a:xfrm flipV="1">
            <a:off x="2554288" y="3924300"/>
            <a:ext cx="504825" cy="7938"/>
          </a:xfrm>
          <a:prstGeom prst="straightConnector1">
            <a:avLst/>
          </a:prstGeom>
          <a:ln w="38100">
            <a:solidFill>
              <a:srgbClr val="FF0000"/>
            </a:solidFill>
            <a:tailEnd type="arrow" w="med" len="med"/>
          </a:ln>
        </p:spPr>
        <p:style>
          <a:lnRef idx="1">
            <a:schemeClr val="accent2"/>
          </a:lnRef>
          <a:fillRef idx="0">
            <a:schemeClr val="accent2"/>
          </a:fillRef>
          <a:effectRef idx="0">
            <a:schemeClr val="accent2"/>
          </a:effectRef>
          <a:fontRef idx="minor">
            <a:schemeClr val="tx1"/>
          </a:fontRef>
        </p:style>
      </p:cxnSp>
      <p:sp>
        <p:nvSpPr>
          <p:cNvPr id="16" name="文本框 15"/>
          <p:cNvSpPr txBox="1"/>
          <p:nvPr/>
        </p:nvSpPr>
        <p:spPr>
          <a:xfrm>
            <a:off x="3131840" y="3723878"/>
            <a:ext cx="4125595" cy="645160"/>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rPr>
              <a:t>材料给出提示，要从你学到的历史知识</a:t>
            </a:r>
          </a:p>
          <a:p>
            <a:pPr>
              <a:defRPr/>
            </a:pPr>
            <a:r>
              <a:rPr lang="zh-CN" altLang="en-US" noProof="1">
                <a:ln w="19050">
                  <a:solidFill>
                    <a:schemeClr val="tx1"/>
                  </a:solidFill>
                </a:ln>
              </a:rPr>
              <a:t>中，提取相应知识，成为答案。</a:t>
            </a:r>
          </a:p>
        </p:txBody>
      </p:sp>
      <p:sp>
        <p:nvSpPr>
          <p:cNvPr id="18" name="文本框 3"/>
          <p:cNvSpPr txBox="1"/>
          <p:nvPr/>
        </p:nvSpPr>
        <p:spPr>
          <a:xfrm>
            <a:off x="1043608" y="1774840"/>
            <a:ext cx="8870950" cy="369332"/>
          </a:xfrm>
          <a:prstGeom prst="rect">
            <a:avLst/>
          </a:prstGeom>
          <a:noFill/>
          <a:ln w="9525">
            <a:noFill/>
          </a:ln>
        </p:spPr>
        <p:txBody>
          <a:bodyPr>
            <a:spAutoFit/>
            <a:scene3d>
              <a:camera prst="orthographicFront"/>
              <a:lightRig rig="threePt" dir="t"/>
            </a:scene3d>
          </a:bodyPr>
          <a:lstStyle/>
          <a:p>
            <a:pPr eaLnBrk="0" hangingPunct="0">
              <a:defRPr/>
            </a:pPr>
            <a:r>
              <a:rPr lang="en-US" altLang="zh-CN"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①</a:t>
            </a:r>
            <a:r>
              <a:rPr lang="zh-CN" altLang="en-US"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圈出</a:t>
            </a:r>
            <a:r>
              <a:rPr lang="zh-CN" altLang="en-US"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提示语</a:t>
            </a:r>
            <a:r>
              <a:rPr lang="zh-CN" altLang="en-US"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（写在答案前提示词），确定有几问，问的是什么，参考分值。</a:t>
            </a:r>
          </a:p>
        </p:txBody>
      </p:sp>
      <p:sp>
        <p:nvSpPr>
          <p:cNvPr id="3" name="文本框 3"/>
          <p:cNvSpPr txBox="1"/>
          <p:nvPr/>
        </p:nvSpPr>
        <p:spPr>
          <a:xfrm>
            <a:off x="963613" y="827088"/>
            <a:ext cx="8870950" cy="398462"/>
          </a:xfrm>
          <a:prstGeom prst="rect">
            <a:avLst/>
          </a:prstGeom>
          <a:noFill/>
          <a:ln w="9525">
            <a:noFill/>
          </a:ln>
        </p:spPr>
        <p:txBody>
          <a:bodyPr>
            <a:spAutoFit/>
          </a:bodyPr>
          <a:lstStyle/>
          <a:p>
            <a:pPr eaLnBrk="0" hangingPunct="0">
              <a:defRPr/>
            </a:pP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2.</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审</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：先审</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问题</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再审</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材料</a:t>
            </a: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，带着问题看材料，针对性。</a:t>
            </a:r>
          </a:p>
        </p:txBody>
      </p:sp>
    </p:spTree>
    <p:extLst>
      <p:ext uri="{BB962C8B-B14F-4D97-AF65-F5344CB8AC3E}">
        <p14:creationId xmlns="" xmlns:p14="http://schemas.microsoft.com/office/powerpoint/2010/main" val="357818676"/>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7"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par>
                                <p:cTn id="16" presetID="9"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par>
                          <p:cTn id="19" fill="hold" nodeType="afterGroup">
                            <p:stCondLst>
                              <p:cond delay="2000"/>
                            </p:stCondLst>
                            <p:childTnLst>
                              <p:par>
                                <p:cTn id="20" presetID="22" presetClass="entr" presetSubtype="4"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par>
                                <p:cTn id="33" presetID="53" presetClass="entr" presetSubtype="16"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nodeType="afterGroup">
                            <p:stCondLst>
                              <p:cond delay="500"/>
                            </p:stCondLst>
                            <p:childTnLst>
                              <p:par>
                                <p:cTn id="49" presetID="53" presetClass="entr" presetSubtype="16"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a:grpSpLocks/>
          </p:cNvGrpSpPr>
          <p:nvPr/>
        </p:nvGrpSpPr>
        <p:grpSpPr bwMode="auto">
          <a:xfrm>
            <a:off x="896938" y="203200"/>
            <a:ext cx="6229350" cy="706438"/>
            <a:chOff x="1367644" y="699543"/>
            <a:chExt cx="6228692" cy="705664"/>
          </a:xfrm>
        </p:grpSpPr>
        <p:grpSp>
          <p:nvGrpSpPr>
            <p:cNvPr id="18447" name="组合 7"/>
            <p:cNvGrpSpPr>
              <a:grpSpLocks/>
            </p:cNvGrpSpPr>
            <p:nvPr/>
          </p:nvGrpSpPr>
          <p:grpSpPr bwMode="auto">
            <a:xfrm>
              <a:off x="1367644" y="699543"/>
              <a:ext cx="684076" cy="705664"/>
              <a:chOff x="1367644" y="699543"/>
              <a:chExt cx="684076" cy="705664"/>
            </a:xfrm>
          </p:grpSpPr>
          <p:pic>
            <p:nvPicPr>
              <p:cNvPr id="18449" name="图片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67644" y="699543"/>
                <a:ext cx="684076" cy="705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50" name="TextBox 5"/>
              <p:cNvSpPr txBox="1">
                <a:spLocks noChangeArrowheads="1"/>
              </p:cNvSpPr>
              <p:nvPr/>
            </p:nvSpPr>
            <p:spPr bwMode="auto">
              <a:xfrm>
                <a:off x="1431694" y="771550"/>
                <a:ext cx="57606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bg1"/>
                    </a:solidFill>
                    <a:latin typeface="华文隶书" panose="02010800040101010101" pitchFamily="2" charset="-122"/>
                    <a:ea typeface="华文隶书" panose="02010800040101010101" pitchFamily="2" charset="-122"/>
                  </a:rPr>
                  <a:t>二</a:t>
                </a:r>
              </a:p>
            </p:txBody>
          </p:sp>
        </p:grpSp>
        <p:sp>
          <p:nvSpPr>
            <p:cNvPr id="18448" name="TextBox 6"/>
            <p:cNvSpPr txBox="1">
              <a:spLocks noChangeArrowheads="1"/>
            </p:cNvSpPr>
            <p:nvPr/>
          </p:nvSpPr>
          <p:spPr bwMode="auto">
            <a:xfrm>
              <a:off x="2267744" y="771550"/>
              <a:ext cx="5328592" cy="521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华文隶书" panose="02010800040101010101" pitchFamily="2" charset="-122"/>
                  <a:ea typeface="华文隶书" panose="02010800040101010101" pitchFamily="2" charset="-122"/>
                </a:rPr>
                <a:t>非选择题的审题</a:t>
              </a:r>
            </a:p>
          </p:txBody>
        </p:sp>
      </p:grpSp>
      <p:sp>
        <p:nvSpPr>
          <p:cNvPr id="5" name="文本框 4"/>
          <p:cNvSpPr txBox="1"/>
          <p:nvPr/>
        </p:nvSpPr>
        <p:spPr>
          <a:xfrm>
            <a:off x="1214120" y="1057275"/>
            <a:ext cx="6495415" cy="368300"/>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sym typeface="+mn-ea"/>
              </a:rPr>
              <a:t>依据材料：是</a:t>
            </a:r>
            <a:r>
              <a:rPr lang="zh-CN" altLang="en-US" noProof="1">
                <a:ln w="19050">
                  <a:solidFill>
                    <a:schemeClr val="tx1"/>
                  </a:solidFill>
                </a:ln>
              </a:rPr>
              <a:t>材料是答案的主要内容，需要归纳提炼。</a:t>
            </a:r>
          </a:p>
        </p:txBody>
      </p:sp>
      <p:sp>
        <p:nvSpPr>
          <p:cNvPr id="9" name="文本框 8"/>
          <p:cNvSpPr txBox="1"/>
          <p:nvPr/>
        </p:nvSpPr>
        <p:spPr>
          <a:xfrm>
            <a:off x="1214120" y="2449830"/>
            <a:ext cx="7498715" cy="2030095"/>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rPr>
              <a:t>举例：</a:t>
            </a:r>
          </a:p>
          <a:p>
            <a:pPr>
              <a:defRPr/>
            </a:pPr>
            <a:r>
              <a:rPr lang="zh-CN" altLang="en-US" noProof="1">
                <a:ln w="19050">
                  <a:solidFill>
                    <a:schemeClr val="tx1"/>
                  </a:solidFill>
                </a:ln>
              </a:rPr>
              <a:t>材料三  从本质上看，宋代只不过是残唐五代的延续，宋代之所以国祚长久，没有短命而亡， 只是因为宋太祖断绝了武人专政的传统……宋代的中央政府管理体系多头分权，效率并不很高。      </a:t>
            </a:r>
          </a:p>
          <a:p>
            <a:pPr>
              <a:defRPr/>
            </a:pPr>
            <a:r>
              <a:rPr lang="zh-CN" altLang="en-US" noProof="1">
                <a:ln w="19050">
                  <a:solidFill>
                    <a:schemeClr val="tx1"/>
                  </a:solidFill>
                </a:ln>
              </a:rPr>
              <a:t>                                                           ——许倬云《大国霸业的兴废》 </a:t>
            </a:r>
          </a:p>
          <a:p>
            <a:pPr>
              <a:defRPr/>
            </a:pPr>
            <a:r>
              <a:rPr lang="zh-CN" altLang="en-US" noProof="1">
                <a:ln w="19050">
                  <a:solidFill>
                    <a:schemeClr val="tx1"/>
                  </a:solidFill>
                </a:ln>
              </a:rPr>
              <a:t>(3)结合所学知识，指出宋太祖为断绝“武人专政的传统”采取的政策。依据材料三，说一说这一政策的弊端。（4 分）</a:t>
            </a:r>
          </a:p>
        </p:txBody>
      </p:sp>
      <p:sp>
        <p:nvSpPr>
          <p:cNvPr id="16" name="文本框 15"/>
          <p:cNvSpPr txBox="1"/>
          <p:nvPr/>
        </p:nvSpPr>
        <p:spPr>
          <a:xfrm>
            <a:off x="1214120" y="1606550"/>
            <a:ext cx="6495415" cy="645160"/>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sym typeface="+mn-ea"/>
              </a:rPr>
              <a:t>依据材料并结合所学知识</a:t>
            </a:r>
            <a:r>
              <a:rPr lang="en-US" altLang="zh-CN" noProof="1">
                <a:ln w="19050">
                  <a:solidFill>
                    <a:schemeClr val="tx1"/>
                  </a:solidFill>
                </a:ln>
                <a:sym typeface="+mn-ea"/>
              </a:rPr>
              <a:t>/</a:t>
            </a:r>
            <a:r>
              <a:rPr lang="zh-CN" altLang="en-US" noProof="1">
                <a:ln w="19050">
                  <a:solidFill>
                    <a:schemeClr val="tx1"/>
                  </a:solidFill>
                </a:ln>
                <a:sym typeface="+mn-ea"/>
              </a:rPr>
              <a:t>结合所学知识：是</a:t>
            </a:r>
            <a:r>
              <a:rPr lang="zh-CN" altLang="en-US" noProof="1">
                <a:ln w="19050">
                  <a:solidFill>
                    <a:schemeClr val="tx1"/>
                  </a:solidFill>
                </a:ln>
              </a:rPr>
              <a:t>材料给出提示，要从你学到的历史知识中，提取相应知识，成为答案。</a:t>
            </a:r>
          </a:p>
        </p:txBody>
      </p:sp>
      <p:sp>
        <p:nvSpPr>
          <p:cNvPr id="10" name="矩形 9"/>
          <p:cNvSpPr/>
          <p:nvPr/>
        </p:nvSpPr>
        <p:spPr>
          <a:xfrm>
            <a:off x="1554163" y="4083918"/>
            <a:ext cx="1361653" cy="46757"/>
          </a:xfrm>
          <a:prstGeom prst="rect">
            <a:avLst/>
          </a:prstGeom>
          <a:solidFill>
            <a:srgbClr val="FF00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1" name="矩形 10"/>
          <p:cNvSpPr/>
          <p:nvPr/>
        </p:nvSpPr>
        <p:spPr>
          <a:xfrm>
            <a:off x="3635896" y="3867894"/>
            <a:ext cx="715962" cy="2635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 name="矩形 11"/>
          <p:cNvSpPr/>
          <p:nvPr/>
        </p:nvSpPr>
        <p:spPr>
          <a:xfrm>
            <a:off x="4572001" y="3867150"/>
            <a:ext cx="1584176" cy="2635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3" name="矩形 12"/>
          <p:cNvSpPr/>
          <p:nvPr/>
        </p:nvSpPr>
        <p:spPr>
          <a:xfrm flipV="1">
            <a:off x="1331640" y="4371950"/>
            <a:ext cx="1155700" cy="45719"/>
          </a:xfrm>
          <a:prstGeom prst="rect">
            <a:avLst/>
          </a:prstGeom>
          <a:solidFill>
            <a:srgbClr val="9751CB"/>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4" name="矩形 13"/>
          <p:cNvSpPr/>
          <p:nvPr/>
        </p:nvSpPr>
        <p:spPr>
          <a:xfrm>
            <a:off x="4427538" y="4156074"/>
            <a:ext cx="576510" cy="287883"/>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0249" name="文本框 3"/>
          <p:cNvSpPr txBox="1"/>
          <p:nvPr/>
        </p:nvSpPr>
        <p:spPr>
          <a:xfrm>
            <a:off x="1109344" y="4547869"/>
            <a:ext cx="2224406" cy="398781"/>
          </a:xfrm>
          <a:prstGeom prst="rect">
            <a:avLst/>
          </a:prstGeom>
          <a:noFill/>
          <a:ln w="9525">
            <a:noFill/>
          </a:ln>
        </p:spPr>
        <p:txBody>
          <a:bodyPr>
            <a:spAutoFit/>
            <a:scene3d>
              <a:camera prst="orthographicFront"/>
              <a:lightRig rig="threePt" dir="t"/>
            </a:scene3d>
          </a:bodyPr>
          <a:lstStyle/>
          <a:p>
            <a:pPr eaLnBrk="0" hangingPunct="0">
              <a:defRPr/>
            </a:pP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政策：重文轻武</a:t>
            </a:r>
          </a:p>
        </p:txBody>
      </p:sp>
      <p:cxnSp>
        <p:nvCxnSpPr>
          <p:cNvPr id="17" name="直接连接符 16"/>
          <p:cNvCxnSpPr/>
          <p:nvPr/>
        </p:nvCxnSpPr>
        <p:spPr>
          <a:xfrm>
            <a:off x="1301750" y="3571875"/>
            <a:ext cx="4349750" cy="7938"/>
          </a:xfrm>
          <a:prstGeom prst="line">
            <a:avLst/>
          </a:prstGeom>
          <a:ln w="28575">
            <a:solidFill>
              <a:srgbClr val="C709BC"/>
            </a:solidFill>
          </a:ln>
        </p:spPr>
        <p:style>
          <a:lnRef idx="1">
            <a:schemeClr val="accent1"/>
          </a:lnRef>
          <a:fillRef idx="0">
            <a:schemeClr val="accent1"/>
          </a:fillRef>
          <a:effectRef idx="0">
            <a:schemeClr val="accent1"/>
          </a:effectRef>
          <a:fontRef idx="minor">
            <a:schemeClr val="tx1"/>
          </a:fontRef>
        </p:style>
      </p:cxnSp>
      <p:sp>
        <p:nvSpPr>
          <p:cNvPr id="18" name="文本框 3"/>
          <p:cNvSpPr txBox="1"/>
          <p:nvPr/>
        </p:nvSpPr>
        <p:spPr>
          <a:xfrm>
            <a:off x="1259632" y="2571750"/>
            <a:ext cx="7344816" cy="707886"/>
          </a:xfrm>
          <a:prstGeom prst="rect">
            <a:avLst/>
          </a:prstGeom>
          <a:solidFill>
            <a:schemeClr val="bg1"/>
          </a:solidFill>
          <a:ln w="9525">
            <a:noFill/>
          </a:ln>
        </p:spPr>
        <p:txBody>
          <a:bodyPr wrap="square">
            <a:spAutoFit/>
            <a:scene3d>
              <a:camera prst="orthographicFront"/>
              <a:lightRig rig="threePt" dir="t"/>
            </a:scene3d>
          </a:bodyPr>
          <a:lstStyle/>
          <a:p>
            <a:pPr eaLnBrk="0" hangingPunct="0">
              <a:defRPr/>
            </a:pPr>
            <a:r>
              <a:rPr lang="zh-CN" altLang="en-US" sz="2000" b="1" noProof="1" smtClean="0">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弊</a:t>
            </a:r>
            <a:r>
              <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端：政府办事效率</a:t>
            </a:r>
            <a:r>
              <a:rPr lang="zh-CN" altLang="en-US" sz="2000" b="1" noProof="1" smtClean="0">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低</a:t>
            </a:r>
            <a:endParaRPr lang="en-US" altLang="zh-CN" sz="2000" b="1" noProof="1" smtClean="0">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endParaRPr>
          </a:p>
          <a:p>
            <a:pPr eaLnBrk="0" hangingPunct="0">
              <a:defRPr/>
            </a:pPr>
            <a:r>
              <a:rPr lang="zh-CN" altLang="en-US" sz="2000" b="1" noProof="1" smtClean="0">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依据材料回答的问题，必须按照材料的表述来答题！</a:t>
            </a:r>
            <a:endParaRPr lang="zh-CN" altLang="en-US" sz="2000" b="1" noProof="1">
              <a:solidFill>
                <a:srgbClr val="FF0000"/>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endParaRPr>
          </a:p>
        </p:txBody>
      </p:sp>
      <p:sp>
        <p:nvSpPr>
          <p:cNvPr id="19" name="矩形 18"/>
          <p:cNvSpPr/>
          <p:nvPr/>
        </p:nvSpPr>
        <p:spPr>
          <a:xfrm>
            <a:off x="7740352" y="3867150"/>
            <a:ext cx="503536" cy="2889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Tree>
    <p:extLst>
      <p:ext uri="{BB962C8B-B14F-4D97-AF65-F5344CB8AC3E}">
        <p14:creationId xmlns="" xmlns:p14="http://schemas.microsoft.com/office/powerpoint/2010/main" val="3454598180"/>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5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2500"/>
                            </p:stCondLst>
                            <p:childTnLst>
                              <p:par>
                                <p:cTn id="21" presetID="2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par>
                          <p:cTn id="29" fill="hold" nodeType="afterGroup">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par>
                          <p:cTn id="33" fill="hold" nodeType="afterGroup">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10249"/>
                                        </p:tgtEl>
                                        <p:attrNameLst>
                                          <p:attrName>style.visibility</p:attrName>
                                        </p:attrNameLst>
                                      </p:cBhvr>
                                      <p:to>
                                        <p:strVal val="visible"/>
                                      </p:to>
                                    </p:set>
                                    <p:animEffect transition="in" filter="wipe(down)">
                                      <p:cBhvr>
                                        <p:cTn id="46" dur="500"/>
                                        <p:tgtEl>
                                          <p:spTgt spid="102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5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wipe(down)">
                                      <p:cBhvr>
                                        <p:cTn id="56" dur="500"/>
                                        <p:tgtEl>
                                          <p:spTgt spid="1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down)">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a:grpSpLocks/>
          </p:cNvGrpSpPr>
          <p:nvPr/>
        </p:nvGrpSpPr>
        <p:grpSpPr bwMode="auto">
          <a:xfrm>
            <a:off x="869950" y="350838"/>
            <a:ext cx="6229350" cy="706437"/>
            <a:chOff x="1367644" y="699543"/>
            <a:chExt cx="6228692" cy="705664"/>
          </a:xfrm>
        </p:grpSpPr>
        <p:grpSp>
          <p:nvGrpSpPr>
            <p:cNvPr id="19467" name="组合 7"/>
            <p:cNvGrpSpPr>
              <a:grpSpLocks/>
            </p:cNvGrpSpPr>
            <p:nvPr/>
          </p:nvGrpSpPr>
          <p:grpSpPr bwMode="auto">
            <a:xfrm>
              <a:off x="1367644" y="699543"/>
              <a:ext cx="684076" cy="705664"/>
              <a:chOff x="1367644" y="699543"/>
              <a:chExt cx="684076" cy="705664"/>
            </a:xfrm>
          </p:grpSpPr>
          <p:pic>
            <p:nvPicPr>
              <p:cNvPr id="19469" name="图片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367644" y="699543"/>
                <a:ext cx="684076" cy="705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70" name="TextBox 5"/>
              <p:cNvSpPr txBox="1">
                <a:spLocks noChangeArrowheads="1"/>
              </p:cNvSpPr>
              <p:nvPr/>
            </p:nvSpPr>
            <p:spPr bwMode="auto">
              <a:xfrm>
                <a:off x="1431694" y="771550"/>
                <a:ext cx="57606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bg1"/>
                    </a:solidFill>
                    <a:latin typeface="华文隶书" panose="02010800040101010101" pitchFamily="2" charset="-122"/>
                    <a:ea typeface="华文隶书" panose="02010800040101010101" pitchFamily="2" charset="-122"/>
                  </a:rPr>
                  <a:t>二</a:t>
                </a:r>
              </a:p>
            </p:txBody>
          </p:sp>
        </p:grpSp>
        <p:sp>
          <p:nvSpPr>
            <p:cNvPr id="19468" name="TextBox 6"/>
            <p:cNvSpPr txBox="1">
              <a:spLocks noChangeArrowheads="1"/>
            </p:cNvSpPr>
            <p:nvPr/>
          </p:nvSpPr>
          <p:spPr bwMode="auto">
            <a:xfrm>
              <a:off x="2267744" y="771550"/>
              <a:ext cx="5328592" cy="521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华文隶书" panose="02010800040101010101" pitchFamily="2" charset="-122"/>
                  <a:ea typeface="华文隶书" panose="02010800040101010101" pitchFamily="2" charset="-122"/>
                </a:rPr>
                <a:t>非选择题的审题</a:t>
              </a:r>
            </a:p>
          </p:txBody>
        </p:sp>
      </p:grpSp>
      <p:grpSp>
        <p:nvGrpSpPr>
          <p:cNvPr id="5" name="组合 6"/>
          <p:cNvGrpSpPr>
            <a:grpSpLocks/>
          </p:cNvGrpSpPr>
          <p:nvPr/>
        </p:nvGrpSpPr>
        <p:grpSpPr bwMode="auto">
          <a:xfrm>
            <a:off x="900113" y="915988"/>
            <a:ext cx="1811337" cy="652462"/>
            <a:chOff x="3275856" y="411510"/>
            <a:chExt cx="1811189" cy="653152"/>
          </a:xfrm>
        </p:grpSpPr>
        <p:pic>
          <p:nvPicPr>
            <p:cNvPr id="19465" name="Picture 2" descr="C:\Users\zjd\Desktop\未标题-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75856" y="411510"/>
              <a:ext cx="1811189" cy="653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66" name="TextBox 8"/>
            <p:cNvSpPr txBox="1">
              <a:spLocks noChangeArrowheads="1"/>
            </p:cNvSpPr>
            <p:nvPr/>
          </p:nvSpPr>
          <p:spPr bwMode="auto">
            <a:xfrm>
              <a:off x="3501263" y="487155"/>
              <a:ext cx="1521971" cy="399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黑体" panose="02010609060101010101" pitchFamily="49" charset="-122"/>
                  <a:ea typeface="黑体" panose="02010609060101010101" pitchFamily="49" charset="-122"/>
                </a:rPr>
                <a:t>如何审材料</a:t>
              </a:r>
            </a:p>
          </p:txBody>
        </p:sp>
      </p:grpSp>
      <p:sp>
        <p:nvSpPr>
          <p:cNvPr id="7" name="文本框 3"/>
          <p:cNvSpPr txBox="1"/>
          <p:nvPr/>
        </p:nvSpPr>
        <p:spPr>
          <a:xfrm>
            <a:off x="971600" y="1491630"/>
            <a:ext cx="8870950" cy="706755"/>
          </a:xfrm>
          <a:prstGeom prst="rect">
            <a:avLst/>
          </a:prstGeom>
          <a:noFill/>
          <a:ln w="9525">
            <a:noFill/>
          </a:ln>
        </p:spPr>
        <p:txBody>
          <a:bodyPr>
            <a:spAutoFit/>
            <a:scene3d>
              <a:camera prst="orthographicFront"/>
              <a:lightRig rig="threePt" dir="t"/>
            </a:scene3d>
          </a:bodyPr>
          <a:lstStyle/>
          <a:p>
            <a:pPr eaLnBrk="0" hangingPunct="0">
              <a:defRPr/>
            </a:pP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圈出时间、朝代、人名、地名、事件名称；概括材料主旨；</a:t>
            </a:r>
            <a:endPar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endParaRPr>
          </a:p>
          <a:p>
            <a:pPr eaLnBrk="0" hangingPunct="0">
              <a:defRPr/>
            </a:pPr>
            <a:r>
              <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注意材料出处和图片注释。</a:t>
            </a:r>
          </a:p>
        </p:txBody>
      </p:sp>
      <p:sp>
        <p:nvSpPr>
          <p:cNvPr id="8" name="文本框 7"/>
          <p:cNvSpPr txBox="1"/>
          <p:nvPr/>
        </p:nvSpPr>
        <p:spPr>
          <a:xfrm>
            <a:off x="1043608" y="2211710"/>
            <a:ext cx="7897495" cy="1753235"/>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latin typeface="+mn-ea"/>
                <a:ea typeface="+mn-ea"/>
              </a:rPr>
              <a:t>举例：</a:t>
            </a:r>
            <a:endParaRPr lang="en-US" altLang="zh-CN" noProof="1">
              <a:ln w="19050">
                <a:solidFill>
                  <a:schemeClr val="tx1"/>
                </a:solidFill>
              </a:ln>
              <a:latin typeface="+mn-ea"/>
              <a:ea typeface="+mn-ea"/>
            </a:endParaRPr>
          </a:p>
          <a:p>
            <a:pPr>
              <a:defRPr/>
            </a:pPr>
            <a:r>
              <a:rPr lang="en-US" altLang="zh-CN" noProof="1">
                <a:ln w="19050">
                  <a:solidFill>
                    <a:schemeClr val="tx1"/>
                  </a:solidFill>
                </a:ln>
                <a:latin typeface="+mn-ea"/>
                <a:ea typeface="+mn-ea"/>
              </a:rPr>
              <a:t>材料三  右图是江苏苏州枫桥铁岭关的一张照片。铁岭</a:t>
            </a:r>
          </a:p>
          <a:p>
            <a:pPr>
              <a:defRPr/>
            </a:pPr>
            <a:r>
              <a:rPr lang="en-US" altLang="zh-CN" noProof="1">
                <a:ln w="19050">
                  <a:solidFill>
                    <a:schemeClr val="tx1"/>
                  </a:solidFill>
                </a:ln>
                <a:latin typeface="+mn-ea"/>
                <a:ea typeface="+mn-ea"/>
              </a:rPr>
              <a:t>关建于明嘉靖三十六年（1557年），关上楼阁匾额上</a:t>
            </a:r>
          </a:p>
          <a:p>
            <a:pPr>
              <a:defRPr/>
            </a:pPr>
            <a:r>
              <a:rPr lang="en-US" altLang="zh-CN" noProof="1">
                <a:ln w="19050">
                  <a:solidFill>
                    <a:schemeClr val="tx1"/>
                  </a:solidFill>
                </a:ln>
                <a:latin typeface="+mn-ea"/>
                <a:ea typeface="+mn-ea"/>
              </a:rPr>
              <a:t>写着“御寇安民”四个大字，是苏州仅存的明代军民抗</a:t>
            </a:r>
          </a:p>
          <a:p>
            <a:pPr>
              <a:defRPr/>
            </a:pPr>
            <a:r>
              <a:rPr lang="en-US" altLang="zh-CN" noProof="1">
                <a:ln w="19050">
                  <a:solidFill>
                    <a:schemeClr val="tx1"/>
                  </a:solidFill>
                </a:ln>
                <a:latin typeface="+mn-ea"/>
                <a:ea typeface="+mn-ea"/>
              </a:rPr>
              <a:t>击外国侵略者的遗址。</a:t>
            </a:r>
          </a:p>
          <a:p>
            <a:pPr>
              <a:defRPr/>
            </a:pPr>
            <a:r>
              <a:rPr lang="en-US" altLang="zh-CN" noProof="1">
                <a:ln w="19050">
                  <a:solidFill>
                    <a:schemeClr val="tx1"/>
                  </a:solidFill>
                </a:ln>
                <a:latin typeface="+mn-ea"/>
                <a:ea typeface="+mn-ea"/>
              </a:rPr>
              <a:t>（3）结合所学知识，此遗址反映了明代哪一历史事件？</a:t>
            </a:r>
          </a:p>
        </p:txBody>
      </p:sp>
      <p:sp>
        <p:nvSpPr>
          <p:cNvPr id="10" name="矩形 9"/>
          <p:cNvSpPr/>
          <p:nvPr/>
        </p:nvSpPr>
        <p:spPr>
          <a:xfrm>
            <a:off x="1763713" y="2787650"/>
            <a:ext cx="720725" cy="266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2" name="矩形 11"/>
          <p:cNvSpPr/>
          <p:nvPr/>
        </p:nvSpPr>
        <p:spPr>
          <a:xfrm>
            <a:off x="1692275" y="3076575"/>
            <a:ext cx="1069975" cy="2905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pic>
        <p:nvPicPr>
          <p:cNvPr id="3" name="图片 37"/>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659563" y="2355850"/>
            <a:ext cx="2084387" cy="12398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90519087"/>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7"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par>
                                <p:cTn id="26" presetID="22" presetClass="entr" presetSubtype="4"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我的模板\中国风模板\中国风模板05\宽版\页面2\切片\屋檐.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2233613"/>
            <a:ext cx="5592763"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组合 8"/>
          <p:cNvGrpSpPr>
            <a:grpSpLocks/>
          </p:cNvGrpSpPr>
          <p:nvPr/>
        </p:nvGrpSpPr>
        <p:grpSpPr bwMode="auto">
          <a:xfrm>
            <a:off x="755650" y="411163"/>
            <a:ext cx="6229350" cy="706437"/>
            <a:chOff x="1367644" y="699543"/>
            <a:chExt cx="6228692" cy="705664"/>
          </a:xfrm>
        </p:grpSpPr>
        <p:grpSp>
          <p:nvGrpSpPr>
            <p:cNvPr id="20490" name="组合 7"/>
            <p:cNvGrpSpPr>
              <a:grpSpLocks/>
            </p:cNvGrpSpPr>
            <p:nvPr/>
          </p:nvGrpSpPr>
          <p:grpSpPr bwMode="auto">
            <a:xfrm>
              <a:off x="1367644" y="699543"/>
              <a:ext cx="684076" cy="705664"/>
              <a:chOff x="1367644" y="699543"/>
              <a:chExt cx="684076" cy="705664"/>
            </a:xfrm>
          </p:grpSpPr>
          <p:pic>
            <p:nvPicPr>
              <p:cNvPr id="20492" name="图片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367644" y="699543"/>
                <a:ext cx="684076" cy="705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93" name="TextBox 5"/>
              <p:cNvSpPr txBox="1">
                <a:spLocks noChangeArrowheads="1"/>
              </p:cNvSpPr>
              <p:nvPr/>
            </p:nvSpPr>
            <p:spPr bwMode="auto">
              <a:xfrm>
                <a:off x="1431694" y="771550"/>
                <a:ext cx="576064" cy="4598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bg1"/>
                    </a:solidFill>
                    <a:latin typeface="华文隶书" panose="02010800040101010101" pitchFamily="2" charset="-122"/>
                    <a:ea typeface="华文隶书" panose="02010800040101010101" pitchFamily="2" charset="-122"/>
                  </a:rPr>
                  <a:t>三</a:t>
                </a:r>
              </a:p>
            </p:txBody>
          </p:sp>
        </p:grpSp>
        <p:sp>
          <p:nvSpPr>
            <p:cNvPr id="10246" name="TextBox 6"/>
            <p:cNvSpPr txBox="1"/>
            <p:nvPr/>
          </p:nvSpPr>
          <p:spPr>
            <a:xfrm>
              <a:off x="2267662" y="770902"/>
              <a:ext cx="5328674" cy="521717"/>
            </a:xfrm>
            <a:prstGeom prst="rect">
              <a:avLst/>
            </a:prstGeom>
            <a:noFill/>
            <a:ln w="9525">
              <a:noFill/>
            </a:ln>
          </p:spPr>
          <p:txBody>
            <a:bodyPr>
              <a:spAutoFit/>
            </a:bodyPr>
            <a:lstStyle/>
            <a:p>
              <a:pPr>
                <a:defRPr/>
              </a:pPr>
              <a:r>
                <a:rPr lang="zh-CN" altLang="en-US" sz="2800" b="1" noProof="1">
                  <a:effectLst>
                    <a:outerShdw blurRad="38100" dist="19050" dir="2700000" algn="tl" rotWithShape="0">
                      <a:schemeClr val="dk1">
                        <a:alpha val="40000"/>
                      </a:schemeClr>
                    </a:outerShdw>
                  </a:effectLst>
                  <a:latin typeface="华文隶书" panose="02010800040101010101" pitchFamily="2" charset="-122"/>
                  <a:ea typeface="华文隶书" panose="02010800040101010101" pitchFamily="2" charset="-122"/>
                </a:rPr>
                <a:t>非选择题答题</a:t>
              </a:r>
            </a:p>
          </p:txBody>
        </p:sp>
      </p:grpSp>
      <p:sp>
        <p:nvSpPr>
          <p:cNvPr id="10249" name="文本框 3"/>
          <p:cNvSpPr txBox="1"/>
          <p:nvPr/>
        </p:nvSpPr>
        <p:spPr>
          <a:xfrm>
            <a:off x="611560" y="1131590"/>
            <a:ext cx="8870950" cy="398781"/>
          </a:xfrm>
          <a:prstGeom prst="rect">
            <a:avLst/>
          </a:prstGeom>
          <a:noFill/>
          <a:ln w="9525">
            <a:noFill/>
          </a:ln>
        </p:spPr>
        <p:txBody>
          <a:bodyPr>
            <a:spAutoFit/>
            <a:scene3d>
              <a:camera prst="orthographicFront"/>
              <a:lightRig rig="threePt" dir="t"/>
            </a:scene3d>
          </a:bodyPr>
          <a:lstStyle/>
          <a:p>
            <a:pPr eaLnBrk="0" hangingPunct="0">
              <a:defRPr/>
            </a:pPr>
            <a:r>
              <a:rPr lang="en-US" altLang="zh-CN"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rPr>
              <a:t>1.</a:t>
            </a:r>
            <a:r>
              <a:rPr lang="zh-CN" altLang="en-US" sz="2000" b="1" noProof="1">
                <a:latin typeface="黑体" panose="02010609060101010101" pitchFamily="49" charset="-122"/>
                <a:ea typeface="黑体" panose="02010609060101010101" pitchFamily="49" charset="-122"/>
                <a:cs typeface="黑体" panose="02010609060101010101" pitchFamily="49" charset="-122"/>
                <a:sym typeface="+mn-ea"/>
              </a:rPr>
              <a:t>规范化答题：每一问要有提示语。答题要点化。</a:t>
            </a:r>
            <a:endParaRPr lang="zh-CN" altLang="en-US" sz="2000" b="1" noProof="1">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0" name="矩形 29"/>
          <p:cNvSpPr/>
          <p:nvPr/>
        </p:nvSpPr>
        <p:spPr>
          <a:xfrm>
            <a:off x="11277600" y="3095625"/>
            <a:ext cx="3524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noProof="1"/>
              <a:t>正文</a:t>
            </a:r>
          </a:p>
        </p:txBody>
      </p:sp>
      <p:sp>
        <p:nvSpPr>
          <p:cNvPr id="6" name="矩形 5"/>
          <p:cNvSpPr/>
          <p:nvPr/>
        </p:nvSpPr>
        <p:spPr>
          <a:xfrm>
            <a:off x="11404600" y="3222625"/>
            <a:ext cx="352425" cy="87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noProof="1"/>
              <a:t>正文</a:t>
            </a:r>
          </a:p>
        </p:txBody>
      </p:sp>
      <p:sp>
        <p:nvSpPr>
          <p:cNvPr id="9" name="文本框 8"/>
          <p:cNvSpPr txBox="1"/>
          <p:nvPr/>
        </p:nvSpPr>
        <p:spPr>
          <a:xfrm>
            <a:off x="683568" y="1707654"/>
            <a:ext cx="7498715" cy="922020"/>
          </a:xfrm>
          <a:prstGeom prst="rect">
            <a:avLst/>
          </a:prstGeom>
          <a:noFill/>
          <a:ln w="19050">
            <a:solidFill>
              <a:srgbClr val="FF0000"/>
            </a:solidFill>
            <a:prstDash val="dash"/>
          </a:ln>
        </p:spPr>
        <p:txBody>
          <a:bodyPr>
            <a:spAutoFit/>
          </a:bodyPr>
          <a:lstStyle/>
          <a:p>
            <a:pPr>
              <a:defRPr/>
            </a:pPr>
            <a:r>
              <a:rPr lang="zh-CN" altLang="en-US" noProof="1">
                <a:ln w="19050">
                  <a:solidFill>
                    <a:schemeClr val="tx1"/>
                  </a:solidFill>
                </a:ln>
              </a:rPr>
              <a:t>举例：</a:t>
            </a:r>
          </a:p>
          <a:p>
            <a:pPr>
              <a:defRPr/>
            </a:pPr>
            <a:r>
              <a:rPr lang="zh-CN" altLang="en-US" noProof="1">
                <a:ln w="19050">
                  <a:solidFill>
                    <a:schemeClr val="tx1"/>
                  </a:solidFill>
                </a:ln>
              </a:rPr>
              <a:t>(3)结合所学知识，指出宋太祖为断绝“武人专政的传统”采取的政策。依据材料三，说一说这一政策的弊端。（4 分）</a:t>
            </a:r>
            <a:endParaRPr lang="zh-CN" altLang="en-US" noProof="1">
              <a:solidFill>
                <a:srgbClr val="2C1D86"/>
              </a:solidFill>
              <a:effectLst>
                <a:outerShdw blurRad="38100" dist="25400" dir="5400000" algn="ctr" rotWithShape="0">
                  <a:srgbClr val="6E747A">
                    <a:alpha val="43000"/>
                  </a:srgbClr>
                </a:outerShdw>
              </a:effectLst>
              <a:latin typeface="+mn-ea"/>
              <a:ea typeface="+mn-ea"/>
            </a:endParaRPr>
          </a:p>
        </p:txBody>
      </p:sp>
      <p:sp>
        <p:nvSpPr>
          <p:cNvPr id="4" name="文本框 3"/>
          <p:cNvSpPr txBox="1"/>
          <p:nvPr/>
        </p:nvSpPr>
        <p:spPr>
          <a:xfrm>
            <a:off x="684213" y="2787650"/>
            <a:ext cx="7499350" cy="922338"/>
          </a:xfrm>
          <a:prstGeom prst="rect">
            <a:avLst/>
          </a:prstGeom>
          <a:noFill/>
          <a:ln w="19050">
            <a:solidFill>
              <a:srgbClr val="FF0000"/>
            </a:solidFill>
            <a:prstDash val="dash"/>
          </a:ln>
        </p:spPr>
        <p:txBody>
          <a:bodyPr>
            <a:spAutoFit/>
          </a:bodyPr>
          <a:lstStyle/>
          <a:p>
            <a:pPr>
              <a:defRPr/>
            </a:pPr>
            <a:r>
              <a:rPr lang="zh-CN" altLang="en-US" b="1" noProof="1">
                <a:solidFill>
                  <a:srgbClr val="0B5FD1"/>
                </a:solidFill>
                <a:effectLst>
                  <a:outerShdw blurRad="38100" dist="19050" dir="2700000" algn="tl" rotWithShape="0">
                    <a:schemeClr val="dk1">
                      <a:alpha val="40000"/>
                    </a:schemeClr>
                  </a:outerShdw>
                </a:effectLst>
              </a:rPr>
              <a:t>同样第一问回答不上的情况下</a:t>
            </a:r>
          </a:p>
          <a:p>
            <a:pPr>
              <a:defRPr/>
            </a:pPr>
            <a:r>
              <a:rPr lang="en-US" altLang="zh-CN" b="1" noProof="1">
                <a:solidFill>
                  <a:srgbClr val="0B5FD1"/>
                </a:solidFill>
                <a:effectLst>
                  <a:outerShdw blurRad="38100" dist="19050" dir="2700000" algn="tl" rotWithShape="0">
                    <a:schemeClr val="dk1">
                      <a:alpha val="40000"/>
                    </a:schemeClr>
                  </a:outerShdw>
                </a:effectLst>
              </a:rPr>
              <a:t>A</a:t>
            </a:r>
            <a:r>
              <a:rPr lang="zh-CN" altLang="en-US" b="1" noProof="1">
                <a:solidFill>
                  <a:srgbClr val="0B5FD1"/>
                </a:solidFill>
                <a:effectLst>
                  <a:outerShdw blurRad="38100" dist="19050" dir="2700000" algn="tl" rotWithShape="0">
                    <a:schemeClr val="dk1">
                      <a:alpha val="40000"/>
                    </a:schemeClr>
                  </a:outerShdw>
                </a:effectLst>
              </a:rPr>
              <a:t>不写提示语的：                    </a:t>
            </a:r>
            <a:r>
              <a:rPr lang="zh-CN" altLang="en-US" b="1" noProof="1" smtClean="0">
                <a:solidFill>
                  <a:srgbClr val="0B5FD1"/>
                </a:solidFill>
                <a:effectLst>
                  <a:outerShdw blurRad="38100" dist="19050" dir="2700000" algn="tl" rotWithShape="0">
                    <a:schemeClr val="dk1">
                      <a:alpha val="40000"/>
                    </a:schemeClr>
                  </a:outerShdw>
                </a:effectLst>
              </a:rPr>
              <a:t>     </a:t>
            </a:r>
            <a:r>
              <a:rPr lang="en-US" altLang="zh-CN" b="1" noProof="1">
                <a:solidFill>
                  <a:srgbClr val="0B5FD1"/>
                </a:solidFill>
                <a:effectLst>
                  <a:outerShdw blurRad="38100" dist="19050" dir="2700000" algn="tl" rotWithShape="0">
                    <a:schemeClr val="dk1">
                      <a:alpha val="40000"/>
                    </a:schemeClr>
                  </a:outerShdw>
                </a:effectLst>
              </a:rPr>
              <a:t>B</a:t>
            </a:r>
            <a:r>
              <a:rPr lang="zh-CN" altLang="en-US" b="1" noProof="1">
                <a:solidFill>
                  <a:srgbClr val="0B5FD1"/>
                </a:solidFill>
                <a:effectLst>
                  <a:outerShdw blurRad="38100" dist="19050" dir="2700000" algn="tl" rotWithShape="0">
                    <a:schemeClr val="dk1">
                      <a:alpha val="40000"/>
                    </a:schemeClr>
                  </a:outerShdw>
                </a:effectLst>
              </a:rPr>
              <a:t>写提示语的：</a:t>
            </a:r>
          </a:p>
          <a:p>
            <a:pPr>
              <a:defRPr/>
            </a:pPr>
            <a:r>
              <a:rPr lang="zh-CN" altLang="en-US" b="1" noProof="1">
                <a:solidFill>
                  <a:srgbClr val="0B5FD1"/>
                </a:solidFill>
                <a:effectLst>
                  <a:outerShdw blurRad="38100" dist="19050" dir="2700000" algn="tl" rotWithShape="0">
                    <a:schemeClr val="dk1">
                      <a:alpha val="40000"/>
                    </a:schemeClr>
                  </a:outerShdw>
                </a:effectLst>
              </a:rPr>
              <a:t>政府办事效率低，</a:t>
            </a:r>
            <a:r>
              <a:rPr lang="en-US" altLang="zh-CN" b="1" noProof="1">
                <a:solidFill>
                  <a:srgbClr val="0B5FD1"/>
                </a:solidFill>
                <a:effectLst>
                  <a:outerShdw blurRad="38100" dist="19050" dir="2700000" algn="tl" rotWithShape="0">
                    <a:schemeClr val="dk1">
                      <a:alpha val="40000"/>
                    </a:schemeClr>
                  </a:outerShdw>
                </a:effectLst>
              </a:rPr>
              <a:t>4</a:t>
            </a:r>
            <a:r>
              <a:rPr lang="zh-CN" altLang="en-US" b="1" noProof="1">
                <a:solidFill>
                  <a:srgbClr val="0B5FD1"/>
                </a:solidFill>
                <a:effectLst>
                  <a:outerShdw blurRad="38100" dist="19050" dir="2700000" algn="tl" rotWithShape="0">
                    <a:schemeClr val="dk1">
                      <a:alpha val="40000"/>
                    </a:schemeClr>
                  </a:outerShdw>
                </a:effectLst>
              </a:rPr>
              <a:t>分全扣。   弊端：</a:t>
            </a:r>
            <a:r>
              <a:rPr lang="zh-CN" altLang="en-US" b="1" noProof="1">
                <a:solidFill>
                  <a:srgbClr val="0B5FD1"/>
                </a:solidFill>
                <a:effectLst>
                  <a:outerShdw blurRad="38100" dist="19050" dir="2700000" algn="tl" rotWithShape="0">
                    <a:schemeClr val="dk1">
                      <a:alpha val="40000"/>
                    </a:schemeClr>
                  </a:outerShdw>
                </a:effectLst>
                <a:sym typeface="+mn-ea"/>
              </a:rPr>
              <a:t>政府办事效率低，可以得</a:t>
            </a:r>
            <a:r>
              <a:rPr lang="en-US" altLang="zh-CN" b="1" noProof="1">
                <a:solidFill>
                  <a:srgbClr val="0B5FD1"/>
                </a:solidFill>
                <a:effectLst>
                  <a:outerShdw blurRad="38100" dist="19050" dir="2700000" algn="tl" rotWithShape="0">
                    <a:schemeClr val="dk1">
                      <a:alpha val="40000"/>
                    </a:schemeClr>
                  </a:outerShdw>
                </a:effectLst>
                <a:sym typeface="+mn-ea"/>
              </a:rPr>
              <a:t>2</a:t>
            </a:r>
            <a:r>
              <a:rPr lang="zh-CN" altLang="en-US" b="1" noProof="1">
                <a:solidFill>
                  <a:srgbClr val="0B5FD1"/>
                </a:solidFill>
                <a:effectLst>
                  <a:outerShdw blurRad="38100" dist="19050" dir="2700000" algn="tl" rotWithShape="0">
                    <a:schemeClr val="dk1">
                      <a:alpha val="40000"/>
                    </a:schemeClr>
                  </a:outerShdw>
                </a:effectLst>
                <a:sym typeface="+mn-ea"/>
              </a:rPr>
              <a:t>分。</a:t>
            </a:r>
          </a:p>
        </p:txBody>
      </p:sp>
      <p:pic>
        <p:nvPicPr>
          <p:cNvPr id="1027" name="Picture 3" descr="C:\Users\zjd\Desktop\Nipic_11382453_20121127114240691000.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003925" y="3190875"/>
            <a:ext cx="3154363" cy="194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18875611"/>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0"/>
                                        <p:tgtEl>
                                          <p:spTgt spid="3"/>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1500"/>
                                  </p:stCondLst>
                                  <p:childTnLst>
                                    <p:set>
                                      <p:cBhvr>
                                        <p:cTn id="14" dur="1" fill="hold">
                                          <p:stCondLst>
                                            <p:cond delay="0"/>
                                          </p:stCondLst>
                                        </p:cTn>
                                        <p:tgtEl>
                                          <p:spTgt spid="1027"/>
                                        </p:tgtEl>
                                        <p:attrNameLst>
                                          <p:attrName>style.visibility</p:attrName>
                                        </p:attrNameLst>
                                      </p:cBhvr>
                                      <p:to>
                                        <p:strVal val="visible"/>
                                      </p:to>
                                    </p:set>
                                    <p:anim calcmode="lin" valueType="num">
                                      <p:cBhvr>
                                        <p:cTn id="15" dur="2600" fill="hold"/>
                                        <p:tgtEl>
                                          <p:spTgt spid="1027"/>
                                        </p:tgtEl>
                                        <p:attrNameLst>
                                          <p:attrName>ppt_x</p:attrName>
                                        </p:attrNameLst>
                                      </p:cBhvr>
                                      <p:tavLst>
                                        <p:tav tm="0">
                                          <p:val>
                                            <p:strVal val="1+#ppt_w/2"/>
                                          </p:val>
                                        </p:tav>
                                        <p:tav tm="100000">
                                          <p:val>
                                            <p:strVal val="#ppt_x"/>
                                          </p:val>
                                        </p:tav>
                                      </p:tavLst>
                                    </p:anim>
                                    <p:anim calcmode="lin" valueType="num">
                                      <p:cBhvr>
                                        <p:cTn id="16" dur="2600" fill="hold"/>
                                        <p:tgtEl>
                                          <p:spTgt spid="1027"/>
                                        </p:tgtEl>
                                        <p:attrNameLst>
                                          <p:attrName>ppt_y</p:attrName>
                                        </p:attrNameLst>
                                      </p:cBhvr>
                                      <p:tavLst>
                                        <p:tav tm="0">
                                          <p:val>
                                            <p:strVal val="#ppt_y"/>
                                          </p:val>
                                        </p:tav>
                                        <p:tav tm="100000">
                                          <p:val>
                                            <p:strVal val="#ppt_y"/>
                                          </p:val>
                                        </p:tav>
                                      </p:tavLst>
                                    </p:anim>
                                  </p:childTnLst>
                                </p:cTn>
                              </p:par>
                              <p:par>
                                <p:cTn id="17" presetID="10" presetClass="exit" presetSubtype="0" fill="hold" grpId="0" nodeType="withEffect">
                                  <p:stCondLst>
                                    <p:cond delay="0"/>
                                  </p:stCondLst>
                                  <p:childTnLst>
                                    <p:animEffect transition="out" filter="fade">
                                      <p:cBhvr>
                                        <p:cTn id="18" dur="2000"/>
                                        <p:tgtEl>
                                          <p:spTgt spid="30"/>
                                        </p:tgtEl>
                                      </p:cBhvr>
                                    </p:animEffect>
                                    <p:set>
                                      <p:cBhvr>
                                        <p:cTn id="19" dur="1" fill="hold">
                                          <p:stCondLst>
                                            <p:cond delay="1999"/>
                                          </p:stCondLst>
                                        </p:cTn>
                                        <p:tgtEl>
                                          <p:spTgt spid="3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2000"/>
                                        <p:tgtEl>
                                          <p:spTgt spid="6"/>
                                        </p:tgtEl>
                                      </p:cBhvr>
                                    </p:animEffect>
                                    <p:set>
                                      <p:cBhvr>
                                        <p:cTn id="22" dur="1" fill="hold">
                                          <p:stCondLst>
                                            <p:cond delay="1999"/>
                                          </p:stCondLst>
                                        </p:cTn>
                                        <p:tgtEl>
                                          <p:spTgt spid="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0249"/>
                                        </p:tgtEl>
                                        <p:attrNameLst>
                                          <p:attrName>style.visibility</p:attrName>
                                        </p:attrNameLst>
                                      </p:cBhvr>
                                      <p:to>
                                        <p:strVal val="visible"/>
                                      </p:to>
                                    </p:set>
                                    <p:animEffect transition="in" filter="wipe(down)">
                                      <p:cBhvr>
                                        <p:cTn id="27" dur="500"/>
                                        <p:tgtEl>
                                          <p:spTgt spid="102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6" grpId="0" bldLvl="0" animBg="1"/>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FF0000"/>
          </a:solidFill>
        </a:ln>
      </a:spPr>
      <a:bodyPr anchor="ctr"/>
      <a:lstStyle>
        <a:defPPr algn="ctr">
          <a:defRPr noProof="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2963</Words>
  <Application>Microsoft Office PowerPoint</Application>
  <PresentationFormat>全屏显示(16:9)</PresentationFormat>
  <Paragraphs>243</Paragraphs>
  <Slides>23</Slides>
  <Notes>21</Notes>
  <HiddenSlides>0</HiddenSlides>
  <MMClips>0</MMClips>
  <ScaleCrop>false</ScaleCrop>
  <HeadingPairs>
    <vt:vector size="4" baseType="variant">
      <vt:variant>
        <vt:lpstr>主题</vt:lpstr>
      </vt:variant>
      <vt:variant>
        <vt:i4>3</vt:i4>
      </vt:variant>
      <vt:variant>
        <vt:lpstr>幻灯片标题</vt:lpstr>
      </vt:variant>
      <vt:variant>
        <vt:i4>23</vt:i4>
      </vt:variant>
    </vt:vector>
  </HeadingPairs>
  <TitlesOfParts>
    <vt:vector size="26" baseType="lpstr">
      <vt:lpstr>Office 主题</vt:lpstr>
      <vt:lpstr>默认设计模板</vt:lpstr>
      <vt:lpstr>1_默认设计模板</vt:lpstr>
      <vt:lpstr>幻灯片 1</vt:lpstr>
      <vt:lpstr>非选择题答题技巧探究</vt:lpstr>
      <vt:lpstr>幻灯片 3</vt:lpstr>
      <vt:lpstr>幻灯片 4</vt:lpstr>
      <vt:lpstr>幻灯片 5</vt:lpstr>
      <vt:lpstr>幻灯片 6</vt:lpstr>
      <vt:lpstr>幻灯片 7</vt:lpstr>
      <vt:lpstr>幻灯片 8</vt:lpstr>
      <vt:lpstr>幻灯片 9</vt:lpstr>
      <vt:lpstr>幻灯片 10</vt:lpstr>
      <vt:lpstr>幻灯片 11</vt:lpstr>
      <vt:lpstr>一、通读全题</vt:lpstr>
      <vt:lpstr>二、先审题目，再审材料</vt:lpstr>
      <vt:lpstr>二、先审题目，再审材料</vt:lpstr>
      <vt:lpstr>二、先审题目，再审材料</vt:lpstr>
      <vt:lpstr>三、回扣主干知识</vt:lpstr>
      <vt:lpstr>一、通读全题</vt:lpstr>
      <vt:lpstr>二、先审题目，再审材料</vt:lpstr>
      <vt:lpstr>  二、先审题目，再审材料</vt:lpstr>
      <vt:lpstr>二、先审题目，再审材料</vt:lpstr>
      <vt:lpstr>三、回扣主干知识</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墨竹银灰色背景的自我介绍PPT模板</dc:title>
  <dc:subject>www.woippt.com我爱PPT模板网</dc:subject>
  <dc:creator>www.woippt.com我爱PPT模板网</dc:creator>
  <cp:keywords>www.woippt.com我爱PPT模板网</cp:keywords>
  <dc:description>www.woippt.com我爱PPT模板网</dc:description>
  <cp:lastModifiedBy>Administrator</cp:lastModifiedBy>
  <cp:revision>107</cp:revision>
  <dcterms:created xsi:type="dcterms:W3CDTF">2013-03-22T04:45:22Z</dcterms:created>
  <dcterms:modified xsi:type="dcterms:W3CDTF">2020-04-26T05:35:10Z</dcterms:modified>
  <cp:category>www.woippt.com我爱PPT模板网</cp:category>
</cp:coreProperties>
</file>