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7" r:id="rId4"/>
    <p:sldId id="278" r:id="rId5"/>
    <p:sldId id="299" r:id="rId6"/>
    <p:sldId id="318" r:id="rId7"/>
    <p:sldId id="300" r:id="rId8"/>
    <p:sldId id="301" r:id="rId9"/>
    <p:sldId id="302" r:id="rId10"/>
    <p:sldId id="303" r:id="rId11"/>
    <p:sldId id="304" r:id="rId12"/>
    <p:sldId id="320" r:id="rId13"/>
    <p:sldId id="305" r:id="rId14"/>
    <p:sldId id="306" r:id="rId15"/>
    <p:sldId id="321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23" r:id="rId28"/>
    <p:sldId id="322" r:id="rId29"/>
    <p:sldId id="29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EA743-FAE7-4FAC-A75F-88A2D48C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805916-16A6-4C91-B140-9F38B78D9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E7000-16C6-4C20-97D8-01FAD126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DAF2C-BB5A-4BC5-A340-68059664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EE05-480B-4B84-AB0E-C877787F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8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507B5-337A-4369-B2AE-763BEA18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12FC33-B5D9-430A-8A60-297895F5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CB681-BFC8-49BD-92C1-AFBDD368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61F6E-1C29-4127-8A8B-F6A5623F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888E9-7433-4130-A9CB-862BD1B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7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CC9076-9646-4471-866F-14E140977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DB64C-9251-47F1-B428-75D9FE828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11734-8EA0-461B-A37B-577BA478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F8F13-8761-4DB4-AF60-E4EF5085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5090B-E4F4-4D2B-B288-7D064BCB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C7727-7AAC-4A01-9F90-73517047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971BE-3112-496F-88CD-8BFA2284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99BD6-BDAC-4D46-ABE7-D7EB48FE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0CC6D-ABD6-45E0-B3B4-6AED35C2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F093C-D685-4165-A7A7-67CA534D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1C9E3-2960-4CD0-8316-58094BF3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137F8-43F0-471B-9C57-DCB460E6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440A6-DB77-4D77-BACB-9E9D34A2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E9129-DC85-4FDD-8EF7-FC04D338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FE0A9-76AD-407B-BE97-9ACBED74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46BE-F2E2-4B4F-BF72-F1C439D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B8B60-FD97-449E-B489-DD4D74355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B5C49-0E60-418D-AAEE-4E517ECFA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E2C26-2671-40BD-8F99-EA45C1A4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52E97-BC9A-4397-B262-F492502B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14579-CABA-4A8B-8804-D5249BFE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6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FB8C-63EC-4842-B719-E9FA66A8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EC9A0-9FB5-43CE-9591-72F741F0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099035-3E6A-488A-A878-C7A09509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0FAD8D-1931-4532-9C9B-B76CB5BEE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41153F-562A-4619-936A-90E53D503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9F2803-FC10-429C-AE4E-F3D8D512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116BD0-70D8-4AFB-8FFF-2F5A8497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CF41ED-B41C-441A-90EC-69ECA2AD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35420-C45D-45B1-AC75-248AA22D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EEEC9E-6AF0-4F1E-A1F4-CA2FA4AB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BD24DF-4901-4072-8520-C912CED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014005-EEFA-4471-AB6C-DAC98EC2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6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2F1CEB-7577-486E-96B1-C9C655D0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81FF81-B1C3-4B56-AC81-895D63B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D8C34-2AB2-4F03-918A-881F5B60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6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2F6FA-5B35-4F4D-9BB2-6160D25C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9EDE7-9BDC-41B8-98F6-15F40D2A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0CA44-37CE-4734-8A11-98652F875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07A91-35E2-401F-A8E1-26A52640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4BF13-9721-42A6-B94C-DDEDA3C6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9F777-53F0-4A1D-837A-295075DF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9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18FFB-9D78-45B7-A675-6F9A18EF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519674-F24E-4C0E-9F19-C4705BD1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3FD83-C37B-47CA-B0BE-6C408101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3EAA1-8E29-48C3-BA4F-AF03EAD4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1F52F-3F8C-46D3-B0F4-A3683143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ADF26-9E0F-4790-8B92-D0787E6C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9B35C6-13B9-46DD-855D-DE15B1D0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B8B4D-1E2B-4A01-8353-42CB431C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9DF04-215A-44C6-93A0-0CD859188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6D629-27F6-42F6-875C-0D588457E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89A2C-5FC1-4E94-AC95-0D33C5F08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副标题 2">
            <a:extLst>
              <a:ext uri="{FF2B5EF4-FFF2-40B4-BE49-F238E27FC236}">
                <a16:creationId xmlns:a16="http://schemas.microsoft.com/office/drawing/2014/main" id="{941C4755-3784-4D4B-982A-4C2B9F767295}"/>
              </a:ext>
            </a:extLst>
          </p:cNvPr>
          <p:cNvSpPr txBox="1">
            <a:spLocks/>
          </p:cNvSpPr>
          <p:nvPr/>
        </p:nvSpPr>
        <p:spPr bwMode="auto">
          <a:xfrm>
            <a:off x="2135188" y="404813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None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济南市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2020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年春季学期延期开学网络学习资源</a:t>
            </a:r>
          </a:p>
        </p:txBody>
      </p:sp>
      <p:sp>
        <p:nvSpPr>
          <p:cNvPr id="2052" name="副标题 2">
            <a:extLst>
              <a:ext uri="{FF2B5EF4-FFF2-40B4-BE49-F238E27FC236}">
                <a16:creationId xmlns:a16="http://schemas.microsoft.com/office/drawing/2014/main" id="{8C8744B9-7C21-4AE0-9285-026A7A3AB459}"/>
              </a:ext>
            </a:extLst>
          </p:cNvPr>
          <p:cNvSpPr txBox="1">
            <a:spLocks/>
          </p:cNvSpPr>
          <p:nvPr/>
        </p:nvSpPr>
        <p:spPr bwMode="auto">
          <a:xfrm>
            <a:off x="1443038" y="4459487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山东省济南甸柳第一中学  辛春</a:t>
            </a:r>
          </a:p>
        </p:txBody>
      </p:sp>
      <p:sp>
        <p:nvSpPr>
          <p:cNvPr id="2053" name="副标题 2">
            <a:extLst>
              <a:ext uri="{FF2B5EF4-FFF2-40B4-BE49-F238E27FC236}">
                <a16:creationId xmlns:a16="http://schemas.microsoft.com/office/drawing/2014/main" id="{4DFD5843-C293-4B2F-8509-204AB72FA856}"/>
              </a:ext>
            </a:extLst>
          </p:cNvPr>
          <p:cNvSpPr txBox="1">
            <a:spLocks/>
          </p:cNvSpPr>
          <p:nvPr/>
        </p:nvSpPr>
        <p:spPr bwMode="auto">
          <a:xfrm>
            <a:off x="2740025" y="1555750"/>
            <a:ext cx="63960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</a:rPr>
              <a:t>初中历史七年级</a:t>
            </a:r>
          </a:p>
        </p:txBody>
      </p:sp>
      <p:sp>
        <p:nvSpPr>
          <p:cNvPr id="2054" name="副标题 2">
            <a:extLst>
              <a:ext uri="{FF2B5EF4-FFF2-40B4-BE49-F238E27FC236}">
                <a16:creationId xmlns:a16="http://schemas.microsoft.com/office/drawing/2014/main" id="{B704F1B8-E925-4435-9F6B-FE2EE3CCD9BE}"/>
              </a:ext>
            </a:extLst>
          </p:cNvPr>
          <p:cNvSpPr txBox="1">
            <a:spLocks/>
          </p:cNvSpPr>
          <p:nvPr/>
        </p:nvSpPr>
        <p:spPr bwMode="auto">
          <a:xfrm>
            <a:off x="207825" y="2636838"/>
            <a:ext cx="11623961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</a:rPr>
              <a:t>七年级下册第二单元质量检测试题选择题讲评</a:t>
            </a:r>
          </a:p>
        </p:txBody>
      </p:sp>
      <p:sp>
        <p:nvSpPr>
          <p:cNvPr id="2055" name="副标题 2">
            <a:extLst>
              <a:ext uri="{FF2B5EF4-FFF2-40B4-BE49-F238E27FC236}">
                <a16:creationId xmlns:a16="http://schemas.microsoft.com/office/drawing/2014/main" id="{39B01AC4-1C9F-4208-9A6E-33D8CD868592}"/>
              </a:ext>
            </a:extLst>
          </p:cNvPr>
          <p:cNvSpPr txBox="1">
            <a:spLocks/>
          </p:cNvSpPr>
          <p:nvPr/>
        </p:nvSpPr>
        <p:spPr bwMode="auto">
          <a:xfrm>
            <a:off x="2932113" y="5472312"/>
            <a:ext cx="6397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</a:rPr>
              <a:t>济南市教育教学研究院监制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3E7079D7-5E5B-48AC-B5AC-0F79EE0EF292}"/>
              </a:ext>
            </a:extLst>
          </p:cNvPr>
          <p:cNvSpPr txBox="1">
            <a:spLocks/>
          </p:cNvSpPr>
          <p:nvPr/>
        </p:nvSpPr>
        <p:spPr bwMode="auto">
          <a:xfrm>
            <a:off x="2287588" y="557213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济南市</a:t>
            </a:r>
            <a:r>
              <a:rPr lang="en-US" altLang="zh-CN" sz="3200" b="1" dirty="0">
                <a:latin typeface="宋体" panose="02010600030101010101" pitchFamily="2" charset="-122"/>
              </a:rPr>
              <a:t>2020</a:t>
            </a:r>
            <a:r>
              <a:rPr lang="zh-CN" altLang="en-US" sz="3200" b="1" dirty="0">
                <a:latin typeface="宋体" panose="02010600030101010101" pitchFamily="2" charset="-122"/>
              </a:rPr>
              <a:t>年春季学期延期开学网络学习资源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AA0E28B6-9263-497C-BEB7-D38223D35B4F}"/>
              </a:ext>
            </a:extLst>
          </p:cNvPr>
          <p:cNvSpPr txBox="1">
            <a:spLocks/>
          </p:cNvSpPr>
          <p:nvPr/>
        </p:nvSpPr>
        <p:spPr bwMode="auto">
          <a:xfrm>
            <a:off x="1595438" y="4611887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600" b="1" dirty="0">
                <a:latin typeface="宋体" panose="02010600030101010101" pitchFamily="2" charset="-122"/>
              </a:rPr>
              <a:t>山东省济南甸柳第一中学  辛春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80F4908A-CD48-4838-99FC-05DC1E11ABFD}"/>
              </a:ext>
            </a:extLst>
          </p:cNvPr>
          <p:cNvSpPr txBox="1">
            <a:spLocks/>
          </p:cNvSpPr>
          <p:nvPr/>
        </p:nvSpPr>
        <p:spPr bwMode="auto">
          <a:xfrm>
            <a:off x="2892425" y="1708150"/>
            <a:ext cx="63960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600">
                <a:latin typeface="宋体" panose="02010600030101010101" pitchFamily="2" charset="-122"/>
              </a:rPr>
              <a:t>初中历史七年级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FB4E0BCE-9007-409A-B5B3-2CBC52C9E8F0}"/>
              </a:ext>
            </a:extLst>
          </p:cNvPr>
          <p:cNvSpPr txBox="1">
            <a:spLocks/>
          </p:cNvSpPr>
          <p:nvPr/>
        </p:nvSpPr>
        <p:spPr bwMode="auto">
          <a:xfrm>
            <a:off x="360225" y="2789238"/>
            <a:ext cx="11623961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zh-CN" altLang="en-US" sz="4400" b="1" dirty="0">
                <a:latin typeface="宋体" panose="02010600030101010101" pitchFamily="2" charset="-122"/>
              </a:rPr>
              <a:t>七年级下册第二单元质量检测试题选择题讲评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F047EC21-D8F8-4D00-91AD-F3C98BF562F4}"/>
              </a:ext>
            </a:extLst>
          </p:cNvPr>
          <p:cNvSpPr txBox="1">
            <a:spLocks/>
          </p:cNvSpPr>
          <p:nvPr/>
        </p:nvSpPr>
        <p:spPr bwMode="auto">
          <a:xfrm>
            <a:off x="3084513" y="5624712"/>
            <a:ext cx="6397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济南市教育教学研究院监制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</a:t>
            </a:r>
            <a:r>
              <a:rPr lang="zh-CN" altLang="zh-CN" dirty="0"/>
              <a:t>．澶渊之盟后，宋辽边境“生育繁息，牛羊被野（遍地），戴白之人，不识干戈（战争）”。这说明：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北宋的军事力量遭到极大的打击</a:t>
            </a:r>
            <a:r>
              <a:rPr lang="en-US" altLang="zh-CN" dirty="0"/>
              <a:t>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宋辽双方建立了平等友好的关系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南方社会经济出现了繁荣的局面</a:t>
            </a:r>
            <a:r>
              <a:rPr lang="en-US" altLang="zh-CN" dirty="0"/>
              <a:t> 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宋辽之间维持了长久的和平局面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9E4774-EC6D-4B0A-9EAA-0873957B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921" y="4306636"/>
            <a:ext cx="100425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辽、西夏与北宋的对峙局面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相关史实理解。“澶渊之盟”后很长时间，辽宋之间保持着和平局面。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DCE7CB-4BB7-4F87-929C-AE5FE02CD200}"/>
              </a:ext>
            </a:extLst>
          </p:cNvPr>
          <p:cNvSpPr/>
          <p:nvPr/>
        </p:nvSpPr>
        <p:spPr>
          <a:xfrm>
            <a:off x="4805103" y="2983417"/>
            <a:ext cx="1449359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65FA8F-55FF-46E2-8698-440CDB835E69}"/>
              </a:ext>
            </a:extLst>
          </p:cNvPr>
          <p:cNvSpPr/>
          <p:nvPr/>
        </p:nvSpPr>
        <p:spPr>
          <a:xfrm>
            <a:off x="4829521" y="1032585"/>
            <a:ext cx="1449359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BAA3DF62-065F-4C86-8D6B-6CF99037D94B}"/>
              </a:ext>
            </a:extLst>
          </p:cNvPr>
          <p:cNvSpPr/>
          <p:nvPr/>
        </p:nvSpPr>
        <p:spPr>
          <a:xfrm>
            <a:off x="6278880" y="1657642"/>
            <a:ext cx="1697875" cy="1066800"/>
          </a:xfrm>
          <a:prstGeom prst="wedgeEllipseCallout">
            <a:avLst>
              <a:gd name="adj1" fmla="val -45313"/>
              <a:gd name="adj2" fmla="val -6217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5E0578CA-1E36-471F-9B87-AB185C6D0B9F}"/>
              </a:ext>
            </a:extLst>
          </p:cNvPr>
          <p:cNvSpPr/>
          <p:nvPr/>
        </p:nvSpPr>
        <p:spPr>
          <a:xfrm>
            <a:off x="6338972" y="2988268"/>
            <a:ext cx="1697875" cy="1066800"/>
          </a:xfrm>
          <a:prstGeom prst="wedgeEllipseCallout">
            <a:avLst>
              <a:gd name="adj1" fmla="val -167059"/>
              <a:gd name="adj2" fmla="val -17931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5236425-B028-42EB-8A92-8B5B83AE73A0}"/>
              </a:ext>
            </a:extLst>
          </p:cNvPr>
          <p:cNvSpPr/>
          <p:nvPr/>
        </p:nvSpPr>
        <p:spPr>
          <a:xfrm>
            <a:off x="1618641" y="962032"/>
            <a:ext cx="2795589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3FECEB1-9253-4217-8877-421B64D1C571}"/>
              </a:ext>
            </a:extLst>
          </p:cNvPr>
          <p:cNvSpPr/>
          <p:nvPr/>
        </p:nvSpPr>
        <p:spPr>
          <a:xfrm>
            <a:off x="769702" y="3015459"/>
            <a:ext cx="5569269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3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7</a:t>
            </a:r>
            <a:r>
              <a:rPr lang="zh-CN" altLang="zh-CN" dirty="0"/>
              <a:t>．下列能正确反映北宋与少数民族政权并立的示意图是：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8D271E-F3F5-46DC-8A8E-295B3922FA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75397"/>
            <a:ext cx="10432473" cy="24099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698F41-793F-45BD-996D-B47512D5B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3876793"/>
            <a:ext cx="100120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宋朝民族政权并立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相关史实的识记。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0123D0-4EE6-407D-ADD3-3D8397C9F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1" y="4561597"/>
            <a:ext cx="100120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【拓展】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用图示法归纳、总结宋元时期民族政权并立、更迭的情况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4B58719-293C-498E-8DC4-4DCA1FCC80EF}"/>
              </a:ext>
            </a:extLst>
          </p:cNvPr>
          <p:cNvSpPr/>
          <p:nvPr/>
        </p:nvSpPr>
        <p:spPr>
          <a:xfrm>
            <a:off x="3915121" y="630909"/>
            <a:ext cx="5487959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CA424A00-4DA4-4017-98E1-D701F259AAA5}"/>
              </a:ext>
            </a:extLst>
          </p:cNvPr>
          <p:cNvSpPr/>
          <p:nvPr/>
        </p:nvSpPr>
        <p:spPr>
          <a:xfrm>
            <a:off x="10193134" y="544801"/>
            <a:ext cx="1697875" cy="1066800"/>
          </a:xfrm>
          <a:prstGeom prst="wedgeEllipseCallout">
            <a:avLst>
              <a:gd name="adj1" fmla="val -90193"/>
              <a:gd name="adj2" fmla="val -1074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D994CA9-587F-41A1-8CB2-7EFD517DD186}"/>
              </a:ext>
            </a:extLst>
          </p:cNvPr>
          <p:cNvSpPr/>
          <p:nvPr/>
        </p:nvSpPr>
        <p:spPr>
          <a:xfrm>
            <a:off x="6659100" y="1326519"/>
            <a:ext cx="1854980" cy="21578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6DF85A6-CF0E-4469-9BAB-97337B49F3AD}"/>
              </a:ext>
            </a:extLst>
          </p:cNvPr>
          <p:cNvGrpSpPr/>
          <p:nvPr/>
        </p:nvGrpSpPr>
        <p:grpSpPr>
          <a:xfrm>
            <a:off x="1496289" y="360218"/>
            <a:ext cx="2590801" cy="2355274"/>
            <a:chOff x="318654" y="360218"/>
            <a:chExt cx="2590801" cy="235527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E8DCAD9-FB52-466B-A39C-FE044B509E7A}"/>
                </a:ext>
              </a:extLst>
            </p:cNvPr>
            <p:cNvSpPr/>
            <p:nvPr/>
          </p:nvSpPr>
          <p:spPr>
            <a:xfrm>
              <a:off x="1025237" y="1634837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北宋</a:t>
              </a: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E79B8A7-B230-4959-81B3-FEA7EA2542AD}"/>
                </a:ext>
              </a:extLst>
            </p:cNvPr>
            <p:cNvSpPr/>
            <p:nvPr/>
          </p:nvSpPr>
          <p:spPr>
            <a:xfrm>
              <a:off x="450273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西夏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ECB504-01B6-4043-B4DC-DFDB9947D028}"/>
                </a:ext>
              </a:extLst>
            </p:cNvPr>
            <p:cNvSpPr/>
            <p:nvPr/>
          </p:nvSpPr>
          <p:spPr>
            <a:xfrm>
              <a:off x="1600200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辽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B5CA11B-FF78-487A-9E14-E9A1CB7AD4E2}"/>
                </a:ext>
              </a:extLst>
            </p:cNvPr>
            <p:cNvSpPr/>
            <p:nvPr/>
          </p:nvSpPr>
          <p:spPr>
            <a:xfrm>
              <a:off x="318654" y="360218"/>
              <a:ext cx="2590801" cy="23552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箭头: 右 5">
            <a:extLst>
              <a:ext uri="{FF2B5EF4-FFF2-40B4-BE49-F238E27FC236}">
                <a16:creationId xmlns:a16="http://schemas.microsoft.com/office/drawing/2014/main" id="{1E18B40C-376B-470C-8A8F-AF581B6D5426}"/>
              </a:ext>
            </a:extLst>
          </p:cNvPr>
          <p:cNvSpPr/>
          <p:nvPr/>
        </p:nvSpPr>
        <p:spPr>
          <a:xfrm>
            <a:off x="4184076" y="1246909"/>
            <a:ext cx="609598" cy="46412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796AE0D-E81B-4C0E-9228-BF4E7539FEF2}"/>
              </a:ext>
            </a:extLst>
          </p:cNvPr>
          <p:cNvGrpSpPr/>
          <p:nvPr/>
        </p:nvGrpSpPr>
        <p:grpSpPr>
          <a:xfrm>
            <a:off x="4856018" y="360218"/>
            <a:ext cx="2590801" cy="2355274"/>
            <a:chOff x="318654" y="360218"/>
            <a:chExt cx="2590801" cy="235527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DFBFA85-6AD2-4EDB-B24D-B0AB9DA158E3}"/>
                </a:ext>
              </a:extLst>
            </p:cNvPr>
            <p:cNvSpPr/>
            <p:nvPr/>
          </p:nvSpPr>
          <p:spPr>
            <a:xfrm>
              <a:off x="1025237" y="1634837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北宋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5A3221E-B8C6-44D5-B9F1-740D188901CF}"/>
                </a:ext>
              </a:extLst>
            </p:cNvPr>
            <p:cNvSpPr/>
            <p:nvPr/>
          </p:nvSpPr>
          <p:spPr>
            <a:xfrm>
              <a:off x="450273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西夏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22FFC08-27C9-4FDE-92B6-4698AB125914}"/>
                </a:ext>
              </a:extLst>
            </p:cNvPr>
            <p:cNvSpPr/>
            <p:nvPr/>
          </p:nvSpPr>
          <p:spPr>
            <a:xfrm>
              <a:off x="1600200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金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0A1552F-C63D-42FD-9904-83D18F6DD39C}"/>
                </a:ext>
              </a:extLst>
            </p:cNvPr>
            <p:cNvSpPr/>
            <p:nvPr/>
          </p:nvSpPr>
          <p:spPr>
            <a:xfrm>
              <a:off x="318654" y="360218"/>
              <a:ext cx="2590801" cy="23552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01A728-C850-44A3-B326-0D314C4E843E}"/>
              </a:ext>
            </a:extLst>
          </p:cNvPr>
          <p:cNvGrpSpPr/>
          <p:nvPr/>
        </p:nvGrpSpPr>
        <p:grpSpPr>
          <a:xfrm>
            <a:off x="8153402" y="360218"/>
            <a:ext cx="2590801" cy="2355274"/>
            <a:chOff x="318654" y="360218"/>
            <a:chExt cx="2590801" cy="235527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C51C4A2-92DD-42AD-9860-B0C5DEA321F5}"/>
                </a:ext>
              </a:extLst>
            </p:cNvPr>
            <p:cNvSpPr/>
            <p:nvPr/>
          </p:nvSpPr>
          <p:spPr>
            <a:xfrm>
              <a:off x="1025237" y="1634837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南宋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E3F6DA5-EDC7-48C4-BA61-598C44D4F4B0}"/>
                </a:ext>
              </a:extLst>
            </p:cNvPr>
            <p:cNvSpPr/>
            <p:nvPr/>
          </p:nvSpPr>
          <p:spPr>
            <a:xfrm>
              <a:off x="450273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西夏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77E3965-6C56-412F-A976-D65280F08AF1}"/>
                </a:ext>
              </a:extLst>
            </p:cNvPr>
            <p:cNvSpPr/>
            <p:nvPr/>
          </p:nvSpPr>
          <p:spPr>
            <a:xfrm>
              <a:off x="1600200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金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39D8CE4-419D-4601-A123-7C6A06DCDA5A}"/>
                </a:ext>
              </a:extLst>
            </p:cNvPr>
            <p:cNvSpPr/>
            <p:nvPr/>
          </p:nvSpPr>
          <p:spPr>
            <a:xfrm>
              <a:off x="318654" y="360218"/>
              <a:ext cx="2590801" cy="23552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16AC7A5-7A46-4E7A-B5ED-F1309255F629}"/>
              </a:ext>
            </a:extLst>
          </p:cNvPr>
          <p:cNvSpPr/>
          <p:nvPr/>
        </p:nvSpPr>
        <p:spPr>
          <a:xfrm>
            <a:off x="7509163" y="1246909"/>
            <a:ext cx="609598" cy="46412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08BA8B5-60F8-40E5-9E2C-D5538CE7BE37}"/>
              </a:ext>
            </a:extLst>
          </p:cNvPr>
          <p:cNvSpPr/>
          <p:nvPr/>
        </p:nvSpPr>
        <p:spPr>
          <a:xfrm rot="5400000">
            <a:off x="9144003" y="2854036"/>
            <a:ext cx="609598" cy="46412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1BC76A5-79CB-47DE-8BF8-442F4019ACB5}"/>
              </a:ext>
            </a:extLst>
          </p:cNvPr>
          <p:cNvGrpSpPr/>
          <p:nvPr/>
        </p:nvGrpSpPr>
        <p:grpSpPr>
          <a:xfrm>
            <a:off x="8153402" y="3456708"/>
            <a:ext cx="2590801" cy="2355274"/>
            <a:chOff x="8153402" y="3456708"/>
            <a:chExt cx="2590801" cy="235527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E2F0274-4973-4CB2-88FB-51751F7B773D}"/>
                </a:ext>
              </a:extLst>
            </p:cNvPr>
            <p:cNvSpPr/>
            <p:nvPr/>
          </p:nvSpPr>
          <p:spPr>
            <a:xfrm>
              <a:off x="8859985" y="4731327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南宋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D7D5DB1-376E-40F2-B5DE-D00D9734D22B}"/>
                </a:ext>
              </a:extLst>
            </p:cNvPr>
            <p:cNvSpPr/>
            <p:nvPr/>
          </p:nvSpPr>
          <p:spPr>
            <a:xfrm>
              <a:off x="8153402" y="3456708"/>
              <a:ext cx="2590801" cy="23552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DBD8F77-57E5-4A1F-A57E-5D4C251781FE}"/>
                </a:ext>
              </a:extLst>
            </p:cNvPr>
            <p:cNvSpPr/>
            <p:nvPr/>
          </p:nvSpPr>
          <p:spPr>
            <a:xfrm>
              <a:off x="8285022" y="3688773"/>
              <a:ext cx="2299854" cy="10425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蒙古</a:t>
              </a:r>
              <a:endParaRPr lang="zh-CN" altLang="en-US" sz="36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E198B4-9F49-4797-8234-8224319358FA}"/>
              </a:ext>
            </a:extLst>
          </p:cNvPr>
          <p:cNvGrpSpPr/>
          <p:nvPr/>
        </p:nvGrpSpPr>
        <p:grpSpPr>
          <a:xfrm>
            <a:off x="4842164" y="3390899"/>
            <a:ext cx="2590801" cy="2355274"/>
            <a:chOff x="4800599" y="3390899"/>
            <a:chExt cx="2590801" cy="235527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354C3DE-2BB3-4D3C-8D8B-627A2AAA6EE0}"/>
                </a:ext>
              </a:extLst>
            </p:cNvPr>
            <p:cNvSpPr/>
            <p:nvPr/>
          </p:nvSpPr>
          <p:spPr>
            <a:xfrm>
              <a:off x="5507182" y="4665518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南宋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9ADB6C5-94B2-4D90-9F56-5D387B4C9577}"/>
                </a:ext>
              </a:extLst>
            </p:cNvPr>
            <p:cNvSpPr/>
            <p:nvPr/>
          </p:nvSpPr>
          <p:spPr>
            <a:xfrm>
              <a:off x="4800599" y="3390899"/>
              <a:ext cx="2590801" cy="23552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88AF114-7BE5-4345-9941-A0BAEF321C16}"/>
                </a:ext>
              </a:extLst>
            </p:cNvPr>
            <p:cNvSpPr/>
            <p:nvPr/>
          </p:nvSpPr>
          <p:spPr>
            <a:xfrm>
              <a:off x="4932219" y="3622964"/>
              <a:ext cx="2299854" cy="10425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元</a:t>
              </a:r>
              <a:endParaRPr lang="zh-CN" altLang="en-US" sz="3600" dirty="0"/>
            </a:p>
          </p:txBody>
        </p:sp>
      </p:grp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C06A802-5DC9-4F8B-A6FD-D8C7FD135371}"/>
              </a:ext>
            </a:extLst>
          </p:cNvPr>
          <p:cNvSpPr/>
          <p:nvPr/>
        </p:nvSpPr>
        <p:spPr>
          <a:xfrm rot="10800000">
            <a:off x="7481457" y="4371109"/>
            <a:ext cx="609598" cy="46412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045EC42-7D0D-4A75-BCF3-B54A64256F56}"/>
              </a:ext>
            </a:extLst>
          </p:cNvPr>
          <p:cNvSpPr/>
          <p:nvPr/>
        </p:nvSpPr>
        <p:spPr>
          <a:xfrm>
            <a:off x="1555171" y="3390898"/>
            <a:ext cx="2590801" cy="23552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</a:t>
            </a:r>
            <a:endParaRPr lang="zh-CN" altLang="en-US" sz="6600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03DD81E3-D005-4B38-97A3-8AC988E0FDCE}"/>
              </a:ext>
            </a:extLst>
          </p:cNvPr>
          <p:cNvSpPr/>
          <p:nvPr/>
        </p:nvSpPr>
        <p:spPr>
          <a:xfrm rot="10800000">
            <a:off x="4184076" y="4336471"/>
            <a:ext cx="609598" cy="46412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8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</a:t>
            </a:r>
            <a:r>
              <a:rPr lang="zh-CN" altLang="zh-CN" dirty="0"/>
              <a:t>．岳飞名句</a:t>
            </a:r>
            <a:r>
              <a:rPr lang="en-US" altLang="zh-CN" dirty="0"/>
              <a:t>“</a:t>
            </a:r>
            <a:r>
              <a:rPr lang="zh-CN" altLang="zh-CN" dirty="0"/>
              <a:t>壮志饥餐胡虏肉，笑谈渴饮匈奴血</a:t>
            </a:r>
            <a:r>
              <a:rPr lang="en-US" altLang="zh-CN" dirty="0"/>
              <a:t>”</a:t>
            </a:r>
            <a:r>
              <a:rPr lang="zh-CN" altLang="zh-CN" dirty="0"/>
              <a:t>中的</a:t>
            </a:r>
            <a:r>
              <a:rPr lang="en-US" altLang="zh-CN" dirty="0"/>
              <a:t>“</a:t>
            </a:r>
            <a:r>
              <a:rPr lang="zh-CN" altLang="zh-CN" dirty="0"/>
              <a:t>胡虏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”</a:t>
            </a:r>
            <a:r>
              <a:rPr lang="zh-CN" altLang="zh-CN" dirty="0"/>
              <a:t>匈奴</a:t>
            </a:r>
            <a:r>
              <a:rPr lang="en-US" altLang="zh-CN" dirty="0"/>
              <a:t>”</a:t>
            </a:r>
            <a:r>
              <a:rPr lang="zh-CN" altLang="zh-CN" dirty="0"/>
              <a:t>在这里借指：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契丹的统治者</a:t>
            </a:r>
            <a:r>
              <a:rPr lang="en-US" altLang="zh-CN" dirty="0"/>
              <a:t>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辽的统治者 </a:t>
            </a:r>
            <a:r>
              <a:rPr lang="en-US" altLang="zh-CN" dirty="0"/>
              <a:t>      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女真的统治者 </a:t>
            </a:r>
            <a:r>
              <a:rPr lang="en-US" altLang="zh-CN" dirty="0"/>
              <a:t>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党项的统治者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1A7DE8-B0BA-4922-8769-E9CB791E7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361" y="4306636"/>
            <a:ext cx="97901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考查对“女真族的崛起”和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岳飞抗金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相关史实的识记、理解。完颜部阿骨打完成女真族的统一，建立女真政权，国号大金。金军灭掉辽和北宋后，南下进攻南宋。南宋抗金将领岳飞等奋起抵抗金军。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B3F984-294E-4B65-B34D-2AADBE66318E}"/>
              </a:ext>
            </a:extLst>
          </p:cNvPr>
          <p:cNvSpPr/>
          <p:nvPr/>
        </p:nvSpPr>
        <p:spPr>
          <a:xfrm>
            <a:off x="1289165" y="618361"/>
            <a:ext cx="99683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50CE04-E09A-4666-890A-86576314C655}"/>
              </a:ext>
            </a:extLst>
          </p:cNvPr>
          <p:cNvSpPr/>
          <p:nvPr/>
        </p:nvSpPr>
        <p:spPr>
          <a:xfrm>
            <a:off x="9193631" y="634217"/>
            <a:ext cx="2568806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41E4F12A-14DA-4FD5-8171-008B68F67617}"/>
              </a:ext>
            </a:extLst>
          </p:cNvPr>
          <p:cNvSpPr/>
          <p:nvPr/>
        </p:nvSpPr>
        <p:spPr>
          <a:xfrm>
            <a:off x="10064562" y="1611601"/>
            <a:ext cx="1697875" cy="1066800"/>
          </a:xfrm>
          <a:prstGeom prst="wedgeEllipseCallout">
            <a:avLst>
              <a:gd name="adj1" fmla="val -45313"/>
              <a:gd name="adj2" fmla="val -6217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2E5711D3-728D-4EA6-9710-C028B5978E92}"/>
              </a:ext>
            </a:extLst>
          </p:cNvPr>
          <p:cNvSpPr/>
          <p:nvPr/>
        </p:nvSpPr>
        <p:spPr>
          <a:xfrm>
            <a:off x="3739226" y="1611601"/>
            <a:ext cx="1697875" cy="1066800"/>
          </a:xfrm>
          <a:prstGeom prst="wedgeEllipseCallout">
            <a:avLst>
              <a:gd name="adj1" fmla="val -126967"/>
              <a:gd name="adj2" fmla="val -9217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369F6EE-F0B4-4047-89A4-9308FA582BFD}"/>
              </a:ext>
            </a:extLst>
          </p:cNvPr>
          <p:cNvSpPr/>
          <p:nvPr/>
        </p:nvSpPr>
        <p:spPr>
          <a:xfrm>
            <a:off x="779739" y="2501211"/>
            <a:ext cx="2779450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0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</a:t>
            </a:r>
            <a:r>
              <a:rPr lang="zh-CN" altLang="zh-CN" dirty="0"/>
              <a:t>．小明同学进行探究性学习，他收集了“契丹的兴起”“澶渊之盟”“宋夏和战”“岳飞抗金”的相关资料。由此可知，他探究的主题是：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中华文明的起源</a:t>
            </a:r>
            <a:r>
              <a:rPr lang="en-US" altLang="zh-CN" dirty="0"/>
              <a:t>     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统一国家的建立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民族关系的发展</a:t>
            </a:r>
            <a:r>
              <a:rPr lang="en-US" altLang="zh-CN" dirty="0"/>
              <a:t>      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繁荣与开放的社会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CE40F3-AB62-41E1-9C10-DDEA758EB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1" y="3869756"/>
            <a:ext cx="102355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宋朝民族政权并立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相关史实的归纳。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687D64D-1E1E-4A78-8745-A30D8D8CDC92}"/>
              </a:ext>
            </a:extLst>
          </p:cNvPr>
          <p:cNvSpPr/>
          <p:nvPr/>
        </p:nvSpPr>
        <p:spPr>
          <a:xfrm>
            <a:off x="1229360" y="979686"/>
            <a:ext cx="923002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40891B3-83C5-4A22-8828-B96592580758}"/>
              </a:ext>
            </a:extLst>
          </p:cNvPr>
          <p:cNvSpPr/>
          <p:nvPr/>
        </p:nvSpPr>
        <p:spPr>
          <a:xfrm>
            <a:off x="7559733" y="966166"/>
            <a:ext cx="2568806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D84F791D-E03F-43F4-8F6F-24FCC7D0EF2B}"/>
              </a:ext>
            </a:extLst>
          </p:cNvPr>
          <p:cNvSpPr/>
          <p:nvPr/>
        </p:nvSpPr>
        <p:spPr>
          <a:xfrm>
            <a:off x="9512476" y="1850050"/>
            <a:ext cx="1697875" cy="1066800"/>
          </a:xfrm>
          <a:prstGeom prst="wedgeEllipseCallout">
            <a:avLst>
              <a:gd name="adj1" fmla="val -45313"/>
              <a:gd name="adj2" fmla="val -6217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14D12A73-C6F9-4CB8-AEB9-E724E9E1398A}"/>
              </a:ext>
            </a:extLst>
          </p:cNvPr>
          <p:cNvSpPr/>
          <p:nvPr/>
        </p:nvSpPr>
        <p:spPr>
          <a:xfrm>
            <a:off x="5987875" y="1850050"/>
            <a:ext cx="1697875" cy="1066800"/>
          </a:xfrm>
          <a:prstGeom prst="wedgeEllipseCallout">
            <a:avLst>
              <a:gd name="adj1" fmla="val 33104"/>
              <a:gd name="adj2" fmla="val -11074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EEFBA-A7BA-4CA3-9651-F9BBA546FF33}"/>
              </a:ext>
            </a:extLst>
          </p:cNvPr>
          <p:cNvSpPr/>
          <p:nvPr/>
        </p:nvSpPr>
        <p:spPr>
          <a:xfrm>
            <a:off x="2152361" y="966166"/>
            <a:ext cx="1606839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9F179DB-0CDB-474F-9751-6C976BDCDAB8}"/>
              </a:ext>
            </a:extLst>
          </p:cNvPr>
          <p:cNvSpPr/>
          <p:nvPr/>
        </p:nvSpPr>
        <p:spPr>
          <a:xfrm>
            <a:off x="7199658" y="530984"/>
            <a:ext cx="1944341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2C71744-8496-4773-B77B-09541D38ACB0}"/>
              </a:ext>
            </a:extLst>
          </p:cNvPr>
          <p:cNvSpPr/>
          <p:nvPr/>
        </p:nvSpPr>
        <p:spPr>
          <a:xfrm>
            <a:off x="9248630" y="589633"/>
            <a:ext cx="1606839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E49BE5-BD69-46AF-B8D6-53850F0F6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" y="4820291"/>
            <a:ext cx="1023559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【拓展】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5-9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题，均与“宋元时期的民族关系”有关。可充分利用思维导图的方式来帮助记忆。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C7222F7-1BBC-4466-A1A2-2D926135E190}"/>
              </a:ext>
            </a:extLst>
          </p:cNvPr>
          <p:cNvSpPr/>
          <p:nvPr/>
        </p:nvSpPr>
        <p:spPr>
          <a:xfrm>
            <a:off x="751924" y="2523036"/>
            <a:ext cx="323079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5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DAF47BB-33FE-448F-BFDB-2AA495FC82D1}"/>
              </a:ext>
            </a:extLst>
          </p:cNvPr>
          <p:cNvSpPr/>
          <p:nvPr/>
        </p:nvSpPr>
        <p:spPr>
          <a:xfrm>
            <a:off x="112648" y="2983543"/>
            <a:ext cx="3372232" cy="11718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辽宋夏金元时期：民族关系发展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3D60D33-FAC5-4A10-9206-0538DE439751}"/>
              </a:ext>
            </a:extLst>
          </p:cNvPr>
          <p:cNvSpPr/>
          <p:nvPr/>
        </p:nvSpPr>
        <p:spPr>
          <a:xfrm>
            <a:off x="4040967" y="1310442"/>
            <a:ext cx="3190240" cy="1176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辽、西 夏 与 北宋的并立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BC9AC90-83DC-4645-8AED-D9E73EB68259}"/>
              </a:ext>
            </a:extLst>
          </p:cNvPr>
          <p:cNvSpPr/>
          <p:nvPr/>
        </p:nvSpPr>
        <p:spPr>
          <a:xfrm>
            <a:off x="4040967" y="4716944"/>
            <a:ext cx="3190240" cy="1176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蒙古族的兴起与元朝的建立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8D4A9DA-BEB0-41DC-AB3D-7CB3934259B4}"/>
              </a:ext>
            </a:extLst>
          </p:cNvPr>
          <p:cNvSpPr/>
          <p:nvPr/>
        </p:nvSpPr>
        <p:spPr>
          <a:xfrm>
            <a:off x="4040967" y="3219356"/>
            <a:ext cx="3190240" cy="1176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金 与 南 宋 的对峙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1507955-8B13-45C0-97EB-938976D4D9D5}"/>
              </a:ext>
            </a:extLst>
          </p:cNvPr>
          <p:cNvSpPr/>
          <p:nvPr/>
        </p:nvSpPr>
        <p:spPr>
          <a:xfrm>
            <a:off x="7505526" y="557416"/>
            <a:ext cx="4380785" cy="1176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辽与北宋的和战：澶州之战、澶渊之盟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0EA68D4-03BF-4A42-B879-DCB853429DE0}"/>
              </a:ext>
            </a:extLst>
          </p:cNvPr>
          <p:cNvSpPr/>
          <p:nvPr/>
        </p:nvSpPr>
        <p:spPr>
          <a:xfrm>
            <a:off x="7536006" y="3199718"/>
            <a:ext cx="4380785" cy="1176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岳飞抗金、郾城大战、宋金和议、宋金对峙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4829100-785C-43A1-B07E-3ED35DAB704B}"/>
              </a:ext>
            </a:extLst>
          </p:cNvPr>
          <p:cNvSpPr/>
          <p:nvPr/>
        </p:nvSpPr>
        <p:spPr>
          <a:xfrm>
            <a:off x="7536006" y="1898887"/>
            <a:ext cx="4380785" cy="1176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宋夏之战 、 和议 、 边界贸易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9431B75-438C-4402-8934-81D34A6181DD}"/>
              </a:ext>
            </a:extLst>
          </p:cNvPr>
          <p:cNvSpPr/>
          <p:nvPr/>
        </p:nvSpPr>
        <p:spPr>
          <a:xfrm>
            <a:off x="7536006" y="4716944"/>
            <a:ext cx="4380785" cy="1176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蒙古统一，蒙古灭西夏和金，元朝的建立、回族形成、行省制</a:t>
            </a: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16A1065C-8892-4095-A12D-40789C5BCBB0}"/>
              </a:ext>
            </a:extLst>
          </p:cNvPr>
          <p:cNvSpPr/>
          <p:nvPr/>
        </p:nvSpPr>
        <p:spPr>
          <a:xfrm>
            <a:off x="3484880" y="1635760"/>
            <a:ext cx="556087" cy="3962400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847320E2-5954-4D7B-8E42-0C570D83C401}"/>
              </a:ext>
            </a:extLst>
          </p:cNvPr>
          <p:cNvSpPr/>
          <p:nvPr/>
        </p:nvSpPr>
        <p:spPr>
          <a:xfrm>
            <a:off x="7231207" y="833120"/>
            <a:ext cx="274319" cy="206553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E14B56-14AA-4B1F-9019-9D38C6160832}"/>
              </a:ext>
            </a:extLst>
          </p:cNvPr>
          <p:cNvCxnSpPr>
            <a:cxnSpLocks/>
          </p:cNvCxnSpPr>
          <p:nvPr/>
        </p:nvCxnSpPr>
        <p:spPr>
          <a:xfrm>
            <a:off x="7119447" y="3807801"/>
            <a:ext cx="4192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97B2663-809C-4C68-93F3-903597F8E0B2}"/>
              </a:ext>
            </a:extLst>
          </p:cNvPr>
          <p:cNvCxnSpPr>
            <a:cxnSpLocks/>
          </p:cNvCxnSpPr>
          <p:nvPr/>
        </p:nvCxnSpPr>
        <p:spPr>
          <a:xfrm>
            <a:off x="7109287" y="5341961"/>
            <a:ext cx="4192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7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</a:t>
            </a:r>
            <a:r>
              <a:rPr lang="zh-CN" altLang="zh-CN" dirty="0"/>
              <a:t>．“宋代经济的大发展，特别是商业方面的发展，或许可以恰当地称之为中国的‘商业革命’”。材料中宋代“商业革命”的突出表现是指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A.</a:t>
            </a:r>
            <a:r>
              <a:rPr lang="zh-CN" altLang="zh-CN" dirty="0"/>
              <a:t>从越南引进优良品种占城稻</a:t>
            </a:r>
            <a:r>
              <a:rPr lang="en-US" altLang="zh-CN" dirty="0"/>
              <a:t>         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四川地区出现了世界最早的纸币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长江流域和太湖流域已成为全国最重要的粮仓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长安成为当时繁华的国际性大都会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79D08D-3598-46C0-B3C6-30903FFEA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361" y="4306636"/>
            <a:ext cx="9790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宋代经济的发展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相关史实的理解。可根据题意用排除法确定答案。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6DD3198-45C7-489C-8A6F-D99BA5F5608F}"/>
              </a:ext>
            </a:extLst>
          </p:cNvPr>
          <p:cNvSpPr/>
          <p:nvPr/>
        </p:nvSpPr>
        <p:spPr>
          <a:xfrm>
            <a:off x="6096000" y="989817"/>
            <a:ext cx="4399280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4D398D79-9D53-484F-AD53-FC666B65634E}"/>
              </a:ext>
            </a:extLst>
          </p:cNvPr>
          <p:cNvSpPr/>
          <p:nvPr/>
        </p:nvSpPr>
        <p:spPr>
          <a:xfrm>
            <a:off x="9983282" y="1736802"/>
            <a:ext cx="1697875" cy="1066800"/>
          </a:xfrm>
          <a:prstGeom prst="wedgeEllipseCallout">
            <a:avLst>
              <a:gd name="adj1" fmla="val -45313"/>
              <a:gd name="adj2" fmla="val -6217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874FA3A4-588B-4752-9759-362A8B9859B8}"/>
              </a:ext>
            </a:extLst>
          </p:cNvPr>
          <p:cNvSpPr/>
          <p:nvPr/>
        </p:nvSpPr>
        <p:spPr>
          <a:xfrm>
            <a:off x="772160" y="1736802"/>
            <a:ext cx="162560" cy="10668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D27C10D-822A-440D-B0FE-170FEAC7CD49}"/>
              </a:ext>
            </a:extLst>
          </p:cNvPr>
          <p:cNvSpPr/>
          <p:nvPr/>
        </p:nvSpPr>
        <p:spPr>
          <a:xfrm>
            <a:off x="111760" y="1940560"/>
            <a:ext cx="497840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宋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7AF428-CA8A-4063-9A11-86E563D68166}"/>
              </a:ext>
            </a:extLst>
          </p:cNvPr>
          <p:cNvSpPr/>
          <p:nvPr/>
        </p:nvSpPr>
        <p:spPr>
          <a:xfrm>
            <a:off x="111760" y="2983879"/>
            <a:ext cx="497840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唐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7DD681B-1ED3-49CB-B168-BCFA3F48184D}"/>
              </a:ext>
            </a:extLst>
          </p:cNvPr>
          <p:cNvCxnSpPr>
            <a:stCxn id="9" idx="6"/>
          </p:cNvCxnSpPr>
          <p:nvPr/>
        </p:nvCxnSpPr>
        <p:spPr>
          <a:xfrm flipV="1">
            <a:off x="609600" y="3281680"/>
            <a:ext cx="325120" cy="69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B77AA77-DC3D-4255-983F-2C94678ABBF4}"/>
              </a:ext>
            </a:extLst>
          </p:cNvPr>
          <p:cNvSpPr/>
          <p:nvPr/>
        </p:nvSpPr>
        <p:spPr>
          <a:xfrm rot="6990220">
            <a:off x="6440691" y="1124031"/>
            <a:ext cx="247346" cy="203866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F2D205B-28E0-41C5-9C3C-54ADC0549697}"/>
              </a:ext>
            </a:extLst>
          </p:cNvPr>
          <p:cNvSpPr/>
          <p:nvPr/>
        </p:nvSpPr>
        <p:spPr>
          <a:xfrm>
            <a:off x="6173101" y="1432002"/>
            <a:ext cx="1072962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农业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B5D9CB6-3F3C-41D0-B17C-134D49FAFC0C}"/>
              </a:ext>
            </a:extLst>
          </p:cNvPr>
          <p:cNvSpPr/>
          <p:nvPr/>
        </p:nvSpPr>
        <p:spPr>
          <a:xfrm>
            <a:off x="7413481" y="2575002"/>
            <a:ext cx="1072962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5B93D1F-0F4E-46AF-A411-70C63FEB8F67}"/>
              </a:ext>
            </a:extLst>
          </p:cNvPr>
          <p:cNvSpPr/>
          <p:nvPr/>
        </p:nvSpPr>
        <p:spPr>
          <a:xfrm>
            <a:off x="4472399" y="1524946"/>
            <a:ext cx="1072962" cy="609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12E1AF7-58BF-47D4-AC50-AA0FAACC8A78}"/>
              </a:ext>
            </a:extLst>
          </p:cNvPr>
          <p:cNvSpPr/>
          <p:nvPr/>
        </p:nvSpPr>
        <p:spPr>
          <a:xfrm>
            <a:off x="6924438" y="1051025"/>
            <a:ext cx="99683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2550E0E1-E82F-44D2-A71B-6CE464F40093}"/>
              </a:ext>
            </a:extLst>
          </p:cNvPr>
          <p:cNvSpPr/>
          <p:nvPr/>
        </p:nvSpPr>
        <p:spPr>
          <a:xfrm>
            <a:off x="8930748" y="2748280"/>
            <a:ext cx="1697875" cy="1066800"/>
          </a:xfrm>
          <a:prstGeom prst="wedgeEllipseCallout">
            <a:avLst>
              <a:gd name="adj1" fmla="val -113204"/>
              <a:gd name="adj2" fmla="val -12931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68EA756-57E5-413D-8EA4-9AF2A6F14E51}"/>
              </a:ext>
            </a:extLst>
          </p:cNvPr>
          <p:cNvSpPr/>
          <p:nvPr/>
        </p:nvSpPr>
        <p:spPr>
          <a:xfrm>
            <a:off x="718779" y="2014395"/>
            <a:ext cx="5740022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8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2" grpId="0" animBg="1"/>
      <p:bldP spid="2" grpId="1" animBg="1"/>
      <p:bldP spid="4" grpId="0" animBg="1"/>
      <p:bldP spid="4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38696"/>
            <a:ext cx="10972800" cy="4002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11</a:t>
            </a:r>
            <a:r>
              <a:rPr lang="zh-CN" altLang="zh-CN" dirty="0"/>
              <a:t>．法国史学家丹纳说：“要理解一件艺术品或一个艺术家，必须要正确地设想他们所处的时代的精神和风俗概况。”下图反映的社会风貌主要是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</a:t>
            </a:r>
            <a:r>
              <a:rPr lang="zh-CN" altLang="zh-CN" dirty="0"/>
              <a:t>民族政权并立</a:t>
            </a:r>
            <a:r>
              <a:rPr lang="en-US" altLang="zh-CN" dirty="0"/>
              <a:t>       B.</a:t>
            </a:r>
            <a:r>
              <a:rPr lang="zh-CN" altLang="zh-CN" dirty="0"/>
              <a:t>商业繁荣</a:t>
            </a:r>
            <a:r>
              <a:rPr lang="en-US" altLang="zh-CN" dirty="0"/>
              <a:t>       C.</a:t>
            </a:r>
            <a:r>
              <a:rPr lang="zh-CN" altLang="zh-CN" dirty="0"/>
              <a:t>经济重心南移</a:t>
            </a:r>
            <a:r>
              <a:rPr lang="en-US" altLang="zh-CN" dirty="0"/>
              <a:t>       D.</a:t>
            </a:r>
            <a:r>
              <a:rPr lang="zh-CN" altLang="zh-CN" dirty="0"/>
              <a:t>科技发达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0FE5DE-B0D6-4E90-B210-B62650F84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855" y="4264161"/>
            <a:ext cx="1064146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清明上河图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的认识。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清明上河图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描绘了北宋东京汴河沿岸的风光和繁华景象，画面上的人物、街市、村野、车船等，安排得错落有致，是我国美术史上不朽作品，反映了宋代商业经济的繁荣和城市的发展。</a:t>
            </a:r>
          </a:p>
        </p:txBody>
      </p:sp>
      <p:pic>
        <p:nvPicPr>
          <p:cNvPr id="5" name="图片 4" descr="168.山东省济南市2016年初三年级学业水平考试历史试题">
            <a:extLst>
              <a:ext uri="{FF2B5EF4-FFF2-40B4-BE49-F238E27FC236}">
                <a16:creationId xmlns:a16="http://schemas.microsoft.com/office/drawing/2014/main" id="{368E6463-C77F-47CF-92D3-A4A8C3A34B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90638" y="1179618"/>
            <a:ext cx="3561507" cy="252222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80CABB6E-73DB-4B07-B5C9-F28039CF3B94}"/>
              </a:ext>
            </a:extLst>
          </p:cNvPr>
          <p:cNvSpPr/>
          <p:nvPr/>
        </p:nvSpPr>
        <p:spPr>
          <a:xfrm>
            <a:off x="8475118" y="589633"/>
            <a:ext cx="3005682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EB4C7306-D4F8-4D12-8F0D-DC4087C4B82A}"/>
              </a:ext>
            </a:extLst>
          </p:cNvPr>
          <p:cNvSpPr/>
          <p:nvPr/>
        </p:nvSpPr>
        <p:spPr>
          <a:xfrm>
            <a:off x="10052049" y="1527039"/>
            <a:ext cx="1697875" cy="1066800"/>
          </a:xfrm>
          <a:prstGeom prst="wedgeEllipseCallout">
            <a:avLst>
              <a:gd name="adj1" fmla="val -45313"/>
              <a:gd name="adj2" fmla="val -6217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B86EA8F1-E4AF-40AC-B858-F804E16DF6D5}"/>
              </a:ext>
            </a:extLst>
          </p:cNvPr>
          <p:cNvSpPr/>
          <p:nvPr/>
        </p:nvSpPr>
        <p:spPr>
          <a:xfrm>
            <a:off x="8475118" y="2089361"/>
            <a:ext cx="1697875" cy="1066800"/>
          </a:xfrm>
          <a:prstGeom prst="wedgeEllipseCallout">
            <a:avLst>
              <a:gd name="adj1" fmla="val -23145"/>
              <a:gd name="adj2" fmla="val -11455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D149A3-5595-43DA-A416-A55647D95496}"/>
              </a:ext>
            </a:extLst>
          </p:cNvPr>
          <p:cNvSpPr/>
          <p:nvPr/>
        </p:nvSpPr>
        <p:spPr>
          <a:xfrm>
            <a:off x="4693246" y="3131995"/>
            <a:ext cx="2246034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288909-F770-4520-BEDB-5CEA090D5199}"/>
              </a:ext>
            </a:extLst>
          </p:cNvPr>
          <p:cNvSpPr/>
          <p:nvPr/>
        </p:nvSpPr>
        <p:spPr>
          <a:xfrm>
            <a:off x="8521762" y="589633"/>
            <a:ext cx="660669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43D7350-26F4-4EE0-8B54-686BF63C8640}"/>
              </a:ext>
            </a:extLst>
          </p:cNvPr>
          <p:cNvSpPr/>
          <p:nvPr/>
        </p:nvSpPr>
        <p:spPr>
          <a:xfrm>
            <a:off x="3676784" y="3516044"/>
            <a:ext cx="210425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51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8879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zh-CN" altLang="zh-CN" dirty="0"/>
              <a:t>．海关是国家进出口管理机关。我国早在宋朝就在主要港口设立了与之相当的机构，它是：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十三行</a:t>
            </a:r>
            <a:r>
              <a:rPr lang="en-US" altLang="zh-CN" dirty="0"/>
              <a:t>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市舶司</a:t>
            </a:r>
            <a:r>
              <a:rPr lang="en-US" altLang="zh-CN" dirty="0"/>
              <a:t>         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澎湖巡检司</a:t>
            </a:r>
            <a:r>
              <a:rPr lang="en-US" altLang="zh-CN" dirty="0"/>
              <a:t> 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东市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2D6B24-1B25-400C-9830-B14A879A1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166" y="2813101"/>
            <a:ext cx="1037783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宋朝的海外贸易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相关史实的识记。宋朝的海外贸易超过了前代，广州、泉州是闻名世界的大商港，朝廷鼓励海外贸易，在主要港口设立市舶司加以管理。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55F8EA-DBFD-4650-8265-1BF9D2E7EF82}"/>
              </a:ext>
            </a:extLst>
          </p:cNvPr>
          <p:cNvSpPr/>
          <p:nvPr/>
        </p:nvSpPr>
        <p:spPr>
          <a:xfrm>
            <a:off x="1547695" y="262761"/>
            <a:ext cx="99683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D78B43D-E464-4F0A-8F18-DA3FC35415C6}"/>
              </a:ext>
            </a:extLst>
          </p:cNvPr>
          <p:cNvSpPr/>
          <p:nvPr/>
        </p:nvSpPr>
        <p:spPr>
          <a:xfrm>
            <a:off x="2965566" y="715789"/>
            <a:ext cx="2027784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99CDA081-5575-4C36-9170-4068C6EBCB02}"/>
              </a:ext>
            </a:extLst>
          </p:cNvPr>
          <p:cNvSpPr/>
          <p:nvPr/>
        </p:nvSpPr>
        <p:spPr>
          <a:xfrm>
            <a:off x="4993350" y="1210244"/>
            <a:ext cx="1697875" cy="1066800"/>
          </a:xfrm>
          <a:prstGeom prst="wedgeEllipseCallout">
            <a:avLst>
              <a:gd name="adj1" fmla="val -45313"/>
              <a:gd name="adj2" fmla="val -6217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FED8A31B-9680-428E-9D74-95B2EC298550}"/>
              </a:ext>
            </a:extLst>
          </p:cNvPr>
          <p:cNvSpPr/>
          <p:nvPr/>
        </p:nvSpPr>
        <p:spPr>
          <a:xfrm>
            <a:off x="3508835" y="1844053"/>
            <a:ext cx="1697875" cy="1066800"/>
          </a:xfrm>
          <a:prstGeom prst="wedgeEllipseCallout">
            <a:avLst>
              <a:gd name="adj1" fmla="val -113204"/>
              <a:gd name="adj2" fmla="val -12931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B26278-135B-4A5D-BD6D-B40F6E80286C}"/>
              </a:ext>
            </a:extLst>
          </p:cNvPr>
          <p:cNvSpPr/>
          <p:nvPr/>
        </p:nvSpPr>
        <p:spPr>
          <a:xfrm>
            <a:off x="7603055" y="262761"/>
            <a:ext cx="99683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05896F4-4F59-41FB-B32E-FA0315D860E4}"/>
              </a:ext>
            </a:extLst>
          </p:cNvPr>
          <p:cNvSpPr/>
          <p:nvPr/>
        </p:nvSpPr>
        <p:spPr>
          <a:xfrm>
            <a:off x="3481040" y="262761"/>
            <a:ext cx="99683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AA7D0B-BD26-4D7C-8D25-E5FB9F36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287" y="4803169"/>
            <a:ext cx="101253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【拓展练习】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南宋时期，有一位阿拉伯商人运载一批货物到泉州销售，他抵达泉州后应到哪个机构办理手续：</a:t>
            </a:r>
            <a:endParaRPr lang="en-US" altLang="zh-CN" sz="32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县衙    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广州十三行    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市舶司    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海关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97D4564-5E2B-4750-8346-73205069043C}"/>
              </a:ext>
            </a:extLst>
          </p:cNvPr>
          <p:cNvCxnSpPr/>
          <p:nvPr/>
        </p:nvCxnSpPr>
        <p:spPr>
          <a:xfrm>
            <a:off x="4357772" y="5364480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450BC2A-A853-47C2-8F69-7B16A7D868A8}"/>
              </a:ext>
            </a:extLst>
          </p:cNvPr>
          <p:cNvCxnSpPr>
            <a:cxnSpLocks/>
          </p:cNvCxnSpPr>
          <p:nvPr/>
        </p:nvCxnSpPr>
        <p:spPr>
          <a:xfrm>
            <a:off x="1908655" y="3844152"/>
            <a:ext cx="812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F2A3179-6DBE-449A-8501-1ED2DD57BA6F}"/>
              </a:ext>
            </a:extLst>
          </p:cNvPr>
          <p:cNvCxnSpPr>
            <a:cxnSpLocks/>
          </p:cNvCxnSpPr>
          <p:nvPr/>
        </p:nvCxnSpPr>
        <p:spPr>
          <a:xfrm>
            <a:off x="2712720" y="5852160"/>
            <a:ext cx="796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C41B29A-429E-4D3A-A143-64475E35C22E}"/>
              </a:ext>
            </a:extLst>
          </p:cNvPr>
          <p:cNvCxnSpPr>
            <a:cxnSpLocks/>
          </p:cNvCxnSpPr>
          <p:nvPr/>
        </p:nvCxnSpPr>
        <p:spPr>
          <a:xfrm>
            <a:off x="7208252" y="3837664"/>
            <a:ext cx="1984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B43EF447-72D1-4ACF-A05E-0E54A9D04AFD}"/>
              </a:ext>
            </a:extLst>
          </p:cNvPr>
          <p:cNvSpPr/>
          <p:nvPr/>
        </p:nvSpPr>
        <p:spPr>
          <a:xfrm>
            <a:off x="7521242" y="5771938"/>
            <a:ext cx="1358597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ABF7199-0F56-43D5-ABC1-6231E9F7ED5C}"/>
              </a:ext>
            </a:extLst>
          </p:cNvPr>
          <p:cNvSpPr/>
          <p:nvPr/>
        </p:nvSpPr>
        <p:spPr>
          <a:xfrm>
            <a:off x="718779" y="1740075"/>
            <a:ext cx="169787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C4E5925-9A66-4EE8-A115-048D24F9D4F3}"/>
              </a:ext>
            </a:extLst>
          </p:cNvPr>
          <p:cNvCxnSpPr>
            <a:cxnSpLocks/>
          </p:cNvCxnSpPr>
          <p:nvPr/>
        </p:nvCxnSpPr>
        <p:spPr>
          <a:xfrm>
            <a:off x="5103712" y="4345664"/>
            <a:ext cx="19845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4FBF007-10B0-497B-ABE7-B2923F75E7E5}"/>
              </a:ext>
            </a:extLst>
          </p:cNvPr>
          <p:cNvCxnSpPr>
            <a:cxnSpLocks/>
          </p:cNvCxnSpPr>
          <p:nvPr/>
        </p:nvCxnSpPr>
        <p:spPr>
          <a:xfrm>
            <a:off x="3561657" y="5853218"/>
            <a:ext cx="7961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3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22" grpId="0" animBg="1"/>
      <p:bldP spid="22" grpId="1" animBg="1"/>
      <p:bldP spid="23" grpId="0" animBg="1"/>
      <p:bldP spid="2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</a:t>
            </a:r>
            <a:r>
              <a:rPr lang="zh-CN" altLang="zh-CN" dirty="0"/>
              <a:t>．穿越时光隧道，来到历史上某个朝代，看见城市里有热闹的娱乐兼营商业的“瓦子”，瓦子里有专供演出的圈子“勾栏”，供住宿的邸店很多。由此确定来到的朝代是：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汉朝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唐朝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宋朝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明朝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030A6A-4C9E-4E21-A40B-5BC8B3BA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510" y="3783390"/>
            <a:ext cx="97901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考查“宋元时期的都市生活”相关史实。宋代娱乐兼营商业的场所，叫做“瓦子”，瓦子中圈出专供演出的圈子，称为“勾栏”。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05F93D3-F051-4F62-8947-689FF77F5F7D}"/>
              </a:ext>
            </a:extLst>
          </p:cNvPr>
          <p:cNvSpPr/>
          <p:nvPr/>
        </p:nvSpPr>
        <p:spPr>
          <a:xfrm>
            <a:off x="3066296" y="979983"/>
            <a:ext cx="99683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47D4848-0B75-44C0-B054-3125EFA58DB2}"/>
              </a:ext>
            </a:extLst>
          </p:cNvPr>
          <p:cNvSpPr/>
          <p:nvPr/>
        </p:nvSpPr>
        <p:spPr>
          <a:xfrm>
            <a:off x="4788407" y="1313971"/>
            <a:ext cx="779273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244C232A-A6B5-47EE-810C-F44B83480BA2}"/>
              </a:ext>
            </a:extLst>
          </p:cNvPr>
          <p:cNvSpPr/>
          <p:nvPr/>
        </p:nvSpPr>
        <p:spPr>
          <a:xfrm>
            <a:off x="5373691" y="2132153"/>
            <a:ext cx="1697875" cy="1066800"/>
          </a:xfrm>
          <a:prstGeom prst="wedgeEllipseCallout">
            <a:avLst>
              <a:gd name="adj1" fmla="val -45313"/>
              <a:gd name="adj2" fmla="val -6217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CEF6F27D-8C1F-41CC-9852-4411201DBEBF}"/>
              </a:ext>
            </a:extLst>
          </p:cNvPr>
          <p:cNvSpPr/>
          <p:nvPr/>
        </p:nvSpPr>
        <p:spPr>
          <a:xfrm>
            <a:off x="9246223" y="1966852"/>
            <a:ext cx="1697875" cy="1066800"/>
          </a:xfrm>
          <a:prstGeom prst="wedgeEllipseCallout">
            <a:avLst>
              <a:gd name="adj1" fmla="val -56356"/>
              <a:gd name="adj2" fmla="val -7693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523E828-142C-4440-B651-335A2E86F0EB}"/>
              </a:ext>
            </a:extLst>
          </p:cNvPr>
          <p:cNvSpPr/>
          <p:nvPr/>
        </p:nvSpPr>
        <p:spPr>
          <a:xfrm>
            <a:off x="8339336" y="995839"/>
            <a:ext cx="99683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60C2323-6717-4E49-AC1F-84543A97EF99}"/>
              </a:ext>
            </a:extLst>
          </p:cNvPr>
          <p:cNvSpPr/>
          <p:nvPr/>
        </p:nvSpPr>
        <p:spPr>
          <a:xfrm>
            <a:off x="609600" y="2851148"/>
            <a:ext cx="169787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1E60DBF6-105B-43E6-857C-3458A7FD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62" y="1040822"/>
            <a:ext cx="10580688" cy="38833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课前准备及要求：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七年级下册第二单元质量检测试题选择题及答案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七年级下册历史课本，以便查阅知识点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红笔，以便标记、备注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6357C-FBED-446D-A80B-1322747B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53" y="218034"/>
            <a:ext cx="5707875" cy="4038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39AD02-C5D0-49E3-93A5-15F05312E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913" y="1422568"/>
            <a:ext cx="3258315" cy="43155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CA2B81-7755-43D2-8433-C61270613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396" y="4027137"/>
            <a:ext cx="5681832" cy="22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1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447039" y="405476"/>
            <a:ext cx="11152307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14</a:t>
            </a:r>
            <a:r>
              <a:rPr lang="zh-CN" altLang="zh-CN" dirty="0"/>
              <a:t>．马克思在谈到如图人物时曾说</a:t>
            </a:r>
            <a:r>
              <a:rPr lang="en-US" altLang="zh-CN" dirty="0"/>
              <a:t>:”</a:t>
            </a:r>
            <a:r>
              <a:rPr lang="zh-CN" altLang="zh-CN" dirty="0"/>
              <a:t>他戎马倥偬</a:t>
            </a:r>
            <a:r>
              <a:rPr lang="en-US" altLang="zh-CN" dirty="0"/>
              <a:t>,</a:t>
            </a:r>
            <a:r>
              <a:rPr lang="zh-CN" altLang="zh-CN" dirty="0"/>
              <a:t>征战终生</a:t>
            </a:r>
            <a:r>
              <a:rPr lang="en-US" altLang="zh-CN" dirty="0"/>
              <a:t>,</a:t>
            </a:r>
            <a:r>
              <a:rPr lang="zh-CN" altLang="zh-CN" dirty="0"/>
              <a:t>统一了蒙古</a:t>
            </a:r>
            <a:r>
              <a:rPr lang="en-US" altLang="zh-CN" dirty="0"/>
              <a:t>,</a:t>
            </a:r>
            <a:r>
              <a:rPr lang="zh-CN" altLang="zh-CN" dirty="0"/>
              <a:t>为中国统一而战……“如图这位历史人物是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A.</a:t>
            </a:r>
            <a:r>
              <a:rPr lang="zh-CN" altLang="zh-CN" dirty="0"/>
              <a:t>成吉思汗</a:t>
            </a:r>
            <a:r>
              <a:rPr lang="en-US" altLang="zh-CN" dirty="0"/>
              <a:t>       B.</a:t>
            </a:r>
            <a:r>
              <a:rPr lang="zh-CN" altLang="zh-CN" dirty="0"/>
              <a:t>元世祖</a:t>
            </a:r>
            <a:r>
              <a:rPr lang="en-US" altLang="zh-CN" dirty="0"/>
              <a:t>       C.</a:t>
            </a:r>
            <a:r>
              <a:rPr lang="zh-CN" altLang="zh-CN" dirty="0"/>
              <a:t>顺治帝</a:t>
            </a:r>
            <a:r>
              <a:rPr lang="en-US" altLang="zh-CN" dirty="0"/>
              <a:t>       D.</a:t>
            </a:r>
            <a:r>
              <a:rPr lang="zh-CN" altLang="zh-CN" dirty="0"/>
              <a:t>渥巴锡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0FE5DE-B0D6-4E90-B210-B62650F84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240" y="4410346"/>
            <a:ext cx="1057580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考查“成吉思汗统一蒙古”相关史实。成吉思汗是对铁木真的尊称，被誉为“一代天骄”，他的主要贡献是统一了蒙古草原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建立蒙古政权。要注意区分：是成吉思汗铁木真建立了蒙古政权，元世祖忽必烈改国号为元。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1B8981-29EE-41D4-8CDC-981ABDBD77A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6" y="1220441"/>
            <a:ext cx="2224693" cy="257939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25515E8-7B83-4470-974B-EDF964FB6532}"/>
              </a:ext>
            </a:extLst>
          </p:cNvPr>
          <p:cNvSpPr/>
          <p:nvPr/>
        </p:nvSpPr>
        <p:spPr>
          <a:xfrm>
            <a:off x="9670296" y="253122"/>
            <a:ext cx="1840984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577E2B-7907-42FA-A811-074FC3F079B3}"/>
              </a:ext>
            </a:extLst>
          </p:cNvPr>
          <p:cNvSpPr/>
          <p:nvPr/>
        </p:nvSpPr>
        <p:spPr>
          <a:xfrm>
            <a:off x="5274399" y="694681"/>
            <a:ext cx="1492161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B71570DF-5E36-4AE8-A0AA-30E2F9818023}"/>
              </a:ext>
            </a:extLst>
          </p:cNvPr>
          <p:cNvSpPr/>
          <p:nvPr/>
        </p:nvSpPr>
        <p:spPr>
          <a:xfrm>
            <a:off x="6930429" y="893174"/>
            <a:ext cx="1697875" cy="1066800"/>
          </a:xfrm>
          <a:prstGeom prst="wedgeEllipseCallout">
            <a:avLst>
              <a:gd name="adj1" fmla="val -63863"/>
              <a:gd name="adj2" fmla="val -17413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CF4306F7-EE30-4A2F-B701-3382372D2325}"/>
              </a:ext>
            </a:extLst>
          </p:cNvPr>
          <p:cNvSpPr/>
          <p:nvPr/>
        </p:nvSpPr>
        <p:spPr>
          <a:xfrm>
            <a:off x="8821358" y="930518"/>
            <a:ext cx="1697875" cy="1066800"/>
          </a:xfrm>
          <a:prstGeom prst="wedgeEllipseCallout">
            <a:avLst>
              <a:gd name="adj1" fmla="val 52552"/>
              <a:gd name="adj2" fmla="val -4455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EBBA82-6DEC-4DD0-B37E-04CCEFC0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6880" y="1349651"/>
            <a:ext cx="917158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【拓展练习】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毛泽东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沁园春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•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雪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中说：“唐宗宋祖，稍逊风骚，一代天骄，成吉思汗，只识弯弓射大雕”，其中“宋祖”和“一代天骄”分别是：</a:t>
            </a:r>
          </a:p>
          <a:p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赵匡胤和铁木真    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赵匡胤和忽必烈</a:t>
            </a:r>
          </a:p>
          <a:p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赵构和铁木真      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赵构和忽必烈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C1914E-7696-42B7-BED9-808AB3B2C15F}"/>
              </a:ext>
            </a:extLst>
          </p:cNvPr>
          <p:cNvSpPr/>
          <p:nvPr/>
        </p:nvSpPr>
        <p:spPr>
          <a:xfrm>
            <a:off x="3390588" y="2727082"/>
            <a:ext cx="3091491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616CEF9-76C6-4145-8596-9163513A7B14}"/>
              </a:ext>
            </a:extLst>
          </p:cNvPr>
          <p:cNvSpPr/>
          <p:nvPr/>
        </p:nvSpPr>
        <p:spPr>
          <a:xfrm>
            <a:off x="574263" y="3757288"/>
            <a:ext cx="2079868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/>
      <p:bldP spid="12" grpId="0" animBg="1"/>
      <p:bldP spid="12" grpId="1" animBg="1"/>
      <p:bldP spid="13" grpId="0" animBg="1"/>
      <p:bldP spid="1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1226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15</a:t>
            </a:r>
            <a:r>
              <a:rPr lang="zh-CN" altLang="zh-CN" dirty="0"/>
              <a:t>．下列朝代都是结束分裂、统一国家的政权，他们出现的先后顺序是：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隋朝、秦朝、元朝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秦朝、元朝、隋朝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C.</a:t>
            </a:r>
            <a:r>
              <a:rPr lang="zh-CN" altLang="zh-CN" dirty="0"/>
              <a:t>秦朝、隋朝、元朝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隋朝、元朝、秦朝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AA8FD8-E432-42A3-887F-6E2CA41A0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201" y="3859596"/>
            <a:ext cx="97901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秦统一中国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、“隋朝的统一”、“元朝的统一”相关史实的识记。①秦朝在公元前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221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年完成统一；②隋朝在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589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年完成统一；③元朝在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1279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年完成统一。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9EBEDD-E464-44F1-A793-4CE9B3019C4F}"/>
              </a:ext>
            </a:extLst>
          </p:cNvPr>
          <p:cNvSpPr/>
          <p:nvPr/>
        </p:nvSpPr>
        <p:spPr>
          <a:xfrm>
            <a:off x="830538" y="2501768"/>
            <a:ext cx="3497621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C6E67D6-0B07-4F25-BC76-974E80DCD1C5}"/>
              </a:ext>
            </a:extLst>
          </p:cNvPr>
          <p:cNvSpPr/>
          <p:nvPr/>
        </p:nvSpPr>
        <p:spPr>
          <a:xfrm>
            <a:off x="10164825" y="601698"/>
            <a:ext cx="1539495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73C2F259-4A53-49E4-A7EB-247ABB6BE40F}"/>
              </a:ext>
            </a:extLst>
          </p:cNvPr>
          <p:cNvSpPr/>
          <p:nvPr/>
        </p:nvSpPr>
        <p:spPr>
          <a:xfrm>
            <a:off x="9737348" y="1511652"/>
            <a:ext cx="1697875" cy="1066800"/>
          </a:xfrm>
          <a:prstGeom prst="wedgeEllipseCallout">
            <a:avLst>
              <a:gd name="adj1" fmla="val 36069"/>
              <a:gd name="adj2" fmla="val -66937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DB519AC0-64B0-4FB8-B2AE-3EB68ABBC28A}"/>
              </a:ext>
            </a:extLst>
          </p:cNvPr>
          <p:cNvSpPr/>
          <p:nvPr/>
        </p:nvSpPr>
        <p:spPr>
          <a:xfrm>
            <a:off x="7478383" y="1511652"/>
            <a:ext cx="1697875" cy="1066800"/>
          </a:xfrm>
          <a:prstGeom prst="wedgeEllipseCallout">
            <a:avLst>
              <a:gd name="adj1" fmla="val -56356"/>
              <a:gd name="adj2" fmla="val -7693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FFD0630-3D06-47CE-BEBC-09DC2B086A50}"/>
              </a:ext>
            </a:extLst>
          </p:cNvPr>
          <p:cNvSpPr/>
          <p:nvPr/>
        </p:nvSpPr>
        <p:spPr>
          <a:xfrm>
            <a:off x="3696216" y="588496"/>
            <a:ext cx="4513064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2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" y="720436"/>
            <a:ext cx="11332873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16</a:t>
            </a:r>
            <a:r>
              <a:rPr lang="zh-CN" altLang="zh-CN" dirty="0"/>
              <a:t>．“蒙古等边疆各族，成批迁往内地，汉族人也大量来到边疆，契丹、女真等族人民较早进入黄河流域，各族人民杂居相处，互相通婚，逐渐融合，开始形成一个新的民族。”中“新的民族”指下列哪一民族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A.</a:t>
            </a:r>
            <a:r>
              <a:rPr lang="zh-CN" altLang="zh-CN" dirty="0"/>
              <a:t>蒙古族</a:t>
            </a:r>
            <a:r>
              <a:rPr lang="en-US" altLang="zh-CN" dirty="0"/>
              <a:t>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回族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吐蕃族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维吾尔族</a:t>
            </a:r>
          </a:p>
          <a:p>
            <a:endParaRPr lang="zh-CN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35BCF1-340B-417C-A590-8687ABD0B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1" y="4306636"/>
            <a:ext cx="102152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回族的形成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相关史实的识记。元朝时期，各民族长期共同生活，逐渐融合，形成新的民族回族。回族的形成是元朝的统一促进民族融合的表现。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982520-DB3E-4A42-A8B2-45FD8A93C14C}"/>
              </a:ext>
            </a:extLst>
          </p:cNvPr>
          <p:cNvSpPr/>
          <p:nvPr/>
        </p:nvSpPr>
        <p:spPr>
          <a:xfrm>
            <a:off x="6608068" y="1385079"/>
            <a:ext cx="1875532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F0C42A3C-1B27-4C42-8F5F-3E88DC5EB1BA}"/>
              </a:ext>
            </a:extLst>
          </p:cNvPr>
          <p:cNvSpPr/>
          <p:nvPr/>
        </p:nvSpPr>
        <p:spPr>
          <a:xfrm>
            <a:off x="8660822" y="2162618"/>
            <a:ext cx="1697875" cy="1066800"/>
          </a:xfrm>
          <a:prstGeom prst="wedgeEllipseCallout">
            <a:avLst>
              <a:gd name="adj1" fmla="val -66257"/>
              <a:gd name="adj2" fmla="val -59318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59688FC0-2B4D-4DC1-A4CC-752FEC51181C}"/>
              </a:ext>
            </a:extLst>
          </p:cNvPr>
          <p:cNvSpPr/>
          <p:nvPr/>
        </p:nvSpPr>
        <p:spPr>
          <a:xfrm>
            <a:off x="2700250" y="2162618"/>
            <a:ext cx="1697875" cy="1066800"/>
          </a:xfrm>
          <a:prstGeom prst="wedgeEllipseCallout">
            <a:avLst>
              <a:gd name="adj1" fmla="val -90465"/>
              <a:gd name="adj2" fmla="val -1283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4514316-9B75-4AD8-A615-530A5F188226}"/>
              </a:ext>
            </a:extLst>
          </p:cNvPr>
          <p:cNvSpPr/>
          <p:nvPr/>
        </p:nvSpPr>
        <p:spPr>
          <a:xfrm>
            <a:off x="1471176" y="550019"/>
            <a:ext cx="2926949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4FBC68-3A0E-4E61-A8CD-9B853F4C26CB}"/>
              </a:ext>
            </a:extLst>
          </p:cNvPr>
          <p:cNvSpPr/>
          <p:nvPr/>
        </p:nvSpPr>
        <p:spPr>
          <a:xfrm>
            <a:off x="6937257" y="541566"/>
            <a:ext cx="1099304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ABA29C0-FE8C-4A6F-8A78-6CD595C563D2}"/>
              </a:ext>
            </a:extLst>
          </p:cNvPr>
          <p:cNvSpPr/>
          <p:nvPr/>
        </p:nvSpPr>
        <p:spPr>
          <a:xfrm>
            <a:off x="749817" y="933967"/>
            <a:ext cx="1099304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904486-EFB5-46CF-A1E7-C13725DB704C}"/>
              </a:ext>
            </a:extLst>
          </p:cNvPr>
          <p:cNvSpPr/>
          <p:nvPr/>
        </p:nvSpPr>
        <p:spPr>
          <a:xfrm>
            <a:off x="10843168" y="541566"/>
            <a:ext cx="1099304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195423-FB5A-4917-84F3-370308613DCF}"/>
              </a:ext>
            </a:extLst>
          </p:cNvPr>
          <p:cNvSpPr/>
          <p:nvPr/>
        </p:nvSpPr>
        <p:spPr>
          <a:xfrm>
            <a:off x="1053056" y="1422686"/>
            <a:ext cx="1099304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5A7D18A-3A03-4F3A-9B58-E33D28AB8DC3}"/>
              </a:ext>
            </a:extLst>
          </p:cNvPr>
          <p:cNvSpPr/>
          <p:nvPr/>
        </p:nvSpPr>
        <p:spPr>
          <a:xfrm>
            <a:off x="609597" y="2394573"/>
            <a:ext cx="169787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</a:t>
            </a:r>
            <a:r>
              <a:rPr lang="zh-CN" altLang="zh-CN" dirty="0"/>
              <a:t>．台湾岛南北纵长约</a:t>
            </a:r>
            <a:r>
              <a:rPr lang="en-US" altLang="zh-CN" dirty="0"/>
              <a:t>395</a:t>
            </a:r>
            <a:r>
              <a:rPr lang="zh-CN" altLang="zh-CN" dirty="0"/>
              <a:t>千米，东西宽度最大约</a:t>
            </a:r>
            <a:r>
              <a:rPr lang="en-US" altLang="zh-CN" dirty="0"/>
              <a:t>145</a:t>
            </a:r>
            <a:r>
              <a:rPr lang="zh-CN" altLang="zh-CN" dirty="0"/>
              <a:t>千米，是我国第一大岛，历史上中央政府首次在台湾地区正式建立的行政机构是：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澎湖巡检司</a:t>
            </a:r>
            <a:r>
              <a:rPr lang="en-US" altLang="zh-CN" dirty="0"/>
              <a:t>  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台湾府</a:t>
            </a:r>
            <a:r>
              <a:rPr lang="en-US" altLang="zh-CN" dirty="0"/>
              <a:t>           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琉球巡检司</a:t>
            </a:r>
            <a:r>
              <a:rPr lang="en-US" altLang="zh-CN" dirty="0"/>
              <a:t>   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台湾巡检司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9AF8CB-DC46-4CC7-9C7D-04345791E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503" y="4676808"/>
            <a:ext cx="104083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元朝对边疆地区的管辖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相关史实的识记。元朝在澎湖岛设置澎湖巡检司，负责管辖澎湖和琉球，这是历史上首次在台湾地区正式建立的行政机构。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408F0E1-F241-48C6-96CE-24293DEBDEC1}"/>
              </a:ext>
            </a:extLst>
          </p:cNvPr>
          <p:cNvSpPr/>
          <p:nvPr/>
        </p:nvSpPr>
        <p:spPr>
          <a:xfrm>
            <a:off x="9422715" y="1006072"/>
            <a:ext cx="1539495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C0C39351-79F9-47E1-863A-493CE7AC1B4E}"/>
              </a:ext>
            </a:extLst>
          </p:cNvPr>
          <p:cNvSpPr/>
          <p:nvPr/>
        </p:nvSpPr>
        <p:spPr>
          <a:xfrm>
            <a:off x="10222942" y="1833388"/>
            <a:ext cx="1697875" cy="1066800"/>
          </a:xfrm>
          <a:prstGeom prst="wedgeEllipseCallout">
            <a:avLst>
              <a:gd name="adj1" fmla="val -57879"/>
              <a:gd name="adj2" fmla="val -57413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D8FAAC3F-7C92-4BBA-9D02-EA7E8740BB43}"/>
              </a:ext>
            </a:extLst>
          </p:cNvPr>
          <p:cNvSpPr/>
          <p:nvPr/>
        </p:nvSpPr>
        <p:spPr>
          <a:xfrm>
            <a:off x="7724840" y="1833388"/>
            <a:ext cx="1697875" cy="1066800"/>
          </a:xfrm>
          <a:prstGeom prst="wedgeEllipseCallout">
            <a:avLst>
              <a:gd name="adj1" fmla="val -56356"/>
              <a:gd name="adj2" fmla="val -7693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3D5B933-F637-4A28-B440-BE1A0D2038F5}"/>
              </a:ext>
            </a:extLst>
          </p:cNvPr>
          <p:cNvSpPr/>
          <p:nvPr/>
        </p:nvSpPr>
        <p:spPr>
          <a:xfrm>
            <a:off x="3716536" y="999858"/>
            <a:ext cx="5569354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416209F-8A6E-4300-B28F-5B8DA32484AE}"/>
              </a:ext>
            </a:extLst>
          </p:cNvPr>
          <p:cNvSpPr/>
          <p:nvPr/>
        </p:nvSpPr>
        <p:spPr>
          <a:xfrm>
            <a:off x="769608" y="1485583"/>
            <a:ext cx="2440951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B0995BD-FB8A-4CC9-849F-64BC24DB7902}"/>
              </a:ext>
            </a:extLst>
          </p:cNvPr>
          <p:cNvGrpSpPr/>
          <p:nvPr/>
        </p:nvGrpSpPr>
        <p:grpSpPr>
          <a:xfrm>
            <a:off x="2845832" y="3034408"/>
            <a:ext cx="8736568" cy="1620793"/>
            <a:chOff x="2225642" y="1914493"/>
            <a:chExt cx="8736568" cy="1620793"/>
          </a:xfrm>
        </p:grpSpPr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2FC3294E-C3E8-4DEB-BAE8-9880385FC01D}"/>
                </a:ext>
              </a:extLst>
            </p:cNvPr>
            <p:cNvSpPr/>
            <p:nvPr/>
          </p:nvSpPr>
          <p:spPr>
            <a:xfrm>
              <a:off x="4845559" y="2022188"/>
              <a:ext cx="369152" cy="120472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9DBC609-E5CD-47FD-A5F8-A0E813EAD5DB}"/>
                </a:ext>
              </a:extLst>
            </p:cNvPr>
            <p:cNvSpPr/>
            <p:nvPr/>
          </p:nvSpPr>
          <p:spPr>
            <a:xfrm>
              <a:off x="2225642" y="2366788"/>
              <a:ext cx="2440951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澎湖巡检司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FAAE36E-4DC4-4875-B434-ECD5B53E8624}"/>
                </a:ext>
              </a:extLst>
            </p:cNvPr>
            <p:cNvSpPr/>
            <p:nvPr/>
          </p:nvSpPr>
          <p:spPr>
            <a:xfrm>
              <a:off x="5297504" y="1914493"/>
              <a:ext cx="2440951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澎湖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954C1E3-C7BE-42F9-AEB8-402A913C752F}"/>
                </a:ext>
              </a:extLst>
            </p:cNvPr>
            <p:cNvSpPr/>
            <p:nvPr/>
          </p:nvSpPr>
          <p:spPr>
            <a:xfrm>
              <a:off x="5393677" y="3001886"/>
              <a:ext cx="5568533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（古）琉球</a:t>
              </a:r>
              <a:r>
                <a:rPr lang="en-US" altLang="zh-CN" sz="2400" dirty="0"/>
                <a:t>——</a:t>
              </a:r>
              <a:r>
                <a:rPr lang="zh-CN" altLang="en-US" sz="2400" dirty="0"/>
                <a:t>（今）台湾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52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508000" y="44611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18</a:t>
            </a:r>
            <a:r>
              <a:rPr lang="zh-CN" altLang="zh-CN" dirty="0"/>
              <a:t>．右图为元朝时宣政院的印章。在当时，盖有此印章的官方文书，最有可能送达下列哪一地区：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A.</a:t>
            </a:r>
            <a:r>
              <a:rPr lang="zh-CN" altLang="zh-CN" dirty="0"/>
              <a:t>西藏</a:t>
            </a:r>
            <a:r>
              <a:rPr lang="en-US" altLang="zh-CN" dirty="0"/>
              <a:t>          B.</a:t>
            </a:r>
            <a:r>
              <a:rPr lang="zh-CN" altLang="zh-CN" dirty="0"/>
              <a:t>新疆</a:t>
            </a:r>
            <a:r>
              <a:rPr lang="en-US" altLang="zh-CN" dirty="0"/>
              <a:t>          C.</a:t>
            </a:r>
            <a:r>
              <a:rPr lang="zh-CN" altLang="zh-CN" dirty="0"/>
              <a:t>台湾</a:t>
            </a:r>
            <a:r>
              <a:rPr lang="en-US" altLang="zh-CN" dirty="0"/>
              <a:t>          D.</a:t>
            </a:r>
            <a:r>
              <a:rPr lang="zh-CN" altLang="zh-CN" dirty="0"/>
              <a:t>辽阳行省</a:t>
            </a:r>
          </a:p>
          <a:p>
            <a:endParaRPr lang="zh-CN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12E0D28-CC7B-4D87-AC77-DB33AED24B12}"/>
              </a:ext>
            </a:extLst>
          </p:cNvPr>
          <p:cNvGrpSpPr/>
          <p:nvPr/>
        </p:nvGrpSpPr>
        <p:grpSpPr>
          <a:xfrm>
            <a:off x="8640617" y="1242466"/>
            <a:ext cx="2420837" cy="2691904"/>
            <a:chOff x="7264" y="3069"/>
            <a:chExt cx="1626" cy="181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97273C8-868E-4A40-88D3-E5870EAA2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rcRect b="20152"/>
            <a:stretch>
              <a:fillRect/>
            </a:stretch>
          </p:blipFill>
          <p:spPr>
            <a:xfrm>
              <a:off x="7264" y="3069"/>
              <a:ext cx="1626" cy="1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文本框 20">
              <a:extLst>
                <a:ext uri="{FF2B5EF4-FFF2-40B4-BE49-F238E27FC236}">
                  <a16:creationId xmlns:a16="http://schemas.microsoft.com/office/drawing/2014/main" id="{5FC2F735-0C7F-4790-A4EE-BE8FF3794A2B}"/>
                </a:ext>
              </a:extLst>
            </p:cNvPr>
            <p:cNvSpPr txBox="1"/>
            <p:nvPr/>
          </p:nvSpPr>
          <p:spPr>
            <a:xfrm>
              <a:off x="7419" y="4531"/>
              <a:ext cx="1356" cy="349"/>
            </a:xfrm>
            <a:prstGeom prst="rect">
              <a:avLst/>
            </a:prstGeom>
            <a:noFill/>
            <a:ln>
              <a:noFill/>
            </a:ln>
          </p:spPr>
          <p:txBody>
            <a:bodyPr upright="1">
              <a:spAutoFit/>
            </a:bodyPr>
            <a:lstStyle/>
            <a:p>
              <a:pPr algn="l">
                <a:spcAft>
                  <a:spcPts val="0"/>
                </a:spcAft>
              </a:pPr>
              <a:r>
                <a:rPr lang="zh-CN" sz="2400" kern="100" dirty="0">
                  <a:effectLst/>
                  <a:latin typeface="Calibri" panose="020F0502020204030204" pitchFamily="34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元宣政院印</a:t>
              </a:r>
              <a:endParaRPr 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A299D40-CF2C-45B1-A346-6F3F1B537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161" y="4743516"/>
            <a:ext cx="10448954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元朝对边疆地区的管辖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相关史实的识记。元朝对西藏地区行使行政管理权，设立宣慰使司都元帅府，由宣政院直接统辖，掌管西藏的军民各项事务。从此，西藏地区正式成为中央直接管辖的地方行政区域。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97997A2-E583-405F-A125-FFB2BC655387}"/>
              </a:ext>
            </a:extLst>
          </p:cNvPr>
          <p:cNvSpPr/>
          <p:nvPr/>
        </p:nvSpPr>
        <p:spPr>
          <a:xfrm>
            <a:off x="4117069" y="691461"/>
            <a:ext cx="1257571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对话气泡: 椭圆形 10">
            <a:extLst>
              <a:ext uri="{FF2B5EF4-FFF2-40B4-BE49-F238E27FC236}">
                <a16:creationId xmlns:a16="http://schemas.microsoft.com/office/drawing/2014/main" id="{FD8F643B-EC2E-437D-8CBD-064775F4FC2A}"/>
              </a:ext>
            </a:extLst>
          </p:cNvPr>
          <p:cNvSpPr/>
          <p:nvPr/>
        </p:nvSpPr>
        <p:spPr>
          <a:xfrm>
            <a:off x="5014544" y="1143712"/>
            <a:ext cx="1697875" cy="1066800"/>
          </a:xfrm>
          <a:prstGeom prst="wedgeEllipseCallout">
            <a:avLst>
              <a:gd name="adj1" fmla="val -63265"/>
              <a:gd name="adj2" fmla="val -21223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12" name="对话气泡: 椭圆形 11">
            <a:extLst>
              <a:ext uri="{FF2B5EF4-FFF2-40B4-BE49-F238E27FC236}">
                <a16:creationId xmlns:a16="http://schemas.microsoft.com/office/drawing/2014/main" id="{01D0E939-6E24-488D-A326-7AA6E0EA1D88}"/>
              </a:ext>
            </a:extLst>
          </p:cNvPr>
          <p:cNvSpPr/>
          <p:nvPr/>
        </p:nvSpPr>
        <p:spPr>
          <a:xfrm>
            <a:off x="6897608" y="1143712"/>
            <a:ext cx="1697875" cy="1066800"/>
          </a:xfrm>
          <a:prstGeom prst="wedgeEllipseCallout">
            <a:avLst>
              <a:gd name="adj1" fmla="val -93456"/>
              <a:gd name="adj2" fmla="val -8360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0C60842-38B5-49BD-9351-2D639E5FC5E0}"/>
              </a:ext>
            </a:extLst>
          </p:cNvPr>
          <p:cNvSpPr/>
          <p:nvPr/>
        </p:nvSpPr>
        <p:spPr>
          <a:xfrm>
            <a:off x="2355096" y="288658"/>
            <a:ext cx="3740904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3179149-7C2B-4807-AEB4-9B2C9EE14526}"/>
              </a:ext>
            </a:extLst>
          </p:cNvPr>
          <p:cNvSpPr/>
          <p:nvPr/>
        </p:nvSpPr>
        <p:spPr>
          <a:xfrm>
            <a:off x="503383" y="4208690"/>
            <a:ext cx="1741977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C86954-5216-45AF-88BF-3F2C60F59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61" y="1430995"/>
            <a:ext cx="8480556" cy="27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【拓展练习】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洁白的哈达、浓香的青稞酒、雄伟的布达拉宫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这就是美丽的西藏。西藏正式成为中央政府直接管辖的行政区域的标志是：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市舶司的设置     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中书省的确立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宣政院的设立     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驻藏大臣的设置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19DE36-9384-40B3-B067-211F39545254}"/>
              </a:ext>
            </a:extLst>
          </p:cNvPr>
          <p:cNvSpPr/>
          <p:nvPr/>
        </p:nvSpPr>
        <p:spPr>
          <a:xfrm>
            <a:off x="160061" y="3463477"/>
            <a:ext cx="3111459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47BC28D-CBC8-453A-B4B8-7A38A5CA3265}"/>
              </a:ext>
            </a:extLst>
          </p:cNvPr>
          <p:cNvSpPr/>
          <p:nvPr/>
        </p:nvSpPr>
        <p:spPr>
          <a:xfrm>
            <a:off x="2386627" y="5220282"/>
            <a:ext cx="916425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483ADDB-4824-4DB7-AEE3-A1CE1C9740F8}"/>
              </a:ext>
            </a:extLst>
          </p:cNvPr>
          <p:cNvSpPr/>
          <p:nvPr/>
        </p:nvSpPr>
        <p:spPr>
          <a:xfrm>
            <a:off x="3658856" y="5238194"/>
            <a:ext cx="916425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2186BF5-8015-451A-BA43-63FF5A10720D}"/>
              </a:ext>
            </a:extLst>
          </p:cNvPr>
          <p:cNvSpPr/>
          <p:nvPr/>
        </p:nvSpPr>
        <p:spPr>
          <a:xfrm>
            <a:off x="3279576" y="5689670"/>
            <a:ext cx="1216875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4DD55B3-652D-4F08-A1F6-BAA5BA24AB2E}"/>
              </a:ext>
            </a:extLst>
          </p:cNvPr>
          <p:cNvSpPr/>
          <p:nvPr/>
        </p:nvSpPr>
        <p:spPr>
          <a:xfrm>
            <a:off x="3990048" y="6172678"/>
            <a:ext cx="916425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9F42A0C-3A52-4B6C-89C9-B9C44895C9F7}"/>
              </a:ext>
            </a:extLst>
          </p:cNvPr>
          <p:cNvSpPr/>
          <p:nvPr/>
        </p:nvSpPr>
        <p:spPr>
          <a:xfrm>
            <a:off x="7288332" y="6172678"/>
            <a:ext cx="916425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6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411800" y="369662"/>
            <a:ext cx="11495432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19</a:t>
            </a:r>
            <a:r>
              <a:rPr lang="zh-CN" altLang="zh-CN" dirty="0"/>
              <a:t>．北宋杰出的科学家沈括在《梦溪笔谈》中指出用这种技术印书：</a:t>
            </a:r>
            <a:r>
              <a:rPr lang="en-US" altLang="zh-CN" dirty="0"/>
              <a:t>“</a:t>
            </a:r>
            <a:r>
              <a:rPr lang="zh-CN" altLang="zh-CN" dirty="0"/>
              <a:t>若止印三二本</a:t>
            </a:r>
            <a:r>
              <a:rPr lang="en-US" altLang="zh-CN" dirty="0"/>
              <a:t>,</a:t>
            </a:r>
            <a:r>
              <a:rPr lang="zh-CN" altLang="zh-CN" dirty="0"/>
              <a:t>未为简易</a:t>
            </a:r>
            <a:r>
              <a:rPr lang="en-US" altLang="zh-CN" dirty="0"/>
              <a:t>;</a:t>
            </a:r>
            <a:r>
              <a:rPr lang="zh-CN" altLang="zh-CN" dirty="0"/>
              <a:t>若印数十百千本，则极为神速</a:t>
            </a:r>
            <a:r>
              <a:rPr lang="en-US" altLang="zh-CN" dirty="0"/>
              <a:t>”</a:t>
            </a:r>
            <a:r>
              <a:rPr lang="zh-CN" altLang="zh-CN" dirty="0"/>
              <a:t>。文中描述的这种技术是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拓印刻石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雕版印刷术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活字印刷术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双色套印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FF41F0-A868-4E0C-AEDB-1C52B53EF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679" y="2123407"/>
            <a:ext cx="857475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活字印刷术的发明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相关史实的理解。活字印刷术由北宋匠人毕昇发明，是宋代印刷技术的新突破，大大节约了印刷成本，提高了印刷速度，促进了文化的传播。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371F6F-0FB9-4C44-B009-3D892742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158" y="4135055"/>
            <a:ext cx="1047495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【拓展练习】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科学家沈括在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梦溪笔谈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中记载：“用胶泥刻字，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火烧令坚。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一板印刷，一板已自布字。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更互用之，瞬息可就。”这项科技成就是：</a:t>
            </a:r>
            <a:endParaRPr lang="en-US" altLang="zh-CN" sz="32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蔡伦改进造纸术     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华佗制成“麻沸散”</a:t>
            </a:r>
          </a:p>
          <a:p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雕版印刷术的发明   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毕昇发明活字印刷术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392580B-F2AB-4766-A178-07A4A4BD0A2F}"/>
              </a:ext>
            </a:extLst>
          </p:cNvPr>
          <p:cNvSpPr/>
          <p:nvPr/>
        </p:nvSpPr>
        <p:spPr>
          <a:xfrm>
            <a:off x="1018309" y="1030160"/>
            <a:ext cx="789709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E20F01CE-B137-4886-B05E-AED496BF6774}"/>
              </a:ext>
            </a:extLst>
          </p:cNvPr>
          <p:cNvSpPr/>
          <p:nvPr/>
        </p:nvSpPr>
        <p:spPr>
          <a:xfrm>
            <a:off x="2414527" y="1094871"/>
            <a:ext cx="1697875" cy="1066800"/>
          </a:xfrm>
          <a:prstGeom prst="wedgeEllipseCallout">
            <a:avLst>
              <a:gd name="adj1" fmla="val -83189"/>
              <a:gd name="adj2" fmla="val -154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E83F798F-BD0F-49C4-8284-4F46FD17098E}"/>
              </a:ext>
            </a:extLst>
          </p:cNvPr>
          <p:cNvSpPr/>
          <p:nvPr/>
        </p:nvSpPr>
        <p:spPr>
          <a:xfrm>
            <a:off x="9179655" y="1136857"/>
            <a:ext cx="1697875" cy="1066800"/>
          </a:xfrm>
          <a:prstGeom prst="wedgeEllipseCallout">
            <a:avLst>
              <a:gd name="adj1" fmla="val -69548"/>
              <a:gd name="adj2" fmla="val -3312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5C2AFEE-9A90-4EC8-8F6B-B9B831B65D4A}"/>
              </a:ext>
            </a:extLst>
          </p:cNvPr>
          <p:cNvSpPr/>
          <p:nvPr/>
        </p:nvSpPr>
        <p:spPr>
          <a:xfrm>
            <a:off x="4454091" y="698988"/>
            <a:ext cx="512464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3310F3-6F3B-4553-B569-CCF1B3A4C965}"/>
              </a:ext>
            </a:extLst>
          </p:cNvPr>
          <p:cNvSpPr/>
          <p:nvPr/>
        </p:nvSpPr>
        <p:spPr>
          <a:xfrm>
            <a:off x="626264" y="2492014"/>
            <a:ext cx="2440951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C715BF-46E4-422F-8328-D066BA9DA86B}"/>
              </a:ext>
            </a:extLst>
          </p:cNvPr>
          <p:cNvCxnSpPr/>
          <p:nvPr/>
        </p:nvCxnSpPr>
        <p:spPr>
          <a:xfrm>
            <a:off x="5372116" y="5651206"/>
            <a:ext cx="1574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5321117-71AE-428A-9C49-A7CCD5772C7A}"/>
              </a:ext>
            </a:extLst>
          </p:cNvPr>
          <p:cNvCxnSpPr>
            <a:cxnSpLocks/>
          </p:cNvCxnSpPr>
          <p:nvPr/>
        </p:nvCxnSpPr>
        <p:spPr>
          <a:xfrm>
            <a:off x="7822603" y="5157038"/>
            <a:ext cx="812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B147313-1F8E-4016-9B92-CEC222942257}"/>
              </a:ext>
            </a:extLst>
          </p:cNvPr>
          <p:cNvCxnSpPr>
            <a:cxnSpLocks/>
          </p:cNvCxnSpPr>
          <p:nvPr/>
        </p:nvCxnSpPr>
        <p:spPr>
          <a:xfrm>
            <a:off x="4174941" y="4135055"/>
            <a:ext cx="28659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F21479F4-D9E9-4C17-A381-88566C40F888}"/>
              </a:ext>
            </a:extLst>
          </p:cNvPr>
          <p:cNvSpPr/>
          <p:nvPr/>
        </p:nvSpPr>
        <p:spPr>
          <a:xfrm>
            <a:off x="5741227" y="6063340"/>
            <a:ext cx="4543562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339A173-E7AE-4021-B206-26224029D4C9}"/>
              </a:ext>
            </a:extLst>
          </p:cNvPr>
          <p:cNvSpPr/>
          <p:nvPr/>
        </p:nvSpPr>
        <p:spPr>
          <a:xfrm>
            <a:off x="1361209" y="260082"/>
            <a:ext cx="86244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8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6" grpId="0" animBg="1"/>
      <p:bldP spid="16" grpId="1" animBg="1"/>
      <p:bldP spid="14" grpId="0" animBg="1"/>
      <p:bldP spid="1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" y="496916"/>
            <a:ext cx="10972801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</a:t>
            </a:r>
            <a:r>
              <a:rPr lang="zh-CN" altLang="zh-CN" dirty="0"/>
              <a:t>．某位史学家说</a:t>
            </a:r>
            <a:r>
              <a:rPr lang="en-US" altLang="zh-CN" dirty="0"/>
              <a:t>:"</a:t>
            </a:r>
            <a:r>
              <a:rPr lang="zh-CN" altLang="zh-CN" dirty="0"/>
              <a:t>这一时期</a:t>
            </a:r>
            <a:r>
              <a:rPr lang="en-US" altLang="zh-CN" dirty="0"/>
              <a:t>,</a:t>
            </a:r>
            <a:r>
              <a:rPr lang="zh-CN" altLang="zh-CN" dirty="0"/>
              <a:t>是我国古代科技的一个高峰时期</a:t>
            </a:r>
            <a:r>
              <a:rPr lang="en-US" altLang="zh-CN" dirty="0"/>
              <a:t>,</a:t>
            </a:r>
            <a:r>
              <a:rPr lang="zh-CN" altLang="zh-CN" dirty="0"/>
              <a:t>对世界产生重大影响的三大发明在这一时期进一步发展和最终完成。”</a:t>
            </a:r>
            <a:r>
              <a:rPr lang="en-US" altLang="zh-CN" dirty="0"/>
              <a:t> </a:t>
            </a:r>
            <a:r>
              <a:rPr lang="zh-CN" altLang="zh-CN" dirty="0"/>
              <a:t>“这一时期”是指：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秦汉时期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唐宋时期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宋元时期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D</a:t>
            </a:r>
            <a:r>
              <a:rPr lang="zh-CN" altLang="zh-CN" dirty="0"/>
              <a:t>明清时期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DFCAD3-581F-4B79-A110-737B3422B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458" y="2985293"/>
            <a:ext cx="953164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四大发明对世界文明发展的贡献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理解。造纸术和活字印刷术对人类文明的发展产生了重大影响；指南针大大促进了世界远洋航海技术的发展；火药和火器制造推动了欧洲社会的变革。其中造纸术出现在汉代，活字印刷术的发明和指南针、火药的广泛应用是在宋代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9138D0-3140-42FE-831F-F9D3617C03DB}"/>
              </a:ext>
            </a:extLst>
          </p:cNvPr>
          <p:cNvSpPr/>
          <p:nvPr/>
        </p:nvSpPr>
        <p:spPr>
          <a:xfrm>
            <a:off x="982090" y="1139128"/>
            <a:ext cx="1539495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8321E1B2-88BC-41E4-B370-6ABCFFFD1FA9}"/>
              </a:ext>
            </a:extLst>
          </p:cNvPr>
          <p:cNvSpPr/>
          <p:nvPr/>
        </p:nvSpPr>
        <p:spPr>
          <a:xfrm>
            <a:off x="2614409" y="1787665"/>
            <a:ext cx="1697875" cy="1066800"/>
          </a:xfrm>
          <a:prstGeom prst="wedgeEllipseCallout">
            <a:avLst>
              <a:gd name="adj1" fmla="val -55486"/>
              <a:gd name="adj2" fmla="val -5836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DC5B0E7A-68EE-4EB4-BC1C-60875B53A0B9}"/>
              </a:ext>
            </a:extLst>
          </p:cNvPr>
          <p:cNvSpPr/>
          <p:nvPr/>
        </p:nvSpPr>
        <p:spPr>
          <a:xfrm>
            <a:off x="5189843" y="1385093"/>
            <a:ext cx="1697875" cy="1066800"/>
          </a:xfrm>
          <a:prstGeom prst="wedgeEllipseCallout">
            <a:avLst>
              <a:gd name="adj1" fmla="val -46184"/>
              <a:gd name="adj2" fmla="val -5122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262B4FC-31FC-4E92-BB30-F970605506A8}"/>
              </a:ext>
            </a:extLst>
          </p:cNvPr>
          <p:cNvSpPr/>
          <p:nvPr/>
        </p:nvSpPr>
        <p:spPr>
          <a:xfrm>
            <a:off x="3533677" y="749442"/>
            <a:ext cx="1820643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52F36C-8E27-4B7E-BE21-DF032C812455}"/>
              </a:ext>
            </a:extLst>
          </p:cNvPr>
          <p:cNvSpPr/>
          <p:nvPr/>
        </p:nvSpPr>
        <p:spPr>
          <a:xfrm>
            <a:off x="537205" y="2637488"/>
            <a:ext cx="2440951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1F15A32-A529-4CB7-85C6-606D5FB118F2}"/>
              </a:ext>
            </a:extLst>
          </p:cNvPr>
          <p:cNvSpPr/>
          <p:nvPr/>
        </p:nvSpPr>
        <p:spPr>
          <a:xfrm>
            <a:off x="6878832" y="728607"/>
            <a:ext cx="3809488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0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599" y="496916"/>
            <a:ext cx="10972801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20</a:t>
            </a:r>
            <a:r>
              <a:rPr lang="zh-CN" altLang="zh-CN" dirty="0"/>
              <a:t>．某位史学家说</a:t>
            </a:r>
            <a:r>
              <a:rPr lang="en-US" altLang="zh-CN" dirty="0"/>
              <a:t>:"</a:t>
            </a:r>
            <a:r>
              <a:rPr lang="zh-CN" altLang="zh-CN" dirty="0"/>
              <a:t>这一时期</a:t>
            </a:r>
            <a:r>
              <a:rPr lang="en-US" altLang="zh-CN" dirty="0"/>
              <a:t>,</a:t>
            </a:r>
            <a:r>
              <a:rPr lang="zh-CN" altLang="zh-CN" dirty="0"/>
              <a:t>是我国古代科技的一个高峰时期</a:t>
            </a:r>
            <a:r>
              <a:rPr lang="en-US" altLang="zh-CN" dirty="0"/>
              <a:t>,</a:t>
            </a:r>
            <a:r>
              <a:rPr lang="zh-CN" altLang="zh-CN" dirty="0"/>
              <a:t>对世界产生重大影响的三大发明在这一时期进一步发展和最终完成。”</a:t>
            </a:r>
            <a:r>
              <a:rPr lang="en-US" altLang="zh-CN" dirty="0"/>
              <a:t> </a:t>
            </a:r>
            <a:r>
              <a:rPr lang="zh-CN" altLang="zh-CN" dirty="0"/>
              <a:t>“这一时期”是指：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秦汉时期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唐宋时期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宋元时期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D</a:t>
            </a:r>
            <a:r>
              <a:rPr lang="zh-CN" altLang="zh-CN" dirty="0"/>
              <a:t>明清时期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DFCAD3-581F-4B79-A110-737B3422B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05" y="4298981"/>
            <a:ext cx="115292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四大发明对世界文明发展的贡献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相关史实的理解。造纸术和活字印刷术对人类文明的发展产生了重大影响；指南针大大促进了世界远洋航海技术的发展；火药和火器制造推动了欧洲社会的变革。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52F36C-8E27-4B7E-BE21-DF032C812455}"/>
              </a:ext>
            </a:extLst>
          </p:cNvPr>
          <p:cNvSpPr/>
          <p:nvPr/>
        </p:nvSpPr>
        <p:spPr>
          <a:xfrm>
            <a:off x="537205" y="2637488"/>
            <a:ext cx="2440951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8CC11C-BD78-45AE-90F8-55250B663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550" y="1683503"/>
            <a:ext cx="885952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【拓展练习】</a:t>
            </a:r>
            <a:r>
              <a:rPr lang="zh-CN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弗兰西斯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培根曾说：“这三种东西曾改变了整个世界的面貌和状态，第一种是在文字方面，第二种是在战争上，第三种是在航海上。”这里的“第二种”指的是</a:t>
            </a:r>
          </a:p>
          <a:p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指南针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B</a:t>
            </a:r>
            <a:r>
              <a:rPr lang="zh-CN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造纸术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C</a:t>
            </a:r>
            <a:r>
              <a:rPr lang="zh-CN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印刷术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D</a:t>
            </a:r>
            <a:r>
              <a:rPr lang="zh-CN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火药</a:t>
            </a:r>
            <a:endParaRPr lang="zh-CN" altLang="en-US" sz="32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8D095E1-2875-4964-9FE6-43C888775EC4}"/>
              </a:ext>
            </a:extLst>
          </p:cNvPr>
          <p:cNvCxnSpPr>
            <a:cxnSpLocks/>
          </p:cNvCxnSpPr>
          <p:nvPr/>
        </p:nvCxnSpPr>
        <p:spPr>
          <a:xfrm>
            <a:off x="609599" y="6330604"/>
            <a:ext cx="49072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60DA557-5636-4C2F-B666-5BBC43D15359}"/>
              </a:ext>
            </a:extLst>
          </p:cNvPr>
          <p:cNvCxnSpPr>
            <a:cxnSpLocks/>
          </p:cNvCxnSpPr>
          <p:nvPr/>
        </p:nvCxnSpPr>
        <p:spPr>
          <a:xfrm>
            <a:off x="5249983" y="3167104"/>
            <a:ext cx="3223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458E27D-2BD8-4655-88CE-2BEEFA056B52}"/>
              </a:ext>
            </a:extLst>
          </p:cNvPr>
          <p:cNvSpPr/>
          <p:nvPr/>
        </p:nvSpPr>
        <p:spPr>
          <a:xfrm>
            <a:off x="9708340" y="3624618"/>
            <a:ext cx="1358597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B077D7B-345D-43B5-AB6A-50DE9127B856}"/>
              </a:ext>
            </a:extLst>
          </p:cNvPr>
          <p:cNvCxnSpPr>
            <a:cxnSpLocks/>
          </p:cNvCxnSpPr>
          <p:nvPr/>
        </p:nvCxnSpPr>
        <p:spPr>
          <a:xfrm>
            <a:off x="9591523" y="5852160"/>
            <a:ext cx="19908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E2DCA8FB-D0EC-4703-BD00-E0FA40804DBC}"/>
              </a:ext>
            </a:extLst>
          </p:cNvPr>
          <p:cNvSpPr/>
          <p:nvPr/>
        </p:nvSpPr>
        <p:spPr>
          <a:xfrm>
            <a:off x="3226470" y="2622023"/>
            <a:ext cx="1539495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59F8131-F094-4966-A0A5-EDF5380E0653}"/>
              </a:ext>
            </a:extLst>
          </p:cNvPr>
          <p:cNvSpPr/>
          <p:nvPr/>
        </p:nvSpPr>
        <p:spPr>
          <a:xfrm>
            <a:off x="2208408" y="4730954"/>
            <a:ext cx="5929752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D7DCCBF-7062-4B86-A03B-E765179BBFA6}"/>
              </a:ext>
            </a:extLst>
          </p:cNvPr>
          <p:cNvSpPr/>
          <p:nvPr/>
        </p:nvSpPr>
        <p:spPr>
          <a:xfrm>
            <a:off x="10820400" y="2637800"/>
            <a:ext cx="937920" cy="6956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339DB92-F85A-46D3-AA24-01941ECAF71B}"/>
              </a:ext>
            </a:extLst>
          </p:cNvPr>
          <p:cNvSpPr/>
          <p:nvPr/>
        </p:nvSpPr>
        <p:spPr>
          <a:xfrm>
            <a:off x="1288720" y="5198214"/>
            <a:ext cx="6849440" cy="6956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7BCC5AC-D195-4E49-A8CD-AD64A8A418B2}"/>
              </a:ext>
            </a:extLst>
          </p:cNvPr>
          <p:cNvCxnSpPr>
            <a:cxnSpLocks/>
          </p:cNvCxnSpPr>
          <p:nvPr/>
        </p:nvCxnSpPr>
        <p:spPr>
          <a:xfrm>
            <a:off x="5812003" y="3655098"/>
            <a:ext cx="294591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0769AE-4451-4D26-B60F-588FF808043B}"/>
              </a:ext>
            </a:extLst>
          </p:cNvPr>
          <p:cNvSpPr/>
          <p:nvPr/>
        </p:nvSpPr>
        <p:spPr>
          <a:xfrm>
            <a:off x="1848683" y="764457"/>
            <a:ext cx="8494633" cy="32474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学以致用，</a:t>
            </a:r>
            <a:r>
              <a:rPr lang="zh-CN" alt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举一反三</a:t>
            </a:r>
            <a:endParaRPr lang="en-US" altLang="zh-CN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国泰民安，海晏河清</a:t>
            </a:r>
            <a:endParaRPr lang="en-US" altLang="zh-CN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150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60C37A20-C4AE-45EC-A935-7A2564E01B67}"/>
              </a:ext>
            </a:extLst>
          </p:cNvPr>
          <p:cNvSpPr txBox="1">
            <a:spLocks/>
          </p:cNvSpPr>
          <p:nvPr/>
        </p:nvSpPr>
        <p:spPr bwMode="auto">
          <a:xfrm>
            <a:off x="1416050" y="620713"/>
            <a:ext cx="98631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None/>
            </a:pPr>
            <a:r>
              <a:rPr lang="zh-CN" altLang="en-US" sz="3600" b="1">
                <a:latin typeface="宋体" panose="02010600030101010101" pitchFamily="2" charset="-122"/>
              </a:rPr>
              <a:t>济南市</a:t>
            </a:r>
            <a:r>
              <a:rPr lang="en-US" altLang="zh-CN" sz="3600" b="1">
                <a:latin typeface="宋体" panose="02010600030101010101" pitchFamily="2" charset="-122"/>
              </a:rPr>
              <a:t>2020</a:t>
            </a:r>
            <a:r>
              <a:rPr lang="zh-CN" altLang="en-US" sz="3600" b="1">
                <a:latin typeface="宋体" panose="02010600030101010101" pitchFamily="2" charset="-122"/>
              </a:rPr>
              <a:t>年春季学期延期开学网络学习资源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EB8B54-5CE0-4C91-BAA4-E040E373CAAA}"/>
              </a:ext>
            </a:extLst>
          </p:cNvPr>
          <p:cNvSpPr txBox="1">
            <a:spLocks/>
          </p:cNvSpPr>
          <p:nvPr/>
        </p:nvSpPr>
        <p:spPr bwMode="auto">
          <a:xfrm>
            <a:off x="1524000" y="2698750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制作单位：山东省济南甸柳第一中学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3C992539-E230-4D3C-AAD9-161D37F74610}"/>
              </a:ext>
            </a:extLst>
          </p:cNvPr>
          <p:cNvSpPr txBox="1">
            <a:spLocks/>
          </p:cNvSpPr>
          <p:nvPr/>
        </p:nvSpPr>
        <p:spPr bwMode="auto">
          <a:xfrm>
            <a:off x="2897187" y="4890943"/>
            <a:ext cx="6397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录制时间：</a:t>
            </a:r>
            <a:r>
              <a:rPr lang="en-US" altLang="zh-CN" sz="3600" b="1" dirty="0">
                <a:latin typeface="宋体" panose="02010600030101010101" pitchFamily="2" charset="-122"/>
              </a:rPr>
              <a:t>2020.05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10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A5CE5BA-6A63-4299-9DAA-AE6D497CF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62" y="181839"/>
            <a:ext cx="10580688" cy="38833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选择题做题步骤：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读题干，找出关键词（审题的四个方法）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读选项，联系所学，选出正确选项</a:t>
            </a:r>
          </a:p>
          <a:p>
            <a:pPr eaLnBrk="1" latinLnBrk="0" hangingPunct="1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读答案，拓展练习，构建知识体系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84CAD9-17AE-4A1B-962C-DEE523F8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166" y="181839"/>
            <a:ext cx="5149868" cy="2332846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35AFA1F-9AC0-4E46-875C-3FF71DACC073}"/>
              </a:ext>
            </a:extLst>
          </p:cNvPr>
          <p:cNvGrpSpPr/>
          <p:nvPr/>
        </p:nvGrpSpPr>
        <p:grpSpPr>
          <a:xfrm>
            <a:off x="5370986" y="3393488"/>
            <a:ext cx="6627048" cy="3058793"/>
            <a:chOff x="5370986" y="3393488"/>
            <a:chExt cx="6627048" cy="305879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83212E-C685-4418-8ACD-E4B654030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8166" y="3973859"/>
              <a:ext cx="5149868" cy="2478422"/>
            </a:xfrm>
            <a:prstGeom prst="rect">
              <a:avLst/>
            </a:prstGeom>
          </p:spPr>
        </p:pic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32D277F-3F0D-4293-B53E-476C63C99A83}"/>
                </a:ext>
              </a:extLst>
            </p:cNvPr>
            <p:cNvSpPr/>
            <p:nvPr/>
          </p:nvSpPr>
          <p:spPr>
            <a:xfrm>
              <a:off x="5370986" y="3393488"/>
              <a:ext cx="2104008" cy="71687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8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zh-CN" dirty="0"/>
              <a:t>．宰相文彦博说：</a:t>
            </a:r>
            <a:r>
              <a:rPr lang="en-US" altLang="zh-CN" dirty="0"/>
              <a:t>“</a:t>
            </a:r>
            <a:r>
              <a:rPr lang="zh-CN" altLang="zh-CN" dirty="0"/>
              <a:t>太祖岂非周世宗忠臣？但得军情，所以有陈桥之变。</a:t>
            </a:r>
            <a:r>
              <a:rPr lang="en-US" altLang="zh-CN" dirty="0"/>
              <a:t>”“</a:t>
            </a:r>
            <a:r>
              <a:rPr lang="zh-CN" altLang="zh-CN" dirty="0"/>
              <a:t>太祖</a:t>
            </a:r>
            <a:r>
              <a:rPr lang="en-US" altLang="zh-CN" dirty="0"/>
              <a:t>”</a:t>
            </a:r>
            <a:r>
              <a:rPr lang="zh-CN" altLang="zh-CN" dirty="0"/>
              <a:t>是指：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李世民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赵匡胤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赵构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朱元璋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0FE5DE-B0D6-4E90-B210-B62650F84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361" y="3849433"/>
            <a:ext cx="9790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北宋的建立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相关史实的识记。赵匡胤在陈桥驿发动兵变夺取后周政权，建立北宋。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6AE706-DBB6-4070-AFA4-A5A72C6EB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361" y="5123014"/>
            <a:ext cx="9790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【拓展】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“黄袍加身”“杯酒释兵权”都与赵匡胤有关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5CCC4-F22A-45EA-B0C3-ABC7012DD9BA}"/>
              </a:ext>
            </a:extLst>
          </p:cNvPr>
          <p:cNvSpPr/>
          <p:nvPr/>
        </p:nvSpPr>
        <p:spPr>
          <a:xfrm>
            <a:off x="10494125" y="609601"/>
            <a:ext cx="75576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C66A48D-B26D-4C41-8C90-2194091BC79B}"/>
              </a:ext>
            </a:extLst>
          </p:cNvPr>
          <p:cNvSpPr/>
          <p:nvPr/>
        </p:nvSpPr>
        <p:spPr>
          <a:xfrm>
            <a:off x="2264524" y="957406"/>
            <a:ext cx="1697875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13499A6E-0C51-44A2-A533-BD56D096A6AB}"/>
              </a:ext>
            </a:extLst>
          </p:cNvPr>
          <p:cNvSpPr/>
          <p:nvPr/>
        </p:nvSpPr>
        <p:spPr>
          <a:xfrm>
            <a:off x="3408218" y="1828800"/>
            <a:ext cx="1697875" cy="1066800"/>
          </a:xfrm>
          <a:prstGeom prst="wedgeEllipseCallout">
            <a:avLst>
              <a:gd name="adj1" fmla="val -45313"/>
              <a:gd name="adj2" fmla="val -6217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517182B1-F995-4665-82A2-97A107636EBB}"/>
              </a:ext>
            </a:extLst>
          </p:cNvPr>
          <p:cNvSpPr/>
          <p:nvPr/>
        </p:nvSpPr>
        <p:spPr>
          <a:xfrm>
            <a:off x="9645187" y="1653016"/>
            <a:ext cx="1697875" cy="1066800"/>
          </a:xfrm>
          <a:prstGeom prst="wedgeEllipseCallout">
            <a:avLst>
              <a:gd name="adj1" fmla="val 14254"/>
              <a:gd name="adj2" fmla="val -7646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831C3-037D-4909-A7A5-3B5D8189184F}"/>
              </a:ext>
            </a:extLst>
          </p:cNvPr>
          <p:cNvSpPr/>
          <p:nvPr/>
        </p:nvSpPr>
        <p:spPr>
          <a:xfrm>
            <a:off x="718779" y="2014395"/>
            <a:ext cx="169787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 animBg="1"/>
      <p:bldP spid="7" grpId="1" animBg="1"/>
      <p:bldP spid="2" grpId="0" animBg="1"/>
      <p:bldP spid="2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</a:t>
            </a:r>
            <a:r>
              <a:rPr lang="zh-CN" altLang="zh-CN" dirty="0"/>
              <a:t>．赵匡胤当皇帝的第二年，大臣赵普针对</a:t>
            </a:r>
            <a:r>
              <a:rPr lang="en-US" altLang="zh-CN" dirty="0"/>
              <a:t>“</a:t>
            </a:r>
            <a:r>
              <a:rPr lang="zh-CN" altLang="zh-CN" dirty="0"/>
              <a:t>方镇太重，君弱臣强</a:t>
            </a:r>
            <a:r>
              <a:rPr lang="en-US" altLang="zh-CN" dirty="0"/>
              <a:t>”</a:t>
            </a:r>
            <a:r>
              <a:rPr lang="zh-CN" altLang="zh-CN" dirty="0"/>
              <a:t>的状况，提出：</a:t>
            </a:r>
            <a:r>
              <a:rPr lang="en-US" altLang="zh-CN" dirty="0"/>
              <a:t>“</a:t>
            </a:r>
            <a:r>
              <a:rPr lang="zh-CN" altLang="zh-CN" dirty="0"/>
              <a:t>稍夺其权，制其钱谷，收其精兵，则天下自安矣。</a:t>
            </a:r>
            <a:r>
              <a:rPr lang="en-US" altLang="zh-CN" dirty="0"/>
              <a:t>”</a:t>
            </a:r>
            <a:r>
              <a:rPr lang="zh-CN" altLang="zh-CN" dirty="0"/>
              <a:t>赵普所提计策起到的作用是（　　）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加速了宋王朝的统一进程</a:t>
            </a:r>
            <a:r>
              <a:rPr lang="en-US" altLang="zh-CN" dirty="0"/>
              <a:t> 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免遭外族入侵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加强了中央对地方的控制 </a:t>
            </a:r>
            <a:r>
              <a:rPr lang="en-US" altLang="zh-CN" dirty="0"/>
              <a:t>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提高行政效率</a:t>
            </a:r>
          </a:p>
          <a:p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1650F3-2A53-44BD-BEA3-61816A78A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361" y="4306636"/>
            <a:ext cx="97901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宋太祖强化中央集权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相关史实的理解。宋太祖吸取唐末及五代十国藩镇割据的教训，采纳了赵普的建议，此举旨在削弱地方节度使，加强中央对地方的控制。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D539C09-10AF-4C31-AC59-F7E80A6E8C6E}"/>
              </a:ext>
            </a:extLst>
          </p:cNvPr>
          <p:cNvSpPr/>
          <p:nvPr/>
        </p:nvSpPr>
        <p:spPr>
          <a:xfrm>
            <a:off x="7498080" y="590390"/>
            <a:ext cx="3581399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682B2E-0DE5-47CF-BE29-BC1CA8EBA758}"/>
              </a:ext>
            </a:extLst>
          </p:cNvPr>
          <p:cNvSpPr/>
          <p:nvPr/>
        </p:nvSpPr>
        <p:spPr>
          <a:xfrm>
            <a:off x="2316481" y="1386568"/>
            <a:ext cx="2930582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A44CD2BC-15A7-4A8A-A58B-AA27F831A182}"/>
              </a:ext>
            </a:extLst>
          </p:cNvPr>
          <p:cNvSpPr/>
          <p:nvPr/>
        </p:nvSpPr>
        <p:spPr>
          <a:xfrm>
            <a:off x="5247062" y="2262918"/>
            <a:ext cx="1697875" cy="1066800"/>
          </a:xfrm>
          <a:prstGeom prst="wedgeEllipseCallout">
            <a:avLst>
              <a:gd name="adj1" fmla="val -45313"/>
              <a:gd name="adj2" fmla="val -6217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4D1D9768-E1BD-45BE-8842-97AA11C730DC}"/>
              </a:ext>
            </a:extLst>
          </p:cNvPr>
          <p:cNvSpPr/>
          <p:nvPr/>
        </p:nvSpPr>
        <p:spPr>
          <a:xfrm>
            <a:off x="7818119" y="2262917"/>
            <a:ext cx="3764280" cy="1906263"/>
          </a:xfrm>
          <a:prstGeom prst="wedgeEllipseCallout">
            <a:avLst>
              <a:gd name="adj1" fmla="val -34420"/>
              <a:gd name="adj2" fmla="val -10047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唐末以来藩镇割据中央式微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D25AC8-F56B-445A-860A-B2F6B5D72A0C}"/>
              </a:ext>
            </a:extLst>
          </p:cNvPr>
          <p:cNvSpPr/>
          <p:nvPr/>
        </p:nvSpPr>
        <p:spPr>
          <a:xfrm>
            <a:off x="690281" y="2881613"/>
            <a:ext cx="4745319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3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5970D3-C77F-43A4-BA7A-6AA5730B8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40" y="185206"/>
            <a:ext cx="9110000" cy="588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【回归课本，定位相关知识点】</a:t>
            </a:r>
            <a:endParaRPr lang="en-US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宋太祖加强中央对地方的控制的具体措施：</a:t>
            </a:r>
            <a:endParaRPr lang="en-US" altLang="zh-CN" sz="32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杯酒释兵权，派文臣担任各地长官；      </a:t>
            </a:r>
            <a:endParaRPr lang="en-US" altLang="zh-CN" sz="32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军权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收其精兵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知州三年一换，州县长官频繁调动，设置通判分权；                      政权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稍夺其权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取消节度使收税的权利，设转运使，地方财赋收归中央。                  财权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制其钱谷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61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zh-CN" dirty="0"/>
              <a:t>．宋朝儿童念的《神童诗》，一开头就是“天子重英豪，文章教尔曹；万般皆下品，唯有读书高”。当时民间还流行着这样的俗话“做人莫做军，做铁莫做针”。材料主要表明，宋朝：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等级森严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商业繁荣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重农抑商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重文轻武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F314EE-FE31-4DC0-8985-85DA83D7A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361" y="4306636"/>
            <a:ext cx="97901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宋朝重文轻武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相关史实的理解。为防止唐末以来武将专横跋扈的弊端，宋太祖有意重用文臣掌握军政大权，此后成为宋朝一直延续的重文轻武政策。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C219844-90B8-4D60-8BA4-482E213E793A}"/>
              </a:ext>
            </a:extLst>
          </p:cNvPr>
          <p:cNvSpPr/>
          <p:nvPr/>
        </p:nvSpPr>
        <p:spPr>
          <a:xfrm>
            <a:off x="1238942" y="1380390"/>
            <a:ext cx="1290897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895268B-2D49-4A76-B291-13E50D8E128E}"/>
              </a:ext>
            </a:extLst>
          </p:cNvPr>
          <p:cNvSpPr/>
          <p:nvPr/>
        </p:nvSpPr>
        <p:spPr>
          <a:xfrm>
            <a:off x="4822594" y="1410870"/>
            <a:ext cx="2568806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20758838-C2E8-43AC-897A-B3D59778AFE7}"/>
              </a:ext>
            </a:extLst>
          </p:cNvPr>
          <p:cNvSpPr/>
          <p:nvPr/>
        </p:nvSpPr>
        <p:spPr>
          <a:xfrm>
            <a:off x="6710796" y="2272524"/>
            <a:ext cx="1697875" cy="1066800"/>
          </a:xfrm>
          <a:prstGeom prst="wedgeEllipseCallout">
            <a:avLst>
              <a:gd name="adj1" fmla="val -45313"/>
              <a:gd name="adj2" fmla="val -6217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F95C7F6D-D7CC-41A0-B3E6-4F292C2ED5DC}"/>
              </a:ext>
            </a:extLst>
          </p:cNvPr>
          <p:cNvSpPr/>
          <p:nvPr/>
        </p:nvSpPr>
        <p:spPr>
          <a:xfrm>
            <a:off x="2716355" y="2398809"/>
            <a:ext cx="1697875" cy="1066800"/>
          </a:xfrm>
          <a:prstGeom prst="wedgeEllipseCallout">
            <a:avLst>
              <a:gd name="adj1" fmla="val 33104"/>
              <a:gd name="adj2" fmla="val -11074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D30009-6AC7-47CE-8F76-2372CE7E1C92}"/>
              </a:ext>
            </a:extLst>
          </p:cNvPr>
          <p:cNvSpPr/>
          <p:nvPr/>
        </p:nvSpPr>
        <p:spPr>
          <a:xfrm>
            <a:off x="3565293" y="966166"/>
            <a:ext cx="2195427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EBB5D1-61B8-4D6F-8D49-C7CA205D4B60}"/>
              </a:ext>
            </a:extLst>
          </p:cNvPr>
          <p:cNvSpPr/>
          <p:nvPr/>
        </p:nvSpPr>
        <p:spPr>
          <a:xfrm>
            <a:off x="831962" y="3429000"/>
            <a:ext cx="1992517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6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zh-CN" altLang="zh-CN" dirty="0"/>
              <a:t>． “兵无常帅，帅无常师”“兵不识将，将不识兵”“元戎不知将校之能否，将校不识三军之勇怯</a:t>
            </a:r>
            <a:r>
              <a:rPr lang="en-US" altLang="zh-CN" dirty="0"/>
              <a:t>,</a:t>
            </a:r>
            <a:r>
              <a:rPr lang="zh-CN" altLang="zh-CN" dirty="0"/>
              <a:t>各不相管辖”，此类现象最有可能出现于：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汉朝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隋朝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唐朝</a:t>
            </a:r>
            <a:r>
              <a:rPr lang="en-US" altLang="zh-CN" dirty="0"/>
              <a:t>  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宋朝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306588-0702-48DC-8A1D-873B0529B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361" y="4306636"/>
            <a:ext cx="979011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宋太祖强化中央集权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相关史实理解。宋太祖为加强中央集权，解除禁军将领的兵权，控制对军队的调动，调动军队将领，割断将领与士兵和地方的联系，使“兵不识将，将不专兵”。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4B54A0-00EC-48D0-8E88-807C200E49EA}"/>
              </a:ext>
            </a:extLst>
          </p:cNvPr>
          <p:cNvSpPr/>
          <p:nvPr/>
        </p:nvSpPr>
        <p:spPr>
          <a:xfrm>
            <a:off x="5242560" y="636961"/>
            <a:ext cx="3344314" cy="646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A0ED4AD-6A12-44E1-8ABA-7FB514F79CC7}"/>
              </a:ext>
            </a:extLst>
          </p:cNvPr>
          <p:cNvSpPr/>
          <p:nvPr/>
        </p:nvSpPr>
        <p:spPr>
          <a:xfrm>
            <a:off x="8586874" y="984766"/>
            <a:ext cx="2568806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501FBF7B-C6AA-4719-8DA8-2FCDAB665BA0}"/>
              </a:ext>
            </a:extLst>
          </p:cNvPr>
          <p:cNvSpPr/>
          <p:nvPr/>
        </p:nvSpPr>
        <p:spPr>
          <a:xfrm>
            <a:off x="6339840" y="2398808"/>
            <a:ext cx="4952999" cy="792509"/>
          </a:xfrm>
          <a:prstGeom prst="wedgeEllipseCallout">
            <a:avLst>
              <a:gd name="adj1" fmla="val 36625"/>
              <a:gd name="adj2" fmla="val -138327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问题：问时期</a:t>
            </a:r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29F538E9-757B-4007-90E9-857DFA523E2D}"/>
              </a:ext>
            </a:extLst>
          </p:cNvPr>
          <p:cNvSpPr/>
          <p:nvPr/>
        </p:nvSpPr>
        <p:spPr>
          <a:xfrm>
            <a:off x="2777315" y="2362200"/>
            <a:ext cx="1697875" cy="1066800"/>
          </a:xfrm>
          <a:prstGeom prst="wedgeEllipseCallout">
            <a:avLst>
              <a:gd name="adj1" fmla="val 90550"/>
              <a:gd name="adj2" fmla="val -16931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线索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58D76E-2C9D-43CB-B506-5E72A52497DF}"/>
              </a:ext>
            </a:extLst>
          </p:cNvPr>
          <p:cNvSpPr/>
          <p:nvPr/>
        </p:nvSpPr>
        <p:spPr>
          <a:xfrm>
            <a:off x="1618641" y="587881"/>
            <a:ext cx="3501999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8A8E2E9-445D-419C-AA12-88904CEE8469}"/>
              </a:ext>
            </a:extLst>
          </p:cNvPr>
          <p:cNvSpPr/>
          <p:nvPr/>
        </p:nvSpPr>
        <p:spPr>
          <a:xfrm>
            <a:off x="719365" y="3053367"/>
            <a:ext cx="1697876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</a:t>
            </a:r>
            <a:r>
              <a:rPr lang="zh-CN" altLang="zh-CN" dirty="0"/>
              <a:t>．对表格中大事年表解读正确的是：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A.</a:t>
            </a:r>
            <a:r>
              <a:rPr lang="zh-CN" altLang="zh-CN" dirty="0"/>
              <a:t>各民族政权始终处于战争状态</a:t>
            </a:r>
            <a:r>
              <a:rPr lang="en-US" altLang="zh-CN" dirty="0"/>
              <a:t>         </a:t>
            </a:r>
          </a:p>
          <a:p>
            <a:r>
              <a:rPr lang="en-US" altLang="zh-CN" dirty="0"/>
              <a:t>B.</a:t>
            </a:r>
            <a:r>
              <a:rPr lang="zh-CN" altLang="zh-CN" dirty="0"/>
              <a:t>北宋政权存在不超过一百年</a:t>
            </a:r>
          </a:p>
          <a:p>
            <a:r>
              <a:rPr lang="en-US" altLang="zh-CN" dirty="0"/>
              <a:t>C.</a:t>
            </a:r>
            <a:r>
              <a:rPr lang="zh-CN" altLang="zh-CN" dirty="0"/>
              <a:t>辽与南宋维持相对和平的局面</a:t>
            </a:r>
            <a:r>
              <a:rPr lang="en-US" altLang="zh-CN" dirty="0"/>
              <a:t>         </a:t>
            </a:r>
          </a:p>
          <a:p>
            <a:r>
              <a:rPr lang="en-US" altLang="zh-CN" dirty="0"/>
              <a:t>D.</a:t>
            </a:r>
            <a:r>
              <a:rPr lang="zh-CN" altLang="zh-CN" dirty="0"/>
              <a:t>各民族政权并立与力量消长</a:t>
            </a:r>
          </a:p>
          <a:p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0FE5DE-B0D6-4E90-B210-B62650F84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361" y="5061239"/>
            <a:ext cx="97901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【解析】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考查对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宋朝民族政权并立</a:t>
            </a:r>
            <a:r>
              <a:rPr lang="en-US" altLang="zh-CN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相关史实的归纳。全面分析表格，可用排除法确定答案。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133EFA-B9F8-430F-9A28-25A6A03D3AD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76637"/>
            <a:ext cx="10972800" cy="17117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9C423A3C-3D84-41DF-956A-E360B8E1D906}"/>
              </a:ext>
            </a:extLst>
          </p:cNvPr>
          <p:cNvSpPr/>
          <p:nvPr/>
        </p:nvSpPr>
        <p:spPr>
          <a:xfrm>
            <a:off x="2854383" y="578037"/>
            <a:ext cx="3749040" cy="69561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96766487-91EB-427D-8D81-B4428E370462}"/>
              </a:ext>
            </a:extLst>
          </p:cNvPr>
          <p:cNvSpPr/>
          <p:nvPr/>
        </p:nvSpPr>
        <p:spPr>
          <a:xfrm>
            <a:off x="7639742" y="109837"/>
            <a:ext cx="1697875" cy="1066800"/>
          </a:xfrm>
          <a:prstGeom prst="wedgeEllipseCallout">
            <a:avLst>
              <a:gd name="adj1" fmla="val -100964"/>
              <a:gd name="adj2" fmla="val 17825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0C2C77-6053-4EB6-A096-671EF5AD6756}"/>
              </a:ext>
            </a:extLst>
          </p:cNvPr>
          <p:cNvGrpSpPr/>
          <p:nvPr/>
        </p:nvGrpSpPr>
        <p:grpSpPr>
          <a:xfrm>
            <a:off x="2072640" y="1752186"/>
            <a:ext cx="9509760" cy="1592358"/>
            <a:chOff x="2072640" y="1752186"/>
            <a:chExt cx="9509760" cy="1592358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3AE9D75-FAE6-4913-86F3-20AC0946CE27}"/>
                </a:ext>
              </a:extLst>
            </p:cNvPr>
            <p:cNvSpPr/>
            <p:nvPr/>
          </p:nvSpPr>
          <p:spPr>
            <a:xfrm>
              <a:off x="4389120" y="2648934"/>
              <a:ext cx="1706880" cy="6956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C5E3D79-706B-4321-AAEB-2AE99A3E0D40}"/>
                </a:ext>
              </a:extLst>
            </p:cNvPr>
            <p:cNvGrpSpPr/>
            <p:nvPr/>
          </p:nvGrpSpPr>
          <p:grpSpPr>
            <a:xfrm>
              <a:off x="2072640" y="1752186"/>
              <a:ext cx="9509760" cy="1592358"/>
              <a:chOff x="2072640" y="1752186"/>
              <a:chExt cx="9509760" cy="1592358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CCCD1B5-BCCA-4301-AB05-06AEBEE096F5}"/>
                  </a:ext>
                </a:extLst>
              </p:cNvPr>
              <p:cNvSpPr/>
              <p:nvPr/>
            </p:nvSpPr>
            <p:spPr>
              <a:xfrm>
                <a:off x="4389120" y="2648934"/>
                <a:ext cx="1706880" cy="69561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对话气泡: 椭圆形 9">
                <a:extLst>
                  <a:ext uri="{FF2B5EF4-FFF2-40B4-BE49-F238E27FC236}">
                    <a16:creationId xmlns:a16="http://schemas.microsoft.com/office/drawing/2014/main" id="{411EE716-CDEC-4AA6-B87E-73D59F08C9CC}"/>
                  </a:ext>
                </a:extLst>
              </p:cNvPr>
              <p:cNvSpPr/>
              <p:nvPr/>
            </p:nvSpPr>
            <p:spPr>
              <a:xfrm>
                <a:off x="2072640" y="1767840"/>
                <a:ext cx="1295400" cy="881094"/>
              </a:xfrm>
              <a:prstGeom prst="wedgeEllipseCallout">
                <a:avLst>
                  <a:gd name="adj1" fmla="val 133285"/>
                  <a:gd name="adj2" fmla="val 62500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对话气泡: 椭圆形 10">
                <a:extLst>
                  <a:ext uri="{FF2B5EF4-FFF2-40B4-BE49-F238E27FC236}">
                    <a16:creationId xmlns:a16="http://schemas.microsoft.com/office/drawing/2014/main" id="{66F72991-19BA-40FD-A8DB-716BFF787995}"/>
                  </a:ext>
                </a:extLst>
              </p:cNvPr>
              <p:cNvSpPr/>
              <p:nvPr/>
            </p:nvSpPr>
            <p:spPr>
              <a:xfrm>
                <a:off x="4800600" y="1752186"/>
                <a:ext cx="1295400" cy="881094"/>
              </a:xfrm>
              <a:prstGeom prst="wedgeEllipseCallout">
                <a:avLst>
                  <a:gd name="adj1" fmla="val -4362"/>
                  <a:gd name="adj2" fmla="val 59041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对话气泡: 椭圆形 11">
                <a:extLst>
                  <a:ext uri="{FF2B5EF4-FFF2-40B4-BE49-F238E27FC236}">
                    <a16:creationId xmlns:a16="http://schemas.microsoft.com/office/drawing/2014/main" id="{3E45EC8E-AA2C-4D29-BC0E-843283D43603}"/>
                  </a:ext>
                </a:extLst>
              </p:cNvPr>
              <p:cNvSpPr/>
              <p:nvPr/>
            </p:nvSpPr>
            <p:spPr>
              <a:xfrm>
                <a:off x="10287000" y="1794803"/>
                <a:ext cx="1295400" cy="881094"/>
              </a:xfrm>
              <a:prstGeom prst="wedgeEllipseCallout">
                <a:avLst>
                  <a:gd name="adj1" fmla="val -366715"/>
                  <a:gd name="adj2" fmla="val 67689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70A2B3-3955-4C3B-A6B3-E187DD2BF3F6}"/>
              </a:ext>
            </a:extLst>
          </p:cNvPr>
          <p:cNvGrpSpPr/>
          <p:nvPr/>
        </p:nvGrpSpPr>
        <p:grpSpPr>
          <a:xfrm>
            <a:off x="609600" y="1348759"/>
            <a:ext cx="8244840" cy="2430837"/>
            <a:chOff x="1676400" y="913707"/>
            <a:chExt cx="8244840" cy="2430837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6039AE0-2977-416F-8379-B52F40E38500}"/>
                </a:ext>
              </a:extLst>
            </p:cNvPr>
            <p:cNvSpPr/>
            <p:nvPr/>
          </p:nvSpPr>
          <p:spPr>
            <a:xfrm>
              <a:off x="4389120" y="2648934"/>
              <a:ext cx="2225040" cy="6956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对话气泡: 椭圆形 15">
              <a:extLst>
                <a:ext uri="{FF2B5EF4-FFF2-40B4-BE49-F238E27FC236}">
                  <a16:creationId xmlns:a16="http://schemas.microsoft.com/office/drawing/2014/main" id="{408297D2-C23B-428B-A5DA-27E103767440}"/>
                </a:ext>
              </a:extLst>
            </p:cNvPr>
            <p:cNvSpPr/>
            <p:nvPr/>
          </p:nvSpPr>
          <p:spPr>
            <a:xfrm>
              <a:off x="1676400" y="913708"/>
              <a:ext cx="1295400" cy="1211559"/>
            </a:xfrm>
            <a:prstGeom prst="wedgeEllipseCallout">
              <a:avLst>
                <a:gd name="adj1" fmla="val 225050"/>
                <a:gd name="adj2" fmla="val 83884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对话气泡: 椭圆形 16">
              <a:extLst>
                <a:ext uri="{FF2B5EF4-FFF2-40B4-BE49-F238E27FC236}">
                  <a16:creationId xmlns:a16="http://schemas.microsoft.com/office/drawing/2014/main" id="{3FEFA7F1-9002-492F-A4EB-15A45B9E3D5D}"/>
                </a:ext>
              </a:extLst>
            </p:cNvPr>
            <p:cNvSpPr/>
            <p:nvPr/>
          </p:nvSpPr>
          <p:spPr>
            <a:xfrm>
              <a:off x="8625840" y="913707"/>
              <a:ext cx="1295400" cy="1211559"/>
            </a:xfrm>
            <a:prstGeom prst="wedgeEllipseCallout">
              <a:avLst>
                <a:gd name="adj1" fmla="val -270244"/>
                <a:gd name="adj2" fmla="val 86557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椭圆 21">
            <a:extLst>
              <a:ext uri="{FF2B5EF4-FFF2-40B4-BE49-F238E27FC236}">
                <a16:creationId xmlns:a16="http://schemas.microsoft.com/office/drawing/2014/main" id="{6BDCE116-02B0-41C4-BD26-06656C2721B7}"/>
              </a:ext>
            </a:extLst>
          </p:cNvPr>
          <p:cNvSpPr/>
          <p:nvPr/>
        </p:nvSpPr>
        <p:spPr>
          <a:xfrm>
            <a:off x="718778" y="4188635"/>
            <a:ext cx="5174021" cy="695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827DB9A-4477-4938-B9F7-FFAC9427DB50}"/>
              </a:ext>
            </a:extLst>
          </p:cNvPr>
          <p:cNvGrpSpPr/>
          <p:nvPr/>
        </p:nvGrpSpPr>
        <p:grpSpPr>
          <a:xfrm>
            <a:off x="1160318" y="1798319"/>
            <a:ext cx="7694122" cy="2524277"/>
            <a:chOff x="2227118" y="1363267"/>
            <a:chExt cx="7694122" cy="2524277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A7BB20B-9628-4FA4-B431-25B637F0ACE7}"/>
                </a:ext>
              </a:extLst>
            </p:cNvPr>
            <p:cNvSpPr/>
            <p:nvPr/>
          </p:nvSpPr>
          <p:spPr>
            <a:xfrm>
              <a:off x="2227118" y="3191934"/>
              <a:ext cx="1603664" cy="6956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对话气泡: 椭圆形 24">
              <a:extLst>
                <a:ext uri="{FF2B5EF4-FFF2-40B4-BE49-F238E27FC236}">
                  <a16:creationId xmlns:a16="http://schemas.microsoft.com/office/drawing/2014/main" id="{F93F938D-9793-46E2-AF4F-D04F536AE41E}"/>
                </a:ext>
              </a:extLst>
            </p:cNvPr>
            <p:cNvSpPr/>
            <p:nvPr/>
          </p:nvSpPr>
          <p:spPr>
            <a:xfrm>
              <a:off x="7162800" y="1363267"/>
              <a:ext cx="1280160" cy="761999"/>
            </a:xfrm>
            <a:prstGeom prst="wedgeEllipseCallout">
              <a:avLst>
                <a:gd name="adj1" fmla="val -304989"/>
                <a:gd name="adj2" fmla="val 212348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对话气泡: 椭圆形 25">
              <a:extLst>
                <a:ext uri="{FF2B5EF4-FFF2-40B4-BE49-F238E27FC236}">
                  <a16:creationId xmlns:a16="http://schemas.microsoft.com/office/drawing/2014/main" id="{83BB047E-6138-42F1-87AB-CB9AC4FA7729}"/>
                </a:ext>
              </a:extLst>
            </p:cNvPr>
            <p:cNvSpPr/>
            <p:nvPr/>
          </p:nvSpPr>
          <p:spPr>
            <a:xfrm>
              <a:off x="8625840" y="1363268"/>
              <a:ext cx="1295400" cy="761998"/>
            </a:xfrm>
            <a:prstGeom prst="wedgeEllipseCallout">
              <a:avLst>
                <a:gd name="adj1" fmla="val -414629"/>
                <a:gd name="adj2" fmla="val 215014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82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22" grpId="0" animBg="1"/>
      <p:bldP spid="22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2911</Words>
  <Application>Microsoft Office PowerPoint</Application>
  <PresentationFormat>宽屏</PresentationFormat>
  <Paragraphs>243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等线 Light</vt:lpstr>
      <vt:lpstr>仿宋</vt:lpstr>
      <vt:lpstr>楷体</vt:lpstr>
      <vt:lpstr>宋体</vt:lpstr>
      <vt:lpstr>微软雅黑</vt:lpstr>
      <vt:lpstr>Arial</vt:lpstr>
      <vt:lpstr>Calibri</vt:lpstr>
      <vt:lpstr>Wingdings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Chun</dc:creator>
  <cp:lastModifiedBy>Xin Chun</cp:lastModifiedBy>
  <cp:revision>73</cp:revision>
  <dcterms:created xsi:type="dcterms:W3CDTF">2020-04-25T08:18:58Z</dcterms:created>
  <dcterms:modified xsi:type="dcterms:W3CDTF">2020-04-29T18:49:27Z</dcterms:modified>
</cp:coreProperties>
</file>