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6" r:id="rId3"/>
    <p:sldId id="277" r:id="rId4"/>
    <p:sldId id="305" r:id="rId5"/>
    <p:sldId id="278" r:id="rId6"/>
    <p:sldId id="299" r:id="rId7"/>
    <p:sldId id="300" r:id="rId8"/>
    <p:sldId id="301" r:id="rId9"/>
    <p:sldId id="307" r:id="rId10"/>
    <p:sldId id="302" r:id="rId11"/>
    <p:sldId id="298" r:id="rId12"/>
    <p:sldId id="303" r:id="rId13"/>
    <p:sldId id="304" r:id="rId14"/>
    <p:sldId id="306" r:id="rId15"/>
    <p:sldId id="30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68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EA743-FAE7-4FAC-A75F-88A2D48C7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805916-16A6-4C91-B140-9F38B78D9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7E7000-16C6-4C20-97D8-01FAD1269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DAF2C-BB5A-4BC5-A340-68059664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FEE05-480B-4B84-AB0E-C877787F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8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507B5-337A-4369-B2AE-763BEA188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12FC33-B5D9-430A-8A60-297895F57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CB681-BFC8-49BD-92C1-AFBDD3682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61F6E-1C29-4127-8A8B-F6A5623F4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8888E9-7433-4130-A9CB-862BD1B6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87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CC9076-9646-4471-866F-14E140977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DB64C-9251-47F1-B428-75D9FE828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D11734-8EA0-461B-A37B-577BA478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F8F13-8761-4DB4-AF60-E4EF5085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95090B-E4F4-4D2B-B288-7D064BCB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3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C7727-7AAC-4A01-9F90-73517047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971BE-3112-496F-88CD-8BFA2284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399BD6-BDAC-4D46-ABE7-D7EB48FE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80CC6D-ABD6-45E0-B3B4-6AED35C2C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F093C-D685-4165-A7A7-67CA534D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2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F1C9E3-2960-4CD0-8316-58094BF30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5137F8-43F0-471B-9C57-DCB460E64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440A6-DB77-4D77-BACB-9E9D34A2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E9129-DC85-4FDD-8EF7-FC04D338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FFE0A9-76AD-407B-BE97-9ACBED74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D46BE-F2E2-4B4F-BF72-F1C439D7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5B8B60-FD97-449E-B489-DD4D743559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B5C49-0E60-418D-AAEE-4E517ECFA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1E2C26-2671-40BD-8F99-EA45C1A4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352E97-BC9A-4397-B262-F492502B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314579-CABA-4A8B-8804-D5249BFE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6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CFB8C-63EC-4842-B719-E9FA66A81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4EC9A0-9FB5-43CE-9591-72F741F0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099035-3E6A-488A-A878-C7A095097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0FAD8D-1931-4532-9C9B-B76CB5BEE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C41153F-562A-4619-936A-90E53D5034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9F2803-FC10-429C-AE4E-F3D8D512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116BD0-70D8-4AFB-8FFF-2F5A8497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2CF41ED-B41C-441A-90EC-69ECA2ADF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27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C35420-C45D-45B1-AC75-248AA22D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6EEEC9E-6AF0-4F1E-A1F4-CA2FA4AB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BD24DF-4901-4072-8520-C912CEDF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014005-EEFA-4471-AB6C-DAC98EC2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06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2F1CEB-7577-486E-96B1-C9C655D0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81FF81-B1C3-4B56-AC81-895D63B7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2D8C34-2AB2-4F03-918A-881F5B60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86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2F6FA-5B35-4F4D-9BB2-6160D25C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C9EDE7-9BDC-41B8-98F6-15F40D2A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E0CA44-37CE-4734-8A11-98652F875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07A91-35E2-401F-A8E1-26A52640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24BF13-9721-42A6-B94C-DDEDA3C6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19F777-53F0-4A1D-837A-295075DF8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99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C18FFB-9D78-45B7-A675-6F9A18EF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519674-F24E-4C0E-9F19-C4705BD1A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D3FD83-C37B-47CA-B0BE-6C408101E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E3EAA1-8E29-48C3-BA4F-AF03EAD4D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1F52F-3F8C-46D3-B0F4-A3683143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CADF26-9E0F-4790-8B92-D0787E6CD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84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9B35C6-13B9-46DD-855D-DE15B1D0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0B8B4D-1E2B-4A01-8353-42CB431C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9DF04-215A-44C6-93A0-0CD859188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436E4-E2D1-499E-95F3-3ED8210CED3C}" type="datetimeFigureOut">
              <a:rPr lang="zh-CN" altLang="en-US" smtClean="0"/>
              <a:t>2020/4/30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6D629-27F6-42F6-875C-0D588457ED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89A2C-5FC1-4E94-AC95-0D33C5F08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88EA-2F94-4D01-AB2B-BA82D2C1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888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副标题 2">
            <a:extLst>
              <a:ext uri="{FF2B5EF4-FFF2-40B4-BE49-F238E27FC236}">
                <a16:creationId xmlns:a16="http://schemas.microsoft.com/office/drawing/2014/main" id="{941C4755-3784-4D4B-982A-4C2B9F767295}"/>
              </a:ext>
            </a:extLst>
          </p:cNvPr>
          <p:cNvSpPr txBox="1">
            <a:spLocks/>
          </p:cNvSpPr>
          <p:nvPr/>
        </p:nvSpPr>
        <p:spPr bwMode="auto">
          <a:xfrm>
            <a:off x="2135188" y="404813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None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济南市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2020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年春季学期延期开学网络学习资源</a:t>
            </a:r>
          </a:p>
        </p:txBody>
      </p:sp>
      <p:sp>
        <p:nvSpPr>
          <p:cNvPr id="2052" name="副标题 2">
            <a:extLst>
              <a:ext uri="{FF2B5EF4-FFF2-40B4-BE49-F238E27FC236}">
                <a16:creationId xmlns:a16="http://schemas.microsoft.com/office/drawing/2014/main" id="{8C8744B9-7C21-4AE0-9285-026A7A3AB459}"/>
              </a:ext>
            </a:extLst>
          </p:cNvPr>
          <p:cNvSpPr txBox="1">
            <a:spLocks/>
          </p:cNvSpPr>
          <p:nvPr/>
        </p:nvSpPr>
        <p:spPr bwMode="auto">
          <a:xfrm>
            <a:off x="1443038" y="4832350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山东省济南甸柳第一中学</a:t>
            </a:r>
          </a:p>
        </p:txBody>
      </p:sp>
      <p:sp>
        <p:nvSpPr>
          <p:cNvPr id="2053" name="副标题 2">
            <a:extLst>
              <a:ext uri="{FF2B5EF4-FFF2-40B4-BE49-F238E27FC236}">
                <a16:creationId xmlns:a16="http://schemas.microsoft.com/office/drawing/2014/main" id="{4DFD5843-C293-4B2F-8509-204AB72FA856}"/>
              </a:ext>
            </a:extLst>
          </p:cNvPr>
          <p:cNvSpPr txBox="1">
            <a:spLocks/>
          </p:cNvSpPr>
          <p:nvPr/>
        </p:nvSpPr>
        <p:spPr bwMode="auto">
          <a:xfrm>
            <a:off x="2740025" y="1555750"/>
            <a:ext cx="63960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初中历史七年级</a:t>
            </a:r>
          </a:p>
        </p:txBody>
      </p:sp>
      <p:sp>
        <p:nvSpPr>
          <p:cNvPr id="2054" name="副标题 2">
            <a:extLst>
              <a:ext uri="{FF2B5EF4-FFF2-40B4-BE49-F238E27FC236}">
                <a16:creationId xmlns:a16="http://schemas.microsoft.com/office/drawing/2014/main" id="{B704F1B8-E925-4435-9F6B-FE2EE3CCD9BE}"/>
              </a:ext>
            </a:extLst>
          </p:cNvPr>
          <p:cNvSpPr txBox="1">
            <a:spLocks/>
          </p:cNvSpPr>
          <p:nvPr/>
        </p:nvSpPr>
        <p:spPr bwMode="auto">
          <a:xfrm>
            <a:off x="1" y="2636838"/>
            <a:ext cx="12095018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</a:rPr>
              <a:t>七年级下册第二单元质量检测试题非选择题讲评</a:t>
            </a:r>
          </a:p>
        </p:txBody>
      </p:sp>
      <p:sp>
        <p:nvSpPr>
          <p:cNvPr id="2055" name="副标题 2">
            <a:extLst>
              <a:ext uri="{FF2B5EF4-FFF2-40B4-BE49-F238E27FC236}">
                <a16:creationId xmlns:a16="http://schemas.microsoft.com/office/drawing/2014/main" id="{39B01AC4-1C9F-4208-9A6E-33D8CD868592}"/>
              </a:ext>
            </a:extLst>
          </p:cNvPr>
          <p:cNvSpPr txBox="1">
            <a:spLocks/>
          </p:cNvSpPr>
          <p:nvPr/>
        </p:nvSpPr>
        <p:spPr bwMode="auto">
          <a:xfrm>
            <a:off x="2932113" y="5845175"/>
            <a:ext cx="6397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solidFill>
                  <a:schemeClr val="bg1"/>
                </a:solidFill>
                <a:latin typeface="宋体" panose="02010600030101010101" pitchFamily="2" charset="-122"/>
              </a:rPr>
              <a:t>济南市教育教学研究院监制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4F56A398-521F-4369-95F8-DD2F26EE701E}"/>
              </a:ext>
            </a:extLst>
          </p:cNvPr>
          <p:cNvSpPr txBox="1">
            <a:spLocks/>
          </p:cNvSpPr>
          <p:nvPr/>
        </p:nvSpPr>
        <p:spPr bwMode="auto">
          <a:xfrm>
            <a:off x="2135188" y="404813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None/>
            </a:pP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济南市</a:t>
            </a:r>
            <a:r>
              <a:rPr lang="en-US" altLang="zh-CN" sz="3200" b="1">
                <a:solidFill>
                  <a:schemeClr val="bg1"/>
                </a:solidFill>
                <a:latin typeface="宋体" panose="02010600030101010101" pitchFamily="2" charset="-122"/>
              </a:rPr>
              <a:t>2020</a:t>
            </a:r>
            <a:r>
              <a:rPr lang="zh-CN" altLang="en-US" sz="3200" b="1">
                <a:solidFill>
                  <a:schemeClr val="bg1"/>
                </a:solidFill>
                <a:latin typeface="宋体" panose="02010600030101010101" pitchFamily="2" charset="-122"/>
              </a:rPr>
              <a:t>年春季学期延期开学网络学习资源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F5B2A48E-C336-41CB-AF1E-56D99128FDDE}"/>
              </a:ext>
            </a:extLst>
          </p:cNvPr>
          <p:cNvSpPr txBox="1">
            <a:spLocks/>
          </p:cNvSpPr>
          <p:nvPr/>
        </p:nvSpPr>
        <p:spPr bwMode="auto">
          <a:xfrm>
            <a:off x="1443038" y="4459487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宋体" panose="02010600030101010101" pitchFamily="2" charset="-122"/>
              </a:rPr>
              <a:t>山东省济南甸柳第一中学  辛春</a:t>
            </a: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06C38675-E0C4-4887-A131-1BE3E668F693}"/>
              </a:ext>
            </a:extLst>
          </p:cNvPr>
          <p:cNvSpPr txBox="1">
            <a:spLocks/>
          </p:cNvSpPr>
          <p:nvPr/>
        </p:nvSpPr>
        <p:spPr bwMode="auto">
          <a:xfrm>
            <a:off x="2740025" y="1555750"/>
            <a:ext cx="63960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>
                <a:solidFill>
                  <a:schemeClr val="bg1"/>
                </a:solidFill>
                <a:latin typeface="宋体" panose="02010600030101010101" pitchFamily="2" charset="-122"/>
              </a:rPr>
              <a:t>初中历史七年级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A89D6EEC-5107-4D98-97AB-11831E857C60}"/>
              </a:ext>
            </a:extLst>
          </p:cNvPr>
          <p:cNvSpPr txBox="1">
            <a:spLocks/>
          </p:cNvSpPr>
          <p:nvPr/>
        </p:nvSpPr>
        <p:spPr bwMode="auto">
          <a:xfrm>
            <a:off x="207825" y="2636838"/>
            <a:ext cx="11623961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altLang="en-US" sz="4400" b="1" dirty="0">
                <a:solidFill>
                  <a:schemeClr val="bg1"/>
                </a:solidFill>
                <a:latin typeface="宋体" panose="02010600030101010101" pitchFamily="2" charset="-122"/>
              </a:rPr>
              <a:t>七年级下册第二单元质量检测试题选择题讲评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0750F584-077C-4533-8E71-ADE3DF365EEA}"/>
              </a:ext>
            </a:extLst>
          </p:cNvPr>
          <p:cNvSpPr txBox="1">
            <a:spLocks/>
          </p:cNvSpPr>
          <p:nvPr/>
        </p:nvSpPr>
        <p:spPr bwMode="auto">
          <a:xfrm>
            <a:off x="2932113" y="5472312"/>
            <a:ext cx="6397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</a:rPr>
              <a:t>济南市教育教学研究院监制</a:t>
            </a:r>
          </a:p>
        </p:txBody>
      </p:sp>
      <p:sp>
        <p:nvSpPr>
          <p:cNvPr id="13" name="副标题 2">
            <a:extLst>
              <a:ext uri="{FF2B5EF4-FFF2-40B4-BE49-F238E27FC236}">
                <a16:creationId xmlns:a16="http://schemas.microsoft.com/office/drawing/2014/main" id="{23E4B3D2-6C16-4CC1-99D5-D12F9BBD18D3}"/>
              </a:ext>
            </a:extLst>
          </p:cNvPr>
          <p:cNvSpPr txBox="1">
            <a:spLocks/>
          </p:cNvSpPr>
          <p:nvPr/>
        </p:nvSpPr>
        <p:spPr bwMode="auto">
          <a:xfrm>
            <a:off x="2287588" y="557213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济南市</a:t>
            </a:r>
            <a:r>
              <a:rPr lang="en-US" altLang="zh-CN" sz="3200" b="1" dirty="0">
                <a:latin typeface="宋体" panose="02010600030101010101" pitchFamily="2" charset="-122"/>
              </a:rPr>
              <a:t>2020</a:t>
            </a:r>
            <a:r>
              <a:rPr lang="zh-CN" altLang="en-US" sz="3200" b="1" dirty="0">
                <a:latin typeface="宋体" panose="02010600030101010101" pitchFamily="2" charset="-122"/>
              </a:rPr>
              <a:t>年春季学期延期开学网络学习资源</a:t>
            </a:r>
          </a:p>
        </p:txBody>
      </p:sp>
      <p:sp>
        <p:nvSpPr>
          <p:cNvPr id="14" name="副标题 2">
            <a:extLst>
              <a:ext uri="{FF2B5EF4-FFF2-40B4-BE49-F238E27FC236}">
                <a16:creationId xmlns:a16="http://schemas.microsoft.com/office/drawing/2014/main" id="{AD9B6113-F5F4-45E9-8657-5053B6DD414F}"/>
              </a:ext>
            </a:extLst>
          </p:cNvPr>
          <p:cNvSpPr txBox="1">
            <a:spLocks/>
          </p:cNvSpPr>
          <p:nvPr/>
        </p:nvSpPr>
        <p:spPr bwMode="auto">
          <a:xfrm>
            <a:off x="1595438" y="4611887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 b="1" dirty="0">
                <a:latin typeface="宋体" panose="02010600030101010101" pitchFamily="2" charset="-122"/>
              </a:rPr>
              <a:t>山东省济南甸柳第一中学  辛春</a:t>
            </a:r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C074A9CB-4B54-42C2-B1B7-81AE9F81D84A}"/>
              </a:ext>
            </a:extLst>
          </p:cNvPr>
          <p:cNvSpPr txBox="1">
            <a:spLocks/>
          </p:cNvSpPr>
          <p:nvPr/>
        </p:nvSpPr>
        <p:spPr bwMode="auto">
          <a:xfrm>
            <a:off x="2892425" y="1708150"/>
            <a:ext cx="63960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600">
                <a:latin typeface="宋体" panose="02010600030101010101" pitchFamily="2" charset="-122"/>
              </a:rPr>
              <a:t>初中历史七年级</a:t>
            </a:r>
          </a:p>
        </p:txBody>
      </p:sp>
      <p:sp>
        <p:nvSpPr>
          <p:cNvPr id="16" name="副标题 2">
            <a:extLst>
              <a:ext uri="{FF2B5EF4-FFF2-40B4-BE49-F238E27FC236}">
                <a16:creationId xmlns:a16="http://schemas.microsoft.com/office/drawing/2014/main" id="{BD1BCDBF-7E0C-4B9E-B5AB-D9DED692E529}"/>
              </a:ext>
            </a:extLst>
          </p:cNvPr>
          <p:cNvSpPr txBox="1">
            <a:spLocks/>
          </p:cNvSpPr>
          <p:nvPr/>
        </p:nvSpPr>
        <p:spPr bwMode="auto">
          <a:xfrm>
            <a:off x="96981" y="2789238"/>
            <a:ext cx="11998038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000"/>
              </a:spcBef>
            </a:pPr>
            <a:r>
              <a:rPr lang="zh-CN" altLang="en-US" sz="4400" b="1" dirty="0">
                <a:latin typeface="宋体" panose="02010600030101010101" pitchFamily="2" charset="-122"/>
              </a:rPr>
              <a:t>七年级下册第二单元质量检测试题非选择题讲评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FE202835-C151-4709-BB92-561941D4630E}"/>
              </a:ext>
            </a:extLst>
          </p:cNvPr>
          <p:cNvSpPr txBox="1">
            <a:spLocks/>
          </p:cNvSpPr>
          <p:nvPr/>
        </p:nvSpPr>
        <p:spPr bwMode="auto">
          <a:xfrm>
            <a:off x="3084513" y="5624712"/>
            <a:ext cx="6397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</a:pPr>
            <a:r>
              <a:rPr lang="zh-CN" altLang="en-US" sz="3200" dirty="0">
                <a:latin typeface="宋体" panose="02010600030101010101" pitchFamily="2" charset="-122"/>
              </a:rPr>
              <a:t>济南市教育教学研究院监制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50"/>
    </mc:Choice>
    <mc:Fallback xmlns="">
      <p:transition spd="slow" advTm="183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材料二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元朝疆域图</a:t>
            </a:r>
          </a:p>
          <a:p>
            <a:r>
              <a:rPr lang="en-US" altLang="zh-CN" dirty="0"/>
              <a:t>25. </a:t>
            </a:r>
            <a:r>
              <a:rPr lang="zh-CN" altLang="zh-CN" dirty="0"/>
              <a:t>材料二描述了元朝时疆域辽阔</a:t>
            </a:r>
            <a:r>
              <a:rPr lang="en-US" altLang="zh-CN" dirty="0"/>
              <a:t>,</a:t>
            </a:r>
            <a:r>
              <a:rPr lang="zh-CN" altLang="zh-CN" dirty="0"/>
              <a:t>为了进行有效地管辖</a:t>
            </a:r>
            <a:r>
              <a:rPr lang="en-US" altLang="zh-CN" dirty="0"/>
              <a:t>,</a:t>
            </a:r>
            <a:r>
              <a:rPr lang="zh-CN" altLang="zh-CN" dirty="0"/>
              <a:t>元世祖实行的行政区划</a:t>
            </a:r>
            <a:r>
              <a:rPr lang="zh-CN" altLang="en-US" dirty="0"/>
              <a:t>与</a:t>
            </a:r>
            <a:r>
              <a:rPr lang="zh-CN" altLang="zh-CN" dirty="0"/>
              <a:t>管理</a:t>
            </a:r>
            <a:r>
              <a:rPr lang="zh-CN" altLang="en-US" dirty="0"/>
              <a:t>的</a:t>
            </a:r>
            <a:r>
              <a:rPr lang="zh-CN" altLang="zh-CN" dirty="0"/>
              <a:t>制度是什么</a:t>
            </a:r>
            <a:r>
              <a:rPr lang="en-US" altLang="zh-CN" dirty="0"/>
              <a:t>?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分）依据材料</a:t>
            </a:r>
            <a:r>
              <a:rPr lang="en-US" altLang="zh-CN" dirty="0"/>
              <a:t>,</a:t>
            </a:r>
            <a:r>
              <a:rPr lang="zh-CN" altLang="zh-CN" dirty="0"/>
              <a:t>指出山东在当时隶属哪一行政机构管辖</a:t>
            </a:r>
            <a:r>
              <a:rPr lang="en-US" altLang="zh-CN" dirty="0"/>
              <a:t>? </a:t>
            </a: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分）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8DE2BA0-B603-4260-8529-8B6680440DA9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93" y="1211986"/>
            <a:ext cx="2832735" cy="205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2DAEC5-F228-47F0-9426-9E78F1AD4B16}"/>
              </a:ext>
            </a:extLst>
          </p:cNvPr>
          <p:cNvSpPr txBox="1"/>
          <p:nvPr/>
        </p:nvSpPr>
        <p:spPr>
          <a:xfrm>
            <a:off x="3879273" y="1211986"/>
            <a:ext cx="676101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        (</a:t>
            </a:r>
            <a:r>
              <a:rPr lang="zh-CN" altLang="zh-CN" sz="3200" dirty="0"/>
              <a:t>元朝的疆域</a:t>
            </a:r>
            <a:r>
              <a:rPr lang="en-US" altLang="zh-CN" sz="3200" dirty="0"/>
              <a:t>) </a:t>
            </a:r>
            <a:r>
              <a:rPr lang="zh-CN" altLang="zh-CN" sz="3200" dirty="0"/>
              <a:t>“北逾阴山，西及流沙，东尽辽东，南越海表”“汉唐极盛之际不及焉”。 </a:t>
            </a:r>
            <a:r>
              <a:rPr lang="en-US" altLang="zh-CN" sz="3200" dirty="0"/>
              <a:t>         </a:t>
            </a:r>
            <a:endParaRPr lang="zh-CN" altLang="zh-CN" sz="3200" dirty="0"/>
          </a:p>
          <a:p>
            <a:pPr algn="r"/>
            <a:r>
              <a:rPr lang="en-US" altLang="zh-CN" sz="3200" dirty="0"/>
              <a:t> ——</a:t>
            </a:r>
            <a:r>
              <a:rPr lang="zh-CN" altLang="zh-CN" sz="3200" dirty="0"/>
              <a:t>《元史﹒地理志》</a:t>
            </a:r>
          </a:p>
          <a:p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1FEBDF5-B7C8-4E96-A8BC-D0EC133F8641}"/>
              </a:ext>
            </a:extLst>
          </p:cNvPr>
          <p:cNvGrpSpPr/>
          <p:nvPr/>
        </p:nvGrpSpPr>
        <p:grpSpPr>
          <a:xfrm>
            <a:off x="2925017" y="4136263"/>
            <a:ext cx="2066695" cy="973280"/>
            <a:chOff x="2576945" y="4319818"/>
            <a:chExt cx="2066695" cy="97328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F705398-8521-4052-B27D-7B6A6E9C69AB}"/>
                </a:ext>
              </a:extLst>
            </p:cNvPr>
            <p:cNvSpPr/>
            <p:nvPr/>
          </p:nvSpPr>
          <p:spPr>
            <a:xfrm>
              <a:off x="2576945" y="4707172"/>
              <a:ext cx="1019492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9E563FD-0F50-4E84-BB3D-1112DFC812EA}"/>
                </a:ext>
              </a:extLst>
            </p:cNvPr>
            <p:cNvSpPr/>
            <p:nvPr/>
          </p:nvSpPr>
          <p:spPr>
            <a:xfrm>
              <a:off x="3624147" y="4319818"/>
              <a:ext cx="1019493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775A45FA-A36C-42CA-9202-758A3C15D4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0601" y="5033529"/>
            <a:ext cx="6542673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【答案】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制度：行省制度（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</a:p>
          <a:p>
            <a:pPr>
              <a:lnSpc>
                <a:spcPct val="15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机构：中书省（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363E6C1-3D1B-43C2-B5A9-28A17DAD13AA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23" y="414693"/>
            <a:ext cx="10070553" cy="62727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AF9510A9-B6F1-40B9-A1A2-2B31BA19277C}"/>
              </a:ext>
            </a:extLst>
          </p:cNvPr>
          <p:cNvSpPr/>
          <p:nvPr/>
        </p:nvSpPr>
        <p:spPr>
          <a:xfrm>
            <a:off x="5915891" y="3158566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A488C4-07AF-4AF5-9030-6304BE5CC90D}"/>
              </a:ext>
            </a:extLst>
          </p:cNvPr>
          <p:cNvSpPr/>
          <p:nvPr/>
        </p:nvSpPr>
        <p:spPr>
          <a:xfrm rot="20729372">
            <a:off x="7943889" y="3990105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8336ED3-27CE-4428-9D0F-274FDFBE00BA}"/>
              </a:ext>
            </a:extLst>
          </p:cNvPr>
          <p:cNvSpPr/>
          <p:nvPr/>
        </p:nvSpPr>
        <p:spPr>
          <a:xfrm>
            <a:off x="5721927" y="5403000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B8B34A4-C37C-4421-9269-4B0366B2B64B}"/>
              </a:ext>
            </a:extLst>
          </p:cNvPr>
          <p:cNvSpPr/>
          <p:nvPr/>
        </p:nvSpPr>
        <p:spPr>
          <a:xfrm rot="16200000">
            <a:off x="8492837" y="1960416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D1C8540-1C57-43FF-BBC1-D63029DAF610}"/>
              </a:ext>
            </a:extLst>
          </p:cNvPr>
          <p:cNvSpPr/>
          <p:nvPr/>
        </p:nvSpPr>
        <p:spPr>
          <a:xfrm>
            <a:off x="6248399" y="914133"/>
            <a:ext cx="1357745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1762606-52A3-4DF8-9951-A827F96329DB}"/>
              </a:ext>
            </a:extLst>
          </p:cNvPr>
          <p:cNvSpPr/>
          <p:nvPr/>
        </p:nvSpPr>
        <p:spPr>
          <a:xfrm rot="16200000">
            <a:off x="8118763" y="4966581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992097C-FB87-4928-BE93-2CDA9D60C6AD}"/>
              </a:ext>
            </a:extLst>
          </p:cNvPr>
          <p:cNvSpPr/>
          <p:nvPr/>
        </p:nvSpPr>
        <p:spPr>
          <a:xfrm rot="16200000">
            <a:off x="7661564" y="5322511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18366DA-3C2A-49FF-90E8-87F51FBC3EB6}"/>
              </a:ext>
            </a:extLst>
          </p:cNvPr>
          <p:cNvSpPr/>
          <p:nvPr/>
        </p:nvSpPr>
        <p:spPr>
          <a:xfrm rot="16200000">
            <a:off x="6906490" y="5631597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5DD8D92-C457-4670-8F62-7F540EF48961}"/>
              </a:ext>
            </a:extLst>
          </p:cNvPr>
          <p:cNvSpPr/>
          <p:nvPr/>
        </p:nvSpPr>
        <p:spPr>
          <a:xfrm rot="17569300">
            <a:off x="6095996" y="4737979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99F0A887-2C5F-49D5-80D1-91EAD856D55E}"/>
              </a:ext>
            </a:extLst>
          </p:cNvPr>
          <p:cNvSpPr/>
          <p:nvPr/>
        </p:nvSpPr>
        <p:spPr>
          <a:xfrm rot="16200000">
            <a:off x="6601689" y="3990104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58AD4B0-9988-47C5-9703-70C7818B8570}"/>
              </a:ext>
            </a:extLst>
          </p:cNvPr>
          <p:cNvSpPr/>
          <p:nvPr/>
        </p:nvSpPr>
        <p:spPr>
          <a:xfrm rot="20729372">
            <a:off x="7868126" y="3465867"/>
            <a:ext cx="1024969" cy="577230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rgbClr val="0070C0"/>
                </a:solidFill>
              </a:rPr>
              <a:t>腹里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361A536-EF3C-416B-9F1E-D9AF9473FB3A}"/>
              </a:ext>
            </a:extLst>
          </p:cNvPr>
          <p:cNvSpPr/>
          <p:nvPr/>
        </p:nvSpPr>
        <p:spPr>
          <a:xfrm rot="720913">
            <a:off x="7264484" y="2626027"/>
            <a:ext cx="1689053" cy="1689577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82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50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50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50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5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50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50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50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50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10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50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10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9" dur="50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2" grpId="1" animBg="1"/>
      <p:bldP spid="12" grpId="2" animBg="1"/>
      <p:bldP spid="13" grpId="0" animBg="1"/>
      <p:bldP spid="13" grpId="1" animBg="1"/>
      <p:bldP spid="13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C6DF85A6-CF0E-4469-9BAB-97337B49F3AD}"/>
              </a:ext>
            </a:extLst>
          </p:cNvPr>
          <p:cNvGrpSpPr/>
          <p:nvPr/>
        </p:nvGrpSpPr>
        <p:grpSpPr>
          <a:xfrm>
            <a:off x="1496289" y="360218"/>
            <a:ext cx="2590801" cy="2355274"/>
            <a:chOff x="318654" y="360218"/>
            <a:chExt cx="2590801" cy="235527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E8DCAD9-FB52-466B-A39C-FE044B509E7A}"/>
                </a:ext>
              </a:extLst>
            </p:cNvPr>
            <p:cNvSpPr/>
            <p:nvPr/>
          </p:nvSpPr>
          <p:spPr>
            <a:xfrm>
              <a:off x="1025237" y="1634837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北宋</a:t>
              </a:r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E79B8A7-B230-4959-81B3-FEA7EA2542AD}"/>
                </a:ext>
              </a:extLst>
            </p:cNvPr>
            <p:cNvSpPr/>
            <p:nvPr/>
          </p:nvSpPr>
          <p:spPr>
            <a:xfrm>
              <a:off x="450273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西夏</a:t>
              </a: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BBECB504-01B6-4043-B4DC-DFDB9947D028}"/>
                </a:ext>
              </a:extLst>
            </p:cNvPr>
            <p:cNvSpPr/>
            <p:nvPr/>
          </p:nvSpPr>
          <p:spPr>
            <a:xfrm>
              <a:off x="1600200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辽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B5CA11B-FF78-487A-9E14-E9A1CB7AD4E2}"/>
                </a:ext>
              </a:extLst>
            </p:cNvPr>
            <p:cNvSpPr/>
            <p:nvPr/>
          </p:nvSpPr>
          <p:spPr>
            <a:xfrm>
              <a:off x="318654" y="360218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箭头: 右 5">
            <a:extLst>
              <a:ext uri="{FF2B5EF4-FFF2-40B4-BE49-F238E27FC236}">
                <a16:creationId xmlns:a16="http://schemas.microsoft.com/office/drawing/2014/main" id="{1E18B40C-376B-470C-8A8F-AF581B6D5426}"/>
              </a:ext>
            </a:extLst>
          </p:cNvPr>
          <p:cNvSpPr/>
          <p:nvPr/>
        </p:nvSpPr>
        <p:spPr>
          <a:xfrm>
            <a:off x="4184076" y="1246909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796AE0D-E81B-4C0E-9228-BF4E7539FEF2}"/>
              </a:ext>
            </a:extLst>
          </p:cNvPr>
          <p:cNvGrpSpPr/>
          <p:nvPr/>
        </p:nvGrpSpPr>
        <p:grpSpPr>
          <a:xfrm>
            <a:off x="4856018" y="360218"/>
            <a:ext cx="2590801" cy="2355274"/>
            <a:chOff x="318654" y="360218"/>
            <a:chExt cx="2590801" cy="2355274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DFBFA85-6AD2-4EDB-B24D-B0AB9DA158E3}"/>
                </a:ext>
              </a:extLst>
            </p:cNvPr>
            <p:cNvSpPr/>
            <p:nvPr/>
          </p:nvSpPr>
          <p:spPr>
            <a:xfrm>
              <a:off x="1025237" y="1634837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北宋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A3221E-B8C6-44D5-B9F1-740D188901CF}"/>
                </a:ext>
              </a:extLst>
            </p:cNvPr>
            <p:cNvSpPr/>
            <p:nvPr/>
          </p:nvSpPr>
          <p:spPr>
            <a:xfrm>
              <a:off x="450273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西夏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22FFC08-27C9-4FDE-92B6-4698AB125914}"/>
                </a:ext>
              </a:extLst>
            </p:cNvPr>
            <p:cNvSpPr/>
            <p:nvPr/>
          </p:nvSpPr>
          <p:spPr>
            <a:xfrm>
              <a:off x="1600200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金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0A1552F-C63D-42FD-9904-83D18F6DD39C}"/>
                </a:ext>
              </a:extLst>
            </p:cNvPr>
            <p:cNvSpPr/>
            <p:nvPr/>
          </p:nvSpPr>
          <p:spPr>
            <a:xfrm>
              <a:off x="318654" y="360218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801A728-C850-44A3-B326-0D314C4E843E}"/>
              </a:ext>
            </a:extLst>
          </p:cNvPr>
          <p:cNvGrpSpPr/>
          <p:nvPr/>
        </p:nvGrpSpPr>
        <p:grpSpPr>
          <a:xfrm>
            <a:off x="8153402" y="360218"/>
            <a:ext cx="2590801" cy="2355274"/>
            <a:chOff x="318654" y="360218"/>
            <a:chExt cx="2590801" cy="2355274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C51C4A2-92DD-42AD-9860-B0C5DEA321F5}"/>
                </a:ext>
              </a:extLst>
            </p:cNvPr>
            <p:cNvSpPr/>
            <p:nvPr/>
          </p:nvSpPr>
          <p:spPr>
            <a:xfrm>
              <a:off x="1025237" y="1634837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南宋</a:t>
              </a: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9E3F6DA5-EDC7-48C4-BA61-598C44D4F4B0}"/>
                </a:ext>
              </a:extLst>
            </p:cNvPr>
            <p:cNvSpPr/>
            <p:nvPr/>
          </p:nvSpPr>
          <p:spPr>
            <a:xfrm>
              <a:off x="450273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西夏</a:t>
              </a: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77E3965-6C56-412F-A976-D65280F08AF1}"/>
                </a:ext>
              </a:extLst>
            </p:cNvPr>
            <p:cNvSpPr/>
            <p:nvPr/>
          </p:nvSpPr>
          <p:spPr>
            <a:xfrm>
              <a:off x="1600200" y="630383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金</a:t>
              </a: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D39D8CE4-419D-4601-A123-7C6A06DCDA5A}"/>
                </a:ext>
              </a:extLst>
            </p:cNvPr>
            <p:cNvSpPr/>
            <p:nvPr/>
          </p:nvSpPr>
          <p:spPr>
            <a:xfrm>
              <a:off x="318654" y="360218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16AC7A5-7A46-4E7A-B5ED-F1309255F629}"/>
              </a:ext>
            </a:extLst>
          </p:cNvPr>
          <p:cNvSpPr/>
          <p:nvPr/>
        </p:nvSpPr>
        <p:spPr>
          <a:xfrm>
            <a:off x="7509163" y="1246909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08BA8B5-60F8-40E5-9E2C-D5538CE7BE37}"/>
              </a:ext>
            </a:extLst>
          </p:cNvPr>
          <p:cNvSpPr/>
          <p:nvPr/>
        </p:nvSpPr>
        <p:spPr>
          <a:xfrm rot="5400000">
            <a:off x="9144003" y="2854036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11BC76A5-79CB-47DE-8BF8-442F4019ACB5}"/>
              </a:ext>
            </a:extLst>
          </p:cNvPr>
          <p:cNvGrpSpPr/>
          <p:nvPr/>
        </p:nvGrpSpPr>
        <p:grpSpPr>
          <a:xfrm>
            <a:off x="8153402" y="3456708"/>
            <a:ext cx="2590801" cy="2355274"/>
            <a:chOff x="8153402" y="3456708"/>
            <a:chExt cx="2590801" cy="2355274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FE2F0274-4973-4CB2-88FB-51751F7B773D}"/>
                </a:ext>
              </a:extLst>
            </p:cNvPr>
            <p:cNvSpPr/>
            <p:nvPr/>
          </p:nvSpPr>
          <p:spPr>
            <a:xfrm>
              <a:off x="8859985" y="4731327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南宋</a:t>
              </a: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6D7D5DB1-376E-40F2-B5DE-D00D9734D22B}"/>
                </a:ext>
              </a:extLst>
            </p:cNvPr>
            <p:cNvSpPr/>
            <p:nvPr/>
          </p:nvSpPr>
          <p:spPr>
            <a:xfrm>
              <a:off x="8153402" y="3456708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DBD8F77-57E5-4A1F-A57E-5D4C251781FE}"/>
                </a:ext>
              </a:extLst>
            </p:cNvPr>
            <p:cNvSpPr/>
            <p:nvPr/>
          </p:nvSpPr>
          <p:spPr>
            <a:xfrm>
              <a:off x="8285022" y="3688773"/>
              <a:ext cx="2299854" cy="10425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蒙古</a:t>
              </a:r>
              <a:endParaRPr lang="zh-CN" altLang="en-US" sz="36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8E198B4-9F49-4797-8234-8224319358FA}"/>
              </a:ext>
            </a:extLst>
          </p:cNvPr>
          <p:cNvGrpSpPr/>
          <p:nvPr/>
        </p:nvGrpSpPr>
        <p:grpSpPr>
          <a:xfrm>
            <a:off x="4842164" y="3390899"/>
            <a:ext cx="2590801" cy="2355274"/>
            <a:chOff x="4800599" y="3390899"/>
            <a:chExt cx="2590801" cy="2355274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354C3DE-2BB3-4D3C-8D8B-627A2AAA6EE0}"/>
                </a:ext>
              </a:extLst>
            </p:cNvPr>
            <p:cNvSpPr/>
            <p:nvPr/>
          </p:nvSpPr>
          <p:spPr>
            <a:xfrm>
              <a:off x="5507182" y="4665518"/>
              <a:ext cx="1149927" cy="10806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南宋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9ADB6C5-94B2-4D90-9F56-5D387B4C9577}"/>
                </a:ext>
              </a:extLst>
            </p:cNvPr>
            <p:cNvSpPr/>
            <p:nvPr/>
          </p:nvSpPr>
          <p:spPr>
            <a:xfrm>
              <a:off x="4800599" y="3390899"/>
              <a:ext cx="2590801" cy="235527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88AF114-7BE5-4345-9941-A0BAEF321C16}"/>
                </a:ext>
              </a:extLst>
            </p:cNvPr>
            <p:cNvSpPr/>
            <p:nvPr/>
          </p:nvSpPr>
          <p:spPr>
            <a:xfrm>
              <a:off x="4932219" y="3622964"/>
              <a:ext cx="2299854" cy="10425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元</a:t>
              </a:r>
              <a:endParaRPr lang="zh-CN" altLang="en-US" sz="3600" dirty="0"/>
            </a:p>
          </p:txBody>
        </p:sp>
      </p:grpSp>
      <p:sp>
        <p:nvSpPr>
          <p:cNvPr id="32" name="箭头: 右 31">
            <a:extLst>
              <a:ext uri="{FF2B5EF4-FFF2-40B4-BE49-F238E27FC236}">
                <a16:creationId xmlns:a16="http://schemas.microsoft.com/office/drawing/2014/main" id="{0C06A802-5DC9-4F8B-A6FD-D8C7FD135371}"/>
              </a:ext>
            </a:extLst>
          </p:cNvPr>
          <p:cNvSpPr/>
          <p:nvPr/>
        </p:nvSpPr>
        <p:spPr>
          <a:xfrm rot="10800000">
            <a:off x="7481457" y="4371109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045EC42-7D0D-4A75-BCF3-B54A64256F56}"/>
              </a:ext>
            </a:extLst>
          </p:cNvPr>
          <p:cNvSpPr/>
          <p:nvPr/>
        </p:nvSpPr>
        <p:spPr>
          <a:xfrm>
            <a:off x="1555171" y="3390898"/>
            <a:ext cx="2590801" cy="235527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元</a:t>
            </a:r>
            <a:endParaRPr lang="zh-CN" altLang="en-US" sz="6600" dirty="0"/>
          </a:p>
        </p:txBody>
      </p:sp>
      <p:sp>
        <p:nvSpPr>
          <p:cNvPr id="34" name="箭头: 右 33">
            <a:extLst>
              <a:ext uri="{FF2B5EF4-FFF2-40B4-BE49-F238E27FC236}">
                <a16:creationId xmlns:a16="http://schemas.microsoft.com/office/drawing/2014/main" id="{03DD81E3-D005-4B38-97A3-8AC988E0FDCE}"/>
              </a:ext>
            </a:extLst>
          </p:cNvPr>
          <p:cNvSpPr/>
          <p:nvPr/>
        </p:nvSpPr>
        <p:spPr>
          <a:xfrm rot="10800000">
            <a:off x="4184076" y="4336471"/>
            <a:ext cx="609598" cy="464128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106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材料三 宋元时期是中国封建时代民族关系发展史上的一个重要时期，也是中华民族多元一体化进程的一个重要发展阶段。在这个时期，汉族与其他少数民族之间通过战争、遣使、互市、通婚等多种方式进行互动，相互之间取长补短，不仅促进了自身的发展，而且加速了民族融合的进程。 </a:t>
            </a:r>
            <a:r>
              <a:rPr lang="en-US" altLang="zh-CN" dirty="0"/>
              <a:t>                      </a:t>
            </a:r>
          </a:p>
          <a:p>
            <a:pPr algn="r"/>
            <a:r>
              <a:rPr lang="en-US" altLang="zh-CN" dirty="0"/>
              <a:t> </a:t>
            </a:r>
            <a:r>
              <a:rPr lang="zh-CN" altLang="zh-CN" dirty="0"/>
              <a:t>——《宋元时期中华民族多元一体化进程研究》</a:t>
            </a:r>
          </a:p>
          <a:p>
            <a:r>
              <a:rPr lang="en-US" altLang="zh-CN" dirty="0"/>
              <a:t>26.</a:t>
            </a:r>
            <a:r>
              <a:rPr lang="zh-CN" altLang="zh-CN" dirty="0"/>
              <a:t>依据材料概括宋元时期汉族与其他少数民族相处的方式有哪些？（</a:t>
            </a:r>
            <a:r>
              <a:rPr lang="en-US" altLang="zh-CN" dirty="0"/>
              <a:t>8</a:t>
            </a:r>
            <a:r>
              <a:rPr lang="zh-CN" altLang="zh-CN" dirty="0"/>
              <a:t>分）请举出一个具体事例。（</a:t>
            </a:r>
            <a:r>
              <a:rPr lang="en-US" altLang="zh-CN" dirty="0"/>
              <a:t>2</a:t>
            </a:r>
            <a:r>
              <a:rPr lang="zh-CN" altLang="zh-CN" dirty="0"/>
              <a:t>分）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9296F6C-E56F-40E3-B474-CD02BEED6867}"/>
              </a:ext>
            </a:extLst>
          </p:cNvPr>
          <p:cNvGrpSpPr/>
          <p:nvPr/>
        </p:nvGrpSpPr>
        <p:grpSpPr>
          <a:xfrm>
            <a:off x="346364" y="2466109"/>
            <a:ext cx="2576945" cy="1346775"/>
            <a:chOff x="346364" y="2466109"/>
            <a:chExt cx="2576945" cy="134677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EAAFC1D5-2F3A-44D0-A275-040362F1FFFF}"/>
                </a:ext>
              </a:extLst>
            </p:cNvPr>
            <p:cNvSpPr/>
            <p:nvPr/>
          </p:nvSpPr>
          <p:spPr>
            <a:xfrm>
              <a:off x="1302327" y="3228109"/>
              <a:ext cx="1620982" cy="584775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对话气泡: 椭圆形 3">
              <a:extLst>
                <a:ext uri="{FF2B5EF4-FFF2-40B4-BE49-F238E27FC236}">
                  <a16:creationId xmlns:a16="http://schemas.microsoft.com/office/drawing/2014/main" id="{4CFDC4EC-555B-48F2-869B-CBF4441C8C21}"/>
                </a:ext>
              </a:extLst>
            </p:cNvPr>
            <p:cNvSpPr/>
            <p:nvPr/>
          </p:nvSpPr>
          <p:spPr>
            <a:xfrm>
              <a:off x="346364" y="2466109"/>
              <a:ext cx="1981200" cy="584775"/>
            </a:xfrm>
            <a:prstGeom prst="wedgeEllipseCallout">
              <a:avLst>
                <a:gd name="adj1" fmla="val 21824"/>
                <a:gd name="adj2" fmla="val 7908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限定词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75F7290-F52A-4498-95BB-1D49D64449C1}"/>
              </a:ext>
            </a:extLst>
          </p:cNvPr>
          <p:cNvGrpSpPr/>
          <p:nvPr/>
        </p:nvGrpSpPr>
        <p:grpSpPr>
          <a:xfrm>
            <a:off x="346364" y="246497"/>
            <a:ext cx="11236035" cy="3092448"/>
            <a:chOff x="346364" y="2466109"/>
            <a:chExt cx="11236035" cy="309244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477180E-95B0-4004-A99D-B914C08C0ECE}"/>
                </a:ext>
              </a:extLst>
            </p:cNvPr>
            <p:cNvSpPr/>
            <p:nvPr/>
          </p:nvSpPr>
          <p:spPr>
            <a:xfrm>
              <a:off x="762000" y="2565976"/>
              <a:ext cx="10820399" cy="2992581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对话气泡: 椭圆形 9">
              <a:extLst>
                <a:ext uri="{FF2B5EF4-FFF2-40B4-BE49-F238E27FC236}">
                  <a16:creationId xmlns:a16="http://schemas.microsoft.com/office/drawing/2014/main" id="{DBD06B60-2ED0-4DAC-8CA5-D2C8BA44E09F}"/>
                </a:ext>
              </a:extLst>
            </p:cNvPr>
            <p:cNvSpPr/>
            <p:nvPr/>
          </p:nvSpPr>
          <p:spPr>
            <a:xfrm>
              <a:off x="346364" y="2466109"/>
              <a:ext cx="1981200" cy="584775"/>
            </a:xfrm>
            <a:prstGeom prst="wedgeEllipseCallout">
              <a:avLst>
                <a:gd name="adj1" fmla="val 21824"/>
                <a:gd name="adj2" fmla="val 7908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材料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E943CA8-75E1-430D-89B1-5381DBE56652}"/>
              </a:ext>
            </a:extLst>
          </p:cNvPr>
          <p:cNvGrpSpPr/>
          <p:nvPr/>
        </p:nvGrpSpPr>
        <p:grpSpPr>
          <a:xfrm>
            <a:off x="3776779" y="3196927"/>
            <a:ext cx="6364744" cy="978195"/>
            <a:chOff x="3776779" y="3196927"/>
            <a:chExt cx="6364744" cy="97819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B7F3B49-3804-422E-B23C-F045600B7427}"/>
                </a:ext>
              </a:extLst>
            </p:cNvPr>
            <p:cNvSpPr/>
            <p:nvPr/>
          </p:nvSpPr>
          <p:spPr>
            <a:xfrm>
              <a:off x="7937875" y="3196927"/>
              <a:ext cx="2203648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D8DBEDC-CF24-4C0D-8629-1007F8F42AD2}"/>
                </a:ext>
              </a:extLst>
            </p:cNvPr>
            <p:cNvSpPr/>
            <p:nvPr/>
          </p:nvSpPr>
          <p:spPr>
            <a:xfrm>
              <a:off x="3776779" y="3589196"/>
              <a:ext cx="1814002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89E9C0D7-49DE-41B1-8215-BBBDC79B72FF}"/>
              </a:ext>
            </a:extLst>
          </p:cNvPr>
          <p:cNvGrpSpPr/>
          <p:nvPr/>
        </p:nvGrpSpPr>
        <p:grpSpPr>
          <a:xfrm>
            <a:off x="942109" y="1884218"/>
            <a:ext cx="10280073" cy="429491"/>
            <a:chOff x="942109" y="1884218"/>
            <a:chExt cx="10280073" cy="429491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2772300-0977-4FFE-A067-661F4D68C102}"/>
                </a:ext>
              </a:extLst>
            </p:cNvPr>
            <p:cNvCxnSpPr/>
            <p:nvPr/>
          </p:nvCxnSpPr>
          <p:spPr>
            <a:xfrm>
              <a:off x="942109" y="1884218"/>
              <a:ext cx="102800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7FE1452-5F3B-4A1A-B81F-BCBF28B75F54}"/>
                </a:ext>
              </a:extLst>
            </p:cNvPr>
            <p:cNvCxnSpPr/>
            <p:nvPr/>
          </p:nvCxnSpPr>
          <p:spPr>
            <a:xfrm>
              <a:off x="942109" y="2313709"/>
              <a:ext cx="1385455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D86A67D2-973B-4B52-8BCB-57816BAFE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842" y="4219706"/>
            <a:ext cx="99867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【答案】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方式：战争、遣使、互市、通婚（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A7DAAB4-BBCB-4234-B42F-8A5C4E60D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684" y="4863693"/>
            <a:ext cx="8789498" cy="171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举例：战争——北宋与辽澶州之战。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4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/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遣使——北宋与辽互通使节。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4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/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互市——宋与辽、西夏的互市。（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</a:p>
        </p:txBody>
      </p:sp>
    </p:spTree>
    <p:extLst>
      <p:ext uri="{BB962C8B-B14F-4D97-AF65-F5344CB8AC3E}">
        <p14:creationId xmlns:p14="http://schemas.microsoft.com/office/powerpoint/2010/main" val="138163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材料三 宋元时期是中国封建时代民族关系发展史上的一个重要时期，也是中华民族多元一体化进程的一个重要发展阶段。在这个时期，汉族与其他少数民族之间通过战争、遣使、互市、通婚等多种方式进行互动，相互之间取长补短，不仅促进了自身的发展，而且加速了民族融合的进程。 </a:t>
            </a:r>
            <a:r>
              <a:rPr lang="en-US" altLang="zh-CN" dirty="0"/>
              <a:t>                       </a:t>
            </a:r>
          </a:p>
          <a:p>
            <a:pPr algn="r"/>
            <a:r>
              <a:rPr lang="zh-CN" altLang="zh-CN" dirty="0"/>
              <a:t>——《宋元时期中华民族多元一体化进程研究》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27.</a:t>
            </a:r>
            <a:r>
              <a:rPr lang="zh-CN" altLang="zh-CN" dirty="0"/>
              <a:t>材料三所述各民族之间的互动，对中华民族的发展有何作用？（</a:t>
            </a:r>
            <a:r>
              <a:rPr lang="en-US" altLang="zh-CN" dirty="0"/>
              <a:t>2</a:t>
            </a:r>
            <a:r>
              <a:rPr lang="zh-CN" altLang="zh-CN" dirty="0"/>
              <a:t>分）</a:t>
            </a:r>
          </a:p>
          <a:p>
            <a:endParaRPr lang="zh-CN" altLang="zh-CN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DC766FE5-5B15-4414-9D01-D95C6ACD1C61}"/>
              </a:ext>
            </a:extLst>
          </p:cNvPr>
          <p:cNvSpPr/>
          <p:nvPr/>
        </p:nvSpPr>
        <p:spPr>
          <a:xfrm>
            <a:off x="6247619" y="3709545"/>
            <a:ext cx="4655907" cy="58592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57290E-4422-4652-90AF-D5A796C38143}"/>
              </a:ext>
            </a:extLst>
          </p:cNvPr>
          <p:cNvGrpSpPr/>
          <p:nvPr/>
        </p:nvGrpSpPr>
        <p:grpSpPr>
          <a:xfrm>
            <a:off x="955963" y="2287561"/>
            <a:ext cx="10280073" cy="429491"/>
            <a:chOff x="942109" y="1884218"/>
            <a:chExt cx="10280073" cy="429491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58F9701-5500-47C0-94AE-EE1A608F0C0D}"/>
                </a:ext>
              </a:extLst>
            </p:cNvPr>
            <p:cNvCxnSpPr/>
            <p:nvPr/>
          </p:nvCxnSpPr>
          <p:spPr>
            <a:xfrm>
              <a:off x="942109" y="1884218"/>
              <a:ext cx="1028007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49AEB21-EB86-4AFE-B1AE-BF662D59EF7B}"/>
                </a:ext>
              </a:extLst>
            </p:cNvPr>
            <p:cNvCxnSpPr>
              <a:cxnSpLocks/>
            </p:cNvCxnSpPr>
            <p:nvPr/>
          </p:nvCxnSpPr>
          <p:spPr>
            <a:xfrm>
              <a:off x="942109" y="2313709"/>
              <a:ext cx="289560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7194981-3418-4AC2-9483-1B706209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1735" y="4937210"/>
            <a:ext cx="99867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【答案】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作用：促进了民族融合（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66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2B53DF9-D6C5-45D4-87C4-47380AF3F603}"/>
              </a:ext>
            </a:extLst>
          </p:cNvPr>
          <p:cNvSpPr/>
          <p:nvPr/>
        </p:nvSpPr>
        <p:spPr>
          <a:xfrm>
            <a:off x="2887429" y="431953"/>
            <a:ext cx="6417141" cy="59093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学以致用，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举一反三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一读二审三答题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利用材料看分值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回归课本要落实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历史语言要用好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国泰民安，海晏河清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上好网课，就是贡献</a:t>
            </a:r>
          </a:p>
        </p:txBody>
      </p:sp>
    </p:spTree>
    <p:extLst>
      <p:ext uri="{BB962C8B-B14F-4D97-AF65-F5344CB8AC3E}">
        <p14:creationId xmlns:p14="http://schemas.microsoft.com/office/powerpoint/2010/main" val="395101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>
            <a:extLst>
              <a:ext uri="{FF2B5EF4-FFF2-40B4-BE49-F238E27FC236}">
                <a16:creationId xmlns:a16="http://schemas.microsoft.com/office/drawing/2014/main" id="{86CFE8EE-24B2-485C-ACA9-7747CBA02F55}"/>
              </a:ext>
            </a:extLst>
          </p:cNvPr>
          <p:cNvSpPr txBox="1">
            <a:spLocks/>
          </p:cNvSpPr>
          <p:nvPr/>
        </p:nvSpPr>
        <p:spPr bwMode="auto">
          <a:xfrm>
            <a:off x="1416050" y="620713"/>
            <a:ext cx="98631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Font typeface="Wingdings 3" panose="05040102010807070707" pitchFamily="82" charset="2"/>
              <a:buNone/>
            </a:pPr>
            <a:r>
              <a:rPr lang="zh-CN" altLang="en-US" sz="3600" b="1">
                <a:latin typeface="宋体" panose="02010600030101010101" pitchFamily="2" charset="-122"/>
              </a:rPr>
              <a:t>济南市</a:t>
            </a:r>
            <a:r>
              <a:rPr lang="en-US" altLang="zh-CN" sz="3600" b="1">
                <a:latin typeface="宋体" panose="02010600030101010101" pitchFamily="2" charset="-122"/>
              </a:rPr>
              <a:t>2020</a:t>
            </a:r>
            <a:r>
              <a:rPr lang="zh-CN" altLang="en-US" sz="3600" b="1">
                <a:latin typeface="宋体" panose="02010600030101010101" pitchFamily="2" charset="-122"/>
              </a:rPr>
              <a:t>年春季学期延期开学网络学习资源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2E4BB58-1955-4043-B3EB-CB3F53E656D6}"/>
              </a:ext>
            </a:extLst>
          </p:cNvPr>
          <p:cNvSpPr txBox="1">
            <a:spLocks/>
          </p:cNvSpPr>
          <p:nvPr/>
        </p:nvSpPr>
        <p:spPr bwMode="auto">
          <a:xfrm>
            <a:off x="1524000" y="2698750"/>
            <a:ext cx="91440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制作单位：山东省济南甸柳第一中学</a:t>
            </a: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D1633940-C7AE-4019-8435-5E65B3AC120F}"/>
              </a:ext>
            </a:extLst>
          </p:cNvPr>
          <p:cNvSpPr txBox="1">
            <a:spLocks/>
          </p:cNvSpPr>
          <p:nvPr/>
        </p:nvSpPr>
        <p:spPr bwMode="auto">
          <a:xfrm>
            <a:off x="2897187" y="4890943"/>
            <a:ext cx="6397625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sz="3600" b="1" dirty="0">
                <a:latin typeface="宋体" panose="02010600030101010101" pitchFamily="2" charset="-122"/>
              </a:rPr>
              <a:t>录制时间：</a:t>
            </a:r>
            <a:r>
              <a:rPr lang="en-US" altLang="zh-CN" sz="3600" b="1" dirty="0">
                <a:latin typeface="宋体" panose="02010600030101010101" pitchFamily="2" charset="-122"/>
              </a:rPr>
              <a:t>2020.05</a:t>
            </a: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977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1E60DBF6-105B-43E6-857C-3458A7FD5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62" y="1040822"/>
            <a:ext cx="10580688" cy="38833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课前准备及要求：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七年级下册第二单元质量检测试题非选择题及答案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latinLnBrk="0" hangingPunct="1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七年级下册历史课本，以便查阅知识点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红笔，以便标记、备注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6357C-FBED-446D-A80B-1322747B2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8396" y="868504"/>
            <a:ext cx="5707875" cy="230194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239AD02-C5D0-49E3-93A5-15F05312E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913" y="1422568"/>
            <a:ext cx="3258315" cy="43155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3CA2B81-7755-43D2-8433-C61270613C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80699" y="4042783"/>
            <a:ext cx="4930671" cy="2249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421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72"/>
    </mc:Choice>
    <mc:Fallback xmlns="">
      <p:transition spd="slow" advTm="175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7A5CE5BA-6A63-4299-9DAA-AE6D497CF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861" y="181839"/>
            <a:ext cx="11035665" cy="38833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20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非选择题做题步骤：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一读：读材料，找出关键词；读题目，明确“问什么”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二审：再读材料，获取信息，分析，加工，明确“答什么”</a:t>
            </a:r>
          </a:p>
          <a:p>
            <a:pPr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三答：联系所学，组织语言，用历史语言，明确“怎么答”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F4FF323-944C-4FCB-9B06-31F92738C062}"/>
              </a:ext>
            </a:extLst>
          </p:cNvPr>
          <p:cNvSpPr/>
          <p:nvPr/>
        </p:nvSpPr>
        <p:spPr>
          <a:xfrm>
            <a:off x="8756491" y="1463040"/>
            <a:ext cx="2185829" cy="6604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74926A7-53F1-48A4-831C-F3BDA5B2468E}"/>
              </a:ext>
            </a:extLst>
          </p:cNvPr>
          <p:cNvSpPr/>
          <p:nvPr/>
        </p:nvSpPr>
        <p:spPr>
          <a:xfrm>
            <a:off x="9479696" y="2433866"/>
            <a:ext cx="2185829" cy="6604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4F575F-718D-4C37-868A-AE06849DA25D}"/>
              </a:ext>
            </a:extLst>
          </p:cNvPr>
          <p:cNvSpPr/>
          <p:nvPr/>
        </p:nvSpPr>
        <p:spPr>
          <a:xfrm>
            <a:off x="9479697" y="3404693"/>
            <a:ext cx="2185829" cy="66045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85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C7E3CD31-E4A4-4036-8579-CC23D2E64267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/>
              <a:t>一、阅读材料，完成下列要求。（</a:t>
            </a:r>
            <a:r>
              <a:rPr lang="en-US" altLang="zh-CN" dirty="0"/>
              <a:t>16</a:t>
            </a:r>
            <a:r>
              <a:rPr lang="zh-CN" altLang="zh-CN" dirty="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材料一</a:t>
            </a:r>
            <a:r>
              <a:rPr lang="en-US" altLang="zh-CN" dirty="0"/>
              <a:t>  </a:t>
            </a:r>
            <a:r>
              <a:rPr lang="zh-CN" altLang="zh-CN" dirty="0"/>
              <a:t>朝廷在故都（东京开封）时，实仰东南财赋，而吴中又为东南根柢，语曰：“苏湖熟，天下足”。</a:t>
            </a:r>
          </a:p>
          <a:p>
            <a:pPr algn="r">
              <a:lnSpc>
                <a:spcPct val="150000"/>
              </a:lnSpc>
            </a:pPr>
            <a:r>
              <a:rPr lang="zh-CN" altLang="zh-CN" dirty="0"/>
              <a:t>——摘自《陆游集》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21.</a:t>
            </a:r>
            <a:r>
              <a:rPr lang="zh-CN" altLang="zh-CN" dirty="0"/>
              <a:t>材料一描述的这种现象出现在哪一时期？（</a:t>
            </a:r>
            <a:r>
              <a:rPr lang="en-US" altLang="zh-CN" dirty="0"/>
              <a:t>2</a:t>
            </a:r>
            <a:r>
              <a:rPr lang="zh-CN" altLang="zh-CN" dirty="0"/>
              <a:t>分）“苏湖熟，天下足”反映了这一时期的什么特征？（</a:t>
            </a:r>
            <a:r>
              <a:rPr lang="en-US" altLang="zh-CN" dirty="0"/>
              <a:t>2</a:t>
            </a:r>
            <a:r>
              <a:rPr lang="zh-CN" altLang="zh-CN" dirty="0"/>
              <a:t>分）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C069AC7-E15B-41C4-9A71-C099782EB0B4}"/>
              </a:ext>
            </a:extLst>
          </p:cNvPr>
          <p:cNvSpPr/>
          <p:nvPr/>
        </p:nvSpPr>
        <p:spPr>
          <a:xfrm>
            <a:off x="725011" y="1558964"/>
            <a:ext cx="1450019" cy="585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BAA713E-2725-4E99-A855-0EC215CB5945}"/>
              </a:ext>
            </a:extLst>
          </p:cNvPr>
          <p:cNvSpPr/>
          <p:nvPr/>
        </p:nvSpPr>
        <p:spPr>
          <a:xfrm>
            <a:off x="275208" y="2983417"/>
            <a:ext cx="8744505" cy="585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一般三段材料：文字、表格、地图、人物图像、史料图片等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83D3F1C-68BC-4EB4-A22D-E6685923E883}"/>
              </a:ext>
            </a:extLst>
          </p:cNvPr>
          <p:cNvSpPr/>
          <p:nvPr/>
        </p:nvSpPr>
        <p:spPr>
          <a:xfrm>
            <a:off x="5927326" y="3751749"/>
            <a:ext cx="1814002" cy="58592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4771180-E4BF-44A2-9BC5-7E6FF7C8CBD4}"/>
              </a:ext>
            </a:extLst>
          </p:cNvPr>
          <p:cNvSpPr/>
          <p:nvPr/>
        </p:nvSpPr>
        <p:spPr>
          <a:xfrm>
            <a:off x="4122202" y="4399821"/>
            <a:ext cx="1814002" cy="585926"/>
          </a:xfrm>
          <a:prstGeom prst="ellipse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2F42F43-80B1-4B77-BDCE-20E5587E3959}"/>
              </a:ext>
            </a:extLst>
          </p:cNvPr>
          <p:cNvSpPr/>
          <p:nvPr/>
        </p:nvSpPr>
        <p:spPr>
          <a:xfrm>
            <a:off x="275208" y="5292962"/>
            <a:ext cx="8744505" cy="5859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1-3</a:t>
            </a:r>
            <a:r>
              <a:rPr lang="zh-CN" altLang="en-US" b="1" dirty="0">
                <a:solidFill>
                  <a:schemeClr val="tx1"/>
                </a:solidFill>
              </a:rPr>
              <a:t>个问题，每个问题</a:t>
            </a:r>
            <a:r>
              <a:rPr lang="en-US" altLang="zh-CN" b="1" dirty="0">
                <a:solidFill>
                  <a:schemeClr val="tx1"/>
                </a:solidFill>
              </a:rPr>
              <a:t>1-4</a:t>
            </a:r>
            <a:r>
              <a:rPr lang="zh-CN" altLang="en-US" b="1" dirty="0">
                <a:solidFill>
                  <a:schemeClr val="tx1"/>
                </a:solidFill>
              </a:rPr>
              <a:t>个得分点，每个得分点</a:t>
            </a:r>
            <a:r>
              <a:rPr lang="en-US" altLang="zh-CN" b="1" dirty="0">
                <a:solidFill>
                  <a:schemeClr val="tx1"/>
                </a:solidFill>
              </a:rPr>
              <a:t>1-3</a:t>
            </a:r>
            <a:r>
              <a:rPr lang="zh-CN" altLang="en-US" b="1" dirty="0">
                <a:solidFill>
                  <a:schemeClr val="tx1"/>
                </a:solidFill>
              </a:rPr>
              <a:t>分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E0FCEA5-24BF-4A08-91E1-21EE6FD1FCF5}"/>
              </a:ext>
            </a:extLst>
          </p:cNvPr>
          <p:cNvGrpSpPr/>
          <p:nvPr/>
        </p:nvGrpSpPr>
        <p:grpSpPr>
          <a:xfrm>
            <a:off x="6014724" y="228796"/>
            <a:ext cx="5349704" cy="1677385"/>
            <a:chOff x="6014724" y="228796"/>
            <a:chExt cx="5349704" cy="1677385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0126FEC-6B86-45BC-841E-C53725015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14724" y="228796"/>
              <a:ext cx="5311600" cy="59441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1A42D39-E978-4BD7-9A77-F69D51768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4724" y="869771"/>
              <a:ext cx="5349704" cy="1036410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C466269-6A61-4645-A9E6-712CB709E29E}"/>
                </a:ext>
              </a:extLst>
            </p:cNvPr>
            <p:cNvSpPr/>
            <p:nvPr/>
          </p:nvSpPr>
          <p:spPr>
            <a:xfrm>
              <a:off x="7741328" y="347341"/>
              <a:ext cx="15696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文字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A696AE0-6C6B-4A63-B987-1ED3198CC323}"/>
              </a:ext>
            </a:extLst>
          </p:cNvPr>
          <p:cNvGrpSpPr/>
          <p:nvPr/>
        </p:nvGrpSpPr>
        <p:grpSpPr>
          <a:xfrm>
            <a:off x="7224945" y="546443"/>
            <a:ext cx="3421677" cy="1828958"/>
            <a:chOff x="6014724" y="2137129"/>
            <a:chExt cx="3421677" cy="1828958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AA1D70F-29C9-438F-BDE5-110D08A3D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4724" y="2137129"/>
              <a:ext cx="3421677" cy="1828958"/>
            </a:xfrm>
            <a:prstGeom prst="rect">
              <a:avLst/>
            </a:prstGeom>
          </p:spPr>
        </p:pic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5057E9F-825B-4936-B5B2-1D7457869875}"/>
                </a:ext>
              </a:extLst>
            </p:cNvPr>
            <p:cNvSpPr/>
            <p:nvPr/>
          </p:nvSpPr>
          <p:spPr>
            <a:xfrm>
              <a:off x="6873567" y="2599587"/>
              <a:ext cx="1569660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表格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EC29EF3-1DF2-4F59-B352-2288BE3F2297}"/>
              </a:ext>
            </a:extLst>
          </p:cNvPr>
          <p:cNvGrpSpPr/>
          <p:nvPr/>
        </p:nvGrpSpPr>
        <p:grpSpPr>
          <a:xfrm>
            <a:off x="7902007" y="747218"/>
            <a:ext cx="3481462" cy="2370025"/>
            <a:chOff x="8620519" y="4130666"/>
            <a:chExt cx="3481462" cy="2370025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6E850CEE-C8F8-41B7-BFDE-49C9C92DF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98509" y="4130666"/>
              <a:ext cx="2903472" cy="2370025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E8ECD94-1BC6-4E61-BAE0-A9976AD7A0A1}"/>
                </a:ext>
              </a:extLst>
            </p:cNvPr>
            <p:cNvSpPr/>
            <p:nvPr/>
          </p:nvSpPr>
          <p:spPr>
            <a:xfrm>
              <a:off x="8620519" y="4784734"/>
              <a:ext cx="1569660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CN" altLang="en-US" sz="54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</a:rPr>
                <a:t>地图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546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537DACC-8B0A-410F-AB4D-6F87EBE0D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85" y="5029466"/>
            <a:ext cx="9790113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【答案】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时期：南宋时期。（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A3B72C56-E02B-4923-B86A-D1D73677A22E}"/>
              </a:ext>
            </a:extLst>
          </p:cNvPr>
          <p:cNvSpPr txBox="1">
            <a:spLocks noChangeArrowheads="1"/>
          </p:cNvSpPr>
          <p:nvPr/>
        </p:nvSpPr>
        <p:spPr>
          <a:xfrm>
            <a:off x="653585" y="384841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dirty="0"/>
              <a:t>一、阅读材料，完成下列要求。（</a:t>
            </a:r>
            <a:r>
              <a:rPr lang="en-US" altLang="zh-CN" dirty="0"/>
              <a:t>16</a:t>
            </a:r>
            <a:r>
              <a:rPr lang="zh-CN" altLang="zh-CN" dirty="0"/>
              <a:t>分）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材料一</a:t>
            </a:r>
            <a:r>
              <a:rPr lang="en-US" altLang="zh-CN" dirty="0"/>
              <a:t>  </a:t>
            </a:r>
            <a:r>
              <a:rPr lang="zh-CN" altLang="zh-CN" dirty="0"/>
              <a:t>朝廷在故都（东京开封）时，实仰东南财赋，而吴中又为东南根柢，语曰：“苏湖熟，天下足”。</a:t>
            </a:r>
          </a:p>
          <a:p>
            <a:pPr algn="r">
              <a:lnSpc>
                <a:spcPct val="150000"/>
              </a:lnSpc>
            </a:pPr>
            <a:r>
              <a:rPr lang="zh-CN" altLang="zh-CN" dirty="0"/>
              <a:t>——摘自《陆游集》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21.</a:t>
            </a:r>
            <a:r>
              <a:rPr lang="zh-CN" altLang="zh-CN" dirty="0"/>
              <a:t>材料一描述的这种现象出现在哪一时期？（</a:t>
            </a:r>
            <a:r>
              <a:rPr lang="en-US" altLang="zh-CN" dirty="0"/>
              <a:t>2</a:t>
            </a:r>
            <a:r>
              <a:rPr lang="zh-CN" altLang="zh-CN" dirty="0"/>
              <a:t>分）“苏湖熟，天下足”反映了这一时期的什么特征？（</a:t>
            </a:r>
            <a:r>
              <a:rPr lang="en-US" altLang="zh-CN" dirty="0"/>
              <a:t>2</a:t>
            </a:r>
            <a:r>
              <a:rPr lang="zh-CN" altLang="zh-CN" dirty="0"/>
              <a:t>分）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FE44A0-1776-4B99-9A66-3F5E92373B68}"/>
              </a:ext>
            </a:extLst>
          </p:cNvPr>
          <p:cNvGrpSpPr/>
          <p:nvPr/>
        </p:nvGrpSpPr>
        <p:grpSpPr>
          <a:xfrm>
            <a:off x="4233979" y="3460588"/>
            <a:ext cx="3522847" cy="1199136"/>
            <a:chOff x="4233979" y="3460588"/>
            <a:chExt cx="3522847" cy="1199136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7447610-8ACA-4FA5-B1DF-24C7170D9447}"/>
                </a:ext>
              </a:extLst>
            </p:cNvPr>
            <p:cNvSpPr/>
            <p:nvPr/>
          </p:nvSpPr>
          <p:spPr>
            <a:xfrm>
              <a:off x="5942824" y="3460588"/>
              <a:ext cx="1814002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6AD2F41-FFF6-44E4-A006-2A519542E25E}"/>
                </a:ext>
              </a:extLst>
            </p:cNvPr>
            <p:cNvSpPr/>
            <p:nvPr/>
          </p:nvSpPr>
          <p:spPr>
            <a:xfrm>
              <a:off x="4233979" y="4073798"/>
              <a:ext cx="1814002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CE1EC31-CE39-40D8-8402-050E7C7815A3}"/>
              </a:ext>
            </a:extLst>
          </p:cNvPr>
          <p:cNvGrpSpPr/>
          <p:nvPr/>
        </p:nvGrpSpPr>
        <p:grpSpPr>
          <a:xfrm>
            <a:off x="3435927" y="1274718"/>
            <a:ext cx="6040582" cy="1233185"/>
            <a:chOff x="3325091" y="1174212"/>
            <a:chExt cx="6040582" cy="123318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1E66085-80E1-4214-8E44-F306D183C3DB}"/>
                </a:ext>
              </a:extLst>
            </p:cNvPr>
            <p:cNvSpPr/>
            <p:nvPr/>
          </p:nvSpPr>
          <p:spPr>
            <a:xfrm>
              <a:off x="6430123" y="1174212"/>
              <a:ext cx="2935550" cy="6956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27288DC-1EC1-443E-A3F2-BB8EA75962B8}"/>
                </a:ext>
              </a:extLst>
            </p:cNvPr>
            <p:cNvSpPr/>
            <p:nvPr/>
          </p:nvSpPr>
          <p:spPr>
            <a:xfrm>
              <a:off x="3325091" y="1699096"/>
              <a:ext cx="2937971" cy="70830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86E9FA0-09DE-4EFC-BCD6-E5BEAA8D9AA7}"/>
              </a:ext>
            </a:extLst>
          </p:cNvPr>
          <p:cNvGrpSpPr/>
          <p:nvPr/>
        </p:nvGrpSpPr>
        <p:grpSpPr>
          <a:xfrm>
            <a:off x="3204435" y="41632"/>
            <a:ext cx="7941688" cy="1873422"/>
            <a:chOff x="3204435" y="41632"/>
            <a:chExt cx="7941688" cy="1873422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8AFBB5C-A7E6-44BB-93B7-2ACD4F8DBF2C}"/>
                </a:ext>
              </a:extLst>
            </p:cNvPr>
            <p:cNvSpPr/>
            <p:nvPr/>
          </p:nvSpPr>
          <p:spPr>
            <a:xfrm>
              <a:off x="3204435" y="1219444"/>
              <a:ext cx="2935550" cy="6956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5" name="对话气泡: 椭圆形 4">
              <a:extLst>
                <a:ext uri="{FF2B5EF4-FFF2-40B4-BE49-F238E27FC236}">
                  <a16:creationId xmlns:a16="http://schemas.microsoft.com/office/drawing/2014/main" id="{47CA977E-AB30-47DA-8C66-2D563497C412}"/>
                </a:ext>
              </a:extLst>
            </p:cNvPr>
            <p:cNvSpPr/>
            <p:nvPr/>
          </p:nvSpPr>
          <p:spPr>
            <a:xfrm>
              <a:off x="6235546" y="41632"/>
              <a:ext cx="4910577" cy="1205802"/>
            </a:xfrm>
            <a:prstGeom prst="wedgeEllipseCallout">
              <a:avLst>
                <a:gd name="adj1" fmla="val -61461"/>
                <a:gd name="adj2" fmla="val 5101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FF0000"/>
                  </a:solidFill>
                </a:rPr>
                <a:t>开封，北宋都城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7DD10F8-B268-46BF-9513-3908EFBBEDE8}"/>
              </a:ext>
            </a:extLst>
          </p:cNvPr>
          <p:cNvGrpSpPr/>
          <p:nvPr/>
        </p:nvGrpSpPr>
        <p:grpSpPr>
          <a:xfrm>
            <a:off x="5651042" y="1676889"/>
            <a:ext cx="5887373" cy="1639358"/>
            <a:chOff x="5651042" y="1676889"/>
            <a:chExt cx="5887373" cy="163935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F8B25BAF-4E1A-4E45-A6F0-FFD39F23140D}"/>
                </a:ext>
              </a:extLst>
            </p:cNvPr>
            <p:cNvSpPr/>
            <p:nvPr/>
          </p:nvSpPr>
          <p:spPr>
            <a:xfrm>
              <a:off x="8602865" y="2620637"/>
              <a:ext cx="2935550" cy="6956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16" name="对话气泡: 椭圆形 15">
              <a:extLst>
                <a:ext uri="{FF2B5EF4-FFF2-40B4-BE49-F238E27FC236}">
                  <a16:creationId xmlns:a16="http://schemas.microsoft.com/office/drawing/2014/main" id="{97A17D68-25AA-46C8-B10F-44D46AAEF1A8}"/>
                </a:ext>
              </a:extLst>
            </p:cNvPr>
            <p:cNvSpPr/>
            <p:nvPr/>
          </p:nvSpPr>
          <p:spPr>
            <a:xfrm>
              <a:off x="5651042" y="1676889"/>
              <a:ext cx="4910577" cy="1205802"/>
            </a:xfrm>
            <a:prstGeom prst="wedgeEllipseCallout">
              <a:avLst>
                <a:gd name="adj1" fmla="val 51958"/>
                <a:gd name="adj2" fmla="val 3952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FF0000"/>
                  </a:solidFill>
                </a:rPr>
                <a:t>陆游，南宋文学家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3414ED2-C600-4C1F-83FB-57F204C2B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754" y="5829388"/>
            <a:ext cx="672257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特征：经济重心南移完成。（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8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263212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材料二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吴越王募民能垦荒田者，勿收其税，由是境内无弃田。……国人皆悦。</a:t>
            </a:r>
          </a:p>
          <a:p>
            <a:pPr algn="r"/>
            <a:r>
              <a:rPr lang="zh-CN" altLang="zh-CN" dirty="0"/>
              <a:t>——《资治通鉴》</a:t>
            </a:r>
          </a:p>
          <a:p>
            <a:r>
              <a:rPr lang="en-US" altLang="zh-CN" dirty="0"/>
              <a:t>22.</a:t>
            </a:r>
            <a:r>
              <a:rPr lang="zh-CN" altLang="zh-CN" dirty="0"/>
              <a:t>材料二呈现的内容分别说明了什么？（</a:t>
            </a:r>
            <a:r>
              <a:rPr lang="en-US" altLang="zh-CN" dirty="0"/>
              <a:t>4</a:t>
            </a:r>
            <a:r>
              <a:rPr lang="zh-CN" altLang="zh-CN" dirty="0"/>
              <a:t>分）材料二与材料一描述的现象之间有何关系？ （</a:t>
            </a:r>
            <a:r>
              <a:rPr lang="en-US" altLang="zh-CN" dirty="0"/>
              <a:t>2</a:t>
            </a:r>
            <a:r>
              <a:rPr lang="zh-CN" altLang="zh-CN" dirty="0"/>
              <a:t>分）</a:t>
            </a:r>
          </a:p>
          <a:p>
            <a:endParaRPr lang="zh-CN" altLang="zh-CN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7C80F42-29F9-4303-A268-B6D504E40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394662"/>
              </p:ext>
            </p:extLst>
          </p:nvPr>
        </p:nvGraphicFramePr>
        <p:xfrm>
          <a:off x="922003" y="865964"/>
          <a:ext cx="7113634" cy="1810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8355">
                  <a:extLst>
                    <a:ext uri="{9D8B030D-6E8A-4147-A177-3AD203B41FA5}">
                      <a16:colId xmlns:a16="http://schemas.microsoft.com/office/drawing/2014/main" val="3271279600"/>
                    </a:ext>
                  </a:extLst>
                </a:gridCol>
                <a:gridCol w="1953871">
                  <a:extLst>
                    <a:ext uri="{9D8B030D-6E8A-4147-A177-3AD203B41FA5}">
                      <a16:colId xmlns:a16="http://schemas.microsoft.com/office/drawing/2014/main" val="2300907291"/>
                    </a:ext>
                  </a:extLst>
                </a:gridCol>
                <a:gridCol w="1953871">
                  <a:extLst>
                    <a:ext uri="{9D8B030D-6E8A-4147-A177-3AD203B41FA5}">
                      <a16:colId xmlns:a16="http://schemas.microsoft.com/office/drawing/2014/main" val="3700479895"/>
                    </a:ext>
                  </a:extLst>
                </a:gridCol>
                <a:gridCol w="1257537">
                  <a:extLst>
                    <a:ext uri="{9D8B030D-6E8A-4147-A177-3AD203B41FA5}">
                      <a16:colId xmlns:a16="http://schemas.microsoft.com/office/drawing/2014/main" val="697500413"/>
                    </a:ext>
                  </a:extLst>
                </a:gridCol>
              </a:tblGrid>
              <a:tr h="452618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时间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地域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比例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8874712"/>
                  </a:ext>
                </a:extLst>
              </a:tr>
              <a:tr h="4526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 dirty="0">
                          <a:effectLst/>
                        </a:rPr>
                        <a:t>北方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0">
                          <a:effectLst/>
                        </a:rPr>
                        <a:t>南方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06404"/>
                  </a:ext>
                </a:extLst>
              </a:tr>
              <a:tr h="452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742</a:t>
                      </a:r>
                      <a:r>
                        <a:rPr lang="zh-CN" sz="2800" kern="0">
                          <a:effectLst/>
                        </a:rPr>
                        <a:t>年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3042</a:t>
                      </a:r>
                      <a:r>
                        <a:rPr lang="zh-CN" sz="2800" kern="0" dirty="0">
                          <a:effectLst/>
                        </a:rPr>
                        <a:t>万人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2036</a:t>
                      </a:r>
                      <a:r>
                        <a:rPr lang="zh-CN" sz="2800" kern="0" dirty="0">
                          <a:effectLst/>
                        </a:rPr>
                        <a:t>万人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3</a:t>
                      </a:r>
                      <a:r>
                        <a:rPr lang="zh-CN" sz="2800" kern="0" dirty="0">
                          <a:effectLst/>
                        </a:rPr>
                        <a:t>︰</a:t>
                      </a:r>
                      <a:r>
                        <a:rPr lang="en-US" sz="2800" kern="0" dirty="0">
                          <a:effectLst/>
                        </a:rPr>
                        <a:t>2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8211814"/>
                  </a:ext>
                </a:extLst>
              </a:tr>
              <a:tr h="45261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1080</a:t>
                      </a:r>
                      <a:r>
                        <a:rPr lang="zh-CN" sz="2800" kern="0">
                          <a:effectLst/>
                        </a:rPr>
                        <a:t>年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>
                          <a:effectLst/>
                        </a:rPr>
                        <a:t>956</a:t>
                      </a:r>
                      <a:r>
                        <a:rPr lang="zh-CN" sz="2800" kern="0">
                          <a:effectLst/>
                        </a:rPr>
                        <a:t>万人</a:t>
                      </a:r>
                      <a:endParaRPr lang="zh-CN" sz="32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2368</a:t>
                      </a:r>
                      <a:r>
                        <a:rPr lang="zh-CN" sz="2800" kern="0" dirty="0">
                          <a:effectLst/>
                        </a:rPr>
                        <a:t>万人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2</a:t>
                      </a:r>
                      <a:r>
                        <a:rPr lang="zh-CN" sz="2800" kern="0" dirty="0">
                          <a:effectLst/>
                        </a:rPr>
                        <a:t>︰</a:t>
                      </a:r>
                      <a:r>
                        <a:rPr lang="en-US" sz="2800" kern="0" dirty="0">
                          <a:effectLst/>
                        </a:rPr>
                        <a:t>5</a:t>
                      </a:r>
                      <a:endParaRPr lang="zh-CN" sz="32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01136860"/>
                  </a:ext>
                </a:extLst>
              </a:tr>
            </a:tbl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EA6AD057-82CD-43E0-9C67-16C371D7F525}"/>
              </a:ext>
            </a:extLst>
          </p:cNvPr>
          <p:cNvGrpSpPr/>
          <p:nvPr/>
        </p:nvGrpSpPr>
        <p:grpSpPr>
          <a:xfrm>
            <a:off x="2994468" y="3661268"/>
            <a:ext cx="4029786" cy="1040594"/>
            <a:chOff x="3022177" y="3893127"/>
            <a:chExt cx="4029786" cy="1040594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D7C8967-E48D-4C27-9140-A8853E984CC3}"/>
                </a:ext>
              </a:extLst>
            </p:cNvPr>
            <p:cNvSpPr/>
            <p:nvPr/>
          </p:nvSpPr>
          <p:spPr>
            <a:xfrm>
              <a:off x="3022177" y="4347795"/>
              <a:ext cx="1814002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CC5EB642-F555-401C-A7A5-F7C564A92451}"/>
                </a:ext>
              </a:extLst>
            </p:cNvPr>
            <p:cNvSpPr/>
            <p:nvPr/>
          </p:nvSpPr>
          <p:spPr>
            <a:xfrm>
              <a:off x="4233978" y="3893127"/>
              <a:ext cx="2817985" cy="766597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9BD7536-D577-4AB6-AF81-A4EAA50F4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1" y="4790727"/>
            <a:ext cx="12037180" cy="114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【答案】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材料二说明北方人口急剧减少，南方人口增加。（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4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3319B0-1ECB-424D-9F36-C6AD260A3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1" y="5995687"/>
            <a:ext cx="12037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关系：材料二是形成</a:t>
            </a:r>
            <a:r>
              <a:rPr lang="zh-CN" altLang="zh-CN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材料一</a:t>
            </a:r>
            <a:r>
              <a:rPr lang="zh-CN" altLang="en-US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现象</a:t>
            </a:r>
            <a:r>
              <a:rPr lang="zh-CN" altLang="zh-CN" sz="32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原因。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918C4C8-1696-4789-A310-A327A3AF1D33}"/>
              </a:ext>
            </a:extLst>
          </p:cNvPr>
          <p:cNvGrpSpPr/>
          <p:nvPr/>
        </p:nvGrpSpPr>
        <p:grpSpPr>
          <a:xfrm>
            <a:off x="2898429" y="1274717"/>
            <a:ext cx="3394761" cy="1251476"/>
            <a:chOff x="2898429" y="1274717"/>
            <a:chExt cx="3394761" cy="125147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06A0CD1-C785-481F-A53B-CD8E1D112C55}"/>
                </a:ext>
              </a:extLst>
            </p:cNvPr>
            <p:cNvGrpSpPr/>
            <p:nvPr/>
          </p:nvGrpSpPr>
          <p:grpSpPr>
            <a:xfrm>
              <a:off x="3338943" y="1274717"/>
              <a:ext cx="2954247" cy="525586"/>
              <a:chOff x="3228107" y="1174211"/>
              <a:chExt cx="2954247" cy="525586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AA9A464-E9EF-4F6F-A651-B8E2EFFEFB56}"/>
                  </a:ext>
                </a:extLst>
              </p:cNvPr>
              <p:cNvSpPr/>
              <p:nvPr/>
            </p:nvSpPr>
            <p:spPr>
              <a:xfrm>
                <a:off x="5127795" y="1174211"/>
                <a:ext cx="1054559" cy="52558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3700314-F11C-49D4-B3EE-CC1DFF79B897}"/>
                  </a:ext>
                </a:extLst>
              </p:cNvPr>
              <p:cNvSpPr/>
              <p:nvPr/>
            </p:nvSpPr>
            <p:spPr>
              <a:xfrm>
                <a:off x="3228107" y="1174212"/>
                <a:ext cx="1054559" cy="525585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" name="箭头: 下 1">
              <a:extLst>
                <a:ext uri="{FF2B5EF4-FFF2-40B4-BE49-F238E27FC236}">
                  <a16:creationId xmlns:a16="http://schemas.microsoft.com/office/drawing/2014/main" id="{CA40D69A-5430-48A4-84E9-AF44EF4E15FC}"/>
                </a:ext>
              </a:extLst>
            </p:cNvPr>
            <p:cNvSpPr/>
            <p:nvPr/>
          </p:nvSpPr>
          <p:spPr>
            <a:xfrm>
              <a:off x="2898429" y="1861175"/>
              <a:ext cx="192077" cy="6650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箭头: 上 3">
              <a:extLst>
                <a:ext uri="{FF2B5EF4-FFF2-40B4-BE49-F238E27FC236}">
                  <a16:creationId xmlns:a16="http://schemas.microsoft.com/office/drawing/2014/main" id="{6EB98C09-B881-4CA5-AD6E-A47B5B0D7217}"/>
                </a:ext>
              </a:extLst>
            </p:cNvPr>
            <p:cNvSpPr/>
            <p:nvPr/>
          </p:nvSpPr>
          <p:spPr>
            <a:xfrm>
              <a:off x="4832347" y="1861175"/>
              <a:ext cx="192077" cy="665018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995F2B2-863C-4C4B-A502-61E48BB6E70C}"/>
              </a:ext>
            </a:extLst>
          </p:cNvPr>
          <p:cNvGrpSpPr/>
          <p:nvPr/>
        </p:nvGrpSpPr>
        <p:grpSpPr>
          <a:xfrm>
            <a:off x="0" y="1277083"/>
            <a:ext cx="4635820" cy="1399353"/>
            <a:chOff x="0" y="1277083"/>
            <a:chExt cx="4635820" cy="139935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D457CFD-6343-4665-A5E5-CCA52E83D595}"/>
                </a:ext>
              </a:extLst>
            </p:cNvPr>
            <p:cNvSpPr/>
            <p:nvPr/>
          </p:nvSpPr>
          <p:spPr>
            <a:xfrm>
              <a:off x="1260764" y="1771200"/>
              <a:ext cx="1233050" cy="9052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653AD85-D525-42BD-9F2E-C96A8583B214}"/>
                </a:ext>
              </a:extLst>
            </p:cNvPr>
            <p:cNvSpPr/>
            <p:nvPr/>
          </p:nvSpPr>
          <p:spPr>
            <a:xfrm>
              <a:off x="0" y="1277083"/>
              <a:ext cx="463582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zh-CN" alt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安史之乱以来北方战事不断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558AF4F-E43F-4763-BB3D-C042190449FA}"/>
              </a:ext>
            </a:extLst>
          </p:cNvPr>
          <p:cNvGrpSpPr/>
          <p:nvPr/>
        </p:nvGrpSpPr>
        <p:grpSpPr>
          <a:xfrm>
            <a:off x="227154" y="1856230"/>
            <a:ext cx="5011477" cy="2571635"/>
            <a:chOff x="227154" y="1856230"/>
            <a:chExt cx="5011477" cy="2571635"/>
          </a:xfrm>
        </p:grpSpPr>
        <p:sp>
          <p:nvSpPr>
            <p:cNvPr id="19" name="对话气泡: 椭圆形 18">
              <a:extLst>
                <a:ext uri="{FF2B5EF4-FFF2-40B4-BE49-F238E27FC236}">
                  <a16:creationId xmlns:a16="http://schemas.microsoft.com/office/drawing/2014/main" id="{23110629-6133-4ECC-A300-59A9915C8949}"/>
                </a:ext>
              </a:extLst>
            </p:cNvPr>
            <p:cNvSpPr/>
            <p:nvPr/>
          </p:nvSpPr>
          <p:spPr>
            <a:xfrm>
              <a:off x="227154" y="1856230"/>
              <a:ext cx="969820" cy="523220"/>
            </a:xfrm>
            <a:prstGeom prst="wedgeEllipseCallout">
              <a:avLst>
                <a:gd name="adj1" fmla="val 322024"/>
                <a:gd name="adj2" fmla="val 327294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表格</a:t>
              </a:r>
            </a:p>
          </p:txBody>
        </p:sp>
        <p:sp>
          <p:nvSpPr>
            <p:cNvPr id="20" name="对话气泡: 椭圆形 19">
              <a:extLst>
                <a:ext uri="{FF2B5EF4-FFF2-40B4-BE49-F238E27FC236}">
                  <a16:creationId xmlns:a16="http://schemas.microsoft.com/office/drawing/2014/main" id="{18A2BAC7-742C-4B07-AC2B-7817E57DC776}"/>
                </a:ext>
              </a:extLst>
            </p:cNvPr>
            <p:cNvSpPr/>
            <p:nvPr/>
          </p:nvSpPr>
          <p:spPr>
            <a:xfrm>
              <a:off x="263239" y="2772295"/>
              <a:ext cx="969820" cy="523220"/>
            </a:xfrm>
            <a:prstGeom prst="wedgeEllipseCallout">
              <a:avLst>
                <a:gd name="adj1" fmla="val 310595"/>
                <a:gd name="adj2" fmla="val 15253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文字</a:t>
              </a: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75585B6-727D-41A7-96ED-CA05C00F83DA}"/>
                </a:ext>
              </a:extLst>
            </p:cNvPr>
            <p:cNvSpPr/>
            <p:nvPr/>
          </p:nvSpPr>
          <p:spPr>
            <a:xfrm>
              <a:off x="3668358" y="3659717"/>
              <a:ext cx="1570273" cy="76814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分别</a:t>
              </a: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BD5F417-13DF-4573-BD75-734CD3C0F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6145" y="5411146"/>
            <a:ext cx="83241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南方鼓励垦荒，统治者调整统治政策。（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1F0C159-E42A-4906-8DD0-508D8D8D7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4703" y="5257976"/>
            <a:ext cx="37106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南方人口超过北方。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18336A1-CD3A-475E-BCE0-EB2BC45432BA}"/>
              </a:ext>
            </a:extLst>
          </p:cNvPr>
          <p:cNvGrpSpPr/>
          <p:nvPr/>
        </p:nvGrpSpPr>
        <p:grpSpPr>
          <a:xfrm>
            <a:off x="609600" y="2676436"/>
            <a:ext cx="5730082" cy="772804"/>
            <a:chOff x="609600" y="2676436"/>
            <a:chExt cx="5730082" cy="772804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6AE1931-5F5F-4F08-8201-9D5C0AD97A20}"/>
                </a:ext>
              </a:extLst>
            </p:cNvPr>
            <p:cNvSpPr/>
            <p:nvPr/>
          </p:nvSpPr>
          <p:spPr>
            <a:xfrm>
              <a:off x="609600" y="2712123"/>
              <a:ext cx="1510724" cy="7168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11FF2D9-9AAF-4916-B423-6BEDF51D1497}"/>
                </a:ext>
              </a:extLst>
            </p:cNvPr>
            <p:cNvSpPr/>
            <p:nvPr/>
          </p:nvSpPr>
          <p:spPr>
            <a:xfrm>
              <a:off x="2583581" y="2676436"/>
              <a:ext cx="1510724" cy="7168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A96011E-BDE9-4224-A74E-DD03BFCDAB16}"/>
                </a:ext>
              </a:extLst>
            </p:cNvPr>
            <p:cNvSpPr/>
            <p:nvPr/>
          </p:nvSpPr>
          <p:spPr>
            <a:xfrm>
              <a:off x="4828958" y="2732363"/>
              <a:ext cx="1510724" cy="71687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9C57C10-2EB4-4E83-A72B-51946C88F6E8}"/>
              </a:ext>
            </a:extLst>
          </p:cNvPr>
          <p:cNvGrpSpPr/>
          <p:nvPr/>
        </p:nvGrpSpPr>
        <p:grpSpPr>
          <a:xfrm>
            <a:off x="7113226" y="1484011"/>
            <a:ext cx="4910577" cy="2956189"/>
            <a:chOff x="6235546" y="41632"/>
            <a:chExt cx="4910577" cy="2956189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76124989-C381-4B63-A0F1-4597734A3F16}"/>
                </a:ext>
              </a:extLst>
            </p:cNvPr>
            <p:cNvSpPr/>
            <p:nvPr/>
          </p:nvSpPr>
          <p:spPr>
            <a:xfrm>
              <a:off x="8723519" y="2302211"/>
              <a:ext cx="1316183" cy="6956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对话气泡: 椭圆形 31">
              <a:extLst>
                <a:ext uri="{FF2B5EF4-FFF2-40B4-BE49-F238E27FC236}">
                  <a16:creationId xmlns:a16="http://schemas.microsoft.com/office/drawing/2014/main" id="{18AB79B1-303A-4FD1-9149-BB7FF799C3C4}"/>
                </a:ext>
              </a:extLst>
            </p:cNvPr>
            <p:cNvSpPr/>
            <p:nvPr/>
          </p:nvSpPr>
          <p:spPr>
            <a:xfrm>
              <a:off x="6235546" y="41632"/>
              <a:ext cx="4910577" cy="1205802"/>
            </a:xfrm>
            <a:prstGeom prst="wedgeEllipseCallout">
              <a:avLst>
                <a:gd name="adj1" fmla="val 11330"/>
                <a:gd name="adj2" fmla="val 13258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FF0000"/>
                  </a:solidFill>
                </a:rPr>
                <a:t>经济重心南移完成</a:t>
              </a: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ECF37278-9284-4112-BB58-CB9FC8966282}"/>
              </a:ext>
            </a:extLst>
          </p:cNvPr>
          <p:cNvGrpSpPr/>
          <p:nvPr/>
        </p:nvGrpSpPr>
        <p:grpSpPr>
          <a:xfrm>
            <a:off x="293755" y="5283292"/>
            <a:ext cx="2632912" cy="1422044"/>
            <a:chOff x="7406790" y="1575777"/>
            <a:chExt cx="2632912" cy="1422044"/>
          </a:xfrm>
        </p:grpSpPr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969060F5-294B-4018-8283-4A6BF8D935C3}"/>
                </a:ext>
              </a:extLst>
            </p:cNvPr>
            <p:cNvSpPr/>
            <p:nvPr/>
          </p:nvSpPr>
          <p:spPr>
            <a:xfrm>
              <a:off x="8817144" y="2302211"/>
              <a:ext cx="1222558" cy="695610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35" name="对话气泡: 椭圆形 34">
              <a:extLst>
                <a:ext uri="{FF2B5EF4-FFF2-40B4-BE49-F238E27FC236}">
                  <a16:creationId xmlns:a16="http://schemas.microsoft.com/office/drawing/2014/main" id="{68603F95-D751-4099-AE2C-1C489D213B33}"/>
                </a:ext>
              </a:extLst>
            </p:cNvPr>
            <p:cNvSpPr/>
            <p:nvPr/>
          </p:nvSpPr>
          <p:spPr>
            <a:xfrm>
              <a:off x="7406790" y="1575777"/>
              <a:ext cx="2047663" cy="670507"/>
            </a:xfrm>
            <a:prstGeom prst="wedgeEllipseCallout">
              <a:avLst>
                <a:gd name="adj1" fmla="val 31469"/>
                <a:gd name="adj2" fmla="val 61731"/>
              </a:avLst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srgbClr val="0070C0"/>
                  </a:solidFill>
                </a:rPr>
                <a:t>提示语</a:t>
              </a:r>
            </a:p>
          </p:txBody>
        </p:sp>
      </p:grpSp>
      <p:sp>
        <p:nvSpPr>
          <p:cNvPr id="36" name="椭圆 35">
            <a:extLst>
              <a:ext uri="{FF2B5EF4-FFF2-40B4-BE49-F238E27FC236}">
                <a16:creationId xmlns:a16="http://schemas.microsoft.com/office/drawing/2014/main" id="{7CAA007F-9122-4451-A2E0-0B96D1F8C8D1}"/>
              </a:ext>
            </a:extLst>
          </p:cNvPr>
          <p:cNvSpPr/>
          <p:nvPr/>
        </p:nvSpPr>
        <p:spPr>
          <a:xfrm>
            <a:off x="7113226" y="3763645"/>
            <a:ext cx="1184163" cy="585926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192192A-FEFC-4908-A571-B6049A9AE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6274" y="5278232"/>
            <a:ext cx="41931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北人南迁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分）。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393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5" grpId="0"/>
      <p:bldP spid="25" grpId="1"/>
      <p:bldP spid="36" grpId="0" animBg="1"/>
      <p:bldP spid="37" grpId="0"/>
      <p:bldP spid="3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720436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材料三</a:t>
            </a:r>
            <a:r>
              <a:rPr lang="en-US" altLang="zh-CN" dirty="0"/>
              <a:t>  </a:t>
            </a:r>
            <a:r>
              <a:rPr lang="zh-CN" altLang="zh-CN" dirty="0"/>
              <a:t>每当人们在中国的文献中查找一种具体的科技史料时，往往会发现它的焦点在宋代，不管在应用科学方面还是在纯粹科学方面都是如此。……中国的科技发展到宋朝，已呈巅峰状态。在许多方面实际上已经超过了</a:t>
            </a:r>
            <a:r>
              <a:rPr lang="en-US" altLang="zh-CN" dirty="0"/>
              <a:t>18</a:t>
            </a:r>
            <a:r>
              <a:rPr lang="zh-CN" altLang="zh-CN" dirty="0"/>
              <a:t>世纪中叶工业革命前的英国或欧洲的水平。</a:t>
            </a:r>
          </a:p>
          <a:p>
            <a:pPr algn="r"/>
            <a:r>
              <a:rPr lang="zh-CN" altLang="zh-CN" dirty="0"/>
              <a:t>——（英）李约瑟《中国科学技术史》</a:t>
            </a:r>
          </a:p>
          <a:p>
            <a:r>
              <a:rPr lang="en-US" altLang="zh-CN" dirty="0"/>
              <a:t>23</a:t>
            </a:r>
            <a:r>
              <a:rPr lang="zh-CN" altLang="zh-CN" dirty="0"/>
              <a:t>．请依据材料三概括作者的观点。（</a:t>
            </a:r>
            <a:r>
              <a:rPr lang="en-US" altLang="zh-CN" dirty="0"/>
              <a:t>2</a:t>
            </a:r>
            <a:r>
              <a:rPr lang="zh-CN" altLang="zh-CN" dirty="0"/>
              <a:t>分）结合所学知识，列举两例史实来证明作者的观点。（</a:t>
            </a:r>
            <a:r>
              <a:rPr lang="en-US" altLang="zh-CN" dirty="0"/>
              <a:t>4</a:t>
            </a:r>
            <a:r>
              <a:rPr lang="zh-CN" altLang="zh-CN" dirty="0"/>
              <a:t>分）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0E32D68-FFFE-4EDB-99F1-70B2A7C994EA}"/>
              </a:ext>
            </a:extLst>
          </p:cNvPr>
          <p:cNvGrpSpPr/>
          <p:nvPr/>
        </p:nvGrpSpPr>
        <p:grpSpPr>
          <a:xfrm>
            <a:off x="1245359" y="2742064"/>
            <a:ext cx="5266277" cy="1078851"/>
            <a:chOff x="1273068" y="2973923"/>
            <a:chExt cx="5266277" cy="1078851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A00C7C10-1907-4736-A31E-5295D0AB9300}"/>
                </a:ext>
              </a:extLst>
            </p:cNvPr>
            <p:cNvSpPr/>
            <p:nvPr/>
          </p:nvSpPr>
          <p:spPr>
            <a:xfrm>
              <a:off x="1273068" y="3466848"/>
              <a:ext cx="3797696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9413154-3A70-4601-8DB8-EEB2C99712EB}"/>
                </a:ext>
              </a:extLst>
            </p:cNvPr>
            <p:cNvSpPr/>
            <p:nvPr/>
          </p:nvSpPr>
          <p:spPr>
            <a:xfrm>
              <a:off x="3721360" y="2973923"/>
              <a:ext cx="2817985" cy="766597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8258EC6B-C3C2-4377-A086-EFD4E7627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2" y="3915996"/>
            <a:ext cx="12061795" cy="715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【答案】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观点：宋代科技发达。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中国科技在宋朝达到巅峰。（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3C26142-5FB3-4079-858D-7F9685AA8FF2}"/>
              </a:ext>
            </a:extLst>
          </p:cNvPr>
          <p:cNvGrpSpPr/>
          <p:nvPr/>
        </p:nvGrpSpPr>
        <p:grpSpPr>
          <a:xfrm>
            <a:off x="2968456" y="1389345"/>
            <a:ext cx="8129034" cy="3400766"/>
            <a:chOff x="2968456" y="1389345"/>
            <a:chExt cx="8129034" cy="3400766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1CC050D-9680-4E33-8C33-2F686B989509}"/>
                </a:ext>
              </a:extLst>
            </p:cNvPr>
            <p:cNvGrpSpPr/>
            <p:nvPr/>
          </p:nvGrpSpPr>
          <p:grpSpPr>
            <a:xfrm>
              <a:off x="5902035" y="3234989"/>
              <a:ext cx="5195455" cy="1555122"/>
              <a:chOff x="7675546" y="46460"/>
              <a:chExt cx="5195455" cy="1555122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DAAA2982-15B5-441D-A2C5-CA9E81134772}"/>
                  </a:ext>
                </a:extLst>
              </p:cNvPr>
              <p:cNvSpPr/>
              <p:nvPr/>
            </p:nvSpPr>
            <p:spPr>
              <a:xfrm>
                <a:off x="7675546" y="728023"/>
                <a:ext cx="5195455" cy="873559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3" name="对话气泡: 椭圆形 12">
                <a:extLst>
                  <a:ext uri="{FF2B5EF4-FFF2-40B4-BE49-F238E27FC236}">
                    <a16:creationId xmlns:a16="http://schemas.microsoft.com/office/drawing/2014/main" id="{ABCF8E5B-D60E-4ECC-A03B-EC4937E8F419}"/>
                  </a:ext>
                </a:extLst>
              </p:cNvPr>
              <p:cNvSpPr/>
              <p:nvPr/>
            </p:nvSpPr>
            <p:spPr>
              <a:xfrm>
                <a:off x="8038575" y="46460"/>
                <a:ext cx="3797696" cy="670507"/>
              </a:xfrm>
              <a:prstGeom prst="wedgeEllipseCallout">
                <a:avLst>
                  <a:gd name="adj1" fmla="val -51076"/>
                  <a:gd name="adj2" fmla="val -223415"/>
                </a:avLst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3200" b="1" dirty="0">
                    <a:solidFill>
                      <a:srgbClr val="0070C0"/>
                    </a:solidFill>
                  </a:rPr>
                  <a:t>不可照抄原文</a:t>
                </a:r>
              </a:p>
            </p:txBody>
          </p:sp>
        </p:grp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50AA60-6CE5-458F-A458-A625336DDB3D}"/>
                </a:ext>
              </a:extLst>
            </p:cNvPr>
            <p:cNvSpPr/>
            <p:nvPr/>
          </p:nvSpPr>
          <p:spPr>
            <a:xfrm>
              <a:off x="2968456" y="1389345"/>
              <a:ext cx="6743579" cy="585926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733BCBB-B3D0-4050-ADFF-4585A46F3868}"/>
              </a:ext>
            </a:extLst>
          </p:cNvPr>
          <p:cNvGrpSpPr/>
          <p:nvPr/>
        </p:nvGrpSpPr>
        <p:grpSpPr>
          <a:xfrm>
            <a:off x="8520" y="2644180"/>
            <a:ext cx="6523590" cy="3734445"/>
            <a:chOff x="65102" y="2667587"/>
            <a:chExt cx="6523590" cy="3734445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6B2D8F1-BB9D-41BC-B042-F2FC1F1CDFCE}"/>
                </a:ext>
              </a:extLst>
            </p:cNvPr>
            <p:cNvGrpSpPr/>
            <p:nvPr/>
          </p:nvGrpSpPr>
          <p:grpSpPr>
            <a:xfrm>
              <a:off x="65102" y="2667587"/>
              <a:ext cx="6523590" cy="3734445"/>
              <a:chOff x="4129619" y="1184755"/>
              <a:chExt cx="6523590" cy="3734445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7930F884-0BF7-47D8-A8E0-258B6DA4DEE5}"/>
                  </a:ext>
                </a:extLst>
              </p:cNvPr>
              <p:cNvGrpSpPr/>
              <p:nvPr/>
            </p:nvGrpSpPr>
            <p:grpSpPr>
              <a:xfrm>
                <a:off x="4129619" y="2433165"/>
                <a:ext cx="2875644" cy="2486035"/>
                <a:chOff x="5903130" y="-755364"/>
                <a:chExt cx="2875644" cy="2486035"/>
              </a:xfrm>
            </p:grpSpPr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0CBF9DFE-9638-44F9-B608-3960804661B8}"/>
                    </a:ext>
                  </a:extLst>
                </p:cNvPr>
                <p:cNvSpPr/>
                <p:nvPr/>
              </p:nvSpPr>
              <p:spPr>
                <a:xfrm>
                  <a:off x="7499019" y="-755364"/>
                  <a:ext cx="1279755" cy="1783118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30" name="对话气泡: 椭圆形 29">
                  <a:extLst>
                    <a:ext uri="{FF2B5EF4-FFF2-40B4-BE49-F238E27FC236}">
                      <a16:creationId xmlns:a16="http://schemas.microsoft.com/office/drawing/2014/main" id="{F6CB78D1-A9DF-4B66-9B11-BD68D27150B1}"/>
                    </a:ext>
                  </a:extLst>
                </p:cNvPr>
                <p:cNvSpPr/>
                <p:nvPr/>
              </p:nvSpPr>
              <p:spPr>
                <a:xfrm>
                  <a:off x="5903130" y="1060164"/>
                  <a:ext cx="2387153" cy="670507"/>
                </a:xfrm>
                <a:prstGeom prst="wedgeEllipseCallout">
                  <a:avLst>
                    <a:gd name="adj1" fmla="val 14507"/>
                    <a:gd name="adj2" fmla="val -171758"/>
                  </a:avLst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b="1" dirty="0">
                      <a:solidFill>
                        <a:srgbClr val="0070C0"/>
                      </a:solidFill>
                    </a:rPr>
                    <a:t>提示语</a:t>
                  </a:r>
                </a:p>
              </p:txBody>
            </p:sp>
          </p:grp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BEEA3301-7209-4454-8FB8-BD64B42B1CA5}"/>
                  </a:ext>
                </a:extLst>
              </p:cNvPr>
              <p:cNvSpPr/>
              <p:nvPr/>
            </p:nvSpPr>
            <p:spPr>
              <a:xfrm rot="5400000">
                <a:off x="9613769" y="1032440"/>
                <a:ext cx="887126" cy="1191755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EC2DD55-9446-4014-99F1-51D61EFF63FA}"/>
                </a:ext>
              </a:extLst>
            </p:cNvPr>
            <p:cNvSpPr/>
            <p:nvPr/>
          </p:nvSpPr>
          <p:spPr>
            <a:xfrm rot="5400000">
              <a:off x="677292" y="3150273"/>
              <a:ext cx="800808" cy="772819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8ACDA31-1F6F-4287-A4D5-C237C1C110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57745" y="3915997"/>
              <a:ext cx="401783" cy="32887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2FEA292D-E8F2-46D5-8200-CC0BD65AB6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6891" y="3429002"/>
              <a:ext cx="2416792" cy="8158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59799B72-0F04-4835-809C-0FF0FE531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7539" y="4678874"/>
            <a:ext cx="10091746" cy="145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举例：北宋发明了活字印刷术、指南针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广泛应用于航海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等。（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6EE76FB7-8EF2-4AD9-A42F-BC37248C0626}"/>
              </a:ext>
            </a:extLst>
          </p:cNvPr>
          <p:cNvGrpSpPr/>
          <p:nvPr/>
        </p:nvGrpSpPr>
        <p:grpSpPr>
          <a:xfrm>
            <a:off x="2578833" y="4711307"/>
            <a:ext cx="9200439" cy="2025977"/>
            <a:chOff x="2578833" y="4711307"/>
            <a:chExt cx="9200439" cy="2025977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F0BB63C1-A804-407E-A406-FB4BD6D31014}"/>
                </a:ext>
              </a:extLst>
            </p:cNvPr>
            <p:cNvGrpSpPr/>
            <p:nvPr/>
          </p:nvGrpSpPr>
          <p:grpSpPr>
            <a:xfrm>
              <a:off x="4921951" y="4711307"/>
              <a:ext cx="6857321" cy="2025977"/>
              <a:chOff x="4864979" y="2993480"/>
              <a:chExt cx="6857321" cy="2025977"/>
            </a:xfrm>
          </p:grpSpPr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A1347D4B-EDA3-4A69-B7C0-BF5A40192BED}"/>
                  </a:ext>
                </a:extLst>
              </p:cNvPr>
              <p:cNvGrpSpPr/>
              <p:nvPr/>
            </p:nvGrpSpPr>
            <p:grpSpPr>
              <a:xfrm>
                <a:off x="4864979" y="3006573"/>
                <a:ext cx="5386744" cy="2012884"/>
                <a:chOff x="6638490" y="-181956"/>
                <a:chExt cx="5386744" cy="2012884"/>
              </a:xfrm>
            </p:grpSpPr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1A679CB5-C6D6-43F6-BC12-3EFA4866D37B}"/>
                    </a:ext>
                  </a:extLst>
                </p:cNvPr>
                <p:cNvSpPr/>
                <p:nvPr/>
              </p:nvSpPr>
              <p:spPr>
                <a:xfrm>
                  <a:off x="6638490" y="-181956"/>
                  <a:ext cx="2296268" cy="740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zh-CN" altLang="en-US" dirty="0"/>
                </a:p>
              </p:txBody>
            </p:sp>
            <p:sp>
              <p:nvSpPr>
                <p:cNvPr id="53" name="对话气泡: 椭圆形 52">
                  <a:extLst>
                    <a:ext uri="{FF2B5EF4-FFF2-40B4-BE49-F238E27FC236}">
                      <a16:creationId xmlns:a16="http://schemas.microsoft.com/office/drawing/2014/main" id="{8EB3A301-8CD4-453B-AD90-135CE09F981F}"/>
                    </a:ext>
                  </a:extLst>
                </p:cNvPr>
                <p:cNvSpPr/>
                <p:nvPr/>
              </p:nvSpPr>
              <p:spPr>
                <a:xfrm>
                  <a:off x="8227538" y="1160421"/>
                  <a:ext cx="3797696" cy="670507"/>
                </a:xfrm>
                <a:prstGeom prst="wedgeEllipseCallout">
                  <a:avLst>
                    <a:gd name="adj1" fmla="val -108923"/>
                    <a:gd name="adj2" fmla="val -76308"/>
                  </a:avLst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3200" b="1" dirty="0">
                      <a:solidFill>
                        <a:srgbClr val="0070C0"/>
                      </a:solidFill>
                    </a:rPr>
                    <a:t>根据分值作答</a:t>
                  </a:r>
                </a:p>
              </p:txBody>
            </p:sp>
          </p:grp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8E24D53A-B058-4231-A3FB-1BD5DE53F9E8}"/>
                  </a:ext>
                </a:extLst>
              </p:cNvPr>
              <p:cNvSpPr/>
              <p:nvPr/>
            </p:nvSpPr>
            <p:spPr>
              <a:xfrm>
                <a:off x="7281770" y="2993480"/>
                <a:ext cx="4440530" cy="754014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48EBEA1-1CAA-4150-BDE0-C9E340C2EA47}"/>
                </a:ext>
              </a:extLst>
            </p:cNvPr>
            <p:cNvSpPr/>
            <p:nvPr/>
          </p:nvSpPr>
          <p:spPr>
            <a:xfrm>
              <a:off x="2578833" y="5430739"/>
              <a:ext cx="1486602" cy="754014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98A1DEDA-2F13-485F-A448-2F0658755A9D}"/>
                </a:ext>
              </a:extLst>
            </p:cNvPr>
            <p:cNvCxnSpPr/>
            <p:nvPr/>
          </p:nvCxnSpPr>
          <p:spPr>
            <a:xfrm flipH="1" flipV="1">
              <a:off x="6733309" y="5465321"/>
              <a:ext cx="605434" cy="60145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61A03233-576D-4373-A638-6E7275A001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11626" y="5465321"/>
              <a:ext cx="0" cy="5758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906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01779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二、阅读材料，完成下列要求。（</a:t>
            </a:r>
            <a:r>
              <a:rPr lang="en-US" altLang="zh-CN" dirty="0"/>
              <a:t>24</a:t>
            </a:r>
            <a:r>
              <a:rPr lang="zh-CN" altLang="zh-CN" dirty="0"/>
              <a:t>分）</a:t>
            </a:r>
          </a:p>
          <a:p>
            <a:r>
              <a:rPr lang="zh-CN" altLang="zh-CN" dirty="0"/>
              <a:t>材料一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</a:t>
            </a:r>
            <a:r>
              <a:rPr lang="zh-CN" altLang="en-US" dirty="0"/>
              <a:t>图一                                    图二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24. </a:t>
            </a:r>
            <a:r>
              <a:rPr lang="zh-CN" altLang="zh-CN" dirty="0"/>
              <a:t>材料一中两幅地图反映两宋政治局势有何特点？（</a:t>
            </a:r>
            <a:r>
              <a:rPr lang="en-US" altLang="zh-CN" dirty="0"/>
              <a:t>2</a:t>
            </a:r>
            <a:r>
              <a:rPr lang="zh-CN" altLang="zh-CN" dirty="0"/>
              <a:t>分）结合图二写出南宋与金对峙的分界线？（</a:t>
            </a:r>
            <a:r>
              <a:rPr lang="en-US" altLang="zh-CN" dirty="0"/>
              <a:t>4</a:t>
            </a:r>
            <a:r>
              <a:rPr lang="zh-CN" altLang="zh-CN" dirty="0"/>
              <a:t>分）两宋时期的这种局面后来是如何结束的？ （</a:t>
            </a:r>
            <a:r>
              <a:rPr lang="en-US" altLang="zh-CN" dirty="0"/>
              <a:t>2</a:t>
            </a:r>
            <a:r>
              <a:rPr lang="zh-CN" altLang="zh-CN" dirty="0"/>
              <a:t>分）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25099B-F128-48A3-A697-15A1B476793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" y="1448148"/>
            <a:ext cx="2263140" cy="176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C6C8B8-7343-4D48-A393-338E9B2BD93D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66" y="1448148"/>
            <a:ext cx="25908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E05857-FD37-45CB-8616-28E54E865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51" y="4763017"/>
            <a:ext cx="12037180" cy="114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【答案】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特点：民族政权并立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4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8C0360-66E4-4A81-A526-88137713CF32}"/>
              </a:ext>
            </a:extLst>
          </p:cNvPr>
          <p:cNvGrpSpPr/>
          <p:nvPr/>
        </p:nvGrpSpPr>
        <p:grpSpPr>
          <a:xfrm>
            <a:off x="609600" y="3404212"/>
            <a:ext cx="8228656" cy="1409812"/>
            <a:chOff x="609600" y="3404212"/>
            <a:chExt cx="8228656" cy="140981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EAE02C1-918D-4B76-97BD-795452776B4D}"/>
                </a:ext>
              </a:extLst>
            </p:cNvPr>
            <p:cNvGrpSpPr/>
            <p:nvPr/>
          </p:nvGrpSpPr>
          <p:grpSpPr>
            <a:xfrm>
              <a:off x="1911927" y="3404212"/>
              <a:ext cx="6926329" cy="960423"/>
              <a:chOff x="1939636" y="3636071"/>
              <a:chExt cx="6926329" cy="960423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AF73FED-1E42-4B42-97F7-AB56F9163515}"/>
                  </a:ext>
                </a:extLst>
              </p:cNvPr>
              <p:cNvSpPr/>
              <p:nvPr/>
            </p:nvSpPr>
            <p:spPr>
              <a:xfrm>
                <a:off x="5555673" y="3636071"/>
                <a:ext cx="3310292" cy="58592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08089C4-8AA7-437A-A0C4-40661DC2515A}"/>
                  </a:ext>
                </a:extLst>
              </p:cNvPr>
              <p:cNvSpPr/>
              <p:nvPr/>
            </p:nvSpPr>
            <p:spPr>
              <a:xfrm>
                <a:off x="1939636" y="4010568"/>
                <a:ext cx="3837709" cy="58592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C9A43E5-1624-43E4-8A19-21C669A57AD5}"/>
                </a:ext>
              </a:extLst>
            </p:cNvPr>
            <p:cNvSpPr/>
            <p:nvPr/>
          </p:nvSpPr>
          <p:spPr>
            <a:xfrm>
              <a:off x="609600" y="4228098"/>
              <a:ext cx="1911927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EDA5C6A4-7317-43F8-BB8D-4F2AD7186726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820"/>
            <a:ext cx="5971309" cy="3809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F9B428-A72E-44FE-AE1F-FC5C79C10C95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415636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28A84162-110F-485C-8C7D-409F88ADC69F}"/>
              </a:ext>
            </a:extLst>
          </p:cNvPr>
          <p:cNvSpPr/>
          <p:nvPr/>
        </p:nvSpPr>
        <p:spPr>
          <a:xfrm>
            <a:off x="2985654" y="237159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北宋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BB950F5-57C9-48D7-995A-1D3480D76F46}"/>
              </a:ext>
            </a:extLst>
          </p:cNvPr>
          <p:cNvSpPr/>
          <p:nvPr/>
        </p:nvSpPr>
        <p:spPr>
          <a:xfrm>
            <a:off x="9144000" y="2634827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南宋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21AC75-CAC4-446E-A2AD-B6EF0B758105}"/>
              </a:ext>
            </a:extLst>
          </p:cNvPr>
          <p:cNvSpPr/>
          <p:nvPr/>
        </p:nvSpPr>
        <p:spPr>
          <a:xfrm>
            <a:off x="2076133" y="144826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西夏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FC93110-A796-43F0-AAB0-2F891B28FF82}"/>
              </a:ext>
            </a:extLst>
          </p:cNvPr>
          <p:cNvSpPr/>
          <p:nvPr/>
        </p:nvSpPr>
        <p:spPr>
          <a:xfrm>
            <a:off x="3661972" y="793404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辽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9D7F4E7-21A8-438C-8BB2-ADBE1389DFF2}"/>
              </a:ext>
            </a:extLst>
          </p:cNvPr>
          <p:cNvSpPr/>
          <p:nvPr/>
        </p:nvSpPr>
        <p:spPr>
          <a:xfrm>
            <a:off x="8359170" y="144826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西夏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912182C-6570-4A5E-B029-2C8282A765B7}"/>
              </a:ext>
            </a:extLst>
          </p:cNvPr>
          <p:cNvSpPr/>
          <p:nvPr/>
        </p:nvSpPr>
        <p:spPr>
          <a:xfrm>
            <a:off x="9979529" y="850053"/>
            <a:ext cx="8771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金</a:t>
            </a:r>
          </a:p>
        </p:txBody>
      </p:sp>
    </p:spTree>
    <p:extLst>
      <p:ext uri="{BB962C8B-B14F-4D97-AF65-F5344CB8AC3E}">
        <p14:creationId xmlns:p14="http://schemas.microsoft.com/office/powerpoint/2010/main" val="368752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16" grpId="1"/>
      <p:bldP spid="16" grpId="2"/>
      <p:bldP spid="17" grpId="0"/>
      <p:bldP spid="17" grpId="1"/>
      <p:bldP spid="17" grpId="2"/>
      <p:bldP spid="18" grpId="0"/>
      <p:bldP spid="18" grpId="1"/>
      <p:bldP spid="18" grpId="2"/>
      <p:bldP spid="19" grpId="0"/>
      <p:bldP spid="19" grpId="1"/>
      <p:bldP spid="19" grpId="2"/>
      <p:bldP spid="20" grpId="0"/>
      <p:bldP spid="20" grpId="1"/>
      <p:bldP spid="20" grpId="2"/>
      <p:bldP spid="21" grpId="0"/>
      <p:bldP spid="21" grpId="1"/>
      <p:bldP spid="21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44E22-FF60-420E-8AF5-4A9626FFD021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401779"/>
            <a:ext cx="10972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dirty="0"/>
              <a:t>二、阅读材料，完成下列要求。（</a:t>
            </a:r>
            <a:r>
              <a:rPr lang="en-US" altLang="zh-CN" dirty="0"/>
              <a:t>24</a:t>
            </a:r>
            <a:r>
              <a:rPr lang="zh-CN" altLang="zh-CN" dirty="0"/>
              <a:t>分）</a:t>
            </a:r>
          </a:p>
          <a:p>
            <a:r>
              <a:rPr lang="zh-CN" altLang="zh-CN" dirty="0"/>
              <a:t>材料一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</a:t>
            </a:r>
            <a:r>
              <a:rPr lang="zh-CN" altLang="en-US" dirty="0"/>
              <a:t>图一                                    图二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24. </a:t>
            </a:r>
            <a:r>
              <a:rPr lang="zh-CN" altLang="zh-CN" dirty="0"/>
              <a:t>材料一中两幅地图反映两宋政治局势有何特点？（</a:t>
            </a:r>
            <a:r>
              <a:rPr lang="en-US" altLang="zh-CN" dirty="0"/>
              <a:t>2</a:t>
            </a:r>
            <a:r>
              <a:rPr lang="zh-CN" altLang="zh-CN" dirty="0"/>
              <a:t>分）结合图二写出南宋与金对峙的分界线？（</a:t>
            </a:r>
            <a:r>
              <a:rPr lang="en-US" altLang="zh-CN" dirty="0"/>
              <a:t>4</a:t>
            </a:r>
            <a:r>
              <a:rPr lang="zh-CN" altLang="zh-CN" dirty="0"/>
              <a:t>分）两宋时期的这种局面后来是如何结束的？ （</a:t>
            </a:r>
            <a:r>
              <a:rPr lang="en-US" altLang="zh-CN" dirty="0"/>
              <a:t>2</a:t>
            </a:r>
            <a:r>
              <a:rPr lang="zh-CN" altLang="zh-CN" dirty="0"/>
              <a:t>分）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025099B-F128-48A3-A697-15A1B476793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" y="1448148"/>
            <a:ext cx="2263140" cy="176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C6C8B8-7343-4D48-A393-338E9B2BD93D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5166" y="1448148"/>
            <a:ext cx="2590800" cy="1790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3E05857-FD37-45CB-8616-28E54E865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51" y="4763017"/>
            <a:ext cx="12037180" cy="1149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【答案】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特点：民族政权并立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en-US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44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78C0360-66E4-4A81-A526-88137713CF32}"/>
              </a:ext>
            </a:extLst>
          </p:cNvPr>
          <p:cNvGrpSpPr/>
          <p:nvPr/>
        </p:nvGrpSpPr>
        <p:grpSpPr>
          <a:xfrm>
            <a:off x="609600" y="3404212"/>
            <a:ext cx="8228656" cy="1409812"/>
            <a:chOff x="609600" y="3404212"/>
            <a:chExt cx="8228656" cy="1409812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EAE02C1-918D-4B76-97BD-795452776B4D}"/>
                </a:ext>
              </a:extLst>
            </p:cNvPr>
            <p:cNvGrpSpPr/>
            <p:nvPr/>
          </p:nvGrpSpPr>
          <p:grpSpPr>
            <a:xfrm>
              <a:off x="1911927" y="3404212"/>
              <a:ext cx="6926329" cy="960423"/>
              <a:chOff x="1939636" y="3636071"/>
              <a:chExt cx="6926329" cy="960423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AF73FED-1E42-4B42-97F7-AB56F9163515}"/>
                  </a:ext>
                </a:extLst>
              </p:cNvPr>
              <p:cNvSpPr/>
              <p:nvPr/>
            </p:nvSpPr>
            <p:spPr>
              <a:xfrm>
                <a:off x="5555673" y="3636071"/>
                <a:ext cx="3310292" cy="58592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708089C4-8AA7-437A-A0C4-40661DC2515A}"/>
                  </a:ext>
                </a:extLst>
              </p:cNvPr>
              <p:cNvSpPr/>
              <p:nvPr/>
            </p:nvSpPr>
            <p:spPr>
              <a:xfrm>
                <a:off x="1939636" y="4010568"/>
                <a:ext cx="3837709" cy="585926"/>
              </a:xfrm>
              <a:prstGeom prst="ellipse">
                <a:avLst/>
              </a:prstGeom>
              <a:noFill/>
              <a:ln w="28575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C9A43E5-1624-43E4-8A19-21C669A57AD5}"/>
                </a:ext>
              </a:extLst>
            </p:cNvPr>
            <p:cNvSpPr/>
            <p:nvPr/>
          </p:nvSpPr>
          <p:spPr>
            <a:xfrm>
              <a:off x="609600" y="4228098"/>
              <a:ext cx="1911927" cy="585926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257EEC04-18E5-4027-A9AA-085FFC0DB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8483" y="5389547"/>
            <a:ext cx="83241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4400"/>
              </a:lnSpc>
            </a:pP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分界线：淮水至大散关一线（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      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94884B-C130-4B98-853D-00FC19715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1" y="5995687"/>
            <a:ext cx="120371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结束</a:t>
            </a:r>
            <a:r>
              <a:rPr lang="zh-CN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元朝统一全国。（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分）</a:t>
            </a:r>
            <a:endParaRPr lang="zh-CN" altLang="zh-CN" sz="32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6EEEF7E-5732-468A-8837-04DCFD65C246}"/>
              </a:ext>
            </a:extLst>
          </p:cNvPr>
          <p:cNvPicPr/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555" y="258128"/>
            <a:ext cx="9262890" cy="634174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067922F4-F50A-420C-8470-12202E0AD771}"/>
              </a:ext>
            </a:extLst>
          </p:cNvPr>
          <p:cNvSpPr/>
          <p:nvPr/>
        </p:nvSpPr>
        <p:spPr>
          <a:xfrm>
            <a:off x="6096000" y="3948545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A09761A-1D6F-406E-B6CF-A942E028D2BA}"/>
              </a:ext>
            </a:extLst>
          </p:cNvPr>
          <p:cNvSpPr/>
          <p:nvPr/>
        </p:nvSpPr>
        <p:spPr>
          <a:xfrm rot="20729372">
            <a:off x="7259782" y="4066306"/>
            <a:ext cx="872836" cy="37407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3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5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4.4|0.9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1449</Words>
  <Application>Microsoft Office PowerPoint</Application>
  <PresentationFormat>宽屏</PresentationFormat>
  <Paragraphs>164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等线</vt:lpstr>
      <vt:lpstr>等线 Light</vt:lpstr>
      <vt:lpstr>仿宋</vt:lpstr>
      <vt:lpstr>楷体</vt:lpstr>
      <vt:lpstr>宋体</vt:lpstr>
      <vt:lpstr>微软雅黑</vt:lpstr>
      <vt:lpstr>Arial</vt:lpstr>
      <vt:lpstr>Calibri</vt:lpstr>
      <vt:lpstr>Wingdings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Xin Chun</dc:creator>
  <cp:lastModifiedBy>Xin Chun</cp:lastModifiedBy>
  <cp:revision>76</cp:revision>
  <dcterms:created xsi:type="dcterms:W3CDTF">2020-04-25T08:18:58Z</dcterms:created>
  <dcterms:modified xsi:type="dcterms:W3CDTF">2020-04-30T04:10:03Z</dcterms:modified>
</cp:coreProperties>
</file>