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3" r:id="rId2"/>
    <p:sldId id="299" r:id="rId3"/>
    <p:sldId id="304" r:id="rId4"/>
    <p:sldId id="310" r:id="rId5"/>
    <p:sldId id="306" r:id="rId6"/>
    <p:sldId id="273" r:id="rId7"/>
    <p:sldId id="268" r:id="rId8"/>
    <p:sldId id="260" r:id="rId9"/>
    <p:sldId id="269" r:id="rId10"/>
    <p:sldId id="270" r:id="rId11"/>
    <p:sldId id="300" r:id="rId12"/>
    <p:sldId id="272" r:id="rId13"/>
    <p:sldId id="262" r:id="rId14"/>
    <p:sldId id="274" r:id="rId15"/>
    <p:sldId id="275" r:id="rId16"/>
    <p:sldId id="277" r:id="rId17"/>
    <p:sldId id="278" r:id="rId18"/>
    <p:sldId id="280" r:id="rId19"/>
    <p:sldId id="279" r:id="rId20"/>
    <p:sldId id="281" r:id="rId21"/>
    <p:sldId id="302" r:id="rId22"/>
    <p:sldId id="282" r:id="rId23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75" y="0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D459D22-889F-4283-9688-6882069CB485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6600" y="5511800"/>
            <a:ext cx="5886450" cy="4511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138"/>
            <a:ext cx="3189288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75" y="10879138"/>
            <a:ext cx="3187700" cy="574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71DC83-0437-42A3-8513-2DAE46C3E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157598" fontAlgn="base">
              <a:spcBef>
                <a:spcPct val="0"/>
              </a:spcBef>
              <a:spcAft>
                <a:spcPct val="0"/>
              </a:spcAft>
              <a:defRPr/>
            </a:pPr>
            <a:fld id="{826B2960-4D74-480F-84B1-471A02A6CF68}" type="slidenum">
              <a:rPr lang="zh-CN" altLang="en-US"/>
              <a:pPr defTabSz="115759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60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157598" fontAlgn="base">
              <a:spcBef>
                <a:spcPct val="0"/>
              </a:spcBef>
              <a:spcAft>
                <a:spcPct val="0"/>
              </a:spcAft>
              <a:defRPr/>
            </a:pPr>
            <a:fld id="{3C397101-D9AE-4BEB-A35F-1162C48D7433}" type="slidenum">
              <a:rPr lang="zh-CN" altLang="en-US"/>
              <a:pPr defTabSz="115759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41288" y="768350"/>
            <a:ext cx="682148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11200" y="4860925"/>
            <a:ext cx="5683250" cy="4605338"/>
          </a:xfrm>
          <a:noFill/>
        </p:spPr>
        <p:txBody>
          <a:bodyPr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19" name="灯片编号占位符 3"/>
          <p:cNvSpPr>
            <a:spLocks noGrp="1" noChangeArrowheads="1"/>
          </p:cNvSpPr>
          <p:nvPr/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75" tIns="49538" rIns="99075" bIns="49538" anchor="b"/>
          <a:lstStyle/>
          <a:p>
            <a:pPr algn="r" defTabSz="990600"/>
            <a:fld id="{73A33ED3-9699-4B13-B739-58D5C960730C}" type="slidenum">
              <a:rPr lang="zh-CN" altLang="en-US" sz="1300">
                <a:latin typeface="Calibri" pitchFamily="34" charset="0"/>
              </a:rPr>
              <a:pPr algn="r" defTabSz="990600"/>
              <a:t>21</a:t>
            </a:fld>
            <a:endParaRPr lang="en-US" altLang="zh-CN" sz="13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ACA41-B540-4366-AFD1-3ADA68C9BDBB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66E18-A7EE-4CA3-A185-4A2FF4FF66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3CF1-0F7E-4456-B891-E73DD282ADA6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6B82-A12C-4F86-B22E-D5D9D8DCAC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54A5-0C72-498D-879C-7559C8110FBD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C4BA1-F001-40EB-9400-A37B176996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A56-0D23-4706-8847-E5BE4E371E8A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FBC15-C1D2-427D-B2E5-BAE84C777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CAA04-A009-4EBE-B6F2-F23EC639910D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EA3F8-BC99-4A1B-A638-2010B3FC5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7F63C-D1A4-4051-BD48-2129F2C0748D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B45E-9622-4C04-8B79-A2622125C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0E2D-02DD-477F-96CB-BD58020280A3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3FEF-9540-4F40-8221-2423A46F51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BB418-22D2-43E9-AFF7-C9B9AB7730C2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F5878-AF93-477E-B953-C5F3740912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13959-45CA-4833-A1DC-91D5E352266C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E48B4-8487-40A0-A8EE-786DB4C341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F968F-3228-48A9-BDE0-7EA355B8CEDD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EF93B-6698-4802-BC75-883C2DEB7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E018B33-0C31-4C79-840C-49726E52E5FA}" type="datetimeFigureOut">
              <a:rPr lang="zh-CN" altLang="en-US"/>
              <a:pPr>
                <a:defRPr/>
              </a:pPr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B553E8-DBC4-4853-8383-9DA28C24C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</p:sldLayoutIdLst>
  <p:transition>
    <p:circl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12" Type="http://schemas.openxmlformats.org/officeDocument/2006/relationships/image" Target="../media/image36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5.pn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10" Type="http://schemas.openxmlformats.org/officeDocument/2006/relationships/slide" Target="slide17.xml"/><Relationship Id="rId4" Type="http://schemas.openxmlformats.org/officeDocument/2006/relationships/image" Target="../media/image31.jpe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3671888" y="1371600"/>
            <a:ext cx="40687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/>
              <a:t>初中历史     七年级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2328863" y="2751138"/>
            <a:ext cx="69230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800000"/>
                </a:solidFill>
                <a:latin typeface="方正粗黑宋简体"/>
                <a:ea typeface="方正粗黑宋简体"/>
                <a:cs typeface="方正粗黑宋简体"/>
              </a:rPr>
              <a:t>第</a:t>
            </a:r>
            <a:r>
              <a:rPr lang="en-US" altLang="zh-CN" sz="6000" b="1">
                <a:solidFill>
                  <a:srgbClr val="800000"/>
                </a:solidFill>
                <a:latin typeface="方正粗黑宋简体"/>
                <a:ea typeface="方正粗黑宋简体"/>
                <a:cs typeface="方正粗黑宋简体"/>
              </a:rPr>
              <a:t>17</a:t>
            </a:r>
            <a:r>
              <a:rPr lang="zh-CN" altLang="en-US" sz="6000" b="1">
                <a:solidFill>
                  <a:srgbClr val="800000"/>
                </a:solidFill>
                <a:latin typeface="方正粗黑宋简体"/>
                <a:ea typeface="方正粗黑宋简体"/>
                <a:cs typeface="方正粗黑宋简体"/>
              </a:rPr>
              <a:t>课  明朝的灭亡</a:t>
            </a:r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245"/>
          <p:cNvSpPr txBox="1"/>
          <p:nvPr/>
        </p:nvSpPr>
        <p:spPr>
          <a:xfrm>
            <a:off x="324644" y="507048"/>
            <a:ext cx="2032000" cy="615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史料研读</a:t>
            </a:r>
          </a:p>
        </p:txBody>
      </p:sp>
      <p:sp>
        <p:nvSpPr>
          <p:cNvPr id="24578" name="Rectangle 10"/>
          <p:cNvSpPr>
            <a:spLocks noChangeArrowheads="1"/>
          </p:cNvSpPr>
          <p:nvPr/>
        </p:nvSpPr>
        <p:spPr bwMode="auto">
          <a:xfrm>
            <a:off x="0" y="1565275"/>
            <a:ext cx="122253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材料二（明朝末年）旧征未完，新饷已催，额内难缓，额外复急。</a:t>
            </a:r>
          </a:p>
          <a:p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                                       ——《</a:t>
            </a:r>
            <a:r>
              <a:rPr lang="zh-CN" altLang="en-US" sz="3200" b="1">
                <a:latin typeface="楷体" pitchFamily="49" charset="-122"/>
                <a:ea typeface="楷体" pitchFamily="49" charset="-122"/>
              </a:rPr>
              <a:t>豫变纪略</a:t>
            </a:r>
            <a:r>
              <a:rPr lang="en-US" altLang="zh-CN" sz="3200" b="1">
                <a:latin typeface="楷体" pitchFamily="49" charset="-122"/>
                <a:ea typeface="楷体" pitchFamily="49" charset="-122"/>
              </a:rPr>
              <a:t>》</a:t>
            </a:r>
          </a:p>
        </p:txBody>
      </p:sp>
      <p:sp>
        <p:nvSpPr>
          <p:cNvPr id="24579" name="Rectangle 12"/>
          <p:cNvSpPr>
            <a:spLocks noChangeArrowheads="1"/>
          </p:cNvSpPr>
          <p:nvPr/>
        </p:nvSpPr>
        <p:spPr bwMode="auto">
          <a:xfrm>
            <a:off x="0" y="3298825"/>
            <a:ext cx="1190783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材料三 ……自去岁[崇祯元年（1628年）]一年无雨，草木枯焦。八九月间，民争采山间蓬草而食……至十月以后而蓬尽矣，则剥树皮而食……殆年终而树皮又尽矣，则又掘山中石块食……不数日则腹胀下坠而死。                —计六奇《明季北略》</a:t>
            </a:r>
          </a:p>
        </p:txBody>
      </p:sp>
      <p:sp>
        <p:nvSpPr>
          <p:cNvPr id="18445" name="文本框 16"/>
          <p:cNvSpPr txBox="1">
            <a:spLocks noChangeArrowheads="1"/>
          </p:cNvSpPr>
          <p:nvPr/>
        </p:nvSpPr>
        <p:spPr bwMode="auto">
          <a:xfrm>
            <a:off x="3624263" y="781050"/>
            <a:ext cx="2894012" cy="654050"/>
          </a:xfrm>
          <a:prstGeom prst="rect">
            <a:avLst/>
          </a:prstGeom>
          <a:gradFill rotWithShape="1"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华文宋体"/>
              </a:rPr>
              <a:t>  赋税沉重</a:t>
            </a:r>
          </a:p>
        </p:txBody>
      </p:sp>
      <p:sp>
        <p:nvSpPr>
          <p:cNvPr id="18447" name="文本框 16"/>
          <p:cNvSpPr txBox="1">
            <a:spLocks noChangeArrowheads="1"/>
          </p:cNvSpPr>
          <p:nvPr/>
        </p:nvSpPr>
        <p:spPr bwMode="auto">
          <a:xfrm>
            <a:off x="3822700" y="5408613"/>
            <a:ext cx="2570163" cy="654050"/>
          </a:xfrm>
          <a:prstGeom prst="rect">
            <a:avLst/>
          </a:prstGeom>
          <a:gradFill rotWithShape="1"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华文宋体"/>
              </a:rPr>
              <a:t> 连年旱灾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  <a:cs typeface="华文宋体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3767138" y="2127250"/>
            <a:ext cx="3614737" cy="20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7508875" y="3816350"/>
            <a:ext cx="3875088" cy="587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 animBg="1"/>
      <p:bldP spid="18447" grpId="0" animBg="1"/>
      <p:bldP spid="18448" grpId="0" animBg="1"/>
      <p:bldP spid="184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480000">
            <a:off x="3425950" y="4181380"/>
            <a:ext cx="4307590" cy="132343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+mn-lt"/>
                <a:ea typeface="+mn-ea"/>
              </a:rPr>
              <a:t>农民起义</a:t>
            </a:r>
          </a:p>
        </p:txBody>
      </p:sp>
      <p:sp>
        <p:nvSpPr>
          <p:cNvPr id="35849" name="文本框 14"/>
          <p:cNvSpPr txBox="1">
            <a:spLocks noChangeArrowheads="1"/>
          </p:cNvSpPr>
          <p:nvPr/>
        </p:nvSpPr>
        <p:spPr bwMode="auto">
          <a:xfrm>
            <a:off x="233363" y="2049463"/>
            <a:ext cx="16525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政治腐败</a:t>
            </a:r>
          </a:p>
          <a:p>
            <a:r>
              <a:rPr lang="zh-CN" altLang="en-US" sz="2400" b="1">
                <a:latin typeface="华文中宋"/>
                <a:ea typeface="华文中宋"/>
                <a:cs typeface="华文中宋"/>
              </a:rPr>
              <a:t>越发严重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022600" y="2049463"/>
            <a:ext cx="1562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土地兼并</a:t>
            </a:r>
            <a:r>
              <a:rPr lang="zh-CN" altLang="en-US" sz="2400" b="1">
                <a:latin typeface="华文中宋"/>
                <a:ea typeface="华文中宋"/>
                <a:cs typeface="华文中宋"/>
              </a:rPr>
              <a:t>越发疯狂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527675" y="2071688"/>
            <a:ext cx="1562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财政危机</a:t>
            </a:r>
            <a:r>
              <a:rPr lang="zh-CN" altLang="en-US" sz="2400" b="1">
                <a:latin typeface="华文中宋"/>
                <a:ea typeface="华文中宋"/>
                <a:cs typeface="华文中宋"/>
              </a:rPr>
              <a:t>越发深重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959725" y="2030413"/>
            <a:ext cx="1562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华文中宋"/>
                <a:ea typeface="华文中宋"/>
                <a:cs typeface="华文中宋"/>
              </a:rPr>
              <a:t>朝廷不断</a:t>
            </a:r>
            <a:r>
              <a:rPr lang="zh-CN" altLang="en-US" sz="2400" b="1" dirty="0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加派赋税</a:t>
            </a:r>
          </a:p>
        </p:txBody>
      </p:sp>
      <p:sp>
        <p:nvSpPr>
          <p:cNvPr id="10" name="右箭头 9"/>
          <p:cNvSpPr/>
          <p:nvPr/>
        </p:nvSpPr>
        <p:spPr>
          <a:xfrm>
            <a:off x="2024063" y="2308225"/>
            <a:ext cx="9032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494213" y="2355850"/>
            <a:ext cx="9032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9528175" y="2355850"/>
            <a:ext cx="90328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99288" y="2308225"/>
            <a:ext cx="9032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0494963" y="2027238"/>
            <a:ext cx="1562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阶级矛盾</a:t>
            </a:r>
            <a:r>
              <a:rPr lang="zh-CN" altLang="en-US" sz="2400" b="1">
                <a:latin typeface="华文中宋"/>
                <a:ea typeface="华文中宋"/>
                <a:cs typeface="华文中宋"/>
              </a:rPr>
              <a:t>异常尖锐</a:t>
            </a:r>
          </a:p>
        </p:txBody>
      </p:sp>
      <p:sp>
        <p:nvSpPr>
          <p:cNvPr id="25611" name="Text Box 18"/>
          <p:cNvSpPr txBox="1">
            <a:spLocks noChangeArrowheads="1"/>
          </p:cNvSpPr>
          <p:nvPr/>
        </p:nvSpPr>
        <p:spPr bwMode="auto">
          <a:xfrm>
            <a:off x="468313" y="255588"/>
            <a:ext cx="761365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黑体" pitchFamily="49" charset="-122"/>
              </a:rPr>
              <a:t>明朝中后期社会危机的表现</a:t>
            </a:r>
          </a:p>
        </p:txBody>
      </p:sp>
      <p:sp>
        <p:nvSpPr>
          <p:cNvPr id="2" name="文本框 8"/>
          <p:cNvSpPr txBox="1">
            <a:spLocks noChangeArrowheads="1"/>
          </p:cNvSpPr>
          <p:nvPr/>
        </p:nvSpPr>
        <p:spPr bwMode="auto">
          <a:xfrm>
            <a:off x="7964488" y="3217863"/>
            <a:ext cx="1562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中宋"/>
                <a:ea typeface="华文中宋"/>
                <a:cs typeface="华文中宋"/>
              </a:rPr>
              <a:t>陕北地区</a:t>
            </a:r>
            <a:r>
              <a:rPr lang="zh-CN" altLang="en-US" sz="2400" b="1">
                <a:solidFill>
                  <a:srgbClr val="FF0000"/>
                </a:solidFill>
                <a:latin typeface="华文中宋"/>
                <a:ea typeface="华文中宋"/>
                <a:cs typeface="华文中宋"/>
              </a:rPr>
              <a:t>连年旱灾</a:t>
            </a:r>
          </a:p>
        </p:txBody>
      </p:sp>
      <p:sp>
        <p:nvSpPr>
          <p:cNvPr id="35860" name="右箭头 11"/>
          <p:cNvSpPr>
            <a:spLocks noChangeArrowheads="1"/>
          </p:cNvSpPr>
          <p:nvPr/>
        </p:nvSpPr>
        <p:spPr bwMode="auto">
          <a:xfrm rot="-1443054">
            <a:off x="9601200" y="3219450"/>
            <a:ext cx="914400" cy="315913"/>
          </a:xfrm>
          <a:prstGeom prst="rightArrow">
            <a:avLst>
              <a:gd name="adj1" fmla="val 50000"/>
              <a:gd name="adj2" fmla="val 49059"/>
            </a:avLst>
          </a:prstGeom>
          <a:solidFill>
            <a:schemeClr val="accent1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  <p:bldP spid="4" grpId="0"/>
      <p:bldP spid="6" grpId="0"/>
      <p:bldP spid="9" grpId="0"/>
      <p:bldP spid="10" grpId="0" animBg="1"/>
      <p:bldP spid="11" grpId="0" animBg="1"/>
      <p:bldP spid="12" grpId="0" animBg="1"/>
      <p:bldP spid="14" grpId="0" animBg="1"/>
      <p:bldP spid="16" grpId="0"/>
      <p:bldP spid="2" grpId="0"/>
      <p:bldP spid="358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7"/>
          <p:cNvSpPr txBox="1">
            <a:spLocks noChangeArrowheads="1"/>
          </p:cNvSpPr>
          <p:nvPr/>
        </p:nvSpPr>
        <p:spPr bwMode="auto">
          <a:xfrm>
            <a:off x="1484313" y="2184400"/>
            <a:ext cx="5075237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/>
              <a:t>农民起义大爆发</a:t>
            </a:r>
          </a:p>
        </p:txBody>
      </p:sp>
      <p:sp>
        <p:nvSpPr>
          <p:cNvPr id="6" name="横卷形 5"/>
          <p:cNvSpPr/>
          <p:nvPr/>
        </p:nvSpPr>
        <p:spPr>
          <a:xfrm>
            <a:off x="180975" y="0"/>
            <a:ext cx="6773863" cy="1685925"/>
          </a:xfrm>
          <a:prstGeom prst="horizontalScroll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endParaRPr lang="en-US" altLang="zh-CN" sz="4800" b="1" dirty="0"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en-US" altLang="zh-CN" sz="4800" b="1" dirty="0">
                <a:latin typeface="黑体" pitchFamily="49" charset="-122"/>
                <a:ea typeface="黑体" pitchFamily="49" charset="-122"/>
                <a:sym typeface="Arial" charset="0"/>
              </a:rPr>
              <a:t>   </a:t>
            </a: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Arial" charset="0"/>
              </a:rPr>
              <a:t>二、狼烟四起</a:t>
            </a:r>
          </a:p>
          <a:p>
            <a:pPr algn="just">
              <a:lnSpc>
                <a:spcPct val="110000"/>
              </a:lnSpc>
              <a:defRPr/>
            </a:pPr>
            <a:endParaRPr lang="zh-CN" altLang="en-US" sz="4800" b="1" dirty="0">
              <a:latin typeface="黑体" pitchFamily="49" charset="-122"/>
              <a:ea typeface="黑体" pitchFamily="49" charset="-122"/>
              <a:sym typeface="Arial" charset="0"/>
            </a:endParaRPr>
          </a:p>
        </p:txBody>
      </p:sp>
      <p:pic>
        <p:nvPicPr>
          <p:cNvPr id="7" name="图片 2" descr="8644ebf81a4c510f1a6154dc6759252dd52aa54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2194" y="4152551"/>
            <a:ext cx="7869806" cy="2705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1"/>
          <p:cNvSpPr txBox="1">
            <a:spLocks noChangeArrowheads="1"/>
          </p:cNvSpPr>
          <p:nvPr/>
        </p:nvSpPr>
        <p:spPr bwMode="auto">
          <a:xfrm>
            <a:off x="228600" y="3392488"/>
            <a:ext cx="450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李自成起义的经过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422525" y="1590675"/>
            <a:ext cx="3486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中宋"/>
                <a:ea typeface="华文中宋"/>
                <a:cs typeface="华文中宋"/>
              </a:rPr>
              <a:t>政治腐败、赋税沉重</a:t>
            </a:r>
          </a:p>
        </p:txBody>
      </p:sp>
      <p:sp>
        <p:nvSpPr>
          <p:cNvPr id="22532" name="文本框 3"/>
          <p:cNvSpPr txBox="1">
            <a:spLocks noChangeArrowheads="1"/>
          </p:cNvSpPr>
          <p:nvPr/>
        </p:nvSpPr>
        <p:spPr bwMode="auto">
          <a:xfrm>
            <a:off x="2327275" y="2436813"/>
            <a:ext cx="2909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中宋"/>
                <a:ea typeface="华文中宋"/>
                <a:cs typeface="华文中宋"/>
              </a:rPr>
              <a:t>连年灾荒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01638" y="1590675"/>
            <a:ext cx="192563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华文中宋"/>
              </a:rPr>
              <a:t>根本原因：</a:t>
            </a:r>
            <a:r>
              <a:rPr lang="zh-CN" altLang="en-US" sz="2800" b="1">
                <a:latin typeface="黑体" pitchFamily="49" charset="-122"/>
                <a:ea typeface="黑体" pitchFamily="49" charset="-122"/>
                <a:cs typeface="华文中宋"/>
              </a:rPr>
              <a:t>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01638" y="2436813"/>
            <a:ext cx="2039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华文中宋"/>
              </a:rPr>
              <a:t>直接原因：</a:t>
            </a:r>
            <a:r>
              <a:rPr lang="zh-CN" altLang="en-US" sz="2800" b="1">
                <a:latin typeface="黑体" pitchFamily="49" charset="-122"/>
                <a:ea typeface="黑体" pitchFamily="49" charset="-122"/>
                <a:cs typeface="华文中宋"/>
              </a:rPr>
              <a:t> </a:t>
            </a:r>
          </a:p>
        </p:txBody>
      </p:sp>
      <p:sp>
        <p:nvSpPr>
          <p:cNvPr id="27654" name="文本框 1"/>
          <p:cNvSpPr txBox="1">
            <a:spLocks noChangeArrowheads="1"/>
          </p:cNvSpPr>
          <p:nvPr/>
        </p:nvSpPr>
        <p:spPr bwMode="auto">
          <a:xfrm>
            <a:off x="228600" y="606425"/>
            <a:ext cx="4502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．农民起义爆发的原因</a:t>
            </a:r>
          </a:p>
        </p:txBody>
      </p:sp>
      <p:pic>
        <p:nvPicPr>
          <p:cNvPr id="6" name="图片 5" descr="明末农民起义形势图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713" y="749300"/>
            <a:ext cx="5595937" cy="588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10245"/>
          <p:cNvSpPr txBox="1"/>
          <p:nvPr/>
        </p:nvSpPr>
        <p:spPr>
          <a:xfrm>
            <a:off x="7731125" y="201930"/>
            <a:ext cx="3763645" cy="430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读地图，指路线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19075" y="4125913"/>
            <a:ext cx="1254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宋体" charset="-122"/>
              </a:rPr>
              <a:t>陕北起义</a:t>
            </a: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 rot="-5400000">
            <a:off x="1565276" y="4052887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1835150" y="3914775"/>
            <a:ext cx="12858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宋体" charset="-122"/>
              </a:rPr>
              <a:t>进军中原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宋体" charset="-122"/>
              </a:rPr>
              <a:t>均田免赋</a:t>
            </a: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3636963" y="3914775"/>
            <a:ext cx="1306512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宋体" charset="-122"/>
              </a:rPr>
              <a:t>攻克西安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宋体" charset="-122"/>
              </a:rPr>
              <a:t>建立大顺</a:t>
            </a:r>
          </a:p>
          <a:p>
            <a:pPr>
              <a:spcBef>
                <a:spcPct val="50000"/>
              </a:spcBef>
            </a:pPr>
            <a:endParaRPr lang="zh-CN" altLang="en-US" sz="2000" b="1">
              <a:latin typeface="宋体" charset="-122"/>
            </a:endParaRPr>
          </a:p>
        </p:txBody>
      </p:sp>
      <p:sp>
        <p:nvSpPr>
          <p:cNvPr id="32" name="文本框 14344"/>
          <p:cNvSpPr txBox="1"/>
          <p:nvPr/>
        </p:nvSpPr>
        <p:spPr>
          <a:xfrm>
            <a:off x="5270500" y="3914775"/>
            <a:ext cx="1557338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攻克北京</a:t>
            </a:r>
            <a:endParaRPr lang="zh-CN" altLang="en-US" sz="200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推翻明朝</a:t>
            </a:r>
            <a:endParaRPr lang="zh-CN" altLang="en-US" sz="249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直接连接符 32"/>
          <p:cNvSpPr>
            <a:spLocks noChangeShapeType="1"/>
          </p:cNvSpPr>
          <p:nvPr/>
        </p:nvSpPr>
        <p:spPr bwMode="auto">
          <a:xfrm rot="-5400000">
            <a:off x="3259932" y="4050506"/>
            <a:ext cx="0" cy="541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直接连接符 33"/>
          <p:cNvSpPr>
            <a:spLocks noChangeShapeType="1"/>
          </p:cNvSpPr>
          <p:nvPr/>
        </p:nvSpPr>
        <p:spPr bwMode="auto">
          <a:xfrm rot="-5400000">
            <a:off x="4999832" y="4050506"/>
            <a:ext cx="0" cy="541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1655" y="2331720"/>
            <a:ext cx="3836035" cy="1990090"/>
          </a:xfrm>
          <a:prstGeom prst="ellipse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02 0.028796 L -0.272552 0.343796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0" y="1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/>
      <p:bldP spid="3" grpId="0"/>
      <p:bldP spid="22532" grpId="0"/>
      <p:bldP spid="8" grpId="0"/>
      <p:bldP spid="9" grpId="0"/>
      <p:bldP spid="25" grpId="0"/>
      <p:bldP spid="26" grpId="0" animBg="1"/>
      <p:bldP spid="27" grpId="0"/>
      <p:bldP spid="31" grpId="0"/>
      <p:bldP spid="32" grpId="0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71450" y="0"/>
            <a:ext cx="1835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口号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23850" y="741363"/>
            <a:ext cx="2339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华文中宋"/>
                <a:ea typeface="华文中宋"/>
                <a:cs typeface="华文中宋"/>
              </a:rPr>
              <a:t>“</a:t>
            </a:r>
            <a:r>
              <a:rPr lang="zh-CN" altLang="en-US" sz="2800" b="1">
                <a:latin typeface="华文中宋"/>
                <a:ea typeface="华文中宋"/>
                <a:cs typeface="华文中宋"/>
              </a:rPr>
              <a:t>均田免赋</a:t>
            </a:r>
            <a:r>
              <a:rPr lang="en-US" altLang="zh-CN" sz="2800" b="1">
                <a:latin typeface="华文中宋"/>
                <a:ea typeface="华文中宋"/>
                <a:cs typeface="华文中宋"/>
              </a:rPr>
              <a:t>”</a:t>
            </a:r>
            <a:endParaRPr lang="zh-CN" altLang="en-US" sz="2800" b="1">
              <a:latin typeface="华文中宋"/>
              <a:ea typeface="华文中宋"/>
              <a:cs typeface="华文中宋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673850" y="2217738"/>
            <a:ext cx="51149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Calibri" pitchFamily="34" charset="0"/>
                <a:sym typeface="+mn-ea"/>
              </a:rPr>
              <a:t>想一想：</a:t>
            </a:r>
            <a:r>
              <a:rPr lang="zh-CN" altLang="en-US" sz="3200" b="1">
                <a:latin typeface="Calibri" pitchFamily="34" charset="0"/>
                <a:sym typeface="+mn-ea"/>
              </a:rPr>
              <a:t>广大民众为什么欢迎和拥护李自成的起义军？</a:t>
            </a:r>
            <a:endParaRPr lang="zh-CN" altLang="en-US" sz="3200" b="1" noProof="1">
              <a:latin typeface="Calibri" pitchFamily="34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441325" y="4694238"/>
            <a:ext cx="168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中宋"/>
                <a:ea typeface="华文中宋"/>
                <a:cs typeface="华文中宋"/>
              </a:rPr>
              <a:t>明朝政府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821613" y="4683125"/>
            <a:ext cx="2428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中宋"/>
                <a:ea typeface="华文中宋"/>
                <a:cs typeface="华文中宋"/>
              </a:rPr>
              <a:t>李自成起义军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13225" y="4694238"/>
            <a:ext cx="1681163" cy="519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latin typeface="华文中宋" panose="02010600040101010101" charset="-122"/>
                <a:ea typeface="华文中宋" panose="02010600040101010101" charset="-122"/>
              </a:rPr>
              <a:t>广大人民</a:t>
            </a:r>
          </a:p>
        </p:txBody>
      </p:sp>
      <p:sp>
        <p:nvSpPr>
          <p:cNvPr id="15" name="右箭头 14"/>
          <p:cNvSpPr/>
          <p:nvPr/>
        </p:nvSpPr>
        <p:spPr>
          <a:xfrm>
            <a:off x="2051050" y="4819650"/>
            <a:ext cx="1927225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265363" y="4429125"/>
            <a:ext cx="1484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土地兼并</a:t>
            </a: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273300" y="5064125"/>
            <a:ext cx="148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不断加赋</a:t>
            </a:r>
          </a:p>
        </p:txBody>
      </p:sp>
      <p:sp>
        <p:nvSpPr>
          <p:cNvPr id="18" name="右箭头 17"/>
          <p:cNvSpPr/>
          <p:nvPr/>
        </p:nvSpPr>
        <p:spPr>
          <a:xfrm rot="10800000">
            <a:off x="5894388" y="4819650"/>
            <a:ext cx="1927225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111875" y="4362450"/>
            <a:ext cx="1541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均田免赋</a:t>
            </a:r>
          </a:p>
        </p:txBody>
      </p:sp>
      <p:sp>
        <p:nvSpPr>
          <p:cNvPr id="21517" name="文本框 20"/>
          <p:cNvSpPr txBox="1">
            <a:spLocks noChangeArrowheads="1"/>
          </p:cNvSpPr>
          <p:nvPr/>
        </p:nvSpPr>
        <p:spPr bwMode="auto">
          <a:xfrm>
            <a:off x="457200" y="6002338"/>
            <a:ext cx="2106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民心丧尽</a:t>
            </a:r>
          </a:p>
        </p:txBody>
      </p:sp>
      <p:sp>
        <p:nvSpPr>
          <p:cNvPr id="22" name="下箭头 21"/>
          <p:cNvSpPr/>
          <p:nvPr/>
        </p:nvSpPr>
        <p:spPr>
          <a:xfrm>
            <a:off x="1157288" y="5213350"/>
            <a:ext cx="306387" cy="673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8702675" y="5213350"/>
            <a:ext cx="306388" cy="673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20" name="文本框 23"/>
          <p:cNvSpPr txBox="1">
            <a:spLocks noChangeArrowheads="1"/>
          </p:cNvSpPr>
          <p:nvPr/>
        </p:nvSpPr>
        <p:spPr bwMode="auto">
          <a:xfrm>
            <a:off x="8202613" y="5942013"/>
            <a:ext cx="1839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赢得民心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86475" y="5064125"/>
            <a:ext cx="20145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军纪严明</a:t>
            </a:r>
          </a:p>
          <a:p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发放钱粮等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0963" y="766763"/>
            <a:ext cx="6584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中宋"/>
                <a:ea typeface="华文中宋"/>
                <a:cs typeface="华文中宋"/>
                <a:sym typeface="+mn-ea"/>
              </a:rPr>
              <a:t>（平均分配田地给农民，免除农民赋税）</a:t>
            </a:r>
            <a:endParaRPr lang="zh-CN" altLang="en-US" sz="280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292" y="1593114"/>
            <a:ext cx="5979783" cy="2485787"/>
          </a:xfrm>
          <a:prstGeom prst="round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+mn-ea"/>
              </a:rPr>
              <a:t>当时流行这样的歌谣：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+mn-ea"/>
              </a:rPr>
              <a:t>杀牛羊，备酒浆，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+mn-ea"/>
              </a:rPr>
              <a:t>开了城门迎闯王，闯王来时不纳粮。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+mn-ea"/>
              </a:rPr>
              <a:t>朝求升，暮求合，进来贫汉难存活。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  <a:sym typeface="+mn-ea"/>
              </a:rPr>
              <a:t>早早开门拜闯王，管叫大小读欢悦。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/>
      <p:bldP spid="21517" grpId="0"/>
      <p:bldP spid="22" grpId="0" animBg="1"/>
      <p:bldP spid="23" grpId="1" animBg="1"/>
      <p:bldP spid="21520" grpId="0"/>
      <p:bldP spid="6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9"/>
          <p:cNvSpPr txBox="1">
            <a:spLocks noChangeArrowheads="1"/>
          </p:cNvSpPr>
          <p:nvPr/>
        </p:nvSpPr>
        <p:spPr bwMode="auto">
          <a:xfrm>
            <a:off x="195263" y="246063"/>
            <a:ext cx="18351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4. </a:t>
            </a:r>
            <a:r>
              <a:rPr lang="zh-CN" altLang="en-US" sz="3200" b="1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结果</a:t>
            </a:r>
          </a:p>
        </p:txBody>
      </p:sp>
      <p:pic>
        <p:nvPicPr>
          <p:cNvPr id="3" name="图片 2" descr="崇祯帝殉国处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0200" y="632973"/>
            <a:ext cx="5741800" cy="4576591"/>
          </a:xfrm>
          <a:prstGeom prst="roundRect">
            <a:avLst/>
          </a:prstGeom>
        </p:spPr>
      </p:pic>
      <p:sp>
        <p:nvSpPr>
          <p:cNvPr id="29699" name="文本框 3"/>
          <p:cNvSpPr txBox="1">
            <a:spLocks noChangeArrowheads="1"/>
          </p:cNvSpPr>
          <p:nvPr/>
        </p:nvSpPr>
        <p:spPr bwMode="auto">
          <a:xfrm>
            <a:off x="6605588" y="5568950"/>
            <a:ext cx="54498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宋体"/>
                <a:ea typeface="华文宋体"/>
                <a:cs typeface="华文宋体"/>
              </a:rPr>
              <a:t>崇祯皇帝自缢处（煤山，今景山）</a:t>
            </a:r>
          </a:p>
        </p:txBody>
      </p:sp>
      <p:sp>
        <p:nvSpPr>
          <p:cNvPr id="29700" name="文本框 1"/>
          <p:cNvSpPr txBox="1">
            <a:spLocks noChangeArrowheads="1"/>
          </p:cNvSpPr>
          <p:nvPr/>
        </p:nvSpPr>
        <p:spPr bwMode="auto">
          <a:xfrm>
            <a:off x="254000" y="1001713"/>
            <a:ext cx="46021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华文中宋"/>
                <a:ea typeface="华文中宋"/>
                <a:cs typeface="华文中宋"/>
                <a:sym typeface="+mn-ea"/>
              </a:rPr>
              <a:t>崇祯皇帝自缢身亡</a:t>
            </a:r>
          </a:p>
          <a:p>
            <a:r>
              <a:rPr lang="zh-CN" altLang="en-US" sz="2800" b="1">
                <a:solidFill>
                  <a:srgbClr val="FF0000"/>
                </a:solidFill>
                <a:latin typeface="华文中宋"/>
                <a:ea typeface="华文中宋"/>
                <a:cs typeface="华文中宋"/>
                <a:sym typeface="+mn-ea"/>
              </a:rPr>
              <a:t>明王朝被推翻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222250" y="2811463"/>
            <a:ext cx="5180013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defTabSz="1069848" fontAlgn="auto">
              <a:spcBef>
                <a:spcPct val="60000"/>
              </a:spcBef>
              <a:spcAft>
                <a:spcPts val="0"/>
              </a:spcAft>
              <a:defRPr/>
            </a:pPr>
            <a:r>
              <a:rPr lang="en-US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  1644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月，百万大军在李自成的统一指挥下，对北京城发起猛烈进攻，不到两天攻进城内，明朝末帝崇祯在绝望中自缢。统治长达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276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年的明王朝，最终被农民起义推翻。</a:t>
            </a:r>
          </a:p>
        </p:txBody>
      </p:sp>
      <p:pic>
        <p:nvPicPr>
          <p:cNvPr id="29702" name="图片 52" descr="0fc2adf3869c92b82027725514443a9f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ADFE5"/>
              </a:clrFrom>
              <a:clrTo>
                <a:srgbClr val="DADFE5">
                  <a:alpha val="0"/>
                </a:srgbClr>
              </a:clrTo>
            </a:clrChange>
          </a:blip>
          <a:srcRect l="5641" t="56548" r="5608" b="26981"/>
          <a:stretch>
            <a:fillRect/>
          </a:stretch>
        </p:blipFill>
        <p:spPr bwMode="auto">
          <a:xfrm>
            <a:off x="0" y="5946775"/>
            <a:ext cx="121920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8"/>
          <p:cNvSpPr txBox="1">
            <a:spLocks noChangeArrowheads="1"/>
          </p:cNvSpPr>
          <p:nvPr/>
        </p:nvSpPr>
        <p:spPr bwMode="auto">
          <a:xfrm>
            <a:off x="1433513" y="2636838"/>
            <a:ext cx="5732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/>
              <a:t>满洲兴起和清兵入关</a:t>
            </a:r>
          </a:p>
        </p:txBody>
      </p:sp>
      <p:sp>
        <p:nvSpPr>
          <p:cNvPr id="6" name="横卷形 5"/>
          <p:cNvSpPr/>
          <p:nvPr/>
        </p:nvSpPr>
        <p:spPr>
          <a:xfrm>
            <a:off x="300038" y="0"/>
            <a:ext cx="6545262" cy="1685925"/>
          </a:xfrm>
          <a:prstGeom prst="horizontalScroll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Arial" charset="0"/>
              </a:rPr>
              <a:t>  三、江山易主</a:t>
            </a:r>
          </a:p>
        </p:txBody>
      </p:sp>
      <p:pic>
        <p:nvPicPr>
          <p:cNvPr id="7" name="图片 6" descr="d2900082ab4ae5c43fe.jpg"/>
          <p:cNvPicPr>
            <a:picLocks noChangeAspect="1"/>
          </p:cNvPicPr>
          <p:nvPr/>
        </p:nvPicPr>
        <p:blipFill>
          <a:blip r:embed="rId2" cstate="print"/>
          <a:srcRect l="8278" r="6872"/>
          <a:stretch>
            <a:fillRect/>
          </a:stretch>
        </p:blipFill>
        <p:spPr>
          <a:xfrm>
            <a:off x="6896100" y="4283075"/>
            <a:ext cx="5102225" cy="2574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矩形 79875"/>
          <p:cNvSpPr>
            <a:spLocks noChangeArrowheads="1"/>
          </p:cNvSpPr>
          <p:nvPr/>
        </p:nvSpPr>
        <p:spPr bwMode="auto">
          <a:xfrm>
            <a:off x="1987550" y="0"/>
            <a:ext cx="8294688" cy="6858000"/>
          </a:xfrm>
          <a:prstGeom prst="rect">
            <a:avLst/>
          </a:prstGeom>
          <a:solidFill>
            <a:srgbClr val="FFD5A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46" name="任意多边形 79881"/>
          <p:cNvSpPr>
            <a:spLocks noChangeArrowheads="1"/>
          </p:cNvSpPr>
          <p:nvPr/>
        </p:nvSpPr>
        <p:spPr bwMode="auto">
          <a:xfrm>
            <a:off x="7551738" y="2446338"/>
            <a:ext cx="2735262" cy="4346575"/>
          </a:xfrm>
          <a:custGeom>
            <a:avLst/>
            <a:gdLst>
              <a:gd name="T0" fmla="*/ 0 w 1723"/>
              <a:gd name="T1" fmla="*/ 0 h 2738"/>
              <a:gd name="T2" fmla="*/ 1723 w 1723"/>
              <a:gd name="T3" fmla="*/ 2738 h 2738"/>
            </a:gdLst>
            <a:ahLst/>
            <a:cxnLst/>
            <a:rect l="T0" t="T1" r="T2" b="T3"/>
            <a:pathLst>
              <a:path w="1723" h="2738">
                <a:moveTo>
                  <a:pt x="31" y="1342"/>
                </a:moveTo>
                <a:cubicBezTo>
                  <a:pt x="6" y="1151"/>
                  <a:pt x="24" y="1208"/>
                  <a:pt x="46" y="1150"/>
                </a:cubicBezTo>
                <a:cubicBezTo>
                  <a:pt x="68" y="1092"/>
                  <a:pt x="120" y="1033"/>
                  <a:pt x="160" y="994"/>
                </a:cubicBezTo>
                <a:cubicBezTo>
                  <a:pt x="200" y="955"/>
                  <a:pt x="244" y="944"/>
                  <a:pt x="287" y="913"/>
                </a:cubicBezTo>
                <a:cubicBezTo>
                  <a:pt x="330" y="882"/>
                  <a:pt x="380" y="832"/>
                  <a:pt x="416" y="808"/>
                </a:cubicBezTo>
                <a:cubicBezTo>
                  <a:pt x="452" y="784"/>
                  <a:pt x="471" y="790"/>
                  <a:pt x="505" y="769"/>
                </a:cubicBezTo>
                <a:cubicBezTo>
                  <a:pt x="539" y="748"/>
                  <a:pt x="587" y="705"/>
                  <a:pt x="622" y="682"/>
                </a:cubicBezTo>
                <a:cubicBezTo>
                  <a:pt x="657" y="659"/>
                  <a:pt x="685" y="658"/>
                  <a:pt x="716" y="630"/>
                </a:cubicBezTo>
                <a:cubicBezTo>
                  <a:pt x="747" y="602"/>
                  <a:pt x="783" y="545"/>
                  <a:pt x="808" y="511"/>
                </a:cubicBezTo>
                <a:cubicBezTo>
                  <a:pt x="833" y="477"/>
                  <a:pt x="842" y="457"/>
                  <a:pt x="865" y="426"/>
                </a:cubicBezTo>
                <a:cubicBezTo>
                  <a:pt x="888" y="395"/>
                  <a:pt x="932" y="358"/>
                  <a:pt x="949" y="325"/>
                </a:cubicBezTo>
                <a:cubicBezTo>
                  <a:pt x="966" y="292"/>
                  <a:pt x="953" y="250"/>
                  <a:pt x="967" y="229"/>
                </a:cubicBezTo>
                <a:cubicBezTo>
                  <a:pt x="981" y="208"/>
                  <a:pt x="1012" y="210"/>
                  <a:pt x="1033" y="198"/>
                </a:cubicBezTo>
                <a:cubicBezTo>
                  <a:pt x="1054" y="186"/>
                  <a:pt x="1077" y="159"/>
                  <a:pt x="1096" y="157"/>
                </a:cubicBezTo>
                <a:cubicBezTo>
                  <a:pt x="1115" y="155"/>
                  <a:pt x="1130" y="165"/>
                  <a:pt x="1148" y="184"/>
                </a:cubicBezTo>
                <a:cubicBezTo>
                  <a:pt x="1166" y="203"/>
                  <a:pt x="1172" y="245"/>
                  <a:pt x="1202" y="268"/>
                </a:cubicBezTo>
                <a:cubicBezTo>
                  <a:pt x="1232" y="291"/>
                  <a:pt x="1265" y="317"/>
                  <a:pt x="1328" y="325"/>
                </a:cubicBezTo>
                <a:cubicBezTo>
                  <a:pt x="1391" y="333"/>
                  <a:pt x="1528" y="332"/>
                  <a:pt x="1580" y="313"/>
                </a:cubicBezTo>
                <a:cubicBezTo>
                  <a:pt x="1632" y="294"/>
                  <a:pt x="1640" y="239"/>
                  <a:pt x="1639" y="210"/>
                </a:cubicBezTo>
                <a:cubicBezTo>
                  <a:pt x="1638" y="181"/>
                  <a:pt x="1585" y="162"/>
                  <a:pt x="1574" y="139"/>
                </a:cubicBezTo>
                <a:cubicBezTo>
                  <a:pt x="1563" y="116"/>
                  <a:pt x="1573" y="89"/>
                  <a:pt x="1570" y="72"/>
                </a:cubicBezTo>
                <a:cubicBezTo>
                  <a:pt x="1567" y="55"/>
                  <a:pt x="1558" y="50"/>
                  <a:pt x="1558" y="39"/>
                </a:cubicBezTo>
                <a:cubicBezTo>
                  <a:pt x="1558" y="28"/>
                  <a:pt x="1559" y="8"/>
                  <a:pt x="1570" y="4"/>
                </a:cubicBezTo>
                <a:cubicBezTo>
                  <a:pt x="1581" y="0"/>
                  <a:pt x="1607" y="13"/>
                  <a:pt x="1625" y="15"/>
                </a:cubicBezTo>
                <a:cubicBezTo>
                  <a:pt x="1643" y="17"/>
                  <a:pt x="1662" y="13"/>
                  <a:pt x="1678" y="13"/>
                </a:cubicBezTo>
                <a:cubicBezTo>
                  <a:pt x="1694" y="13"/>
                  <a:pt x="1716" y="15"/>
                  <a:pt x="1723" y="16"/>
                </a:cubicBezTo>
                <a:lnTo>
                  <a:pt x="1718" y="16"/>
                </a:lnTo>
                <a:lnTo>
                  <a:pt x="1717" y="2578"/>
                </a:lnTo>
                <a:lnTo>
                  <a:pt x="1714" y="2581"/>
                </a:lnTo>
                <a:cubicBezTo>
                  <a:pt x="1632" y="2600"/>
                  <a:pt x="1475" y="2738"/>
                  <a:pt x="1223" y="2691"/>
                </a:cubicBezTo>
                <a:cubicBezTo>
                  <a:pt x="971" y="2644"/>
                  <a:pt x="398" y="2524"/>
                  <a:pt x="199" y="2299"/>
                </a:cubicBezTo>
                <a:cubicBezTo>
                  <a:pt x="0" y="2074"/>
                  <a:pt x="57" y="1535"/>
                  <a:pt x="31" y="1342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47" name="任意多边形 79880"/>
          <p:cNvSpPr>
            <a:spLocks noChangeArrowheads="1"/>
          </p:cNvSpPr>
          <p:nvPr/>
        </p:nvSpPr>
        <p:spPr bwMode="auto">
          <a:xfrm>
            <a:off x="9661525" y="4075113"/>
            <a:ext cx="625475" cy="1187450"/>
          </a:xfrm>
          <a:custGeom>
            <a:avLst/>
            <a:gdLst>
              <a:gd name="T0" fmla="*/ 0 w 394"/>
              <a:gd name="T1" fmla="*/ 0 h 748"/>
              <a:gd name="T2" fmla="*/ 394 w 394"/>
              <a:gd name="T3" fmla="*/ 748 h 748"/>
            </a:gdLst>
            <a:ahLst/>
            <a:cxnLst/>
            <a:rect l="T0" t="T1" r="T2" b="T3"/>
            <a:pathLst>
              <a:path w="394" h="748">
                <a:moveTo>
                  <a:pt x="7" y="448"/>
                </a:moveTo>
                <a:cubicBezTo>
                  <a:pt x="14" y="433"/>
                  <a:pt x="43" y="420"/>
                  <a:pt x="53" y="390"/>
                </a:cubicBezTo>
                <a:cubicBezTo>
                  <a:pt x="63" y="360"/>
                  <a:pt x="71" y="303"/>
                  <a:pt x="68" y="268"/>
                </a:cubicBezTo>
                <a:cubicBezTo>
                  <a:pt x="65" y="233"/>
                  <a:pt x="25" y="206"/>
                  <a:pt x="35" y="180"/>
                </a:cubicBezTo>
                <a:cubicBezTo>
                  <a:pt x="45" y="154"/>
                  <a:pt x="101" y="127"/>
                  <a:pt x="128" y="109"/>
                </a:cubicBezTo>
                <a:cubicBezTo>
                  <a:pt x="155" y="91"/>
                  <a:pt x="175" y="86"/>
                  <a:pt x="197" y="73"/>
                </a:cubicBezTo>
                <a:cubicBezTo>
                  <a:pt x="219" y="60"/>
                  <a:pt x="239" y="39"/>
                  <a:pt x="260" y="33"/>
                </a:cubicBezTo>
                <a:cubicBezTo>
                  <a:pt x="281" y="27"/>
                  <a:pt x="302" y="42"/>
                  <a:pt x="323" y="37"/>
                </a:cubicBezTo>
                <a:cubicBezTo>
                  <a:pt x="344" y="32"/>
                  <a:pt x="378" y="10"/>
                  <a:pt x="389" y="4"/>
                </a:cubicBezTo>
                <a:lnTo>
                  <a:pt x="392" y="0"/>
                </a:lnTo>
                <a:lnTo>
                  <a:pt x="391" y="738"/>
                </a:lnTo>
                <a:lnTo>
                  <a:pt x="394" y="748"/>
                </a:lnTo>
                <a:cubicBezTo>
                  <a:pt x="386" y="743"/>
                  <a:pt x="358" y="714"/>
                  <a:pt x="341" y="705"/>
                </a:cubicBezTo>
                <a:cubicBezTo>
                  <a:pt x="324" y="696"/>
                  <a:pt x="315" y="710"/>
                  <a:pt x="293" y="693"/>
                </a:cubicBezTo>
                <a:cubicBezTo>
                  <a:pt x="271" y="676"/>
                  <a:pt x="233" y="631"/>
                  <a:pt x="209" y="604"/>
                </a:cubicBezTo>
                <a:cubicBezTo>
                  <a:pt x="185" y="577"/>
                  <a:pt x="172" y="547"/>
                  <a:pt x="148" y="531"/>
                </a:cubicBezTo>
                <a:cubicBezTo>
                  <a:pt x="124" y="515"/>
                  <a:pt x="84" y="516"/>
                  <a:pt x="62" y="508"/>
                </a:cubicBezTo>
                <a:cubicBezTo>
                  <a:pt x="40" y="500"/>
                  <a:pt x="22" y="491"/>
                  <a:pt x="13" y="481"/>
                </a:cubicBezTo>
                <a:cubicBezTo>
                  <a:pt x="4" y="471"/>
                  <a:pt x="0" y="463"/>
                  <a:pt x="7" y="448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48" name="任意多边形 79883"/>
          <p:cNvSpPr>
            <a:spLocks noChangeArrowheads="1"/>
          </p:cNvSpPr>
          <p:nvPr/>
        </p:nvSpPr>
        <p:spPr bwMode="auto">
          <a:xfrm>
            <a:off x="9659938" y="4079875"/>
            <a:ext cx="622300" cy="1166813"/>
          </a:xfrm>
          <a:custGeom>
            <a:avLst/>
            <a:gdLst>
              <a:gd name="T0" fmla="*/ 0 w 392"/>
              <a:gd name="T1" fmla="*/ 0 h 735"/>
              <a:gd name="T2" fmla="*/ 392 w 392"/>
              <a:gd name="T3" fmla="*/ 735 h 735"/>
            </a:gdLst>
            <a:ahLst/>
            <a:cxnLst/>
            <a:rect l="T0" t="T1" r="T2" b="T3"/>
            <a:pathLst>
              <a:path w="392" h="735">
                <a:moveTo>
                  <a:pt x="392" y="735"/>
                </a:moveTo>
                <a:lnTo>
                  <a:pt x="341" y="701"/>
                </a:lnTo>
                <a:cubicBezTo>
                  <a:pt x="325" y="693"/>
                  <a:pt x="315" y="706"/>
                  <a:pt x="293" y="689"/>
                </a:cubicBezTo>
                <a:cubicBezTo>
                  <a:pt x="271" y="672"/>
                  <a:pt x="233" y="627"/>
                  <a:pt x="209" y="600"/>
                </a:cubicBezTo>
                <a:cubicBezTo>
                  <a:pt x="185" y="573"/>
                  <a:pt x="172" y="543"/>
                  <a:pt x="148" y="527"/>
                </a:cubicBezTo>
                <a:cubicBezTo>
                  <a:pt x="124" y="511"/>
                  <a:pt x="84" y="512"/>
                  <a:pt x="62" y="504"/>
                </a:cubicBezTo>
                <a:cubicBezTo>
                  <a:pt x="40" y="496"/>
                  <a:pt x="22" y="487"/>
                  <a:pt x="13" y="477"/>
                </a:cubicBezTo>
                <a:cubicBezTo>
                  <a:pt x="4" y="467"/>
                  <a:pt x="0" y="459"/>
                  <a:pt x="7" y="444"/>
                </a:cubicBezTo>
                <a:cubicBezTo>
                  <a:pt x="14" y="429"/>
                  <a:pt x="43" y="416"/>
                  <a:pt x="53" y="386"/>
                </a:cubicBezTo>
                <a:cubicBezTo>
                  <a:pt x="63" y="356"/>
                  <a:pt x="71" y="299"/>
                  <a:pt x="68" y="264"/>
                </a:cubicBezTo>
                <a:cubicBezTo>
                  <a:pt x="65" y="229"/>
                  <a:pt x="25" y="202"/>
                  <a:pt x="35" y="176"/>
                </a:cubicBezTo>
                <a:cubicBezTo>
                  <a:pt x="45" y="150"/>
                  <a:pt x="101" y="123"/>
                  <a:pt x="128" y="105"/>
                </a:cubicBezTo>
                <a:cubicBezTo>
                  <a:pt x="155" y="87"/>
                  <a:pt x="175" y="82"/>
                  <a:pt x="197" y="69"/>
                </a:cubicBezTo>
                <a:cubicBezTo>
                  <a:pt x="219" y="56"/>
                  <a:pt x="239" y="35"/>
                  <a:pt x="260" y="29"/>
                </a:cubicBezTo>
                <a:cubicBezTo>
                  <a:pt x="281" y="23"/>
                  <a:pt x="302" y="38"/>
                  <a:pt x="323" y="33"/>
                </a:cubicBezTo>
                <a:cubicBezTo>
                  <a:pt x="344" y="28"/>
                  <a:pt x="378" y="5"/>
                  <a:pt x="389" y="0"/>
                </a:cubicBezTo>
              </a:path>
            </a:pathLst>
          </a:custGeom>
          <a:noFill/>
          <a:ln w="3175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49" name="任意多边形 79884"/>
          <p:cNvSpPr>
            <a:spLocks noChangeArrowheads="1"/>
          </p:cNvSpPr>
          <p:nvPr/>
        </p:nvSpPr>
        <p:spPr bwMode="auto">
          <a:xfrm>
            <a:off x="1984375" y="0"/>
            <a:ext cx="5822950" cy="4124325"/>
          </a:xfrm>
          <a:custGeom>
            <a:avLst/>
            <a:gdLst>
              <a:gd name="T0" fmla="*/ 0 w 3668"/>
              <a:gd name="T1" fmla="*/ 0 h 2598"/>
              <a:gd name="T2" fmla="*/ 3668 w 3668"/>
              <a:gd name="T3" fmla="*/ 2598 h 2598"/>
            </a:gdLst>
            <a:ahLst/>
            <a:cxnLst/>
            <a:rect l="T0" t="T1" r="T2" b="T3"/>
            <a:pathLst>
              <a:path w="3668" h="2598">
                <a:moveTo>
                  <a:pt x="2" y="1874"/>
                </a:moveTo>
                <a:lnTo>
                  <a:pt x="0" y="0"/>
                </a:lnTo>
                <a:lnTo>
                  <a:pt x="3664" y="0"/>
                </a:lnTo>
                <a:cubicBezTo>
                  <a:pt x="3664" y="10"/>
                  <a:pt x="3668" y="25"/>
                  <a:pt x="3661" y="63"/>
                </a:cubicBezTo>
                <a:cubicBezTo>
                  <a:pt x="3654" y="101"/>
                  <a:pt x="3637" y="184"/>
                  <a:pt x="3623" y="231"/>
                </a:cubicBezTo>
                <a:cubicBezTo>
                  <a:pt x="3609" y="278"/>
                  <a:pt x="3604" y="299"/>
                  <a:pt x="3578" y="348"/>
                </a:cubicBezTo>
                <a:cubicBezTo>
                  <a:pt x="3552" y="397"/>
                  <a:pt x="3521" y="451"/>
                  <a:pt x="3467" y="525"/>
                </a:cubicBezTo>
                <a:cubicBezTo>
                  <a:pt x="3413" y="599"/>
                  <a:pt x="3292" y="729"/>
                  <a:pt x="3254" y="794"/>
                </a:cubicBezTo>
                <a:cubicBezTo>
                  <a:pt x="3216" y="859"/>
                  <a:pt x="3244" y="860"/>
                  <a:pt x="3241" y="914"/>
                </a:cubicBezTo>
                <a:cubicBezTo>
                  <a:pt x="3238" y="968"/>
                  <a:pt x="3232" y="1066"/>
                  <a:pt x="3235" y="1118"/>
                </a:cubicBezTo>
                <a:cubicBezTo>
                  <a:pt x="3238" y="1170"/>
                  <a:pt x="3249" y="1199"/>
                  <a:pt x="3259" y="1229"/>
                </a:cubicBezTo>
                <a:cubicBezTo>
                  <a:pt x="3269" y="1259"/>
                  <a:pt x="3296" y="1264"/>
                  <a:pt x="3296" y="1299"/>
                </a:cubicBezTo>
                <a:cubicBezTo>
                  <a:pt x="3296" y="1334"/>
                  <a:pt x="3278" y="1399"/>
                  <a:pt x="3262" y="1440"/>
                </a:cubicBezTo>
                <a:cubicBezTo>
                  <a:pt x="3246" y="1481"/>
                  <a:pt x="3240" y="1515"/>
                  <a:pt x="3200" y="1547"/>
                </a:cubicBezTo>
                <a:cubicBezTo>
                  <a:pt x="3160" y="1579"/>
                  <a:pt x="3065" y="1592"/>
                  <a:pt x="3020" y="1631"/>
                </a:cubicBezTo>
                <a:cubicBezTo>
                  <a:pt x="2975" y="1670"/>
                  <a:pt x="2956" y="1706"/>
                  <a:pt x="2932" y="1781"/>
                </a:cubicBezTo>
                <a:cubicBezTo>
                  <a:pt x="2908" y="1856"/>
                  <a:pt x="2897" y="2014"/>
                  <a:pt x="2875" y="2078"/>
                </a:cubicBezTo>
                <a:cubicBezTo>
                  <a:pt x="2853" y="2142"/>
                  <a:pt x="2833" y="2169"/>
                  <a:pt x="2800" y="2166"/>
                </a:cubicBezTo>
                <a:cubicBezTo>
                  <a:pt x="2767" y="2163"/>
                  <a:pt x="2702" y="2128"/>
                  <a:pt x="2675" y="2060"/>
                </a:cubicBezTo>
                <a:cubicBezTo>
                  <a:pt x="2648" y="1992"/>
                  <a:pt x="2689" y="1818"/>
                  <a:pt x="2638" y="1761"/>
                </a:cubicBezTo>
                <a:cubicBezTo>
                  <a:pt x="2587" y="1704"/>
                  <a:pt x="2441" y="1712"/>
                  <a:pt x="2369" y="1716"/>
                </a:cubicBezTo>
                <a:cubicBezTo>
                  <a:pt x="2297" y="1720"/>
                  <a:pt x="2251" y="1736"/>
                  <a:pt x="2203" y="1785"/>
                </a:cubicBezTo>
                <a:cubicBezTo>
                  <a:pt x="2155" y="1834"/>
                  <a:pt x="2124" y="1940"/>
                  <a:pt x="2083" y="2010"/>
                </a:cubicBezTo>
                <a:cubicBezTo>
                  <a:pt x="2042" y="2080"/>
                  <a:pt x="1999" y="2142"/>
                  <a:pt x="1955" y="2207"/>
                </a:cubicBezTo>
                <a:cubicBezTo>
                  <a:pt x="1911" y="2272"/>
                  <a:pt x="1864" y="2345"/>
                  <a:pt x="1820" y="2402"/>
                </a:cubicBezTo>
                <a:cubicBezTo>
                  <a:pt x="1776" y="2459"/>
                  <a:pt x="1723" y="2518"/>
                  <a:pt x="1691" y="2549"/>
                </a:cubicBezTo>
                <a:cubicBezTo>
                  <a:pt x="1659" y="2580"/>
                  <a:pt x="1649" y="2578"/>
                  <a:pt x="1627" y="2585"/>
                </a:cubicBezTo>
                <a:lnTo>
                  <a:pt x="1559" y="2591"/>
                </a:lnTo>
                <a:lnTo>
                  <a:pt x="1553" y="2537"/>
                </a:lnTo>
                <a:lnTo>
                  <a:pt x="1478" y="2544"/>
                </a:lnTo>
                <a:lnTo>
                  <a:pt x="1477" y="2598"/>
                </a:lnTo>
                <a:lnTo>
                  <a:pt x="1397" y="2588"/>
                </a:lnTo>
                <a:lnTo>
                  <a:pt x="1403" y="2532"/>
                </a:lnTo>
                <a:lnTo>
                  <a:pt x="1336" y="2513"/>
                </a:lnTo>
                <a:lnTo>
                  <a:pt x="1316" y="2559"/>
                </a:lnTo>
                <a:lnTo>
                  <a:pt x="1249" y="2531"/>
                </a:lnTo>
                <a:lnTo>
                  <a:pt x="1265" y="2481"/>
                </a:lnTo>
                <a:lnTo>
                  <a:pt x="1196" y="2450"/>
                </a:lnTo>
                <a:lnTo>
                  <a:pt x="1178" y="2499"/>
                </a:lnTo>
                <a:lnTo>
                  <a:pt x="1109" y="2483"/>
                </a:lnTo>
                <a:lnTo>
                  <a:pt x="1114" y="2430"/>
                </a:lnTo>
                <a:lnTo>
                  <a:pt x="1037" y="2427"/>
                </a:lnTo>
                <a:lnTo>
                  <a:pt x="1033" y="2484"/>
                </a:lnTo>
                <a:lnTo>
                  <a:pt x="962" y="2490"/>
                </a:lnTo>
                <a:lnTo>
                  <a:pt x="952" y="2441"/>
                </a:lnTo>
                <a:lnTo>
                  <a:pt x="874" y="2460"/>
                </a:lnTo>
                <a:lnTo>
                  <a:pt x="892" y="2511"/>
                </a:lnTo>
                <a:lnTo>
                  <a:pt x="814" y="2535"/>
                </a:lnTo>
                <a:lnTo>
                  <a:pt x="806" y="2486"/>
                </a:lnTo>
                <a:lnTo>
                  <a:pt x="731" y="2496"/>
                </a:lnTo>
                <a:lnTo>
                  <a:pt x="728" y="2549"/>
                </a:lnTo>
                <a:lnTo>
                  <a:pt x="641" y="2526"/>
                </a:lnTo>
                <a:lnTo>
                  <a:pt x="671" y="2480"/>
                </a:lnTo>
                <a:lnTo>
                  <a:pt x="665" y="2441"/>
                </a:lnTo>
                <a:lnTo>
                  <a:pt x="610" y="2426"/>
                </a:lnTo>
                <a:cubicBezTo>
                  <a:pt x="607" y="2410"/>
                  <a:pt x="634" y="2352"/>
                  <a:pt x="647" y="2345"/>
                </a:cubicBezTo>
                <a:lnTo>
                  <a:pt x="689" y="2385"/>
                </a:lnTo>
                <a:cubicBezTo>
                  <a:pt x="701" y="2377"/>
                  <a:pt x="725" y="2308"/>
                  <a:pt x="722" y="2294"/>
                </a:cubicBezTo>
                <a:lnTo>
                  <a:pt x="668" y="2300"/>
                </a:lnTo>
                <a:lnTo>
                  <a:pt x="670" y="2300"/>
                </a:lnTo>
                <a:cubicBezTo>
                  <a:pt x="669" y="2296"/>
                  <a:pt x="665" y="2283"/>
                  <a:pt x="661" y="2276"/>
                </a:cubicBezTo>
                <a:cubicBezTo>
                  <a:pt x="657" y="2269"/>
                  <a:pt x="647" y="2261"/>
                  <a:pt x="644" y="2258"/>
                </a:cubicBezTo>
                <a:lnTo>
                  <a:pt x="643" y="2256"/>
                </a:lnTo>
                <a:lnTo>
                  <a:pt x="676" y="2210"/>
                </a:lnTo>
                <a:lnTo>
                  <a:pt x="674" y="2211"/>
                </a:lnTo>
                <a:cubicBezTo>
                  <a:pt x="667" y="2207"/>
                  <a:pt x="650" y="2188"/>
                  <a:pt x="634" y="2184"/>
                </a:cubicBezTo>
                <a:cubicBezTo>
                  <a:pt x="618" y="2180"/>
                  <a:pt x="587" y="2186"/>
                  <a:pt x="578" y="2187"/>
                </a:cubicBezTo>
                <a:lnTo>
                  <a:pt x="578" y="2189"/>
                </a:lnTo>
                <a:lnTo>
                  <a:pt x="590" y="2246"/>
                </a:lnTo>
                <a:lnTo>
                  <a:pt x="524" y="2267"/>
                </a:lnTo>
                <a:lnTo>
                  <a:pt x="503" y="2223"/>
                </a:lnTo>
                <a:lnTo>
                  <a:pt x="433" y="2241"/>
                </a:lnTo>
                <a:lnTo>
                  <a:pt x="434" y="2294"/>
                </a:lnTo>
                <a:lnTo>
                  <a:pt x="434" y="2295"/>
                </a:lnTo>
                <a:cubicBezTo>
                  <a:pt x="427" y="2296"/>
                  <a:pt x="406" y="2300"/>
                  <a:pt x="394" y="2300"/>
                </a:cubicBezTo>
                <a:cubicBezTo>
                  <a:pt x="382" y="2300"/>
                  <a:pt x="367" y="2297"/>
                  <a:pt x="362" y="2297"/>
                </a:cubicBezTo>
                <a:lnTo>
                  <a:pt x="361" y="2297"/>
                </a:lnTo>
                <a:lnTo>
                  <a:pt x="365" y="2243"/>
                </a:lnTo>
                <a:lnTo>
                  <a:pt x="295" y="2226"/>
                </a:lnTo>
                <a:lnTo>
                  <a:pt x="269" y="2283"/>
                </a:lnTo>
                <a:lnTo>
                  <a:pt x="269" y="2280"/>
                </a:lnTo>
                <a:cubicBezTo>
                  <a:pt x="261" y="2275"/>
                  <a:pt x="235" y="2264"/>
                  <a:pt x="223" y="2255"/>
                </a:cubicBezTo>
                <a:cubicBezTo>
                  <a:pt x="211" y="2246"/>
                  <a:pt x="201" y="2229"/>
                  <a:pt x="197" y="2223"/>
                </a:cubicBezTo>
                <a:lnTo>
                  <a:pt x="197" y="2220"/>
                </a:lnTo>
                <a:lnTo>
                  <a:pt x="245" y="2195"/>
                </a:lnTo>
                <a:lnTo>
                  <a:pt x="220" y="2127"/>
                </a:lnTo>
                <a:lnTo>
                  <a:pt x="164" y="2144"/>
                </a:lnTo>
                <a:lnTo>
                  <a:pt x="139" y="2075"/>
                </a:lnTo>
                <a:lnTo>
                  <a:pt x="193" y="2057"/>
                </a:lnTo>
                <a:lnTo>
                  <a:pt x="172" y="1986"/>
                </a:lnTo>
                <a:lnTo>
                  <a:pt x="124" y="1995"/>
                </a:lnTo>
                <a:lnTo>
                  <a:pt x="100" y="1931"/>
                </a:lnTo>
                <a:lnTo>
                  <a:pt x="148" y="1902"/>
                </a:lnTo>
                <a:lnTo>
                  <a:pt x="80" y="1833"/>
                </a:lnTo>
                <a:lnTo>
                  <a:pt x="55" y="1886"/>
                </a:lnTo>
                <a:lnTo>
                  <a:pt x="2" y="1874"/>
                </a:lnTo>
                <a:close/>
              </a:path>
            </a:pathLst>
          </a:custGeom>
          <a:solidFill>
            <a:srgbClr val="BCFCA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0" name="任意多边形 79888"/>
          <p:cNvSpPr>
            <a:spLocks noChangeArrowheads="1"/>
          </p:cNvSpPr>
          <p:nvPr/>
        </p:nvSpPr>
        <p:spPr bwMode="auto">
          <a:xfrm>
            <a:off x="1995488" y="2894013"/>
            <a:ext cx="2587625" cy="1239837"/>
          </a:xfrm>
          <a:custGeom>
            <a:avLst/>
            <a:gdLst>
              <a:gd name="T0" fmla="*/ 0 w 1630"/>
              <a:gd name="T1" fmla="*/ 0 h 781"/>
              <a:gd name="T2" fmla="*/ 1630 w 1630"/>
              <a:gd name="T3" fmla="*/ 781 h 781"/>
            </a:gdLst>
            <a:ahLst/>
            <a:cxnLst/>
            <a:rect l="T0" t="T1" r="T2" b="T3"/>
            <a:pathLst>
              <a:path w="1630" h="781">
                <a:moveTo>
                  <a:pt x="0" y="42"/>
                </a:moveTo>
                <a:lnTo>
                  <a:pt x="46" y="51"/>
                </a:lnTo>
                <a:lnTo>
                  <a:pt x="70" y="0"/>
                </a:lnTo>
                <a:lnTo>
                  <a:pt x="159" y="81"/>
                </a:lnTo>
                <a:lnTo>
                  <a:pt x="106" y="108"/>
                </a:lnTo>
                <a:lnTo>
                  <a:pt x="120" y="160"/>
                </a:lnTo>
                <a:lnTo>
                  <a:pt x="171" y="150"/>
                </a:lnTo>
                <a:lnTo>
                  <a:pt x="198" y="243"/>
                </a:lnTo>
                <a:lnTo>
                  <a:pt x="144" y="259"/>
                </a:lnTo>
                <a:lnTo>
                  <a:pt x="163" y="312"/>
                </a:lnTo>
                <a:lnTo>
                  <a:pt x="217" y="295"/>
                </a:lnTo>
                <a:lnTo>
                  <a:pt x="249" y="378"/>
                </a:lnTo>
                <a:lnTo>
                  <a:pt x="204" y="402"/>
                </a:lnTo>
                <a:cubicBezTo>
                  <a:pt x="200" y="409"/>
                  <a:pt x="212" y="417"/>
                  <a:pt x="222" y="423"/>
                </a:cubicBezTo>
                <a:cubicBezTo>
                  <a:pt x="232" y="429"/>
                  <a:pt x="255" y="444"/>
                  <a:pt x="264" y="439"/>
                </a:cubicBezTo>
                <a:lnTo>
                  <a:pt x="279" y="393"/>
                </a:lnTo>
                <a:lnTo>
                  <a:pt x="366" y="411"/>
                </a:lnTo>
                <a:lnTo>
                  <a:pt x="360" y="462"/>
                </a:lnTo>
                <a:cubicBezTo>
                  <a:pt x="369" y="471"/>
                  <a:pt x="411" y="471"/>
                  <a:pt x="420" y="463"/>
                </a:cubicBezTo>
                <a:lnTo>
                  <a:pt x="415" y="412"/>
                </a:lnTo>
                <a:lnTo>
                  <a:pt x="501" y="390"/>
                </a:lnTo>
                <a:lnTo>
                  <a:pt x="523" y="436"/>
                </a:lnTo>
                <a:lnTo>
                  <a:pt x="577" y="415"/>
                </a:lnTo>
                <a:lnTo>
                  <a:pt x="562" y="363"/>
                </a:lnTo>
                <a:cubicBezTo>
                  <a:pt x="569" y="353"/>
                  <a:pt x="603" y="349"/>
                  <a:pt x="622" y="354"/>
                </a:cubicBezTo>
                <a:cubicBezTo>
                  <a:pt x="641" y="359"/>
                  <a:pt x="675" y="378"/>
                  <a:pt x="679" y="391"/>
                </a:cubicBezTo>
                <a:lnTo>
                  <a:pt x="646" y="430"/>
                </a:lnTo>
                <a:lnTo>
                  <a:pt x="646" y="432"/>
                </a:lnTo>
                <a:cubicBezTo>
                  <a:pt x="649" y="435"/>
                  <a:pt x="659" y="444"/>
                  <a:pt x="663" y="450"/>
                </a:cubicBezTo>
                <a:cubicBezTo>
                  <a:pt x="667" y="456"/>
                  <a:pt x="669" y="466"/>
                  <a:pt x="670" y="469"/>
                </a:cubicBezTo>
                <a:lnTo>
                  <a:pt x="672" y="469"/>
                </a:lnTo>
                <a:lnTo>
                  <a:pt x="729" y="462"/>
                </a:lnTo>
                <a:cubicBezTo>
                  <a:pt x="731" y="479"/>
                  <a:pt x="699" y="556"/>
                  <a:pt x="685" y="570"/>
                </a:cubicBezTo>
                <a:lnTo>
                  <a:pt x="643" y="544"/>
                </a:lnTo>
                <a:cubicBezTo>
                  <a:pt x="631" y="548"/>
                  <a:pt x="610" y="585"/>
                  <a:pt x="613" y="595"/>
                </a:cubicBezTo>
                <a:lnTo>
                  <a:pt x="663" y="607"/>
                </a:lnTo>
                <a:lnTo>
                  <a:pt x="675" y="663"/>
                </a:lnTo>
                <a:lnTo>
                  <a:pt x="658" y="696"/>
                </a:lnTo>
                <a:cubicBezTo>
                  <a:pt x="660" y="704"/>
                  <a:pt x="675" y="708"/>
                  <a:pt x="685" y="711"/>
                </a:cubicBezTo>
                <a:cubicBezTo>
                  <a:pt x="695" y="714"/>
                  <a:pt x="712" y="723"/>
                  <a:pt x="717" y="715"/>
                </a:cubicBezTo>
                <a:lnTo>
                  <a:pt x="714" y="663"/>
                </a:lnTo>
                <a:lnTo>
                  <a:pt x="808" y="652"/>
                </a:lnTo>
                <a:lnTo>
                  <a:pt x="817" y="699"/>
                </a:lnTo>
                <a:lnTo>
                  <a:pt x="874" y="682"/>
                </a:lnTo>
                <a:lnTo>
                  <a:pt x="858" y="634"/>
                </a:lnTo>
                <a:lnTo>
                  <a:pt x="949" y="609"/>
                </a:lnTo>
                <a:lnTo>
                  <a:pt x="969" y="660"/>
                </a:lnTo>
                <a:lnTo>
                  <a:pt x="1021" y="652"/>
                </a:lnTo>
                <a:lnTo>
                  <a:pt x="1015" y="597"/>
                </a:lnTo>
                <a:lnTo>
                  <a:pt x="1116" y="595"/>
                </a:lnTo>
                <a:lnTo>
                  <a:pt x="1111" y="654"/>
                </a:lnTo>
                <a:lnTo>
                  <a:pt x="1164" y="666"/>
                </a:lnTo>
                <a:lnTo>
                  <a:pt x="1186" y="615"/>
                </a:lnTo>
                <a:lnTo>
                  <a:pt x="1273" y="660"/>
                </a:lnTo>
                <a:lnTo>
                  <a:pt x="1251" y="708"/>
                </a:lnTo>
                <a:lnTo>
                  <a:pt x="1302" y="723"/>
                </a:lnTo>
                <a:lnTo>
                  <a:pt x="1323" y="678"/>
                </a:lnTo>
                <a:lnTo>
                  <a:pt x="1405" y="705"/>
                </a:lnTo>
                <a:lnTo>
                  <a:pt x="1404" y="757"/>
                </a:lnTo>
                <a:lnTo>
                  <a:pt x="1461" y="759"/>
                </a:lnTo>
                <a:lnTo>
                  <a:pt x="1464" y="711"/>
                </a:lnTo>
                <a:lnTo>
                  <a:pt x="1552" y="705"/>
                </a:lnTo>
                <a:lnTo>
                  <a:pt x="1560" y="760"/>
                </a:lnTo>
                <a:lnTo>
                  <a:pt x="1627" y="751"/>
                </a:lnTo>
                <a:lnTo>
                  <a:pt x="1630" y="771"/>
                </a:lnTo>
                <a:lnTo>
                  <a:pt x="1543" y="781"/>
                </a:lnTo>
                <a:lnTo>
                  <a:pt x="1537" y="726"/>
                </a:lnTo>
                <a:lnTo>
                  <a:pt x="1482" y="729"/>
                </a:lnTo>
                <a:lnTo>
                  <a:pt x="1480" y="780"/>
                </a:lnTo>
                <a:lnTo>
                  <a:pt x="1378" y="774"/>
                </a:lnTo>
                <a:lnTo>
                  <a:pt x="1384" y="721"/>
                </a:lnTo>
                <a:lnTo>
                  <a:pt x="1333" y="703"/>
                </a:lnTo>
                <a:lnTo>
                  <a:pt x="1311" y="745"/>
                </a:lnTo>
                <a:lnTo>
                  <a:pt x="1228" y="715"/>
                </a:lnTo>
                <a:lnTo>
                  <a:pt x="1248" y="670"/>
                </a:lnTo>
                <a:lnTo>
                  <a:pt x="1198" y="645"/>
                </a:lnTo>
                <a:lnTo>
                  <a:pt x="1177" y="687"/>
                </a:lnTo>
                <a:lnTo>
                  <a:pt x="1089" y="667"/>
                </a:lnTo>
                <a:lnTo>
                  <a:pt x="1095" y="619"/>
                </a:lnTo>
                <a:lnTo>
                  <a:pt x="1035" y="616"/>
                </a:lnTo>
                <a:lnTo>
                  <a:pt x="1041" y="669"/>
                </a:lnTo>
                <a:lnTo>
                  <a:pt x="954" y="682"/>
                </a:lnTo>
                <a:lnTo>
                  <a:pt x="937" y="634"/>
                </a:lnTo>
                <a:lnTo>
                  <a:pt x="880" y="648"/>
                </a:lnTo>
                <a:lnTo>
                  <a:pt x="897" y="696"/>
                </a:lnTo>
                <a:lnTo>
                  <a:pt x="802" y="724"/>
                </a:lnTo>
                <a:lnTo>
                  <a:pt x="793" y="673"/>
                </a:lnTo>
                <a:lnTo>
                  <a:pt x="732" y="679"/>
                </a:lnTo>
                <a:lnTo>
                  <a:pt x="733" y="738"/>
                </a:lnTo>
                <a:cubicBezTo>
                  <a:pt x="715" y="741"/>
                  <a:pt x="635" y="712"/>
                  <a:pt x="622" y="700"/>
                </a:cubicBezTo>
                <a:lnTo>
                  <a:pt x="655" y="663"/>
                </a:lnTo>
                <a:lnTo>
                  <a:pt x="648" y="627"/>
                </a:lnTo>
                <a:lnTo>
                  <a:pt x="589" y="607"/>
                </a:lnTo>
                <a:cubicBezTo>
                  <a:pt x="587" y="588"/>
                  <a:pt x="622" y="525"/>
                  <a:pt x="636" y="514"/>
                </a:cubicBezTo>
                <a:lnTo>
                  <a:pt x="675" y="543"/>
                </a:lnTo>
                <a:cubicBezTo>
                  <a:pt x="686" y="538"/>
                  <a:pt x="703" y="492"/>
                  <a:pt x="700" y="483"/>
                </a:cubicBezTo>
                <a:lnTo>
                  <a:pt x="657" y="487"/>
                </a:lnTo>
                <a:lnTo>
                  <a:pt x="658" y="486"/>
                </a:lnTo>
                <a:cubicBezTo>
                  <a:pt x="656" y="481"/>
                  <a:pt x="649" y="464"/>
                  <a:pt x="643" y="456"/>
                </a:cubicBezTo>
                <a:cubicBezTo>
                  <a:pt x="637" y="448"/>
                  <a:pt x="627" y="439"/>
                  <a:pt x="624" y="435"/>
                </a:cubicBezTo>
                <a:lnTo>
                  <a:pt x="622" y="433"/>
                </a:lnTo>
                <a:lnTo>
                  <a:pt x="648" y="393"/>
                </a:lnTo>
                <a:cubicBezTo>
                  <a:pt x="648" y="383"/>
                  <a:pt x="634" y="375"/>
                  <a:pt x="624" y="372"/>
                </a:cubicBezTo>
                <a:cubicBezTo>
                  <a:pt x="614" y="369"/>
                  <a:pt x="590" y="365"/>
                  <a:pt x="585" y="375"/>
                </a:cubicBezTo>
                <a:lnTo>
                  <a:pt x="597" y="429"/>
                </a:lnTo>
                <a:lnTo>
                  <a:pt x="511" y="456"/>
                </a:lnTo>
                <a:lnTo>
                  <a:pt x="490" y="411"/>
                </a:lnTo>
                <a:lnTo>
                  <a:pt x="436" y="426"/>
                </a:lnTo>
                <a:lnTo>
                  <a:pt x="441" y="478"/>
                </a:lnTo>
                <a:cubicBezTo>
                  <a:pt x="425" y="487"/>
                  <a:pt x="358" y="489"/>
                  <a:pt x="342" y="480"/>
                </a:cubicBezTo>
                <a:lnTo>
                  <a:pt x="346" y="426"/>
                </a:lnTo>
                <a:lnTo>
                  <a:pt x="291" y="412"/>
                </a:lnTo>
                <a:lnTo>
                  <a:pt x="271" y="465"/>
                </a:lnTo>
                <a:cubicBezTo>
                  <a:pt x="256" y="468"/>
                  <a:pt x="216" y="442"/>
                  <a:pt x="201" y="430"/>
                </a:cubicBezTo>
                <a:cubicBezTo>
                  <a:pt x="186" y="418"/>
                  <a:pt x="179" y="401"/>
                  <a:pt x="183" y="391"/>
                </a:cubicBezTo>
                <a:lnTo>
                  <a:pt x="223" y="367"/>
                </a:lnTo>
                <a:lnTo>
                  <a:pt x="204" y="319"/>
                </a:lnTo>
                <a:lnTo>
                  <a:pt x="153" y="334"/>
                </a:lnTo>
                <a:lnTo>
                  <a:pt x="118" y="243"/>
                </a:lnTo>
                <a:lnTo>
                  <a:pt x="174" y="229"/>
                </a:lnTo>
                <a:lnTo>
                  <a:pt x="157" y="171"/>
                </a:lnTo>
                <a:lnTo>
                  <a:pt x="108" y="183"/>
                </a:lnTo>
                <a:lnTo>
                  <a:pt x="82" y="97"/>
                </a:lnTo>
                <a:lnTo>
                  <a:pt x="124" y="79"/>
                </a:lnTo>
                <a:lnTo>
                  <a:pt x="76" y="33"/>
                </a:lnTo>
                <a:lnTo>
                  <a:pt x="55" y="76"/>
                </a:lnTo>
                <a:lnTo>
                  <a:pt x="0" y="63"/>
                </a:lnTo>
                <a:lnTo>
                  <a:pt x="0" y="42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1" name="任意多边形 79913"/>
          <p:cNvSpPr>
            <a:spLocks noChangeArrowheads="1"/>
          </p:cNvSpPr>
          <p:nvPr/>
        </p:nvSpPr>
        <p:spPr bwMode="auto">
          <a:xfrm>
            <a:off x="1992313" y="3676650"/>
            <a:ext cx="495300" cy="384175"/>
          </a:xfrm>
          <a:custGeom>
            <a:avLst/>
            <a:gdLst>
              <a:gd name="T0" fmla="*/ 0 w 312"/>
              <a:gd name="T1" fmla="*/ 0 h 242"/>
              <a:gd name="T2" fmla="*/ 312 w 312"/>
              <a:gd name="T3" fmla="*/ 242 h 242"/>
            </a:gdLst>
            <a:ahLst/>
            <a:cxnLst/>
            <a:rect l="T0" t="T1" r="T2" b="T3"/>
            <a:pathLst>
              <a:path w="312" h="242">
                <a:moveTo>
                  <a:pt x="119" y="165"/>
                </a:moveTo>
                <a:lnTo>
                  <a:pt x="150" y="210"/>
                </a:lnTo>
                <a:lnTo>
                  <a:pt x="230" y="143"/>
                </a:lnTo>
                <a:lnTo>
                  <a:pt x="191" y="104"/>
                </a:lnTo>
                <a:lnTo>
                  <a:pt x="222" y="60"/>
                </a:lnTo>
                <a:lnTo>
                  <a:pt x="273" y="90"/>
                </a:lnTo>
                <a:lnTo>
                  <a:pt x="312" y="9"/>
                </a:lnTo>
                <a:lnTo>
                  <a:pt x="297" y="0"/>
                </a:lnTo>
                <a:lnTo>
                  <a:pt x="267" y="62"/>
                </a:lnTo>
                <a:lnTo>
                  <a:pt x="219" y="36"/>
                </a:lnTo>
                <a:lnTo>
                  <a:pt x="165" y="108"/>
                </a:lnTo>
                <a:lnTo>
                  <a:pt x="203" y="143"/>
                </a:lnTo>
                <a:lnTo>
                  <a:pt x="155" y="183"/>
                </a:lnTo>
                <a:lnTo>
                  <a:pt x="125" y="140"/>
                </a:lnTo>
                <a:lnTo>
                  <a:pt x="48" y="170"/>
                </a:lnTo>
                <a:lnTo>
                  <a:pt x="56" y="215"/>
                </a:lnTo>
                <a:lnTo>
                  <a:pt x="2" y="224"/>
                </a:lnTo>
                <a:lnTo>
                  <a:pt x="0" y="242"/>
                </a:lnTo>
                <a:lnTo>
                  <a:pt x="80" y="230"/>
                </a:lnTo>
                <a:lnTo>
                  <a:pt x="68" y="182"/>
                </a:lnTo>
                <a:lnTo>
                  <a:pt x="119" y="165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2" name="任意多边形 79914"/>
          <p:cNvSpPr>
            <a:spLocks noChangeArrowheads="1"/>
          </p:cNvSpPr>
          <p:nvPr/>
        </p:nvSpPr>
        <p:spPr bwMode="auto">
          <a:xfrm>
            <a:off x="2262188" y="2984500"/>
            <a:ext cx="49212" cy="147638"/>
          </a:xfrm>
          <a:custGeom>
            <a:avLst/>
            <a:gdLst>
              <a:gd name="T0" fmla="*/ 0 w 31"/>
              <a:gd name="T1" fmla="*/ 0 h 93"/>
              <a:gd name="T2" fmla="*/ 31 w 31"/>
              <a:gd name="T3" fmla="*/ 93 h 93"/>
            </a:gdLst>
            <a:ahLst/>
            <a:cxnLst/>
            <a:rect l="T0" t="T1" r="T2" b="T3"/>
            <a:pathLst>
              <a:path w="31" h="93">
                <a:moveTo>
                  <a:pt x="0" y="0"/>
                </a:moveTo>
                <a:lnTo>
                  <a:pt x="31" y="93"/>
                </a:ln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3" name="任意多边形 79915"/>
          <p:cNvSpPr>
            <a:spLocks noChangeArrowheads="1"/>
          </p:cNvSpPr>
          <p:nvPr/>
        </p:nvSpPr>
        <p:spPr bwMode="auto">
          <a:xfrm>
            <a:off x="2654300" y="3660775"/>
            <a:ext cx="157163" cy="39688"/>
          </a:xfrm>
          <a:custGeom>
            <a:avLst/>
            <a:gdLst>
              <a:gd name="T0" fmla="*/ 0 w 99"/>
              <a:gd name="T1" fmla="*/ 0 h 25"/>
              <a:gd name="T2" fmla="*/ 99 w 99"/>
              <a:gd name="T3" fmla="*/ 25 h 25"/>
            </a:gdLst>
            <a:ahLst/>
            <a:cxnLst/>
            <a:rect l="T0" t="T1" r="T2" b="T3"/>
            <a:pathLst>
              <a:path w="99" h="25">
                <a:moveTo>
                  <a:pt x="0" y="25"/>
                </a:moveTo>
                <a:lnTo>
                  <a:pt x="99" y="0"/>
                </a:ln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4" name="任意多边形 79916"/>
          <p:cNvSpPr>
            <a:spLocks noChangeArrowheads="1"/>
          </p:cNvSpPr>
          <p:nvPr/>
        </p:nvSpPr>
        <p:spPr bwMode="auto">
          <a:xfrm>
            <a:off x="3600450" y="3795713"/>
            <a:ext cx="166688" cy="9525"/>
          </a:xfrm>
          <a:custGeom>
            <a:avLst/>
            <a:gdLst>
              <a:gd name="T0" fmla="*/ 0 w 105"/>
              <a:gd name="T1" fmla="*/ 0 h 6"/>
              <a:gd name="T2" fmla="*/ 105 w 105"/>
              <a:gd name="T3" fmla="*/ 6 h 6"/>
            </a:gdLst>
            <a:ahLst/>
            <a:cxnLst/>
            <a:rect l="T0" t="T1" r="T2" b="T3"/>
            <a:pathLst>
              <a:path w="105" h="6">
                <a:moveTo>
                  <a:pt x="0" y="6"/>
                </a:moveTo>
                <a:cubicBezTo>
                  <a:pt x="9" y="5"/>
                  <a:pt x="37" y="0"/>
                  <a:pt x="54" y="0"/>
                </a:cubicBezTo>
                <a:cubicBezTo>
                  <a:pt x="71" y="0"/>
                  <a:pt x="95" y="3"/>
                  <a:pt x="105" y="3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5" name="任意多边形 79917"/>
          <p:cNvSpPr>
            <a:spLocks noChangeArrowheads="1"/>
          </p:cNvSpPr>
          <p:nvPr/>
        </p:nvSpPr>
        <p:spPr bwMode="auto">
          <a:xfrm>
            <a:off x="5829300" y="2619375"/>
            <a:ext cx="158750" cy="9525"/>
          </a:xfrm>
          <a:custGeom>
            <a:avLst/>
            <a:gdLst>
              <a:gd name="T0" fmla="*/ 0 w 100"/>
              <a:gd name="T1" fmla="*/ 0 h 6"/>
              <a:gd name="T2" fmla="*/ 100 w 100"/>
              <a:gd name="T3" fmla="*/ 6 h 6"/>
            </a:gdLst>
            <a:ahLst/>
            <a:cxnLst/>
            <a:rect l="T0" t="T1" r="T2" b="T3"/>
            <a:pathLst>
              <a:path w="100" h="6">
                <a:moveTo>
                  <a:pt x="0" y="3"/>
                </a:moveTo>
                <a:cubicBezTo>
                  <a:pt x="8" y="2"/>
                  <a:pt x="35" y="0"/>
                  <a:pt x="52" y="0"/>
                </a:cubicBezTo>
                <a:cubicBezTo>
                  <a:pt x="69" y="0"/>
                  <a:pt x="90" y="5"/>
                  <a:pt x="100" y="6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6" name="任意多边形 79918"/>
          <p:cNvSpPr>
            <a:spLocks noChangeArrowheads="1"/>
          </p:cNvSpPr>
          <p:nvPr/>
        </p:nvSpPr>
        <p:spPr bwMode="auto">
          <a:xfrm>
            <a:off x="7064375" y="1476375"/>
            <a:ext cx="17463" cy="155575"/>
          </a:xfrm>
          <a:custGeom>
            <a:avLst/>
            <a:gdLst>
              <a:gd name="T0" fmla="*/ 0 w 11"/>
              <a:gd name="T1" fmla="*/ 0 h 98"/>
              <a:gd name="T2" fmla="*/ 11 w 11"/>
              <a:gd name="T3" fmla="*/ 98 h 98"/>
            </a:gdLst>
            <a:ahLst/>
            <a:cxnLst/>
            <a:rect l="T0" t="T1" r="T2" b="T3"/>
            <a:pathLst>
              <a:path w="11" h="98">
                <a:moveTo>
                  <a:pt x="11" y="0"/>
                </a:moveTo>
                <a:cubicBezTo>
                  <a:pt x="9" y="16"/>
                  <a:pt x="2" y="78"/>
                  <a:pt x="0" y="98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7" name="任意多边形 79919"/>
          <p:cNvSpPr>
            <a:spLocks noChangeArrowheads="1"/>
          </p:cNvSpPr>
          <p:nvPr/>
        </p:nvSpPr>
        <p:spPr bwMode="auto">
          <a:xfrm>
            <a:off x="7148513" y="4763"/>
            <a:ext cx="657225" cy="1257300"/>
          </a:xfrm>
          <a:custGeom>
            <a:avLst/>
            <a:gdLst>
              <a:gd name="T0" fmla="*/ 0 w 414"/>
              <a:gd name="T1" fmla="*/ 0 h 792"/>
              <a:gd name="T2" fmla="*/ 414 w 414"/>
              <a:gd name="T3" fmla="*/ 792 h 792"/>
            </a:gdLst>
            <a:ahLst/>
            <a:cxnLst/>
            <a:rect l="T0" t="T1" r="T2" b="T3"/>
            <a:pathLst>
              <a:path w="414" h="792">
                <a:moveTo>
                  <a:pt x="0" y="792"/>
                </a:moveTo>
                <a:cubicBezTo>
                  <a:pt x="37" y="745"/>
                  <a:pt x="168" y="579"/>
                  <a:pt x="220" y="509"/>
                </a:cubicBezTo>
                <a:cubicBezTo>
                  <a:pt x="272" y="439"/>
                  <a:pt x="285" y="417"/>
                  <a:pt x="310" y="369"/>
                </a:cubicBezTo>
                <a:cubicBezTo>
                  <a:pt x="335" y="321"/>
                  <a:pt x="355" y="283"/>
                  <a:pt x="372" y="221"/>
                </a:cubicBezTo>
                <a:cubicBezTo>
                  <a:pt x="389" y="159"/>
                  <a:pt x="405" y="46"/>
                  <a:pt x="414" y="0"/>
                </a:cubicBezTo>
              </a:path>
            </a:pathLst>
          </a:custGeom>
          <a:noFill/>
          <a:ln w="19050">
            <a:solidFill>
              <a:srgbClr val="CC33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8" name="任意多边形 79920"/>
          <p:cNvSpPr>
            <a:spLocks noChangeArrowheads="1"/>
          </p:cNvSpPr>
          <p:nvPr/>
        </p:nvSpPr>
        <p:spPr bwMode="auto">
          <a:xfrm>
            <a:off x="6230938" y="2381250"/>
            <a:ext cx="1874837" cy="1152525"/>
          </a:xfrm>
          <a:custGeom>
            <a:avLst/>
            <a:gdLst>
              <a:gd name="T0" fmla="*/ 0 w 1181"/>
              <a:gd name="T1" fmla="*/ 0 h 726"/>
              <a:gd name="T2" fmla="*/ 1181 w 1181"/>
              <a:gd name="T3" fmla="*/ 726 h 726"/>
            </a:gdLst>
            <a:ahLst/>
            <a:cxnLst/>
            <a:rect l="T0" t="T1" r="T2" b="T3"/>
            <a:pathLst>
              <a:path w="1181" h="726">
                <a:moveTo>
                  <a:pt x="0" y="726"/>
                </a:moveTo>
                <a:cubicBezTo>
                  <a:pt x="28" y="710"/>
                  <a:pt x="131" y="678"/>
                  <a:pt x="171" y="632"/>
                </a:cubicBezTo>
                <a:cubicBezTo>
                  <a:pt x="211" y="586"/>
                  <a:pt x="202" y="504"/>
                  <a:pt x="243" y="450"/>
                </a:cubicBezTo>
                <a:cubicBezTo>
                  <a:pt x="284" y="396"/>
                  <a:pt x="367" y="347"/>
                  <a:pt x="417" y="306"/>
                </a:cubicBezTo>
                <a:cubicBezTo>
                  <a:pt x="467" y="265"/>
                  <a:pt x="497" y="226"/>
                  <a:pt x="545" y="206"/>
                </a:cubicBezTo>
                <a:cubicBezTo>
                  <a:pt x="593" y="186"/>
                  <a:pt x="644" y="200"/>
                  <a:pt x="705" y="185"/>
                </a:cubicBezTo>
                <a:cubicBezTo>
                  <a:pt x="766" y="170"/>
                  <a:pt x="848" y="138"/>
                  <a:pt x="912" y="116"/>
                </a:cubicBezTo>
                <a:cubicBezTo>
                  <a:pt x="976" y="94"/>
                  <a:pt x="1043" y="69"/>
                  <a:pt x="1088" y="50"/>
                </a:cubicBezTo>
                <a:cubicBezTo>
                  <a:pt x="1133" y="31"/>
                  <a:pt x="1162" y="10"/>
                  <a:pt x="1181" y="0"/>
                </a:cubicBezTo>
              </a:path>
            </a:pathLst>
          </a:custGeom>
          <a:noFill/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59" name="任意多边形 79921"/>
          <p:cNvSpPr>
            <a:spLocks noChangeArrowheads="1"/>
          </p:cNvSpPr>
          <p:nvPr/>
        </p:nvSpPr>
        <p:spPr bwMode="auto">
          <a:xfrm>
            <a:off x="7716838" y="2555875"/>
            <a:ext cx="614362" cy="206375"/>
          </a:xfrm>
          <a:custGeom>
            <a:avLst/>
            <a:gdLst>
              <a:gd name="T0" fmla="*/ 0 w 387"/>
              <a:gd name="T1" fmla="*/ 0 h 130"/>
              <a:gd name="T2" fmla="*/ 387 w 387"/>
              <a:gd name="T3" fmla="*/ 130 h 130"/>
            </a:gdLst>
            <a:ahLst/>
            <a:cxnLst/>
            <a:rect l="T0" t="T1" r="T2" b="T3"/>
            <a:pathLst>
              <a:path w="387" h="130">
                <a:moveTo>
                  <a:pt x="0" y="0"/>
                </a:moveTo>
                <a:cubicBezTo>
                  <a:pt x="8" y="4"/>
                  <a:pt x="36" y="9"/>
                  <a:pt x="48" y="22"/>
                </a:cubicBezTo>
                <a:cubicBezTo>
                  <a:pt x="60" y="35"/>
                  <a:pt x="60" y="68"/>
                  <a:pt x="72" y="78"/>
                </a:cubicBezTo>
                <a:cubicBezTo>
                  <a:pt x="84" y="88"/>
                  <a:pt x="96" y="74"/>
                  <a:pt x="120" y="82"/>
                </a:cubicBezTo>
                <a:cubicBezTo>
                  <a:pt x="144" y="90"/>
                  <a:pt x="185" y="124"/>
                  <a:pt x="219" y="127"/>
                </a:cubicBezTo>
                <a:cubicBezTo>
                  <a:pt x="253" y="130"/>
                  <a:pt x="299" y="117"/>
                  <a:pt x="327" y="103"/>
                </a:cubicBezTo>
                <a:cubicBezTo>
                  <a:pt x="355" y="89"/>
                  <a:pt x="375" y="55"/>
                  <a:pt x="387" y="43"/>
                </a:cubicBezTo>
              </a:path>
            </a:pathLst>
          </a:custGeom>
          <a:noFill/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0" name="任意多边形 79922"/>
          <p:cNvSpPr>
            <a:spLocks noChangeArrowheads="1"/>
          </p:cNvSpPr>
          <p:nvPr/>
        </p:nvSpPr>
        <p:spPr bwMode="auto">
          <a:xfrm>
            <a:off x="3173413" y="1081088"/>
            <a:ext cx="4114800" cy="2647950"/>
          </a:xfrm>
          <a:custGeom>
            <a:avLst/>
            <a:gdLst>
              <a:gd name="T0" fmla="*/ 0 w 2592"/>
              <a:gd name="T1" fmla="*/ 0 h 1668"/>
              <a:gd name="T2" fmla="*/ 2592 w 2592"/>
              <a:gd name="T3" fmla="*/ 1668 h 1668"/>
            </a:gdLst>
            <a:ahLst/>
            <a:cxnLst/>
            <a:rect l="T0" t="T1" r="T2" b="T3"/>
            <a:pathLst>
              <a:path w="2592" h="1668">
                <a:moveTo>
                  <a:pt x="128" y="420"/>
                </a:moveTo>
                <a:cubicBezTo>
                  <a:pt x="117" y="425"/>
                  <a:pt x="84" y="443"/>
                  <a:pt x="65" y="447"/>
                </a:cubicBezTo>
                <a:cubicBezTo>
                  <a:pt x="46" y="451"/>
                  <a:pt x="22" y="451"/>
                  <a:pt x="12" y="441"/>
                </a:cubicBezTo>
                <a:cubicBezTo>
                  <a:pt x="2" y="431"/>
                  <a:pt x="0" y="408"/>
                  <a:pt x="2" y="386"/>
                </a:cubicBezTo>
                <a:cubicBezTo>
                  <a:pt x="4" y="364"/>
                  <a:pt x="9" y="331"/>
                  <a:pt x="23" y="308"/>
                </a:cubicBezTo>
                <a:cubicBezTo>
                  <a:pt x="37" y="285"/>
                  <a:pt x="64" y="258"/>
                  <a:pt x="84" y="246"/>
                </a:cubicBezTo>
                <a:cubicBezTo>
                  <a:pt x="104" y="234"/>
                  <a:pt x="123" y="234"/>
                  <a:pt x="146" y="234"/>
                </a:cubicBezTo>
                <a:cubicBezTo>
                  <a:pt x="169" y="234"/>
                  <a:pt x="196" y="250"/>
                  <a:pt x="225" y="245"/>
                </a:cubicBezTo>
                <a:cubicBezTo>
                  <a:pt x="254" y="240"/>
                  <a:pt x="280" y="213"/>
                  <a:pt x="321" y="204"/>
                </a:cubicBezTo>
                <a:cubicBezTo>
                  <a:pt x="362" y="195"/>
                  <a:pt x="385" y="184"/>
                  <a:pt x="470" y="189"/>
                </a:cubicBezTo>
                <a:cubicBezTo>
                  <a:pt x="555" y="194"/>
                  <a:pt x="681" y="243"/>
                  <a:pt x="833" y="237"/>
                </a:cubicBezTo>
                <a:cubicBezTo>
                  <a:pt x="985" y="231"/>
                  <a:pt x="1262" y="174"/>
                  <a:pt x="1385" y="153"/>
                </a:cubicBezTo>
                <a:cubicBezTo>
                  <a:pt x="1508" y="132"/>
                  <a:pt x="1503" y="110"/>
                  <a:pt x="1569" y="108"/>
                </a:cubicBezTo>
                <a:cubicBezTo>
                  <a:pt x="1635" y="106"/>
                  <a:pt x="1709" y="146"/>
                  <a:pt x="1782" y="138"/>
                </a:cubicBezTo>
                <a:cubicBezTo>
                  <a:pt x="1855" y="130"/>
                  <a:pt x="1942" y="82"/>
                  <a:pt x="2006" y="59"/>
                </a:cubicBezTo>
                <a:cubicBezTo>
                  <a:pt x="2070" y="36"/>
                  <a:pt x="2108" y="0"/>
                  <a:pt x="2165" y="0"/>
                </a:cubicBezTo>
                <a:cubicBezTo>
                  <a:pt x="2222" y="0"/>
                  <a:pt x="2298" y="36"/>
                  <a:pt x="2351" y="62"/>
                </a:cubicBezTo>
                <a:cubicBezTo>
                  <a:pt x="2404" y="88"/>
                  <a:pt x="2461" y="87"/>
                  <a:pt x="2484" y="158"/>
                </a:cubicBezTo>
                <a:cubicBezTo>
                  <a:pt x="2507" y="229"/>
                  <a:pt x="2473" y="404"/>
                  <a:pt x="2490" y="491"/>
                </a:cubicBezTo>
                <a:cubicBezTo>
                  <a:pt x="2507" y="578"/>
                  <a:pt x="2584" y="631"/>
                  <a:pt x="2588" y="680"/>
                </a:cubicBezTo>
                <a:cubicBezTo>
                  <a:pt x="2592" y="729"/>
                  <a:pt x="2573" y="748"/>
                  <a:pt x="2514" y="783"/>
                </a:cubicBezTo>
                <a:cubicBezTo>
                  <a:pt x="2455" y="818"/>
                  <a:pt x="2299" y="836"/>
                  <a:pt x="2234" y="887"/>
                </a:cubicBezTo>
                <a:cubicBezTo>
                  <a:pt x="2169" y="938"/>
                  <a:pt x="2155" y="1001"/>
                  <a:pt x="2126" y="1088"/>
                </a:cubicBezTo>
                <a:cubicBezTo>
                  <a:pt x="2097" y="1175"/>
                  <a:pt x="2086" y="1341"/>
                  <a:pt x="2061" y="1409"/>
                </a:cubicBezTo>
                <a:cubicBezTo>
                  <a:pt x="2036" y="1477"/>
                  <a:pt x="2000" y="1472"/>
                  <a:pt x="1974" y="1499"/>
                </a:cubicBezTo>
                <a:cubicBezTo>
                  <a:pt x="1948" y="1526"/>
                  <a:pt x="1923" y="1543"/>
                  <a:pt x="1907" y="1571"/>
                </a:cubicBezTo>
                <a:cubicBezTo>
                  <a:pt x="1891" y="1599"/>
                  <a:pt x="1884" y="1648"/>
                  <a:pt x="1878" y="1668"/>
                </a:cubicBezTo>
              </a:path>
            </a:pathLst>
          </a:custGeom>
          <a:noFill/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1" name="任意多边形 79890"/>
          <p:cNvSpPr>
            <a:spLocks noChangeArrowheads="1"/>
          </p:cNvSpPr>
          <p:nvPr/>
        </p:nvSpPr>
        <p:spPr bwMode="auto">
          <a:xfrm>
            <a:off x="4652963" y="1762125"/>
            <a:ext cx="3216275" cy="2373313"/>
          </a:xfrm>
          <a:custGeom>
            <a:avLst/>
            <a:gdLst>
              <a:gd name="T0" fmla="*/ 0 w 2026"/>
              <a:gd name="T1" fmla="*/ 0 h 1495"/>
              <a:gd name="T2" fmla="*/ 2026 w 2026"/>
              <a:gd name="T3" fmla="*/ 1495 h 1495"/>
            </a:gdLst>
            <a:ahLst/>
            <a:cxnLst/>
            <a:rect l="T0" t="T1" r="T2" b="T3"/>
            <a:pathLst>
              <a:path w="2026" h="1495">
                <a:moveTo>
                  <a:pt x="0" y="1434"/>
                </a:moveTo>
                <a:lnTo>
                  <a:pt x="0" y="1440"/>
                </a:lnTo>
                <a:lnTo>
                  <a:pt x="10" y="1455"/>
                </a:lnTo>
                <a:cubicBezTo>
                  <a:pt x="27" y="1442"/>
                  <a:pt x="68" y="1406"/>
                  <a:pt x="102" y="1365"/>
                </a:cubicBezTo>
                <a:cubicBezTo>
                  <a:pt x="136" y="1324"/>
                  <a:pt x="165" y="1276"/>
                  <a:pt x="211" y="1210"/>
                </a:cubicBezTo>
                <a:cubicBezTo>
                  <a:pt x="257" y="1144"/>
                  <a:pt x="337" y="1035"/>
                  <a:pt x="379" y="968"/>
                </a:cubicBezTo>
                <a:cubicBezTo>
                  <a:pt x="421" y="901"/>
                  <a:pt x="435" y="858"/>
                  <a:pt x="462" y="808"/>
                </a:cubicBezTo>
                <a:cubicBezTo>
                  <a:pt x="489" y="758"/>
                  <a:pt x="506" y="697"/>
                  <a:pt x="543" y="665"/>
                </a:cubicBezTo>
                <a:cubicBezTo>
                  <a:pt x="580" y="633"/>
                  <a:pt x="631" y="622"/>
                  <a:pt x="687" y="615"/>
                </a:cubicBezTo>
                <a:cubicBezTo>
                  <a:pt x="743" y="608"/>
                  <a:pt x="832" y="611"/>
                  <a:pt x="879" y="624"/>
                </a:cubicBezTo>
                <a:cubicBezTo>
                  <a:pt x="926" y="637"/>
                  <a:pt x="952" y="640"/>
                  <a:pt x="970" y="696"/>
                </a:cubicBezTo>
                <a:cubicBezTo>
                  <a:pt x="988" y="752"/>
                  <a:pt x="960" y="900"/>
                  <a:pt x="985" y="962"/>
                </a:cubicBezTo>
                <a:cubicBezTo>
                  <a:pt x="1010" y="1024"/>
                  <a:pt x="1087" y="1066"/>
                  <a:pt x="1123" y="1067"/>
                </a:cubicBezTo>
                <a:cubicBezTo>
                  <a:pt x="1159" y="1068"/>
                  <a:pt x="1180" y="1034"/>
                  <a:pt x="1203" y="969"/>
                </a:cubicBezTo>
                <a:cubicBezTo>
                  <a:pt x="1226" y="904"/>
                  <a:pt x="1237" y="749"/>
                  <a:pt x="1260" y="678"/>
                </a:cubicBezTo>
                <a:cubicBezTo>
                  <a:pt x="1283" y="607"/>
                  <a:pt x="1308" y="571"/>
                  <a:pt x="1339" y="540"/>
                </a:cubicBezTo>
                <a:cubicBezTo>
                  <a:pt x="1370" y="509"/>
                  <a:pt x="1418" y="505"/>
                  <a:pt x="1449" y="490"/>
                </a:cubicBezTo>
                <a:cubicBezTo>
                  <a:pt x="1480" y="475"/>
                  <a:pt x="1505" y="468"/>
                  <a:pt x="1528" y="447"/>
                </a:cubicBezTo>
                <a:cubicBezTo>
                  <a:pt x="1551" y="426"/>
                  <a:pt x="1566" y="412"/>
                  <a:pt x="1584" y="367"/>
                </a:cubicBezTo>
                <a:cubicBezTo>
                  <a:pt x="1602" y="322"/>
                  <a:pt x="1606" y="235"/>
                  <a:pt x="1635" y="180"/>
                </a:cubicBezTo>
                <a:cubicBezTo>
                  <a:pt x="1664" y="125"/>
                  <a:pt x="1719" y="53"/>
                  <a:pt x="1758" y="34"/>
                </a:cubicBezTo>
                <a:cubicBezTo>
                  <a:pt x="1797" y="15"/>
                  <a:pt x="1850" y="37"/>
                  <a:pt x="1866" y="67"/>
                </a:cubicBezTo>
                <a:cubicBezTo>
                  <a:pt x="1882" y="97"/>
                  <a:pt x="1876" y="134"/>
                  <a:pt x="1855" y="217"/>
                </a:cubicBezTo>
                <a:cubicBezTo>
                  <a:pt x="1834" y="300"/>
                  <a:pt x="1753" y="479"/>
                  <a:pt x="1741" y="565"/>
                </a:cubicBezTo>
                <a:cubicBezTo>
                  <a:pt x="1729" y="651"/>
                  <a:pt x="1749" y="675"/>
                  <a:pt x="1785" y="731"/>
                </a:cubicBezTo>
                <a:cubicBezTo>
                  <a:pt x="1821" y="787"/>
                  <a:pt x="1928" y="856"/>
                  <a:pt x="1959" y="900"/>
                </a:cubicBezTo>
                <a:cubicBezTo>
                  <a:pt x="1990" y="944"/>
                  <a:pt x="1981" y="944"/>
                  <a:pt x="1974" y="997"/>
                </a:cubicBezTo>
                <a:cubicBezTo>
                  <a:pt x="1967" y="1050"/>
                  <a:pt x="1930" y="1162"/>
                  <a:pt x="1917" y="1221"/>
                </a:cubicBezTo>
                <a:cubicBezTo>
                  <a:pt x="1904" y="1280"/>
                  <a:pt x="1897" y="1305"/>
                  <a:pt x="1894" y="1351"/>
                </a:cubicBezTo>
                <a:cubicBezTo>
                  <a:pt x="1891" y="1397"/>
                  <a:pt x="1896" y="1472"/>
                  <a:pt x="1900" y="1495"/>
                </a:cubicBezTo>
                <a:lnTo>
                  <a:pt x="1920" y="1492"/>
                </a:lnTo>
                <a:lnTo>
                  <a:pt x="1923" y="1491"/>
                </a:lnTo>
                <a:cubicBezTo>
                  <a:pt x="1922" y="1471"/>
                  <a:pt x="1914" y="1401"/>
                  <a:pt x="1914" y="1371"/>
                </a:cubicBezTo>
                <a:cubicBezTo>
                  <a:pt x="1914" y="1341"/>
                  <a:pt x="1920" y="1318"/>
                  <a:pt x="1921" y="1308"/>
                </a:cubicBezTo>
                <a:lnTo>
                  <a:pt x="1962" y="1313"/>
                </a:lnTo>
                <a:lnTo>
                  <a:pt x="1968" y="1271"/>
                </a:lnTo>
                <a:lnTo>
                  <a:pt x="1930" y="1266"/>
                </a:lnTo>
                <a:lnTo>
                  <a:pt x="1930" y="1265"/>
                </a:lnTo>
                <a:cubicBezTo>
                  <a:pt x="1931" y="1258"/>
                  <a:pt x="1930" y="1255"/>
                  <a:pt x="1938" y="1225"/>
                </a:cubicBezTo>
                <a:cubicBezTo>
                  <a:pt x="1946" y="1195"/>
                  <a:pt x="1970" y="1109"/>
                  <a:pt x="1977" y="1086"/>
                </a:cubicBezTo>
                <a:lnTo>
                  <a:pt x="1978" y="1088"/>
                </a:lnTo>
                <a:lnTo>
                  <a:pt x="2019" y="1095"/>
                </a:lnTo>
                <a:lnTo>
                  <a:pt x="2026" y="1052"/>
                </a:lnTo>
                <a:lnTo>
                  <a:pt x="1986" y="1047"/>
                </a:lnTo>
                <a:lnTo>
                  <a:pt x="1986" y="1049"/>
                </a:lnTo>
                <a:cubicBezTo>
                  <a:pt x="1988" y="1036"/>
                  <a:pt x="2000" y="992"/>
                  <a:pt x="2001" y="969"/>
                </a:cubicBezTo>
                <a:cubicBezTo>
                  <a:pt x="2002" y="946"/>
                  <a:pt x="1995" y="926"/>
                  <a:pt x="1990" y="912"/>
                </a:cubicBezTo>
                <a:cubicBezTo>
                  <a:pt x="1985" y="898"/>
                  <a:pt x="1972" y="887"/>
                  <a:pt x="1968" y="882"/>
                </a:cubicBezTo>
                <a:lnTo>
                  <a:pt x="1965" y="881"/>
                </a:lnTo>
                <a:lnTo>
                  <a:pt x="1998" y="866"/>
                </a:lnTo>
                <a:lnTo>
                  <a:pt x="1978" y="828"/>
                </a:lnTo>
                <a:lnTo>
                  <a:pt x="1942" y="846"/>
                </a:lnTo>
                <a:lnTo>
                  <a:pt x="1941" y="846"/>
                </a:lnTo>
                <a:cubicBezTo>
                  <a:pt x="1931" y="838"/>
                  <a:pt x="1901" y="814"/>
                  <a:pt x="1882" y="798"/>
                </a:cubicBezTo>
                <a:cubicBezTo>
                  <a:pt x="1863" y="782"/>
                  <a:pt x="1837" y="755"/>
                  <a:pt x="1828" y="747"/>
                </a:cubicBezTo>
                <a:lnTo>
                  <a:pt x="1827" y="749"/>
                </a:lnTo>
                <a:lnTo>
                  <a:pt x="1854" y="719"/>
                </a:lnTo>
                <a:lnTo>
                  <a:pt x="1827" y="690"/>
                </a:lnTo>
                <a:lnTo>
                  <a:pt x="1798" y="716"/>
                </a:lnTo>
                <a:lnTo>
                  <a:pt x="1800" y="714"/>
                </a:lnTo>
                <a:cubicBezTo>
                  <a:pt x="1796" y="706"/>
                  <a:pt x="1778" y="687"/>
                  <a:pt x="1771" y="668"/>
                </a:cubicBezTo>
                <a:cubicBezTo>
                  <a:pt x="1764" y="649"/>
                  <a:pt x="1760" y="620"/>
                  <a:pt x="1759" y="602"/>
                </a:cubicBezTo>
                <a:cubicBezTo>
                  <a:pt x="1758" y="584"/>
                  <a:pt x="1764" y="564"/>
                  <a:pt x="1765" y="557"/>
                </a:cubicBezTo>
                <a:lnTo>
                  <a:pt x="1767" y="557"/>
                </a:lnTo>
                <a:lnTo>
                  <a:pt x="1809" y="563"/>
                </a:lnTo>
                <a:lnTo>
                  <a:pt x="1816" y="522"/>
                </a:lnTo>
                <a:lnTo>
                  <a:pt x="1774" y="515"/>
                </a:lnTo>
                <a:lnTo>
                  <a:pt x="1774" y="516"/>
                </a:lnTo>
                <a:cubicBezTo>
                  <a:pt x="1779" y="502"/>
                  <a:pt x="1794" y="456"/>
                  <a:pt x="1803" y="429"/>
                </a:cubicBezTo>
                <a:cubicBezTo>
                  <a:pt x="1812" y="402"/>
                  <a:pt x="1826" y="366"/>
                  <a:pt x="1831" y="354"/>
                </a:cubicBezTo>
                <a:lnTo>
                  <a:pt x="1873" y="366"/>
                </a:lnTo>
                <a:lnTo>
                  <a:pt x="1884" y="323"/>
                </a:lnTo>
                <a:lnTo>
                  <a:pt x="1843" y="312"/>
                </a:lnTo>
                <a:lnTo>
                  <a:pt x="1845" y="314"/>
                </a:lnTo>
                <a:cubicBezTo>
                  <a:pt x="1848" y="306"/>
                  <a:pt x="1856" y="282"/>
                  <a:pt x="1863" y="261"/>
                </a:cubicBezTo>
                <a:cubicBezTo>
                  <a:pt x="1870" y="240"/>
                  <a:pt x="1879" y="210"/>
                  <a:pt x="1884" y="188"/>
                </a:cubicBezTo>
                <a:cubicBezTo>
                  <a:pt x="1889" y="166"/>
                  <a:pt x="1892" y="139"/>
                  <a:pt x="1893" y="129"/>
                </a:cubicBezTo>
                <a:lnTo>
                  <a:pt x="1891" y="128"/>
                </a:lnTo>
                <a:lnTo>
                  <a:pt x="1933" y="129"/>
                </a:lnTo>
                <a:lnTo>
                  <a:pt x="1935" y="87"/>
                </a:lnTo>
                <a:lnTo>
                  <a:pt x="1891" y="86"/>
                </a:lnTo>
                <a:lnTo>
                  <a:pt x="1894" y="84"/>
                </a:lnTo>
                <a:cubicBezTo>
                  <a:pt x="1892" y="77"/>
                  <a:pt x="1890" y="58"/>
                  <a:pt x="1879" y="45"/>
                </a:cubicBezTo>
                <a:cubicBezTo>
                  <a:pt x="1868" y="32"/>
                  <a:pt x="1849" y="12"/>
                  <a:pt x="1827" y="6"/>
                </a:cubicBezTo>
                <a:cubicBezTo>
                  <a:pt x="1805" y="0"/>
                  <a:pt x="1769" y="4"/>
                  <a:pt x="1749" y="11"/>
                </a:cubicBezTo>
                <a:cubicBezTo>
                  <a:pt x="1729" y="18"/>
                  <a:pt x="1712" y="39"/>
                  <a:pt x="1705" y="45"/>
                </a:cubicBezTo>
                <a:lnTo>
                  <a:pt x="1708" y="47"/>
                </a:lnTo>
                <a:lnTo>
                  <a:pt x="1681" y="15"/>
                </a:lnTo>
                <a:lnTo>
                  <a:pt x="1650" y="42"/>
                </a:lnTo>
                <a:lnTo>
                  <a:pt x="1675" y="75"/>
                </a:lnTo>
                <a:lnTo>
                  <a:pt x="1677" y="75"/>
                </a:lnTo>
                <a:cubicBezTo>
                  <a:pt x="1668" y="88"/>
                  <a:pt x="1637" y="131"/>
                  <a:pt x="1623" y="155"/>
                </a:cubicBezTo>
                <a:cubicBezTo>
                  <a:pt x="1609" y="179"/>
                  <a:pt x="1599" y="208"/>
                  <a:pt x="1594" y="218"/>
                </a:cubicBezTo>
                <a:lnTo>
                  <a:pt x="1591" y="218"/>
                </a:lnTo>
                <a:lnTo>
                  <a:pt x="1554" y="210"/>
                </a:lnTo>
                <a:lnTo>
                  <a:pt x="1546" y="252"/>
                </a:lnTo>
                <a:lnTo>
                  <a:pt x="1588" y="260"/>
                </a:lnTo>
                <a:lnTo>
                  <a:pt x="1585" y="261"/>
                </a:lnTo>
                <a:cubicBezTo>
                  <a:pt x="1583" y="270"/>
                  <a:pt x="1580" y="293"/>
                  <a:pt x="1575" y="312"/>
                </a:cubicBezTo>
                <a:cubicBezTo>
                  <a:pt x="1570" y="331"/>
                  <a:pt x="1559" y="361"/>
                  <a:pt x="1552" y="378"/>
                </a:cubicBezTo>
                <a:cubicBezTo>
                  <a:pt x="1545" y="395"/>
                  <a:pt x="1533" y="410"/>
                  <a:pt x="1530" y="416"/>
                </a:cubicBezTo>
                <a:lnTo>
                  <a:pt x="1531" y="414"/>
                </a:lnTo>
                <a:lnTo>
                  <a:pt x="1497" y="387"/>
                </a:lnTo>
                <a:lnTo>
                  <a:pt x="1470" y="417"/>
                </a:lnTo>
                <a:lnTo>
                  <a:pt x="1495" y="444"/>
                </a:lnTo>
                <a:lnTo>
                  <a:pt x="1494" y="441"/>
                </a:lnTo>
                <a:cubicBezTo>
                  <a:pt x="1488" y="444"/>
                  <a:pt x="1479" y="452"/>
                  <a:pt x="1456" y="462"/>
                </a:cubicBezTo>
                <a:cubicBezTo>
                  <a:pt x="1433" y="472"/>
                  <a:pt x="1371" y="496"/>
                  <a:pt x="1354" y="503"/>
                </a:cubicBezTo>
                <a:lnTo>
                  <a:pt x="1353" y="503"/>
                </a:lnTo>
                <a:lnTo>
                  <a:pt x="1335" y="467"/>
                </a:lnTo>
                <a:lnTo>
                  <a:pt x="1297" y="488"/>
                </a:lnTo>
                <a:lnTo>
                  <a:pt x="1315" y="525"/>
                </a:lnTo>
                <a:lnTo>
                  <a:pt x="1317" y="525"/>
                </a:lnTo>
                <a:cubicBezTo>
                  <a:pt x="1312" y="531"/>
                  <a:pt x="1298" y="543"/>
                  <a:pt x="1287" y="560"/>
                </a:cubicBezTo>
                <a:cubicBezTo>
                  <a:pt x="1276" y="577"/>
                  <a:pt x="1257" y="618"/>
                  <a:pt x="1252" y="629"/>
                </a:cubicBezTo>
                <a:lnTo>
                  <a:pt x="1254" y="629"/>
                </a:lnTo>
                <a:lnTo>
                  <a:pt x="1218" y="618"/>
                </a:lnTo>
                <a:lnTo>
                  <a:pt x="1206" y="659"/>
                </a:lnTo>
                <a:lnTo>
                  <a:pt x="1239" y="669"/>
                </a:lnTo>
                <a:lnTo>
                  <a:pt x="1240" y="668"/>
                </a:lnTo>
                <a:cubicBezTo>
                  <a:pt x="1238" y="676"/>
                  <a:pt x="1233" y="693"/>
                  <a:pt x="1228" y="719"/>
                </a:cubicBezTo>
                <a:cubicBezTo>
                  <a:pt x="1223" y="745"/>
                  <a:pt x="1212" y="805"/>
                  <a:pt x="1209" y="822"/>
                </a:cubicBezTo>
                <a:lnTo>
                  <a:pt x="1207" y="824"/>
                </a:lnTo>
                <a:lnTo>
                  <a:pt x="1164" y="821"/>
                </a:lnTo>
                <a:lnTo>
                  <a:pt x="1161" y="866"/>
                </a:lnTo>
                <a:lnTo>
                  <a:pt x="1201" y="869"/>
                </a:lnTo>
                <a:lnTo>
                  <a:pt x="1203" y="870"/>
                </a:lnTo>
                <a:cubicBezTo>
                  <a:pt x="1201" y="884"/>
                  <a:pt x="1195" y="926"/>
                  <a:pt x="1186" y="952"/>
                </a:cubicBezTo>
                <a:cubicBezTo>
                  <a:pt x="1177" y="978"/>
                  <a:pt x="1161" y="1013"/>
                  <a:pt x="1150" y="1028"/>
                </a:cubicBezTo>
                <a:cubicBezTo>
                  <a:pt x="1139" y="1043"/>
                  <a:pt x="1127" y="1041"/>
                  <a:pt x="1122" y="1044"/>
                </a:cubicBezTo>
                <a:lnTo>
                  <a:pt x="1123" y="1044"/>
                </a:lnTo>
                <a:lnTo>
                  <a:pt x="1134" y="1008"/>
                </a:lnTo>
                <a:lnTo>
                  <a:pt x="1099" y="996"/>
                </a:lnTo>
                <a:lnTo>
                  <a:pt x="1086" y="1029"/>
                </a:lnTo>
                <a:lnTo>
                  <a:pt x="1086" y="1031"/>
                </a:lnTo>
                <a:cubicBezTo>
                  <a:pt x="1080" y="1028"/>
                  <a:pt x="1062" y="1020"/>
                  <a:pt x="1050" y="1010"/>
                </a:cubicBezTo>
                <a:cubicBezTo>
                  <a:pt x="1038" y="1000"/>
                  <a:pt x="1022" y="984"/>
                  <a:pt x="1014" y="971"/>
                </a:cubicBezTo>
                <a:cubicBezTo>
                  <a:pt x="1006" y="958"/>
                  <a:pt x="1004" y="937"/>
                  <a:pt x="1002" y="930"/>
                </a:cubicBezTo>
                <a:lnTo>
                  <a:pt x="1000" y="927"/>
                </a:lnTo>
                <a:lnTo>
                  <a:pt x="1041" y="924"/>
                </a:lnTo>
                <a:lnTo>
                  <a:pt x="1038" y="882"/>
                </a:lnTo>
                <a:lnTo>
                  <a:pt x="997" y="887"/>
                </a:lnTo>
                <a:lnTo>
                  <a:pt x="996" y="887"/>
                </a:lnTo>
                <a:cubicBezTo>
                  <a:pt x="996" y="863"/>
                  <a:pt x="996" y="767"/>
                  <a:pt x="996" y="743"/>
                </a:cubicBezTo>
                <a:lnTo>
                  <a:pt x="994" y="741"/>
                </a:lnTo>
                <a:lnTo>
                  <a:pt x="1035" y="741"/>
                </a:lnTo>
                <a:lnTo>
                  <a:pt x="1035" y="701"/>
                </a:lnTo>
                <a:lnTo>
                  <a:pt x="994" y="701"/>
                </a:lnTo>
                <a:lnTo>
                  <a:pt x="994" y="702"/>
                </a:lnTo>
                <a:cubicBezTo>
                  <a:pt x="993" y="697"/>
                  <a:pt x="993" y="682"/>
                  <a:pt x="987" y="671"/>
                </a:cubicBezTo>
                <a:cubicBezTo>
                  <a:pt x="981" y="660"/>
                  <a:pt x="971" y="646"/>
                  <a:pt x="958" y="636"/>
                </a:cubicBezTo>
                <a:cubicBezTo>
                  <a:pt x="945" y="626"/>
                  <a:pt x="917" y="616"/>
                  <a:pt x="909" y="612"/>
                </a:cubicBezTo>
                <a:lnTo>
                  <a:pt x="912" y="611"/>
                </a:lnTo>
                <a:lnTo>
                  <a:pt x="919" y="579"/>
                </a:lnTo>
                <a:lnTo>
                  <a:pt x="877" y="567"/>
                </a:lnTo>
                <a:lnTo>
                  <a:pt x="868" y="603"/>
                </a:lnTo>
                <a:lnTo>
                  <a:pt x="868" y="602"/>
                </a:lnTo>
                <a:cubicBezTo>
                  <a:pt x="855" y="600"/>
                  <a:pt x="815" y="594"/>
                  <a:pt x="790" y="593"/>
                </a:cubicBezTo>
                <a:cubicBezTo>
                  <a:pt x="765" y="592"/>
                  <a:pt x="730" y="593"/>
                  <a:pt x="718" y="593"/>
                </a:cubicBezTo>
                <a:lnTo>
                  <a:pt x="720" y="591"/>
                </a:lnTo>
                <a:lnTo>
                  <a:pt x="717" y="561"/>
                </a:lnTo>
                <a:lnTo>
                  <a:pt x="673" y="564"/>
                </a:lnTo>
                <a:lnTo>
                  <a:pt x="676" y="596"/>
                </a:lnTo>
                <a:lnTo>
                  <a:pt x="675" y="594"/>
                </a:lnTo>
                <a:cubicBezTo>
                  <a:pt x="661" y="597"/>
                  <a:pt x="612" y="606"/>
                  <a:pt x="589" y="614"/>
                </a:cubicBezTo>
                <a:cubicBezTo>
                  <a:pt x="566" y="622"/>
                  <a:pt x="546" y="637"/>
                  <a:pt x="537" y="642"/>
                </a:cubicBezTo>
                <a:lnTo>
                  <a:pt x="535" y="644"/>
                </a:lnTo>
                <a:lnTo>
                  <a:pt x="505" y="621"/>
                </a:lnTo>
                <a:lnTo>
                  <a:pt x="480" y="656"/>
                </a:lnTo>
                <a:lnTo>
                  <a:pt x="508" y="674"/>
                </a:lnTo>
                <a:lnTo>
                  <a:pt x="510" y="672"/>
                </a:lnTo>
                <a:cubicBezTo>
                  <a:pt x="505" y="680"/>
                  <a:pt x="488" y="702"/>
                  <a:pt x="478" y="720"/>
                </a:cubicBezTo>
                <a:cubicBezTo>
                  <a:pt x="468" y="738"/>
                  <a:pt x="453" y="773"/>
                  <a:pt x="448" y="783"/>
                </a:cubicBezTo>
                <a:lnTo>
                  <a:pt x="448" y="782"/>
                </a:lnTo>
                <a:lnTo>
                  <a:pt x="411" y="768"/>
                </a:lnTo>
                <a:lnTo>
                  <a:pt x="394" y="807"/>
                </a:lnTo>
                <a:lnTo>
                  <a:pt x="429" y="822"/>
                </a:lnTo>
                <a:lnTo>
                  <a:pt x="427" y="822"/>
                </a:lnTo>
                <a:cubicBezTo>
                  <a:pt x="423" y="831"/>
                  <a:pt x="413" y="859"/>
                  <a:pt x="403" y="878"/>
                </a:cubicBezTo>
                <a:cubicBezTo>
                  <a:pt x="393" y="897"/>
                  <a:pt x="375" y="926"/>
                  <a:pt x="369" y="935"/>
                </a:cubicBezTo>
                <a:lnTo>
                  <a:pt x="367" y="936"/>
                </a:lnTo>
                <a:lnTo>
                  <a:pt x="337" y="917"/>
                </a:lnTo>
                <a:lnTo>
                  <a:pt x="316" y="951"/>
                </a:lnTo>
                <a:lnTo>
                  <a:pt x="351" y="971"/>
                </a:lnTo>
                <a:lnTo>
                  <a:pt x="352" y="971"/>
                </a:lnTo>
                <a:cubicBezTo>
                  <a:pt x="345" y="982"/>
                  <a:pt x="319" y="1020"/>
                  <a:pt x="307" y="1037"/>
                </a:cubicBezTo>
                <a:cubicBezTo>
                  <a:pt x="295" y="1054"/>
                  <a:pt x="282" y="1070"/>
                  <a:pt x="277" y="1076"/>
                </a:cubicBezTo>
                <a:lnTo>
                  <a:pt x="277" y="1073"/>
                </a:lnTo>
                <a:lnTo>
                  <a:pt x="243" y="1050"/>
                </a:lnTo>
                <a:lnTo>
                  <a:pt x="219" y="1088"/>
                </a:lnTo>
                <a:lnTo>
                  <a:pt x="252" y="1109"/>
                </a:lnTo>
                <a:lnTo>
                  <a:pt x="252" y="1106"/>
                </a:lnTo>
                <a:cubicBezTo>
                  <a:pt x="243" y="1120"/>
                  <a:pt x="210" y="1170"/>
                  <a:pt x="196" y="1190"/>
                </a:cubicBezTo>
                <a:cubicBezTo>
                  <a:pt x="182" y="1210"/>
                  <a:pt x="173" y="1222"/>
                  <a:pt x="168" y="1229"/>
                </a:cubicBezTo>
                <a:lnTo>
                  <a:pt x="129" y="1202"/>
                </a:lnTo>
                <a:lnTo>
                  <a:pt x="106" y="1236"/>
                </a:lnTo>
                <a:lnTo>
                  <a:pt x="144" y="1262"/>
                </a:lnTo>
                <a:lnTo>
                  <a:pt x="144" y="1263"/>
                </a:lnTo>
                <a:cubicBezTo>
                  <a:pt x="138" y="1272"/>
                  <a:pt x="123" y="1297"/>
                  <a:pt x="109" y="1316"/>
                </a:cubicBezTo>
                <a:cubicBezTo>
                  <a:pt x="95" y="1335"/>
                  <a:pt x="67" y="1367"/>
                  <a:pt x="58" y="1377"/>
                </a:cubicBezTo>
                <a:lnTo>
                  <a:pt x="57" y="1377"/>
                </a:lnTo>
                <a:lnTo>
                  <a:pt x="27" y="1347"/>
                </a:lnTo>
                <a:lnTo>
                  <a:pt x="1" y="1373"/>
                </a:lnTo>
                <a:lnTo>
                  <a:pt x="34" y="1406"/>
                </a:lnTo>
                <a:lnTo>
                  <a:pt x="33" y="1407"/>
                </a:lnTo>
                <a:cubicBezTo>
                  <a:pt x="27" y="1412"/>
                  <a:pt x="0" y="1434"/>
                  <a:pt x="0" y="1434"/>
                </a:cubicBezTo>
                <a:close/>
              </a:path>
            </a:pathLst>
          </a:custGeom>
          <a:solidFill>
            <a:srgbClr val="FF66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2" name="任意多边形 79923"/>
          <p:cNvSpPr>
            <a:spLocks noChangeArrowheads="1"/>
          </p:cNvSpPr>
          <p:nvPr/>
        </p:nvSpPr>
        <p:spPr bwMode="auto">
          <a:xfrm>
            <a:off x="7626350" y="2609850"/>
            <a:ext cx="2528888" cy="1657350"/>
          </a:xfrm>
          <a:custGeom>
            <a:avLst/>
            <a:gdLst>
              <a:gd name="T0" fmla="*/ 0 w 1593"/>
              <a:gd name="T1" fmla="*/ 0 h 1044"/>
              <a:gd name="T2" fmla="*/ 1593 w 1593"/>
              <a:gd name="T3" fmla="*/ 1044 h 1044"/>
            </a:gdLst>
            <a:ahLst/>
            <a:cxnLst/>
            <a:rect l="T0" t="T1" r="T2" b="T3"/>
            <a:pathLst>
              <a:path w="1593" h="1044">
                <a:moveTo>
                  <a:pt x="0" y="1044"/>
                </a:moveTo>
                <a:lnTo>
                  <a:pt x="44" y="965"/>
                </a:lnTo>
                <a:lnTo>
                  <a:pt x="126" y="876"/>
                </a:lnTo>
                <a:lnTo>
                  <a:pt x="254" y="801"/>
                </a:lnTo>
                <a:lnTo>
                  <a:pt x="372" y="702"/>
                </a:lnTo>
                <a:lnTo>
                  <a:pt x="459" y="668"/>
                </a:lnTo>
                <a:lnTo>
                  <a:pt x="579" y="576"/>
                </a:lnTo>
                <a:cubicBezTo>
                  <a:pt x="616" y="551"/>
                  <a:pt x="642" y="559"/>
                  <a:pt x="681" y="518"/>
                </a:cubicBezTo>
                <a:cubicBezTo>
                  <a:pt x="720" y="477"/>
                  <a:pt x="778" y="378"/>
                  <a:pt x="812" y="332"/>
                </a:cubicBezTo>
                <a:cubicBezTo>
                  <a:pt x="846" y="286"/>
                  <a:pt x="871" y="264"/>
                  <a:pt x="887" y="242"/>
                </a:cubicBezTo>
                <a:cubicBezTo>
                  <a:pt x="903" y="220"/>
                  <a:pt x="903" y="217"/>
                  <a:pt x="909" y="198"/>
                </a:cubicBezTo>
                <a:cubicBezTo>
                  <a:pt x="915" y="179"/>
                  <a:pt x="908" y="143"/>
                  <a:pt x="921" y="126"/>
                </a:cubicBezTo>
                <a:cubicBezTo>
                  <a:pt x="934" y="109"/>
                  <a:pt x="964" y="107"/>
                  <a:pt x="986" y="95"/>
                </a:cubicBezTo>
                <a:cubicBezTo>
                  <a:pt x="1008" y="83"/>
                  <a:pt x="1035" y="53"/>
                  <a:pt x="1055" y="53"/>
                </a:cubicBezTo>
                <a:cubicBezTo>
                  <a:pt x="1075" y="53"/>
                  <a:pt x="1092" y="75"/>
                  <a:pt x="1109" y="93"/>
                </a:cubicBezTo>
                <a:cubicBezTo>
                  <a:pt x="1126" y="111"/>
                  <a:pt x="1126" y="141"/>
                  <a:pt x="1154" y="162"/>
                </a:cubicBezTo>
                <a:cubicBezTo>
                  <a:pt x="1182" y="183"/>
                  <a:pt x="1211" y="213"/>
                  <a:pt x="1275" y="221"/>
                </a:cubicBezTo>
                <a:cubicBezTo>
                  <a:pt x="1339" y="229"/>
                  <a:pt x="1485" y="228"/>
                  <a:pt x="1538" y="209"/>
                </a:cubicBezTo>
                <a:cubicBezTo>
                  <a:pt x="1591" y="190"/>
                  <a:pt x="1593" y="132"/>
                  <a:pt x="1592" y="104"/>
                </a:cubicBezTo>
                <a:cubicBezTo>
                  <a:pt x="1591" y="76"/>
                  <a:pt x="1542" y="56"/>
                  <a:pt x="1530" y="39"/>
                </a:cubicBezTo>
                <a:cubicBezTo>
                  <a:pt x="1518" y="22"/>
                  <a:pt x="1523" y="8"/>
                  <a:pt x="1521" y="0"/>
                </a:cubicBezTo>
              </a:path>
            </a:pathLst>
          </a:custGeom>
          <a:noFill/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3" name="任意多边形 79924"/>
          <p:cNvSpPr>
            <a:spLocks noChangeArrowheads="1"/>
          </p:cNvSpPr>
          <p:nvPr/>
        </p:nvSpPr>
        <p:spPr bwMode="auto">
          <a:xfrm>
            <a:off x="10059988" y="2457450"/>
            <a:ext cx="219075" cy="12700"/>
          </a:xfrm>
          <a:custGeom>
            <a:avLst/>
            <a:gdLst>
              <a:gd name="T0" fmla="*/ 0 w 138"/>
              <a:gd name="T1" fmla="*/ 0 h 8"/>
              <a:gd name="T2" fmla="*/ 138 w 138"/>
              <a:gd name="T3" fmla="*/ 8 h 8"/>
            </a:gdLst>
            <a:ahLst/>
            <a:cxnLst/>
            <a:rect l="T0" t="T1" r="T2" b="T3"/>
            <a:pathLst>
              <a:path w="138" h="8">
                <a:moveTo>
                  <a:pt x="0" y="0"/>
                </a:moveTo>
                <a:cubicBezTo>
                  <a:pt x="10" y="1"/>
                  <a:pt x="39" y="5"/>
                  <a:pt x="62" y="6"/>
                </a:cubicBezTo>
                <a:cubicBezTo>
                  <a:pt x="85" y="7"/>
                  <a:pt x="122" y="8"/>
                  <a:pt x="138" y="8"/>
                </a:cubicBezTo>
              </a:path>
            </a:pathLst>
          </a:custGeom>
          <a:noFill/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4" name="任意多边形 79925"/>
          <p:cNvSpPr>
            <a:spLocks noChangeArrowheads="1"/>
          </p:cNvSpPr>
          <p:nvPr/>
        </p:nvSpPr>
        <p:spPr bwMode="auto">
          <a:xfrm>
            <a:off x="8416925" y="3475038"/>
            <a:ext cx="122238" cy="92075"/>
          </a:xfrm>
          <a:custGeom>
            <a:avLst/>
            <a:gdLst>
              <a:gd name="T0" fmla="*/ 0 w 77"/>
              <a:gd name="T1" fmla="*/ 0 h 58"/>
              <a:gd name="T2" fmla="*/ 77 w 77"/>
              <a:gd name="T3" fmla="*/ 58 h 58"/>
            </a:gdLst>
            <a:ahLst/>
            <a:cxnLst/>
            <a:rect l="T0" t="T1" r="T2" b="T3"/>
            <a:pathLst>
              <a:path w="77" h="58">
                <a:moveTo>
                  <a:pt x="0" y="58"/>
                </a:moveTo>
                <a:cubicBezTo>
                  <a:pt x="13" y="48"/>
                  <a:pt x="61" y="12"/>
                  <a:pt x="77" y="0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5" name="任意多边形 79926"/>
          <p:cNvSpPr>
            <a:spLocks noChangeArrowheads="1"/>
          </p:cNvSpPr>
          <p:nvPr/>
        </p:nvSpPr>
        <p:spPr bwMode="auto">
          <a:xfrm>
            <a:off x="7812088" y="3986213"/>
            <a:ext cx="127000" cy="98425"/>
          </a:xfrm>
          <a:custGeom>
            <a:avLst/>
            <a:gdLst>
              <a:gd name="T0" fmla="*/ 0 w 80"/>
              <a:gd name="T1" fmla="*/ 0 h 62"/>
              <a:gd name="T2" fmla="*/ 80 w 80"/>
              <a:gd name="T3" fmla="*/ 62 h 62"/>
            </a:gdLst>
            <a:ahLst/>
            <a:cxnLst/>
            <a:rect l="T0" t="T1" r="T2" b="T3"/>
            <a:pathLst>
              <a:path w="80" h="62">
                <a:moveTo>
                  <a:pt x="0" y="62"/>
                </a:moveTo>
                <a:cubicBezTo>
                  <a:pt x="7" y="55"/>
                  <a:pt x="32" y="28"/>
                  <a:pt x="45" y="18"/>
                </a:cubicBezTo>
                <a:cubicBezTo>
                  <a:pt x="58" y="8"/>
                  <a:pt x="73" y="4"/>
                  <a:pt x="80" y="0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6" name="任意多边形 79927"/>
          <p:cNvSpPr>
            <a:spLocks noChangeArrowheads="1"/>
          </p:cNvSpPr>
          <p:nvPr/>
        </p:nvSpPr>
        <p:spPr bwMode="auto">
          <a:xfrm>
            <a:off x="8943975" y="3071813"/>
            <a:ext cx="96838" cy="128587"/>
          </a:xfrm>
          <a:custGeom>
            <a:avLst/>
            <a:gdLst>
              <a:gd name="T0" fmla="*/ 0 w 61"/>
              <a:gd name="T1" fmla="*/ 0 h 81"/>
              <a:gd name="T2" fmla="*/ 61 w 61"/>
              <a:gd name="T3" fmla="*/ 81 h 81"/>
            </a:gdLst>
            <a:ahLst/>
            <a:cxnLst/>
            <a:rect l="T0" t="T1" r="T2" b="T3"/>
            <a:pathLst>
              <a:path w="61" h="81">
                <a:moveTo>
                  <a:pt x="0" y="81"/>
                </a:moveTo>
                <a:cubicBezTo>
                  <a:pt x="10" y="67"/>
                  <a:pt x="48" y="17"/>
                  <a:pt x="61" y="0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7" name="任意多边形 79928"/>
          <p:cNvSpPr>
            <a:spLocks noChangeArrowheads="1"/>
          </p:cNvSpPr>
          <p:nvPr/>
        </p:nvSpPr>
        <p:spPr bwMode="auto">
          <a:xfrm>
            <a:off x="10026650" y="2522538"/>
            <a:ext cx="74613" cy="133350"/>
          </a:xfrm>
          <a:custGeom>
            <a:avLst/>
            <a:gdLst>
              <a:gd name="T0" fmla="*/ 0 w 47"/>
              <a:gd name="T1" fmla="*/ 0 h 84"/>
              <a:gd name="T2" fmla="*/ 47 w 47"/>
              <a:gd name="T3" fmla="*/ 84 h 84"/>
            </a:gdLst>
            <a:ahLst/>
            <a:cxnLst/>
            <a:rect l="T0" t="T1" r="T2" b="T3"/>
            <a:pathLst>
              <a:path w="47" h="84">
                <a:moveTo>
                  <a:pt x="0" y="0"/>
                </a:moveTo>
                <a:cubicBezTo>
                  <a:pt x="3" y="7"/>
                  <a:pt x="13" y="28"/>
                  <a:pt x="21" y="42"/>
                </a:cubicBezTo>
                <a:cubicBezTo>
                  <a:pt x="29" y="56"/>
                  <a:pt x="42" y="75"/>
                  <a:pt x="47" y="84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8" name="任意多边形 79929"/>
          <p:cNvSpPr>
            <a:spLocks noChangeArrowheads="1"/>
          </p:cNvSpPr>
          <p:nvPr/>
        </p:nvSpPr>
        <p:spPr bwMode="auto">
          <a:xfrm>
            <a:off x="10059988" y="2471738"/>
            <a:ext cx="157162" cy="14287"/>
          </a:xfrm>
          <a:custGeom>
            <a:avLst/>
            <a:gdLst>
              <a:gd name="T0" fmla="*/ 0 w 99"/>
              <a:gd name="T1" fmla="*/ 0 h 9"/>
              <a:gd name="T2" fmla="*/ 99 w 99"/>
              <a:gd name="T3" fmla="*/ 9 h 9"/>
            </a:gdLst>
            <a:ahLst/>
            <a:cxnLst/>
            <a:rect l="T0" t="T1" r="T2" b="T3"/>
            <a:pathLst>
              <a:path w="99" h="9">
                <a:moveTo>
                  <a:pt x="0" y="0"/>
                </a:moveTo>
                <a:cubicBezTo>
                  <a:pt x="16" y="1"/>
                  <a:pt x="83" y="8"/>
                  <a:pt x="99" y="9"/>
                </a:cubicBezTo>
              </a:path>
            </a:pathLst>
          </a:custGeom>
          <a:noFill/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69" name="矩形 79930"/>
          <p:cNvSpPr>
            <a:spLocks noChangeAspect="1"/>
          </p:cNvSpPr>
          <p:nvPr/>
        </p:nvSpPr>
        <p:spPr bwMode="auto">
          <a:xfrm>
            <a:off x="6330950" y="2667000"/>
            <a:ext cx="193675" cy="1603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i="1" kern="10">
                <a:ln w="9525">
                  <a:solidFill>
                    <a:srgbClr val="0066FF"/>
                  </a:solidFill>
                  <a:round/>
                  <a:headEnd/>
                  <a:tailEnd/>
                </a:ln>
                <a:solidFill>
                  <a:srgbClr val="0066FF"/>
                </a:solidFill>
                <a:latin typeface="宋体"/>
                <a:ea typeface="宋体"/>
              </a:rPr>
              <a:t>河</a:t>
            </a:r>
          </a:p>
        </p:txBody>
      </p:sp>
      <p:sp>
        <p:nvSpPr>
          <p:cNvPr id="31770" name="矩形 79931"/>
          <p:cNvSpPr>
            <a:spLocks noChangeAspect="1"/>
          </p:cNvSpPr>
          <p:nvPr/>
        </p:nvSpPr>
        <p:spPr bwMode="auto">
          <a:xfrm>
            <a:off x="6899275" y="1820863"/>
            <a:ext cx="193675" cy="1603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i="1" kern="10">
                <a:ln w="9525">
                  <a:solidFill>
                    <a:srgbClr val="0066FF"/>
                  </a:solidFill>
                  <a:round/>
                  <a:headEnd/>
                  <a:tailEnd/>
                </a:ln>
                <a:solidFill>
                  <a:srgbClr val="0066FF"/>
                </a:solidFill>
                <a:latin typeface="宋体"/>
                <a:ea typeface="宋体"/>
              </a:rPr>
              <a:t>辽</a:t>
            </a:r>
          </a:p>
        </p:txBody>
      </p:sp>
      <p:sp>
        <p:nvSpPr>
          <p:cNvPr id="31771" name="矩形 79932"/>
          <p:cNvSpPr>
            <a:spLocks noChangeAspect="1"/>
          </p:cNvSpPr>
          <p:nvPr/>
        </p:nvSpPr>
        <p:spPr bwMode="auto">
          <a:xfrm>
            <a:off x="8007350" y="3581400"/>
            <a:ext cx="193675" cy="1603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i="1" kern="10">
                <a:ln w="9525">
                  <a:solidFill>
                    <a:srgbClr val="0066FF"/>
                  </a:solidFill>
                  <a:round/>
                  <a:headEnd/>
                  <a:tailEnd/>
                </a:ln>
                <a:solidFill>
                  <a:srgbClr val="0066FF"/>
                </a:solidFill>
                <a:latin typeface="宋体"/>
                <a:ea typeface="宋体"/>
              </a:rPr>
              <a:t>鸭</a:t>
            </a:r>
          </a:p>
        </p:txBody>
      </p:sp>
      <p:sp>
        <p:nvSpPr>
          <p:cNvPr id="31772" name="矩形 79933"/>
          <p:cNvSpPr>
            <a:spLocks noChangeAspect="1"/>
          </p:cNvSpPr>
          <p:nvPr/>
        </p:nvSpPr>
        <p:spPr bwMode="auto">
          <a:xfrm>
            <a:off x="8693150" y="3040063"/>
            <a:ext cx="193675" cy="1603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i="1" kern="10">
                <a:ln w="9525">
                  <a:solidFill>
                    <a:srgbClr val="0066FF"/>
                  </a:solidFill>
                  <a:round/>
                  <a:headEnd/>
                  <a:tailEnd/>
                </a:ln>
                <a:solidFill>
                  <a:srgbClr val="0066FF"/>
                </a:solidFill>
                <a:latin typeface="宋体"/>
                <a:ea typeface="宋体"/>
              </a:rPr>
              <a:t>绿</a:t>
            </a:r>
          </a:p>
        </p:txBody>
      </p:sp>
      <p:sp>
        <p:nvSpPr>
          <p:cNvPr id="31773" name="矩形 79934"/>
          <p:cNvSpPr>
            <a:spLocks noChangeAspect="1"/>
          </p:cNvSpPr>
          <p:nvPr/>
        </p:nvSpPr>
        <p:spPr bwMode="auto">
          <a:xfrm>
            <a:off x="9683750" y="2743200"/>
            <a:ext cx="193675" cy="16033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i="1" kern="10">
                <a:ln w="9525">
                  <a:solidFill>
                    <a:srgbClr val="0066FF"/>
                  </a:solidFill>
                  <a:round/>
                  <a:headEnd/>
                  <a:tailEnd/>
                </a:ln>
                <a:solidFill>
                  <a:srgbClr val="0066FF"/>
                </a:solidFill>
                <a:latin typeface="宋体"/>
                <a:ea typeface="宋体"/>
              </a:rPr>
              <a:t>江</a:t>
            </a:r>
          </a:p>
        </p:txBody>
      </p:sp>
      <p:grpSp>
        <p:nvGrpSpPr>
          <p:cNvPr id="80027" name="组合 80026"/>
          <p:cNvGrpSpPr>
            <a:grpSpLocks/>
          </p:cNvGrpSpPr>
          <p:nvPr/>
        </p:nvGrpSpPr>
        <p:grpSpPr bwMode="auto">
          <a:xfrm>
            <a:off x="8464550" y="1066800"/>
            <a:ext cx="1143000" cy="284163"/>
            <a:chOff x="4372" y="672"/>
            <a:chExt cx="720" cy="179"/>
          </a:xfrm>
        </p:grpSpPr>
        <p:sp>
          <p:nvSpPr>
            <p:cNvPr id="31836" name="矩形 79935"/>
            <p:cNvSpPr>
              <a:spLocks noChangeAspect="1"/>
            </p:cNvSpPr>
            <p:nvPr/>
          </p:nvSpPr>
          <p:spPr bwMode="auto">
            <a:xfrm>
              <a:off x="4913" y="672"/>
              <a:ext cx="179" cy="179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48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宋体"/>
                  <a:ea typeface="宋体"/>
                </a:rPr>
                <a:t>金</a:t>
              </a:r>
            </a:p>
          </p:txBody>
        </p:sp>
        <p:sp>
          <p:nvSpPr>
            <p:cNvPr id="31837" name="矩形 79936"/>
            <p:cNvSpPr>
              <a:spLocks noChangeAspect="1"/>
            </p:cNvSpPr>
            <p:nvPr/>
          </p:nvSpPr>
          <p:spPr bwMode="auto">
            <a:xfrm>
              <a:off x="4372" y="672"/>
              <a:ext cx="179" cy="179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4800" b="1" kern="10"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  <a:latin typeface="宋体"/>
                  <a:ea typeface="宋体"/>
                </a:rPr>
                <a:t>后</a:t>
              </a:r>
            </a:p>
          </p:txBody>
        </p:sp>
      </p:grpSp>
      <p:sp>
        <p:nvSpPr>
          <p:cNvPr id="31775" name="矩形 79937"/>
          <p:cNvSpPr>
            <a:spLocks noChangeAspect="1"/>
          </p:cNvSpPr>
          <p:nvPr/>
        </p:nvSpPr>
        <p:spPr bwMode="auto">
          <a:xfrm>
            <a:off x="1984375" y="4422775"/>
            <a:ext cx="1123950" cy="11239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6000" b="1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FF3300"/>
                </a:solidFill>
                <a:latin typeface="宋体"/>
                <a:ea typeface="宋体"/>
              </a:rPr>
              <a:t>明</a:t>
            </a:r>
          </a:p>
        </p:txBody>
      </p:sp>
      <p:sp>
        <p:nvSpPr>
          <p:cNvPr id="31776" name="矩形 79938"/>
          <p:cNvSpPr>
            <a:spLocks noChangeAspect="1"/>
          </p:cNvSpPr>
          <p:nvPr/>
        </p:nvSpPr>
        <p:spPr bwMode="auto">
          <a:xfrm>
            <a:off x="8942388" y="4724400"/>
            <a:ext cx="284162" cy="2841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48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朝</a:t>
            </a:r>
          </a:p>
        </p:txBody>
      </p:sp>
      <p:sp>
        <p:nvSpPr>
          <p:cNvPr id="31777" name="矩形 79939"/>
          <p:cNvSpPr>
            <a:spLocks noChangeAspect="1"/>
          </p:cNvSpPr>
          <p:nvPr/>
        </p:nvSpPr>
        <p:spPr bwMode="auto">
          <a:xfrm>
            <a:off x="9455150" y="5638800"/>
            <a:ext cx="284163" cy="2841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48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宋体"/>
                <a:ea typeface="宋体"/>
              </a:rPr>
              <a:t>鲜</a:t>
            </a:r>
          </a:p>
        </p:txBody>
      </p:sp>
      <p:sp>
        <p:nvSpPr>
          <p:cNvPr id="31778" name="任意多边形 79943"/>
          <p:cNvSpPr>
            <a:spLocks noChangeAspect="1"/>
          </p:cNvSpPr>
          <p:nvPr/>
        </p:nvSpPr>
        <p:spPr bwMode="auto">
          <a:xfrm>
            <a:off x="8040688" y="2778125"/>
            <a:ext cx="144462" cy="144463"/>
          </a:xfrm>
          <a:custGeom>
            <a:avLst/>
            <a:gdLst>
              <a:gd name="T0" fmla="*/ 21608424 w 21600"/>
              <a:gd name="T1" fmla="*/ 0 h 21600"/>
              <a:gd name="T2" fmla="*/ 6328365 w 21600"/>
              <a:gd name="T3" fmla="*/ 6328502 h 21600"/>
              <a:gd name="T4" fmla="*/ 0 w 21600"/>
              <a:gd name="T5" fmla="*/ 21609176 h 21600"/>
              <a:gd name="T6" fmla="*/ 6328365 w 21600"/>
              <a:gd name="T7" fmla="*/ 36889537 h 21600"/>
              <a:gd name="T8" fmla="*/ 21608424 w 21600"/>
              <a:gd name="T9" fmla="*/ 43218030 h 21600"/>
              <a:gd name="T10" fmla="*/ 36888479 w 21600"/>
              <a:gd name="T11" fmla="*/ 36889537 h 21600"/>
              <a:gd name="T12" fmla="*/ 43216848 w 21600"/>
              <a:gd name="T13" fmla="*/ 21609176 h 21600"/>
              <a:gd name="T14" fmla="*/ 36888479 w 21600"/>
              <a:gd name="T15" fmla="*/ 63285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lnTo>
                  <a:pt x="0" y="10800"/>
                </a:ln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lose/>
                <a:moveTo>
                  <a:pt x="5400" y="10800"/>
                </a:moveTo>
                <a:lnTo>
                  <a:pt x="5400" y="10800"/>
                </a:lnTo>
                <a:cubicBezTo>
                  <a:pt x="5400" y="13782"/>
                  <a:pt x="7817" y="16199"/>
                  <a:pt x="10799" y="16200"/>
                </a:cubicBezTo>
                <a:lnTo>
                  <a:pt x="10800" y="16200"/>
                </a:lnTo>
                <a:cubicBezTo>
                  <a:pt x="13782" y="16199"/>
                  <a:pt x="16200" y="13782"/>
                  <a:pt x="16200" y="10800"/>
                </a:cubicBezTo>
                <a:cubicBezTo>
                  <a:pt x="16200" y="7817"/>
                  <a:pt x="13782" y="5400"/>
                  <a:pt x="10800" y="5400"/>
                </a:cubicBezTo>
                <a:lnTo>
                  <a:pt x="10799" y="5400"/>
                </a:lnTo>
                <a:cubicBezTo>
                  <a:pt x="7817" y="5400"/>
                  <a:pt x="5400" y="7817"/>
                  <a:pt x="5400" y="10799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79" name="椭圆 79944"/>
          <p:cNvSpPr>
            <a:spLocks noChangeAspect="1"/>
          </p:cNvSpPr>
          <p:nvPr/>
        </p:nvSpPr>
        <p:spPr bwMode="auto">
          <a:xfrm>
            <a:off x="7637463" y="2590800"/>
            <a:ext cx="90487" cy="889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0" name="任意多边形 79945"/>
          <p:cNvSpPr>
            <a:spLocks noChangeAspect="1"/>
          </p:cNvSpPr>
          <p:nvPr/>
        </p:nvSpPr>
        <p:spPr bwMode="auto">
          <a:xfrm>
            <a:off x="6940550" y="2590800"/>
            <a:ext cx="144463" cy="144463"/>
          </a:xfrm>
          <a:custGeom>
            <a:avLst/>
            <a:gdLst>
              <a:gd name="T0" fmla="*/ 21609176 w 21600"/>
              <a:gd name="T1" fmla="*/ 0 h 21600"/>
              <a:gd name="T2" fmla="*/ 6328502 w 21600"/>
              <a:gd name="T3" fmla="*/ 6328502 h 21600"/>
              <a:gd name="T4" fmla="*/ 0 w 21600"/>
              <a:gd name="T5" fmla="*/ 21609176 h 21600"/>
              <a:gd name="T6" fmla="*/ 6328502 w 21600"/>
              <a:gd name="T7" fmla="*/ 36889537 h 21600"/>
              <a:gd name="T8" fmla="*/ 21609176 w 21600"/>
              <a:gd name="T9" fmla="*/ 43218030 h 21600"/>
              <a:gd name="T10" fmla="*/ 36889537 w 21600"/>
              <a:gd name="T11" fmla="*/ 36889537 h 21600"/>
              <a:gd name="T12" fmla="*/ 43218030 w 21600"/>
              <a:gd name="T13" fmla="*/ 21609176 h 21600"/>
              <a:gd name="T14" fmla="*/ 36889537 w 21600"/>
              <a:gd name="T15" fmla="*/ 63285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lnTo>
                  <a:pt x="0" y="10800"/>
                </a:ln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lose/>
                <a:moveTo>
                  <a:pt x="5400" y="10800"/>
                </a:moveTo>
                <a:lnTo>
                  <a:pt x="5400" y="10800"/>
                </a:lnTo>
                <a:cubicBezTo>
                  <a:pt x="5400" y="13782"/>
                  <a:pt x="7817" y="16199"/>
                  <a:pt x="10799" y="16200"/>
                </a:cubicBezTo>
                <a:lnTo>
                  <a:pt x="10800" y="16200"/>
                </a:lnTo>
                <a:cubicBezTo>
                  <a:pt x="13782" y="16199"/>
                  <a:pt x="16200" y="13782"/>
                  <a:pt x="16200" y="10800"/>
                </a:cubicBezTo>
                <a:cubicBezTo>
                  <a:pt x="16200" y="7817"/>
                  <a:pt x="13782" y="5400"/>
                  <a:pt x="10800" y="5400"/>
                </a:cubicBezTo>
                <a:lnTo>
                  <a:pt x="10799" y="5400"/>
                </a:lnTo>
                <a:cubicBezTo>
                  <a:pt x="7817" y="5400"/>
                  <a:pt x="5400" y="7817"/>
                  <a:pt x="5400" y="10799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1" name="椭圆 79946"/>
          <p:cNvSpPr>
            <a:spLocks noChangeAspect="1"/>
          </p:cNvSpPr>
          <p:nvPr/>
        </p:nvSpPr>
        <p:spPr bwMode="auto">
          <a:xfrm>
            <a:off x="5207000" y="3695700"/>
            <a:ext cx="90488" cy="889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2" name="任意多边形 79947"/>
          <p:cNvSpPr>
            <a:spLocks noChangeAspect="1"/>
          </p:cNvSpPr>
          <p:nvPr/>
        </p:nvSpPr>
        <p:spPr bwMode="auto">
          <a:xfrm>
            <a:off x="2479675" y="4076700"/>
            <a:ext cx="144463" cy="144463"/>
          </a:xfrm>
          <a:custGeom>
            <a:avLst/>
            <a:gdLst>
              <a:gd name="T0" fmla="*/ 21609176 w 21600"/>
              <a:gd name="T1" fmla="*/ 0 h 21600"/>
              <a:gd name="T2" fmla="*/ 6328502 w 21600"/>
              <a:gd name="T3" fmla="*/ 6328502 h 21600"/>
              <a:gd name="T4" fmla="*/ 0 w 21600"/>
              <a:gd name="T5" fmla="*/ 21609176 h 21600"/>
              <a:gd name="T6" fmla="*/ 6328502 w 21600"/>
              <a:gd name="T7" fmla="*/ 36889537 h 21600"/>
              <a:gd name="T8" fmla="*/ 21609176 w 21600"/>
              <a:gd name="T9" fmla="*/ 43218030 h 21600"/>
              <a:gd name="T10" fmla="*/ 36889537 w 21600"/>
              <a:gd name="T11" fmla="*/ 36889537 h 21600"/>
              <a:gd name="T12" fmla="*/ 43218030 w 21600"/>
              <a:gd name="T13" fmla="*/ 21609176 h 21600"/>
              <a:gd name="T14" fmla="*/ 36889537 w 21600"/>
              <a:gd name="T15" fmla="*/ 632850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lnTo>
                  <a:pt x="0" y="10800"/>
                </a:lnTo>
                <a:cubicBezTo>
                  <a:pt x="0" y="4835"/>
                  <a:pt x="4835" y="0"/>
                  <a:pt x="10799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6764"/>
                  <a:pt x="16764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lose/>
                <a:moveTo>
                  <a:pt x="5400" y="10800"/>
                </a:moveTo>
                <a:lnTo>
                  <a:pt x="5400" y="10800"/>
                </a:lnTo>
                <a:cubicBezTo>
                  <a:pt x="5400" y="13782"/>
                  <a:pt x="7817" y="16199"/>
                  <a:pt x="10799" y="16200"/>
                </a:cubicBezTo>
                <a:lnTo>
                  <a:pt x="10800" y="16200"/>
                </a:lnTo>
                <a:cubicBezTo>
                  <a:pt x="13782" y="16199"/>
                  <a:pt x="16200" y="13782"/>
                  <a:pt x="16200" y="10800"/>
                </a:cubicBezTo>
                <a:cubicBezTo>
                  <a:pt x="16200" y="7817"/>
                  <a:pt x="13782" y="5400"/>
                  <a:pt x="10800" y="5400"/>
                </a:cubicBezTo>
                <a:lnTo>
                  <a:pt x="10799" y="5400"/>
                </a:lnTo>
                <a:cubicBezTo>
                  <a:pt x="7817" y="5400"/>
                  <a:pt x="5400" y="7817"/>
                  <a:pt x="5400" y="10799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3" name="任意多边形 79949"/>
          <p:cNvSpPr>
            <a:spLocks noChangeArrowheads="1"/>
          </p:cNvSpPr>
          <p:nvPr/>
        </p:nvSpPr>
        <p:spPr bwMode="auto">
          <a:xfrm>
            <a:off x="3182938" y="3429000"/>
            <a:ext cx="6153150" cy="3441700"/>
          </a:xfrm>
          <a:custGeom>
            <a:avLst/>
            <a:gdLst>
              <a:gd name="T0" fmla="*/ 0 w 3876"/>
              <a:gd name="T1" fmla="*/ 0 h 2168"/>
              <a:gd name="T2" fmla="*/ 3876 w 3876"/>
              <a:gd name="T3" fmla="*/ 2168 h 2168"/>
            </a:gdLst>
            <a:ahLst/>
            <a:cxnLst/>
            <a:rect l="T0" t="T1" r="T2" b="T3"/>
            <a:pathLst>
              <a:path w="3876" h="2168">
                <a:moveTo>
                  <a:pt x="689" y="2028"/>
                </a:moveTo>
                <a:cubicBezTo>
                  <a:pt x="642" y="2003"/>
                  <a:pt x="563" y="2010"/>
                  <a:pt x="509" y="1949"/>
                </a:cubicBezTo>
                <a:cubicBezTo>
                  <a:pt x="455" y="1888"/>
                  <a:pt x="404" y="1718"/>
                  <a:pt x="366" y="1659"/>
                </a:cubicBezTo>
                <a:cubicBezTo>
                  <a:pt x="328" y="1600"/>
                  <a:pt x="309" y="1615"/>
                  <a:pt x="281" y="1595"/>
                </a:cubicBezTo>
                <a:cubicBezTo>
                  <a:pt x="253" y="1575"/>
                  <a:pt x="233" y="1565"/>
                  <a:pt x="197" y="1538"/>
                </a:cubicBezTo>
                <a:cubicBezTo>
                  <a:pt x="161" y="1511"/>
                  <a:pt x="99" y="1491"/>
                  <a:pt x="66" y="1434"/>
                </a:cubicBezTo>
                <a:cubicBezTo>
                  <a:pt x="33" y="1377"/>
                  <a:pt x="0" y="1265"/>
                  <a:pt x="0" y="1193"/>
                </a:cubicBezTo>
                <a:cubicBezTo>
                  <a:pt x="0" y="1121"/>
                  <a:pt x="42" y="1054"/>
                  <a:pt x="63" y="999"/>
                </a:cubicBezTo>
                <a:cubicBezTo>
                  <a:pt x="84" y="944"/>
                  <a:pt x="73" y="878"/>
                  <a:pt x="126" y="861"/>
                </a:cubicBezTo>
                <a:cubicBezTo>
                  <a:pt x="179" y="844"/>
                  <a:pt x="301" y="905"/>
                  <a:pt x="378" y="899"/>
                </a:cubicBezTo>
                <a:cubicBezTo>
                  <a:pt x="455" y="893"/>
                  <a:pt x="534" y="845"/>
                  <a:pt x="588" y="827"/>
                </a:cubicBezTo>
                <a:cubicBezTo>
                  <a:pt x="642" y="809"/>
                  <a:pt x="678" y="816"/>
                  <a:pt x="701" y="791"/>
                </a:cubicBezTo>
                <a:cubicBezTo>
                  <a:pt x="724" y="766"/>
                  <a:pt x="707" y="713"/>
                  <a:pt x="728" y="678"/>
                </a:cubicBezTo>
                <a:cubicBezTo>
                  <a:pt x="749" y="643"/>
                  <a:pt x="798" y="606"/>
                  <a:pt x="827" y="579"/>
                </a:cubicBezTo>
                <a:cubicBezTo>
                  <a:pt x="856" y="552"/>
                  <a:pt x="844" y="543"/>
                  <a:pt x="905" y="516"/>
                </a:cubicBezTo>
                <a:cubicBezTo>
                  <a:pt x="966" y="489"/>
                  <a:pt x="1123" y="459"/>
                  <a:pt x="1191" y="416"/>
                </a:cubicBezTo>
                <a:cubicBezTo>
                  <a:pt x="1259" y="373"/>
                  <a:pt x="1277" y="306"/>
                  <a:pt x="1313" y="255"/>
                </a:cubicBezTo>
                <a:cubicBezTo>
                  <a:pt x="1349" y="204"/>
                  <a:pt x="1368" y="145"/>
                  <a:pt x="1409" y="108"/>
                </a:cubicBezTo>
                <a:cubicBezTo>
                  <a:pt x="1450" y="71"/>
                  <a:pt x="1507" y="44"/>
                  <a:pt x="1559" y="32"/>
                </a:cubicBezTo>
                <a:cubicBezTo>
                  <a:pt x="1611" y="20"/>
                  <a:pt x="1683" y="38"/>
                  <a:pt x="1721" y="35"/>
                </a:cubicBezTo>
                <a:cubicBezTo>
                  <a:pt x="1759" y="32"/>
                  <a:pt x="1768" y="0"/>
                  <a:pt x="1787" y="11"/>
                </a:cubicBezTo>
                <a:cubicBezTo>
                  <a:pt x="1806" y="22"/>
                  <a:pt x="1816" y="72"/>
                  <a:pt x="1832" y="101"/>
                </a:cubicBezTo>
                <a:cubicBezTo>
                  <a:pt x="1848" y="130"/>
                  <a:pt x="1868" y="161"/>
                  <a:pt x="1884" y="185"/>
                </a:cubicBezTo>
                <a:cubicBezTo>
                  <a:pt x="1900" y="209"/>
                  <a:pt x="1924" y="223"/>
                  <a:pt x="1931" y="246"/>
                </a:cubicBezTo>
                <a:cubicBezTo>
                  <a:pt x="1938" y="269"/>
                  <a:pt x="1948" y="276"/>
                  <a:pt x="1926" y="321"/>
                </a:cubicBezTo>
                <a:cubicBezTo>
                  <a:pt x="1904" y="366"/>
                  <a:pt x="1843" y="470"/>
                  <a:pt x="1799" y="515"/>
                </a:cubicBezTo>
                <a:cubicBezTo>
                  <a:pt x="1755" y="560"/>
                  <a:pt x="1684" y="556"/>
                  <a:pt x="1659" y="590"/>
                </a:cubicBezTo>
                <a:cubicBezTo>
                  <a:pt x="1634" y="624"/>
                  <a:pt x="1651" y="677"/>
                  <a:pt x="1650" y="720"/>
                </a:cubicBezTo>
                <a:cubicBezTo>
                  <a:pt x="1649" y="763"/>
                  <a:pt x="1644" y="820"/>
                  <a:pt x="1653" y="848"/>
                </a:cubicBezTo>
                <a:cubicBezTo>
                  <a:pt x="1662" y="876"/>
                  <a:pt x="1689" y="883"/>
                  <a:pt x="1704" y="887"/>
                </a:cubicBezTo>
                <a:cubicBezTo>
                  <a:pt x="1719" y="891"/>
                  <a:pt x="1732" y="874"/>
                  <a:pt x="1746" y="870"/>
                </a:cubicBezTo>
                <a:cubicBezTo>
                  <a:pt x="1760" y="866"/>
                  <a:pt x="1782" y="859"/>
                  <a:pt x="1791" y="860"/>
                </a:cubicBezTo>
                <a:cubicBezTo>
                  <a:pt x="1800" y="861"/>
                  <a:pt x="1808" y="866"/>
                  <a:pt x="1803" y="875"/>
                </a:cubicBezTo>
                <a:cubicBezTo>
                  <a:pt x="1798" y="884"/>
                  <a:pt x="1780" y="901"/>
                  <a:pt x="1763" y="917"/>
                </a:cubicBezTo>
                <a:cubicBezTo>
                  <a:pt x="1746" y="933"/>
                  <a:pt x="1707" y="951"/>
                  <a:pt x="1701" y="969"/>
                </a:cubicBezTo>
                <a:cubicBezTo>
                  <a:pt x="1695" y="987"/>
                  <a:pt x="1728" y="1014"/>
                  <a:pt x="1724" y="1029"/>
                </a:cubicBezTo>
                <a:cubicBezTo>
                  <a:pt x="1720" y="1044"/>
                  <a:pt x="1691" y="1057"/>
                  <a:pt x="1674" y="1062"/>
                </a:cubicBezTo>
                <a:cubicBezTo>
                  <a:pt x="1657" y="1067"/>
                  <a:pt x="1641" y="1052"/>
                  <a:pt x="1623" y="1062"/>
                </a:cubicBezTo>
                <a:cubicBezTo>
                  <a:pt x="1605" y="1072"/>
                  <a:pt x="1588" y="1106"/>
                  <a:pt x="1565" y="1124"/>
                </a:cubicBezTo>
                <a:cubicBezTo>
                  <a:pt x="1542" y="1142"/>
                  <a:pt x="1493" y="1156"/>
                  <a:pt x="1482" y="1170"/>
                </a:cubicBezTo>
                <a:cubicBezTo>
                  <a:pt x="1471" y="1184"/>
                  <a:pt x="1495" y="1202"/>
                  <a:pt x="1500" y="1211"/>
                </a:cubicBezTo>
                <a:cubicBezTo>
                  <a:pt x="1505" y="1220"/>
                  <a:pt x="1511" y="1216"/>
                  <a:pt x="1515" y="1223"/>
                </a:cubicBezTo>
                <a:cubicBezTo>
                  <a:pt x="1519" y="1230"/>
                  <a:pt x="1517" y="1246"/>
                  <a:pt x="1524" y="1254"/>
                </a:cubicBezTo>
                <a:cubicBezTo>
                  <a:pt x="1531" y="1262"/>
                  <a:pt x="1543" y="1272"/>
                  <a:pt x="1556" y="1269"/>
                </a:cubicBezTo>
                <a:cubicBezTo>
                  <a:pt x="1569" y="1266"/>
                  <a:pt x="1586" y="1248"/>
                  <a:pt x="1605" y="1236"/>
                </a:cubicBezTo>
                <a:cubicBezTo>
                  <a:pt x="1624" y="1224"/>
                  <a:pt x="1647" y="1208"/>
                  <a:pt x="1670" y="1196"/>
                </a:cubicBezTo>
                <a:cubicBezTo>
                  <a:pt x="1693" y="1184"/>
                  <a:pt x="1740" y="1176"/>
                  <a:pt x="1745" y="1163"/>
                </a:cubicBezTo>
                <a:cubicBezTo>
                  <a:pt x="1750" y="1150"/>
                  <a:pt x="1706" y="1132"/>
                  <a:pt x="1703" y="1119"/>
                </a:cubicBezTo>
                <a:cubicBezTo>
                  <a:pt x="1700" y="1106"/>
                  <a:pt x="1713" y="1090"/>
                  <a:pt x="1725" y="1085"/>
                </a:cubicBezTo>
                <a:cubicBezTo>
                  <a:pt x="1737" y="1080"/>
                  <a:pt x="1757" y="1092"/>
                  <a:pt x="1773" y="1091"/>
                </a:cubicBezTo>
                <a:cubicBezTo>
                  <a:pt x="1789" y="1090"/>
                  <a:pt x="1803" y="1084"/>
                  <a:pt x="1824" y="1076"/>
                </a:cubicBezTo>
                <a:cubicBezTo>
                  <a:pt x="1845" y="1068"/>
                  <a:pt x="1885" y="1060"/>
                  <a:pt x="1901" y="1040"/>
                </a:cubicBezTo>
                <a:cubicBezTo>
                  <a:pt x="1917" y="1020"/>
                  <a:pt x="1907" y="981"/>
                  <a:pt x="1922" y="954"/>
                </a:cubicBezTo>
                <a:cubicBezTo>
                  <a:pt x="1937" y="927"/>
                  <a:pt x="1968" y="899"/>
                  <a:pt x="1992" y="878"/>
                </a:cubicBezTo>
                <a:cubicBezTo>
                  <a:pt x="2016" y="857"/>
                  <a:pt x="2038" y="846"/>
                  <a:pt x="2067" y="827"/>
                </a:cubicBezTo>
                <a:cubicBezTo>
                  <a:pt x="2096" y="808"/>
                  <a:pt x="2140" y="783"/>
                  <a:pt x="2168" y="764"/>
                </a:cubicBezTo>
                <a:cubicBezTo>
                  <a:pt x="2196" y="745"/>
                  <a:pt x="2216" y="723"/>
                  <a:pt x="2237" y="713"/>
                </a:cubicBezTo>
                <a:cubicBezTo>
                  <a:pt x="2258" y="703"/>
                  <a:pt x="2273" y="708"/>
                  <a:pt x="2292" y="704"/>
                </a:cubicBezTo>
                <a:cubicBezTo>
                  <a:pt x="2311" y="700"/>
                  <a:pt x="2337" y="705"/>
                  <a:pt x="2349" y="692"/>
                </a:cubicBezTo>
                <a:cubicBezTo>
                  <a:pt x="2361" y="679"/>
                  <a:pt x="2352" y="631"/>
                  <a:pt x="2364" y="624"/>
                </a:cubicBezTo>
                <a:cubicBezTo>
                  <a:pt x="2376" y="617"/>
                  <a:pt x="2403" y="648"/>
                  <a:pt x="2420" y="650"/>
                </a:cubicBezTo>
                <a:cubicBezTo>
                  <a:pt x="2437" y="652"/>
                  <a:pt x="2451" y="646"/>
                  <a:pt x="2468" y="639"/>
                </a:cubicBezTo>
                <a:cubicBezTo>
                  <a:pt x="2485" y="632"/>
                  <a:pt x="2497" y="610"/>
                  <a:pt x="2520" y="606"/>
                </a:cubicBezTo>
                <a:cubicBezTo>
                  <a:pt x="2543" y="602"/>
                  <a:pt x="2573" y="615"/>
                  <a:pt x="2607" y="612"/>
                </a:cubicBezTo>
                <a:cubicBezTo>
                  <a:pt x="2641" y="609"/>
                  <a:pt x="2691" y="602"/>
                  <a:pt x="2724" y="587"/>
                </a:cubicBezTo>
                <a:cubicBezTo>
                  <a:pt x="2757" y="572"/>
                  <a:pt x="2792" y="520"/>
                  <a:pt x="2807" y="519"/>
                </a:cubicBezTo>
                <a:cubicBezTo>
                  <a:pt x="2822" y="518"/>
                  <a:pt x="2803" y="572"/>
                  <a:pt x="2814" y="584"/>
                </a:cubicBezTo>
                <a:cubicBezTo>
                  <a:pt x="2825" y="596"/>
                  <a:pt x="2859" y="584"/>
                  <a:pt x="2874" y="593"/>
                </a:cubicBezTo>
                <a:cubicBezTo>
                  <a:pt x="2889" y="602"/>
                  <a:pt x="2898" y="620"/>
                  <a:pt x="2904" y="636"/>
                </a:cubicBezTo>
                <a:cubicBezTo>
                  <a:pt x="2910" y="652"/>
                  <a:pt x="2904" y="676"/>
                  <a:pt x="2910" y="689"/>
                </a:cubicBezTo>
                <a:cubicBezTo>
                  <a:pt x="2916" y="702"/>
                  <a:pt x="2930" y="714"/>
                  <a:pt x="2939" y="713"/>
                </a:cubicBezTo>
                <a:cubicBezTo>
                  <a:pt x="2948" y="712"/>
                  <a:pt x="2958" y="693"/>
                  <a:pt x="2964" y="681"/>
                </a:cubicBezTo>
                <a:cubicBezTo>
                  <a:pt x="2970" y="669"/>
                  <a:pt x="2970" y="648"/>
                  <a:pt x="2976" y="641"/>
                </a:cubicBezTo>
                <a:cubicBezTo>
                  <a:pt x="2982" y="634"/>
                  <a:pt x="2987" y="630"/>
                  <a:pt x="3000" y="639"/>
                </a:cubicBezTo>
                <a:cubicBezTo>
                  <a:pt x="3013" y="648"/>
                  <a:pt x="3031" y="679"/>
                  <a:pt x="3054" y="693"/>
                </a:cubicBezTo>
                <a:cubicBezTo>
                  <a:pt x="3077" y="707"/>
                  <a:pt x="3111" y="717"/>
                  <a:pt x="3138" y="725"/>
                </a:cubicBezTo>
                <a:cubicBezTo>
                  <a:pt x="3165" y="733"/>
                  <a:pt x="3204" y="733"/>
                  <a:pt x="3218" y="744"/>
                </a:cubicBezTo>
                <a:cubicBezTo>
                  <a:pt x="3232" y="755"/>
                  <a:pt x="3215" y="781"/>
                  <a:pt x="3224" y="791"/>
                </a:cubicBezTo>
                <a:cubicBezTo>
                  <a:pt x="3233" y="801"/>
                  <a:pt x="3263" y="799"/>
                  <a:pt x="3273" y="806"/>
                </a:cubicBezTo>
                <a:cubicBezTo>
                  <a:pt x="3283" y="813"/>
                  <a:pt x="3287" y="819"/>
                  <a:pt x="3282" y="834"/>
                </a:cubicBezTo>
                <a:cubicBezTo>
                  <a:pt x="3277" y="849"/>
                  <a:pt x="3257" y="869"/>
                  <a:pt x="3243" y="894"/>
                </a:cubicBezTo>
                <a:cubicBezTo>
                  <a:pt x="3229" y="919"/>
                  <a:pt x="3214" y="954"/>
                  <a:pt x="3198" y="984"/>
                </a:cubicBezTo>
                <a:cubicBezTo>
                  <a:pt x="3182" y="1014"/>
                  <a:pt x="3157" y="1048"/>
                  <a:pt x="3147" y="1074"/>
                </a:cubicBezTo>
                <a:cubicBezTo>
                  <a:pt x="3137" y="1100"/>
                  <a:pt x="3135" y="1124"/>
                  <a:pt x="3141" y="1140"/>
                </a:cubicBezTo>
                <a:cubicBezTo>
                  <a:pt x="3147" y="1156"/>
                  <a:pt x="3164" y="1165"/>
                  <a:pt x="3186" y="1172"/>
                </a:cubicBezTo>
                <a:cubicBezTo>
                  <a:pt x="3208" y="1179"/>
                  <a:pt x="3253" y="1176"/>
                  <a:pt x="3272" y="1182"/>
                </a:cubicBezTo>
                <a:cubicBezTo>
                  <a:pt x="3291" y="1188"/>
                  <a:pt x="3303" y="1198"/>
                  <a:pt x="3302" y="1205"/>
                </a:cubicBezTo>
                <a:cubicBezTo>
                  <a:pt x="3301" y="1212"/>
                  <a:pt x="3284" y="1219"/>
                  <a:pt x="3263" y="1223"/>
                </a:cubicBezTo>
                <a:cubicBezTo>
                  <a:pt x="3242" y="1227"/>
                  <a:pt x="3198" y="1223"/>
                  <a:pt x="3176" y="1227"/>
                </a:cubicBezTo>
                <a:cubicBezTo>
                  <a:pt x="3154" y="1231"/>
                  <a:pt x="3146" y="1245"/>
                  <a:pt x="3131" y="1248"/>
                </a:cubicBezTo>
                <a:cubicBezTo>
                  <a:pt x="3116" y="1251"/>
                  <a:pt x="3100" y="1233"/>
                  <a:pt x="3087" y="1247"/>
                </a:cubicBezTo>
                <a:cubicBezTo>
                  <a:pt x="3074" y="1261"/>
                  <a:pt x="3062" y="1306"/>
                  <a:pt x="3050" y="1332"/>
                </a:cubicBezTo>
                <a:cubicBezTo>
                  <a:pt x="3038" y="1358"/>
                  <a:pt x="3020" y="1381"/>
                  <a:pt x="3015" y="1404"/>
                </a:cubicBezTo>
                <a:cubicBezTo>
                  <a:pt x="3010" y="1427"/>
                  <a:pt x="3027" y="1458"/>
                  <a:pt x="3018" y="1473"/>
                </a:cubicBezTo>
                <a:cubicBezTo>
                  <a:pt x="3009" y="1488"/>
                  <a:pt x="2967" y="1489"/>
                  <a:pt x="2958" y="1497"/>
                </a:cubicBezTo>
                <a:cubicBezTo>
                  <a:pt x="2949" y="1505"/>
                  <a:pt x="2951" y="1516"/>
                  <a:pt x="2961" y="1524"/>
                </a:cubicBezTo>
                <a:cubicBezTo>
                  <a:pt x="2971" y="1532"/>
                  <a:pt x="2989" y="1535"/>
                  <a:pt x="3021" y="1542"/>
                </a:cubicBezTo>
                <a:cubicBezTo>
                  <a:pt x="3053" y="1549"/>
                  <a:pt x="3141" y="1552"/>
                  <a:pt x="3153" y="1565"/>
                </a:cubicBezTo>
                <a:cubicBezTo>
                  <a:pt x="3165" y="1578"/>
                  <a:pt x="3098" y="1609"/>
                  <a:pt x="3092" y="1623"/>
                </a:cubicBezTo>
                <a:cubicBezTo>
                  <a:pt x="3086" y="1637"/>
                  <a:pt x="3102" y="1644"/>
                  <a:pt x="3114" y="1650"/>
                </a:cubicBezTo>
                <a:cubicBezTo>
                  <a:pt x="3126" y="1656"/>
                  <a:pt x="3143" y="1658"/>
                  <a:pt x="3165" y="1661"/>
                </a:cubicBezTo>
                <a:cubicBezTo>
                  <a:pt x="3187" y="1664"/>
                  <a:pt x="3232" y="1659"/>
                  <a:pt x="3245" y="1667"/>
                </a:cubicBezTo>
                <a:cubicBezTo>
                  <a:pt x="3258" y="1675"/>
                  <a:pt x="3251" y="1704"/>
                  <a:pt x="3246" y="1710"/>
                </a:cubicBezTo>
                <a:cubicBezTo>
                  <a:pt x="3241" y="1716"/>
                  <a:pt x="3225" y="1707"/>
                  <a:pt x="3218" y="1706"/>
                </a:cubicBezTo>
                <a:cubicBezTo>
                  <a:pt x="3211" y="1705"/>
                  <a:pt x="3206" y="1702"/>
                  <a:pt x="3201" y="1703"/>
                </a:cubicBezTo>
                <a:cubicBezTo>
                  <a:pt x="3196" y="1704"/>
                  <a:pt x="3186" y="1707"/>
                  <a:pt x="3185" y="1713"/>
                </a:cubicBezTo>
                <a:cubicBezTo>
                  <a:pt x="3184" y="1719"/>
                  <a:pt x="3184" y="1735"/>
                  <a:pt x="3195" y="1739"/>
                </a:cubicBezTo>
                <a:cubicBezTo>
                  <a:pt x="3206" y="1743"/>
                  <a:pt x="3235" y="1742"/>
                  <a:pt x="3249" y="1740"/>
                </a:cubicBezTo>
                <a:cubicBezTo>
                  <a:pt x="3263" y="1738"/>
                  <a:pt x="3266" y="1733"/>
                  <a:pt x="3282" y="1727"/>
                </a:cubicBezTo>
                <a:cubicBezTo>
                  <a:pt x="3298" y="1721"/>
                  <a:pt x="3329" y="1715"/>
                  <a:pt x="3345" y="1703"/>
                </a:cubicBezTo>
                <a:cubicBezTo>
                  <a:pt x="3361" y="1691"/>
                  <a:pt x="3375" y="1672"/>
                  <a:pt x="3378" y="1652"/>
                </a:cubicBezTo>
                <a:cubicBezTo>
                  <a:pt x="3381" y="1632"/>
                  <a:pt x="3354" y="1592"/>
                  <a:pt x="3363" y="1583"/>
                </a:cubicBezTo>
                <a:cubicBezTo>
                  <a:pt x="3372" y="1574"/>
                  <a:pt x="3416" y="1587"/>
                  <a:pt x="3432" y="1598"/>
                </a:cubicBezTo>
                <a:cubicBezTo>
                  <a:pt x="3448" y="1609"/>
                  <a:pt x="3438" y="1632"/>
                  <a:pt x="3456" y="1647"/>
                </a:cubicBezTo>
                <a:cubicBezTo>
                  <a:pt x="3474" y="1662"/>
                  <a:pt x="3516" y="1680"/>
                  <a:pt x="3540" y="1686"/>
                </a:cubicBezTo>
                <a:cubicBezTo>
                  <a:pt x="3564" y="1692"/>
                  <a:pt x="3583" y="1690"/>
                  <a:pt x="3602" y="1686"/>
                </a:cubicBezTo>
                <a:cubicBezTo>
                  <a:pt x="3621" y="1682"/>
                  <a:pt x="3630" y="1665"/>
                  <a:pt x="3656" y="1665"/>
                </a:cubicBezTo>
                <a:cubicBezTo>
                  <a:pt x="3682" y="1665"/>
                  <a:pt x="3743" y="1668"/>
                  <a:pt x="3761" y="1688"/>
                </a:cubicBezTo>
                <a:cubicBezTo>
                  <a:pt x="3779" y="1708"/>
                  <a:pt x="3759" y="1759"/>
                  <a:pt x="3762" y="1787"/>
                </a:cubicBezTo>
                <a:cubicBezTo>
                  <a:pt x="3765" y="1815"/>
                  <a:pt x="3783" y="1827"/>
                  <a:pt x="3777" y="1859"/>
                </a:cubicBezTo>
                <a:cubicBezTo>
                  <a:pt x="3771" y="1891"/>
                  <a:pt x="3876" y="1929"/>
                  <a:pt x="3726" y="1980"/>
                </a:cubicBezTo>
                <a:cubicBezTo>
                  <a:pt x="3576" y="2031"/>
                  <a:pt x="3018" y="2135"/>
                  <a:pt x="2877" y="2166"/>
                </a:cubicBezTo>
                <a:lnTo>
                  <a:pt x="2877" y="2165"/>
                </a:lnTo>
                <a:lnTo>
                  <a:pt x="2023" y="2160"/>
                </a:lnTo>
                <a:lnTo>
                  <a:pt x="2015" y="2168"/>
                </a:lnTo>
                <a:cubicBezTo>
                  <a:pt x="2015" y="2161"/>
                  <a:pt x="2010" y="2133"/>
                  <a:pt x="2022" y="2117"/>
                </a:cubicBezTo>
                <a:cubicBezTo>
                  <a:pt x="2034" y="2101"/>
                  <a:pt x="2071" y="2088"/>
                  <a:pt x="2085" y="2070"/>
                </a:cubicBezTo>
                <a:cubicBezTo>
                  <a:pt x="2099" y="2052"/>
                  <a:pt x="2099" y="2027"/>
                  <a:pt x="2105" y="2010"/>
                </a:cubicBezTo>
                <a:cubicBezTo>
                  <a:pt x="2111" y="1993"/>
                  <a:pt x="2132" y="1979"/>
                  <a:pt x="2120" y="1970"/>
                </a:cubicBezTo>
                <a:cubicBezTo>
                  <a:pt x="2108" y="1961"/>
                  <a:pt x="2061" y="1963"/>
                  <a:pt x="2031" y="1956"/>
                </a:cubicBezTo>
                <a:cubicBezTo>
                  <a:pt x="2001" y="1949"/>
                  <a:pt x="1969" y="1941"/>
                  <a:pt x="1941" y="1925"/>
                </a:cubicBezTo>
                <a:cubicBezTo>
                  <a:pt x="1913" y="1909"/>
                  <a:pt x="1881" y="1859"/>
                  <a:pt x="1860" y="1860"/>
                </a:cubicBezTo>
                <a:cubicBezTo>
                  <a:pt x="1839" y="1861"/>
                  <a:pt x="1853" y="1923"/>
                  <a:pt x="1812" y="1929"/>
                </a:cubicBezTo>
                <a:cubicBezTo>
                  <a:pt x="1771" y="1935"/>
                  <a:pt x="1656" y="1909"/>
                  <a:pt x="1616" y="1895"/>
                </a:cubicBezTo>
                <a:cubicBezTo>
                  <a:pt x="1576" y="1881"/>
                  <a:pt x="1594" y="1859"/>
                  <a:pt x="1571" y="1847"/>
                </a:cubicBezTo>
                <a:cubicBezTo>
                  <a:pt x="1548" y="1835"/>
                  <a:pt x="1519" y="1848"/>
                  <a:pt x="1476" y="1824"/>
                </a:cubicBezTo>
                <a:cubicBezTo>
                  <a:pt x="1433" y="1800"/>
                  <a:pt x="1359" y="1713"/>
                  <a:pt x="1310" y="1703"/>
                </a:cubicBezTo>
                <a:cubicBezTo>
                  <a:pt x="1261" y="1693"/>
                  <a:pt x="1215" y="1748"/>
                  <a:pt x="1182" y="1761"/>
                </a:cubicBezTo>
                <a:cubicBezTo>
                  <a:pt x="1149" y="1774"/>
                  <a:pt x="1124" y="1777"/>
                  <a:pt x="1109" y="1784"/>
                </a:cubicBezTo>
                <a:cubicBezTo>
                  <a:pt x="1094" y="1791"/>
                  <a:pt x="1091" y="1799"/>
                  <a:pt x="1092" y="1803"/>
                </a:cubicBezTo>
                <a:cubicBezTo>
                  <a:pt x="1093" y="1807"/>
                  <a:pt x="1108" y="1804"/>
                  <a:pt x="1115" y="1806"/>
                </a:cubicBezTo>
                <a:cubicBezTo>
                  <a:pt x="1122" y="1808"/>
                  <a:pt x="1138" y="1811"/>
                  <a:pt x="1137" y="1818"/>
                </a:cubicBezTo>
                <a:cubicBezTo>
                  <a:pt x="1136" y="1825"/>
                  <a:pt x="1124" y="1836"/>
                  <a:pt x="1109" y="1848"/>
                </a:cubicBezTo>
                <a:cubicBezTo>
                  <a:pt x="1094" y="1860"/>
                  <a:pt x="1077" y="1872"/>
                  <a:pt x="1046" y="1893"/>
                </a:cubicBezTo>
                <a:cubicBezTo>
                  <a:pt x="1015" y="1914"/>
                  <a:pt x="946" y="1943"/>
                  <a:pt x="923" y="1974"/>
                </a:cubicBezTo>
                <a:cubicBezTo>
                  <a:pt x="900" y="2005"/>
                  <a:pt x="927" y="2062"/>
                  <a:pt x="905" y="2082"/>
                </a:cubicBezTo>
                <a:cubicBezTo>
                  <a:pt x="883" y="2102"/>
                  <a:pt x="827" y="2105"/>
                  <a:pt x="791" y="2096"/>
                </a:cubicBezTo>
                <a:cubicBezTo>
                  <a:pt x="755" y="2087"/>
                  <a:pt x="710" y="2042"/>
                  <a:pt x="689" y="2028"/>
                </a:cubicBezTo>
                <a:close/>
              </a:path>
            </a:pathLst>
          </a:custGeom>
          <a:solidFill>
            <a:schemeClr val="accent1"/>
          </a:solidFill>
          <a:ln w="3175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4" name="矩形 79941"/>
          <p:cNvSpPr>
            <a:spLocks noChangeAspect="1"/>
          </p:cNvSpPr>
          <p:nvPr/>
        </p:nvSpPr>
        <p:spPr bwMode="auto">
          <a:xfrm>
            <a:off x="5187950" y="4343400"/>
            <a:ext cx="258763" cy="2143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i="1" kern="10">
                <a:ln w="9525">
                  <a:solidFill>
                    <a:srgbClr val="0066FF"/>
                  </a:solidFill>
                  <a:round/>
                  <a:headEnd/>
                  <a:tailEnd/>
                </a:ln>
                <a:solidFill>
                  <a:srgbClr val="0066FF"/>
                </a:solidFill>
                <a:latin typeface="宋体"/>
                <a:ea typeface="宋体"/>
              </a:rPr>
              <a:t>渤</a:t>
            </a:r>
          </a:p>
        </p:txBody>
      </p:sp>
      <p:sp>
        <p:nvSpPr>
          <p:cNvPr id="31785" name="矩形 79942"/>
          <p:cNvSpPr>
            <a:spLocks noChangeAspect="1"/>
          </p:cNvSpPr>
          <p:nvPr/>
        </p:nvSpPr>
        <p:spPr bwMode="auto">
          <a:xfrm>
            <a:off x="4273550" y="5715000"/>
            <a:ext cx="258763" cy="21431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i="1" kern="10">
                <a:ln w="9525">
                  <a:solidFill>
                    <a:srgbClr val="0066FF"/>
                  </a:solidFill>
                  <a:round/>
                  <a:headEnd/>
                  <a:tailEnd/>
                </a:ln>
                <a:solidFill>
                  <a:srgbClr val="0066FF"/>
                </a:solidFill>
                <a:latin typeface="宋体"/>
                <a:ea typeface="宋体"/>
              </a:rPr>
              <a:t>海</a:t>
            </a:r>
          </a:p>
        </p:txBody>
      </p:sp>
      <p:sp>
        <p:nvSpPr>
          <p:cNvPr id="31786" name="矩形 79940"/>
          <p:cNvSpPr>
            <a:spLocks noChangeArrowheads="1"/>
          </p:cNvSpPr>
          <p:nvPr/>
        </p:nvSpPr>
        <p:spPr bwMode="auto">
          <a:xfrm>
            <a:off x="7615238" y="6324600"/>
            <a:ext cx="2667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7" name="矩形 79882"/>
          <p:cNvSpPr>
            <a:spLocks noChangeArrowheads="1"/>
          </p:cNvSpPr>
          <p:nvPr/>
        </p:nvSpPr>
        <p:spPr bwMode="auto">
          <a:xfrm>
            <a:off x="895350" y="-114300"/>
            <a:ext cx="8294688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8" name="任意多边形 79950"/>
          <p:cNvSpPr>
            <a:spLocks noChangeArrowheads="1"/>
          </p:cNvSpPr>
          <p:nvPr/>
        </p:nvSpPr>
        <p:spPr bwMode="auto">
          <a:xfrm>
            <a:off x="5591175" y="3503613"/>
            <a:ext cx="654050" cy="314325"/>
          </a:xfrm>
          <a:custGeom>
            <a:avLst/>
            <a:gdLst>
              <a:gd name="T0" fmla="*/ 0 w 412"/>
              <a:gd name="T1" fmla="*/ 0 h 198"/>
              <a:gd name="T2" fmla="*/ 412 w 412"/>
              <a:gd name="T3" fmla="*/ 198 h 198"/>
            </a:gdLst>
            <a:ahLst/>
            <a:cxnLst/>
            <a:rect l="T0" t="T1" r="T2" b="T3"/>
            <a:pathLst>
              <a:path w="412" h="198">
                <a:moveTo>
                  <a:pt x="0" y="0"/>
                </a:moveTo>
                <a:cubicBezTo>
                  <a:pt x="23" y="6"/>
                  <a:pt x="99" y="32"/>
                  <a:pt x="139" y="34"/>
                </a:cubicBezTo>
                <a:cubicBezTo>
                  <a:pt x="179" y="36"/>
                  <a:pt x="218" y="2"/>
                  <a:pt x="240" y="12"/>
                </a:cubicBezTo>
                <a:cubicBezTo>
                  <a:pt x="262" y="22"/>
                  <a:pt x="252" y="72"/>
                  <a:pt x="273" y="97"/>
                </a:cubicBezTo>
                <a:cubicBezTo>
                  <a:pt x="294" y="122"/>
                  <a:pt x="343" y="145"/>
                  <a:pt x="366" y="162"/>
                </a:cubicBezTo>
                <a:cubicBezTo>
                  <a:pt x="389" y="179"/>
                  <a:pt x="402" y="191"/>
                  <a:pt x="412" y="198"/>
                </a:cubicBezTo>
              </a:path>
            </a:pathLst>
          </a:custGeom>
          <a:noFill/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89" name="任意多边形 79951"/>
          <p:cNvSpPr>
            <a:spLocks noChangeArrowheads="1"/>
          </p:cNvSpPr>
          <p:nvPr/>
        </p:nvSpPr>
        <p:spPr bwMode="auto">
          <a:xfrm>
            <a:off x="3295650" y="4584700"/>
            <a:ext cx="1046163" cy="415925"/>
          </a:xfrm>
          <a:custGeom>
            <a:avLst/>
            <a:gdLst>
              <a:gd name="T0" fmla="*/ 0 w 659"/>
              <a:gd name="T1" fmla="*/ 0 h 262"/>
              <a:gd name="T2" fmla="*/ 659 w 659"/>
              <a:gd name="T3" fmla="*/ 262 h 262"/>
            </a:gdLst>
            <a:ahLst/>
            <a:cxnLst/>
            <a:rect l="T0" t="T1" r="T2" b="T3"/>
            <a:pathLst>
              <a:path w="659" h="262">
                <a:moveTo>
                  <a:pt x="0" y="235"/>
                </a:moveTo>
                <a:cubicBezTo>
                  <a:pt x="10" y="229"/>
                  <a:pt x="34" y="209"/>
                  <a:pt x="61" y="202"/>
                </a:cubicBezTo>
                <a:cubicBezTo>
                  <a:pt x="88" y="195"/>
                  <a:pt x="128" y="183"/>
                  <a:pt x="160" y="192"/>
                </a:cubicBezTo>
                <a:cubicBezTo>
                  <a:pt x="192" y="201"/>
                  <a:pt x="224" y="250"/>
                  <a:pt x="256" y="256"/>
                </a:cubicBezTo>
                <a:cubicBezTo>
                  <a:pt x="288" y="262"/>
                  <a:pt x="311" y="237"/>
                  <a:pt x="351" y="231"/>
                </a:cubicBezTo>
                <a:cubicBezTo>
                  <a:pt x="391" y="225"/>
                  <a:pt x="456" y="235"/>
                  <a:pt x="495" y="220"/>
                </a:cubicBezTo>
                <a:cubicBezTo>
                  <a:pt x="534" y="205"/>
                  <a:pt x="562" y="164"/>
                  <a:pt x="588" y="142"/>
                </a:cubicBezTo>
                <a:cubicBezTo>
                  <a:pt x="614" y="120"/>
                  <a:pt x="639" y="109"/>
                  <a:pt x="649" y="85"/>
                </a:cubicBezTo>
                <a:cubicBezTo>
                  <a:pt x="659" y="61"/>
                  <a:pt x="647" y="18"/>
                  <a:pt x="646" y="0"/>
                </a:cubicBezTo>
              </a:path>
            </a:pathLst>
          </a:custGeom>
          <a:noFill/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90" name="任意多边形 79952"/>
          <p:cNvSpPr>
            <a:spLocks noChangeArrowheads="1"/>
          </p:cNvSpPr>
          <p:nvPr/>
        </p:nvSpPr>
        <p:spPr bwMode="auto">
          <a:xfrm>
            <a:off x="3535363" y="5873750"/>
            <a:ext cx="561975" cy="654050"/>
          </a:xfrm>
          <a:custGeom>
            <a:avLst/>
            <a:gdLst>
              <a:gd name="T0" fmla="*/ 0 w 354"/>
              <a:gd name="T1" fmla="*/ 0 h 412"/>
              <a:gd name="T2" fmla="*/ 354 w 354"/>
              <a:gd name="T3" fmla="*/ 412 h 412"/>
            </a:gdLst>
            <a:ahLst/>
            <a:cxnLst/>
            <a:rect l="T0" t="T1" r="T2" b="T3"/>
            <a:pathLst>
              <a:path w="354" h="412">
                <a:moveTo>
                  <a:pt x="0" y="10"/>
                </a:moveTo>
                <a:cubicBezTo>
                  <a:pt x="17" y="10"/>
                  <a:pt x="69" y="0"/>
                  <a:pt x="102" y="7"/>
                </a:cubicBezTo>
                <a:cubicBezTo>
                  <a:pt x="135" y="14"/>
                  <a:pt x="169" y="41"/>
                  <a:pt x="197" y="49"/>
                </a:cubicBezTo>
                <a:cubicBezTo>
                  <a:pt x="225" y="57"/>
                  <a:pt x="252" y="47"/>
                  <a:pt x="270" y="52"/>
                </a:cubicBezTo>
                <a:cubicBezTo>
                  <a:pt x="288" y="57"/>
                  <a:pt x="302" y="68"/>
                  <a:pt x="306" y="77"/>
                </a:cubicBezTo>
                <a:cubicBezTo>
                  <a:pt x="310" y="86"/>
                  <a:pt x="308" y="96"/>
                  <a:pt x="296" y="104"/>
                </a:cubicBezTo>
                <a:cubicBezTo>
                  <a:pt x="284" y="112"/>
                  <a:pt x="245" y="116"/>
                  <a:pt x="234" y="124"/>
                </a:cubicBezTo>
                <a:cubicBezTo>
                  <a:pt x="223" y="132"/>
                  <a:pt x="211" y="145"/>
                  <a:pt x="228" y="154"/>
                </a:cubicBezTo>
                <a:cubicBezTo>
                  <a:pt x="245" y="163"/>
                  <a:pt x="324" y="151"/>
                  <a:pt x="339" y="178"/>
                </a:cubicBezTo>
                <a:cubicBezTo>
                  <a:pt x="354" y="205"/>
                  <a:pt x="323" y="283"/>
                  <a:pt x="317" y="314"/>
                </a:cubicBezTo>
                <a:cubicBezTo>
                  <a:pt x="311" y="345"/>
                  <a:pt x="306" y="346"/>
                  <a:pt x="302" y="362"/>
                </a:cubicBezTo>
                <a:cubicBezTo>
                  <a:pt x="298" y="378"/>
                  <a:pt x="293" y="402"/>
                  <a:pt x="290" y="412"/>
                </a:cubicBezTo>
              </a:path>
            </a:pathLst>
          </a:custGeom>
          <a:noFill/>
          <a:ln w="317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91" name="矩形 79953"/>
          <p:cNvSpPr>
            <a:spLocks noChangeAspect="1"/>
          </p:cNvSpPr>
          <p:nvPr/>
        </p:nvSpPr>
        <p:spPr bwMode="auto">
          <a:xfrm>
            <a:off x="2673350" y="4068763"/>
            <a:ext cx="404813" cy="2159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/>
                <a:ea typeface="黑体"/>
              </a:rPr>
              <a:t>京师</a:t>
            </a:r>
          </a:p>
        </p:txBody>
      </p:sp>
      <p:sp>
        <p:nvSpPr>
          <p:cNvPr id="31792" name="矩形 79954"/>
          <p:cNvSpPr>
            <a:spLocks noChangeArrowheads="1" noChangeShapeType="1" noTextEdit="1"/>
          </p:cNvSpPr>
          <p:nvPr/>
        </p:nvSpPr>
        <p:spPr bwMode="auto">
          <a:xfrm>
            <a:off x="2673350" y="4343400"/>
            <a:ext cx="371475" cy="161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/>
                <a:ea typeface="宋体"/>
              </a:rPr>
              <a:t>（北京）</a:t>
            </a:r>
          </a:p>
        </p:txBody>
      </p:sp>
      <p:sp>
        <p:nvSpPr>
          <p:cNvPr id="31793" name="矩形 79955"/>
          <p:cNvSpPr>
            <a:spLocks noChangeAspect="1"/>
          </p:cNvSpPr>
          <p:nvPr/>
        </p:nvSpPr>
        <p:spPr bwMode="auto">
          <a:xfrm>
            <a:off x="6816725" y="2778125"/>
            <a:ext cx="404813" cy="2159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/>
                <a:ea typeface="黑体"/>
              </a:rPr>
              <a:t>沈阳</a:t>
            </a:r>
          </a:p>
        </p:txBody>
      </p:sp>
      <p:sp>
        <p:nvSpPr>
          <p:cNvPr id="31794" name="矩形 79956"/>
          <p:cNvSpPr>
            <a:spLocks noChangeArrowheads="1" noChangeShapeType="1" noTextEdit="1"/>
          </p:cNvSpPr>
          <p:nvPr/>
        </p:nvSpPr>
        <p:spPr bwMode="auto">
          <a:xfrm>
            <a:off x="6734175" y="3048000"/>
            <a:ext cx="582613" cy="2159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/>
                <a:ea typeface="黑体"/>
              </a:rPr>
              <a:t>（盛京）</a:t>
            </a:r>
          </a:p>
        </p:txBody>
      </p:sp>
      <p:sp>
        <p:nvSpPr>
          <p:cNvPr id="31795" name="矩形 79957"/>
          <p:cNvSpPr>
            <a:spLocks noChangeArrowheads="1" noChangeShapeType="1" noTextEdit="1"/>
          </p:cNvSpPr>
          <p:nvPr/>
        </p:nvSpPr>
        <p:spPr bwMode="auto">
          <a:xfrm>
            <a:off x="8235950" y="2743200"/>
            <a:ext cx="835025" cy="2159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黑体"/>
                <a:ea typeface="黑体"/>
              </a:rPr>
              <a:t>赫图阿拉</a:t>
            </a:r>
          </a:p>
        </p:txBody>
      </p:sp>
      <p:sp>
        <p:nvSpPr>
          <p:cNvPr id="31796" name="矩形 79958"/>
          <p:cNvSpPr>
            <a:spLocks noChangeArrowheads="1" noChangeShapeType="1" noTextEdit="1"/>
          </p:cNvSpPr>
          <p:nvPr/>
        </p:nvSpPr>
        <p:spPr bwMode="auto">
          <a:xfrm>
            <a:off x="7854950" y="2497138"/>
            <a:ext cx="630238" cy="1793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萨尔浒</a:t>
            </a:r>
          </a:p>
        </p:txBody>
      </p:sp>
      <p:sp>
        <p:nvSpPr>
          <p:cNvPr id="31797" name="矩形 79959"/>
          <p:cNvSpPr>
            <a:spLocks noChangeArrowheads="1" noChangeShapeType="1" noTextEdit="1"/>
          </p:cNvSpPr>
          <p:nvPr/>
        </p:nvSpPr>
        <p:spPr bwMode="auto">
          <a:xfrm>
            <a:off x="4349750" y="4303713"/>
            <a:ext cx="485775" cy="1793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山海关</a:t>
            </a:r>
          </a:p>
        </p:txBody>
      </p:sp>
      <p:sp>
        <p:nvSpPr>
          <p:cNvPr id="31798" name="矩形 79960"/>
          <p:cNvSpPr>
            <a:spLocks noChangeArrowheads="1" noChangeShapeType="1" noTextEdit="1"/>
          </p:cNvSpPr>
          <p:nvPr/>
        </p:nvSpPr>
        <p:spPr bwMode="auto">
          <a:xfrm>
            <a:off x="5376863" y="3706813"/>
            <a:ext cx="395287" cy="1793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宁远</a:t>
            </a:r>
          </a:p>
        </p:txBody>
      </p:sp>
      <p:sp>
        <p:nvSpPr>
          <p:cNvPr id="31799" name="矩形 79961"/>
          <p:cNvSpPr>
            <a:spLocks noChangeArrowheads="1" noChangeShapeType="1" noTextEdit="1"/>
          </p:cNvSpPr>
          <p:nvPr/>
        </p:nvSpPr>
        <p:spPr bwMode="auto">
          <a:xfrm>
            <a:off x="5434013" y="3922713"/>
            <a:ext cx="287337" cy="161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/>
                <a:ea typeface="宋体"/>
              </a:rPr>
              <a:t>兴城</a:t>
            </a:r>
          </a:p>
        </p:txBody>
      </p:sp>
      <p:sp>
        <p:nvSpPr>
          <p:cNvPr id="31800" name="矩形 79962"/>
          <p:cNvSpPr>
            <a:spLocks noChangeArrowheads="1" noChangeShapeType="1" noTextEdit="1"/>
          </p:cNvSpPr>
          <p:nvPr/>
        </p:nvSpPr>
        <p:spPr bwMode="auto">
          <a:xfrm>
            <a:off x="7931150" y="2971800"/>
            <a:ext cx="287338" cy="1619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宋体"/>
                <a:ea typeface="宋体"/>
              </a:rPr>
              <a:t>新宾</a:t>
            </a:r>
          </a:p>
        </p:txBody>
      </p:sp>
      <p:grpSp>
        <p:nvGrpSpPr>
          <p:cNvPr id="31801" name="组合 79902"/>
          <p:cNvGrpSpPr>
            <a:grpSpLocks/>
          </p:cNvGrpSpPr>
          <p:nvPr/>
        </p:nvGrpSpPr>
        <p:grpSpPr bwMode="auto">
          <a:xfrm>
            <a:off x="4394200" y="3962400"/>
            <a:ext cx="307975" cy="276225"/>
            <a:chOff x="1561" y="2496"/>
            <a:chExt cx="194" cy="174"/>
          </a:xfrm>
        </p:grpSpPr>
        <p:sp>
          <p:nvSpPr>
            <p:cNvPr id="31826" name="任意多边形 79903"/>
            <p:cNvSpPr>
              <a:spLocks noChangeArrowheads="1"/>
            </p:cNvSpPr>
            <p:nvPr/>
          </p:nvSpPr>
          <p:spPr bwMode="auto">
            <a:xfrm>
              <a:off x="1608" y="2496"/>
              <a:ext cx="99" cy="25"/>
            </a:xfrm>
            <a:custGeom>
              <a:avLst/>
              <a:gdLst>
                <a:gd name="T0" fmla="*/ 0 w 99"/>
                <a:gd name="T1" fmla="*/ 0 h 25"/>
                <a:gd name="T2" fmla="*/ 99 w 99"/>
                <a:gd name="T3" fmla="*/ 25 h 25"/>
              </a:gdLst>
              <a:ahLst/>
              <a:cxnLst/>
              <a:rect l="T0" t="T1" r="T2" b="T3"/>
              <a:pathLst>
                <a:path w="99" h="25">
                  <a:moveTo>
                    <a:pt x="0" y="24"/>
                  </a:moveTo>
                  <a:cubicBezTo>
                    <a:pt x="9" y="24"/>
                    <a:pt x="41" y="25"/>
                    <a:pt x="57" y="25"/>
                  </a:cubicBezTo>
                  <a:cubicBezTo>
                    <a:pt x="73" y="25"/>
                    <a:pt x="92" y="25"/>
                    <a:pt x="99" y="25"/>
                  </a:cubicBezTo>
                  <a:cubicBezTo>
                    <a:pt x="97" y="24"/>
                    <a:pt x="88" y="20"/>
                    <a:pt x="85" y="16"/>
                  </a:cubicBezTo>
                  <a:cubicBezTo>
                    <a:pt x="82" y="12"/>
                    <a:pt x="80" y="3"/>
                    <a:pt x="79" y="1"/>
                  </a:cubicBezTo>
                  <a:cubicBezTo>
                    <a:pt x="78" y="2"/>
                    <a:pt x="77" y="5"/>
                    <a:pt x="72" y="6"/>
                  </a:cubicBezTo>
                  <a:cubicBezTo>
                    <a:pt x="67" y="7"/>
                    <a:pt x="56" y="7"/>
                    <a:pt x="49" y="7"/>
                  </a:cubicBezTo>
                  <a:cubicBezTo>
                    <a:pt x="42" y="7"/>
                    <a:pt x="33" y="7"/>
                    <a:pt x="28" y="6"/>
                  </a:cubicBezTo>
                  <a:cubicBezTo>
                    <a:pt x="23" y="5"/>
                    <a:pt x="21" y="1"/>
                    <a:pt x="19" y="0"/>
                  </a:cubicBezTo>
                  <a:lnTo>
                    <a:pt x="18" y="0"/>
                  </a:lnTo>
                  <a:cubicBezTo>
                    <a:pt x="18" y="2"/>
                    <a:pt x="19" y="9"/>
                    <a:pt x="16" y="13"/>
                  </a:cubicBezTo>
                  <a:cubicBezTo>
                    <a:pt x="13" y="17"/>
                    <a:pt x="3" y="22"/>
                    <a:pt x="0" y="24"/>
                  </a:cubicBezTo>
                  <a:close/>
                </a:path>
              </a:pathLst>
            </a:custGeom>
            <a:solidFill>
              <a:srgbClr val="FF99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27" name="任意多边形 79904"/>
            <p:cNvSpPr>
              <a:spLocks noChangeArrowheads="1"/>
            </p:cNvSpPr>
            <p:nvPr/>
          </p:nvSpPr>
          <p:spPr bwMode="auto">
            <a:xfrm>
              <a:off x="1630" y="2520"/>
              <a:ext cx="54" cy="18"/>
            </a:xfrm>
            <a:custGeom>
              <a:avLst/>
              <a:gdLst>
                <a:gd name="T0" fmla="*/ 0 w 54"/>
                <a:gd name="T1" fmla="*/ 0 h 18"/>
                <a:gd name="T2" fmla="*/ 54 w 54"/>
                <a:gd name="T3" fmla="*/ 18 h 18"/>
              </a:gdLst>
              <a:ahLst/>
              <a:cxnLst/>
              <a:rect l="T0" t="T1" r="T2" b="T3"/>
              <a:pathLst>
                <a:path w="54" h="18">
                  <a:moveTo>
                    <a:pt x="0" y="18"/>
                  </a:moveTo>
                  <a:lnTo>
                    <a:pt x="54" y="18"/>
                  </a:lnTo>
                  <a:lnTo>
                    <a:pt x="54" y="0"/>
                  </a:lnTo>
                  <a:lnTo>
                    <a:pt x="0" y="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28" name="任意多边形 79905"/>
            <p:cNvSpPr>
              <a:spLocks noChangeArrowheads="1"/>
            </p:cNvSpPr>
            <p:nvPr/>
          </p:nvSpPr>
          <p:spPr bwMode="auto">
            <a:xfrm>
              <a:off x="1605" y="2538"/>
              <a:ext cx="108" cy="15"/>
            </a:xfrm>
            <a:custGeom>
              <a:avLst/>
              <a:gdLst>
                <a:gd name="T0" fmla="*/ 0 w 108"/>
                <a:gd name="T1" fmla="*/ 0 h 15"/>
                <a:gd name="T2" fmla="*/ 108 w 108"/>
                <a:gd name="T3" fmla="*/ 15 h 15"/>
              </a:gdLst>
              <a:ahLst/>
              <a:cxnLst/>
              <a:rect l="T0" t="T1" r="T2" b="T3"/>
              <a:pathLst>
                <a:path w="108" h="15">
                  <a:moveTo>
                    <a:pt x="1" y="12"/>
                  </a:moveTo>
                  <a:lnTo>
                    <a:pt x="0" y="13"/>
                  </a:lnTo>
                  <a:lnTo>
                    <a:pt x="106" y="13"/>
                  </a:lnTo>
                  <a:lnTo>
                    <a:pt x="108" y="15"/>
                  </a:lnTo>
                  <a:cubicBezTo>
                    <a:pt x="107" y="14"/>
                    <a:pt x="100" y="10"/>
                    <a:pt x="97" y="7"/>
                  </a:cubicBezTo>
                  <a:cubicBezTo>
                    <a:pt x="94" y="4"/>
                    <a:pt x="91" y="1"/>
                    <a:pt x="90" y="0"/>
                  </a:cubicBezTo>
                  <a:lnTo>
                    <a:pt x="88" y="0"/>
                  </a:lnTo>
                  <a:lnTo>
                    <a:pt x="18" y="0"/>
                  </a:lnTo>
                  <a:lnTo>
                    <a:pt x="19" y="0"/>
                  </a:lnTo>
                  <a:cubicBezTo>
                    <a:pt x="18" y="1"/>
                    <a:pt x="15" y="5"/>
                    <a:pt x="12" y="7"/>
                  </a:cubicBezTo>
                  <a:cubicBezTo>
                    <a:pt x="9" y="9"/>
                    <a:pt x="3" y="11"/>
                    <a:pt x="1" y="12"/>
                  </a:cubicBezTo>
                  <a:close/>
                </a:path>
              </a:pathLst>
            </a:custGeom>
            <a:solidFill>
              <a:srgbClr val="FF99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29" name="任意多边形 79906"/>
            <p:cNvSpPr>
              <a:spLocks noChangeArrowheads="1"/>
            </p:cNvSpPr>
            <p:nvPr/>
          </p:nvSpPr>
          <p:spPr bwMode="auto">
            <a:xfrm>
              <a:off x="1623" y="2577"/>
              <a:ext cx="1" cy="31"/>
            </a:xfrm>
            <a:custGeom>
              <a:avLst/>
              <a:gdLst>
                <a:gd name="T0" fmla="*/ 0 w 1"/>
                <a:gd name="T1" fmla="*/ 0 h 31"/>
                <a:gd name="T2" fmla="*/ 1 w 1"/>
                <a:gd name="T3" fmla="*/ 31 h 31"/>
              </a:gdLst>
              <a:ahLst/>
              <a:cxnLst/>
              <a:rect l="T0" t="T1" r="T2" b="T3"/>
              <a:pathLst>
                <a:path w="1" h="31">
                  <a:moveTo>
                    <a:pt x="0" y="0"/>
                  </a:moveTo>
                  <a:lnTo>
                    <a:pt x="0" y="31"/>
                  </a:lnTo>
                </a:path>
              </a:pathLst>
            </a:custGeom>
            <a:solidFill>
              <a:srgbClr val="FF99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30" name="任意多边形 79907"/>
            <p:cNvSpPr>
              <a:spLocks noChangeArrowheads="1"/>
            </p:cNvSpPr>
            <p:nvPr/>
          </p:nvSpPr>
          <p:spPr bwMode="auto">
            <a:xfrm>
              <a:off x="1693" y="2577"/>
              <a:ext cx="1" cy="33"/>
            </a:xfrm>
            <a:custGeom>
              <a:avLst/>
              <a:gdLst>
                <a:gd name="T0" fmla="*/ 0 w 1"/>
                <a:gd name="T1" fmla="*/ 0 h 33"/>
                <a:gd name="T2" fmla="*/ 1 w 1"/>
                <a:gd name="T3" fmla="*/ 33 h 33"/>
              </a:gdLst>
              <a:ahLst/>
              <a:cxnLst/>
              <a:rect l="T0" t="T1" r="T2" b="T3"/>
              <a:pathLst>
                <a:path w="1" h="33">
                  <a:moveTo>
                    <a:pt x="0" y="0"/>
                  </a:moveTo>
                  <a:lnTo>
                    <a:pt x="0" y="33"/>
                  </a:lnTo>
                </a:path>
              </a:pathLst>
            </a:custGeom>
            <a:solidFill>
              <a:srgbClr val="FF99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31" name="任意多边形 79908"/>
            <p:cNvSpPr>
              <a:spLocks noChangeArrowheads="1"/>
            </p:cNvSpPr>
            <p:nvPr/>
          </p:nvSpPr>
          <p:spPr bwMode="auto">
            <a:xfrm>
              <a:off x="1561" y="2595"/>
              <a:ext cx="194" cy="75"/>
            </a:xfrm>
            <a:custGeom>
              <a:avLst/>
              <a:gdLst>
                <a:gd name="T0" fmla="*/ 0 w 194"/>
                <a:gd name="T1" fmla="*/ 0 h 75"/>
                <a:gd name="T2" fmla="*/ 194 w 194"/>
                <a:gd name="T3" fmla="*/ 75 h 75"/>
              </a:gdLst>
              <a:ahLst/>
              <a:cxnLst/>
              <a:rect l="T0" t="T1" r="T2" b="T3"/>
              <a:pathLst>
                <a:path w="194" h="75">
                  <a:moveTo>
                    <a:pt x="1" y="75"/>
                  </a:moveTo>
                  <a:lnTo>
                    <a:pt x="76" y="75"/>
                  </a:lnTo>
                  <a:lnTo>
                    <a:pt x="76" y="74"/>
                  </a:lnTo>
                  <a:cubicBezTo>
                    <a:pt x="77" y="69"/>
                    <a:pt x="77" y="50"/>
                    <a:pt x="83" y="45"/>
                  </a:cubicBezTo>
                  <a:cubicBezTo>
                    <a:pt x="89" y="40"/>
                    <a:pt x="103" y="39"/>
                    <a:pt x="109" y="44"/>
                  </a:cubicBezTo>
                  <a:cubicBezTo>
                    <a:pt x="115" y="49"/>
                    <a:pt x="116" y="69"/>
                    <a:pt x="118" y="74"/>
                  </a:cubicBezTo>
                  <a:lnTo>
                    <a:pt x="119" y="75"/>
                  </a:lnTo>
                  <a:lnTo>
                    <a:pt x="194" y="75"/>
                  </a:lnTo>
                  <a:lnTo>
                    <a:pt x="194" y="0"/>
                  </a:lnTo>
                  <a:lnTo>
                    <a:pt x="168" y="1"/>
                  </a:lnTo>
                  <a:lnTo>
                    <a:pt x="158" y="13"/>
                  </a:lnTo>
                  <a:lnTo>
                    <a:pt x="36" y="13"/>
                  </a:lnTo>
                  <a:lnTo>
                    <a:pt x="29" y="0"/>
                  </a:lnTo>
                  <a:lnTo>
                    <a:pt x="0" y="0"/>
                  </a:lnTo>
                  <a:lnTo>
                    <a:pt x="1" y="75"/>
                  </a:lnTo>
                  <a:close/>
                </a:path>
              </a:pathLst>
            </a:custGeom>
            <a:solidFill>
              <a:srgbClr val="FF99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32" name="直接连接符 79909"/>
            <p:cNvSpPr>
              <a:spLocks noChangeShapeType="1"/>
            </p:cNvSpPr>
            <p:nvPr/>
          </p:nvSpPr>
          <p:spPr bwMode="auto">
            <a:xfrm>
              <a:off x="1561" y="2618"/>
              <a:ext cx="19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任意多边形 79910"/>
            <p:cNvSpPr>
              <a:spLocks noChangeArrowheads="1"/>
            </p:cNvSpPr>
            <p:nvPr/>
          </p:nvSpPr>
          <p:spPr bwMode="auto">
            <a:xfrm>
              <a:off x="1636" y="2553"/>
              <a:ext cx="1" cy="15"/>
            </a:xfrm>
            <a:custGeom>
              <a:avLst/>
              <a:gdLst>
                <a:gd name="T0" fmla="*/ 0 w 1"/>
                <a:gd name="T1" fmla="*/ 0 h 15"/>
                <a:gd name="T2" fmla="*/ 1 w 1"/>
                <a:gd name="T3" fmla="*/ 15 h 15"/>
              </a:gdLst>
              <a:ahLst/>
              <a:cxnLst/>
              <a:rect l="T0" t="T1" r="T2" b="T3"/>
              <a:pathLst>
                <a:path w="1" h="15">
                  <a:moveTo>
                    <a:pt x="0" y="0"/>
                  </a:moveTo>
                  <a:lnTo>
                    <a:pt x="0" y="15"/>
                  </a:lnTo>
                </a:path>
              </a:pathLst>
            </a:cu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34" name="任意多边形 79911"/>
            <p:cNvSpPr>
              <a:spLocks noChangeArrowheads="1"/>
            </p:cNvSpPr>
            <p:nvPr/>
          </p:nvSpPr>
          <p:spPr bwMode="auto">
            <a:xfrm>
              <a:off x="1680" y="2553"/>
              <a:ext cx="1" cy="15"/>
            </a:xfrm>
            <a:custGeom>
              <a:avLst/>
              <a:gdLst>
                <a:gd name="T0" fmla="*/ 0 w 1"/>
                <a:gd name="T1" fmla="*/ 0 h 15"/>
                <a:gd name="T2" fmla="*/ 1 w 1"/>
                <a:gd name="T3" fmla="*/ 15 h 15"/>
              </a:gdLst>
              <a:ahLst/>
              <a:cxnLst/>
              <a:rect l="T0" t="T1" r="T2" b="T3"/>
              <a:pathLst>
                <a:path w="1" h="15">
                  <a:moveTo>
                    <a:pt x="0" y="0"/>
                  </a:moveTo>
                  <a:lnTo>
                    <a:pt x="0" y="15"/>
                  </a:lnTo>
                </a:path>
              </a:pathLst>
            </a:cu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1835" name="任意多边形 79912"/>
            <p:cNvSpPr>
              <a:spLocks noChangeArrowheads="1"/>
            </p:cNvSpPr>
            <p:nvPr/>
          </p:nvSpPr>
          <p:spPr bwMode="auto">
            <a:xfrm>
              <a:off x="1599" y="2565"/>
              <a:ext cx="120" cy="15"/>
            </a:xfrm>
            <a:custGeom>
              <a:avLst/>
              <a:gdLst>
                <a:gd name="T0" fmla="*/ 0 w 120"/>
                <a:gd name="T1" fmla="*/ 0 h 15"/>
                <a:gd name="T2" fmla="*/ 120 w 120"/>
                <a:gd name="T3" fmla="*/ 15 h 15"/>
              </a:gdLst>
              <a:ahLst/>
              <a:cxnLst/>
              <a:rect l="T0" t="T1" r="T2" b="T3"/>
              <a:pathLst>
                <a:path w="120" h="15">
                  <a:moveTo>
                    <a:pt x="1" y="4"/>
                  </a:moveTo>
                  <a:lnTo>
                    <a:pt x="0" y="6"/>
                  </a:lnTo>
                  <a:lnTo>
                    <a:pt x="15" y="15"/>
                  </a:lnTo>
                  <a:lnTo>
                    <a:pt x="108" y="15"/>
                  </a:lnTo>
                  <a:lnTo>
                    <a:pt x="109" y="15"/>
                  </a:lnTo>
                  <a:lnTo>
                    <a:pt x="120" y="6"/>
                  </a:lnTo>
                  <a:lnTo>
                    <a:pt x="100" y="0"/>
                  </a:lnTo>
                  <a:lnTo>
                    <a:pt x="100" y="1"/>
                  </a:lnTo>
                  <a:lnTo>
                    <a:pt x="15" y="1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FF9966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79993" name="组合 79992"/>
          <p:cNvGrpSpPr>
            <a:grpSpLocks/>
          </p:cNvGrpSpPr>
          <p:nvPr/>
        </p:nvGrpSpPr>
        <p:grpSpPr bwMode="auto">
          <a:xfrm>
            <a:off x="8175625" y="2906713"/>
            <a:ext cx="1790700" cy="1422400"/>
            <a:chOff x="3900" y="1856"/>
            <a:chExt cx="1128" cy="896"/>
          </a:xfrm>
        </p:grpSpPr>
        <p:sp>
          <p:nvSpPr>
            <p:cNvPr id="31822" name="任意多边形 79986"/>
            <p:cNvSpPr>
              <a:spLocks noChangeArrowheads="1"/>
            </p:cNvSpPr>
            <p:nvPr/>
          </p:nvSpPr>
          <p:spPr bwMode="auto">
            <a:xfrm>
              <a:off x="3900" y="1856"/>
              <a:ext cx="1128" cy="896"/>
            </a:xfrm>
            <a:custGeom>
              <a:avLst/>
              <a:gdLst>
                <a:gd name="T0" fmla="*/ 0 w 1128"/>
                <a:gd name="T1" fmla="*/ 0 h 896"/>
                <a:gd name="T2" fmla="*/ 1128 w 1128"/>
                <a:gd name="T3" fmla="*/ 896 h 896"/>
              </a:gdLst>
              <a:ahLst/>
              <a:cxnLst/>
              <a:rect l="T0" t="T1" r="T2" b="T3"/>
              <a:pathLst>
                <a:path w="1128" h="896">
                  <a:moveTo>
                    <a:pt x="0" y="0"/>
                  </a:moveTo>
                  <a:lnTo>
                    <a:pt x="396" y="456"/>
                  </a:lnTo>
                  <a:lnTo>
                    <a:pt x="80" y="456"/>
                  </a:lnTo>
                  <a:lnTo>
                    <a:pt x="80" y="896"/>
                  </a:lnTo>
                  <a:lnTo>
                    <a:pt x="1128" y="896"/>
                  </a:lnTo>
                  <a:lnTo>
                    <a:pt x="1128" y="452"/>
                  </a:lnTo>
                  <a:lnTo>
                    <a:pt x="532" y="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4655" name="矩形 79989"/>
            <p:cNvSpPr>
              <a:spLocks noChangeArrowheads="1" noChangeShapeType="1" noTextEdit="1"/>
            </p:cNvSpPr>
            <p:nvPr/>
          </p:nvSpPr>
          <p:spPr bwMode="auto">
            <a:xfrm>
              <a:off x="4248" y="2341"/>
              <a:ext cx="757" cy="1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1616</a:t>
              </a:r>
              <a:r>
                <a: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年，努尔哈</a:t>
              </a:r>
            </a:p>
          </p:txBody>
        </p:sp>
        <p:sp>
          <p:nvSpPr>
            <p:cNvPr id="31824" name="矩形 79990"/>
            <p:cNvSpPr>
              <a:spLocks noChangeArrowheads="1" noChangeShapeType="1" noTextEdit="1"/>
            </p:cNvSpPr>
            <p:nvPr/>
          </p:nvSpPr>
          <p:spPr bwMode="auto">
            <a:xfrm>
              <a:off x="4032" y="2477"/>
              <a:ext cx="912" cy="1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赤在此建立“大金”</a:t>
              </a:r>
            </a:p>
          </p:txBody>
        </p:sp>
        <p:sp>
          <p:nvSpPr>
            <p:cNvPr id="31825" name="矩形 79991"/>
            <p:cNvSpPr>
              <a:spLocks noChangeArrowheads="1" noChangeShapeType="1" noTextEdit="1"/>
            </p:cNvSpPr>
            <p:nvPr/>
          </p:nvSpPr>
          <p:spPr bwMode="auto">
            <a:xfrm>
              <a:off x="4032" y="2616"/>
              <a:ext cx="793" cy="1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政权，史称后金。</a:t>
              </a:r>
            </a:p>
          </p:txBody>
        </p:sp>
      </p:grpSp>
      <p:grpSp>
        <p:nvGrpSpPr>
          <p:cNvPr id="80039" name="组合 80038"/>
          <p:cNvGrpSpPr>
            <a:grpSpLocks/>
          </p:cNvGrpSpPr>
          <p:nvPr/>
        </p:nvGrpSpPr>
        <p:grpSpPr bwMode="auto">
          <a:xfrm>
            <a:off x="4495800" y="1600200"/>
            <a:ext cx="2362200" cy="990600"/>
            <a:chOff x="1824" y="1008"/>
            <a:chExt cx="1488" cy="624"/>
          </a:xfrm>
        </p:grpSpPr>
        <p:sp>
          <p:nvSpPr>
            <p:cNvPr id="31819" name="任意多边形 79993"/>
            <p:cNvSpPr>
              <a:spLocks noChangeArrowheads="1"/>
            </p:cNvSpPr>
            <p:nvPr/>
          </p:nvSpPr>
          <p:spPr bwMode="auto">
            <a:xfrm>
              <a:off x="1824" y="1008"/>
              <a:ext cx="1488" cy="624"/>
            </a:xfrm>
            <a:custGeom>
              <a:avLst/>
              <a:gdLst>
                <a:gd name="T0" fmla="*/ 0 w 1603"/>
                <a:gd name="T1" fmla="*/ 0 h 849"/>
                <a:gd name="T2" fmla="*/ 1603 w 1603"/>
                <a:gd name="T3" fmla="*/ 849 h 849"/>
              </a:gdLst>
              <a:ahLst/>
              <a:cxnLst/>
              <a:rect l="T0" t="T1" r="T2" b="T3"/>
              <a:pathLst>
                <a:path w="1603" h="849">
                  <a:moveTo>
                    <a:pt x="3" y="553"/>
                  </a:moveTo>
                  <a:lnTo>
                    <a:pt x="783" y="553"/>
                  </a:lnTo>
                  <a:lnTo>
                    <a:pt x="1603" y="849"/>
                  </a:lnTo>
                  <a:lnTo>
                    <a:pt x="959" y="557"/>
                  </a:lnTo>
                  <a:lnTo>
                    <a:pt x="1507" y="557"/>
                  </a:lnTo>
                  <a:lnTo>
                    <a:pt x="1503" y="0"/>
                  </a:lnTo>
                  <a:lnTo>
                    <a:pt x="0" y="0"/>
                  </a:lnTo>
                  <a:lnTo>
                    <a:pt x="3" y="55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4652" name="矩形 79996"/>
            <p:cNvSpPr>
              <a:spLocks noChangeArrowheads="1" noChangeShapeType="1" noTextEdit="1"/>
            </p:cNvSpPr>
            <p:nvPr/>
          </p:nvSpPr>
          <p:spPr bwMode="auto">
            <a:xfrm>
              <a:off x="2064" y="1056"/>
              <a:ext cx="1124" cy="1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>
                <a:defRPr/>
              </a:pPr>
              <a:r>
                <a:rPr lang="en-US" altLang="zh-CN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1625</a:t>
              </a:r>
              <a:r>
                <a: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年，努尔哈赤迁都</a:t>
              </a:r>
            </a:p>
          </p:txBody>
        </p:sp>
        <p:sp>
          <p:nvSpPr>
            <p:cNvPr id="31821" name="矩形 79997"/>
            <p:cNvSpPr>
              <a:spLocks noChangeArrowheads="1" noChangeShapeType="1" noTextEdit="1"/>
            </p:cNvSpPr>
            <p:nvPr/>
          </p:nvSpPr>
          <p:spPr bwMode="auto">
            <a:xfrm>
              <a:off x="1877" y="1231"/>
              <a:ext cx="859" cy="1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沈阳，后改称盛京。</a:t>
              </a:r>
            </a:p>
          </p:txBody>
        </p:sp>
      </p:grpSp>
      <p:sp>
        <p:nvSpPr>
          <p:cNvPr id="31804" name="任意多边形 80010"/>
          <p:cNvSpPr>
            <a:spLocks noChangeArrowheads="1"/>
          </p:cNvSpPr>
          <p:nvPr/>
        </p:nvSpPr>
        <p:spPr bwMode="auto">
          <a:xfrm>
            <a:off x="7810500" y="6570663"/>
            <a:ext cx="525463" cy="77787"/>
          </a:xfrm>
          <a:custGeom>
            <a:avLst/>
            <a:gdLst>
              <a:gd name="T0" fmla="*/ 0 w 331"/>
              <a:gd name="T1" fmla="*/ 0 h 49"/>
              <a:gd name="T2" fmla="*/ 331 w 331"/>
              <a:gd name="T3" fmla="*/ 49 h 49"/>
            </a:gdLst>
            <a:ahLst/>
            <a:cxnLst/>
            <a:rect l="T0" t="T1" r="T2" b="T3"/>
            <a:pathLst>
              <a:path w="331" h="49">
                <a:moveTo>
                  <a:pt x="0" y="48"/>
                </a:moveTo>
                <a:lnTo>
                  <a:pt x="331" y="49"/>
                </a:lnTo>
                <a:lnTo>
                  <a:pt x="331" y="31"/>
                </a:lnTo>
                <a:lnTo>
                  <a:pt x="307" y="30"/>
                </a:lnTo>
                <a:lnTo>
                  <a:pt x="307" y="0"/>
                </a:lnTo>
                <a:lnTo>
                  <a:pt x="267" y="0"/>
                </a:lnTo>
                <a:lnTo>
                  <a:pt x="268" y="30"/>
                </a:lnTo>
                <a:lnTo>
                  <a:pt x="181" y="30"/>
                </a:lnTo>
                <a:lnTo>
                  <a:pt x="180" y="0"/>
                </a:lnTo>
                <a:lnTo>
                  <a:pt x="142" y="1"/>
                </a:lnTo>
                <a:lnTo>
                  <a:pt x="141" y="28"/>
                </a:lnTo>
                <a:lnTo>
                  <a:pt x="57" y="28"/>
                </a:lnTo>
                <a:lnTo>
                  <a:pt x="57" y="0"/>
                </a:lnTo>
                <a:lnTo>
                  <a:pt x="18" y="0"/>
                </a:lnTo>
                <a:lnTo>
                  <a:pt x="19" y="28"/>
                </a:lnTo>
                <a:lnTo>
                  <a:pt x="0" y="28"/>
                </a:lnTo>
                <a:lnTo>
                  <a:pt x="0" y="48"/>
                </a:lnTo>
                <a:close/>
              </a:path>
            </a:pathLst>
          </a:custGeom>
          <a:solidFill>
            <a:srgbClr val="FF6600"/>
          </a:solidFill>
          <a:ln w="3175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805" name="矩形 80011"/>
          <p:cNvSpPr>
            <a:spLocks noChangeArrowheads="1" noChangeShapeType="1" noTextEdit="1"/>
          </p:cNvSpPr>
          <p:nvPr/>
        </p:nvSpPr>
        <p:spPr bwMode="auto">
          <a:xfrm>
            <a:off x="8824913" y="6516688"/>
            <a:ext cx="1008062" cy="19843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明代辽东边墙</a:t>
            </a:r>
          </a:p>
        </p:txBody>
      </p:sp>
      <p:pic>
        <p:nvPicPr>
          <p:cNvPr id="80026" name="图片 80025" descr="爱新觉罗·努尔哈赤画像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9630" y="940435"/>
            <a:ext cx="2301875" cy="3368040"/>
          </a:xfrm>
          <a:prstGeom prst="ellipse">
            <a:avLst/>
          </a:prstGeom>
          <a:noFill/>
          <a:ln w="9525">
            <a:noFill/>
          </a:ln>
        </p:spPr>
      </p:pic>
      <p:grpSp>
        <p:nvGrpSpPr>
          <p:cNvPr id="80033" name="组合 80032"/>
          <p:cNvGrpSpPr>
            <a:grpSpLocks/>
          </p:cNvGrpSpPr>
          <p:nvPr/>
        </p:nvGrpSpPr>
        <p:grpSpPr bwMode="auto">
          <a:xfrm>
            <a:off x="8915400" y="381000"/>
            <a:ext cx="381000" cy="1790700"/>
            <a:chOff x="4656" y="240"/>
            <a:chExt cx="240" cy="1128"/>
          </a:xfrm>
        </p:grpSpPr>
        <p:sp>
          <p:nvSpPr>
            <p:cNvPr id="31817" name="矩形 80030"/>
            <p:cNvSpPr>
              <a:spLocks noChangeArrowheads="1" noChangeShapeType="1" noTextEdit="1"/>
            </p:cNvSpPr>
            <p:nvPr/>
          </p:nvSpPr>
          <p:spPr bwMode="auto">
            <a:xfrm>
              <a:off x="4656" y="240"/>
              <a:ext cx="240" cy="215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48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女</a:t>
              </a:r>
            </a:p>
          </p:txBody>
        </p:sp>
        <p:sp>
          <p:nvSpPr>
            <p:cNvPr id="31818" name="矩形 80031"/>
            <p:cNvSpPr>
              <a:spLocks noChangeAspect="1"/>
            </p:cNvSpPr>
            <p:nvPr/>
          </p:nvSpPr>
          <p:spPr bwMode="auto">
            <a:xfrm>
              <a:off x="4656" y="1152"/>
              <a:ext cx="240" cy="216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4800" b="1" kern="10">
                  <a:ln w="9525">
                    <a:solidFill>
                      <a:srgbClr val="006600"/>
                    </a:solidFill>
                    <a:round/>
                    <a:headEnd/>
                    <a:tailEnd/>
                  </a:ln>
                  <a:solidFill>
                    <a:srgbClr val="006600"/>
                  </a:solidFill>
                  <a:latin typeface="宋体"/>
                  <a:ea typeface="宋体"/>
                </a:rPr>
                <a:t>真</a:t>
              </a:r>
            </a:p>
          </p:txBody>
        </p:sp>
      </p:grpSp>
      <p:grpSp>
        <p:nvGrpSpPr>
          <p:cNvPr id="80040" name="组合 80039"/>
          <p:cNvGrpSpPr>
            <a:grpSpLocks/>
          </p:cNvGrpSpPr>
          <p:nvPr/>
        </p:nvGrpSpPr>
        <p:grpSpPr bwMode="auto">
          <a:xfrm>
            <a:off x="4572000" y="1676400"/>
            <a:ext cx="3155950" cy="890588"/>
            <a:chOff x="3600" y="1056"/>
            <a:chExt cx="1440" cy="561"/>
          </a:xfrm>
        </p:grpSpPr>
        <p:sp>
          <p:nvSpPr>
            <p:cNvPr id="31814" name="任意多边形 80034"/>
            <p:cNvSpPr>
              <a:spLocks noChangeArrowheads="1"/>
            </p:cNvSpPr>
            <p:nvPr/>
          </p:nvSpPr>
          <p:spPr bwMode="auto">
            <a:xfrm>
              <a:off x="3600" y="1056"/>
              <a:ext cx="1440" cy="561"/>
            </a:xfrm>
            <a:custGeom>
              <a:avLst/>
              <a:gdLst>
                <a:gd name="T0" fmla="*/ 0 w 1603"/>
                <a:gd name="T1" fmla="*/ 0 h 849"/>
                <a:gd name="T2" fmla="*/ 1603 w 1603"/>
                <a:gd name="T3" fmla="*/ 849 h 849"/>
              </a:gdLst>
              <a:ahLst/>
              <a:cxnLst/>
              <a:rect l="T0" t="T1" r="T2" b="T3"/>
              <a:pathLst>
                <a:path w="1603" h="849">
                  <a:moveTo>
                    <a:pt x="3" y="553"/>
                  </a:moveTo>
                  <a:lnTo>
                    <a:pt x="783" y="553"/>
                  </a:lnTo>
                  <a:lnTo>
                    <a:pt x="1603" y="849"/>
                  </a:lnTo>
                  <a:lnTo>
                    <a:pt x="959" y="557"/>
                  </a:lnTo>
                  <a:lnTo>
                    <a:pt x="1507" y="557"/>
                  </a:lnTo>
                  <a:lnTo>
                    <a:pt x="1503" y="0"/>
                  </a:lnTo>
                  <a:lnTo>
                    <a:pt x="0" y="0"/>
                  </a:lnTo>
                  <a:lnTo>
                    <a:pt x="3" y="553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80037" name="矩形 80036"/>
            <p:cNvSpPr/>
            <p:nvPr/>
          </p:nvSpPr>
          <p:spPr>
            <a:xfrm>
              <a:off x="3867" y="1095"/>
              <a:ext cx="1020" cy="1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  <a:normAutofit fontScale="25000" lnSpcReduction="20000"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>
                  <a:ln w="9525" cap="flat" cmpd="sng">
                    <a:solidFill>
                      <a:srgbClr val="CC33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CC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163</a:t>
              </a:r>
              <a:r>
                <a:rPr lang="en-US" altLang="zh-CN" sz="3600">
                  <a:ln w="9525" cap="flat" cmpd="sng">
                    <a:solidFill>
                      <a:srgbClr val="CC33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CC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zh-CN" altLang="en-US" sz="3600">
                  <a:ln w="9525" cap="flat" cmpd="sng">
                    <a:solidFill>
                      <a:srgbClr val="CC3300"/>
                    </a:solidFill>
                    <a:prstDash val="solid"/>
                    <a:headEnd type="none" w="med" len="med"/>
                    <a:tailEnd type="none" w="med" len="med"/>
                  </a:ln>
                  <a:solidFill>
                    <a:srgbClr val="CC33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年，皇太极改族名为满洲，</a:t>
              </a:r>
            </a:p>
          </p:txBody>
        </p:sp>
        <p:sp>
          <p:nvSpPr>
            <p:cNvPr id="31816" name="矩形 80037"/>
            <p:cNvSpPr>
              <a:spLocks noChangeArrowheads="1" noChangeShapeType="1" noTextEdit="1"/>
            </p:cNvSpPr>
            <p:nvPr/>
          </p:nvSpPr>
          <p:spPr bwMode="auto">
            <a:xfrm>
              <a:off x="3657" y="1248"/>
              <a:ext cx="567" cy="113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CC330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latin typeface="宋体"/>
                  <a:ea typeface="宋体"/>
                </a:rPr>
                <a:t>次年，改国号为清。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416925" y="442913"/>
            <a:ext cx="1101725" cy="1189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清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4400" y="1773238"/>
            <a:ext cx="777875" cy="2306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>
                <a:solidFill>
                  <a:srgbClr val="FF0000"/>
                </a:solidFill>
              </a:rPr>
              <a:t>满洲兴起</a:t>
            </a:r>
          </a:p>
        </p:txBody>
      </p:sp>
      <p:pic>
        <p:nvPicPr>
          <p:cNvPr id="19460" name="Picture 11" descr="timg?image&amp;quality=80&amp;size=b9999_10000&amp;sec=1489251546031&amp;di=31383e105cf09aafbca0ae511d2d9572&amp;imgtype=jpg&amp;src=http%3A%2F%2Fimgsrc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1713" y="617855"/>
            <a:ext cx="2260600" cy="3124200"/>
          </a:xfrm>
          <a:prstGeom prst="ellipse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896600" y="4343400"/>
            <a:ext cx="140176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努尔哈赤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83255" y="3165475"/>
            <a:ext cx="1172845" cy="36830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皇太极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E9B096-9B96-499B-AE0F-F741A60BF0F9}"/>
              </a:ext>
            </a:extLst>
          </p:cNvPr>
          <p:cNvGrpSpPr/>
          <p:nvPr/>
        </p:nvGrpSpPr>
        <p:grpSpPr>
          <a:xfrm>
            <a:off x="75247" y="114300"/>
            <a:ext cx="12041505" cy="6858000"/>
            <a:chOff x="487680" y="-12700"/>
            <a:chExt cx="11704320" cy="66611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D38C077-8C9B-4923-B729-E7EFDCD11D6E}"/>
                </a:ext>
              </a:extLst>
            </p:cNvPr>
            <p:cNvSpPr/>
            <p:nvPr/>
          </p:nvSpPr>
          <p:spPr>
            <a:xfrm>
              <a:off x="487680" y="-12700"/>
              <a:ext cx="11704320" cy="6661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1">
              <a:extLst>
                <a:ext uri="{FF2B5EF4-FFF2-40B4-BE49-F238E27FC236}">
                  <a16:creationId xmlns:a16="http://schemas.microsoft.com/office/drawing/2014/main" id="{AE6464A1-BED1-44C9-A723-0D397AA31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407" y="883920"/>
              <a:ext cx="9265833" cy="5009675"/>
              <a:chOff x="74166" y="1676400"/>
              <a:chExt cx="9036496" cy="5000398"/>
            </a:xfrm>
          </p:grpSpPr>
          <p:pic>
            <p:nvPicPr>
              <p:cNvPr id="96" name="Picture 2" descr="正黄旗">
                <a:extLst>
                  <a:ext uri="{FF2B5EF4-FFF2-40B4-BE49-F238E27FC236}">
                    <a16:creationId xmlns:a16="http://schemas.microsoft.com/office/drawing/2014/main" id="{8761984B-FCC5-447E-B4A9-D3653F4C0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4166" y="1676400"/>
                <a:ext cx="2193925" cy="19478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97" name="Text Box 3">
                <a:extLst>
                  <a:ext uri="{FF2B5EF4-FFF2-40B4-BE49-F238E27FC236}">
                    <a16:creationId xmlns:a16="http://schemas.microsoft.com/office/drawing/2014/main" id="{9A3FC588-BA94-44B3-952C-052DD543F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17" y="3644811"/>
                <a:ext cx="1655845" cy="584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正黄旗</a:t>
                </a:r>
                <a:endPara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98" name="Picture 4" descr="正白旗">
                <a:extLst>
                  <a:ext uri="{FF2B5EF4-FFF2-40B4-BE49-F238E27FC236}">
                    <a16:creationId xmlns:a16="http://schemas.microsoft.com/office/drawing/2014/main" id="{6965DC8B-0354-449A-8431-F9861FA39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412554" y="1676400"/>
                <a:ext cx="2016125" cy="1943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99" name="Text Box 5">
                <a:extLst>
                  <a:ext uri="{FF2B5EF4-FFF2-40B4-BE49-F238E27FC236}">
                    <a16:creationId xmlns:a16="http://schemas.microsoft.com/office/drawing/2014/main" id="{85BF0AEC-A92F-4EA7-BAD6-9E7B3D756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6681" y="3621000"/>
                <a:ext cx="1524075" cy="584173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正白旗</a:t>
                </a:r>
                <a:endPara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00" name="Picture 6" descr="正蓝旗">
                <a:extLst>
                  <a:ext uri="{FF2B5EF4-FFF2-40B4-BE49-F238E27FC236}">
                    <a16:creationId xmlns:a16="http://schemas.microsoft.com/office/drawing/2014/main" id="{A8DB5FC4-B07B-4BE2-B03E-56B29EE68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71554" y="1676400"/>
                <a:ext cx="2087562" cy="1943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01" name="Text Box 7">
                <a:extLst>
                  <a:ext uri="{FF2B5EF4-FFF2-40B4-BE49-F238E27FC236}">
                    <a16:creationId xmlns:a16="http://schemas.microsoft.com/office/drawing/2014/main" id="{5F9BDAFA-19D8-4EE7-9A9C-A9A4F14DA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0258" y="3573377"/>
                <a:ext cx="1727285" cy="5825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正蓝旗</a:t>
                </a:r>
                <a:endPara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02" name="Picture 8" descr="正红旗">
                <a:extLst>
                  <a:ext uri="{FF2B5EF4-FFF2-40B4-BE49-F238E27FC236}">
                    <a16:creationId xmlns:a16="http://schemas.microsoft.com/office/drawing/2014/main" id="{BFE19C05-9595-4AA4-9796-AF02BAD58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6842918" y="1676400"/>
                <a:ext cx="2160587" cy="1943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sp>
            <p:nvSpPr>
              <p:cNvPr id="103" name="Text Box 9">
                <a:extLst>
                  <a:ext uri="{FF2B5EF4-FFF2-40B4-BE49-F238E27FC236}">
                    <a16:creationId xmlns:a16="http://schemas.microsoft.com/office/drawing/2014/main" id="{076389CE-FA3C-4E1E-B484-186EF9424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2393" y="3573377"/>
                <a:ext cx="1600279" cy="5825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正红旗</a:t>
                </a:r>
                <a:endPara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04" name="Picture 11" descr="镶黄旗 复制">
                <a:extLst>
                  <a:ext uri="{FF2B5EF4-FFF2-40B4-BE49-F238E27FC236}">
                    <a16:creationId xmlns:a16="http://schemas.microsoft.com/office/drawing/2014/main" id="{3597161D-18F7-421A-91A1-82F34050E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4612" y="4411663"/>
                <a:ext cx="2303463" cy="166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5" name="Text Box 12">
                <a:extLst>
                  <a:ext uri="{FF2B5EF4-FFF2-40B4-BE49-F238E27FC236}">
                    <a16:creationId xmlns:a16="http://schemas.microsoft.com/office/drawing/2014/main" id="{5A108783-4D4E-4580-A937-DAF5F05AE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975" y="6092625"/>
                <a:ext cx="1727285" cy="584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镶黄旗</a:t>
                </a:r>
                <a:endPara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06" name="Picture 13" descr="镶白旗 复制">
                <a:extLst>
                  <a:ext uri="{FF2B5EF4-FFF2-40B4-BE49-F238E27FC236}">
                    <a16:creationId xmlns:a16="http://schemas.microsoft.com/office/drawing/2014/main" id="{0769BCE8-1958-4C3C-A5DA-D1A2E5050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449512" y="4411663"/>
                <a:ext cx="2160588" cy="158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" name="Text Box 14">
                <a:extLst>
                  <a:ext uri="{FF2B5EF4-FFF2-40B4-BE49-F238E27FC236}">
                    <a16:creationId xmlns:a16="http://schemas.microsoft.com/office/drawing/2014/main" id="{C9670B3A-C295-4FB0-862C-B1DF702F9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081" y="6021191"/>
                <a:ext cx="2362317" cy="584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镶白旗</a:t>
                </a:r>
                <a:endPara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08" name="Picture 15" descr="镶蓝旗 复制">
                <a:extLst>
                  <a:ext uri="{FF2B5EF4-FFF2-40B4-BE49-F238E27FC236}">
                    <a16:creationId xmlns:a16="http://schemas.microsoft.com/office/drawing/2014/main" id="{BB381CB3-EF55-479D-9D94-F59D41C85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4683125" y="4411663"/>
                <a:ext cx="2160587" cy="158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 Box 16">
                <a:extLst>
                  <a:ext uri="{FF2B5EF4-FFF2-40B4-BE49-F238E27FC236}">
                    <a16:creationId xmlns:a16="http://schemas.microsoft.com/office/drawing/2014/main" id="{D6EE099F-3382-43FA-9606-6EDD8AE440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245" y="6021191"/>
                <a:ext cx="1871754" cy="584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镶蓝旗</a:t>
                </a:r>
                <a:endPara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10" name="Picture 17" descr="镶红旗 复制">
                <a:extLst>
                  <a:ext uri="{FF2B5EF4-FFF2-40B4-BE49-F238E27FC236}">
                    <a16:creationId xmlns:a16="http://schemas.microsoft.com/office/drawing/2014/main" id="{27B8C1AE-0E96-48FC-8E92-22081D8F4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6877050" y="4340225"/>
                <a:ext cx="2233612" cy="1657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1" name="Text Box 18">
                <a:extLst>
                  <a:ext uri="{FF2B5EF4-FFF2-40B4-BE49-F238E27FC236}">
                    <a16:creationId xmlns:a16="http://schemas.microsoft.com/office/drawing/2014/main" id="{DBC5BA1A-CEA8-4439-A417-EE922A1CB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380" y="6021191"/>
                <a:ext cx="1835241" cy="584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3200" b="1" noProof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</a:rPr>
                  <a:t>镶红旗</a:t>
                </a:r>
                <a:endPara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80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316413" y="765175"/>
            <a:ext cx="3551237" cy="768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清朝满八旗图</a:t>
            </a:r>
            <a:endParaRPr lang="zh-CN" altLang="en-US" sz="44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914" name="组合 1"/>
          <p:cNvGrpSpPr>
            <a:grpSpLocks/>
          </p:cNvGrpSpPr>
          <p:nvPr/>
        </p:nvGrpSpPr>
        <p:grpSpPr bwMode="auto">
          <a:xfrm>
            <a:off x="1837016" y="1592053"/>
            <a:ext cx="9036050" cy="5000625"/>
            <a:chOff x="74166" y="1676400"/>
            <a:chExt cx="9036496" cy="5000398"/>
          </a:xfrm>
        </p:grpSpPr>
        <p:pic>
          <p:nvPicPr>
            <p:cNvPr id="38917" name="Picture 2" descr="正黄旗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166" y="1676400"/>
              <a:ext cx="2193925" cy="1947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6803" name="Text Box 3"/>
            <p:cNvSpPr txBox="1">
              <a:spLocks noChangeArrowheads="1"/>
            </p:cNvSpPr>
            <p:nvPr/>
          </p:nvSpPr>
          <p:spPr bwMode="auto">
            <a:xfrm>
              <a:off x="361517" y="3644811"/>
              <a:ext cx="1655845" cy="584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正黄旗</a:t>
              </a:r>
              <a:endParaRPr kumimoji="1" lang="zh-CN" altLang="en-US" sz="3200" b="1" noProof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19" name="Picture 4" descr="正白旗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2554" y="1676400"/>
              <a:ext cx="2016125" cy="1943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2666681" y="3621000"/>
              <a:ext cx="1524075" cy="58417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正白旗</a:t>
              </a:r>
              <a:endParaRPr kumimoji="1" lang="zh-CN" altLang="en-US" sz="3200" b="1" noProof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21" name="Picture 6" descr="正蓝旗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1554" y="1676400"/>
              <a:ext cx="2087562" cy="1943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4970258" y="3573377"/>
              <a:ext cx="1727285" cy="5825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正蓝旗</a:t>
              </a:r>
              <a:endParaRPr kumimoji="1" lang="zh-CN" altLang="en-US" sz="3200" b="1" noProof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23" name="Picture 8" descr="正红旗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42918" y="1676400"/>
              <a:ext cx="2160587" cy="1943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7202393" y="3573377"/>
              <a:ext cx="1600279" cy="5825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正红旗</a:t>
              </a:r>
              <a:endParaRPr kumimoji="1" lang="zh-CN" altLang="en-US" sz="3200" b="1" noProof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25" name="Picture 11" descr="镶黄旗 复制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612" y="4411663"/>
              <a:ext cx="2303463" cy="166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2" name="Text Box 12"/>
            <p:cNvSpPr txBox="1">
              <a:spLocks noChangeArrowheads="1"/>
            </p:cNvSpPr>
            <p:nvPr/>
          </p:nvSpPr>
          <p:spPr bwMode="auto">
            <a:xfrm>
              <a:off x="251975" y="6092625"/>
              <a:ext cx="1727285" cy="584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镶黄旗</a:t>
              </a:r>
              <a:endParaRPr kumimoji="1" lang="zh-CN" altLang="en-US" sz="3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27" name="Picture 13" descr="镶白旗 复制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449512" y="4411663"/>
              <a:ext cx="2160588" cy="158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2411081" y="6021191"/>
              <a:ext cx="2362317" cy="584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镶白旗</a:t>
              </a:r>
              <a:endParaRPr kumimoji="1" lang="zh-CN" altLang="en-US" sz="3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29" name="Picture 15" descr="镶蓝旗 复制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83125" y="4411663"/>
              <a:ext cx="2160587" cy="158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6" name="Text Box 16"/>
            <p:cNvSpPr txBox="1">
              <a:spLocks noChangeArrowheads="1"/>
            </p:cNvSpPr>
            <p:nvPr/>
          </p:nvSpPr>
          <p:spPr bwMode="auto">
            <a:xfrm>
              <a:off x="4716245" y="6021191"/>
              <a:ext cx="1871754" cy="584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镶蓝旗</a:t>
              </a:r>
              <a:endParaRPr kumimoji="1" lang="zh-CN" altLang="en-US" sz="3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8931" name="Picture 17" descr="镶红旗 复制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877050" y="4340225"/>
              <a:ext cx="2233612" cy="165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8" name="Text Box 18"/>
            <p:cNvSpPr txBox="1">
              <a:spLocks noChangeArrowheads="1"/>
            </p:cNvSpPr>
            <p:nvPr/>
          </p:nvSpPr>
          <p:spPr bwMode="auto">
            <a:xfrm>
              <a:off x="6948380" y="6021191"/>
              <a:ext cx="1835241" cy="584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3200" b="1" noProof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镶红旗</a:t>
              </a:r>
              <a:endParaRPr kumimoji="1" lang="zh-CN" altLang="en-US" sz="3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0245"/>
          <p:cNvSpPr txBox="1"/>
          <p:nvPr/>
        </p:nvSpPr>
        <p:spPr>
          <a:xfrm>
            <a:off x="309404" y="149543"/>
            <a:ext cx="2032000" cy="615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知识拓展</a:t>
            </a:r>
          </a:p>
        </p:txBody>
      </p:sp>
      <p:sp>
        <p:nvSpPr>
          <p:cNvPr id="160" name=" 160">
            <a:hlinkClick r:id="rId10" action="ppaction://hlinksldjump"/>
          </p:cNvPr>
          <p:cNvSpPr/>
          <p:nvPr/>
        </p:nvSpPr>
        <p:spPr>
          <a:xfrm>
            <a:off x="10615613" y="5516563"/>
            <a:ext cx="1423987" cy="1074737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0" y="1379538"/>
            <a:ext cx="1219200" cy="5073650"/>
          </a:xfrm>
        </p:spPr>
        <p:txBody>
          <a:bodyPr rtlCol="0" anchor="b">
            <a:spAutoFit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朝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满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八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旗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盔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甲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b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</a:p>
        </p:txBody>
      </p:sp>
      <p:pic>
        <p:nvPicPr>
          <p:cNvPr id="37890" name="Picture 3" descr="清朝满八旗盔甲复员图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450" y="723900"/>
            <a:ext cx="7921625" cy="61341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" name="文本框 10245"/>
          <p:cNvSpPr txBox="1"/>
          <p:nvPr/>
        </p:nvSpPr>
        <p:spPr>
          <a:xfrm>
            <a:off x="324644" y="221298"/>
            <a:ext cx="2032000" cy="615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知识拓展</a:t>
            </a:r>
          </a:p>
        </p:txBody>
      </p:sp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11"/>
          <p:cNvGrpSpPr>
            <a:grpSpLocks/>
          </p:cNvGrpSpPr>
          <p:nvPr/>
        </p:nvGrpSpPr>
        <p:grpSpPr bwMode="auto">
          <a:xfrm>
            <a:off x="130175" y="204788"/>
            <a:ext cx="11750675" cy="6653212"/>
            <a:chOff x="0" y="0"/>
            <a:chExt cx="5760" cy="4320"/>
          </a:xfrm>
        </p:grpSpPr>
        <p:pic>
          <p:nvPicPr>
            <p:cNvPr id="15363" name="Picture 12" descr="图片1"/>
            <p:cNvPicPr>
              <a:picLocks noChangeAspect="1" noChangeArrowheads="1"/>
            </p:cNvPicPr>
            <p:nvPr/>
          </p:nvPicPr>
          <p:blipFill>
            <a:blip r:embed="rId2" cstate="print"/>
            <a:srcRect l="6406" t="20546" r="6039" b="19574"/>
            <a:stretch>
              <a:fillRect/>
            </a:stretch>
          </p:blipFill>
          <p:spPr bwMode="auto">
            <a:xfrm>
              <a:off x="295" y="663"/>
              <a:ext cx="5170" cy="3085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5364" name="Picture 13" descr="图片1"/>
            <p:cNvPicPr>
              <a:picLocks noChangeAspect="1" noChangeArrowheads="1"/>
            </p:cNvPicPr>
            <p:nvPr/>
          </p:nvPicPr>
          <p:blipFill>
            <a:blip r:embed="rId2" cstate="print"/>
            <a:srcRect r="94725"/>
            <a:stretch>
              <a:fillRect/>
            </a:stretch>
          </p:blipFill>
          <p:spPr bwMode="auto">
            <a:xfrm>
              <a:off x="0" y="0"/>
              <a:ext cx="317" cy="431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5365" name="Picture 14" descr="图片1"/>
            <p:cNvPicPr>
              <a:picLocks noChangeAspect="1" noChangeArrowheads="1"/>
            </p:cNvPicPr>
            <p:nvPr/>
          </p:nvPicPr>
          <p:blipFill>
            <a:blip r:embed="rId2" cstate="print"/>
            <a:srcRect l="4723" r="4704" b="92162"/>
            <a:stretch>
              <a:fillRect/>
            </a:stretch>
          </p:blipFill>
          <p:spPr bwMode="auto">
            <a:xfrm>
              <a:off x="295" y="0"/>
              <a:ext cx="5307" cy="52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5366" name="Picture 15" descr="图片1"/>
            <p:cNvPicPr>
              <a:picLocks noChangeAspect="1" noChangeArrowheads="1"/>
            </p:cNvPicPr>
            <p:nvPr/>
          </p:nvPicPr>
          <p:blipFill>
            <a:blip r:embed="rId2" cstate="print"/>
            <a:srcRect l="5275" t="17853" r="6039" b="79454"/>
            <a:stretch>
              <a:fillRect/>
            </a:stretch>
          </p:blipFill>
          <p:spPr bwMode="auto">
            <a:xfrm>
              <a:off x="295" y="527"/>
              <a:ext cx="5375" cy="138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5367" name="Picture 16" descr="图片1"/>
            <p:cNvPicPr>
              <a:picLocks noChangeAspect="1" noChangeArrowheads="1"/>
            </p:cNvPicPr>
            <p:nvPr/>
          </p:nvPicPr>
          <p:blipFill>
            <a:blip r:embed="rId2" cstate="print"/>
            <a:srcRect l="4723" r="4704" b="92162"/>
            <a:stretch>
              <a:fillRect/>
            </a:stretch>
          </p:blipFill>
          <p:spPr bwMode="auto">
            <a:xfrm>
              <a:off x="295" y="3793"/>
              <a:ext cx="5307" cy="52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5368" name="Picture 17" descr="图片1"/>
            <p:cNvPicPr>
              <a:picLocks noChangeAspect="1" noChangeArrowheads="1"/>
            </p:cNvPicPr>
            <p:nvPr/>
          </p:nvPicPr>
          <p:blipFill>
            <a:blip r:embed="rId2" cstate="print"/>
            <a:srcRect l="5275" t="17853" r="6039" b="79866"/>
            <a:stretch>
              <a:fillRect/>
            </a:stretch>
          </p:blipFill>
          <p:spPr bwMode="auto">
            <a:xfrm>
              <a:off x="249" y="3748"/>
              <a:ext cx="5375" cy="90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15369" name="Picture 18" descr="图片1"/>
            <p:cNvPicPr>
              <a:picLocks noChangeAspect="1" noChangeArrowheads="1"/>
            </p:cNvPicPr>
            <p:nvPr/>
          </p:nvPicPr>
          <p:blipFill>
            <a:blip r:embed="rId2" cstate="print"/>
            <a:srcRect l="95308"/>
            <a:stretch>
              <a:fillRect/>
            </a:stretch>
          </p:blipFill>
          <p:spPr bwMode="auto">
            <a:xfrm>
              <a:off x="5442" y="0"/>
              <a:ext cx="318" cy="4317"/>
            </a:xfrm>
            <a:prstGeom prst="rect">
              <a:avLst/>
            </a:prstGeom>
            <a:solidFill>
              <a:srgbClr val="FFCCFF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430463" y="1314450"/>
            <a:ext cx="7974012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5400" b="1"/>
              <a:t>不和亲，</a:t>
            </a:r>
            <a:r>
              <a:rPr lang="zh-CN" altLang="en-US" sz="5400" b="1">
                <a:sym typeface="+mn-ea"/>
              </a:rPr>
              <a:t>不赔款，</a:t>
            </a:r>
          </a:p>
          <a:p>
            <a:r>
              <a:rPr lang="zh-CN" altLang="en-US" sz="5400" b="1"/>
              <a:t>不割地，不纳贡，</a:t>
            </a:r>
          </a:p>
          <a:p>
            <a:r>
              <a:rPr lang="zh-CN" altLang="en-US" sz="5400" b="1"/>
              <a:t>天子守国门，</a:t>
            </a:r>
          </a:p>
          <a:p>
            <a:r>
              <a:rPr lang="zh-CN" altLang="en-US" sz="5400" b="1"/>
              <a:t>君王死社稷！</a:t>
            </a:r>
          </a:p>
          <a:p>
            <a:r>
              <a:rPr lang="zh-CN" altLang="en-US" sz="5400" b="1"/>
              <a:t>                  </a:t>
            </a:r>
            <a:r>
              <a:rPr lang="en-US" altLang="zh-CN" sz="5400" b="1"/>
              <a:t>——</a:t>
            </a:r>
            <a:r>
              <a:rPr lang="zh-CN" altLang="en-US" sz="5400" b="1"/>
              <a:t>大明祖训</a:t>
            </a:r>
          </a:p>
        </p:txBody>
      </p:sp>
    </p:spTree>
  </p:cSld>
  <p:clrMapOvr>
    <a:masterClrMapping/>
  </p:clrMapOvr>
  <p:transition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" descr="tim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3" y="1452563"/>
            <a:ext cx="490220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>
          <a:xfrm>
            <a:off x="3990975" y="1760538"/>
            <a:ext cx="246063" cy="230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6" descr="山海关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5875" y="686435"/>
            <a:ext cx="4170045" cy="2856865"/>
          </a:xfrm>
          <a:prstGeom prst="ellipse">
            <a:avLst/>
          </a:prstGeom>
        </p:spPr>
      </p:pic>
      <p:sp>
        <p:nvSpPr>
          <p:cNvPr id="25604" name="右箭头 7"/>
          <p:cNvSpPr>
            <a:spLocks noChangeArrowheads="1"/>
          </p:cNvSpPr>
          <p:nvPr/>
        </p:nvSpPr>
        <p:spPr bwMode="auto">
          <a:xfrm rot="2940000">
            <a:off x="4056062" y="2679701"/>
            <a:ext cx="1135063" cy="246062"/>
          </a:xfrm>
          <a:prstGeom prst="rightArrow">
            <a:avLst>
              <a:gd name="adj1" fmla="val 50000"/>
              <a:gd name="adj2" fmla="val 49802"/>
            </a:avLst>
          </a:prstGeom>
          <a:solidFill>
            <a:srgbClr val="FF0000"/>
          </a:solidFill>
          <a:ln w="12700" algn="ctr">
            <a:solidFill>
              <a:srgbClr val="41719C"/>
            </a:solidFill>
            <a:miter lim="800000"/>
            <a:headEnd/>
            <a:tailEnd/>
          </a:ln>
        </p:spPr>
        <p:txBody>
          <a:bodyPr rot="10800000" vert="eaVert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095875" y="1177925"/>
            <a:ext cx="6096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b="1">
                <a:latin typeface="华文中宋"/>
                <a:ea typeface="华文中宋"/>
                <a:cs typeface="华文中宋"/>
              </a:rPr>
              <a:t>山海关</a:t>
            </a:r>
          </a:p>
        </p:txBody>
      </p:sp>
      <p:pic>
        <p:nvPicPr>
          <p:cNvPr id="10" name="图片 9" descr="吴三桂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57360" y="638810"/>
            <a:ext cx="2075180" cy="2904490"/>
          </a:xfrm>
          <a:prstGeom prst="ellipse">
            <a:avLst/>
          </a:prstGeom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1433175" y="1603375"/>
            <a:ext cx="6096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r>
              <a:rPr lang="zh-CN" altLang="en-US" sz="2800" b="1">
                <a:latin typeface="华文中宋"/>
                <a:ea typeface="华文中宋"/>
                <a:cs typeface="华文中宋"/>
              </a:rPr>
              <a:t>吴三桂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686175" y="838200"/>
            <a:ext cx="1101725" cy="1235075"/>
          </a:xfrm>
          <a:prstGeom prst="straightConnector1">
            <a:avLst/>
          </a:prstGeom>
          <a:ln w="69850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 rot="2460000">
            <a:off x="3595338" y="-172154"/>
            <a:ext cx="615553" cy="198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清军入关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50100" y="3695700"/>
            <a:ext cx="4084320" cy="2980055"/>
          </a:xfrm>
          <a:prstGeom prst="ellipse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5604" grpId="0" bldLvl="0" animBg="1"/>
      <p:bldP spid="9" grpId="0"/>
      <p:bldP spid="11" grpId="0"/>
      <p:bldP spid="1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12" descr="1490822_201410041022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7E6E4"/>
              </a:clrFrom>
              <a:clrTo>
                <a:srgbClr val="E7E6E4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997200"/>
            <a:ext cx="2665413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3794" name="组合 41"/>
          <p:cNvGrpSpPr>
            <a:grpSpLocks/>
          </p:cNvGrpSpPr>
          <p:nvPr/>
        </p:nvGrpSpPr>
        <p:grpSpPr bwMode="auto">
          <a:xfrm>
            <a:off x="114300" y="150813"/>
            <a:ext cx="819150" cy="579437"/>
            <a:chOff x="9975" y="315"/>
            <a:chExt cx="8225" cy="6535"/>
          </a:xfrm>
        </p:grpSpPr>
        <p:pic>
          <p:nvPicPr>
            <p:cNvPr id="33805" name="图片 42" descr="禅定之道中国风禅意创意海报"/>
            <p:cNvPicPr>
              <a:picLocks noChangeAspect="1" noChangeArrowheads="1"/>
            </p:cNvPicPr>
            <p:nvPr/>
          </p:nvPicPr>
          <p:blipFill>
            <a:blip r:embed="rId4" cstate="print"/>
            <a:srcRect t="11552" b="38763"/>
            <a:stretch>
              <a:fillRect/>
            </a:stretch>
          </p:blipFill>
          <p:spPr bwMode="auto">
            <a:xfrm>
              <a:off x="9975" y="720"/>
              <a:ext cx="8225" cy="6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椭圆 43"/>
            <p:cNvSpPr/>
            <p:nvPr/>
          </p:nvSpPr>
          <p:spPr>
            <a:xfrm>
              <a:off x="10884" y="315"/>
              <a:ext cx="6312" cy="6302"/>
            </a:xfrm>
            <a:prstGeom prst="ellipse">
              <a:avLst/>
            </a:prstGeom>
            <a:noFill/>
            <a:ln w="0">
              <a:solidFill>
                <a:srgbClr val="B894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/>
            </a:p>
          </p:txBody>
        </p:sp>
      </p:grpSp>
      <p:sp>
        <p:nvSpPr>
          <p:cNvPr id="2" name="矩形 1"/>
          <p:cNvSpPr/>
          <p:nvPr/>
        </p:nvSpPr>
        <p:spPr>
          <a:xfrm>
            <a:off x="911744" y="29133"/>
            <a:ext cx="8340252" cy="64516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defRPr/>
            </a:pPr>
            <a:r>
              <a:rPr lang="zh-CN" altLang="en-US" sz="3600" b="1" spc="-100" noProof="1">
                <a:effectLst>
                  <a:glow rad="152400">
                    <a:prstClr val="white"/>
                  </a:glow>
                </a:effectLst>
                <a:latin typeface="华文行楷" panose="02010800040101010101" charset="-122"/>
                <a:ea typeface="华文行楷" panose="02010800040101010101" charset="-122"/>
                <a:sym typeface="思源黑体 CN Normal" panose="020B0400000000000000" pitchFamily="34" charset="-122"/>
              </a:rPr>
              <a:t>以史为鉴，可以知兴替</a:t>
            </a:r>
          </a:p>
        </p:txBody>
      </p:sp>
      <p:sp>
        <p:nvSpPr>
          <p:cNvPr id="33796" name="文本框 2"/>
          <p:cNvSpPr txBox="1">
            <a:spLocks noChangeArrowheads="1"/>
          </p:cNvSpPr>
          <p:nvPr/>
        </p:nvSpPr>
        <p:spPr bwMode="auto">
          <a:xfrm>
            <a:off x="2524125" y="2654300"/>
            <a:ext cx="95646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808F6"/>
                </a:solidFill>
                <a:latin typeface="华文隶书"/>
                <a:ea typeface="华文隶书"/>
                <a:cs typeface="华文隶书"/>
              </a:rPr>
              <a:t>材料的观点正确吗? 结合本课所学，你认为导致明朝灭亡的根本原因是什么？这对我国社会主义现代化建设有哪些启示?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59659" y="3883520"/>
            <a:ext cx="2901666" cy="2441583"/>
          </a:xfrm>
          <a:prstGeom prst="ellipse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/>
          <a:srcRect t="3201" b="-3201"/>
          <a:stretch>
            <a:fillRect/>
          </a:stretch>
        </p:blipFill>
        <p:spPr>
          <a:xfrm>
            <a:off x="6141137" y="4086857"/>
            <a:ext cx="3166857" cy="2283269"/>
          </a:xfrm>
          <a:prstGeom prst="ellipse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063" y="833438"/>
            <a:ext cx="12025312" cy="74612"/>
          </a:xfrm>
          <a:prstGeom prst="rect">
            <a:avLst/>
          </a:prstGeom>
          <a:solidFill>
            <a:srgbClr val="190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noProof="1"/>
          </a:p>
        </p:txBody>
      </p:sp>
      <p:pic>
        <p:nvPicPr>
          <p:cNvPr id="6" name="图片 5" descr="图片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98063" y="3865563"/>
            <a:ext cx="1824037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0623" y="1014273"/>
            <a:ext cx="11944357" cy="1484662"/>
          </a:xfrm>
          <a:prstGeom prst="round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latin typeface="华文新魏"/>
                <a:ea typeface="华文新魏"/>
                <a:cs typeface="华文新魏"/>
              </a:rPr>
              <a:t>材料</a:t>
            </a:r>
            <a:r>
              <a:rPr lang="zh-CN" altLang="zh-CN" sz="2800" b="1" dirty="0">
                <a:latin typeface="华文新魏"/>
                <a:ea typeface="华文新魏"/>
                <a:cs typeface="华文新魏"/>
              </a:rPr>
              <a:t>：</a:t>
            </a:r>
            <a:r>
              <a:rPr lang="zh-CN" altLang="en-US" sz="2800" b="1" dirty="0">
                <a:latin typeface="华文新魏"/>
                <a:ea typeface="华文新魏"/>
                <a:cs typeface="华文新魏"/>
              </a:rPr>
              <a:t>是故明之亡，亡于流贼，而其致亡之本，不在于贼也。</a:t>
            </a:r>
          </a:p>
          <a:p>
            <a:pPr algn="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latin typeface="华文新魏"/>
                <a:ea typeface="华文新魏"/>
                <a:cs typeface="华文新魏"/>
              </a:rPr>
              <a:t>——</a:t>
            </a:r>
            <a:r>
              <a:rPr lang="zh-CN" altLang="zh-CN" sz="2800" b="1" dirty="0">
                <a:latin typeface="华文新魏"/>
                <a:ea typeface="华文新魏"/>
                <a:cs typeface="华文新魏"/>
              </a:rPr>
              <a:t>《</a:t>
            </a:r>
            <a:r>
              <a:rPr lang="zh-CN" altLang="en-US" sz="2800" b="1" dirty="0">
                <a:latin typeface="华文新魏"/>
                <a:ea typeface="华文新魏"/>
                <a:cs typeface="华文新魏"/>
              </a:rPr>
              <a:t>明史</a:t>
            </a:r>
            <a:r>
              <a:rPr lang="zh-CN" altLang="zh-CN" sz="2800" b="1" dirty="0">
                <a:latin typeface="华文新魏"/>
                <a:ea typeface="华文新魏"/>
                <a:cs typeface="华文新魏"/>
              </a:rPr>
              <a:t>·</a:t>
            </a:r>
            <a:r>
              <a:rPr lang="zh-CN" altLang="en-US" sz="2800" b="1" dirty="0">
                <a:latin typeface="华文新魏"/>
                <a:ea typeface="华文新魏"/>
                <a:cs typeface="华文新魏"/>
              </a:rPr>
              <a:t>流贼</a:t>
            </a:r>
            <a:r>
              <a:rPr lang="zh-CN" altLang="zh-CN" sz="2800" b="1" dirty="0">
                <a:latin typeface="华文新魏"/>
                <a:ea typeface="华文新魏"/>
                <a:cs typeface="华文新魏"/>
              </a:rPr>
              <a:t>》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4021138" y="1668463"/>
            <a:ext cx="9064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22475" y="776288"/>
            <a:ext cx="7489825" cy="100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明朝的灭亡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59463" y="2751138"/>
            <a:ext cx="5867400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  政治腐败与社会动荡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3425" y="4268788"/>
            <a:ext cx="5949950" cy="585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李自成起义（农民起义）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05488" y="5665788"/>
            <a:ext cx="5983287" cy="58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满洲兴起和清军入关（</a:t>
            </a:r>
            <a:r>
              <a:rPr lang="en-US" altLang="zh-CN" sz="3200" dirty="0">
                <a:latin typeface="华文中宋" panose="02010600040101010101" charset="-122"/>
                <a:ea typeface="华文中宋" panose="02010600040101010101" charset="-122"/>
              </a:rPr>
              <a:t>1644</a:t>
            </a:r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</a:rPr>
              <a:t>年）</a:t>
            </a:r>
            <a:endParaRPr lang="en-US" altLang="zh-CN" sz="32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7667625" y="3436938"/>
            <a:ext cx="488950" cy="850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7694613" y="4840288"/>
            <a:ext cx="488950" cy="842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文本框 10245"/>
          <p:cNvSpPr txBox="1"/>
          <p:nvPr/>
        </p:nvSpPr>
        <p:spPr>
          <a:xfrm>
            <a:off x="0" y="393722"/>
            <a:ext cx="2032000" cy="6153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课堂小结</a:t>
            </a: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4073525" y="3044825"/>
            <a:ext cx="1511300" cy="11113"/>
          </a:xfrm>
          <a:prstGeom prst="line">
            <a:avLst/>
          </a:prstGeom>
          <a:ln w="136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4127500" y="4537075"/>
            <a:ext cx="1563688" cy="14288"/>
          </a:xfrm>
          <a:prstGeom prst="line">
            <a:avLst/>
          </a:prstGeom>
          <a:ln w="136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203700" y="5983288"/>
            <a:ext cx="1450975" cy="7937"/>
          </a:xfrm>
          <a:prstGeom prst="line">
            <a:avLst/>
          </a:prstGeom>
          <a:ln w="1365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158163" y="3506788"/>
            <a:ext cx="23606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爆发根本原因</a:t>
            </a:r>
          </a:p>
        </p:txBody>
      </p:sp>
      <p:sp>
        <p:nvSpPr>
          <p:cNvPr id="28689" name="文本框 13"/>
          <p:cNvSpPr txBox="1">
            <a:spLocks noChangeArrowheads="1"/>
          </p:cNvSpPr>
          <p:nvPr/>
        </p:nvSpPr>
        <p:spPr bwMode="auto">
          <a:xfrm>
            <a:off x="8429625" y="5029200"/>
            <a:ext cx="2898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Calibri" pitchFamily="34" charset="0"/>
              </a:rPr>
              <a:t>失败重要原因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04426" y="2714323"/>
            <a:ext cx="3655014" cy="739094"/>
          </a:xfrm>
          <a:prstGeom prst="roundRect">
            <a:avLst/>
          </a:prstGeom>
          <a:solidFill>
            <a:srgbClr val="663300"/>
          </a:solidFill>
          <a:ln>
            <a:solidFill>
              <a:srgbClr val="9966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Arial" charset="0"/>
              </a:rPr>
              <a:t>  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Arial" charset="0"/>
              </a:rPr>
              <a:t>暗流涌动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376927" y="4109597"/>
            <a:ext cx="3655014" cy="739094"/>
          </a:xfrm>
          <a:prstGeom prst="roundRect">
            <a:avLst/>
          </a:prstGeom>
          <a:solidFill>
            <a:srgbClr val="663300"/>
          </a:solidFill>
          <a:ln>
            <a:solidFill>
              <a:srgbClr val="9966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Arial" charset="0"/>
              </a:rPr>
              <a:t>  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Arial" charset="0"/>
              </a:rPr>
              <a:t>狼烟四起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03560" y="5574412"/>
            <a:ext cx="3655014" cy="739094"/>
          </a:xfrm>
          <a:prstGeom prst="roundRect">
            <a:avLst/>
          </a:prstGeom>
          <a:solidFill>
            <a:srgbClr val="663300"/>
          </a:solidFill>
          <a:ln>
            <a:solidFill>
              <a:srgbClr val="9966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Arial" charset="0"/>
              </a:rPr>
              <a:t>   </a:t>
            </a:r>
            <a:r>
              <a:rPr lang="zh-CN" altLang="en-US" sz="3600" b="1" dirty="0">
                <a:latin typeface="黑体" pitchFamily="49" charset="-122"/>
                <a:ea typeface="黑体" pitchFamily="49" charset="-122"/>
                <a:sym typeface="Arial" charset="0"/>
              </a:rPr>
              <a:t>江山易主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1" animBg="1"/>
      <p:bldP spid="12" grpId="0" animBg="1"/>
      <p:bldP spid="13" grpId="0" bldLvl="0" animBg="1"/>
      <p:bldP spid="8" grpId="0"/>
      <p:bldP spid="286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49" descr="8117-110P91HS743.jpg"/>
          <p:cNvPicPr>
            <a:picLocks noChangeAspect="1"/>
          </p:cNvPicPr>
          <p:nvPr/>
        </p:nvPicPr>
        <p:blipFill>
          <a:blip r:embed="rId3" cstate="print"/>
          <a:srcRect b="3448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86" name="组合 41"/>
          <p:cNvGrpSpPr>
            <a:grpSpLocks/>
          </p:cNvGrpSpPr>
          <p:nvPr/>
        </p:nvGrpSpPr>
        <p:grpSpPr bwMode="auto">
          <a:xfrm>
            <a:off x="515938" y="2530475"/>
            <a:ext cx="11442700" cy="3328988"/>
            <a:chOff x="1102215" y="1171558"/>
            <a:chExt cx="10456738" cy="4495810"/>
          </a:xfrm>
        </p:grpSpPr>
        <p:pic>
          <p:nvPicPr>
            <p:cNvPr id="16399" name="图片 34" descr="B713115936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231" r="77322"/>
            <a:stretch>
              <a:fillRect/>
            </a:stretch>
          </p:blipFill>
          <p:spPr bwMode="auto">
            <a:xfrm>
              <a:off x="1102215" y="1187887"/>
              <a:ext cx="622324" cy="44679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400" name="组合 39"/>
            <p:cNvGrpSpPr>
              <a:grpSpLocks/>
            </p:cNvGrpSpPr>
            <p:nvPr/>
          </p:nvGrpSpPr>
          <p:grpSpPr bwMode="auto">
            <a:xfrm>
              <a:off x="1689071" y="1171558"/>
              <a:ext cx="9404376" cy="4495810"/>
              <a:chOff x="2117699" y="0"/>
              <a:chExt cx="9404376" cy="6667500"/>
            </a:xfrm>
          </p:grpSpPr>
          <p:pic>
            <p:nvPicPr>
              <p:cNvPr id="16402" name="图片 33" descr="B713115936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4732" r="37946"/>
              <a:stretch>
                <a:fillRect/>
              </a:stretch>
            </p:blipFill>
            <p:spPr bwMode="auto">
              <a:xfrm>
                <a:off x="2117699" y="0"/>
                <a:ext cx="2428892" cy="666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3" name="图片 36" descr="B713115936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4732" r="37946"/>
              <a:stretch>
                <a:fillRect/>
              </a:stretch>
            </p:blipFill>
            <p:spPr bwMode="auto">
              <a:xfrm>
                <a:off x="4546591" y="0"/>
                <a:ext cx="2428892" cy="666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4" name="图片 37" descr="B713115936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4732" r="37946"/>
              <a:stretch>
                <a:fillRect/>
              </a:stretch>
            </p:blipFill>
            <p:spPr bwMode="auto">
              <a:xfrm>
                <a:off x="6904045" y="0"/>
                <a:ext cx="2428892" cy="666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05" name="图片 38" descr="B713115936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4732" r="37946"/>
              <a:stretch>
                <a:fillRect/>
              </a:stretch>
            </p:blipFill>
            <p:spPr bwMode="auto">
              <a:xfrm>
                <a:off x="9093183" y="0"/>
                <a:ext cx="2428892" cy="6667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401" name="图片 40" descr="B713115936.jpg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7036" r="12231"/>
            <a:stretch>
              <a:fillRect/>
            </a:stretch>
          </p:blipFill>
          <p:spPr bwMode="auto">
            <a:xfrm>
              <a:off x="10925130" y="1187887"/>
              <a:ext cx="633823" cy="442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8" name="图片 77" descr="bizhensizhixiaoguobeijingsucai_5730857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2362" t="26511" r="2362" b="21566"/>
          <a:stretch>
            <a:fillRect/>
          </a:stretch>
        </p:blipFill>
        <p:spPr>
          <a:xfrm>
            <a:off x="1157559" y="209875"/>
            <a:ext cx="9146584" cy="6803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 flipV="1">
            <a:off x="-26919" y="-16351"/>
            <a:ext cx="12218920" cy="43542"/>
          </a:xfrm>
          <a:prstGeom prst="rect">
            <a:avLst/>
          </a:prstGeom>
          <a:solidFill>
            <a:srgbClr val="A8500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defTabSz="1069848">
              <a:defRPr/>
            </a:pPr>
            <a:endParaRPr lang="zh-CN" altLang="en-US" dirty="0">
              <a:ln>
                <a:solidFill>
                  <a:srgbClr val="660033"/>
                </a:solidFill>
              </a:ln>
            </a:endParaRPr>
          </a:p>
        </p:txBody>
      </p:sp>
      <p:sp>
        <p:nvSpPr>
          <p:cNvPr id="10" name="矩形 9"/>
          <p:cNvSpPr/>
          <p:nvPr/>
        </p:nvSpPr>
        <p:spPr bwMode="auto">
          <a:xfrm flipV="1">
            <a:off x="2" y="6855303"/>
            <a:ext cx="12192000" cy="43542"/>
          </a:xfrm>
          <a:prstGeom prst="rect">
            <a:avLst/>
          </a:prstGeom>
          <a:solidFill>
            <a:srgbClr val="6600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defTabSz="1069848">
              <a:defRPr/>
            </a:pPr>
            <a:endParaRPr lang="zh-CN" altLang="en-US" dirty="0">
              <a:ln>
                <a:solidFill>
                  <a:srgbClr val="660033"/>
                </a:solidFill>
              </a:ln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49363" y="288925"/>
            <a:ext cx="99790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0698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第三单元   明清时期：统一多民族国家的巩固与发展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01975" y="1641475"/>
            <a:ext cx="770255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0698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第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17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课  明朝的灭亡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  <a:p>
            <a:pPr defTabSz="106984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28" name="图片 27" descr="0023ae9bcf230d39ed140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90613" y="3405188"/>
            <a:ext cx="1693862" cy="176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图片 29" descr="16688345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7663" y="3413125"/>
            <a:ext cx="5418137" cy="176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图片 30" descr="19f0000640050ae8e0a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23275" y="3405188"/>
            <a:ext cx="2820988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9361" y="1702355"/>
            <a:ext cx="11523133" cy="332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5344" tIns="59979" rIns="115344" bIns="59979">
            <a:spAutoFit/>
          </a:bodyPr>
          <a:lstStyle/>
          <a:p>
            <a:pPr marL="585948" indent="-585948">
              <a:lnSpc>
                <a:spcPct val="130000"/>
              </a:lnSpc>
            </a:pPr>
            <a:r>
              <a:rPr lang="en-US" altLang="zh-CN" sz="4000" b="1" dirty="0">
                <a:latin typeface="楷体" pitchFamily="49" charset="-122"/>
                <a:ea typeface="楷体" pitchFamily="49" charset="-122"/>
                <a:sym typeface="宋体" pitchFamily="2" charset="-122"/>
              </a:rPr>
              <a:t>1.</a:t>
            </a:r>
            <a:r>
              <a:rPr lang="zh-CN" altLang="en-US" sz="4000" b="1" dirty="0">
                <a:latin typeface="楷体" pitchFamily="49" charset="-122"/>
                <a:ea typeface="楷体" pitchFamily="49" charset="-122"/>
                <a:sym typeface="宋体" pitchFamily="2" charset="-122"/>
              </a:rPr>
              <a:t>了解明朝中后期的社会危机、李自成领导的农民起义、满洲兴起与清兵入关等基本史</a:t>
            </a:r>
            <a:r>
              <a:rPr lang="zh-CN" altLang="en-US" sz="4000" b="1">
                <a:latin typeface="楷体" pitchFamily="49" charset="-122"/>
                <a:ea typeface="楷体" pitchFamily="49" charset="-122"/>
                <a:sym typeface="宋体" pitchFamily="2" charset="-122"/>
              </a:rPr>
              <a:t>实；</a:t>
            </a:r>
            <a:endParaRPr lang="en-US" altLang="zh-CN" sz="4000" b="1" dirty="0"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marL="585948" indent="-585948">
              <a:lnSpc>
                <a:spcPct val="130000"/>
              </a:lnSpc>
            </a:pPr>
            <a:r>
              <a:rPr lang="en-US" altLang="zh-CN" sz="4000" b="1" dirty="0">
                <a:latin typeface="楷体" pitchFamily="49" charset="-122"/>
                <a:ea typeface="楷体" pitchFamily="49" charset="-122"/>
                <a:sym typeface="宋体" pitchFamily="2" charset="-122"/>
              </a:rPr>
              <a:t>2.</a:t>
            </a:r>
            <a:r>
              <a:rPr lang="zh-CN" altLang="en-US" sz="4000" b="1" dirty="0">
                <a:latin typeface="楷体" pitchFamily="49" charset="-122"/>
                <a:ea typeface="楷体" pitchFamily="49" charset="-122"/>
                <a:sym typeface="宋体" pitchFamily="2" charset="-122"/>
              </a:rPr>
              <a:t>分析“均田免赋”口号得到广大农民热烈拥护的原因，思考和认识历史事件之间的内在联系。</a:t>
            </a:r>
            <a:endParaRPr lang="zh-CN" altLang="en-US" sz="40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3887" y="520117"/>
            <a:ext cx="3380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学习目标</a:t>
            </a:r>
          </a:p>
        </p:txBody>
      </p:sp>
      <p:pic>
        <p:nvPicPr>
          <p:cNvPr id="5" name="图片 52" descr="0fc2adf3869c92b82027725514443a9f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DADFE5"/>
              </a:clrFrom>
              <a:clrTo>
                <a:srgbClr val="DADFE5">
                  <a:alpha val="0"/>
                </a:srgbClr>
              </a:clrTo>
            </a:clrChange>
          </a:blip>
          <a:srcRect l="5641" t="56548" r="5608" b="26981"/>
          <a:stretch>
            <a:fillRect/>
          </a:stretch>
        </p:blipFill>
        <p:spPr bwMode="auto">
          <a:xfrm>
            <a:off x="0" y="5946775"/>
            <a:ext cx="121920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52" descr="0fc2adf3869c92b82027725514443a9f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DADFE5"/>
              </a:clrFrom>
              <a:clrTo>
                <a:srgbClr val="DADFE5">
                  <a:alpha val="0"/>
                </a:srgbClr>
              </a:clrTo>
            </a:clrChange>
          </a:blip>
          <a:srcRect l="5641" t="56548" r="5608" b="26981"/>
          <a:stretch>
            <a:fillRect/>
          </a:stretch>
        </p:blipFill>
        <p:spPr bwMode="auto">
          <a:xfrm>
            <a:off x="0" y="5946775"/>
            <a:ext cx="121920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图片 53" descr="t018d16e110143ea110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t="54831" b="25095"/>
          <a:stretch>
            <a:fillRect/>
          </a:stretch>
        </p:blipFill>
        <p:spPr bwMode="auto">
          <a:xfrm>
            <a:off x="-26988" y="6762750"/>
            <a:ext cx="12192001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图片 49" descr="t018d16e110143ea110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t="25095" b="54831"/>
          <a:stretch>
            <a:fillRect/>
          </a:stretch>
        </p:blipFill>
        <p:spPr bwMode="auto">
          <a:xfrm>
            <a:off x="0" y="679450"/>
            <a:ext cx="121920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 bwMode="auto">
          <a:xfrm flipV="1">
            <a:off x="2" y="6855303"/>
            <a:ext cx="12192000" cy="43542"/>
          </a:xfrm>
          <a:prstGeom prst="rect">
            <a:avLst/>
          </a:prstGeom>
          <a:solidFill>
            <a:srgbClr val="66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2">
                <a:lumMod val="60000"/>
                <a:lumOff val="40000"/>
                <a:alpha val="40000"/>
              </a:schemeClr>
            </a:glow>
          </a:effec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defTabSz="1069848">
              <a:defRPr/>
            </a:pPr>
            <a:endParaRPr lang="zh-CN" altLang="en-US" dirty="0">
              <a:ln>
                <a:solidFill>
                  <a:srgbClr val="660033"/>
                </a:solidFill>
              </a:ln>
            </a:endParaRPr>
          </a:p>
        </p:txBody>
      </p:sp>
      <p:sp>
        <p:nvSpPr>
          <p:cNvPr id="17" name="文本框 6"/>
          <p:cNvSpPr txBox="1"/>
          <p:nvPr/>
        </p:nvSpPr>
        <p:spPr>
          <a:xfrm>
            <a:off x="2957513" y="0"/>
            <a:ext cx="55657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0698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第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17</a:t>
            </a: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课   明朝的灭亡</a:t>
            </a:r>
          </a:p>
        </p:txBody>
      </p:sp>
      <p:pic>
        <p:nvPicPr>
          <p:cNvPr id="18440" name="图片 55" descr="5e0ff8972be99d2030a3f8f389fd79f0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15049" y="5259897"/>
            <a:ext cx="1776952" cy="159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横卷形 10"/>
          <p:cNvSpPr/>
          <p:nvPr/>
        </p:nvSpPr>
        <p:spPr>
          <a:xfrm>
            <a:off x="83890" y="897171"/>
            <a:ext cx="10340960" cy="1685925"/>
          </a:xfrm>
          <a:prstGeom prst="horizontalScroll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Arial" charset="0"/>
              </a:rPr>
              <a:t>一、暗流涌动</a:t>
            </a:r>
            <a:r>
              <a:rPr lang="en-US" altLang="zh-CN" sz="4800" b="1" dirty="0">
                <a:latin typeface="黑体" pitchFamily="49" charset="-122"/>
                <a:ea typeface="黑体" pitchFamily="49" charset="-122"/>
                <a:sym typeface="Arial" charset="0"/>
              </a:rPr>
              <a:t>—</a:t>
            </a: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Arial" charset="0"/>
              </a:rPr>
              <a:t>社会危机加剧</a:t>
            </a:r>
          </a:p>
        </p:txBody>
      </p:sp>
      <p:sp>
        <p:nvSpPr>
          <p:cNvPr id="13" name="横卷形 12"/>
          <p:cNvSpPr/>
          <p:nvPr/>
        </p:nvSpPr>
        <p:spPr>
          <a:xfrm>
            <a:off x="75501" y="2762017"/>
            <a:ext cx="10473830" cy="1685925"/>
          </a:xfrm>
          <a:prstGeom prst="horizontalScroll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endParaRPr lang="en-US" altLang="zh-CN" sz="4800" b="1" dirty="0"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 algn="just">
              <a:lnSpc>
                <a:spcPct val="110000"/>
              </a:lnSpc>
              <a:defRPr/>
            </a:pP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Arial" charset="0"/>
              </a:rPr>
              <a:t>二、狼烟四起</a:t>
            </a:r>
            <a:r>
              <a:rPr lang="en-US" altLang="zh-CN" sz="4800" b="1" dirty="0">
                <a:latin typeface="黑体" pitchFamily="49" charset="-122"/>
                <a:ea typeface="黑体" pitchFamily="49" charset="-122"/>
                <a:sym typeface="Arial" charset="0"/>
              </a:rPr>
              <a:t>—</a:t>
            </a: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Arial" charset="0"/>
              </a:rPr>
              <a:t>农民起义大爆发</a:t>
            </a:r>
          </a:p>
          <a:p>
            <a:pPr algn="just">
              <a:lnSpc>
                <a:spcPct val="110000"/>
              </a:lnSpc>
              <a:defRPr/>
            </a:pPr>
            <a:endParaRPr lang="zh-CN" altLang="en-US" sz="4800" b="1" dirty="0">
              <a:latin typeface="黑体" pitchFamily="49" charset="-122"/>
              <a:ea typeface="黑体" pitchFamily="49" charset="-122"/>
              <a:sym typeface="Arial" charset="0"/>
            </a:endParaRPr>
          </a:p>
        </p:txBody>
      </p:sp>
      <p:sp>
        <p:nvSpPr>
          <p:cNvPr id="14" name="横卷形 13"/>
          <p:cNvSpPr/>
          <p:nvPr/>
        </p:nvSpPr>
        <p:spPr>
          <a:xfrm>
            <a:off x="67111" y="4532313"/>
            <a:ext cx="10469462" cy="1687512"/>
          </a:xfrm>
          <a:prstGeom prst="horizontalScroll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</a:pPr>
            <a:r>
              <a:rPr lang="zh-CN" altLang="en-US" sz="48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三、江山易主</a:t>
            </a:r>
            <a:r>
              <a:rPr lang="en-US" altLang="zh-CN" sz="48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—</a:t>
            </a:r>
            <a:r>
              <a:rPr lang="zh-CN" altLang="en-US" sz="4800" b="1" dirty="0">
                <a:solidFill>
                  <a:srgbClr val="FFFFFF"/>
                </a:solidFill>
                <a:latin typeface="黑体" pitchFamily="49" charset="-122"/>
                <a:ea typeface="黑体" pitchFamily="49" charset="-122"/>
                <a:sym typeface="Arial" charset="0"/>
              </a:rPr>
              <a:t>满洲兴起和清兵入关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40425" y="2828925"/>
            <a:ext cx="311150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0482" name="Text Box 10"/>
          <p:cNvSpPr txBox="1">
            <a:spLocks noChangeArrowheads="1"/>
          </p:cNvSpPr>
          <p:nvPr/>
        </p:nvSpPr>
        <p:spPr bwMode="auto">
          <a:xfrm>
            <a:off x="3747344" y="2155592"/>
            <a:ext cx="4160838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 dirty="0"/>
              <a:t>社会危机加剧</a:t>
            </a:r>
          </a:p>
        </p:txBody>
      </p:sp>
      <p:sp>
        <p:nvSpPr>
          <p:cNvPr id="8" name="横卷形 7"/>
          <p:cNvSpPr/>
          <p:nvPr/>
        </p:nvSpPr>
        <p:spPr>
          <a:xfrm>
            <a:off x="230188" y="0"/>
            <a:ext cx="7059612" cy="1685925"/>
          </a:xfrm>
          <a:prstGeom prst="horizontalScroll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Arial" charset="0"/>
              </a:rPr>
              <a:t>   一、暗流涌动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61427" y="4047552"/>
            <a:ext cx="8387916" cy="153233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defTabSz="106984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latin typeface="华文新魏" pitchFamily="2" charset="-122"/>
              <a:ea typeface="华文新魏" pitchFamily="2" charset="-122"/>
            </a:endParaRPr>
          </a:p>
          <a:p>
            <a:pPr defTabSz="106984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“物必先腐也，而后虫生之”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苏轼 《范增论》</a:t>
            </a:r>
          </a:p>
          <a:p>
            <a:pPr defTabSz="1069848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0487" name="图片 52" descr="0fc2adf3869c92b82027725514443a9f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DADFE5"/>
              </a:clrFrom>
              <a:clrTo>
                <a:srgbClr val="DADFE5">
                  <a:alpha val="0"/>
                </a:srgbClr>
              </a:clrTo>
            </a:clrChange>
          </a:blip>
          <a:srcRect l="5641" t="56548" r="5608" b="26981"/>
          <a:stretch>
            <a:fillRect/>
          </a:stretch>
        </p:blipFill>
        <p:spPr bwMode="auto">
          <a:xfrm>
            <a:off x="0" y="5946775"/>
            <a:ext cx="121920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明武宗朱厚照之豹房（第10位皇帝）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1735" y="2359660"/>
            <a:ext cx="2179955" cy="2138045"/>
          </a:xfrm>
          <a:prstGeom prst="ellipse">
            <a:avLst/>
          </a:prstGeom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051050" y="4791075"/>
            <a:ext cx="2981325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明武宗之豹房 </a:t>
            </a:r>
            <a:r>
              <a:rPr lang="zh-CN" altLang="en-US" sz="2400" b="1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</a:t>
            </a:r>
          </a:p>
          <a:p>
            <a:r>
              <a:rPr lang="zh-CN" altLang="en-US" sz="2400" b="1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尚武爱玩乐</a:t>
            </a:r>
          </a:p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（第10位皇帝）</a:t>
            </a:r>
          </a:p>
        </p:txBody>
      </p:sp>
      <p:pic>
        <p:nvPicPr>
          <p:cNvPr id="6" name="图片 5" descr="明神宗不上朝（第13位皇帝）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7055" y="3272790"/>
            <a:ext cx="2489200" cy="2087245"/>
          </a:xfrm>
          <a:prstGeom prst="ellipse">
            <a:avLst/>
          </a:prstGeom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637338" y="5784850"/>
            <a:ext cx="3719512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明神宗 </a:t>
            </a:r>
            <a:r>
              <a:rPr lang="zh-CN" altLang="en-US" sz="2400" b="1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不爱上朝</a:t>
            </a:r>
          </a:p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（第</a:t>
            </a:r>
            <a:r>
              <a:rPr lang="en-US" altLang="zh-CN" sz="2400" b="1">
                <a:latin typeface="华文宋体"/>
                <a:ea typeface="华文宋体"/>
                <a:cs typeface="华文宋体"/>
              </a:rPr>
              <a:t>13</a:t>
            </a:r>
            <a:r>
              <a:rPr lang="zh-CN" altLang="zh-CN" sz="2400" b="1">
                <a:latin typeface="华文宋体"/>
                <a:ea typeface="华文宋体"/>
                <a:cs typeface="华文宋体"/>
              </a:rPr>
              <a:t>位</a:t>
            </a:r>
            <a:r>
              <a:rPr lang="zh-CN" altLang="en-US" sz="2400" b="1">
                <a:latin typeface="华文宋体"/>
                <a:ea typeface="华文宋体"/>
                <a:cs typeface="华文宋体"/>
              </a:rPr>
              <a:t>皇帝）</a:t>
            </a:r>
          </a:p>
        </p:txBody>
      </p:sp>
      <p:pic>
        <p:nvPicPr>
          <p:cNvPr id="10" name="图片 9" descr="明熹宗朱由校喜好木匠（第15位皇帝）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528175" y="3531870"/>
            <a:ext cx="2628900" cy="2056765"/>
          </a:xfrm>
          <a:prstGeom prst="ellipse">
            <a:avLst/>
          </a:prstGeom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9696450" y="5784850"/>
            <a:ext cx="3565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明熹宗 </a:t>
            </a:r>
            <a:r>
              <a:rPr lang="zh-CN" altLang="en-US" sz="2400" b="1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喜好木工</a:t>
            </a:r>
          </a:p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（第15位皇帝）</a:t>
            </a:r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5" cstate="print"/>
          <a:srcRect r="-1131" b="13160"/>
          <a:stretch>
            <a:fillRect/>
          </a:stretch>
        </p:blipFill>
        <p:spPr>
          <a:xfrm>
            <a:off x="57150" y="1870075"/>
            <a:ext cx="2421255" cy="1910715"/>
          </a:xfrm>
          <a:prstGeom prst="ellipse">
            <a:avLst/>
          </a:prstGeom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7150" y="3716338"/>
            <a:ext cx="298132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明宣宗 </a:t>
            </a:r>
            <a:r>
              <a:rPr lang="zh-CN" altLang="en-US" sz="2400" b="1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</a:t>
            </a:r>
          </a:p>
          <a:p>
            <a:r>
              <a:rPr lang="zh-CN" altLang="en-US" sz="2400" b="1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好斗蟋蟀</a:t>
            </a:r>
          </a:p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（第</a:t>
            </a:r>
            <a:r>
              <a:rPr lang="en-US" altLang="zh-CN" sz="2400" b="1">
                <a:latin typeface="华文宋体"/>
                <a:ea typeface="华文宋体"/>
                <a:cs typeface="华文宋体"/>
              </a:rPr>
              <a:t>5</a:t>
            </a:r>
            <a:r>
              <a:rPr lang="zh-CN" altLang="en-US" sz="2400" b="1">
                <a:latin typeface="华文宋体"/>
                <a:ea typeface="华文宋体"/>
                <a:cs typeface="华文宋体"/>
              </a:rPr>
              <a:t>位皇帝）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rcRect r="24221"/>
          <a:stretch>
            <a:fillRect/>
          </a:stretch>
        </p:blipFill>
        <p:spPr>
          <a:xfrm>
            <a:off x="4564380" y="3074035"/>
            <a:ext cx="2240915" cy="1905000"/>
          </a:xfrm>
          <a:prstGeom prst="ellipse">
            <a:avLst/>
          </a:prstGeom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4354513" y="5087938"/>
            <a:ext cx="29813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明世宗 </a:t>
            </a:r>
            <a:r>
              <a:rPr lang="zh-CN" altLang="en-US" sz="2400" b="1">
                <a:solidFill>
                  <a:srgbClr val="FF0000"/>
                </a:solidFill>
                <a:latin typeface="华文宋体"/>
                <a:ea typeface="华文宋体"/>
                <a:cs typeface="华文宋体"/>
              </a:rPr>
              <a:t> 好炼丹</a:t>
            </a:r>
          </a:p>
          <a:p>
            <a:r>
              <a:rPr lang="zh-CN" altLang="en-US" sz="2400" b="1">
                <a:latin typeface="华文宋体"/>
                <a:ea typeface="华文宋体"/>
                <a:cs typeface="华文宋体"/>
              </a:rPr>
              <a:t>（第</a:t>
            </a:r>
            <a:r>
              <a:rPr lang="en-US" altLang="zh-CN" sz="2400" b="1">
                <a:latin typeface="华文宋体"/>
                <a:ea typeface="华文宋体"/>
                <a:cs typeface="华文宋体"/>
              </a:rPr>
              <a:t>11</a:t>
            </a:r>
            <a:r>
              <a:rPr lang="zh-CN" altLang="en-US" sz="2400" b="1">
                <a:latin typeface="华文宋体"/>
                <a:ea typeface="华文宋体"/>
                <a:cs typeface="华文宋体"/>
              </a:rPr>
              <a:t>位皇帝）</a:t>
            </a:r>
          </a:p>
        </p:txBody>
      </p:sp>
      <p:sp>
        <p:nvSpPr>
          <p:cNvPr id="15374" name="文本框 19"/>
          <p:cNvSpPr txBox="1">
            <a:spLocks noChangeArrowheads="1"/>
          </p:cNvSpPr>
          <p:nvPr/>
        </p:nvSpPr>
        <p:spPr bwMode="auto">
          <a:xfrm>
            <a:off x="2343150" y="1174750"/>
            <a:ext cx="8104188" cy="654050"/>
          </a:xfrm>
          <a:prstGeom prst="rect">
            <a:avLst/>
          </a:prstGeom>
          <a:gradFill rotWithShape="1"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皇帝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沉迷享乐，疏于朝政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政治腐败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11138"/>
            <a:ext cx="12331700" cy="54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行楷"/>
                <a:ea typeface="华文行楷"/>
                <a:cs typeface="华文行楷"/>
                <a:sym typeface="宋体" charset="-122"/>
              </a:rPr>
              <a:t>请阅读课本</a:t>
            </a:r>
            <a:r>
              <a:rPr lang="en-US" altLang="zh-CN" sz="3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行楷"/>
                <a:ea typeface="华文行楷"/>
                <a:cs typeface="华文行楷"/>
                <a:sym typeface="宋体" charset="-122"/>
              </a:rPr>
              <a:t>P84—85</a:t>
            </a:r>
            <a:r>
              <a:rPr lang="zh-CN" altLang="en-US" sz="3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华文行楷"/>
                <a:ea typeface="华文行楷"/>
                <a:cs typeface="华文行楷"/>
                <a:sym typeface="宋体" charset="-122"/>
              </a:rPr>
              <a:t>及下列材料，分析明朝中后期社会危机有哪些表现？</a:t>
            </a:r>
            <a:endParaRPr lang="en-US" altLang="zh-CN" sz="3000" b="1" dirty="0">
              <a:effectLst>
                <a:outerShdw blurRad="38100" dist="38100" dir="2700000" algn="tl">
                  <a:srgbClr val="FFFFFF"/>
                </a:outerShdw>
              </a:effectLst>
              <a:latin typeface="华文行楷"/>
              <a:ea typeface="华文行楷"/>
              <a:cs typeface="华文行楷"/>
              <a:sym typeface="宋体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  <p:bldP spid="13" grpId="0"/>
      <p:bldP spid="16" grpId="0"/>
      <p:bldP spid="1537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Documents and Settings\Administrator\桌面\bd3eb13533fa828b76657670ff1f4134960a5adb.jpg"/>
          <p:cNvPicPr>
            <a:picLocks noChangeAspect="1"/>
          </p:cNvPicPr>
          <p:nvPr/>
        </p:nvPicPr>
        <p:blipFill>
          <a:blip r:embed="rId2" cstate="print"/>
          <a:srcRect r="25409"/>
          <a:stretch>
            <a:fillRect/>
          </a:stretch>
        </p:blipFill>
        <p:spPr bwMode="auto">
          <a:xfrm>
            <a:off x="1997075" y="2046288"/>
            <a:ext cx="27781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3" descr="http://imgsrc.baidu.com/baike/pic/item/6609c93d70cf3bc7b9286f9ad200baa1cd112a9f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013" y="2001838"/>
            <a:ext cx="2838450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1"/>
          <p:cNvSpPr txBox="1">
            <a:spLocks noChangeArrowheads="1"/>
          </p:cNvSpPr>
          <p:nvPr/>
        </p:nvSpPr>
        <p:spPr bwMode="auto">
          <a:xfrm>
            <a:off x="7372350" y="5575300"/>
            <a:ext cx="8731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魏忠贤</a:t>
            </a:r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3389313" y="5530850"/>
            <a:ext cx="644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刘瑾</a:t>
            </a:r>
          </a:p>
        </p:txBody>
      </p:sp>
      <p:sp>
        <p:nvSpPr>
          <p:cNvPr id="16391" name="文本框 19"/>
          <p:cNvSpPr txBox="1">
            <a:spLocks noChangeArrowheads="1"/>
          </p:cNvSpPr>
          <p:nvPr/>
        </p:nvSpPr>
        <p:spPr bwMode="auto">
          <a:xfrm>
            <a:off x="1298575" y="677863"/>
            <a:ext cx="7769225" cy="654050"/>
          </a:xfrm>
          <a:prstGeom prst="rect">
            <a:avLst/>
          </a:prstGeom>
          <a:gradFill rotWithShape="1"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宦官专权，结党营私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政治腐败）</a:t>
            </a:r>
            <a:endParaRPr 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2534" name="图片 52" descr="0fc2adf3869c92b82027725514443a9f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DADFE5"/>
              </a:clrFrom>
              <a:clrTo>
                <a:srgbClr val="DADFE5">
                  <a:alpha val="0"/>
                </a:srgbClr>
              </a:clrTo>
            </a:clrChange>
          </a:blip>
          <a:srcRect l="5641" t="56548" r="5608" b="26981"/>
          <a:stretch>
            <a:fillRect/>
          </a:stretch>
        </p:blipFill>
        <p:spPr bwMode="auto">
          <a:xfrm>
            <a:off x="0" y="5946775"/>
            <a:ext cx="12192000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1639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0245"/>
          <p:cNvSpPr txBox="1"/>
          <p:nvPr/>
        </p:nvSpPr>
        <p:spPr>
          <a:xfrm>
            <a:off x="217964" y="328613"/>
            <a:ext cx="2032000" cy="615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史料研读</a:t>
            </a:r>
          </a:p>
        </p:txBody>
      </p:sp>
      <p:sp>
        <p:nvSpPr>
          <p:cNvPr id="17427" name="文本框 16"/>
          <p:cNvSpPr txBox="1">
            <a:spLocks noChangeArrowheads="1"/>
          </p:cNvSpPr>
          <p:nvPr/>
        </p:nvSpPr>
        <p:spPr bwMode="auto">
          <a:xfrm>
            <a:off x="3656013" y="522288"/>
            <a:ext cx="3970337" cy="654050"/>
          </a:xfrm>
          <a:prstGeom prst="rect">
            <a:avLst/>
          </a:prstGeom>
          <a:gradFill rotWithShape="1">
            <a:gsLst>
              <a:gs pos="0">
                <a:srgbClr val="B1CBE9"/>
              </a:gs>
              <a:gs pos="50000">
                <a:srgbClr val="A3C1E5"/>
              </a:gs>
              <a:gs pos="100000">
                <a:srgbClr val="92B9E4"/>
              </a:gs>
            </a:gsLst>
            <a:lin ang="5400000"/>
          </a:gradFill>
          <a:ln w="127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cs typeface="华文宋体"/>
              </a:rPr>
              <a:t>  土地兼并严重</a:t>
            </a:r>
          </a:p>
        </p:txBody>
      </p:sp>
      <p:sp>
        <p:nvSpPr>
          <p:cNvPr id="23555" name="文本框 3"/>
          <p:cNvSpPr txBox="1">
            <a:spLocks noChangeArrowheads="1"/>
          </p:cNvSpPr>
          <p:nvPr/>
        </p:nvSpPr>
        <p:spPr bwMode="auto">
          <a:xfrm>
            <a:off x="798513" y="6234113"/>
            <a:ext cx="353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Calibri" pitchFamily="34" charset="0"/>
              </a:rPr>
              <a:t>明《流民图》局部</a:t>
            </a:r>
          </a:p>
        </p:txBody>
      </p:sp>
      <p:sp>
        <p:nvSpPr>
          <p:cNvPr id="23556" name="文本框 1"/>
          <p:cNvSpPr txBox="1">
            <a:spLocks noChangeArrowheads="1"/>
          </p:cNvSpPr>
          <p:nvPr/>
        </p:nvSpPr>
        <p:spPr bwMode="auto">
          <a:xfrm>
            <a:off x="0" y="1287463"/>
            <a:ext cx="11920538" cy="324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>
                <a:latin typeface="楷体" pitchFamily="49" charset="-122"/>
                <a:ea typeface="楷体" pitchFamily="49" charset="-122"/>
                <a:sym typeface="宋体" charset="-122"/>
              </a:rPr>
              <a:t>材料一 官豪势要之家……其田连阡陌，地尽膏腴，多夺民之田以为田也。至于子弟恃气凌人，受奸人之投献，山林湖泊，夺民利而不敢言。当此之时，天下财货，皆聚于势豪之家。　　　</a:t>
            </a:r>
            <a:endParaRPr lang="en-US" altLang="zh-CN" sz="3200" b="1">
              <a:latin typeface="楷体" pitchFamily="49" charset="-122"/>
              <a:ea typeface="楷体" pitchFamily="49" charset="-122"/>
              <a:sym typeface="宋体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3200" b="1">
                <a:latin typeface="楷体" pitchFamily="49" charset="-122"/>
                <a:ea typeface="楷体" pitchFamily="49" charset="-122"/>
                <a:sym typeface="宋体" charset="-122"/>
              </a:rPr>
              <a:t>                                        ——</a:t>
            </a:r>
            <a:r>
              <a:rPr lang="zh-CN" altLang="en-US" sz="3200" b="1">
                <a:latin typeface="楷体" pitchFamily="49" charset="-122"/>
                <a:ea typeface="楷体" pitchFamily="49" charset="-122"/>
                <a:sym typeface="宋体" charset="-122"/>
              </a:rPr>
              <a:t>《明经世文编》</a:t>
            </a:r>
            <a:endParaRPr lang="zh-CN" altLang="en-US" sz="32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V="1">
            <a:off x="9437688" y="2022475"/>
            <a:ext cx="219710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4249738" y="3540125"/>
            <a:ext cx="5062537" cy="57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559" name="Picture 2" descr="https://p0.ssl.qhimgs1.com/sdr/400__/t01fc081b9d37df46a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3952875"/>
            <a:ext cx="4784725" cy="220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28"/>
          <p:cNvSpPr>
            <a:spLocks noChangeShapeType="1"/>
          </p:cNvSpPr>
          <p:nvPr/>
        </p:nvSpPr>
        <p:spPr bwMode="auto">
          <a:xfrm flipV="1">
            <a:off x="160338" y="2787650"/>
            <a:ext cx="1206500" cy="49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nimBg="1"/>
      <p:bldP spid="17436" grpId="0" animBg="1"/>
      <p:bldP spid="17437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961</Words>
  <Application>Microsoft Office PowerPoint</Application>
  <PresentationFormat>宽屏</PresentationFormat>
  <Paragraphs>177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方正粗黑宋简体</vt:lpstr>
      <vt:lpstr>黑体</vt:lpstr>
      <vt:lpstr>华文行楷</vt:lpstr>
      <vt:lpstr>华文隶书</vt:lpstr>
      <vt:lpstr>华文宋体</vt:lpstr>
      <vt:lpstr>华文新魏</vt:lpstr>
      <vt:lpstr>华文中宋</vt:lpstr>
      <vt:lpstr>楷体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清 朝 满 八 旗 盔 甲 复 原 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会玲 郭</cp:lastModifiedBy>
  <cp:revision>62</cp:revision>
  <dcterms:created xsi:type="dcterms:W3CDTF">2018-03-21T12:09:00Z</dcterms:created>
  <dcterms:modified xsi:type="dcterms:W3CDTF">2020-05-08T12:24:34Z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