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897" r:id="rId3"/>
    <p:sldId id="866" r:id="rId4"/>
    <p:sldId id="870" r:id="rId5"/>
    <p:sldId id="985" r:id="rId6"/>
    <p:sldId id="986" r:id="rId7"/>
    <p:sldId id="987" r:id="rId8"/>
    <p:sldId id="988" r:id="rId9"/>
    <p:sldId id="989" r:id="rId10"/>
    <p:sldId id="990" r:id="rId11"/>
    <p:sldId id="991" r:id="rId12"/>
    <p:sldId id="993" r:id="rId13"/>
    <p:sldId id="992" r:id="rId14"/>
    <p:sldId id="994" r:id="rId15"/>
    <p:sldId id="995" r:id="rId16"/>
    <p:sldId id="996" r:id="rId17"/>
    <p:sldId id="997" r:id="rId18"/>
    <p:sldId id="998" r:id="rId19"/>
    <p:sldId id="999" r:id="rId20"/>
    <p:sldId id="1000" r:id="rId21"/>
    <p:sldId id="1001" r:id="rId22"/>
    <p:sldId id="880" r:id="rId23"/>
    <p:sldId id="1002" r:id="rId24"/>
    <p:sldId id="976" r:id="rId25"/>
    <p:sldId id="885" r:id="rId26"/>
    <p:sldId id="886" r:id="rId27"/>
    <p:sldId id="887" r:id="rId28"/>
    <p:sldId id="888" r:id="rId29"/>
    <p:sldId id="942" r:id="rId30"/>
    <p:sldId id="889" r:id="rId31"/>
    <p:sldId id="890" r:id="rId32"/>
    <p:sldId id="891" r:id="rId33"/>
    <p:sldId id="892" r:id="rId34"/>
    <p:sldId id="893" r:id="rId35"/>
    <p:sldId id="894" r:id="rId36"/>
    <p:sldId id="895" r:id="rId37"/>
    <p:sldId id="896" r:id="rId38"/>
    <p:sldId id="980" r:id="rId39"/>
    <p:sldId id="981" r:id="rId40"/>
    <p:sldId id="257" r:id="rId41"/>
  </p:sldIdLst>
  <p:sldSz cx="11522075" cy="7200900"/>
  <p:notesSz cx="6858000" cy="9144000"/>
  <p:custDataLst>
    <p:tags r:id="rId43"/>
  </p:custDataLst>
  <p:defaultTextStyle>
    <a:defPPr>
      <a:defRPr lang="zh-CN"/>
    </a:defPPr>
    <a:lvl1pPr marL="0" algn="l" defTabSz="1069975" rtl="0" eaLnBrk="1" latinLnBrk="0" hangingPunct="1">
      <a:defRPr sz="2100" kern="1200">
        <a:solidFill>
          <a:schemeClr val="tx1"/>
        </a:solidFill>
        <a:latin typeface="+mn-lt"/>
        <a:ea typeface="+mn-ea"/>
        <a:cs typeface="+mn-cs"/>
      </a:defRPr>
    </a:lvl1pPr>
    <a:lvl2pPr marL="534670" algn="l" defTabSz="1069975" rtl="0" eaLnBrk="1" latinLnBrk="0" hangingPunct="1">
      <a:defRPr sz="2100" kern="1200">
        <a:solidFill>
          <a:schemeClr val="tx1"/>
        </a:solidFill>
        <a:latin typeface="+mn-lt"/>
        <a:ea typeface="+mn-ea"/>
        <a:cs typeface="+mn-cs"/>
      </a:defRPr>
    </a:lvl2pPr>
    <a:lvl3pPr marL="1069975" algn="l" defTabSz="1069975" rtl="0" eaLnBrk="1" latinLnBrk="0" hangingPunct="1">
      <a:defRPr sz="2100" kern="1200">
        <a:solidFill>
          <a:schemeClr val="tx1"/>
        </a:solidFill>
        <a:latin typeface="+mn-lt"/>
        <a:ea typeface="+mn-ea"/>
        <a:cs typeface="+mn-cs"/>
      </a:defRPr>
    </a:lvl3pPr>
    <a:lvl4pPr marL="1604645" algn="l" defTabSz="1069975" rtl="0" eaLnBrk="1" latinLnBrk="0" hangingPunct="1">
      <a:defRPr sz="2100" kern="1200">
        <a:solidFill>
          <a:schemeClr val="tx1"/>
        </a:solidFill>
        <a:latin typeface="+mn-lt"/>
        <a:ea typeface="+mn-ea"/>
        <a:cs typeface="+mn-cs"/>
      </a:defRPr>
    </a:lvl4pPr>
    <a:lvl5pPr marL="2139950" algn="l" defTabSz="1069975" rtl="0" eaLnBrk="1" latinLnBrk="0" hangingPunct="1">
      <a:defRPr sz="2100" kern="1200">
        <a:solidFill>
          <a:schemeClr val="tx1"/>
        </a:solidFill>
        <a:latin typeface="+mn-lt"/>
        <a:ea typeface="+mn-ea"/>
        <a:cs typeface="+mn-cs"/>
      </a:defRPr>
    </a:lvl5pPr>
    <a:lvl6pPr marL="2674620" algn="l" defTabSz="1069975" rtl="0" eaLnBrk="1" latinLnBrk="0" hangingPunct="1">
      <a:defRPr sz="2100" kern="1200">
        <a:solidFill>
          <a:schemeClr val="tx1"/>
        </a:solidFill>
        <a:latin typeface="+mn-lt"/>
        <a:ea typeface="+mn-ea"/>
        <a:cs typeface="+mn-cs"/>
      </a:defRPr>
    </a:lvl6pPr>
    <a:lvl7pPr marL="3209290" algn="l" defTabSz="1069975" rtl="0" eaLnBrk="1" latinLnBrk="0" hangingPunct="1">
      <a:defRPr sz="2100" kern="1200">
        <a:solidFill>
          <a:schemeClr val="tx1"/>
        </a:solidFill>
        <a:latin typeface="+mn-lt"/>
        <a:ea typeface="+mn-ea"/>
        <a:cs typeface="+mn-cs"/>
      </a:defRPr>
    </a:lvl7pPr>
    <a:lvl8pPr marL="3744595" algn="l" defTabSz="1069975" rtl="0" eaLnBrk="1" latinLnBrk="0" hangingPunct="1">
      <a:defRPr sz="2100" kern="1200">
        <a:solidFill>
          <a:schemeClr val="tx1"/>
        </a:solidFill>
        <a:latin typeface="+mn-lt"/>
        <a:ea typeface="+mn-ea"/>
        <a:cs typeface="+mn-cs"/>
      </a:defRPr>
    </a:lvl8pPr>
    <a:lvl9pPr marL="4279265" algn="l" defTabSz="106997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36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472A"/>
    <a:srgbClr val="000000"/>
    <a:srgbClr val="663300"/>
    <a:srgbClr val="760000"/>
    <a:srgbClr val="DDD9C3"/>
    <a:srgbClr val="800000"/>
    <a:srgbClr val="1C1C1C"/>
    <a:srgbClr val="990000"/>
    <a:srgbClr val="993300"/>
    <a:srgbClr val="66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99" autoAdjust="0"/>
    <p:restoredTop sz="91351" autoAdjust="0"/>
  </p:normalViewPr>
  <p:slideViewPr>
    <p:cSldViewPr>
      <p:cViewPr varScale="1">
        <p:scale>
          <a:sx n="75" d="100"/>
          <a:sy n="75" d="100"/>
        </p:scale>
        <p:origin x="874" y="48"/>
      </p:cViewPr>
      <p:guideLst>
        <p:guide orient="horz" pos="2268"/>
        <p:guide pos="3628"/>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12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3E87DE3-5CA3-4B03-95AD-6B9073D2D64B}" type="doc">
      <dgm:prSet loTypeId="urn:microsoft.com/office/officeart/2005/8/layout/chevron2" loCatId="process" qsTypeId="urn:microsoft.com/office/officeart/2005/8/quickstyle/simple1#1" qsCatId="simple" csTypeId="urn:microsoft.com/office/officeart/2005/8/colors/accent1_2#1" csCatId="accent1" phldr="1"/>
      <dgm:spPr/>
      <dgm:t>
        <a:bodyPr/>
        <a:lstStyle/>
        <a:p>
          <a:endParaRPr lang="zh-CN" altLang="en-US"/>
        </a:p>
      </dgm:t>
    </dgm:pt>
    <dgm:pt modelId="{6AEE2123-BABC-44F2-B1F0-37A37BEF06E0}">
      <dgm:prSet phldrT="[文本]"/>
      <dgm:spPr/>
      <dgm:t>
        <a:bodyPr/>
        <a:lstStyle/>
        <a:p>
          <a:r>
            <a:rPr lang="zh-CN" altLang="en-US" dirty="0"/>
            <a:t>自治区</a:t>
          </a:r>
        </a:p>
      </dgm:t>
    </dgm:pt>
    <dgm:pt modelId="{FD4B150A-EF02-4E61-878F-8E51459C8112}" type="parTrans" cxnId="{80061010-4175-44F5-BB7F-46BCDC99B6ED}">
      <dgm:prSet/>
      <dgm:spPr/>
      <dgm:t>
        <a:bodyPr/>
        <a:lstStyle/>
        <a:p>
          <a:endParaRPr lang="zh-CN" altLang="en-US"/>
        </a:p>
      </dgm:t>
    </dgm:pt>
    <dgm:pt modelId="{8D8763C3-DFCA-403F-9407-090C620563A2}" type="sibTrans" cxnId="{80061010-4175-44F5-BB7F-46BCDC99B6ED}">
      <dgm:prSet/>
      <dgm:spPr/>
      <dgm:t>
        <a:bodyPr/>
        <a:lstStyle/>
        <a:p>
          <a:endParaRPr lang="zh-CN" altLang="en-US"/>
        </a:p>
      </dgm:t>
    </dgm:pt>
    <dgm:pt modelId="{A4D41CFD-664C-4884-A114-B70671B8609D}">
      <dgm:prSet phldrT="[文本]"/>
      <dgm:spPr/>
      <dgm:t>
        <a:bodyPr/>
        <a:lstStyle/>
        <a:p>
          <a:r>
            <a:rPr lang="en-US" altLang="zh-CN" dirty="0"/>
            <a:t>30</a:t>
          </a:r>
          <a:r>
            <a:rPr lang="zh-CN" altLang="en-US" dirty="0"/>
            <a:t>多个民族自治州</a:t>
          </a:r>
        </a:p>
      </dgm:t>
    </dgm:pt>
    <dgm:pt modelId="{B3E3B5C2-CE12-4E42-94C7-71164F42F2C3}" type="parTrans" cxnId="{A9DE0395-3FB8-473E-A54C-CCA3E916751F}">
      <dgm:prSet/>
      <dgm:spPr/>
      <dgm:t>
        <a:bodyPr/>
        <a:lstStyle/>
        <a:p>
          <a:endParaRPr lang="zh-CN" altLang="en-US"/>
        </a:p>
      </dgm:t>
    </dgm:pt>
    <dgm:pt modelId="{D8062577-F51A-419E-99C3-0B71232ED66B}" type="sibTrans" cxnId="{A9DE0395-3FB8-473E-A54C-CCA3E916751F}">
      <dgm:prSet/>
      <dgm:spPr/>
      <dgm:t>
        <a:bodyPr/>
        <a:lstStyle/>
        <a:p>
          <a:endParaRPr lang="zh-CN" altLang="en-US"/>
        </a:p>
      </dgm:t>
    </dgm:pt>
    <dgm:pt modelId="{0013C41A-F9C3-4EBF-A6F1-C10F63C7F7E7}">
      <dgm:prSet phldrT="[文本]"/>
      <dgm:spPr/>
      <dgm:t>
        <a:bodyPr/>
        <a:lstStyle/>
        <a:p>
          <a:r>
            <a:rPr lang="zh-CN" altLang="en-US" dirty="0"/>
            <a:t>自治州</a:t>
          </a:r>
        </a:p>
      </dgm:t>
    </dgm:pt>
    <dgm:pt modelId="{8B860CC9-7086-42FC-97A5-9A364AB62520}" type="parTrans" cxnId="{D2DEAD59-EECD-47C5-A63F-BB9C77B120C0}">
      <dgm:prSet/>
      <dgm:spPr/>
      <dgm:t>
        <a:bodyPr/>
        <a:lstStyle/>
        <a:p>
          <a:endParaRPr lang="zh-CN" altLang="en-US"/>
        </a:p>
      </dgm:t>
    </dgm:pt>
    <dgm:pt modelId="{6D7DEC22-827A-4D9E-B6DD-3DF4C80E28A2}" type="sibTrans" cxnId="{D2DEAD59-EECD-47C5-A63F-BB9C77B120C0}">
      <dgm:prSet/>
      <dgm:spPr/>
      <dgm:t>
        <a:bodyPr/>
        <a:lstStyle/>
        <a:p>
          <a:endParaRPr lang="zh-CN" altLang="en-US"/>
        </a:p>
      </dgm:t>
    </dgm:pt>
    <dgm:pt modelId="{23683D8C-4ADC-4EFE-82CA-17444B634FFC}">
      <dgm:prSet phldrT="[文本]"/>
      <dgm:spPr/>
      <dgm:t>
        <a:bodyPr/>
        <a:lstStyle/>
        <a:p>
          <a:r>
            <a:rPr lang="en-US" altLang="zh-CN" dirty="0"/>
            <a:t>1947</a:t>
          </a:r>
          <a:r>
            <a:rPr lang="zh-CN" altLang="en-US" dirty="0"/>
            <a:t>年第一个省级自治区</a:t>
          </a:r>
          <a:r>
            <a:rPr lang="en-US" altLang="zh-CN" dirty="0"/>
            <a:t>——</a:t>
          </a:r>
          <a:r>
            <a:rPr lang="zh-CN" altLang="en-US" dirty="0"/>
            <a:t>内蒙古自治区建立</a:t>
          </a:r>
        </a:p>
      </dgm:t>
    </dgm:pt>
    <dgm:pt modelId="{07E00366-C83F-43B8-9513-619265B07362}" type="parTrans" cxnId="{8FA54213-C69A-4696-8ADC-D9541D0F551A}">
      <dgm:prSet/>
      <dgm:spPr/>
      <dgm:t>
        <a:bodyPr/>
        <a:lstStyle/>
        <a:p>
          <a:endParaRPr lang="zh-CN" altLang="en-US"/>
        </a:p>
      </dgm:t>
    </dgm:pt>
    <dgm:pt modelId="{7E12B086-F541-4A77-8FA1-EA1A236A3791}" type="sibTrans" cxnId="{8FA54213-C69A-4696-8ADC-D9541D0F551A}">
      <dgm:prSet/>
      <dgm:spPr/>
      <dgm:t>
        <a:bodyPr/>
        <a:lstStyle/>
        <a:p>
          <a:endParaRPr lang="zh-CN" altLang="en-US"/>
        </a:p>
      </dgm:t>
    </dgm:pt>
    <dgm:pt modelId="{8C566B48-D17E-45B9-84DB-3F15E5779FDF}">
      <dgm:prSet phldrT="[文本]"/>
      <dgm:spPr/>
      <dgm:t>
        <a:bodyPr/>
        <a:lstStyle/>
        <a:p>
          <a:r>
            <a:rPr lang="zh-CN" altLang="en-US" dirty="0"/>
            <a:t>内蒙古、新疆、广西、宁夏、西藏</a:t>
          </a:r>
          <a:r>
            <a:rPr lang="en-US" altLang="zh-CN" dirty="0"/>
            <a:t>5</a:t>
          </a:r>
          <a:r>
            <a:rPr lang="zh-CN" altLang="en-US" dirty="0"/>
            <a:t>个自治区</a:t>
          </a:r>
        </a:p>
      </dgm:t>
    </dgm:pt>
    <dgm:pt modelId="{95D8481E-5595-45DA-9CE7-3005C82CD2E8}" type="parTrans" cxnId="{5208F0AC-66EA-48E9-AD9B-3FA67AA8DD98}">
      <dgm:prSet/>
      <dgm:spPr/>
      <dgm:t>
        <a:bodyPr/>
        <a:lstStyle/>
        <a:p>
          <a:endParaRPr lang="zh-CN" altLang="en-US"/>
        </a:p>
      </dgm:t>
    </dgm:pt>
    <dgm:pt modelId="{E26E5334-11B4-46D5-8107-59227FC42DC4}" type="sibTrans" cxnId="{5208F0AC-66EA-48E9-AD9B-3FA67AA8DD98}">
      <dgm:prSet/>
      <dgm:spPr/>
      <dgm:t>
        <a:bodyPr/>
        <a:lstStyle/>
        <a:p>
          <a:endParaRPr lang="zh-CN" altLang="en-US"/>
        </a:p>
      </dgm:t>
    </dgm:pt>
    <dgm:pt modelId="{2D97C5B1-BDFD-409B-95C8-B38C6B690DC5}">
      <dgm:prSet phldrT="[文本]"/>
      <dgm:spPr/>
      <dgm:t>
        <a:bodyPr/>
        <a:lstStyle/>
        <a:p>
          <a:r>
            <a:rPr lang="zh-CN" altLang="en-US" dirty="0"/>
            <a:t>自治县</a:t>
          </a:r>
        </a:p>
      </dgm:t>
    </dgm:pt>
    <dgm:pt modelId="{07835FD8-FB53-4754-B2DA-6FBAA61D1410}" type="parTrans" cxnId="{02F4BA29-55DB-434E-9683-CA5360D4ECCC}">
      <dgm:prSet/>
      <dgm:spPr/>
      <dgm:t>
        <a:bodyPr/>
        <a:lstStyle/>
        <a:p>
          <a:endParaRPr lang="zh-CN" altLang="en-US"/>
        </a:p>
      </dgm:t>
    </dgm:pt>
    <dgm:pt modelId="{CAEB8517-01D9-4092-83AC-C86032C87DCC}" type="sibTrans" cxnId="{02F4BA29-55DB-434E-9683-CA5360D4ECCC}">
      <dgm:prSet/>
      <dgm:spPr/>
      <dgm:t>
        <a:bodyPr/>
        <a:lstStyle/>
        <a:p>
          <a:endParaRPr lang="zh-CN" altLang="en-US"/>
        </a:p>
      </dgm:t>
    </dgm:pt>
    <dgm:pt modelId="{AD4BB62E-2927-4EFD-B95C-3153D03716E8}">
      <dgm:prSet phldrT="[文本]"/>
      <dgm:spPr/>
      <dgm:t>
        <a:bodyPr/>
        <a:lstStyle/>
        <a:p>
          <a:r>
            <a:rPr lang="en-US" altLang="zh-CN" dirty="0"/>
            <a:t>100</a:t>
          </a:r>
          <a:r>
            <a:rPr lang="zh-CN" altLang="en-US" dirty="0"/>
            <a:t>多个民族自治县（旗）</a:t>
          </a:r>
        </a:p>
      </dgm:t>
    </dgm:pt>
    <dgm:pt modelId="{009FDF0F-BB24-4443-9596-06F738F949BD}" type="parTrans" cxnId="{881AF7A7-505E-4AA3-8F0E-E0978A8DB02F}">
      <dgm:prSet/>
      <dgm:spPr/>
      <dgm:t>
        <a:bodyPr/>
        <a:lstStyle/>
        <a:p>
          <a:endParaRPr lang="zh-CN" altLang="en-US"/>
        </a:p>
      </dgm:t>
    </dgm:pt>
    <dgm:pt modelId="{E18BC22B-640E-477F-AA5C-B27FF2CE741C}" type="sibTrans" cxnId="{881AF7A7-505E-4AA3-8F0E-E0978A8DB02F}">
      <dgm:prSet/>
      <dgm:spPr/>
      <dgm:t>
        <a:bodyPr/>
        <a:lstStyle/>
        <a:p>
          <a:endParaRPr lang="zh-CN" altLang="en-US"/>
        </a:p>
      </dgm:t>
    </dgm:pt>
    <dgm:pt modelId="{9FE3899D-7A86-4ED9-BE02-E9211E5542A1}" type="pres">
      <dgm:prSet presAssocID="{C3E87DE3-5CA3-4B03-95AD-6B9073D2D64B}" presName="linearFlow" presStyleCnt="0">
        <dgm:presLayoutVars>
          <dgm:dir/>
          <dgm:animLvl val="lvl"/>
          <dgm:resizeHandles val="exact"/>
        </dgm:presLayoutVars>
      </dgm:prSet>
      <dgm:spPr/>
    </dgm:pt>
    <dgm:pt modelId="{F7F959DF-7571-401B-96EA-0C759B0E2E14}" type="pres">
      <dgm:prSet presAssocID="{6AEE2123-BABC-44F2-B1F0-37A37BEF06E0}" presName="composite" presStyleCnt="0"/>
      <dgm:spPr/>
    </dgm:pt>
    <dgm:pt modelId="{0B3917AE-7DE2-4986-9EEA-F6CDA1CD3B4C}" type="pres">
      <dgm:prSet presAssocID="{6AEE2123-BABC-44F2-B1F0-37A37BEF06E0}" presName="parentText" presStyleLbl="alignNode1" presStyleIdx="0" presStyleCnt="3">
        <dgm:presLayoutVars>
          <dgm:chMax val="1"/>
          <dgm:bulletEnabled val="1"/>
        </dgm:presLayoutVars>
      </dgm:prSet>
      <dgm:spPr/>
    </dgm:pt>
    <dgm:pt modelId="{FEF8B9EF-143B-4DEF-9135-F8DF8FF5C26C}" type="pres">
      <dgm:prSet presAssocID="{6AEE2123-BABC-44F2-B1F0-37A37BEF06E0}" presName="descendantText" presStyleLbl="alignAcc1" presStyleIdx="0" presStyleCnt="3" custLinFactY="34136" custLinFactNeighborX="970" custLinFactNeighborY="100000">
        <dgm:presLayoutVars>
          <dgm:bulletEnabled val="1"/>
        </dgm:presLayoutVars>
      </dgm:prSet>
      <dgm:spPr/>
    </dgm:pt>
    <dgm:pt modelId="{50489209-27A8-49AD-8178-E27ED79B3C83}" type="pres">
      <dgm:prSet presAssocID="{8D8763C3-DFCA-403F-9407-090C620563A2}" presName="sp" presStyleCnt="0"/>
      <dgm:spPr/>
    </dgm:pt>
    <dgm:pt modelId="{4828C71B-B344-413A-AFF6-0C483EBE6232}" type="pres">
      <dgm:prSet presAssocID="{0013C41A-F9C3-4EBF-A6F1-C10F63C7F7E7}" presName="composite" presStyleCnt="0"/>
      <dgm:spPr/>
    </dgm:pt>
    <dgm:pt modelId="{E68624C1-BA6A-4DD9-9E59-130C0D69DF43}" type="pres">
      <dgm:prSet presAssocID="{0013C41A-F9C3-4EBF-A6F1-C10F63C7F7E7}" presName="parentText" presStyleLbl="alignNode1" presStyleIdx="1" presStyleCnt="3">
        <dgm:presLayoutVars>
          <dgm:chMax val="1"/>
          <dgm:bulletEnabled val="1"/>
        </dgm:presLayoutVars>
      </dgm:prSet>
      <dgm:spPr/>
    </dgm:pt>
    <dgm:pt modelId="{B536C9E0-37BD-4611-BA43-09838BA0736A}" type="pres">
      <dgm:prSet presAssocID="{0013C41A-F9C3-4EBF-A6F1-C10F63C7F7E7}" presName="descendantText" presStyleLbl="alignAcc1" presStyleIdx="1" presStyleCnt="3" custLinFactY="-32706" custLinFactNeighborX="-18" custLinFactNeighborY="-100000">
        <dgm:presLayoutVars>
          <dgm:bulletEnabled val="1"/>
        </dgm:presLayoutVars>
      </dgm:prSet>
      <dgm:spPr/>
    </dgm:pt>
    <dgm:pt modelId="{CE1C66AD-3221-49D5-9511-2B2F71629479}" type="pres">
      <dgm:prSet presAssocID="{6D7DEC22-827A-4D9E-B6DD-3DF4C80E28A2}" presName="sp" presStyleCnt="0"/>
      <dgm:spPr/>
    </dgm:pt>
    <dgm:pt modelId="{1C961423-7475-4B40-9B43-CF53CE2E1537}" type="pres">
      <dgm:prSet presAssocID="{2D97C5B1-BDFD-409B-95C8-B38C6B690DC5}" presName="composite" presStyleCnt="0"/>
      <dgm:spPr/>
    </dgm:pt>
    <dgm:pt modelId="{773CC284-C395-4CD2-AEC3-BA5060CAC9DA}" type="pres">
      <dgm:prSet presAssocID="{2D97C5B1-BDFD-409B-95C8-B38C6B690DC5}" presName="parentText" presStyleLbl="alignNode1" presStyleIdx="2" presStyleCnt="3">
        <dgm:presLayoutVars>
          <dgm:chMax val="1"/>
          <dgm:bulletEnabled val="1"/>
        </dgm:presLayoutVars>
      </dgm:prSet>
      <dgm:spPr/>
    </dgm:pt>
    <dgm:pt modelId="{EF1CE6CE-B97F-46EC-8D46-4961D9181EC3}" type="pres">
      <dgm:prSet presAssocID="{2D97C5B1-BDFD-409B-95C8-B38C6B690DC5}" presName="descendantText" presStyleLbl="alignAcc1" presStyleIdx="2" presStyleCnt="3">
        <dgm:presLayoutVars>
          <dgm:bulletEnabled val="1"/>
        </dgm:presLayoutVars>
      </dgm:prSet>
      <dgm:spPr/>
    </dgm:pt>
  </dgm:ptLst>
  <dgm:cxnLst>
    <dgm:cxn modelId="{80061010-4175-44F5-BB7F-46BCDC99B6ED}" srcId="{C3E87DE3-5CA3-4B03-95AD-6B9073D2D64B}" destId="{6AEE2123-BABC-44F2-B1F0-37A37BEF06E0}" srcOrd="0" destOrd="0" parTransId="{FD4B150A-EF02-4E61-878F-8E51459C8112}" sibTransId="{8D8763C3-DFCA-403F-9407-090C620563A2}"/>
    <dgm:cxn modelId="{8FA54213-C69A-4696-8ADC-D9541D0F551A}" srcId="{0013C41A-F9C3-4EBF-A6F1-C10F63C7F7E7}" destId="{23683D8C-4ADC-4EFE-82CA-17444B634FFC}" srcOrd="0" destOrd="0" parTransId="{07E00366-C83F-43B8-9513-619265B07362}" sibTransId="{7E12B086-F541-4A77-8FA1-EA1A236A3791}"/>
    <dgm:cxn modelId="{02F4BA29-55DB-434E-9683-CA5360D4ECCC}" srcId="{C3E87DE3-5CA3-4B03-95AD-6B9073D2D64B}" destId="{2D97C5B1-BDFD-409B-95C8-B38C6B690DC5}" srcOrd="2" destOrd="0" parTransId="{07835FD8-FB53-4754-B2DA-6FBAA61D1410}" sibTransId="{CAEB8517-01D9-4092-83AC-C86032C87DCC}"/>
    <dgm:cxn modelId="{C3EF5260-461A-46CB-91B0-C4526969B7B7}" type="presOf" srcId="{0013C41A-F9C3-4EBF-A6F1-C10F63C7F7E7}" destId="{E68624C1-BA6A-4DD9-9E59-130C0D69DF43}" srcOrd="0" destOrd="0" presId="urn:microsoft.com/office/officeart/2005/8/layout/chevron2"/>
    <dgm:cxn modelId="{DC730A4E-4363-468A-911C-D9986A7F1993}" type="presOf" srcId="{23683D8C-4ADC-4EFE-82CA-17444B634FFC}" destId="{B536C9E0-37BD-4611-BA43-09838BA0736A}" srcOrd="0" destOrd="0" presId="urn:microsoft.com/office/officeart/2005/8/layout/chevron2"/>
    <dgm:cxn modelId="{288D9678-8616-4345-9DD9-BBF1FF74F43C}" type="presOf" srcId="{8C566B48-D17E-45B9-84DB-3F15E5779FDF}" destId="{B536C9E0-37BD-4611-BA43-09838BA0736A}" srcOrd="0" destOrd="1" presId="urn:microsoft.com/office/officeart/2005/8/layout/chevron2"/>
    <dgm:cxn modelId="{D2DEAD59-EECD-47C5-A63F-BB9C77B120C0}" srcId="{C3E87DE3-5CA3-4B03-95AD-6B9073D2D64B}" destId="{0013C41A-F9C3-4EBF-A6F1-C10F63C7F7E7}" srcOrd="1" destOrd="0" parTransId="{8B860CC9-7086-42FC-97A5-9A364AB62520}" sibTransId="{6D7DEC22-827A-4D9E-B6DD-3DF4C80E28A2}"/>
    <dgm:cxn modelId="{197C0B88-08E4-4F34-B89E-FC5FD97F498F}" type="presOf" srcId="{2D97C5B1-BDFD-409B-95C8-B38C6B690DC5}" destId="{773CC284-C395-4CD2-AEC3-BA5060CAC9DA}" srcOrd="0" destOrd="0" presId="urn:microsoft.com/office/officeart/2005/8/layout/chevron2"/>
    <dgm:cxn modelId="{A9DE0395-3FB8-473E-A54C-CCA3E916751F}" srcId="{6AEE2123-BABC-44F2-B1F0-37A37BEF06E0}" destId="{A4D41CFD-664C-4884-A114-B70671B8609D}" srcOrd="0" destOrd="0" parTransId="{B3E3B5C2-CE12-4E42-94C7-71164F42F2C3}" sibTransId="{D8062577-F51A-419E-99C3-0B71232ED66B}"/>
    <dgm:cxn modelId="{881AF7A7-505E-4AA3-8F0E-E0978A8DB02F}" srcId="{2D97C5B1-BDFD-409B-95C8-B38C6B690DC5}" destId="{AD4BB62E-2927-4EFD-B95C-3153D03716E8}" srcOrd="0" destOrd="0" parTransId="{009FDF0F-BB24-4443-9596-06F738F949BD}" sibTransId="{E18BC22B-640E-477F-AA5C-B27FF2CE741C}"/>
    <dgm:cxn modelId="{5208F0AC-66EA-48E9-AD9B-3FA67AA8DD98}" srcId="{0013C41A-F9C3-4EBF-A6F1-C10F63C7F7E7}" destId="{8C566B48-D17E-45B9-84DB-3F15E5779FDF}" srcOrd="1" destOrd="0" parTransId="{95D8481E-5595-45DA-9CE7-3005C82CD2E8}" sibTransId="{E26E5334-11B4-46D5-8107-59227FC42DC4}"/>
    <dgm:cxn modelId="{DB4E38BA-BD5B-495E-8C71-8A03B95E53BC}" type="presOf" srcId="{AD4BB62E-2927-4EFD-B95C-3153D03716E8}" destId="{EF1CE6CE-B97F-46EC-8D46-4961D9181EC3}" srcOrd="0" destOrd="0" presId="urn:microsoft.com/office/officeart/2005/8/layout/chevron2"/>
    <dgm:cxn modelId="{717BA6BE-5262-4064-ADB3-936143EB694A}" type="presOf" srcId="{C3E87DE3-5CA3-4B03-95AD-6B9073D2D64B}" destId="{9FE3899D-7A86-4ED9-BE02-E9211E5542A1}" srcOrd="0" destOrd="0" presId="urn:microsoft.com/office/officeart/2005/8/layout/chevron2"/>
    <dgm:cxn modelId="{B2F094E8-47E5-473D-950A-1D3D808A4F60}" type="presOf" srcId="{6AEE2123-BABC-44F2-B1F0-37A37BEF06E0}" destId="{0B3917AE-7DE2-4986-9EEA-F6CDA1CD3B4C}" srcOrd="0" destOrd="0" presId="urn:microsoft.com/office/officeart/2005/8/layout/chevron2"/>
    <dgm:cxn modelId="{887642ED-76D6-4DEA-8417-03CC3C6C8570}" type="presOf" srcId="{A4D41CFD-664C-4884-A114-B70671B8609D}" destId="{FEF8B9EF-143B-4DEF-9135-F8DF8FF5C26C}" srcOrd="0" destOrd="0" presId="urn:microsoft.com/office/officeart/2005/8/layout/chevron2"/>
    <dgm:cxn modelId="{7AD94EFB-261D-486D-884E-BFD49D5222F9}" type="presParOf" srcId="{9FE3899D-7A86-4ED9-BE02-E9211E5542A1}" destId="{F7F959DF-7571-401B-96EA-0C759B0E2E14}" srcOrd="0" destOrd="0" presId="urn:microsoft.com/office/officeart/2005/8/layout/chevron2"/>
    <dgm:cxn modelId="{0BD9F7A5-13AD-46BA-AFD9-AF9743463A30}" type="presParOf" srcId="{F7F959DF-7571-401B-96EA-0C759B0E2E14}" destId="{0B3917AE-7DE2-4986-9EEA-F6CDA1CD3B4C}" srcOrd="0" destOrd="0" presId="urn:microsoft.com/office/officeart/2005/8/layout/chevron2"/>
    <dgm:cxn modelId="{4EE8CFCF-A11C-4C6D-A354-FCDCDD3E6F3A}" type="presParOf" srcId="{F7F959DF-7571-401B-96EA-0C759B0E2E14}" destId="{FEF8B9EF-143B-4DEF-9135-F8DF8FF5C26C}" srcOrd="1" destOrd="0" presId="urn:microsoft.com/office/officeart/2005/8/layout/chevron2"/>
    <dgm:cxn modelId="{317184F7-4F9A-4FA7-8704-09D8B9FEF9B8}" type="presParOf" srcId="{9FE3899D-7A86-4ED9-BE02-E9211E5542A1}" destId="{50489209-27A8-49AD-8178-E27ED79B3C83}" srcOrd="1" destOrd="0" presId="urn:microsoft.com/office/officeart/2005/8/layout/chevron2"/>
    <dgm:cxn modelId="{EDEA2C85-E1B8-4E56-8D8E-1E050A83FBFA}" type="presParOf" srcId="{9FE3899D-7A86-4ED9-BE02-E9211E5542A1}" destId="{4828C71B-B344-413A-AFF6-0C483EBE6232}" srcOrd="2" destOrd="0" presId="urn:microsoft.com/office/officeart/2005/8/layout/chevron2"/>
    <dgm:cxn modelId="{FA12713D-5D40-4FEB-8309-4B829CACA38B}" type="presParOf" srcId="{4828C71B-B344-413A-AFF6-0C483EBE6232}" destId="{E68624C1-BA6A-4DD9-9E59-130C0D69DF43}" srcOrd="0" destOrd="0" presId="urn:microsoft.com/office/officeart/2005/8/layout/chevron2"/>
    <dgm:cxn modelId="{B5F7D0A8-CE3B-48CF-AEBB-096BC1F8F8AA}" type="presParOf" srcId="{4828C71B-B344-413A-AFF6-0C483EBE6232}" destId="{B536C9E0-37BD-4611-BA43-09838BA0736A}" srcOrd="1" destOrd="0" presId="urn:microsoft.com/office/officeart/2005/8/layout/chevron2"/>
    <dgm:cxn modelId="{EC80E325-627A-4E51-A0A6-50A3EAB67482}" type="presParOf" srcId="{9FE3899D-7A86-4ED9-BE02-E9211E5542A1}" destId="{CE1C66AD-3221-49D5-9511-2B2F71629479}" srcOrd="3" destOrd="0" presId="urn:microsoft.com/office/officeart/2005/8/layout/chevron2"/>
    <dgm:cxn modelId="{8C1F06B3-964A-48FC-8010-23BA376AF37E}" type="presParOf" srcId="{9FE3899D-7A86-4ED9-BE02-E9211E5542A1}" destId="{1C961423-7475-4B40-9B43-CF53CE2E1537}" srcOrd="4" destOrd="0" presId="urn:microsoft.com/office/officeart/2005/8/layout/chevron2"/>
    <dgm:cxn modelId="{1C1A3F88-A410-40BF-9EC3-7AB62CC70F93}" type="presParOf" srcId="{1C961423-7475-4B40-9B43-CF53CE2E1537}" destId="{773CC284-C395-4CD2-AEC3-BA5060CAC9DA}" srcOrd="0" destOrd="0" presId="urn:microsoft.com/office/officeart/2005/8/layout/chevron2"/>
    <dgm:cxn modelId="{B1324D5A-A522-408E-904D-560EA3824C6F}" type="presParOf" srcId="{1C961423-7475-4B40-9B43-CF53CE2E1537}" destId="{EF1CE6CE-B97F-46EC-8D46-4961D9181EC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917AE-7DE2-4986-9EEA-F6CDA1CD3B4C}">
      <dsp:nvSpPr>
        <dsp:cNvPr id="0" name=""/>
        <dsp:cNvSpPr/>
      </dsp:nvSpPr>
      <dsp:spPr>
        <a:xfrm rot="5400000">
          <a:off x="-185353" y="185961"/>
          <a:ext cx="1235690" cy="8649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自治区</a:t>
          </a:r>
        </a:p>
      </dsp:txBody>
      <dsp:txXfrm rot="-5400000">
        <a:off x="1" y="433100"/>
        <a:ext cx="864983" cy="370707"/>
      </dsp:txXfrm>
    </dsp:sp>
    <dsp:sp modelId="{FEF8B9EF-143B-4DEF-9135-F8DF8FF5C26C}">
      <dsp:nvSpPr>
        <dsp:cNvPr id="0" name=""/>
        <dsp:cNvSpPr/>
      </dsp:nvSpPr>
      <dsp:spPr>
        <a:xfrm rot="5400000">
          <a:off x="2923345" y="-980375"/>
          <a:ext cx="803198" cy="491992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altLang="zh-CN" sz="1700" kern="1200" dirty="0"/>
            <a:t>30</a:t>
          </a:r>
          <a:r>
            <a:rPr lang="zh-CN" altLang="en-US" sz="1700" kern="1200" dirty="0"/>
            <a:t>多个民族自治州</a:t>
          </a:r>
        </a:p>
      </dsp:txBody>
      <dsp:txXfrm rot="-5400000">
        <a:off x="864983" y="1117196"/>
        <a:ext cx="4880714" cy="724780"/>
      </dsp:txXfrm>
    </dsp:sp>
    <dsp:sp modelId="{E68624C1-BA6A-4DD9-9E59-130C0D69DF43}">
      <dsp:nvSpPr>
        <dsp:cNvPr id="0" name=""/>
        <dsp:cNvSpPr/>
      </dsp:nvSpPr>
      <dsp:spPr>
        <a:xfrm rot="5400000">
          <a:off x="-185353" y="1221556"/>
          <a:ext cx="1235690" cy="8649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自治州</a:t>
          </a:r>
        </a:p>
      </dsp:txBody>
      <dsp:txXfrm rot="-5400000">
        <a:off x="1" y="1468695"/>
        <a:ext cx="864983" cy="370707"/>
      </dsp:txXfrm>
    </dsp:sp>
    <dsp:sp modelId="{B536C9E0-37BD-4611-BA43-09838BA0736A}">
      <dsp:nvSpPr>
        <dsp:cNvPr id="0" name=""/>
        <dsp:cNvSpPr/>
      </dsp:nvSpPr>
      <dsp:spPr>
        <a:xfrm rot="5400000">
          <a:off x="2922460" y="-2058362"/>
          <a:ext cx="803198" cy="491992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altLang="zh-CN" sz="1700" kern="1200" dirty="0"/>
            <a:t>1947</a:t>
          </a:r>
          <a:r>
            <a:rPr lang="zh-CN" altLang="en-US" sz="1700" kern="1200" dirty="0"/>
            <a:t>年第一个省级自治区</a:t>
          </a:r>
          <a:r>
            <a:rPr lang="en-US" altLang="zh-CN" sz="1700" kern="1200" dirty="0"/>
            <a:t>——</a:t>
          </a:r>
          <a:r>
            <a:rPr lang="zh-CN" altLang="en-US" sz="1700" kern="1200" dirty="0"/>
            <a:t>内蒙古自治区建立</a:t>
          </a:r>
        </a:p>
        <a:p>
          <a:pPr marL="171450" lvl="1" indent="-171450" algn="l" defTabSz="755650">
            <a:lnSpc>
              <a:spcPct val="90000"/>
            </a:lnSpc>
            <a:spcBef>
              <a:spcPct val="0"/>
            </a:spcBef>
            <a:spcAft>
              <a:spcPct val="15000"/>
            </a:spcAft>
            <a:buChar char="•"/>
          </a:pPr>
          <a:r>
            <a:rPr lang="zh-CN" altLang="en-US" sz="1700" kern="1200" dirty="0"/>
            <a:t>内蒙古、新疆、广西、宁夏、西藏</a:t>
          </a:r>
          <a:r>
            <a:rPr lang="en-US" altLang="zh-CN" sz="1700" kern="1200" dirty="0"/>
            <a:t>5</a:t>
          </a:r>
          <a:r>
            <a:rPr lang="zh-CN" altLang="en-US" sz="1700" kern="1200" dirty="0"/>
            <a:t>个自治区</a:t>
          </a:r>
        </a:p>
      </dsp:txBody>
      <dsp:txXfrm rot="-5400000">
        <a:off x="864098" y="39209"/>
        <a:ext cx="4880714" cy="724780"/>
      </dsp:txXfrm>
    </dsp:sp>
    <dsp:sp modelId="{773CC284-C395-4CD2-AEC3-BA5060CAC9DA}">
      <dsp:nvSpPr>
        <dsp:cNvPr id="0" name=""/>
        <dsp:cNvSpPr/>
      </dsp:nvSpPr>
      <dsp:spPr>
        <a:xfrm rot="5400000">
          <a:off x="-185353" y="2257152"/>
          <a:ext cx="1235690" cy="8649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自治县</a:t>
          </a:r>
        </a:p>
      </dsp:txBody>
      <dsp:txXfrm rot="-5400000">
        <a:off x="1" y="2504291"/>
        <a:ext cx="864983" cy="370707"/>
      </dsp:txXfrm>
    </dsp:sp>
    <dsp:sp modelId="{EF1CE6CE-B97F-46EC-8D46-4961D9181EC3}">
      <dsp:nvSpPr>
        <dsp:cNvPr id="0" name=""/>
        <dsp:cNvSpPr/>
      </dsp:nvSpPr>
      <dsp:spPr>
        <a:xfrm rot="5400000">
          <a:off x="2923345" y="13436"/>
          <a:ext cx="803198" cy="491992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altLang="zh-CN" sz="1700" kern="1200" dirty="0"/>
            <a:t>100</a:t>
          </a:r>
          <a:r>
            <a:rPr lang="zh-CN" altLang="en-US" sz="1700" kern="1200" dirty="0"/>
            <a:t>多个民族自治县（旗）</a:t>
          </a:r>
        </a:p>
      </dsp:txBody>
      <dsp:txXfrm rot="-5400000">
        <a:off x="864983" y="2111008"/>
        <a:ext cx="4880714" cy="72478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BC03DA-8B7D-447E-9C29-3A60D78EE7F9}" type="datetimeFigureOut">
              <a:rPr lang="zh-CN" altLang="en-US" smtClean="0"/>
              <a:t>2020/5/10</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924613-4AE4-47A1-995F-688A24B3495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069975" rtl="0" eaLnBrk="1" latinLnBrk="0" hangingPunct="1">
      <a:defRPr sz="1400" kern="1200">
        <a:solidFill>
          <a:schemeClr val="tx1"/>
        </a:solidFill>
        <a:latin typeface="+mn-lt"/>
        <a:ea typeface="+mn-ea"/>
        <a:cs typeface="+mn-cs"/>
      </a:defRPr>
    </a:lvl1pPr>
    <a:lvl2pPr marL="534670" algn="l" defTabSz="1069975" rtl="0" eaLnBrk="1" latinLnBrk="0" hangingPunct="1">
      <a:defRPr sz="1400" kern="1200">
        <a:solidFill>
          <a:schemeClr val="tx1"/>
        </a:solidFill>
        <a:latin typeface="+mn-lt"/>
        <a:ea typeface="+mn-ea"/>
        <a:cs typeface="+mn-cs"/>
      </a:defRPr>
    </a:lvl2pPr>
    <a:lvl3pPr marL="1069975" algn="l" defTabSz="1069975" rtl="0" eaLnBrk="1" latinLnBrk="0" hangingPunct="1">
      <a:defRPr sz="1400" kern="1200">
        <a:solidFill>
          <a:schemeClr val="tx1"/>
        </a:solidFill>
        <a:latin typeface="+mn-lt"/>
        <a:ea typeface="+mn-ea"/>
        <a:cs typeface="+mn-cs"/>
      </a:defRPr>
    </a:lvl3pPr>
    <a:lvl4pPr marL="1604645" algn="l" defTabSz="1069975" rtl="0" eaLnBrk="1" latinLnBrk="0" hangingPunct="1">
      <a:defRPr sz="1400" kern="1200">
        <a:solidFill>
          <a:schemeClr val="tx1"/>
        </a:solidFill>
        <a:latin typeface="+mn-lt"/>
        <a:ea typeface="+mn-ea"/>
        <a:cs typeface="+mn-cs"/>
      </a:defRPr>
    </a:lvl4pPr>
    <a:lvl5pPr marL="2139950" algn="l" defTabSz="1069975" rtl="0" eaLnBrk="1" latinLnBrk="0" hangingPunct="1">
      <a:defRPr sz="1400" kern="1200">
        <a:solidFill>
          <a:schemeClr val="tx1"/>
        </a:solidFill>
        <a:latin typeface="+mn-lt"/>
        <a:ea typeface="+mn-ea"/>
        <a:cs typeface="+mn-cs"/>
      </a:defRPr>
    </a:lvl5pPr>
    <a:lvl6pPr marL="2674620" algn="l" defTabSz="1069975" rtl="0" eaLnBrk="1" latinLnBrk="0" hangingPunct="1">
      <a:defRPr sz="1400" kern="1200">
        <a:solidFill>
          <a:schemeClr val="tx1"/>
        </a:solidFill>
        <a:latin typeface="+mn-lt"/>
        <a:ea typeface="+mn-ea"/>
        <a:cs typeface="+mn-cs"/>
      </a:defRPr>
    </a:lvl6pPr>
    <a:lvl7pPr marL="3209290" algn="l" defTabSz="1069975" rtl="0" eaLnBrk="1" latinLnBrk="0" hangingPunct="1">
      <a:defRPr sz="1400" kern="1200">
        <a:solidFill>
          <a:schemeClr val="tx1"/>
        </a:solidFill>
        <a:latin typeface="+mn-lt"/>
        <a:ea typeface="+mn-ea"/>
        <a:cs typeface="+mn-cs"/>
      </a:defRPr>
    </a:lvl7pPr>
    <a:lvl8pPr marL="3744595" algn="l" defTabSz="1069975" rtl="0" eaLnBrk="1" latinLnBrk="0" hangingPunct="1">
      <a:defRPr sz="1400" kern="1200">
        <a:solidFill>
          <a:schemeClr val="tx1"/>
        </a:solidFill>
        <a:latin typeface="+mn-lt"/>
        <a:ea typeface="+mn-ea"/>
        <a:cs typeface="+mn-cs"/>
      </a:defRPr>
    </a:lvl8pPr>
    <a:lvl9pPr marL="4279265" algn="l" defTabSz="106997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924613-4AE4-47A1-995F-688A24B34954}" type="slidenum">
              <a:rPr lang="zh-CN" altLang="en-US" smtClean="0"/>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B2B1DE-1005-47A3-A825-C313F3D043C3}" type="slidenum">
              <a:rPr lang="zh-CN" altLang="en-US" smtClean="0"/>
              <a:t>40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40260" y="3782140"/>
            <a:ext cx="8641556" cy="1738550"/>
          </a:xfrm>
          <a:prstGeom prst="rect">
            <a:avLst/>
          </a:prstGeom>
        </p:spPr>
        <p:txBody>
          <a:bodyPr/>
          <a:lstStyle>
            <a:lvl1pPr marL="0" indent="0" algn="ctr">
              <a:buNone/>
              <a:defRPr sz="2270"/>
            </a:lvl1pPr>
            <a:lvl2pPr marL="431800" indent="0" algn="ctr">
              <a:buNone/>
              <a:defRPr sz="1890"/>
            </a:lvl2pPr>
            <a:lvl3pPr marL="864235" indent="0" algn="ctr">
              <a:buNone/>
              <a:defRPr sz="1700"/>
            </a:lvl3pPr>
            <a:lvl4pPr marL="1296035" indent="0" algn="ctr">
              <a:buNone/>
              <a:defRPr sz="1510"/>
            </a:lvl4pPr>
            <a:lvl5pPr marL="1728470" indent="0" algn="ctr">
              <a:buNone/>
              <a:defRPr sz="1510"/>
            </a:lvl5pPr>
            <a:lvl6pPr marL="2160270" indent="0" algn="ctr">
              <a:buNone/>
              <a:defRPr sz="1510"/>
            </a:lvl6pPr>
            <a:lvl7pPr marL="2592705" indent="0" algn="ctr">
              <a:buNone/>
              <a:defRPr sz="1510"/>
            </a:lvl7pPr>
            <a:lvl8pPr marL="3024505" indent="0" algn="ctr">
              <a:buNone/>
              <a:defRPr sz="1510"/>
            </a:lvl8pPr>
            <a:lvl9pPr marL="3456940" indent="0" algn="ctr">
              <a:buNone/>
              <a:defRPr sz="1510"/>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92143" y="383382"/>
            <a:ext cx="9937790" cy="139184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792143" y="1916906"/>
            <a:ext cx="9937790" cy="4568905"/>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792143" y="6674168"/>
            <a:ext cx="2592467" cy="383381"/>
          </a:xfrm>
          <a:prstGeom prst="rect">
            <a:avLst/>
          </a:prstGeom>
        </p:spPr>
        <p:txBody>
          <a:bodyPr/>
          <a:lstStyle/>
          <a:p>
            <a:pPr defTabSz="864235"/>
            <a:fld id="{EA975F9D-28C9-4897-8CCA-5D52BE9A2593}" type="datetimeFigureOut">
              <a:rPr lang="zh-CN" altLang="en-US" sz="1700" smtClean="0">
                <a:solidFill>
                  <a:prstClr val="black"/>
                </a:solidFill>
              </a:rPr>
              <a:t>2020/5/10</a:t>
            </a:fld>
            <a:endParaRPr lang="zh-CN" altLang="en-US" sz="1700">
              <a:solidFill>
                <a:prstClr val="black"/>
              </a:solidFill>
            </a:endParaRPr>
          </a:p>
        </p:txBody>
      </p:sp>
      <p:sp>
        <p:nvSpPr>
          <p:cNvPr id="5" name="页脚占位符 4"/>
          <p:cNvSpPr>
            <a:spLocks noGrp="1"/>
          </p:cNvSpPr>
          <p:nvPr>
            <p:ph type="ftr" sz="quarter" idx="11"/>
          </p:nvPr>
        </p:nvSpPr>
        <p:spPr>
          <a:xfrm>
            <a:off x="3816688" y="6674168"/>
            <a:ext cx="3888700" cy="383381"/>
          </a:xfrm>
          <a:prstGeom prst="rect">
            <a:avLst/>
          </a:prstGeom>
        </p:spPr>
        <p:txBody>
          <a:bodyPr/>
          <a:lstStyle/>
          <a:p>
            <a:pPr defTabSz="864235"/>
            <a:endParaRPr lang="zh-CN" altLang="en-US" sz="1700">
              <a:solidFill>
                <a:prstClr val="black"/>
              </a:solidFill>
            </a:endParaRPr>
          </a:p>
        </p:txBody>
      </p:sp>
      <p:sp>
        <p:nvSpPr>
          <p:cNvPr id="6" name="灯片编号占位符 5"/>
          <p:cNvSpPr>
            <a:spLocks noGrp="1"/>
          </p:cNvSpPr>
          <p:nvPr>
            <p:ph type="sldNum" sz="quarter" idx="12"/>
          </p:nvPr>
        </p:nvSpPr>
        <p:spPr>
          <a:xfrm>
            <a:off x="8137465" y="6674168"/>
            <a:ext cx="2592467" cy="383381"/>
          </a:xfrm>
          <a:prstGeom prst="rect">
            <a:avLst/>
          </a:prstGeom>
        </p:spPr>
        <p:txBody>
          <a:bodyPr/>
          <a:lstStyle/>
          <a:p>
            <a:pPr defTabSz="864235"/>
            <a:fld id="{677D1D4A-30F7-4D32-8D21-320BC34BA3C8}" type="slidenum">
              <a:rPr lang="zh-CN" altLang="en-US" sz="1700" smtClean="0">
                <a:solidFill>
                  <a:prstClr val="black"/>
                </a:solidFill>
              </a:rPr>
              <a:t>‹#›</a:t>
            </a:fld>
            <a:endParaRPr lang="zh-CN" altLang="en-US" sz="1700">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245485" y="383381"/>
            <a:ext cx="2484447" cy="610243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92143" y="383381"/>
            <a:ext cx="7309316" cy="6102430"/>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792143" y="6674168"/>
            <a:ext cx="2592467" cy="383381"/>
          </a:xfrm>
          <a:prstGeom prst="rect">
            <a:avLst/>
          </a:prstGeom>
        </p:spPr>
        <p:txBody>
          <a:bodyPr/>
          <a:lstStyle/>
          <a:p>
            <a:pPr defTabSz="864235"/>
            <a:fld id="{EA975F9D-28C9-4897-8CCA-5D52BE9A2593}" type="datetimeFigureOut">
              <a:rPr lang="zh-CN" altLang="en-US" sz="1700" smtClean="0">
                <a:solidFill>
                  <a:prstClr val="black"/>
                </a:solidFill>
              </a:rPr>
              <a:t>2020/5/10</a:t>
            </a:fld>
            <a:endParaRPr lang="zh-CN" altLang="en-US" sz="1700">
              <a:solidFill>
                <a:prstClr val="black"/>
              </a:solidFill>
            </a:endParaRPr>
          </a:p>
        </p:txBody>
      </p:sp>
      <p:sp>
        <p:nvSpPr>
          <p:cNvPr id="5" name="页脚占位符 4"/>
          <p:cNvSpPr>
            <a:spLocks noGrp="1"/>
          </p:cNvSpPr>
          <p:nvPr>
            <p:ph type="ftr" sz="quarter" idx="11"/>
          </p:nvPr>
        </p:nvSpPr>
        <p:spPr>
          <a:xfrm>
            <a:off x="3816688" y="6674168"/>
            <a:ext cx="3888700" cy="383381"/>
          </a:xfrm>
          <a:prstGeom prst="rect">
            <a:avLst/>
          </a:prstGeom>
        </p:spPr>
        <p:txBody>
          <a:bodyPr/>
          <a:lstStyle/>
          <a:p>
            <a:pPr defTabSz="864235"/>
            <a:endParaRPr lang="zh-CN" altLang="en-US" sz="1700">
              <a:solidFill>
                <a:prstClr val="black"/>
              </a:solidFill>
            </a:endParaRPr>
          </a:p>
        </p:txBody>
      </p:sp>
      <p:sp>
        <p:nvSpPr>
          <p:cNvPr id="6" name="灯片编号占位符 5"/>
          <p:cNvSpPr>
            <a:spLocks noGrp="1"/>
          </p:cNvSpPr>
          <p:nvPr>
            <p:ph type="sldNum" sz="quarter" idx="12"/>
          </p:nvPr>
        </p:nvSpPr>
        <p:spPr>
          <a:xfrm>
            <a:off x="8137465" y="6674168"/>
            <a:ext cx="2592467" cy="383381"/>
          </a:xfrm>
          <a:prstGeom prst="rect">
            <a:avLst/>
          </a:prstGeom>
        </p:spPr>
        <p:txBody>
          <a:bodyPr/>
          <a:lstStyle/>
          <a:p>
            <a:pPr defTabSz="864235"/>
            <a:fld id="{677D1D4A-30F7-4D32-8D21-320BC34BA3C8}" type="slidenum">
              <a:rPr lang="zh-CN" altLang="en-US" sz="1700" smtClean="0">
                <a:solidFill>
                  <a:prstClr val="black"/>
                </a:solidFill>
              </a:rPr>
              <a:t>‹#›</a:t>
            </a:fld>
            <a:endParaRPr lang="zh-CN" altLang="en-US" sz="1700">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4156" y="2236947"/>
            <a:ext cx="9793764" cy="1543526"/>
          </a:xfrm>
        </p:spPr>
        <p:txBody>
          <a:bodyPr/>
          <a:lstStyle/>
          <a:p>
            <a:r>
              <a:rPr lang="zh-CN" altLang="en-US"/>
              <a:t>单击此处编辑母版标题样式</a:t>
            </a:r>
          </a:p>
        </p:txBody>
      </p:sp>
      <p:sp>
        <p:nvSpPr>
          <p:cNvPr id="3" name="副标题 2"/>
          <p:cNvSpPr>
            <a:spLocks noGrp="1"/>
          </p:cNvSpPr>
          <p:nvPr>
            <p:ph type="subTitle" idx="1"/>
          </p:nvPr>
        </p:nvSpPr>
        <p:spPr>
          <a:xfrm>
            <a:off x="1728311" y="4080510"/>
            <a:ext cx="8065453" cy="1840230"/>
          </a:xfrm>
        </p:spPr>
        <p:txBody>
          <a:bodyPr/>
          <a:lstStyle>
            <a:lvl1pPr marL="0" indent="0" algn="ctr">
              <a:buNone/>
              <a:defRPr>
                <a:solidFill>
                  <a:schemeClr val="tx1">
                    <a:tint val="75000"/>
                  </a:schemeClr>
                </a:solidFill>
              </a:defRPr>
            </a:lvl1pPr>
            <a:lvl2pPr marL="534670" indent="0" algn="ctr">
              <a:buNone/>
              <a:defRPr>
                <a:solidFill>
                  <a:schemeClr val="tx1">
                    <a:tint val="75000"/>
                  </a:schemeClr>
                </a:solidFill>
              </a:defRPr>
            </a:lvl2pPr>
            <a:lvl3pPr marL="1069975" indent="0" algn="ctr">
              <a:buNone/>
              <a:defRPr>
                <a:solidFill>
                  <a:schemeClr val="tx1">
                    <a:tint val="75000"/>
                  </a:schemeClr>
                </a:solidFill>
              </a:defRPr>
            </a:lvl3pPr>
            <a:lvl4pPr marL="1604645" indent="0" algn="ctr">
              <a:buNone/>
              <a:defRPr>
                <a:solidFill>
                  <a:schemeClr val="tx1">
                    <a:tint val="75000"/>
                  </a:schemeClr>
                </a:solidFill>
              </a:defRPr>
            </a:lvl4pPr>
            <a:lvl5pPr marL="2139950" indent="0" algn="ctr">
              <a:buNone/>
              <a:defRPr>
                <a:solidFill>
                  <a:schemeClr val="tx1">
                    <a:tint val="75000"/>
                  </a:schemeClr>
                </a:solidFill>
              </a:defRPr>
            </a:lvl5pPr>
            <a:lvl6pPr marL="2674620" indent="0" algn="ctr">
              <a:buNone/>
              <a:defRPr>
                <a:solidFill>
                  <a:schemeClr val="tx1">
                    <a:tint val="75000"/>
                  </a:schemeClr>
                </a:solidFill>
              </a:defRPr>
            </a:lvl6pPr>
            <a:lvl7pPr marL="3209290" indent="0" algn="ctr">
              <a:buNone/>
              <a:defRPr>
                <a:solidFill>
                  <a:schemeClr val="tx1">
                    <a:tint val="75000"/>
                  </a:schemeClr>
                </a:solidFill>
              </a:defRPr>
            </a:lvl7pPr>
            <a:lvl8pPr marL="3744595" indent="0" algn="ctr">
              <a:buNone/>
              <a:defRPr>
                <a:solidFill>
                  <a:schemeClr val="tx1">
                    <a:tint val="75000"/>
                  </a:schemeClr>
                </a:solidFill>
              </a:defRPr>
            </a:lvl8pPr>
            <a:lvl9pPr marL="427926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8C937AB-5291-48FC-9075-9F29944D13C7}" type="datetimeFigureOut">
              <a:rPr lang="zh-CN" altLang="en-US" smtClean="0"/>
              <a:t>2020/5/10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A3CECD-E187-45A6-BE7A-E277637993E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40260" y="3782140"/>
            <a:ext cx="8641556" cy="1738550"/>
          </a:xfrm>
          <a:prstGeom prst="rect">
            <a:avLst/>
          </a:prstGeom>
        </p:spPr>
        <p:txBody>
          <a:bodyPr/>
          <a:lstStyle>
            <a:lvl1pPr marL="0" indent="0" algn="ctr">
              <a:buNone/>
              <a:defRPr sz="2270"/>
            </a:lvl1pPr>
            <a:lvl2pPr marL="431800" indent="0" algn="ctr">
              <a:buNone/>
              <a:defRPr sz="1890"/>
            </a:lvl2pPr>
            <a:lvl3pPr marL="864235" indent="0" algn="ctr">
              <a:buNone/>
              <a:defRPr sz="1700"/>
            </a:lvl3pPr>
            <a:lvl4pPr marL="1296035" indent="0" algn="ctr">
              <a:buNone/>
              <a:defRPr sz="1510"/>
            </a:lvl4pPr>
            <a:lvl5pPr marL="1728470" indent="0" algn="ctr">
              <a:buNone/>
              <a:defRPr sz="1510"/>
            </a:lvl5pPr>
            <a:lvl6pPr marL="2160270" indent="0" algn="ctr">
              <a:buNone/>
              <a:defRPr sz="1510"/>
            </a:lvl6pPr>
            <a:lvl7pPr marL="2592705" indent="0" algn="ctr">
              <a:buNone/>
              <a:defRPr sz="1510"/>
            </a:lvl7pPr>
            <a:lvl8pPr marL="3024505" indent="0" algn="ctr">
              <a:buNone/>
              <a:defRPr sz="1510"/>
            </a:lvl8pPr>
            <a:lvl9pPr marL="3456940" indent="0" algn="ctr">
              <a:buNone/>
              <a:defRPr sz="1510"/>
            </a:lvl9pPr>
          </a:lstStyle>
          <a:p>
            <a:r>
              <a:rPr lang="zh-CN" altLang="en-US"/>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92143" y="383382"/>
            <a:ext cx="9937790" cy="139184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792143" y="1916906"/>
            <a:ext cx="9937790" cy="456890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792143" y="6674168"/>
            <a:ext cx="2592467" cy="383381"/>
          </a:xfrm>
          <a:prstGeom prst="rect">
            <a:avLst/>
          </a:prstGeom>
        </p:spPr>
        <p:txBody>
          <a:bodyPr/>
          <a:lstStyle/>
          <a:p>
            <a:pPr defTabSz="864235"/>
            <a:fld id="{EA975F9D-28C9-4897-8CCA-5D52BE9A2593}" type="datetimeFigureOut">
              <a:rPr lang="zh-CN" altLang="en-US" sz="1700" smtClean="0">
                <a:solidFill>
                  <a:prstClr val="black"/>
                </a:solidFill>
              </a:rPr>
              <a:t>2020/5/10</a:t>
            </a:fld>
            <a:endParaRPr lang="zh-CN" altLang="en-US" sz="1700">
              <a:solidFill>
                <a:prstClr val="black"/>
              </a:solidFill>
            </a:endParaRPr>
          </a:p>
        </p:txBody>
      </p:sp>
      <p:sp>
        <p:nvSpPr>
          <p:cNvPr id="5" name="页脚占位符 4"/>
          <p:cNvSpPr>
            <a:spLocks noGrp="1"/>
          </p:cNvSpPr>
          <p:nvPr>
            <p:ph type="ftr" sz="quarter" idx="11"/>
          </p:nvPr>
        </p:nvSpPr>
        <p:spPr>
          <a:xfrm>
            <a:off x="3816688" y="6674168"/>
            <a:ext cx="3888700" cy="383381"/>
          </a:xfrm>
          <a:prstGeom prst="rect">
            <a:avLst/>
          </a:prstGeom>
        </p:spPr>
        <p:txBody>
          <a:bodyPr/>
          <a:lstStyle/>
          <a:p>
            <a:pPr defTabSz="864235"/>
            <a:endParaRPr lang="zh-CN" altLang="en-US" sz="1700">
              <a:solidFill>
                <a:prstClr val="black"/>
              </a:solidFill>
            </a:endParaRPr>
          </a:p>
        </p:txBody>
      </p:sp>
      <p:sp>
        <p:nvSpPr>
          <p:cNvPr id="6" name="灯片编号占位符 5"/>
          <p:cNvSpPr>
            <a:spLocks noGrp="1"/>
          </p:cNvSpPr>
          <p:nvPr>
            <p:ph type="sldNum" sz="quarter" idx="12"/>
          </p:nvPr>
        </p:nvSpPr>
        <p:spPr>
          <a:xfrm>
            <a:off x="8137465" y="6674168"/>
            <a:ext cx="2592467" cy="383381"/>
          </a:xfrm>
          <a:prstGeom prst="rect">
            <a:avLst/>
          </a:prstGeom>
        </p:spPr>
        <p:txBody>
          <a:bodyPr/>
          <a:lstStyle/>
          <a:p>
            <a:pPr defTabSz="864235"/>
            <a:fld id="{677D1D4A-30F7-4D32-8D21-320BC34BA3C8}" type="slidenum">
              <a:rPr lang="zh-CN" altLang="en-US" sz="1700" smtClean="0">
                <a:solidFill>
                  <a:prstClr val="black"/>
                </a:solidFill>
              </a:rPr>
              <a:t>‹#›</a:t>
            </a:fld>
            <a:endParaRPr lang="zh-CN" altLang="en-US" sz="1700">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6141" y="1795225"/>
            <a:ext cx="9937790" cy="2995374"/>
          </a:xfrm>
          <a:prstGeom prst="rect">
            <a:avLst/>
          </a:prstGeom>
        </p:spPr>
        <p:txBody>
          <a:bodyPr anchor="b"/>
          <a:lstStyle>
            <a:lvl1pPr>
              <a:defRPr sz="5670"/>
            </a:lvl1pPr>
          </a:lstStyle>
          <a:p>
            <a:r>
              <a:rPr lang="zh-CN" altLang="en-US"/>
              <a:t>单击此处编辑母版标题样式</a:t>
            </a:r>
          </a:p>
        </p:txBody>
      </p:sp>
      <p:sp>
        <p:nvSpPr>
          <p:cNvPr id="3" name="文本占位符 2"/>
          <p:cNvSpPr>
            <a:spLocks noGrp="1"/>
          </p:cNvSpPr>
          <p:nvPr>
            <p:ph type="body" idx="1"/>
          </p:nvPr>
        </p:nvSpPr>
        <p:spPr>
          <a:xfrm>
            <a:off x="786141" y="4818937"/>
            <a:ext cx="9937790" cy="1575196"/>
          </a:xfrm>
          <a:prstGeom prst="rect">
            <a:avLst/>
          </a:prstGeom>
        </p:spPr>
        <p:txBody>
          <a:bodyPr/>
          <a:lstStyle>
            <a:lvl1pPr marL="0" indent="0">
              <a:buNone/>
              <a:defRPr sz="2270">
                <a:solidFill>
                  <a:schemeClr val="tx1">
                    <a:tint val="75000"/>
                  </a:schemeClr>
                </a:solidFill>
              </a:defRPr>
            </a:lvl1pPr>
            <a:lvl2pPr marL="431800" indent="0">
              <a:buNone/>
              <a:defRPr sz="1890">
                <a:solidFill>
                  <a:schemeClr val="tx1">
                    <a:tint val="75000"/>
                  </a:schemeClr>
                </a:solidFill>
              </a:defRPr>
            </a:lvl2pPr>
            <a:lvl3pPr marL="864235" indent="0">
              <a:buNone/>
              <a:defRPr sz="1700">
                <a:solidFill>
                  <a:schemeClr val="tx1">
                    <a:tint val="75000"/>
                  </a:schemeClr>
                </a:solidFill>
              </a:defRPr>
            </a:lvl3pPr>
            <a:lvl4pPr marL="1296035" indent="0">
              <a:buNone/>
              <a:defRPr sz="1510">
                <a:solidFill>
                  <a:schemeClr val="tx1">
                    <a:tint val="75000"/>
                  </a:schemeClr>
                </a:solidFill>
              </a:defRPr>
            </a:lvl4pPr>
            <a:lvl5pPr marL="1728470" indent="0">
              <a:buNone/>
              <a:defRPr sz="1510">
                <a:solidFill>
                  <a:schemeClr val="tx1">
                    <a:tint val="75000"/>
                  </a:schemeClr>
                </a:solidFill>
              </a:defRPr>
            </a:lvl5pPr>
            <a:lvl6pPr marL="2160270" indent="0">
              <a:buNone/>
              <a:defRPr sz="1510">
                <a:solidFill>
                  <a:schemeClr val="tx1">
                    <a:tint val="75000"/>
                  </a:schemeClr>
                </a:solidFill>
              </a:defRPr>
            </a:lvl6pPr>
            <a:lvl7pPr marL="2592705" indent="0">
              <a:buNone/>
              <a:defRPr sz="1510">
                <a:solidFill>
                  <a:schemeClr val="tx1">
                    <a:tint val="75000"/>
                  </a:schemeClr>
                </a:solidFill>
              </a:defRPr>
            </a:lvl7pPr>
            <a:lvl8pPr marL="3024505" indent="0">
              <a:buNone/>
              <a:defRPr sz="1510">
                <a:solidFill>
                  <a:schemeClr val="tx1">
                    <a:tint val="75000"/>
                  </a:schemeClr>
                </a:solidFill>
              </a:defRPr>
            </a:lvl8pPr>
            <a:lvl9pPr marL="3456940" indent="0">
              <a:buNone/>
              <a:defRPr sz="151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792143" y="6674168"/>
            <a:ext cx="2592467" cy="383381"/>
          </a:xfrm>
          <a:prstGeom prst="rect">
            <a:avLst/>
          </a:prstGeom>
        </p:spPr>
        <p:txBody>
          <a:bodyPr/>
          <a:lstStyle/>
          <a:p>
            <a:pPr defTabSz="864235"/>
            <a:fld id="{EA975F9D-28C9-4897-8CCA-5D52BE9A2593}" type="datetimeFigureOut">
              <a:rPr lang="zh-CN" altLang="en-US" sz="1700" smtClean="0">
                <a:solidFill>
                  <a:prstClr val="black"/>
                </a:solidFill>
              </a:rPr>
              <a:t>2020/5/10</a:t>
            </a:fld>
            <a:endParaRPr lang="zh-CN" altLang="en-US" sz="1700">
              <a:solidFill>
                <a:prstClr val="black"/>
              </a:solidFill>
            </a:endParaRPr>
          </a:p>
        </p:txBody>
      </p:sp>
      <p:sp>
        <p:nvSpPr>
          <p:cNvPr id="5" name="页脚占位符 4"/>
          <p:cNvSpPr>
            <a:spLocks noGrp="1"/>
          </p:cNvSpPr>
          <p:nvPr>
            <p:ph type="ftr" sz="quarter" idx="11"/>
          </p:nvPr>
        </p:nvSpPr>
        <p:spPr>
          <a:xfrm>
            <a:off x="3816688" y="6674168"/>
            <a:ext cx="3888700" cy="383381"/>
          </a:xfrm>
          <a:prstGeom prst="rect">
            <a:avLst/>
          </a:prstGeom>
        </p:spPr>
        <p:txBody>
          <a:bodyPr/>
          <a:lstStyle/>
          <a:p>
            <a:pPr defTabSz="864235"/>
            <a:endParaRPr lang="zh-CN" altLang="en-US" sz="1700">
              <a:solidFill>
                <a:prstClr val="black"/>
              </a:solidFill>
            </a:endParaRPr>
          </a:p>
        </p:txBody>
      </p:sp>
      <p:sp>
        <p:nvSpPr>
          <p:cNvPr id="6" name="灯片编号占位符 5"/>
          <p:cNvSpPr>
            <a:spLocks noGrp="1"/>
          </p:cNvSpPr>
          <p:nvPr>
            <p:ph type="sldNum" sz="quarter" idx="12"/>
          </p:nvPr>
        </p:nvSpPr>
        <p:spPr>
          <a:xfrm>
            <a:off x="8137465" y="6674168"/>
            <a:ext cx="2592467" cy="383381"/>
          </a:xfrm>
          <a:prstGeom prst="rect">
            <a:avLst/>
          </a:prstGeom>
        </p:spPr>
        <p:txBody>
          <a:bodyPr/>
          <a:lstStyle/>
          <a:p>
            <a:pPr defTabSz="864235"/>
            <a:fld id="{677D1D4A-30F7-4D32-8D21-320BC34BA3C8}" type="slidenum">
              <a:rPr lang="zh-CN" altLang="en-US" sz="1700" smtClean="0">
                <a:solidFill>
                  <a:prstClr val="black"/>
                </a:solidFill>
              </a:rPr>
              <a:t>‹#›</a:t>
            </a:fld>
            <a:endParaRPr lang="zh-CN" altLang="en-US" sz="1700">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92143" y="383382"/>
            <a:ext cx="9937790" cy="139184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792143" y="1916906"/>
            <a:ext cx="4896882" cy="456890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833050" y="1916906"/>
            <a:ext cx="4896882" cy="456890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792143" y="6674168"/>
            <a:ext cx="2592467" cy="383381"/>
          </a:xfrm>
          <a:prstGeom prst="rect">
            <a:avLst/>
          </a:prstGeom>
        </p:spPr>
        <p:txBody>
          <a:bodyPr/>
          <a:lstStyle/>
          <a:p>
            <a:pPr defTabSz="864235"/>
            <a:fld id="{EA975F9D-28C9-4897-8CCA-5D52BE9A2593}" type="datetimeFigureOut">
              <a:rPr lang="zh-CN" altLang="en-US" sz="1700" smtClean="0">
                <a:solidFill>
                  <a:prstClr val="black"/>
                </a:solidFill>
              </a:rPr>
              <a:t>2020/5/10</a:t>
            </a:fld>
            <a:endParaRPr lang="zh-CN" altLang="en-US" sz="1700">
              <a:solidFill>
                <a:prstClr val="black"/>
              </a:solidFill>
            </a:endParaRPr>
          </a:p>
        </p:txBody>
      </p:sp>
      <p:sp>
        <p:nvSpPr>
          <p:cNvPr id="6" name="页脚占位符 5"/>
          <p:cNvSpPr>
            <a:spLocks noGrp="1"/>
          </p:cNvSpPr>
          <p:nvPr>
            <p:ph type="ftr" sz="quarter" idx="11"/>
          </p:nvPr>
        </p:nvSpPr>
        <p:spPr>
          <a:xfrm>
            <a:off x="3816688" y="6674168"/>
            <a:ext cx="3888700" cy="383381"/>
          </a:xfrm>
          <a:prstGeom prst="rect">
            <a:avLst/>
          </a:prstGeom>
        </p:spPr>
        <p:txBody>
          <a:bodyPr/>
          <a:lstStyle/>
          <a:p>
            <a:pPr defTabSz="864235"/>
            <a:endParaRPr lang="zh-CN" altLang="en-US" sz="1700">
              <a:solidFill>
                <a:prstClr val="black"/>
              </a:solidFill>
            </a:endParaRPr>
          </a:p>
        </p:txBody>
      </p:sp>
      <p:sp>
        <p:nvSpPr>
          <p:cNvPr id="7" name="灯片编号占位符 6"/>
          <p:cNvSpPr>
            <a:spLocks noGrp="1"/>
          </p:cNvSpPr>
          <p:nvPr>
            <p:ph type="sldNum" sz="quarter" idx="12"/>
          </p:nvPr>
        </p:nvSpPr>
        <p:spPr>
          <a:xfrm>
            <a:off x="8137465" y="6674168"/>
            <a:ext cx="2592467" cy="383381"/>
          </a:xfrm>
          <a:prstGeom prst="rect">
            <a:avLst/>
          </a:prstGeom>
        </p:spPr>
        <p:txBody>
          <a:bodyPr/>
          <a:lstStyle/>
          <a:p>
            <a:pPr defTabSz="864235"/>
            <a:fld id="{677D1D4A-30F7-4D32-8D21-320BC34BA3C8}" type="slidenum">
              <a:rPr lang="zh-CN" altLang="en-US" sz="1700" smtClean="0">
                <a:solidFill>
                  <a:prstClr val="black"/>
                </a:solidFill>
              </a:rPr>
              <a:t>‹#›</a:t>
            </a:fld>
            <a:endParaRPr lang="zh-CN" altLang="en-US" sz="1700">
              <a:solidFill>
                <a:prstClr val="black"/>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93643" y="383382"/>
            <a:ext cx="9937790" cy="1391841"/>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793644" y="1765221"/>
            <a:ext cx="4874377" cy="865108"/>
          </a:xfrm>
          <a:prstGeom prst="rect">
            <a:avLst/>
          </a:prstGeo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8470" indent="0">
              <a:buNone/>
              <a:defRPr sz="1510" b="1"/>
            </a:lvl5pPr>
            <a:lvl6pPr marL="2160270" indent="0">
              <a:buNone/>
              <a:defRPr sz="1510" b="1"/>
            </a:lvl6pPr>
            <a:lvl7pPr marL="2592705" indent="0">
              <a:buNone/>
              <a:defRPr sz="1510" b="1"/>
            </a:lvl7pPr>
            <a:lvl8pPr marL="3024505" indent="0">
              <a:buNone/>
              <a:defRPr sz="1510" b="1"/>
            </a:lvl8pPr>
            <a:lvl9pPr marL="3456940" indent="0">
              <a:buNone/>
              <a:defRPr sz="1510" b="1"/>
            </a:lvl9pPr>
          </a:lstStyle>
          <a:p>
            <a:pPr lvl="0"/>
            <a:r>
              <a:rPr lang="zh-CN" altLang="en-US"/>
              <a:t>单击此处编辑母版文本样式</a:t>
            </a:r>
          </a:p>
        </p:txBody>
      </p:sp>
      <p:sp>
        <p:nvSpPr>
          <p:cNvPr id="4" name="内容占位符 3"/>
          <p:cNvSpPr>
            <a:spLocks noGrp="1"/>
          </p:cNvSpPr>
          <p:nvPr>
            <p:ph sz="half" idx="2"/>
          </p:nvPr>
        </p:nvSpPr>
        <p:spPr>
          <a:xfrm>
            <a:off x="793644" y="2630329"/>
            <a:ext cx="4874377" cy="3868817"/>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833050" y="1765221"/>
            <a:ext cx="4898383" cy="865108"/>
          </a:xfrm>
          <a:prstGeom prst="rect">
            <a:avLst/>
          </a:prstGeo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8470" indent="0">
              <a:buNone/>
              <a:defRPr sz="1510" b="1"/>
            </a:lvl5pPr>
            <a:lvl6pPr marL="2160270" indent="0">
              <a:buNone/>
              <a:defRPr sz="1510" b="1"/>
            </a:lvl6pPr>
            <a:lvl7pPr marL="2592705" indent="0">
              <a:buNone/>
              <a:defRPr sz="1510" b="1"/>
            </a:lvl7pPr>
            <a:lvl8pPr marL="3024505" indent="0">
              <a:buNone/>
              <a:defRPr sz="1510" b="1"/>
            </a:lvl8pPr>
            <a:lvl9pPr marL="3456940" indent="0">
              <a:buNone/>
              <a:defRPr sz="1510" b="1"/>
            </a:lvl9pPr>
          </a:lstStyle>
          <a:p>
            <a:pPr lvl="0"/>
            <a:r>
              <a:rPr lang="zh-CN" altLang="en-US"/>
              <a:t>单击此处编辑母版文本样式</a:t>
            </a:r>
          </a:p>
        </p:txBody>
      </p:sp>
      <p:sp>
        <p:nvSpPr>
          <p:cNvPr id="6" name="内容占位符 5"/>
          <p:cNvSpPr>
            <a:spLocks noGrp="1"/>
          </p:cNvSpPr>
          <p:nvPr>
            <p:ph sz="quarter" idx="4"/>
          </p:nvPr>
        </p:nvSpPr>
        <p:spPr>
          <a:xfrm>
            <a:off x="5833050" y="2630329"/>
            <a:ext cx="4898383" cy="3868817"/>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792143" y="6674168"/>
            <a:ext cx="2592467" cy="383381"/>
          </a:xfrm>
          <a:prstGeom prst="rect">
            <a:avLst/>
          </a:prstGeom>
        </p:spPr>
        <p:txBody>
          <a:bodyPr/>
          <a:lstStyle/>
          <a:p>
            <a:pPr defTabSz="864235"/>
            <a:fld id="{EA975F9D-28C9-4897-8CCA-5D52BE9A2593}" type="datetimeFigureOut">
              <a:rPr lang="zh-CN" altLang="en-US" sz="1700" smtClean="0">
                <a:solidFill>
                  <a:prstClr val="black"/>
                </a:solidFill>
              </a:rPr>
              <a:t>2020/5/10</a:t>
            </a:fld>
            <a:endParaRPr lang="zh-CN" altLang="en-US" sz="1700">
              <a:solidFill>
                <a:prstClr val="black"/>
              </a:solidFill>
            </a:endParaRPr>
          </a:p>
        </p:txBody>
      </p:sp>
      <p:sp>
        <p:nvSpPr>
          <p:cNvPr id="8" name="页脚占位符 7"/>
          <p:cNvSpPr>
            <a:spLocks noGrp="1"/>
          </p:cNvSpPr>
          <p:nvPr>
            <p:ph type="ftr" sz="quarter" idx="11"/>
          </p:nvPr>
        </p:nvSpPr>
        <p:spPr>
          <a:xfrm>
            <a:off x="3816688" y="6674168"/>
            <a:ext cx="3888700" cy="383381"/>
          </a:xfrm>
          <a:prstGeom prst="rect">
            <a:avLst/>
          </a:prstGeom>
        </p:spPr>
        <p:txBody>
          <a:bodyPr/>
          <a:lstStyle/>
          <a:p>
            <a:pPr defTabSz="864235"/>
            <a:endParaRPr lang="zh-CN" altLang="en-US" sz="1700">
              <a:solidFill>
                <a:prstClr val="black"/>
              </a:solidFill>
            </a:endParaRPr>
          </a:p>
        </p:txBody>
      </p:sp>
      <p:sp>
        <p:nvSpPr>
          <p:cNvPr id="9" name="灯片编号占位符 8"/>
          <p:cNvSpPr>
            <a:spLocks noGrp="1"/>
          </p:cNvSpPr>
          <p:nvPr>
            <p:ph type="sldNum" sz="quarter" idx="12"/>
          </p:nvPr>
        </p:nvSpPr>
        <p:spPr>
          <a:xfrm>
            <a:off x="8137465" y="6674168"/>
            <a:ext cx="2592467" cy="383381"/>
          </a:xfrm>
          <a:prstGeom prst="rect">
            <a:avLst/>
          </a:prstGeom>
        </p:spPr>
        <p:txBody>
          <a:bodyPr/>
          <a:lstStyle/>
          <a:p>
            <a:pPr defTabSz="864235"/>
            <a:fld id="{677D1D4A-30F7-4D32-8D21-320BC34BA3C8}" type="slidenum">
              <a:rPr lang="zh-CN" altLang="en-US" sz="1700" smtClean="0">
                <a:solidFill>
                  <a:prstClr val="black"/>
                </a:solidFill>
              </a:rPr>
              <a:t>‹#›</a:t>
            </a:fld>
            <a:endParaRPr lang="zh-CN" altLang="en-US" sz="1700">
              <a:solidFill>
                <a:prstClr val="black"/>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92143" y="383382"/>
            <a:ext cx="9937790" cy="139184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792143" y="6674168"/>
            <a:ext cx="2592467" cy="383381"/>
          </a:xfrm>
          <a:prstGeom prst="rect">
            <a:avLst/>
          </a:prstGeom>
        </p:spPr>
        <p:txBody>
          <a:bodyPr/>
          <a:lstStyle/>
          <a:p>
            <a:pPr defTabSz="864235"/>
            <a:fld id="{EA975F9D-28C9-4897-8CCA-5D52BE9A2593}" type="datetimeFigureOut">
              <a:rPr lang="zh-CN" altLang="en-US" sz="1700" smtClean="0">
                <a:solidFill>
                  <a:prstClr val="black"/>
                </a:solidFill>
              </a:rPr>
              <a:t>2020/5/10</a:t>
            </a:fld>
            <a:endParaRPr lang="zh-CN" altLang="en-US" sz="1700">
              <a:solidFill>
                <a:prstClr val="black"/>
              </a:solidFill>
            </a:endParaRPr>
          </a:p>
        </p:txBody>
      </p:sp>
      <p:sp>
        <p:nvSpPr>
          <p:cNvPr id="4" name="页脚占位符 3"/>
          <p:cNvSpPr>
            <a:spLocks noGrp="1"/>
          </p:cNvSpPr>
          <p:nvPr>
            <p:ph type="ftr" sz="quarter" idx="11"/>
          </p:nvPr>
        </p:nvSpPr>
        <p:spPr>
          <a:xfrm>
            <a:off x="3816688" y="6674168"/>
            <a:ext cx="3888700" cy="383381"/>
          </a:xfrm>
          <a:prstGeom prst="rect">
            <a:avLst/>
          </a:prstGeom>
        </p:spPr>
        <p:txBody>
          <a:bodyPr/>
          <a:lstStyle/>
          <a:p>
            <a:pPr defTabSz="864235"/>
            <a:endParaRPr lang="zh-CN" altLang="en-US" sz="1700">
              <a:solidFill>
                <a:prstClr val="black"/>
              </a:solidFill>
            </a:endParaRPr>
          </a:p>
        </p:txBody>
      </p:sp>
      <p:sp>
        <p:nvSpPr>
          <p:cNvPr id="5" name="灯片编号占位符 4"/>
          <p:cNvSpPr>
            <a:spLocks noGrp="1"/>
          </p:cNvSpPr>
          <p:nvPr>
            <p:ph type="sldNum" sz="quarter" idx="12"/>
          </p:nvPr>
        </p:nvSpPr>
        <p:spPr>
          <a:xfrm>
            <a:off x="8137465" y="6674168"/>
            <a:ext cx="2592467" cy="383381"/>
          </a:xfrm>
          <a:prstGeom prst="rect">
            <a:avLst/>
          </a:prstGeom>
        </p:spPr>
        <p:txBody>
          <a:bodyPr/>
          <a:lstStyle/>
          <a:p>
            <a:pPr defTabSz="864235"/>
            <a:fld id="{677D1D4A-30F7-4D32-8D21-320BC34BA3C8}" type="slidenum">
              <a:rPr lang="zh-CN" altLang="en-US" sz="1700" smtClean="0">
                <a:solidFill>
                  <a:prstClr val="black"/>
                </a:solidFill>
              </a:rPr>
              <a:t>‹#›</a:t>
            </a:fld>
            <a:endParaRPr lang="zh-CN" altLang="en-US" sz="1700">
              <a:solidFill>
                <a:prstClr val="black"/>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792143" y="6674168"/>
            <a:ext cx="2592467" cy="383381"/>
          </a:xfrm>
          <a:prstGeom prst="rect">
            <a:avLst/>
          </a:prstGeom>
        </p:spPr>
        <p:txBody>
          <a:bodyPr/>
          <a:lstStyle/>
          <a:p>
            <a:pPr defTabSz="864235"/>
            <a:fld id="{EA975F9D-28C9-4897-8CCA-5D52BE9A2593}" type="datetimeFigureOut">
              <a:rPr lang="zh-CN" altLang="en-US" sz="1700" smtClean="0">
                <a:solidFill>
                  <a:prstClr val="black"/>
                </a:solidFill>
              </a:rPr>
              <a:t>2020/5/10</a:t>
            </a:fld>
            <a:endParaRPr lang="zh-CN" altLang="en-US" sz="1700">
              <a:solidFill>
                <a:prstClr val="black"/>
              </a:solidFill>
            </a:endParaRPr>
          </a:p>
        </p:txBody>
      </p:sp>
      <p:sp>
        <p:nvSpPr>
          <p:cNvPr id="3" name="页脚占位符 2"/>
          <p:cNvSpPr>
            <a:spLocks noGrp="1"/>
          </p:cNvSpPr>
          <p:nvPr>
            <p:ph type="ftr" sz="quarter" idx="11"/>
          </p:nvPr>
        </p:nvSpPr>
        <p:spPr>
          <a:xfrm>
            <a:off x="3816688" y="6674168"/>
            <a:ext cx="3888700" cy="383381"/>
          </a:xfrm>
          <a:prstGeom prst="rect">
            <a:avLst/>
          </a:prstGeom>
        </p:spPr>
        <p:txBody>
          <a:bodyPr/>
          <a:lstStyle/>
          <a:p>
            <a:pPr defTabSz="864235"/>
            <a:endParaRPr lang="zh-CN" altLang="en-US" sz="1700">
              <a:solidFill>
                <a:prstClr val="black"/>
              </a:solidFill>
            </a:endParaRPr>
          </a:p>
        </p:txBody>
      </p:sp>
      <p:sp>
        <p:nvSpPr>
          <p:cNvPr id="4" name="灯片编号占位符 3"/>
          <p:cNvSpPr>
            <a:spLocks noGrp="1"/>
          </p:cNvSpPr>
          <p:nvPr>
            <p:ph type="sldNum" sz="quarter" idx="12"/>
          </p:nvPr>
        </p:nvSpPr>
        <p:spPr>
          <a:xfrm>
            <a:off x="8137465" y="6674168"/>
            <a:ext cx="2592467" cy="383381"/>
          </a:xfrm>
          <a:prstGeom prst="rect">
            <a:avLst/>
          </a:prstGeom>
        </p:spPr>
        <p:txBody>
          <a:bodyPr/>
          <a:lstStyle/>
          <a:p>
            <a:pPr defTabSz="864235"/>
            <a:fld id="{677D1D4A-30F7-4D32-8D21-320BC34BA3C8}" type="slidenum">
              <a:rPr lang="zh-CN" altLang="en-US" sz="1700" smtClean="0">
                <a:solidFill>
                  <a:prstClr val="black"/>
                </a:solidFill>
              </a:rPr>
              <a:t>‹#›</a:t>
            </a:fld>
            <a:endParaRPr lang="zh-CN" altLang="en-US" sz="1700">
              <a:solidFill>
                <a:prstClr val="black"/>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93644" y="480060"/>
            <a:ext cx="3716169" cy="1680210"/>
          </a:xfrm>
          <a:prstGeom prst="rect">
            <a:avLst/>
          </a:prstGeom>
        </p:spPr>
        <p:txBody>
          <a:bodyPr anchor="b"/>
          <a:lstStyle>
            <a:lvl1pPr>
              <a:defRPr sz="3025"/>
            </a:lvl1pPr>
          </a:lstStyle>
          <a:p>
            <a:r>
              <a:rPr lang="zh-CN" altLang="en-US"/>
              <a:t>单击此处编辑母版标题样式</a:t>
            </a:r>
          </a:p>
        </p:txBody>
      </p:sp>
      <p:sp>
        <p:nvSpPr>
          <p:cNvPr id="3" name="内容占位符 2"/>
          <p:cNvSpPr>
            <a:spLocks noGrp="1"/>
          </p:cNvSpPr>
          <p:nvPr>
            <p:ph idx="1"/>
          </p:nvPr>
        </p:nvSpPr>
        <p:spPr>
          <a:xfrm>
            <a:off x="4898383" y="1036797"/>
            <a:ext cx="5833050" cy="5117306"/>
          </a:xfrm>
          <a:prstGeom prst="rect">
            <a:avLst/>
          </a:prstGeom>
        </p:spPr>
        <p:txBody>
          <a:bodyPr/>
          <a:lstStyle>
            <a:lvl1pPr>
              <a:defRPr sz="3025"/>
            </a:lvl1pPr>
            <a:lvl2pPr>
              <a:defRPr sz="2645"/>
            </a:lvl2pPr>
            <a:lvl3pPr>
              <a:defRPr sz="2270"/>
            </a:lvl3pPr>
            <a:lvl4pPr>
              <a:defRPr sz="1890"/>
            </a:lvl4pPr>
            <a:lvl5pPr>
              <a:defRPr sz="1890"/>
            </a:lvl5pPr>
            <a:lvl6pPr>
              <a:defRPr sz="1890"/>
            </a:lvl6pPr>
            <a:lvl7pPr>
              <a:defRPr sz="1890"/>
            </a:lvl7pPr>
            <a:lvl8pPr>
              <a:defRPr sz="1890"/>
            </a:lvl8pPr>
            <a:lvl9pPr>
              <a:defRPr sz="189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793644" y="2160270"/>
            <a:ext cx="3716169" cy="4002167"/>
          </a:xfrm>
          <a:prstGeom prst="rect">
            <a:avLst/>
          </a:prstGeo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8470" indent="0">
              <a:buNone/>
              <a:defRPr sz="945"/>
            </a:lvl5pPr>
            <a:lvl6pPr marL="2160270" indent="0">
              <a:buNone/>
              <a:defRPr sz="945"/>
            </a:lvl6pPr>
            <a:lvl7pPr marL="2592705" indent="0">
              <a:buNone/>
              <a:defRPr sz="945"/>
            </a:lvl7pPr>
            <a:lvl8pPr marL="3024505" indent="0">
              <a:buNone/>
              <a:defRPr sz="945"/>
            </a:lvl8pPr>
            <a:lvl9pPr marL="3456940" indent="0">
              <a:buNone/>
              <a:defRPr sz="945"/>
            </a:lvl9pPr>
          </a:lstStyle>
          <a:p>
            <a:pPr lvl="0"/>
            <a:r>
              <a:rPr lang="zh-CN" altLang="en-US"/>
              <a:t>单击此处编辑母版文本样式</a:t>
            </a:r>
          </a:p>
        </p:txBody>
      </p:sp>
      <p:sp>
        <p:nvSpPr>
          <p:cNvPr id="5" name="日期占位符 4"/>
          <p:cNvSpPr>
            <a:spLocks noGrp="1"/>
          </p:cNvSpPr>
          <p:nvPr>
            <p:ph type="dt" sz="half" idx="10"/>
          </p:nvPr>
        </p:nvSpPr>
        <p:spPr>
          <a:xfrm>
            <a:off x="792143" y="6674168"/>
            <a:ext cx="2592467" cy="383381"/>
          </a:xfrm>
          <a:prstGeom prst="rect">
            <a:avLst/>
          </a:prstGeom>
        </p:spPr>
        <p:txBody>
          <a:bodyPr/>
          <a:lstStyle/>
          <a:p>
            <a:pPr defTabSz="864235"/>
            <a:fld id="{EA975F9D-28C9-4897-8CCA-5D52BE9A2593}" type="datetimeFigureOut">
              <a:rPr lang="zh-CN" altLang="en-US" sz="1700" smtClean="0">
                <a:solidFill>
                  <a:prstClr val="black"/>
                </a:solidFill>
              </a:rPr>
              <a:t>2020/5/10</a:t>
            </a:fld>
            <a:endParaRPr lang="zh-CN" altLang="en-US" sz="1700">
              <a:solidFill>
                <a:prstClr val="black"/>
              </a:solidFill>
            </a:endParaRPr>
          </a:p>
        </p:txBody>
      </p:sp>
      <p:sp>
        <p:nvSpPr>
          <p:cNvPr id="6" name="页脚占位符 5"/>
          <p:cNvSpPr>
            <a:spLocks noGrp="1"/>
          </p:cNvSpPr>
          <p:nvPr>
            <p:ph type="ftr" sz="quarter" idx="11"/>
          </p:nvPr>
        </p:nvSpPr>
        <p:spPr>
          <a:xfrm>
            <a:off x="3816688" y="6674168"/>
            <a:ext cx="3888700" cy="383381"/>
          </a:xfrm>
          <a:prstGeom prst="rect">
            <a:avLst/>
          </a:prstGeom>
        </p:spPr>
        <p:txBody>
          <a:bodyPr/>
          <a:lstStyle/>
          <a:p>
            <a:pPr defTabSz="864235"/>
            <a:endParaRPr lang="zh-CN" altLang="en-US" sz="1700">
              <a:solidFill>
                <a:prstClr val="black"/>
              </a:solidFill>
            </a:endParaRPr>
          </a:p>
        </p:txBody>
      </p:sp>
      <p:sp>
        <p:nvSpPr>
          <p:cNvPr id="7" name="灯片编号占位符 6"/>
          <p:cNvSpPr>
            <a:spLocks noGrp="1"/>
          </p:cNvSpPr>
          <p:nvPr>
            <p:ph type="sldNum" sz="quarter" idx="12"/>
          </p:nvPr>
        </p:nvSpPr>
        <p:spPr>
          <a:xfrm>
            <a:off x="8137465" y="6674168"/>
            <a:ext cx="2592467" cy="383381"/>
          </a:xfrm>
          <a:prstGeom prst="rect">
            <a:avLst/>
          </a:prstGeom>
        </p:spPr>
        <p:txBody>
          <a:bodyPr/>
          <a:lstStyle/>
          <a:p>
            <a:pPr defTabSz="864235"/>
            <a:fld id="{677D1D4A-30F7-4D32-8D21-320BC34BA3C8}" type="slidenum">
              <a:rPr lang="zh-CN" altLang="en-US" sz="1700" smtClean="0">
                <a:solidFill>
                  <a:prstClr val="black"/>
                </a:solidFill>
              </a:rPr>
              <a:t>‹#›</a:t>
            </a:fld>
            <a:endParaRPr lang="zh-CN" altLang="en-US" sz="1700">
              <a:solidFill>
                <a:prstClr val="black"/>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93644" y="480060"/>
            <a:ext cx="3716169" cy="1680210"/>
          </a:xfrm>
          <a:prstGeom prst="rect">
            <a:avLst/>
          </a:prstGeom>
        </p:spPr>
        <p:txBody>
          <a:bodyPr anchor="b"/>
          <a:lstStyle>
            <a:lvl1pPr>
              <a:defRPr sz="3025"/>
            </a:lvl1pPr>
          </a:lstStyle>
          <a:p>
            <a:r>
              <a:rPr lang="zh-CN" altLang="en-US"/>
              <a:t>单击此处编辑母版标题样式</a:t>
            </a:r>
          </a:p>
        </p:txBody>
      </p:sp>
      <p:sp>
        <p:nvSpPr>
          <p:cNvPr id="3" name="图片占位符 2"/>
          <p:cNvSpPr>
            <a:spLocks noGrp="1"/>
          </p:cNvSpPr>
          <p:nvPr>
            <p:ph type="pic" idx="1"/>
          </p:nvPr>
        </p:nvSpPr>
        <p:spPr>
          <a:xfrm>
            <a:off x="4898383" y="1036797"/>
            <a:ext cx="5833050" cy="5117306"/>
          </a:xfrm>
          <a:prstGeom prst="rect">
            <a:avLst/>
          </a:prstGeom>
        </p:spPr>
        <p:txBody>
          <a:bodyPr/>
          <a:lstStyle>
            <a:lvl1pPr marL="0" indent="0">
              <a:buNone/>
              <a:defRPr sz="3025"/>
            </a:lvl1pPr>
            <a:lvl2pPr marL="431800" indent="0">
              <a:buNone/>
              <a:defRPr sz="2645"/>
            </a:lvl2pPr>
            <a:lvl3pPr marL="864235" indent="0">
              <a:buNone/>
              <a:defRPr sz="2270"/>
            </a:lvl3pPr>
            <a:lvl4pPr marL="1296035" indent="0">
              <a:buNone/>
              <a:defRPr sz="1890"/>
            </a:lvl4pPr>
            <a:lvl5pPr marL="1728470" indent="0">
              <a:buNone/>
              <a:defRPr sz="1890"/>
            </a:lvl5pPr>
            <a:lvl6pPr marL="2160270" indent="0">
              <a:buNone/>
              <a:defRPr sz="1890"/>
            </a:lvl6pPr>
            <a:lvl7pPr marL="2592705" indent="0">
              <a:buNone/>
              <a:defRPr sz="1890"/>
            </a:lvl7pPr>
            <a:lvl8pPr marL="3024505" indent="0">
              <a:buNone/>
              <a:defRPr sz="1890"/>
            </a:lvl8pPr>
            <a:lvl9pPr marL="3456940" indent="0">
              <a:buNone/>
              <a:defRPr sz="1890"/>
            </a:lvl9pPr>
          </a:lstStyle>
          <a:p>
            <a:endParaRPr lang="zh-CN" altLang="en-US"/>
          </a:p>
        </p:txBody>
      </p:sp>
      <p:sp>
        <p:nvSpPr>
          <p:cNvPr id="4" name="文本占位符 3"/>
          <p:cNvSpPr>
            <a:spLocks noGrp="1"/>
          </p:cNvSpPr>
          <p:nvPr>
            <p:ph type="body" sz="half" idx="2"/>
          </p:nvPr>
        </p:nvSpPr>
        <p:spPr>
          <a:xfrm>
            <a:off x="793644" y="2160270"/>
            <a:ext cx="3716169" cy="4002167"/>
          </a:xfrm>
          <a:prstGeom prst="rect">
            <a:avLst/>
          </a:prstGeo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8470" indent="0">
              <a:buNone/>
              <a:defRPr sz="945"/>
            </a:lvl5pPr>
            <a:lvl6pPr marL="2160270" indent="0">
              <a:buNone/>
              <a:defRPr sz="945"/>
            </a:lvl6pPr>
            <a:lvl7pPr marL="2592705" indent="0">
              <a:buNone/>
              <a:defRPr sz="945"/>
            </a:lvl7pPr>
            <a:lvl8pPr marL="3024505" indent="0">
              <a:buNone/>
              <a:defRPr sz="945"/>
            </a:lvl8pPr>
            <a:lvl9pPr marL="3456940" indent="0">
              <a:buNone/>
              <a:defRPr sz="945"/>
            </a:lvl9pPr>
          </a:lstStyle>
          <a:p>
            <a:pPr lvl="0"/>
            <a:r>
              <a:rPr lang="zh-CN" altLang="en-US"/>
              <a:t>单击此处编辑母版文本样式</a:t>
            </a:r>
          </a:p>
        </p:txBody>
      </p:sp>
      <p:sp>
        <p:nvSpPr>
          <p:cNvPr id="5" name="日期占位符 4"/>
          <p:cNvSpPr>
            <a:spLocks noGrp="1"/>
          </p:cNvSpPr>
          <p:nvPr>
            <p:ph type="dt" sz="half" idx="10"/>
          </p:nvPr>
        </p:nvSpPr>
        <p:spPr>
          <a:xfrm>
            <a:off x="792143" y="6674168"/>
            <a:ext cx="2592467" cy="383381"/>
          </a:xfrm>
          <a:prstGeom prst="rect">
            <a:avLst/>
          </a:prstGeom>
        </p:spPr>
        <p:txBody>
          <a:bodyPr/>
          <a:lstStyle/>
          <a:p>
            <a:pPr defTabSz="864235"/>
            <a:fld id="{EA975F9D-28C9-4897-8CCA-5D52BE9A2593}" type="datetimeFigureOut">
              <a:rPr lang="zh-CN" altLang="en-US" sz="1700" smtClean="0">
                <a:solidFill>
                  <a:prstClr val="black"/>
                </a:solidFill>
              </a:rPr>
              <a:t>2020/5/10</a:t>
            </a:fld>
            <a:endParaRPr lang="zh-CN" altLang="en-US" sz="1700">
              <a:solidFill>
                <a:prstClr val="black"/>
              </a:solidFill>
            </a:endParaRPr>
          </a:p>
        </p:txBody>
      </p:sp>
      <p:sp>
        <p:nvSpPr>
          <p:cNvPr id="6" name="页脚占位符 5"/>
          <p:cNvSpPr>
            <a:spLocks noGrp="1"/>
          </p:cNvSpPr>
          <p:nvPr>
            <p:ph type="ftr" sz="quarter" idx="11"/>
          </p:nvPr>
        </p:nvSpPr>
        <p:spPr>
          <a:xfrm>
            <a:off x="3816688" y="6674168"/>
            <a:ext cx="3888700" cy="383381"/>
          </a:xfrm>
          <a:prstGeom prst="rect">
            <a:avLst/>
          </a:prstGeom>
        </p:spPr>
        <p:txBody>
          <a:bodyPr/>
          <a:lstStyle/>
          <a:p>
            <a:pPr defTabSz="864235"/>
            <a:endParaRPr lang="zh-CN" altLang="en-US" sz="1700">
              <a:solidFill>
                <a:prstClr val="black"/>
              </a:solidFill>
            </a:endParaRPr>
          </a:p>
        </p:txBody>
      </p:sp>
      <p:sp>
        <p:nvSpPr>
          <p:cNvPr id="7" name="灯片编号占位符 6"/>
          <p:cNvSpPr>
            <a:spLocks noGrp="1"/>
          </p:cNvSpPr>
          <p:nvPr>
            <p:ph type="sldNum" sz="quarter" idx="12"/>
          </p:nvPr>
        </p:nvSpPr>
        <p:spPr>
          <a:xfrm>
            <a:off x="8137465" y="6674168"/>
            <a:ext cx="2592467" cy="383381"/>
          </a:xfrm>
          <a:prstGeom prst="rect">
            <a:avLst/>
          </a:prstGeom>
        </p:spPr>
        <p:txBody>
          <a:bodyPr/>
          <a:lstStyle/>
          <a:p>
            <a:pPr defTabSz="864235"/>
            <a:fld id="{677D1D4A-30F7-4D32-8D21-320BC34BA3C8}" type="slidenum">
              <a:rPr lang="zh-CN" altLang="en-US" sz="1700" smtClean="0">
                <a:solidFill>
                  <a:prstClr val="black"/>
                </a:solidFill>
              </a:rPr>
              <a:t>‹#›</a:t>
            </a:fld>
            <a:endParaRPr lang="zh-CN" altLang="en-US" sz="1700">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864235" rtl="0" eaLnBrk="1" latinLnBrk="0" hangingPunct="1">
        <a:lnSpc>
          <a:spcPct val="90000"/>
        </a:lnSpc>
        <a:spcBef>
          <a:spcPct val="0"/>
        </a:spcBef>
        <a:buNone/>
        <a:defRPr sz="4160" kern="1200">
          <a:solidFill>
            <a:schemeClr val="tx1"/>
          </a:solidFill>
          <a:latin typeface="+mj-lt"/>
          <a:ea typeface="+mj-ea"/>
          <a:cs typeface="+mj-cs"/>
        </a:defRPr>
      </a:lvl1pPr>
    </p:titleStyle>
    <p:bodyStyle>
      <a:lvl1pPr marL="215900" indent="-215900" algn="l" defTabSz="864235" rtl="0" eaLnBrk="1" latinLnBrk="0" hangingPunct="1">
        <a:lnSpc>
          <a:spcPct val="90000"/>
        </a:lnSpc>
        <a:spcBef>
          <a:spcPts val="945"/>
        </a:spcBef>
        <a:buFont typeface="Arial" panose="020B0604020202020204" pitchFamily="34" charset="0"/>
        <a:buChar char="•"/>
        <a:defRPr sz="2645" kern="1200">
          <a:solidFill>
            <a:schemeClr val="tx1"/>
          </a:solidFill>
          <a:latin typeface="+mn-lt"/>
          <a:ea typeface="+mn-ea"/>
          <a:cs typeface="+mn-cs"/>
        </a:defRPr>
      </a:lvl1pPr>
      <a:lvl2pPr marL="648335" indent="-215900" algn="l" defTabSz="864235" rtl="0" eaLnBrk="1" latinLnBrk="0" hangingPunct="1">
        <a:lnSpc>
          <a:spcPct val="90000"/>
        </a:lnSpc>
        <a:spcBef>
          <a:spcPts val="475"/>
        </a:spcBef>
        <a:buFont typeface="Arial" panose="020B0604020202020204" pitchFamily="34" charset="0"/>
        <a:buChar char="•"/>
        <a:defRPr sz="2270" kern="1200">
          <a:solidFill>
            <a:schemeClr val="tx1"/>
          </a:solidFill>
          <a:latin typeface="+mn-lt"/>
          <a:ea typeface="+mn-ea"/>
          <a:cs typeface="+mn-cs"/>
        </a:defRPr>
      </a:lvl2pPr>
      <a:lvl3pPr marL="1080135" indent="-215900" algn="l" defTabSz="864235" rtl="0" eaLnBrk="1" latinLnBrk="0" hangingPunct="1">
        <a:lnSpc>
          <a:spcPct val="90000"/>
        </a:lnSpc>
        <a:spcBef>
          <a:spcPts val="475"/>
        </a:spcBef>
        <a:buFont typeface="Arial" panose="020B0604020202020204" pitchFamily="34" charset="0"/>
        <a:buChar char="•"/>
        <a:defRPr sz="1890" kern="1200">
          <a:solidFill>
            <a:schemeClr val="tx1"/>
          </a:solidFill>
          <a:latin typeface="+mn-lt"/>
          <a:ea typeface="+mn-ea"/>
          <a:cs typeface="+mn-cs"/>
        </a:defRPr>
      </a:lvl3pPr>
      <a:lvl4pPr marL="1512570" indent="-215900" algn="l" defTabSz="864235"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4pPr>
      <a:lvl5pPr marL="1944370" indent="-215900" algn="l" defTabSz="864235"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5pPr>
      <a:lvl6pPr marL="2376805" indent="-215900" algn="l" defTabSz="864235"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6pPr>
      <a:lvl7pPr marL="2808605" indent="-215900" algn="l" defTabSz="864235"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7pPr>
      <a:lvl8pPr marL="3241040" indent="-215900" algn="l" defTabSz="864235"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8pPr>
      <a:lvl9pPr marL="3672840" indent="-215900" algn="l" defTabSz="864235"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8470"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705" algn="l" defTabSz="864235" rtl="0" eaLnBrk="1" latinLnBrk="0" hangingPunct="1">
        <a:defRPr sz="1700" kern="1200">
          <a:solidFill>
            <a:schemeClr val="tx1"/>
          </a:solidFill>
          <a:latin typeface="+mn-lt"/>
          <a:ea typeface="+mn-ea"/>
          <a:cs typeface="+mn-cs"/>
        </a:defRPr>
      </a:lvl7pPr>
      <a:lvl8pPr marL="3024505" algn="l" defTabSz="864235" rtl="0" eaLnBrk="1" latinLnBrk="0" hangingPunct="1">
        <a:defRPr sz="1700" kern="1200">
          <a:solidFill>
            <a:schemeClr val="tx1"/>
          </a:solidFill>
          <a:latin typeface="+mn-lt"/>
          <a:ea typeface="+mn-ea"/>
          <a:cs typeface="+mn-cs"/>
        </a:defRPr>
      </a:lvl8pPr>
      <a:lvl9pPr marL="3456940" algn="l" defTabSz="8642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3.wdp"/></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3.wdp"/></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5.jpeg"/><Relationship Id="rId4"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7655" y="0"/>
            <a:ext cx="3195189" cy="7200900"/>
          </a:xfrm>
          <a:prstGeom prst="rect">
            <a:avLst/>
          </a:prstGeom>
        </p:spPr>
      </p:pic>
      <p:sp>
        <p:nvSpPr>
          <p:cNvPr id="15" name="文本框 14"/>
          <p:cNvSpPr txBox="1"/>
          <p:nvPr/>
        </p:nvSpPr>
        <p:spPr>
          <a:xfrm>
            <a:off x="1267398" y="1094180"/>
            <a:ext cx="2191690" cy="4404497"/>
          </a:xfrm>
          <a:prstGeom prst="rect">
            <a:avLst/>
          </a:prstGeom>
          <a:noFill/>
          <a:effectLst/>
        </p:spPr>
        <p:txBody>
          <a:bodyPr vert="eaVert" wrap="square" rtlCol="0">
            <a:spAutoFit/>
          </a:bodyPr>
          <a:lstStyle/>
          <a:p>
            <a:pPr algn="ctr"/>
            <a:r>
              <a:rPr lang="zh-CN" altLang="en-US" sz="13040" dirty="0">
                <a:solidFill>
                  <a:schemeClr val="bg1"/>
                </a:solidFill>
                <a:latin typeface="华文新魏" panose="02010800040101010101" pitchFamily="2" charset="-122"/>
                <a:ea typeface="华文新魏" panose="02010800040101010101" pitchFamily="2" charset="-122"/>
                <a:cs typeface="+mn-ea"/>
                <a:sym typeface="+mn-lt"/>
              </a:rPr>
              <a:t>历史</a:t>
            </a:r>
            <a:endParaRPr lang="en-US" altLang="zh-CN" sz="13040" dirty="0">
              <a:solidFill>
                <a:schemeClr val="bg1"/>
              </a:solidFill>
              <a:latin typeface="华文新魏" panose="02010800040101010101" pitchFamily="2" charset="-122"/>
              <a:ea typeface="华文新魏" panose="02010800040101010101" pitchFamily="2" charset="-122"/>
              <a:cs typeface="+mn-ea"/>
              <a:sym typeface="+mn-lt"/>
            </a:endParaRPr>
          </a:p>
        </p:txBody>
      </p:sp>
      <p:sp>
        <p:nvSpPr>
          <p:cNvPr id="17" name="文本框 16"/>
          <p:cNvSpPr txBox="1"/>
          <p:nvPr/>
        </p:nvSpPr>
        <p:spPr>
          <a:xfrm>
            <a:off x="2211686" y="5570716"/>
            <a:ext cx="949299" cy="397801"/>
          </a:xfrm>
          <a:prstGeom prst="rect">
            <a:avLst/>
          </a:prstGeom>
          <a:noFill/>
        </p:spPr>
        <p:txBody>
          <a:bodyPr wrap="none" rtlCol="0">
            <a:spAutoFit/>
          </a:bodyPr>
          <a:lstStyle/>
          <a:p>
            <a:r>
              <a:rPr lang="zh-CN" altLang="en-US" sz="1985" dirty="0">
                <a:solidFill>
                  <a:schemeClr val="bg1"/>
                </a:solidFill>
              </a:rPr>
              <a:t>部编版</a:t>
            </a:r>
          </a:p>
        </p:txBody>
      </p:sp>
      <p:sp>
        <p:nvSpPr>
          <p:cNvPr id="14" name="文本框 13"/>
          <p:cNvSpPr txBox="1"/>
          <p:nvPr/>
        </p:nvSpPr>
        <p:spPr>
          <a:xfrm>
            <a:off x="5416985" y="1674166"/>
            <a:ext cx="5453786" cy="2186496"/>
          </a:xfrm>
          <a:prstGeom prst="rect">
            <a:avLst/>
          </a:prstGeom>
          <a:noFill/>
        </p:spPr>
        <p:txBody>
          <a:bodyPr wrap="square" rtlCol="0">
            <a:spAutoFit/>
          </a:bodyPr>
          <a:lstStyle/>
          <a:p>
            <a:pPr algn="ctr">
              <a:lnSpc>
                <a:spcPct val="200000"/>
              </a:lnSpc>
            </a:pPr>
            <a:r>
              <a:rPr lang="zh-CN" altLang="en-US" sz="3400" b="1" dirty="0">
                <a:latin typeface="微软雅黑" panose="020B0503020204020204" pitchFamily="34" charset="-122"/>
                <a:ea typeface="微软雅黑" panose="020B0503020204020204" pitchFamily="34" charset="-122"/>
              </a:rPr>
              <a:t>中考第二轮复习</a:t>
            </a:r>
            <a:endParaRPr lang="en-US" altLang="zh-CN" sz="3400" b="1" dirty="0">
              <a:latin typeface="微软雅黑" panose="020B0503020204020204" pitchFamily="34" charset="-122"/>
              <a:ea typeface="微软雅黑" panose="020B0503020204020204" pitchFamily="34" charset="-122"/>
            </a:endParaRPr>
          </a:p>
          <a:p>
            <a:pPr algn="ctr">
              <a:lnSpc>
                <a:spcPct val="200000"/>
              </a:lnSpc>
            </a:pPr>
            <a:r>
              <a:rPr lang="zh-CN" altLang="en-US" sz="3400" b="1" dirty="0">
                <a:latin typeface="微软雅黑" panose="020B0503020204020204" pitchFamily="34" charset="-122"/>
                <a:ea typeface="微软雅黑" panose="020B0503020204020204" pitchFamily="34" charset="-122"/>
              </a:rPr>
              <a:t>专题梳理，掌握脉络</a:t>
            </a:r>
            <a:endParaRPr lang="zh-CN" altLang="en-US" sz="3025"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5973090" y="4597252"/>
            <a:ext cx="4544835" cy="877676"/>
          </a:xfrm>
          <a:prstGeom prst="rect">
            <a:avLst/>
          </a:prstGeom>
          <a:noFill/>
        </p:spPr>
        <p:txBody>
          <a:bodyPr wrap="none" rtlCol="0">
            <a:spAutoFit/>
          </a:bodyPr>
          <a:lstStyle/>
          <a:p>
            <a:pPr algn="ctr">
              <a:lnSpc>
                <a:spcPct val="150000"/>
              </a:lnSpc>
            </a:pPr>
            <a:r>
              <a:rPr lang="zh-CN" altLang="en-US" sz="3400" dirty="0">
                <a:latin typeface="楷体" panose="02010609060101010101" pitchFamily="49" charset="-122"/>
                <a:ea typeface="楷体" panose="02010609060101010101" pitchFamily="49" charset="-122"/>
              </a:rPr>
              <a:t>四、中国的民族关系史</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21" y="3545827"/>
            <a:ext cx="1457924" cy="3295207"/>
          </a:xfrm>
          <a:prstGeom prst="rect">
            <a:avLst/>
          </a:prstGeom>
        </p:spPr>
      </p:pic>
      <p:cxnSp>
        <p:nvCxnSpPr>
          <p:cNvPr id="3" name="直接箭头连接符 2"/>
          <p:cNvCxnSpPr/>
          <p:nvPr/>
        </p:nvCxnSpPr>
        <p:spPr>
          <a:xfrm>
            <a:off x="5973092" y="5474928"/>
            <a:ext cx="4684489"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矩形 19"/>
          <p:cNvSpPr/>
          <p:nvPr/>
        </p:nvSpPr>
        <p:spPr>
          <a:xfrm>
            <a:off x="6565000" y="2316181"/>
            <a:ext cx="4464496" cy="39604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088629" y="2304306"/>
            <a:ext cx="4464496" cy="396044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solidFill>
            <a:schemeClr val="accent2">
              <a:lumMod val="50000"/>
            </a:schemeClr>
          </a:solidFill>
          <a:ln>
            <a:noFill/>
          </a:ln>
        </p:spPr>
        <p:txBody>
          <a:bodyPr wrap="square" rtlCol="0" anchor="ctr">
            <a:spAutoFit/>
          </a:bodyPr>
          <a:lstStyle/>
          <a:p>
            <a:pPr algn="ctr"/>
            <a:r>
              <a:rPr lang="zh-CN" altLang="en-US" sz="2200" b="1" dirty="0">
                <a:solidFill>
                  <a:schemeClr val="bg1"/>
                </a:solidFill>
              </a:rPr>
              <a:t>古代</a:t>
            </a:r>
          </a:p>
        </p:txBody>
      </p:sp>
      <p:sp>
        <p:nvSpPr>
          <p:cNvPr id="5" name="文本框 4"/>
          <p:cNvSpPr txBox="1"/>
          <p:nvPr/>
        </p:nvSpPr>
        <p:spPr>
          <a:xfrm>
            <a:off x="-7257" y="4969763"/>
            <a:ext cx="1728589" cy="430887"/>
          </a:xfrm>
          <a:prstGeom prst="rect">
            <a:avLst/>
          </a:prstGeom>
          <a:noFill/>
          <a:ln>
            <a:noFill/>
          </a:ln>
        </p:spPr>
        <p:txBody>
          <a:bodyPr wrap="square" rtlCol="0" anchor="ctr">
            <a:spAutoFit/>
          </a:bodyPr>
          <a:lstStyle/>
          <a:p>
            <a:pPr algn="ctr"/>
            <a:r>
              <a:rPr lang="zh-CN" altLang="en-US" sz="2200"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noFill/>
          <a:ln>
            <a:noFill/>
          </a:ln>
        </p:spPr>
        <p:txBody>
          <a:bodyPr wrap="square" rtlCol="0" anchor="ctr">
            <a:spAutoFit/>
          </a:bodyPr>
          <a:lstStyle/>
          <a:p>
            <a:pPr algn="ctr"/>
            <a:r>
              <a:rPr lang="zh-CN" altLang="en-US" sz="2200" dirty="0"/>
              <a:t>现代</a:t>
            </a:r>
          </a:p>
        </p:txBody>
      </p:sp>
      <p:sp>
        <p:nvSpPr>
          <p:cNvPr id="10" name="文本框 9"/>
          <p:cNvSpPr txBox="1"/>
          <p:nvPr/>
        </p:nvSpPr>
        <p:spPr>
          <a:xfrm>
            <a:off x="5885658" y="1167839"/>
            <a:ext cx="1101262" cy="461665"/>
          </a:xfrm>
          <a:prstGeom prst="rect">
            <a:avLst/>
          </a:prstGeom>
          <a:noFill/>
        </p:spPr>
        <p:txBody>
          <a:bodyPr wrap="square" rtlCol="0">
            <a:spAutoFit/>
          </a:bodyPr>
          <a:lstStyle/>
          <a:p>
            <a:pPr algn="ctr"/>
            <a:r>
              <a:rPr lang="zh-CN" altLang="en-US" sz="2400" dirty="0">
                <a:latin typeface="+mn-ea"/>
              </a:rPr>
              <a:t>   元朝</a:t>
            </a:r>
          </a:p>
        </p:txBody>
      </p:sp>
      <p:cxnSp>
        <p:nvCxnSpPr>
          <p:cNvPr id="13" name="直接连接符 12"/>
          <p:cNvCxnSpPr/>
          <p:nvPr/>
        </p:nvCxnSpPr>
        <p:spPr>
          <a:xfrm>
            <a:off x="5977061" y="1872258"/>
            <a:ext cx="1273743"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302599" y="2448322"/>
            <a:ext cx="4178518" cy="3400931"/>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zh-CN" altLang="en-US" dirty="0"/>
              <a:t>蒙古族崛起，</a:t>
            </a:r>
            <a:r>
              <a:rPr lang="en-US" altLang="zh-CN" dirty="0"/>
              <a:t>1206</a:t>
            </a:r>
            <a:r>
              <a:rPr lang="zh-CN" altLang="en-US" dirty="0"/>
              <a:t>年铁木真完成蒙古草原统一，建立蒙古政权，他被尊称为成吉思汗。</a:t>
            </a:r>
            <a:endParaRPr lang="en-US" altLang="zh-CN" dirty="0"/>
          </a:p>
          <a:p>
            <a:pPr marL="342900" indent="-342900">
              <a:lnSpc>
                <a:spcPts val="3000"/>
              </a:lnSpc>
              <a:spcBef>
                <a:spcPts val="600"/>
              </a:spcBef>
              <a:spcAft>
                <a:spcPts val="600"/>
              </a:spcAft>
              <a:buFont typeface="等线" panose="02010600030101010101" pitchFamily="2" charset="-122"/>
              <a:buChar char="↘"/>
            </a:pPr>
            <a:r>
              <a:rPr lang="en-US" altLang="zh-CN" dirty="0"/>
              <a:t>1227</a:t>
            </a:r>
            <a:r>
              <a:rPr lang="zh-CN" altLang="en-US" dirty="0"/>
              <a:t>年，蒙古灭西夏。</a:t>
            </a:r>
            <a:endParaRPr lang="en-US" altLang="zh-CN" dirty="0"/>
          </a:p>
          <a:p>
            <a:pPr marL="342900" indent="-342900">
              <a:lnSpc>
                <a:spcPts val="3000"/>
              </a:lnSpc>
              <a:spcBef>
                <a:spcPts val="600"/>
              </a:spcBef>
              <a:spcAft>
                <a:spcPts val="600"/>
              </a:spcAft>
              <a:buFont typeface="等线" panose="02010600030101010101" pitchFamily="2" charset="-122"/>
              <a:buChar char="↘"/>
            </a:pPr>
            <a:r>
              <a:rPr lang="en-US" altLang="zh-CN" dirty="0"/>
              <a:t>1234</a:t>
            </a:r>
            <a:r>
              <a:rPr lang="zh-CN" altLang="en-US" dirty="0"/>
              <a:t>年，蒙古灭金。</a:t>
            </a:r>
            <a:endParaRPr lang="en-US" altLang="zh-CN" dirty="0"/>
          </a:p>
          <a:p>
            <a:pPr marL="342900" indent="-342900">
              <a:lnSpc>
                <a:spcPts val="3000"/>
              </a:lnSpc>
              <a:spcBef>
                <a:spcPts val="600"/>
              </a:spcBef>
              <a:spcAft>
                <a:spcPts val="600"/>
              </a:spcAft>
              <a:buFont typeface="等线" panose="02010600030101010101" pitchFamily="2" charset="-122"/>
              <a:buChar char="↘"/>
            </a:pPr>
            <a:r>
              <a:rPr lang="en-US" altLang="zh-CN" dirty="0"/>
              <a:t>1271</a:t>
            </a:r>
            <a:r>
              <a:rPr lang="zh-CN" altLang="en-US" dirty="0"/>
              <a:t>年，忽必烈改国号为元。</a:t>
            </a:r>
            <a:endParaRPr lang="en-US" altLang="zh-CN" dirty="0"/>
          </a:p>
          <a:p>
            <a:pPr marL="342900" indent="-342900">
              <a:lnSpc>
                <a:spcPts val="3000"/>
              </a:lnSpc>
              <a:spcBef>
                <a:spcPts val="600"/>
              </a:spcBef>
              <a:spcAft>
                <a:spcPts val="600"/>
              </a:spcAft>
              <a:buFont typeface="等线" panose="02010600030101010101" pitchFamily="2" charset="-122"/>
              <a:buChar char="↘"/>
            </a:pPr>
            <a:r>
              <a:rPr lang="en-US" altLang="zh-CN" dirty="0"/>
              <a:t>1276</a:t>
            </a:r>
            <a:r>
              <a:rPr lang="zh-CN" altLang="en-US" dirty="0"/>
              <a:t>年，南宋灭亡。</a:t>
            </a:r>
            <a:endParaRPr lang="en-US" altLang="zh-CN" dirty="0"/>
          </a:p>
        </p:txBody>
      </p:sp>
      <p:sp>
        <p:nvSpPr>
          <p:cNvPr id="15" name="文本框 14"/>
          <p:cNvSpPr txBox="1"/>
          <p:nvPr/>
        </p:nvSpPr>
        <p:spPr>
          <a:xfrm>
            <a:off x="6562947" y="2320270"/>
            <a:ext cx="4450567" cy="4016484"/>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zh-CN" altLang="en-US" dirty="0">
                <a:solidFill>
                  <a:schemeClr val="bg1"/>
                </a:solidFill>
              </a:rPr>
              <a:t>在澎湖列岛设置澎湖巡检司，负责管辖澎湖和琉球（今台湾），这是中央政府首次在台湾地区正式建立的行政机构。</a:t>
            </a:r>
            <a:endParaRPr lang="en-US" altLang="zh-CN" dirty="0">
              <a:solidFill>
                <a:schemeClr val="bg1"/>
              </a:solidFill>
            </a:endParaRPr>
          </a:p>
          <a:p>
            <a:pPr marL="342900" indent="-342900">
              <a:lnSpc>
                <a:spcPts val="3000"/>
              </a:lnSpc>
              <a:spcBef>
                <a:spcPts val="600"/>
              </a:spcBef>
              <a:spcAft>
                <a:spcPts val="600"/>
              </a:spcAft>
              <a:buFont typeface="等线" panose="02010600030101010101" pitchFamily="2" charset="-122"/>
              <a:buChar char="↘"/>
            </a:pPr>
            <a:r>
              <a:rPr lang="zh-CN" altLang="en-US" dirty="0">
                <a:solidFill>
                  <a:schemeClr val="bg1"/>
                </a:solidFill>
              </a:rPr>
              <a:t>设置北庭都元帅府等机构管理西域。</a:t>
            </a:r>
            <a:endParaRPr lang="en-US" altLang="zh-CN" dirty="0">
              <a:solidFill>
                <a:schemeClr val="bg1"/>
              </a:solidFill>
            </a:endParaRPr>
          </a:p>
          <a:p>
            <a:pPr marL="342900" indent="-342900">
              <a:lnSpc>
                <a:spcPts val="3000"/>
              </a:lnSpc>
              <a:spcBef>
                <a:spcPts val="600"/>
              </a:spcBef>
              <a:spcAft>
                <a:spcPts val="600"/>
              </a:spcAft>
              <a:buFont typeface="等线" panose="02010600030101010101" pitchFamily="2" charset="-122"/>
              <a:buChar char="↘"/>
            </a:pPr>
            <a:r>
              <a:rPr lang="zh-CN" altLang="en-US" dirty="0">
                <a:solidFill>
                  <a:schemeClr val="bg1"/>
                </a:solidFill>
              </a:rPr>
              <a:t>设置宣慰使司都元帅府，由宣政院统辖，管理西藏事务。</a:t>
            </a:r>
            <a:endParaRPr lang="en-US" altLang="zh-CN" dirty="0">
              <a:solidFill>
                <a:schemeClr val="bg1"/>
              </a:solidFill>
            </a:endParaRPr>
          </a:p>
          <a:p>
            <a:pPr marL="342900" indent="-342900">
              <a:lnSpc>
                <a:spcPts val="3000"/>
              </a:lnSpc>
              <a:spcBef>
                <a:spcPts val="600"/>
              </a:spcBef>
              <a:spcAft>
                <a:spcPts val="600"/>
              </a:spcAft>
              <a:buFont typeface="等线" panose="02010600030101010101" pitchFamily="2" charset="-122"/>
              <a:buChar char="↘"/>
            </a:pPr>
            <a:r>
              <a:rPr lang="zh-CN" altLang="en-US" dirty="0">
                <a:solidFill>
                  <a:schemeClr val="bg1"/>
                </a:solidFill>
              </a:rPr>
              <a:t>形成新的民族</a:t>
            </a:r>
            <a:r>
              <a:rPr lang="en-US" altLang="zh-CN" dirty="0">
                <a:solidFill>
                  <a:schemeClr val="bg1"/>
                </a:solidFill>
              </a:rPr>
              <a:t>——</a:t>
            </a:r>
            <a:r>
              <a:rPr lang="zh-CN" altLang="en-US" dirty="0">
                <a:solidFill>
                  <a:schemeClr val="bg1"/>
                </a:solidFill>
              </a:rPr>
              <a:t>回族。</a:t>
            </a:r>
            <a:endParaRPr lang="en-US" altLang="zh-CN" dirty="0">
              <a:solidFill>
                <a:schemeClr val="bg1"/>
              </a:solidFill>
            </a:endParaRPr>
          </a:p>
        </p:txBody>
      </p:sp>
      <p:cxnSp>
        <p:nvCxnSpPr>
          <p:cNvPr id="7" name="直接箭头连接符 6"/>
          <p:cNvCxnSpPr/>
          <p:nvPr/>
        </p:nvCxnSpPr>
        <p:spPr>
          <a:xfrm>
            <a:off x="6551071" y="1872258"/>
            <a:ext cx="0" cy="4824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2"/>
          <a:stretch>
            <a:fillRect/>
          </a:stretch>
        </p:blipFill>
        <p:spPr>
          <a:xfrm>
            <a:off x="3889069" y="1124384"/>
            <a:ext cx="798809" cy="1152128"/>
          </a:xfrm>
          <a:prstGeom prst="rect">
            <a:avLst/>
          </a:prstGeom>
        </p:spPr>
      </p:pic>
      <p:pic>
        <p:nvPicPr>
          <p:cNvPr id="23" name="图片 22"/>
          <p:cNvPicPr>
            <a:picLocks noChangeAspect="1"/>
          </p:cNvPicPr>
          <p:nvPr/>
        </p:nvPicPr>
        <p:blipFill rotWithShape="1">
          <a:blip r:embed="rId3">
            <a:lum bright="70000" contrast="-70000"/>
          </a:blip>
          <a:srcRect t="2726"/>
          <a:stretch>
            <a:fillRect/>
          </a:stretch>
        </p:blipFill>
        <p:spPr>
          <a:xfrm>
            <a:off x="8447394" y="1124384"/>
            <a:ext cx="1166693" cy="11360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矩形 19"/>
          <p:cNvSpPr/>
          <p:nvPr/>
        </p:nvSpPr>
        <p:spPr>
          <a:xfrm>
            <a:off x="6565000" y="2316181"/>
            <a:ext cx="4464496" cy="39604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088629" y="2304306"/>
            <a:ext cx="4464496" cy="396044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solidFill>
            <a:schemeClr val="accent2">
              <a:lumMod val="50000"/>
            </a:schemeClr>
          </a:solidFill>
          <a:ln>
            <a:noFill/>
          </a:ln>
        </p:spPr>
        <p:txBody>
          <a:bodyPr wrap="square" rtlCol="0" anchor="ctr">
            <a:spAutoFit/>
          </a:bodyPr>
          <a:lstStyle/>
          <a:p>
            <a:pPr algn="ctr"/>
            <a:r>
              <a:rPr lang="zh-CN" altLang="en-US" sz="2200" b="1" dirty="0">
                <a:solidFill>
                  <a:schemeClr val="bg1"/>
                </a:solidFill>
              </a:rPr>
              <a:t>古代</a:t>
            </a:r>
          </a:p>
        </p:txBody>
      </p:sp>
      <p:sp>
        <p:nvSpPr>
          <p:cNvPr id="5" name="文本框 4"/>
          <p:cNvSpPr txBox="1"/>
          <p:nvPr/>
        </p:nvSpPr>
        <p:spPr>
          <a:xfrm>
            <a:off x="-7257" y="4969763"/>
            <a:ext cx="1728589" cy="430887"/>
          </a:xfrm>
          <a:prstGeom prst="rect">
            <a:avLst/>
          </a:prstGeom>
          <a:noFill/>
          <a:ln>
            <a:noFill/>
          </a:ln>
        </p:spPr>
        <p:txBody>
          <a:bodyPr wrap="square" rtlCol="0" anchor="ctr">
            <a:spAutoFit/>
          </a:bodyPr>
          <a:lstStyle/>
          <a:p>
            <a:pPr algn="ctr"/>
            <a:r>
              <a:rPr lang="zh-CN" altLang="en-US" sz="2200"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noFill/>
          <a:ln>
            <a:noFill/>
          </a:ln>
        </p:spPr>
        <p:txBody>
          <a:bodyPr wrap="square" rtlCol="0" anchor="ctr">
            <a:spAutoFit/>
          </a:bodyPr>
          <a:lstStyle/>
          <a:p>
            <a:pPr algn="ctr"/>
            <a:r>
              <a:rPr lang="zh-CN" altLang="en-US" sz="2200" dirty="0"/>
              <a:t>现代</a:t>
            </a:r>
          </a:p>
        </p:txBody>
      </p:sp>
      <p:sp>
        <p:nvSpPr>
          <p:cNvPr id="10" name="文本框 9"/>
          <p:cNvSpPr txBox="1"/>
          <p:nvPr/>
        </p:nvSpPr>
        <p:spPr>
          <a:xfrm>
            <a:off x="5885658" y="1167839"/>
            <a:ext cx="1101262" cy="461665"/>
          </a:xfrm>
          <a:prstGeom prst="rect">
            <a:avLst/>
          </a:prstGeom>
          <a:noFill/>
        </p:spPr>
        <p:txBody>
          <a:bodyPr wrap="square" rtlCol="0">
            <a:spAutoFit/>
          </a:bodyPr>
          <a:lstStyle/>
          <a:p>
            <a:pPr algn="ctr"/>
            <a:r>
              <a:rPr lang="zh-CN" altLang="en-US" sz="2400" dirty="0">
                <a:latin typeface="+mn-ea"/>
              </a:rPr>
              <a:t>   清朝</a:t>
            </a:r>
          </a:p>
        </p:txBody>
      </p:sp>
      <p:cxnSp>
        <p:nvCxnSpPr>
          <p:cNvPr id="13" name="直接连接符 12"/>
          <p:cNvCxnSpPr/>
          <p:nvPr/>
        </p:nvCxnSpPr>
        <p:spPr>
          <a:xfrm>
            <a:off x="5977061" y="1872258"/>
            <a:ext cx="1273743"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302599" y="2448322"/>
            <a:ext cx="4178518" cy="1400383"/>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zh-CN" altLang="en-US" dirty="0"/>
              <a:t>康熙帝平定噶尔丹叛乱；</a:t>
            </a:r>
            <a:endParaRPr lang="en-US" altLang="zh-CN" dirty="0"/>
          </a:p>
          <a:p>
            <a:pPr marL="342900" indent="-342900">
              <a:lnSpc>
                <a:spcPts val="3000"/>
              </a:lnSpc>
              <a:spcBef>
                <a:spcPts val="600"/>
              </a:spcBef>
              <a:spcAft>
                <a:spcPts val="600"/>
              </a:spcAft>
              <a:buFont typeface="等线" panose="02010600030101010101" pitchFamily="2" charset="-122"/>
              <a:buChar char="↘"/>
            </a:pPr>
            <a:r>
              <a:rPr lang="zh-CN" altLang="en-US" dirty="0"/>
              <a:t>乾隆帝平定回部大小和卓叛乱，设置伊犁将军，管理新疆事务。</a:t>
            </a:r>
            <a:endParaRPr lang="en-US" altLang="zh-CN" dirty="0"/>
          </a:p>
        </p:txBody>
      </p:sp>
      <p:sp>
        <p:nvSpPr>
          <p:cNvPr id="15" name="文本框 14"/>
          <p:cNvSpPr txBox="1"/>
          <p:nvPr/>
        </p:nvSpPr>
        <p:spPr>
          <a:xfrm>
            <a:off x="6562947" y="2320270"/>
            <a:ext cx="4450567" cy="3862596"/>
          </a:xfrm>
          <a:prstGeom prst="rect">
            <a:avLst/>
          </a:prstGeom>
          <a:noFill/>
        </p:spPr>
        <p:txBody>
          <a:bodyPr wrap="square" rtlCol="0">
            <a:spAutoFit/>
          </a:bodyPr>
          <a:lstStyle/>
          <a:p>
            <a:pPr marL="342900" indent="-342900">
              <a:lnSpc>
                <a:spcPts val="2600"/>
              </a:lnSpc>
              <a:spcBef>
                <a:spcPts val="600"/>
              </a:spcBef>
              <a:spcAft>
                <a:spcPts val="600"/>
              </a:spcAft>
              <a:buFont typeface="等线" panose="02010600030101010101" pitchFamily="2" charset="-122"/>
              <a:buChar char="↘"/>
            </a:pPr>
            <a:r>
              <a:rPr lang="en-US" altLang="zh-CN" dirty="0">
                <a:solidFill>
                  <a:schemeClr val="bg1"/>
                </a:solidFill>
              </a:rPr>
              <a:t>1653</a:t>
            </a:r>
            <a:r>
              <a:rPr lang="zh-CN" altLang="en-US" dirty="0">
                <a:solidFill>
                  <a:schemeClr val="bg1"/>
                </a:solidFill>
              </a:rPr>
              <a:t>年册封“达赖喇嘛”；</a:t>
            </a:r>
            <a:endParaRPr lang="en-US" altLang="zh-CN" dirty="0">
              <a:solidFill>
                <a:schemeClr val="bg1"/>
              </a:solidFill>
            </a:endParaRPr>
          </a:p>
          <a:p>
            <a:pPr marL="342900" indent="-342900">
              <a:lnSpc>
                <a:spcPts val="2600"/>
              </a:lnSpc>
              <a:spcBef>
                <a:spcPts val="600"/>
              </a:spcBef>
              <a:spcAft>
                <a:spcPts val="600"/>
              </a:spcAft>
              <a:buFont typeface="等线" panose="02010600030101010101" pitchFamily="2" charset="-122"/>
              <a:buChar char="↘"/>
            </a:pPr>
            <a:r>
              <a:rPr lang="en-US" altLang="zh-CN" dirty="0">
                <a:solidFill>
                  <a:schemeClr val="bg1"/>
                </a:solidFill>
              </a:rPr>
              <a:t>1713</a:t>
            </a:r>
            <a:r>
              <a:rPr lang="zh-CN" altLang="en-US" dirty="0">
                <a:solidFill>
                  <a:schemeClr val="bg1"/>
                </a:solidFill>
              </a:rPr>
              <a:t>年册封“班禅额尔德尼”</a:t>
            </a:r>
            <a:endParaRPr lang="en-US" altLang="zh-CN" dirty="0">
              <a:solidFill>
                <a:schemeClr val="bg1"/>
              </a:solidFill>
            </a:endParaRPr>
          </a:p>
          <a:p>
            <a:pPr marL="342900" indent="-342900">
              <a:lnSpc>
                <a:spcPts val="2600"/>
              </a:lnSpc>
              <a:spcBef>
                <a:spcPts val="600"/>
              </a:spcBef>
              <a:spcAft>
                <a:spcPts val="600"/>
              </a:spcAft>
              <a:buFont typeface="等线" panose="02010600030101010101" pitchFamily="2" charset="-122"/>
              <a:buChar char="↘"/>
            </a:pPr>
            <a:r>
              <a:rPr lang="en-US" altLang="zh-CN" dirty="0">
                <a:solidFill>
                  <a:schemeClr val="bg1"/>
                </a:solidFill>
              </a:rPr>
              <a:t>1727</a:t>
            </a:r>
            <a:r>
              <a:rPr lang="zh-CN" altLang="en-US" dirty="0">
                <a:solidFill>
                  <a:schemeClr val="bg1"/>
                </a:solidFill>
              </a:rPr>
              <a:t>年设置驻藏大臣，监督西藏地方政务；</a:t>
            </a:r>
            <a:endParaRPr lang="en-US" altLang="zh-CN" dirty="0">
              <a:solidFill>
                <a:schemeClr val="bg1"/>
              </a:solidFill>
            </a:endParaRPr>
          </a:p>
          <a:p>
            <a:pPr marL="342900" indent="-342900">
              <a:lnSpc>
                <a:spcPts val="2600"/>
              </a:lnSpc>
              <a:spcBef>
                <a:spcPts val="600"/>
              </a:spcBef>
              <a:spcAft>
                <a:spcPts val="600"/>
              </a:spcAft>
              <a:buFont typeface="等线" panose="02010600030101010101" pitchFamily="2" charset="-122"/>
              <a:buChar char="↘"/>
            </a:pPr>
            <a:r>
              <a:rPr lang="en-US" altLang="zh-CN" dirty="0">
                <a:solidFill>
                  <a:schemeClr val="bg1"/>
                </a:solidFill>
              </a:rPr>
              <a:t>1751</a:t>
            </a:r>
            <a:r>
              <a:rPr lang="zh-CN" altLang="en-US" dirty="0">
                <a:solidFill>
                  <a:schemeClr val="bg1"/>
                </a:solidFill>
              </a:rPr>
              <a:t>年设置噶厦；</a:t>
            </a:r>
            <a:endParaRPr lang="en-US" altLang="zh-CN" dirty="0">
              <a:solidFill>
                <a:schemeClr val="bg1"/>
              </a:solidFill>
            </a:endParaRPr>
          </a:p>
          <a:p>
            <a:pPr marL="342900" indent="-342900">
              <a:lnSpc>
                <a:spcPts val="2600"/>
              </a:lnSpc>
              <a:spcBef>
                <a:spcPts val="600"/>
              </a:spcBef>
              <a:spcAft>
                <a:spcPts val="600"/>
              </a:spcAft>
              <a:buFont typeface="等线" panose="02010600030101010101" pitchFamily="2" charset="-122"/>
              <a:buChar char="↘"/>
            </a:pPr>
            <a:r>
              <a:rPr lang="en-US" altLang="zh-CN" dirty="0">
                <a:solidFill>
                  <a:schemeClr val="bg1"/>
                </a:solidFill>
              </a:rPr>
              <a:t>1793</a:t>
            </a:r>
            <a:r>
              <a:rPr lang="zh-CN" altLang="en-US" dirty="0">
                <a:solidFill>
                  <a:schemeClr val="bg1"/>
                </a:solidFill>
              </a:rPr>
              <a:t>年颁布</a:t>
            </a:r>
            <a:r>
              <a:rPr lang="en-US" altLang="zh-CN" dirty="0">
                <a:solidFill>
                  <a:schemeClr val="bg1"/>
                </a:solidFill>
              </a:rPr>
              <a:t>《</a:t>
            </a:r>
            <a:r>
              <a:rPr lang="zh-CN" altLang="en-US" dirty="0">
                <a:solidFill>
                  <a:schemeClr val="bg1"/>
                </a:solidFill>
              </a:rPr>
              <a:t>钦定藏内善后章程</a:t>
            </a:r>
            <a:r>
              <a:rPr lang="en-US" altLang="zh-CN" dirty="0">
                <a:solidFill>
                  <a:schemeClr val="bg1"/>
                </a:solidFill>
              </a:rPr>
              <a:t>》</a:t>
            </a:r>
            <a:r>
              <a:rPr lang="zh-CN" altLang="en-US" dirty="0">
                <a:solidFill>
                  <a:schemeClr val="bg1"/>
                </a:solidFill>
              </a:rPr>
              <a:t>，规范了西藏地方行政体制和法规。</a:t>
            </a:r>
            <a:endParaRPr lang="en-US" altLang="zh-CN" dirty="0">
              <a:solidFill>
                <a:schemeClr val="bg1"/>
              </a:solidFill>
            </a:endParaRPr>
          </a:p>
          <a:p>
            <a:pPr marL="342900" indent="-342900">
              <a:lnSpc>
                <a:spcPts val="2600"/>
              </a:lnSpc>
              <a:spcBef>
                <a:spcPts val="600"/>
              </a:spcBef>
              <a:spcAft>
                <a:spcPts val="600"/>
              </a:spcAft>
              <a:buFont typeface="等线" panose="02010600030101010101" pitchFamily="2" charset="-122"/>
              <a:buChar char="↘"/>
            </a:pPr>
            <a:r>
              <a:rPr lang="en-US" altLang="zh-CN" dirty="0">
                <a:solidFill>
                  <a:schemeClr val="bg1"/>
                </a:solidFill>
              </a:rPr>
              <a:t>1771</a:t>
            </a:r>
            <a:r>
              <a:rPr lang="zh-CN" altLang="en-US" dirty="0">
                <a:solidFill>
                  <a:schemeClr val="bg1"/>
                </a:solidFill>
              </a:rPr>
              <a:t>年，土尔扈特部东归。</a:t>
            </a:r>
            <a:endParaRPr lang="en-US" altLang="zh-CN" dirty="0">
              <a:solidFill>
                <a:schemeClr val="bg1"/>
              </a:solidFill>
            </a:endParaRPr>
          </a:p>
        </p:txBody>
      </p:sp>
      <p:cxnSp>
        <p:nvCxnSpPr>
          <p:cNvPr id="7" name="直接箭头连接符 6"/>
          <p:cNvCxnSpPr/>
          <p:nvPr/>
        </p:nvCxnSpPr>
        <p:spPr>
          <a:xfrm>
            <a:off x="6551071" y="1872258"/>
            <a:ext cx="0" cy="4824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2"/>
          <a:stretch>
            <a:fillRect/>
          </a:stretch>
        </p:blipFill>
        <p:spPr>
          <a:xfrm>
            <a:off x="3889069" y="1124384"/>
            <a:ext cx="798809" cy="1152128"/>
          </a:xfrm>
          <a:prstGeom prst="rect">
            <a:avLst/>
          </a:prstGeom>
        </p:spPr>
      </p:pic>
      <p:pic>
        <p:nvPicPr>
          <p:cNvPr id="23" name="图片 22"/>
          <p:cNvPicPr>
            <a:picLocks noChangeAspect="1"/>
          </p:cNvPicPr>
          <p:nvPr/>
        </p:nvPicPr>
        <p:blipFill rotWithShape="1">
          <a:blip r:embed="rId3">
            <a:lum bright="70000" contrast="-70000"/>
          </a:blip>
          <a:srcRect t="2726"/>
          <a:stretch>
            <a:fillRect/>
          </a:stretch>
        </p:blipFill>
        <p:spPr>
          <a:xfrm>
            <a:off x="8447394" y="1124384"/>
            <a:ext cx="1166693" cy="11360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noFill/>
          <a:ln>
            <a:noFill/>
          </a:ln>
        </p:spPr>
        <p:txBody>
          <a:bodyPr wrap="square" rtlCol="0" anchor="ctr">
            <a:spAutoFit/>
          </a:bodyPr>
          <a:lstStyle>
            <a:defPPr>
              <a:defRPr lang="zh-CN"/>
            </a:defPPr>
            <a:lvl1pPr algn="ctr">
              <a:defRPr sz="2200"/>
            </a:lvl1pPr>
          </a:lstStyle>
          <a:p>
            <a:r>
              <a:rPr lang="zh-CN" altLang="en-US" dirty="0"/>
              <a:t>古代</a:t>
            </a:r>
          </a:p>
        </p:txBody>
      </p:sp>
      <p:sp>
        <p:nvSpPr>
          <p:cNvPr id="5" name="文本框 4"/>
          <p:cNvSpPr txBox="1"/>
          <p:nvPr/>
        </p:nvSpPr>
        <p:spPr>
          <a:xfrm>
            <a:off x="-7257" y="4969763"/>
            <a:ext cx="1728589" cy="430887"/>
          </a:xfrm>
          <a:prstGeom prst="rect">
            <a:avLst/>
          </a:prstGeom>
          <a:noFill/>
          <a:ln>
            <a:noFill/>
          </a:ln>
        </p:spPr>
        <p:txBody>
          <a:bodyPr wrap="square" rtlCol="0" anchor="ctr">
            <a:spAutoFit/>
          </a:bodyPr>
          <a:lstStyle/>
          <a:p>
            <a:pPr algn="ctr"/>
            <a:r>
              <a:rPr lang="zh-CN" altLang="en-US" sz="2200"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solidFill>
            <a:schemeClr val="accent2">
              <a:lumMod val="50000"/>
            </a:schemeClr>
          </a:solidFill>
          <a:ln>
            <a:noFill/>
          </a:ln>
        </p:spPr>
        <p:txBody>
          <a:bodyPr wrap="square" rtlCol="0" anchor="ctr">
            <a:spAutoFit/>
          </a:bodyPr>
          <a:lstStyle>
            <a:defPPr>
              <a:defRPr lang="zh-CN"/>
            </a:defPPr>
            <a:lvl1pPr algn="ctr">
              <a:defRPr sz="2200" b="1">
                <a:solidFill>
                  <a:schemeClr val="bg1"/>
                </a:solidFill>
              </a:defRPr>
            </a:lvl1pPr>
          </a:lstStyle>
          <a:p>
            <a:r>
              <a:rPr lang="zh-CN" altLang="en-US" dirty="0"/>
              <a:t>现代</a:t>
            </a:r>
          </a:p>
        </p:txBody>
      </p:sp>
      <p:sp>
        <p:nvSpPr>
          <p:cNvPr id="14" name="文本框 13"/>
          <p:cNvSpPr txBox="1"/>
          <p:nvPr/>
        </p:nvSpPr>
        <p:spPr>
          <a:xfrm>
            <a:off x="2016621" y="6120730"/>
            <a:ext cx="9425393" cy="477054"/>
          </a:xfrm>
          <a:prstGeom prst="rect">
            <a:avLst/>
          </a:prstGeom>
          <a:noFill/>
        </p:spPr>
        <p:txBody>
          <a:bodyPr wrap="square" rtlCol="0">
            <a:spAutoFit/>
          </a:bodyPr>
          <a:lstStyle/>
          <a:p>
            <a:pPr algn="ctr">
              <a:lnSpc>
                <a:spcPts val="3000"/>
              </a:lnSpc>
              <a:spcBef>
                <a:spcPts val="600"/>
              </a:spcBef>
              <a:spcAft>
                <a:spcPts val="600"/>
              </a:spcAft>
            </a:pPr>
            <a:r>
              <a:rPr lang="en-US" altLang="zh-CN" sz="3200" dirty="0">
                <a:solidFill>
                  <a:srgbClr val="FF0000"/>
                </a:solidFill>
                <a:latin typeface="微软雅黑" panose="020B0503020204020204" pitchFamily="34" charset="-122"/>
                <a:ea typeface="微软雅黑" panose="020B0503020204020204" pitchFamily="34" charset="-122"/>
              </a:rPr>
              <a:t>56</a:t>
            </a:r>
            <a:r>
              <a:rPr lang="zh-CN" altLang="en-US" sz="3200" dirty="0">
                <a:solidFill>
                  <a:srgbClr val="FF0000"/>
                </a:solidFill>
                <a:latin typeface="微软雅黑" panose="020B0503020204020204" pitchFamily="34" charset="-122"/>
                <a:ea typeface="微软雅黑" panose="020B0503020204020204" pitchFamily="34" charset="-122"/>
              </a:rPr>
              <a:t>个民族，</a:t>
            </a:r>
            <a:r>
              <a:rPr lang="en-US" altLang="zh-CN" sz="3200" dirty="0">
                <a:solidFill>
                  <a:srgbClr val="FF0000"/>
                </a:solidFill>
                <a:latin typeface="微软雅黑" panose="020B0503020204020204" pitchFamily="34" charset="-122"/>
                <a:ea typeface="微软雅黑" panose="020B0503020204020204" pitchFamily="34" charset="-122"/>
              </a:rPr>
              <a:t>56</a:t>
            </a:r>
            <a:r>
              <a:rPr lang="zh-CN" altLang="en-US" sz="3200" dirty="0">
                <a:solidFill>
                  <a:srgbClr val="FF0000"/>
                </a:solidFill>
                <a:latin typeface="微软雅黑" panose="020B0503020204020204" pitchFamily="34" charset="-122"/>
                <a:ea typeface="微软雅黑" panose="020B0503020204020204" pitchFamily="34" charset="-122"/>
              </a:rPr>
              <a:t>支花，</a:t>
            </a:r>
            <a:r>
              <a:rPr lang="en-US" altLang="zh-CN" sz="3200" dirty="0">
                <a:solidFill>
                  <a:srgbClr val="FF0000"/>
                </a:solidFill>
                <a:latin typeface="微软雅黑" panose="020B0503020204020204" pitchFamily="34" charset="-122"/>
                <a:ea typeface="微软雅黑" panose="020B0503020204020204" pitchFamily="34" charset="-122"/>
              </a:rPr>
              <a:t>56</a:t>
            </a:r>
            <a:r>
              <a:rPr lang="zh-CN" altLang="en-US" sz="3200" dirty="0">
                <a:solidFill>
                  <a:srgbClr val="FF0000"/>
                </a:solidFill>
                <a:latin typeface="微软雅黑" panose="020B0503020204020204" pitchFamily="34" charset="-122"/>
                <a:ea typeface="微软雅黑" panose="020B0503020204020204" pitchFamily="34" charset="-122"/>
              </a:rPr>
              <a:t>个兄弟姐妹是一家。</a:t>
            </a:r>
            <a:endParaRPr lang="en-US" altLang="zh-CN" sz="3200" dirty="0">
              <a:solidFill>
                <a:srgbClr val="FF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736701" y="847155"/>
            <a:ext cx="7416656" cy="49135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noFill/>
          <a:ln>
            <a:noFill/>
          </a:ln>
        </p:spPr>
        <p:txBody>
          <a:bodyPr wrap="square" rtlCol="0" anchor="ctr">
            <a:spAutoFit/>
          </a:bodyPr>
          <a:lstStyle>
            <a:defPPr>
              <a:defRPr lang="zh-CN"/>
            </a:defPPr>
            <a:lvl1pPr algn="ctr">
              <a:defRPr sz="2200"/>
            </a:lvl1pPr>
          </a:lstStyle>
          <a:p>
            <a:r>
              <a:rPr lang="zh-CN" altLang="en-US" dirty="0"/>
              <a:t>古代</a:t>
            </a:r>
          </a:p>
        </p:txBody>
      </p:sp>
      <p:sp>
        <p:nvSpPr>
          <p:cNvPr id="5" name="文本框 4"/>
          <p:cNvSpPr txBox="1"/>
          <p:nvPr/>
        </p:nvSpPr>
        <p:spPr>
          <a:xfrm>
            <a:off x="-7257" y="4969763"/>
            <a:ext cx="1728589" cy="430887"/>
          </a:xfrm>
          <a:prstGeom prst="rect">
            <a:avLst/>
          </a:prstGeom>
          <a:noFill/>
          <a:ln>
            <a:noFill/>
          </a:ln>
        </p:spPr>
        <p:txBody>
          <a:bodyPr wrap="square" rtlCol="0" anchor="ctr">
            <a:spAutoFit/>
          </a:bodyPr>
          <a:lstStyle/>
          <a:p>
            <a:pPr algn="ctr"/>
            <a:r>
              <a:rPr lang="zh-CN" altLang="en-US" sz="2200"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solidFill>
            <a:schemeClr val="accent2">
              <a:lumMod val="50000"/>
            </a:schemeClr>
          </a:solidFill>
          <a:ln>
            <a:noFill/>
          </a:ln>
        </p:spPr>
        <p:txBody>
          <a:bodyPr wrap="square" rtlCol="0" anchor="ctr">
            <a:spAutoFit/>
          </a:bodyPr>
          <a:lstStyle>
            <a:defPPr>
              <a:defRPr lang="zh-CN"/>
            </a:defPPr>
            <a:lvl1pPr algn="ctr">
              <a:defRPr sz="2200" b="1">
                <a:solidFill>
                  <a:schemeClr val="bg1"/>
                </a:solidFill>
              </a:defRPr>
            </a:lvl1pPr>
          </a:lstStyle>
          <a:p>
            <a:r>
              <a:rPr lang="zh-CN" altLang="en-US" dirty="0"/>
              <a:t>现代</a:t>
            </a:r>
          </a:p>
        </p:txBody>
      </p:sp>
      <p:sp>
        <p:nvSpPr>
          <p:cNvPr id="10" name="文本框 9"/>
          <p:cNvSpPr txBox="1"/>
          <p:nvPr/>
        </p:nvSpPr>
        <p:spPr>
          <a:xfrm>
            <a:off x="2520677" y="1410593"/>
            <a:ext cx="2971723" cy="461665"/>
          </a:xfrm>
          <a:prstGeom prst="rect">
            <a:avLst/>
          </a:prstGeom>
          <a:noFill/>
        </p:spPr>
        <p:txBody>
          <a:bodyPr wrap="square" rtlCol="0">
            <a:spAutoFit/>
          </a:bodyPr>
          <a:lstStyle/>
          <a:p>
            <a:pPr algn="ctr"/>
            <a:r>
              <a:rPr lang="zh-CN" altLang="en-US" sz="2400" dirty="0">
                <a:latin typeface="+mn-ea"/>
              </a:rPr>
              <a:t>   民族区域自治制度</a:t>
            </a:r>
          </a:p>
        </p:txBody>
      </p:sp>
      <p:cxnSp>
        <p:nvCxnSpPr>
          <p:cNvPr id="13" name="直接连接符 12"/>
          <p:cNvCxnSpPr/>
          <p:nvPr/>
        </p:nvCxnSpPr>
        <p:spPr>
          <a:xfrm>
            <a:off x="2664693" y="2012570"/>
            <a:ext cx="2952328"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302599" y="2448322"/>
            <a:ext cx="7706910" cy="2708434"/>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zh-CN" altLang="en-US" dirty="0"/>
              <a:t>中国共产党解决我国民族问题的基本政策。</a:t>
            </a:r>
            <a:endParaRPr lang="en-US" altLang="zh-CN" dirty="0"/>
          </a:p>
          <a:p>
            <a:pPr marL="342900" indent="-342900">
              <a:lnSpc>
                <a:spcPts val="3000"/>
              </a:lnSpc>
              <a:spcBef>
                <a:spcPts val="600"/>
              </a:spcBef>
              <a:spcAft>
                <a:spcPts val="600"/>
              </a:spcAft>
              <a:buFont typeface="等线" panose="02010600030101010101" pitchFamily="2" charset="-122"/>
              <a:buChar char="↘"/>
            </a:pPr>
            <a:r>
              <a:rPr lang="zh-CN" altLang="en-US" dirty="0"/>
              <a:t>定义：在国家统一领导下，在少数民族聚居的地方实行区域自治，按照民族聚居的人口多少和区域大小，设立不同级别的民族自治区域和自治机关。</a:t>
            </a:r>
            <a:endParaRPr lang="en-US" altLang="zh-CN" dirty="0"/>
          </a:p>
          <a:p>
            <a:pPr marL="342900" indent="-342900">
              <a:lnSpc>
                <a:spcPts val="3000"/>
              </a:lnSpc>
              <a:spcBef>
                <a:spcPts val="600"/>
              </a:spcBef>
              <a:spcAft>
                <a:spcPts val="600"/>
              </a:spcAft>
              <a:buFont typeface="等线" panose="02010600030101010101" pitchFamily="2" charset="-122"/>
              <a:buChar char="↘"/>
            </a:pPr>
            <a:r>
              <a:rPr lang="zh-CN" altLang="en-US" dirty="0"/>
              <a:t>特点：在自治区域内，由当地民族当家作主，管理本民族地方性的内部事务，行使自治权。</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noFill/>
          <a:ln>
            <a:noFill/>
          </a:ln>
        </p:spPr>
        <p:txBody>
          <a:bodyPr wrap="square" rtlCol="0" anchor="ctr">
            <a:spAutoFit/>
          </a:bodyPr>
          <a:lstStyle>
            <a:defPPr>
              <a:defRPr lang="zh-CN"/>
            </a:defPPr>
            <a:lvl1pPr algn="ctr">
              <a:defRPr sz="2200"/>
            </a:lvl1pPr>
          </a:lstStyle>
          <a:p>
            <a:r>
              <a:rPr lang="zh-CN" altLang="en-US" dirty="0"/>
              <a:t>古代</a:t>
            </a:r>
          </a:p>
        </p:txBody>
      </p:sp>
      <p:sp>
        <p:nvSpPr>
          <p:cNvPr id="5" name="文本框 4"/>
          <p:cNvSpPr txBox="1"/>
          <p:nvPr/>
        </p:nvSpPr>
        <p:spPr>
          <a:xfrm>
            <a:off x="-7257" y="4969763"/>
            <a:ext cx="1728589" cy="430887"/>
          </a:xfrm>
          <a:prstGeom prst="rect">
            <a:avLst/>
          </a:prstGeom>
          <a:noFill/>
          <a:ln>
            <a:noFill/>
          </a:ln>
        </p:spPr>
        <p:txBody>
          <a:bodyPr wrap="square" rtlCol="0" anchor="ctr">
            <a:spAutoFit/>
          </a:bodyPr>
          <a:lstStyle/>
          <a:p>
            <a:pPr algn="ctr"/>
            <a:r>
              <a:rPr lang="zh-CN" altLang="en-US" sz="2200"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solidFill>
            <a:schemeClr val="accent2">
              <a:lumMod val="50000"/>
            </a:schemeClr>
          </a:solidFill>
          <a:ln>
            <a:noFill/>
          </a:ln>
        </p:spPr>
        <p:txBody>
          <a:bodyPr wrap="square" rtlCol="0" anchor="ctr">
            <a:spAutoFit/>
          </a:bodyPr>
          <a:lstStyle>
            <a:defPPr>
              <a:defRPr lang="zh-CN"/>
            </a:defPPr>
            <a:lvl1pPr algn="ctr">
              <a:defRPr sz="2200" b="1">
                <a:solidFill>
                  <a:schemeClr val="bg1"/>
                </a:solidFill>
              </a:defRPr>
            </a:lvl1pPr>
          </a:lstStyle>
          <a:p>
            <a:r>
              <a:rPr lang="zh-CN" altLang="en-US" dirty="0"/>
              <a:t>现代</a:t>
            </a:r>
          </a:p>
        </p:txBody>
      </p:sp>
      <p:sp>
        <p:nvSpPr>
          <p:cNvPr id="10" name="文本框 9"/>
          <p:cNvSpPr txBox="1"/>
          <p:nvPr/>
        </p:nvSpPr>
        <p:spPr>
          <a:xfrm>
            <a:off x="2520677" y="1410593"/>
            <a:ext cx="2971723" cy="461665"/>
          </a:xfrm>
          <a:prstGeom prst="rect">
            <a:avLst/>
          </a:prstGeom>
          <a:noFill/>
        </p:spPr>
        <p:txBody>
          <a:bodyPr wrap="square" rtlCol="0">
            <a:spAutoFit/>
          </a:bodyPr>
          <a:lstStyle/>
          <a:p>
            <a:pPr algn="ctr"/>
            <a:r>
              <a:rPr lang="zh-CN" altLang="en-US" sz="2400" dirty="0">
                <a:latin typeface="+mn-ea"/>
              </a:rPr>
              <a:t>   民族区域自治制度</a:t>
            </a:r>
          </a:p>
        </p:txBody>
      </p:sp>
      <p:cxnSp>
        <p:nvCxnSpPr>
          <p:cNvPr id="13" name="直接连接符 12"/>
          <p:cNvCxnSpPr/>
          <p:nvPr/>
        </p:nvCxnSpPr>
        <p:spPr>
          <a:xfrm>
            <a:off x="2664693" y="2012570"/>
            <a:ext cx="2952328"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302599" y="2448322"/>
            <a:ext cx="8354982" cy="2631490"/>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zh-CN" altLang="en-US" dirty="0"/>
              <a:t>发展：</a:t>
            </a:r>
            <a:r>
              <a:rPr lang="en-US" altLang="zh-CN" dirty="0"/>
              <a:t>1949</a:t>
            </a:r>
            <a:r>
              <a:rPr lang="zh-CN" altLang="en-US" dirty="0"/>
              <a:t>年通过</a:t>
            </a:r>
            <a:r>
              <a:rPr lang="en-US" altLang="zh-CN" dirty="0"/>
              <a:t>《</a:t>
            </a:r>
            <a:r>
              <a:rPr lang="zh-CN" altLang="en-US" dirty="0"/>
              <a:t>中国人民政治协商会议共同纲领</a:t>
            </a:r>
            <a:r>
              <a:rPr lang="en-US" altLang="zh-CN" dirty="0"/>
              <a:t>》</a:t>
            </a:r>
            <a:r>
              <a:rPr lang="zh-CN" altLang="en-US" dirty="0"/>
              <a:t>确定下来</a:t>
            </a:r>
            <a:endParaRPr lang="en-US" altLang="zh-CN" dirty="0"/>
          </a:p>
          <a:p>
            <a:pPr>
              <a:lnSpc>
                <a:spcPts val="3000"/>
              </a:lnSpc>
              <a:spcBef>
                <a:spcPts val="600"/>
              </a:spcBef>
              <a:spcAft>
                <a:spcPts val="600"/>
              </a:spcAft>
            </a:pPr>
            <a:endParaRPr lang="en-US" altLang="zh-CN" dirty="0"/>
          </a:p>
          <a:p>
            <a:pPr>
              <a:lnSpc>
                <a:spcPts val="3000"/>
              </a:lnSpc>
              <a:spcBef>
                <a:spcPts val="600"/>
              </a:spcBef>
              <a:spcAft>
                <a:spcPts val="600"/>
              </a:spcAft>
            </a:pPr>
            <a:r>
              <a:rPr lang="en-US" altLang="zh-CN" dirty="0"/>
              <a:t>                                             </a:t>
            </a:r>
            <a:r>
              <a:rPr lang="zh-CN" altLang="en-US" dirty="0"/>
              <a:t>载入宪法</a:t>
            </a:r>
            <a:endParaRPr lang="en-US" altLang="zh-CN" dirty="0"/>
          </a:p>
          <a:p>
            <a:pPr>
              <a:lnSpc>
                <a:spcPts val="3000"/>
              </a:lnSpc>
              <a:spcBef>
                <a:spcPts val="600"/>
              </a:spcBef>
              <a:spcAft>
                <a:spcPts val="600"/>
              </a:spcAft>
            </a:pPr>
            <a:endParaRPr lang="en-US" altLang="zh-CN" dirty="0"/>
          </a:p>
          <a:p>
            <a:pPr>
              <a:lnSpc>
                <a:spcPts val="3000"/>
              </a:lnSpc>
              <a:spcBef>
                <a:spcPts val="600"/>
              </a:spcBef>
              <a:spcAft>
                <a:spcPts val="600"/>
              </a:spcAft>
            </a:pPr>
            <a:r>
              <a:rPr lang="en-US" altLang="zh-CN" dirty="0"/>
              <a:t>                   1984</a:t>
            </a:r>
            <a:r>
              <a:rPr lang="zh-CN" altLang="en-US" dirty="0"/>
              <a:t>年颁布实施</a:t>
            </a:r>
            <a:r>
              <a:rPr lang="en-US" altLang="zh-CN" dirty="0"/>
              <a:t>《</a:t>
            </a:r>
            <a:r>
              <a:rPr lang="zh-CN" altLang="en-US" dirty="0"/>
              <a:t>中华人民共和国民族区域自治法</a:t>
            </a:r>
            <a:r>
              <a:rPr lang="en-US" altLang="zh-CN" dirty="0"/>
              <a:t>》</a:t>
            </a:r>
          </a:p>
        </p:txBody>
      </p:sp>
      <p:sp>
        <p:nvSpPr>
          <p:cNvPr id="2" name="下箭头 1"/>
          <p:cNvSpPr/>
          <p:nvPr/>
        </p:nvSpPr>
        <p:spPr>
          <a:xfrm>
            <a:off x="5689029" y="3014945"/>
            <a:ext cx="93610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5689029" y="4047378"/>
            <a:ext cx="93610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noFill/>
          <a:ln>
            <a:noFill/>
          </a:ln>
        </p:spPr>
        <p:txBody>
          <a:bodyPr wrap="square" rtlCol="0" anchor="ctr">
            <a:spAutoFit/>
          </a:bodyPr>
          <a:lstStyle>
            <a:defPPr>
              <a:defRPr lang="zh-CN"/>
            </a:defPPr>
            <a:lvl1pPr algn="ctr">
              <a:defRPr sz="2200"/>
            </a:lvl1pPr>
          </a:lstStyle>
          <a:p>
            <a:r>
              <a:rPr lang="zh-CN" altLang="en-US" dirty="0"/>
              <a:t>古代</a:t>
            </a:r>
          </a:p>
        </p:txBody>
      </p:sp>
      <p:sp>
        <p:nvSpPr>
          <p:cNvPr id="5" name="文本框 4"/>
          <p:cNvSpPr txBox="1"/>
          <p:nvPr/>
        </p:nvSpPr>
        <p:spPr>
          <a:xfrm>
            <a:off x="-7257" y="4969763"/>
            <a:ext cx="1728589" cy="430887"/>
          </a:xfrm>
          <a:prstGeom prst="rect">
            <a:avLst/>
          </a:prstGeom>
          <a:noFill/>
          <a:ln>
            <a:noFill/>
          </a:ln>
        </p:spPr>
        <p:txBody>
          <a:bodyPr wrap="square" rtlCol="0" anchor="ctr">
            <a:spAutoFit/>
          </a:bodyPr>
          <a:lstStyle/>
          <a:p>
            <a:pPr algn="ctr"/>
            <a:r>
              <a:rPr lang="zh-CN" altLang="en-US" sz="2200"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solidFill>
            <a:schemeClr val="accent2">
              <a:lumMod val="50000"/>
            </a:schemeClr>
          </a:solidFill>
          <a:ln>
            <a:noFill/>
          </a:ln>
        </p:spPr>
        <p:txBody>
          <a:bodyPr wrap="square" rtlCol="0" anchor="ctr">
            <a:spAutoFit/>
          </a:bodyPr>
          <a:lstStyle>
            <a:defPPr>
              <a:defRPr lang="zh-CN"/>
            </a:defPPr>
            <a:lvl1pPr algn="ctr">
              <a:defRPr sz="2200" b="1">
                <a:solidFill>
                  <a:schemeClr val="bg1"/>
                </a:solidFill>
              </a:defRPr>
            </a:lvl1pPr>
          </a:lstStyle>
          <a:p>
            <a:r>
              <a:rPr lang="zh-CN" altLang="en-US" dirty="0"/>
              <a:t>现代</a:t>
            </a:r>
          </a:p>
        </p:txBody>
      </p:sp>
      <p:sp>
        <p:nvSpPr>
          <p:cNvPr id="10" name="文本框 9"/>
          <p:cNvSpPr txBox="1"/>
          <p:nvPr/>
        </p:nvSpPr>
        <p:spPr>
          <a:xfrm>
            <a:off x="2520677" y="1410593"/>
            <a:ext cx="2971723" cy="461665"/>
          </a:xfrm>
          <a:prstGeom prst="rect">
            <a:avLst/>
          </a:prstGeom>
          <a:noFill/>
        </p:spPr>
        <p:txBody>
          <a:bodyPr wrap="square" rtlCol="0">
            <a:spAutoFit/>
          </a:bodyPr>
          <a:lstStyle/>
          <a:p>
            <a:pPr algn="ctr"/>
            <a:r>
              <a:rPr lang="zh-CN" altLang="en-US" sz="2400" dirty="0">
                <a:latin typeface="+mn-ea"/>
              </a:rPr>
              <a:t>   民族区域自治制度</a:t>
            </a:r>
          </a:p>
        </p:txBody>
      </p:sp>
      <p:cxnSp>
        <p:nvCxnSpPr>
          <p:cNvPr id="13" name="直接连接符 12"/>
          <p:cNvCxnSpPr/>
          <p:nvPr/>
        </p:nvCxnSpPr>
        <p:spPr>
          <a:xfrm>
            <a:off x="2664693" y="2012570"/>
            <a:ext cx="2952328"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374607" y="2448322"/>
            <a:ext cx="8354982" cy="452816"/>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zh-CN" altLang="en-US" dirty="0"/>
              <a:t>架构：</a:t>
            </a:r>
            <a:endParaRPr lang="en-US" altLang="zh-CN" dirty="0"/>
          </a:p>
        </p:txBody>
      </p:sp>
      <p:graphicFrame>
        <p:nvGraphicFramePr>
          <p:cNvPr id="6" name="图示 5"/>
          <p:cNvGraphicFramePr/>
          <p:nvPr/>
        </p:nvGraphicFramePr>
        <p:xfrm>
          <a:off x="4752925" y="2588635"/>
          <a:ext cx="5784907" cy="3308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p:cNvSpPr txBox="1"/>
          <p:nvPr/>
        </p:nvSpPr>
        <p:spPr>
          <a:xfrm>
            <a:off x="2206756" y="2901138"/>
            <a:ext cx="2486330" cy="2539157"/>
          </a:xfrm>
          <a:prstGeom prst="rect">
            <a:avLst/>
          </a:prstGeom>
          <a:noFill/>
        </p:spPr>
        <p:txBody>
          <a:bodyPr wrap="square" rtlCol="0">
            <a:spAutoFit/>
          </a:bodyPr>
          <a:lstStyle/>
          <a:p>
            <a:r>
              <a:rPr lang="en-US" altLang="zh-CN" sz="9600" b="1" dirty="0">
                <a:solidFill>
                  <a:srgbClr val="C00000"/>
                </a:solidFill>
              </a:rPr>
              <a:t>70%</a:t>
            </a:r>
          </a:p>
          <a:p>
            <a:r>
              <a:rPr lang="zh-CN" altLang="en-US" dirty="0"/>
              <a:t>以上的少数民族人民生活在民族自治地方。</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noFill/>
          <a:ln>
            <a:noFill/>
          </a:ln>
        </p:spPr>
        <p:txBody>
          <a:bodyPr wrap="square" rtlCol="0" anchor="ctr">
            <a:spAutoFit/>
          </a:bodyPr>
          <a:lstStyle>
            <a:defPPr>
              <a:defRPr lang="zh-CN"/>
            </a:defPPr>
            <a:lvl1pPr algn="ctr">
              <a:defRPr sz="2200"/>
            </a:lvl1pPr>
          </a:lstStyle>
          <a:p>
            <a:r>
              <a:rPr lang="zh-CN" altLang="en-US" dirty="0"/>
              <a:t>古代</a:t>
            </a:r>
          </a:p>
        </p:txBody>
      </p:sp>
      <p:sp>
        <p:nvSpPr>
          <p:cNvPr id="5" name="文本框 4"/>
          <p:cNvSpPr txBox="1"/>
          <p:nvPr/>
        </p:nvSpPr>
        <p:spPr>
          <a:xfrm>
            <a:off x="-7257" y="4969763"/>
            <a:ext cx="1728589" cy="430887"/>
          </a:xfrm>
          <a:prstGeom prst="rect">
            <a:avLst/>
          </a:prstGeom>
          <a:noFill/>
          <a:ln>
            <a:noFill/>
          </a:ln>
        </p:spPr>
        <p:txBody>
          <a:bodyPr wrap="square" rtlCol="0" anchor="ctr">
            <a:spAutoFit/>
          </a:bodyPr>
          <a:lstStyle/>
          <a:p>
            <a:pPr algn="ctr"/>
            <a:r>
              <a:rPr lang="zh-CN" altLang="en-US" sz="2200"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solidFill>
            <a:schemeClr val="accent2">
              <a:lumMod val="50000"/>
            </a:schemeClr>
          </a:solidFill>
          <a:ln>
            <a:noFill/>
          </a:ln>
        </p:spPr>
        <p:txBody>
          <a:bodyPr wrap="square" rtlCol="0" anchor="ctr">
            <a:spAutoFit/>
          </a:bodyPr>
          <a:lstStyle>
            <a:defPPr>
              <a:defRPr lang="zh-CN"/>
            </a:defPPr>
            <a:lvl1pPr algn="ctr">
              <a:defRPr sz="2200" b="1">
                <a:solidFill>
                  <a:schemeClr val="bg1"/>
                </a:solidFill>
              </a:defRPr>
            </a:lvl1pPr>
          </a:lstStyle>
          <a:p>
            <a:r>
              <a:rPr lang="zh-CN" altLang="en-US" dirty="0"/>
              <a:t>现代</a:t>
            </a:r>
          </a:p>
        </p:txBody>
      </p:sp>
      <p:sp>
        <p:nvSpPr>
          <p:cNvPr id="10" name="文本框 9"/>
          <p:cNvSpPr txBox="1"/>
          <p:nvPr/>
        </p:nvSpPr>
        <p:spPr>
          <a:xfrm>
            <a:off x="2520677" y="1410593"/>
            <a:ext cx="2971723" cy="461665"/>
          </a:xfrm>
          <a:prstGeom prst="rect">
            <a:avLst/>
          </a:prstGeom>
          <a:noFill/>
        </p:spPr>
        <p:txBody>
          <a:bodyPr wrap="square" rtlCol="0">
            <a:spAutoFit/>
          </a:bodyPr>
          <a:lstStyle/>
          <a:p>
            <a:pPr algn="ctr"/>
            <a:r>
              <a:rPr lang="zh-CN" altLang="en-US" sz="2400" dirty="0">
                <a:latin typeface="+mn-ea"/>
              </a:rPr>
              <a:t>   民族区域自治制度</a:t>
            </a:r>
          </a:p>
        </p:txBody>
      </p:sp>
      <p:cxnSp>
        <p:nvCxnSpPr>
          <p:cNvPr id="13" name="直接连接符 12"/>
          <p:cNvCxnSpPr/>
          <p:nvPr/>
        </p:nvCxnSpPr>
        <p:spPr>
          <a:xfrm>
            <a:off x="2664693" y="2012570"/>
            <a:ext cx="2952328"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374607" y="2448322"/>
            <a:ext cx="8354982" cy="1785104"/>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zh-CN" altLang="en-US" dirty="0"/>
              <a:t>意义：</a:t>
            </a:r>
            <a:endParaRPr lang="en-US" altLang="zh-CN" dirty="0"/>
          </a:p>
          <a:p>
            <a:pPr>
              <a:lnSpc>
                <a:spcPts val="3000"/>
              </a:lnSpc>
              <a:spcBef>
                <a:spcPts val="600"/>
              </a:spcBef>
              <a:spcAft>
                <a:spcPts val="600"/>
              </a:spcAft>
            </a:pPr>
            <a:r>
              <a:rPr lang="en-US" altLang="zh-CN" dirty="0"/>
              <a:t>       </a:t>
            </a:r>
            <a:r>
              <a:rPr lang="zh-CN" altLang="en-US" dirty="0"/>
              <a:t>体现了国家充分尊重和保障各少数民族管理本民族内部事务权利的精神，对维护民族团结、巩固祖国统一和促进少数民族地区发展具有重大意思，为实现各民族共同繁荣发展奠定了基础。</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noFill/>
          <a:ln>
            <a:noFill/>
          </a:ln>
        </p:spPr>
        <p:txBody>
          <a:bodyPr wrap="square" rtlCol="0" anchor="ctr">
            <a:spAutoFit/>
          </a:bodyPr>
          <a:lstStyle>
            <a:defPPr>
              <a:defRPr lang="zh-CN"/>
            </a:defPPr>
            <a:lvl1pPr algn="ctr">
              <a:defRPr sz="2200"/>
            </a:lvl1pPr>
          </a:lstStyle>
          <a:p>
            <a:r>
              <a:rPr lang="zh-CN" altLang="en-US" dirty="0"/>
              <a:t>古代</a:t>
            </a:r>
          </a:p>
        </p:txBody>
      </p:sp>
      <p:sp>
        <p:nvSpPr>
          <p:cNvPr id="5" name="文本框 4"/>
          <p:cNvSpPr txBox="1"/>
          <p:nvPr/>
        </p:nvSpPr>
        <p:spPr>
          <a:xfrm>
            <a:off x="-7257" y="4969763"/>
            <a:ext cx="1728589" cy="430887"/>
          </a:xfrm>
          <a:prstGeom prst="rect">
            <a:avLst/>
          </a:prstGeom>
          <a:noFill/>
          <a:ln>
            <a:noFill/>
          </a:ln>
        </p:spPr>
        <p:txBody>
          <a:bodyPr wrap="square" rtlCol="0" anchor="ctr">
            <a:spAutoFit/>
          </a:bodyPr>
          <a:lstStyle/>
          <a:p>
            <a:pPr algn="ctr"/>
            <a:r>
              <a:rPr lang="zh-CN" altLang="en-US" sz="2200"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solidFill>
            <a:schemeClr val="accent2">
              <a:lumMod val="50000"/>
            </a:schemeClr>
          </a:solidFill>
          <a:ln>
            <a:noFill/>
          </a:ln>
        </p:spPr>
        <p:txBody>
          <a:bodyPr wrap="square" rtlCol="0" anchor="ctr">
            <a:spAutoFit/>
          </a:bodyPr>
          <a:lstStyle>
            <a:defPPr>
              <a:defRPr lang="zh-CN"/>
            </a:defPPr>
            <a:lvl1pPr algn="ctr">
              <a:defRPr sz="2200" b="1">
                <a:solidFill>
                  <a:schemeClr val="bg1"/>
                </a:solidFill>
              </a:defRPr>
            </a:lvl1pPr>
          </a:lstStyle>
          <a:p>
            <a:r>
              <a:rPr lang="zh-CN" altLang="en-US" dirty="0"/>
              <a:t>现代</a:t>
            </a:r>
          </a:p>
        </p:txBody>
      </p:sp>
      <p:sp>
        <p:nvSpPr>
          <p:cNvPr id="10" name="文本框 9"/>
          <p:cNvSpPr txBox="1"/>
          <p:nvPr/>
        </p:nvSpPr>
        <p:spPr>
          <a:xfrm>
            <a:off x="2520677" y="1410593"/>
            <a:ext cx="2971723" cy="461665"/>
          </a:xfrm>
          <a:prstGeom prst="rect">
            <a:avLst/>
          </a:prstGeom>
          <a:noFill/>
        </p:spPr>
        <p:txBody>
          <a:bodyPr wrap="square" rtlCol="0">
            <a:spAutoFit/>
          </a:bodyPr>
          <a:lstStyle/>
          <a:p>
            <a:pPr algn="ctr"/>
            <a:r>
              <a:rPr lang="zh-CN" altLang="en-US" sz="2400" dirty="0">
                <a:latin typeface="+mn-ea"/>
              </a:rPr>
              <a:t>   少数民族地区发展</a:t>
            </a:r>
          </a:p>
        </p:txBody>
      </p:sp>
      <p:cxnSp>
        <p:nvCxnSpPr>
          <p:cNvPr id="13" name="直接连接符 12"/>
          <p:cNvCxnSpPr/>
          <p:nvPr/>
        </p:nvCxnSpPr>
        <p:spPr>
          <a:xfrm>
            <a:off x="2664693" y="2012570"/>
            <a:ext cx="2952328"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374607" y="2448322"/>
            <a:ext cx="8354982" cy="1785104"/>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en-US" altLang="zh-CN" dirty="0"/>
              <a:t>20</a:t>
            </a:r>
            <a:r>
              <a:rPr lang="zh-CN" altLang="en-US" dirty="0"/>
              <a:t>世纪末的西部大开发，极大的带动了少数民族地区的经济社会发展；</a:t>
            </a:r>
            <a:endParaRPr lang="en-US" altLang="zh-CN" dirty="0"/>
          </a:p>
          <a:p>
            <a:pPr marL="342900" indent="-342900">
              <a:lnSpc>
                <a:spcPts val="3000"/>
              </a:lnSpc>
              <a:spcBef>
                <a:spcPts val="600"/>
              </a:spcBef>
              <a:spcAft>
                <a:spcPts val="600"/>
              </a:spcAft>
              <a:buFont typeface="等线" panose="02010600030101010101" pitchFamily="2" charset="-122"/>
              <a:buChar char="↘"/>
            </a:pPr>
            <a:r>
              <a:rPr lang="en-US" altLang="zh-CN" dirty="0"/>
              <a:t>2006</a:t>
            </a:r>
            <a:r>
              <a:rPr lang="zh-CN" altLang="en-US" dirty="0"/>
              <a:t>年，青藏铁路全线通车，大大加强了祖国内地与边疆地区的联系，促进了青海、西藏的社会经济发展。</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808252" y="814185"/>
            <a:ext cx="10287000" cy="5791200"/>
          </a:xfrm>
          <a:prstGeom prst="rect">
            <a:avLst/>
          </a:prstGeom>
        </p:spPr>
      </p:pic>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noFill/>
          <a:ln>
            <a:noFill/>
          </a:ln>
        </p:spPr>
        <p:txBody>
          <a:bodyPr wrap="square" rtlCol="0" anchor="ctr">
            <a:spAutoFit/>
          </a:bodyPr>
          <a:lstStyle>
            <a:defPPr>
              <a:defRPr lang="zh-CN"/>
            </a:defPPr>
            <a:lvl1pPr algn="ctr">
              <a:defRPr sz="2200"/>
            </a:lvl1pPr>
          </a:lstStyle>
          <a:p>
            <a:r>
              <a:rPr lang="zh-CN" altLang="en-US" dirty="0"/>
              <a:t>古代</a:t>
            </a:r>
          </a:p>
        </p:txBody>
      </p:sp>
      <p:sp>
        <p:nvSpPr>
          <p:cNvPr id="5" name="文本框 4"/>
          <p:cNvSpPr txBox="1"/>
          <p:nvPr/>
        </p:nvSpPr>
        <p:spPr>
          <a:xfrm>
            <a:off x="-7257" y="4969763"/>
            <a:ext cx="1728589" cy="430887"/>
          </a:xfrm>
          <a:prstGeom prst="rect">
            <a:avLst/>
          </a:prstGeom>
          <a:solidFill>
            <a:schemeClr val="accent2">
              <a:lumMod val="50000"/>
            </a:schemeClr>
          </a:solidFill>
          <a:ln>
            <a:noFill/>
          </a:ln>
        </p:spPr>
        <p:txBody>
          <a:bodyPr wrap="square" rtlCol="0" anchor="ctr">
            <a:spAutoFit/>
          </a:bodyPr>
          <a:lstStyle>
            <a:defPPr>
              <a:defRPr lang="zh-CN"/>
            </a:defPPr>
            <a:lvl1pPr algn="ctr">
              <a:defRPr sz="2200" b="1">
                <a:solidFill>
                  <a:schemeClr val="bg1"/>
                </a:solidFill>
              </a:defRPr>
            </a:lvl1pPr>
          </a:lstStyle>
          <a:p>
            <a:r>
              <a:rPr lang="zh-CN" altLang="en-US"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noFill/>
          <a:ln>
            <a:noFill/>
          </a:ln>
        </p:spPr>
        <p:txBody>
          <a:bodyPr wrap="square" rtlCol="0" anchor="ctr">
            <a:spAutoFit/>
          </a:bodyPr>
          <a:lstStyle>
            <a:defPPr>
              <a:defRPr lang="zh-CN"/>
            </a:defPPr>
            <a:lvl1pPr algn="ctr">
              <a:defRPr sz="2200"/>
            </a:lvl1pPr>
          </a:lstStyle>
          <a:p>
            <a:r>
              <a:rPr lang="zh-CN" altLang="en-US" dirty="0"/>
              <a:t>现代</a:t>
            </a:r>
          </a:p>
        </p:txBody>
      </p:sp>
      <p:sp>
        <p:nvSpPr>
          <p:cNvPr id="7" name="任意多边形 6"/>
          <p:cNvSpPr/>
          <p:nvPr/>
        </p:nvSpPr>
        <p:spPr>
          <a:xfrm>
            <a:off x="1876301" y="831273"/>
            <a:ext cx="8467107" cy="4750130"/>
          </a:xfrm>
          <a:custGeom>
            <a:avLst/>
            <a:gdLst>
              <a:gd name="connsiteX0" fmla="*/ 0 w 8467107"/>
              <a:gd name="connsiteY0" fmla="*/ 4750130 h 4750130"/>
              <a:gd name="connsiteX1" fmla="*/ 1330037 w 8467107"/>
              <a:gd name="connsiteY1" fmla="*/ 4132613 h 4750130"/>
              <a:gd name="connsiteX2" fmla="*/ 2161309 w 8467107"/>
              <a:gd name="connsiteY2" fmla="*/ 3325091 h 4750130"/>
              <a:gd name="connsiteX3" fmla="*/ 3384468 w 8467107"/>
              <a:gd name="connsiteY3" fmla="*/ 2553195 h 4750130"/>
              <a:gd name="connsiteX4" fmla="*/ 6317673 w 8467107"/>
              <a:gd name="connsiteY4" fmla="*/ 1733797 h 4750130"/>
              <a:gd name="connsiteX5" fmla="*/ 8467107 w 8467107"/>
              <a:gd name="connsiteY5" fmla="*/ 0 h 475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67107" h="4750130">
                <a:moveTo>
                  <a:pt x="0" y="4750130"/>
                </a:moveTo>
                <a:cubicBezTo>
                  <a:pt x="484909" y="4560124"/>
                  <a:pt x="969819" y="4370119"/>
                  <a:pt x="1330037" y="4132613"/>
                </a:cubicBezTo>
                <a:cubicBezTo>
                  <a:pt x="1690255" y="3895106"/>
                  <a:pt x="1818904" y="3588327"/>
                  <a:pt x="2161309" y="3325091"/>
                </a:cubicBezTo>
                <a:cubicBezTo>
                  <a:pt x="2503714" y="3061855"/>
                  <a:pt x="2691741" y="2818411"/>
                  <a:pt x="3384468" y="2553195"/>
                </a:cubicBezTo>
                <a:cubicBezTo>
                  <a:pt x="4077195" y="2287979"/>
                  <a:pt x="5470567" y="2159329"/>
                  <a:pt x="6317673" y="1733797"/>
                </a:cubicBezTo>
                <a:cubicBezTo>
                  <a:pt x="7164779" y="1308265"/>
                  <a:pt x="7815943" y="654132"/>
                  <a:pt x="8467107"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4">
            <a:duotone>
              <a:schemeClr val="accent4">
                <a:shade val="45000"/>
                <a:satMod val="135000"/>
              </a:schemeClr>
              <a:prstClr val="white"/>
            </a:duotone>
          </a:blip>
          <a:srcRect l="39182" t="20272" r="31825" b="52354"/>
          <a:stretch>
            <a:fillRect/>
          </a:stretch>
        </p:blipFill>
        <p:spPr>
          <a:xfrm>
            <a:off x="2137879" y="831273"/>
            <a:ext cx="933263" cy="1325456"/>
          </a:xfrm>
          <a:custGeom>
            <a:avLst/>
            <a:gdLst>
              <a:gd name="connsiteX0" fmla="*/ 487775 w 1933159"/>
              <a:gd name="connsiteY0" fmla="*/ 6 h 2745548"/>
              <a:gd name="connsiteX1" fmla="*/ 707932 w 1933159"/>
              <a:gd name="connsiteY1" fmla="*/ 10582 h 2745548"/>
              <a:gd name="connsiteX2" fmla="*/ 1847963 w 1933159"/>
              <a:gd name="connsiteY2" fmla="*/ 343091 h 2745548"/>
              <a:gd name="connsiteX3" fmla="*/ 1491704 w 1933159"/>
              <a:gd name="connsiteY3" fmla="*/ 984359 h 2745548"/>
              <a:gd name="connsiteX4" fmla="*/ 1301698 w 1933159"/>
              <a:gd name="connsiteY4" fmla="*/ 1720629 h 2745548"/>
              <a:gd name="connsiteX5" fmla="*/ 1931091 w 1933159"/>
              <a:gd name="connsiteY5" fmla="*/ 2658780 h 2745548"/>
              <a:gd name="connsiteX6" fmla="*/ 1052317 w 1933159"/>
              <a:gd name="connsiteY6" fmla="*/ 2682530 h 2745548"/>
              <a:gd name="connsiteX7" fmla="*/ 779184 w 1933159"/>
              <a:gd name="connsiteY7" fmla="*/ 2468774 h 2745548"/>
              <a:gd name="connsiteX8" fmla="*/ 185418 w 1933159"/>
              <a:gd name="connsiteY8" fmla="*/ 2599403 h 2745548"/>
              <a:gd name="connsiteX9" fmla="*/ 102291 w 1933159"/>
              <a:gd name="connsiteY9" fmla="*/ 1934385 h 2745548"/>
              <a:gd name="connsiteX10" fmla="*/ 351672 w 1933159"/>
              <a:gd name="connsiteY10" fmla="*/ 1471247 h 2745548"/>
              <a:gd name="connsiteX11" fmla="*/ 137917 w 1933159"/>
              <a:gd name="connsiteY11" fmla="*/ 1186239 h 2745548"/>
              <a:gd name="connsiteX12" fmla="*/ 31039 w 1933159"/>
              <a:gd name="connsiteY12" fmla="*/ 188712 h 2745548"/>
              <a:gd name="connsiteX13" fmla="*/ 487775 w 1933159"/>
              <a:gd name="connsiteY13" fmla="*/ 6 h 274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3159" h="2745548">
                <a:moveTo>
                  <a:pt x="487775" y="6"/>
                </a:moveTo>
                <a:cubicBezTo>
                  <a:pt x="558006" y="-180"/>
                  <a:pt x="632227" y="4150"/>
                  <a:pt x="707932" y="10582"/>
                </a:cubicBezTo>
                <a:cubicBezTo>
                  <a:pt x="1010753" y="36312"/>
                  <a:pt x="1715355" y="180795"/>
                  <a:pt x="1847963" y="343091"/>
                </a:cubicBezTo>
                <a:cubicBezTo>
                  <a:pt x="1980571" y="505387"/>
                  <a:pt x="1582748" y="754769"/>
                  <a:pt x="1491704" y="984359"/>
                </a:cubicBezTo>
                <a:cubicBezTo>
                  <a:pt x="1400660" y="1213949"/>
                  <a:pt x="1228467" y="1441559"/>
                  <a:pt x="1301698" y="1720629"/>
                </a:cubicBezTo>
                <a:cubicBezTo>
                  <a:pt x="1374929" y="1999699"/>
                  <a:pt x="1972654" y="2498463"/>
                  <a:pt x="1931091" y="2658780"/>
                </a:cubicBezTo>
                <a:cubicBezTo>
                  <a:pt x="1889528" y="2819097"/>
                  <a:pt x="1244302" y="2714198"/>
                  <a:pt x="1052317" y="2682530"/>
                </a:cubicBezTo>
                <a:cubicBezTo>
                  <a:pt x="860333" y="2650862"/>
                  <a:pt x="923667" y="2482628"/>
                  <a:pt x="779184" y="2468774"/>
                </a:cubicBezTo>
                <a:cubicBezTo>
                  <a:pt x="634701" y="2454920"/>
                  <a:pt x="298233" y="2688468"/>
                  <a:pt x="185418" y="2599403"/>
                </a:cubicBezTo>
                <a:cubicBezTo>
                  <a:pt x="72603" y="2510338"/>
                  <a:pt x="74582" y="2122411"/>
                  <a:pt x="102291" y="1934385"/>
                </a:cubicBezTo>
                <a:cubicBezTo>
                  <a:pt x="130000" y="1746359"/>
                  <a:pt x="345734" y="1595938"/>
                  <a:pt x="351672" y="1471247"/>
                </a:cubicBezTo>
                <a:cubicBezTo>
                  <a:pt x="357610" y="1346556"/>
                  <a:pt x="191356" y="1399995"/>
                  <a:pt x="137917" y="1186239"/>
                </a:cubicBezTo>
                <a:cubicBezTo>
                  <a:pt x="84478" y="972483"/>
                  <a:pt x="-63963" y="384655"/>
                  <a:pt x="31039" y="188712"/>
                </a:cubicBezTo>
                <a:cubicBezTo>
                  <a:pt x="102291" y="41755"/>
                  <a:pt x="277081" y="562"/>
                  <a:pt x="487775" y="6"/>
                </a:cubicBezTo>
                <a:close/>
              </a:path>
            </a:pathLst>
          </a:custGeom>
        </p:spPr>
      </p:pic>
      <p:grpSp>
        <p:nvGrpSpPr>
          <p:cNvPr id="22" name="组合 21"/>
          <p:cNvGrpSpPr/>
          <p:nvPr/>
        </p:nvGrpSpPr>
        <p:grpSpPr>
          <a:xfrm>
            <a:off x="2376661" y="4752578"/>
            <a:ext cx="3744416" cy="1072890"/>
            <a:chOff x="2376661" y="4752578"/>
            <a:chExt cx="3744416" cy="1072890"/>
          </a:xfrm>
        </p:grpSpPr>
        <p:sp>
          <p:nvSpPr>
            <p:cNvPr id="14" name="文本框 13"/>
            <p:cNvSpPr txBox="1"/>
            <p:nvPr/>
          </p:nvSpPr>
          <p:spPr>
            <a:xfrm>
              <a:off x="2774261" y="5086804"/>
              <a:ext cx="3346816" cy="738664"/>
            </a:xfrm>
            <a:prstGeom prst="rect">
              <a:avLst/>
            </a:prstGeom>
            <a:solidFill>
              <a:schemeClr val="accent5">
                <a:lumMod val="60000"/>
                <a:lumOff val="40000"/>
              </a:schemeClr>
            </a:solidFill>
          </p:spPr>
          <p:txBody>
            <a:bodyPr wrap="square" rtlCol="0">
              <a:spAutoFit/>
            </a:bodyPr>
            <a:lstStyle/>
            <a:p>
              <a:r>
                <a:rPr lang="zh-CN" altLang="en-US" dirty="0">
                  <a:solidFill>
                    <a:schemeClr val="tx1">
                      <a:lumMod val="95000"/>
                      <a:lumOff val="5000"/>
                    </a:schemeClr>
                  </a:solidFill>
                </a:rPr>
                <a:t>文成公主、金城公主入藏；</a:t>
              </a:r>
              <a:endParaRPr lang="en-US" altLang="zh-CN" dirty="0">
                <a:solidFill>
                  <a:schemeClr val="tx1">
                    <a:lumMod val="95000"/>
                    <a:lumOff val="5000"/>
                  </a:schemeClr>
                </a:solidFill>
              </a:endParaRPr>
            </a:p>
            <a:p>
              <a:r>
                <a:rPr lang="zh-CN" altLang="en-US" dirty="0">
                  <a:solidFill>
                    <a:schemeClr val="tx1">
                      <a:lumMod val="95000"/>
                      <a:lumOff val="5000"/>
                    </a:schemeClr>
                  </a:solidFill>
                </a:rPr>
                <a:t>唐与吐蕃“合同为一家”</a:t>
              </a:r>
              <a:endParaRPr lang="en-US" altLang="zh-CN" dirty="0">
                <a:solidFill>
                  <a:schemeClr val="tx1">
                    <a:lumMod val="95000"/>
                    <a:lumOff val="5000"/>
                  </a:schemeClr>
                </a:solidFill>
              </a:endParaRPr>
            </a:p>
          </p:txBody>
        </p:sp>
        <p:sp>
          <p:nvSpPr>
            <p:cNvPr id="8" name="椭圆 7"/>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2376661" y="4752578"/>
              <a:ext cx="792088" cy="334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唐朝</a:t>
              </a:r>
            </a:p>
          </p:txBody>
        </p:sp>
      </p:grpSp>
      <p:grpSp>
        <p:nvGrpSpPr>
          <p:cNvPr id="23" name="组合 22"/>
          <p:cNvGrpSpPr/>
          <p:nvPr/>
        </p:nvGrpSpPr>
        <p:grpSpPr>
          <a:xfrm>
            <a:off x="3744813" y="3596197"/>
            <a:ext cx="3888432" cy="1072890"/>
            <a:chOff x="2376661" y="4752578"/>
            <a:chExt cx="3888432" cy="1072890"/>
          </a:xfrm>
        </p:grpSpPr>
        <p:sp>
          <p:nvSpPr>
            <p:cNvPr id="24" name="文本框 23"/>
            <p:cNvSpPr txBox="1"/>
            <p:nvPr/>
          </p:nvSpPr>
          <p:spPr>
            <a:xfrm>
              <a:off x="2774261" y="5086804"/>
              <a:ext cx="3490832" cy="738664"/>
            </a:xfrm>
            <a:prstGeom prst="rect">
              <a:avLst/>
            </a:prstGeom>
            <a:solidFill>
              <a:schemeClr val="accent5">
                <a:lumMod val="60000"/>
                <a:lumOff val="40000"/>
              </a:schemeClr>
            </a:solidFill>
          </p:spPr>
          <p:txBody>
            <a:bodyPr wrap="square" rtlCol="0">
              <a:spAutoFit/>
            </a:bodyPr>
            <a:lstStyle/>
            <a:p>
              <a:r>
                <a:rPr lang="zh-CN" altLang="en-US" dirty="0">
                  <a:solidFill>
                    <a:schemeClr val="tx1">
                      <a:lumMod val="95000"/>
                      <a:lumOff val="5000"/>
                    </a:schemeClr>
                  </a:solidFill>
                </a:rPr>
                <a:t>设立宣慰使司都元帅府，中央政府正式行使行政管辖。</a:t>
              </a:r>
              <a:endParaRPr lang="en-US" altLang="zh-CN" dirty="0">
                <a:solidFill>
                  <a:schemeClr val="tx1">
                    <a:lumMod val="95000"/>
                    <a:lumOff val="5000"/>
                  </a:schemeClr>
                </a:solidFill>
              </a:endParaRPr>
            </a:p>
          </p:txBody>
        </p:sp>
        <p:sp>
          <p:nvSpPr>
            <p:cNvPr id="25" name="椭圆 24"/>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2376661" y="4752578"/>
              <a:ext cx="792088" cy="334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元朝</a:t>
              </a:r>
            </a:p>
          </p:txBody>
        </p:sp>
      </p:grpSp>
      <p:grpSp>
        <p:nvGrpSpPr>
          <p:cNvPr id="27" name="组合 26"/>
          <p:cNvGrpSpPr/>
          <p:nvPr/>
        </p:nvGrpSpPr>
        <p:grpSpPr>
          <a:xfrm>
            <a:off x="5397481" y="2764078"/>
            <a:ext cx="4313268" cy="1072890"/>
            <a:chOff x="2376661" y="4752578"/>
            <a:chExt cx="4313268" cy="1072890"/>
          </a:xfrm>
        </p:grpSpPr>
        <p:sp>
          <p:nvSpPr>
            <p:cNvPr id="28" name="文本框 27"/>
            <p:cNvSpPr txBox="1"/>
            <p:nvPr/>
          </p:nvSpPr>
          <p:spPr>
            <a:xfrm>
              <a:off x="2774261" y="5086804"/>
              <a:ext cx="3915668" cy="738664"/>
            </a:xfrm>
            <a:prstGeom prst="rect">
              <a:avLst/>
            </a:prstGeom>
            <a:solidFill>
              <a:schemeClr val="accent5">
                <a:lumMod val="60000"/>
                <a:lumOff val="40000"/>
              </a:schemeClr>
            </a:solidFill>
          </p:spPr>
          <p:txBody>
            <a:bodyPr wrap="square" rtlCol="0">
              <a:spAutoFit/>
            </a:bodyPr>
            <a:lstStyle/>
            <a:p>
              <a:r>
                <a:rPr lang="zh-CN" altLang="en-US" dirty="0">
                  <a:solidFill>
                    <a:schemeClr val="tx1">
                      <a:lumMod val="95000"/>
                      <a:lumOff val="5000"/>
                    </a:schemeClr>
                  </a:solidFill>
                </a:rPr>
                <a:t>册封“达赖喇嘛”“班禅额尔德尼”；</a:t>
              </a:r>
              <a:endParaRPr lang="en-US" altLang="zh-CN" dirty="0">
                <a:solidFill>
                  <a:schemeClr val="tx1">
                    <a:lumMod val="95000"/>
                    <a:lumOff val="5000"/>
                  </a:schemeClr>
                </a:solidFill>
              </a:endParaRPr>
            </a:p>
            <a:p>
              <a:r>
                <a:rPr lang="zh-CN" altLang="en-US" dirty="0">
                  <a:solidFill>
                    <a:schemeClr val="tx1">
                      <a:lumMod val="95000"/>
                      <a:lumOff val="5000"/>
                    </a:schemeClr>
                  </a:solidFill>
                </a:rPr>
                <a:t>设置驻藏大臣等。</a:t>
              </a:r>
              <a:endParaRPr lang="en-US" altLang="zh-CN" dirty="0">
                <a:solidFill>
                  <a:schemeClr val="tx1">
                    <a:lumMod val="95000"/>
                    <a:lumOff val="5000"/>
                  </a:schemeClr>
                </a:solidFill>
              </a:endParaRPr>
            </a:p>
          </p:txBody>
        </p:sp>
        <p:sp>
          <p:nvSpPr>
            <p:cNvPr id="29" name="椭圆 28"/>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2376661" y="4752578"/>
              <a:ext cx="792088" cy="334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清朝</a:t>
              </a:r>
            </a:p>
          </p:txBody>
        </p:sp>
      </p:grpSp>
      <p:grpSp>
        <p:nvGrpSpPr>
          <p:cNvPr id="31" name="组合 30"/>
          <p:cNvGrpSpPr/>
          <p:nvPr/>
        </p:nvGrpSpPr>
        <p:grpSpPr>
          <a:xfrm>
            <a:off x="4158487" y="1129499"/>
            <a:ext cx="5346965" cy="1384995"/>
            <a:chOff x="-1913204" y="4190889"/>
            <a:chExt cx="5346965" cy="1384995"/>
          </a:xfrm>
        </p:grpSpPr>
        <p:sp>
          <p:nvSpPr>
            <p:cNvPr id="32" name="文本框 31"/>
            <p:cNvSpPr txBox="1"/>
            <p:nvPr/>
          </p:nvSpPr>
          <p:spPr>
            <a:xfrm>
              <a:off x="-1913204" y="4190889"/>
              <a:ext cx="4266009" cy="1384995"/>
            </a:xfrm>
            <a:prstGeom prst="rect">
              <a:avLst/>
            </a:prstGeom>
            <a:solidFill>
              <a:schemeClr val="accent5">
                <a:lumMod val="60000"/>
                <a:lumOff val="40000"/>
              </a:schemeClr>
            </a:solidFill>
          </p:spPr>
          <p:txBody>
            <a:bodyPr wrap="square" rtlCol="0">
              <a:spAutoFit/>
            </a:bodyPr>
            <a:lstStyle/>
            <a:p>
              <a:r>
                <a:rPr lang="en-US" altLang="zh-CN" dirty="0">
                  <a:solidFill>
                    <a:schemeClr val="tx1">
                      <a:lumMod val="95000"/>
                      <a:lumOff val="5000"/>
                    </a:schemeClr>
                  </a:solidFill>
                </a:rPr>
                <a:t>1951</a:t>
              </a:r>
              <a:r>
                <a:rPr lang="zh-CN" altLang="en-US" dirty="0">
                  <a:solidFill>
                    <a:schemeClr val="tx1">
                      <a:lumMod val="95000"/>
                      <a:lumOff val="5000"/>
                    </a:schemeClr>
                  </a:solidFill>
                </a:rPr>
                <a:t>年西藏和平解放；</a:t>
              </a:r>
              <a:endParaRPr lang="en-US" altLang="zh-CN" dirty="0">
                <a:solidFill>
                  <a:schemeClr val="tx1">
                    <a:lumMod val="95000"/>
                    <a:lumOff val="5000"/>
                  </a:schemeClr>
                </a:solidFill>
              </a:endParaRPr>
            </a:p>
            <a:p>
              <a:r>
                <a:rPr lang="zh-CN" altLang="en-US" dirty="0">
                  <a:solidFill>
                    <a:schemeClr val="tx1">
                      <a:lumMod val="95000"/>
                      <a:lumOff val="5000"/>
                    </a:schemeClr>
                  </a:solidFill>
                </a:rPr>
                <a:t>第一个五年计划中，川藏、青藏、新藏公路相继通车；</a:t>
              </a:r>
              <a:endParaRPr lang="en-US" altLang="zh-CN" dirty="0">
                <a:solidFill>
                  <a:schemeClr val="tx1">
                    <a:lumMod val="95000"/>
                    <a:lumOff val="5000"/>
                  </a:schemeClr>
                </a:solidFill>
              </a:endParaRPr>
            </a:p>
            <a:p>
              <a:r>
                <a:rPr lang="en-US" altLang="zh-CN" dirty="0">
                  <a:solidFill>
                    <a:schemeClr val="tx1">
                      <a:lumMod val="95000"/>
                      <a:lumOff val="5000"/>
                    </a:schemeClr>
                  </a:solidFill>
                </a:rPr>
                <a:t>2006</a:t>
              </a:r>
              <a:r>
                <a:rPr lang="zh-CN" altLang="en-US" dirty="0">
                  <a:solidFill>
                    <a:schemeClr val="tx1">
                      <a:lumMod val="95000"/>
                      <a:lumOff val="5000"/>
                    </a:schemeClr>
                  </a:solidFill>
                </a:rPr>
                <a:t>年，青藏铁路通车</a:t>
              </a:r>
              <a:endParaRPr lang="en-US" altLang="zh-CN" dirty="0">
                <a:solidFill>
                  <a:schemeClr val="tx1">
                    <a:lumMod val="95000"/>
                    <a:lumOff val="5000"/>
                  </a:schemeClr>
                </a:solidFill>
              </a:endParaRPr>
            </a:p>
          </p:txBody>
        </p:sp>
        <p:sp>
          <p:nvSpPr>
            <p:cNvPr id="33" name="椭圆 32"/>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2376660" y="4752578"/>
              <a:ext cx="1057101" cy="33422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新中国</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80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文本框 16"/>
          <p:cNvSpPr txBox="1"/>
          <p:nvPr/>
        </p:nvSpPr>
        <p:spPr>
          <a:xfrm>
            <a:off x="4416081" y="3107398"/>
            <a:ext cx="3661580" cy="1569660"/>
          </a:xfrm>
          <a:prstGeom prst="rect">
            <a:avLst/>
          </a:prstGeom>
          <a:noFill/>
        </p:spPr>
        <p:txBody>
          <a:bodyPr wrap="none" rtlCol="0">
            <a:spAutoFit/>
          </a:bodyPr>
          <a:lstStyle/>
          <a:p>
            <a:r>
              <a:rPr lang="zh-CN" altLang="en-US" sz="9600" b="1" dirty="0">
                <a:ln w="22225">
                  <a:solidFill>
                    <a:schemeClr val="accent2"/>
                  </a:solidFill>
                  <a:prstDash val="solid"/>
                </a:ln>
                <a:solidFill>
                  <a:schemeClr val="accent2">
                    <a:lumMod val="40000"/>
                    <a:lumOff val="60000"/>
                  </a:schemeClr>
                </a:solidFill>
              </a:rPr>
              <a:t>台  湾 </a:t>
            </a:r>
          </a:p>
        </p:txBody>
      </p:sp>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noFill/>
          <a:ln>
            <a:noFill/>
          </a:ln>
        </p:spPr>
        <p:txBody>
          <a:bodyPr wrap="square" rtlCol="0" anchor="ctr">
            <a:spAutoFit/>
          </a:bodyPr>
          <a:lstStyle>
            <a:defPPr>
              <a:defRPr lang="zh-CN"/>
            </a:defPPr>
            <a:lvl1pPr algn="ctr">
              <a:defRPr sz="2200"/>
            </a:lvl1pPr>
          </a:lstStyle>
          <a:p>
            <a:r>
              <a:rPr lang="zh-CN" altLang="en-US" dirty="0"/>
              <a:t>古代</a:t>
            </a:r>
          </a:p>
        </p:txBody>
      </p:sp>
      <p:sp>
        <p:nvSpPr>
          <p:cNvPr id="5" name="文本框 4"/>
          <p:cNvSpPr txBox="1"/>
          <p:nvPr/>
        </p:nvSpPr>
        <p:spPr>
          <a:xfrm>
            <a:off x="-7257" y="4969763"/>
            <a:ext cx="1728589" cy="430887"/>
          </a:xfrm>
          <a:prstGeom prst="rect">
            <a:avLst/>
          </a:prstGeom>
          <a:solidFill>
            <a:schemeClr val="accent2">
              <a:lumMod val="50000"/>
            </a:schemeClr>
          </a:solidFill>
          <a:ln>
            <a:noFill/>
          </a:ln>
        </p:spPr>
        <p:txBody>
          <a:bodyPr wrap="square" rtlCol="0" anchor="ctr">
            <a:spAutoFit/>
          </a:bodyPr>
          <a:lstStyle>
            <a:defPPr>
              <a:defRPr lang="zh-CN"/>
            </a:defPPr>
            <a:lvl1pPr algn="ctr">
              <a:defRPr sz="2200" b="1">
                <a:solidFill>
                  <a:schemeClr val="bg1"/>
                </a:solidFill>
              </a:defRPr>
            </a:lvl1pPr>
          </a:lstStyle>
          <a:p>
            <a:r>
              <a:rPr lang="zh-CN" altLang="en-US"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noFill/>
          <a:ln>
            <a:noFill/>
          </a:ln>
        </p:spPr>
        <p:txBody>
          <a:bodyPr wrap="square" rtlCol="0" anchor="ctr">
            <a:spAutoFit/>
          </a:bodyPr>
          <a:lstStyle>
            <a:defPPr>
              <a:defRPr lang="zh-CN"/>
            </a:defPPr>
            <a:lvl1pPr algn="ctr">
              <a:defRPr sz="2200"/>
            </a:lvl1pPr>
          </a:lstStyle>
          <a:p>
            <a:r>
              <a:rPr lang="zh-CN" altLang="en-US" dirty="0"/>
              <a:t>现代</a:t>
            </a:r>
          </a:p>
        </p:txBody>
      </p:sp>
      <p:grpSp>
        <p:nvGrpSpPr>
          <p:cNvPr id="22" name="组合 21"/>
          <p:cNvGrpSpPr/>
          <p:nvPr/>
        </p:nvGrpSpPr>
        <p:grpSpPr>
          <a:xfrm>
            <a:off x="1665788" y="4612927"/>
            <a:ext cx="2597409" cy="1384995"/>
            <a:chOff x="1244851" y="4630954"/>
            <a:chExt cx="2597409" cy="1384995"/>
          </a:xfrm>
        </p:grpSpPr>
        <p:sp>
          <p:nvSpPr>
            <p:cNvPr id="14" name="文本框 13"/>
            <p:cNvSpPr txBox="1"/>
            <p:nvPr/>
          </p:nvSpPr>
          <p:spPr>
            <a:xfrm>
              <a:off x="1244851" y="4630954"/>
              <a:ext cx="1414255" cy="1384995"/>
            </a:xfrm>
            <a:prstGeom prst="rect">
              <a:avLst/>
            </a:prstGeom>
            <a:solidFill>
              <a:schemeClr val="accent5">
                <a:lumMod val="60000"/>
                <a:lumOff val="40000"/>
              </a:schemeClr>
            </a:solidFill>
          </p:spPr>
          <p:txBody>
            <a:bodyPr wrap="square" rtlCol="0">
              <a:spAutoFit/>
            </a:bodyPr>
            <a:lstStyle/>
            <a:p>
              <a:r>
                <a:rPr lang="en-US" altLang="zh-CN" dirty="0">
                  <a:solidFill>
                    <a:schemeClr val="tx1">
                      <a:lumMod val="95000"/>
                      <a:lumOff val="5000"/>
                    </a:schemeClr>
                  </a:solidFill>
                </a:rPr>
                <a:t>1949</a:t>
              </a:r>
              <a:r>
                <a:rPr lang="zh-CN" altLang="en-US" dirty="0">
                  <a:solidFill>
                    <a:schemeClr val="tx1">
                      <a:lumMod val="95000"/>
                      <a:lumOff val="5000"/>
                    </a:schemeClr>
                  </a:solidFill>
                </a:rPr>
                <a:t>年国民党败退台湾，第三次分离。</a:t>
              </a:r>
              <a:endParaRPr lang="en-US" altLang="zh-CN" dirty="0">
                <a:solidFill>
                  <a:schemeClr val="tx1">
                    <a:lumMod val="95000"/>
                    <a:lumOff val="5000"/>
                  </a:schemeClr>
                </a:solidFill>
              </a:endParaRPr>
            </a:p>
          </p:txBody>
        </p:sp>
        <p:sp>
          <p:nvSpPr>
            <p:cNvPr id="8" name="椭圆 7"/>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2754093" y="4695302"/>
              <a:ext cx="1088167" cy="41508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新中国</a:t>
              </a:r>
            </a:p>
          </p:txBody>
        </p:sp>
      </p:grpSp>
      <p:grpSp>
        <p:nvGrpSpPr>
          <p:cNvPr id="23" name="组合 22"/>
          <p:cNvGrpSpPr/>
          <p:nvPr/>
        </p:nvGrpSpPr>
        <p:grpSpPr>
          <a:xfrm>
            <a:off x="6175439" y="1455724"/>
            <a:ext cx="5207067" cy="740564"/>
            <a:chOff x="2394291" y="4797964"/>
            <a:chExt cx="5207067" cy="740564"/>
          </a:xfrm>
        </p:grpSpPr>
        <p:sp>
          <p:nvSpPr>
            <p:cNvPr id="24" name="文本框 23"/>
            <p:cNvSpPr txBox="1"/>
            <p:nvPr/>
          </p:nvSpPr>
          <p:spPr>
            <a:xfrm>
              <a:off x="3293264" y="4799864"/>
              <a:ext cx="4308094" cy="738664"/>
            </a:xfrm>
            <a:prstGeom prst="rect">
              <a:avLst/>
            </a:prstGeom>
            <a:solidFill>
              <a:schemeClr val="accent5">
                <a:lumMod val="60000"/>
                <a:lumOff val="40000"/>
              </a:schemeClr>
            </a:solidFill>
          </p:spPr>
          <p:txBody>
            <a:bodyPr wrap="square" rtlCol="0">
              <a:spAutoFit/>
            </a:bodyPr>
            <a:lstStyle/>
            <a:p>
              <a:r>
                <a:rPr lang="zh-CN" altLang="en-US" dirty="0">
                  <a:solidFill>
                    <a:schemeClr val="tx1">
                      <a:lumMod val="95000"/>
                      <a:lumOff val="5000"/>
                    </a:schemeClr>
                  </a:solidFill>
                </a:rPr>
                <a:t>设置澎湖巡检司管辖澎湖和琉球（今台湾）</a:t>
              </a:r>
              <a:endParaRPr lang="en-US" altLang="zh-CN" dirty="0">
                <a:solidFill>
                  <a:schemeClr val="tx1">
                    <a:lumMod val="95000"/>
                    <a:lumOff val="5000"/>
                  </a:schemeClr>
                </a:solidFill>
              </a:endParaRPr>
            </a:p>
          </p:txBody>
        </p:sp>
        <p:sp>
          <p:nvSpPr>
            <p:cNvPr id="25" name="椭圆 24"/>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2394291" y="4797964"/>
              <a:ext cx="792088" cy="334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元朝</a:t>
              </a:r>
            </a:p>
          </p:txBody>
        </p:sp>
      </p:grpSp>
      <p:grpSp>
        <p:nvGrpSpPr>
          <p:cNvPr id="27" name="组合 26"/>
          <p:cNvGrpSpPr/>
          <p:nvPr/>
        </p:nvGrpSpPr>
        <p:grpSpPr>
          <a:xfrm>
            <a:off x="4520041" y="964947"/>
            <a:ext cx="2393124" cy="981836"/>
            <a:chOff x="2480621" y="4331376"/>
            <a:chExt cx="2393124" cy="981836"/>
          </a:xfrm>
        </p:grpSpPr>
        <p:sp>
          <p:nvSpPr>
            <p:cNvPr id="28" name="文本框 27"/>
            <p:cNvSpPr txBox="1"/>
            <p:nvPr/>
          </p:nvSpPr>
          <p:spPr>
            <a:xfrm>
              <a:off x="2497481" y="4331376"/>
              <a:ext cx="2376264" cy="415498"/>
            </a:xfrm>
            <a:prstGeom prst="rect">
              <a:avLst/>
            </a:prstGeom>
            <a:solidFill>
              <a:schemeClr val="accent5">
                <a:lumMod val="60000"/>
                <a:lumOff val="40000"/>
              </a:schemeClr>
            </a:solidFill>
          </p:spPr>
          <p:txBody>
            <a:bodyPr wrap="square" rtlCol="0">
              <a:spAutoFit/>
            </a:bodyPr>
            <a:lstStyle/>
            <a:p>
              <a:r>
                <a:rPr lang="zh-CN" altLang="en-US" dirty="0">
                  <a:solidFill>
                    <a:schemeClr val="tx1">
                      <a:lumMod val="95000"/>
                      <a:lumOff val="5000"/>
                    </a:schemeClr>
                  </a:solidFill>
                </a:rPr>
                <a:t>吴国船只到达夷洲</a:t>
              </a:r>
              <a:endParaRPr lang="en-US" altLang="zh-CN" dirty="0">
                <a:solidFill>
                  <a:schemeClr val="tx1">
                    <a:lumMod val="95000"/>
                    <a:lumOff val="5000"/>
                  </a:schemeClr>
                </a:solidFill>
              </a:endParaRPr>
            </a:p>
          </p:txBody>
        </p:sp>
        <p:sp>
          <p:nvSpPr>
            <p:cNvPr id="29" name="椭圆 28"/>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2480621" y="4802907"/>
              <a:ext cx="792088" cy="334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三国</a:t>
              </a:r>
            </a:p>
          </p:txBody>
        </p:sp>
      </p:grpSp>
      <p:pic>
        <p:nvPicPr>
          <p:cNvPr id="2" name="图片 1"/>
          <p:cNvPicPr>
            <a:picLocks noChangeAspect="1"/>
          </p:cNvPicPr>
          <p:nvPr/>
        </p:nvPicPr>
        <p:blipFill>
          <a:blip r:embed="rId2"/>
          <a:stretch>
            <a:fillRect/>
          </a:stretch>
        </p:blipFill>
        <p:spPr>
          <a:xfrm>
            <a:off x="1980623" y="840259"/>
            <a:ext cx="2556278" cy="2306331"/>
          </a:xfrm>
          <a:prstGeom prst="rect">
            <a:avLst/>
          </a:prstGeom>
        </p:spPr>
      </p:pic>
      <p:sp>
        <p:nvSpPr>
          <p:cNvPr id="10" name="椭圆形标注 9"/>
          <p:cNvSpPr/>
          <p:nvPr/>
        </p:nvSpPr>
        <p:spPr>
          <a:xfrm>
            <a:off x="4014471" y="2568946"/>
            <a:ext cx="4216074" cy="2887737"/>
          </a:xfrm>
          <a:prstGeom prst="wedgeEllipseCallout">
            <a:avLst>
              <a:gd name="adj1" fmla="val -60830"/>
              <a:gd name="adj2" fmla="val -60870"/>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a:extLst>
              <a:ext uri="{BEBA8EAE-BF5A-486C-A8C5-ECC9F3942E4B}">
                <a14:imgProps xmlns:a14="http://schemas.microsoft.com/office/drawing/2010/main">
                  <a14:imgLayer r:embed="rId4">
                    <a14:imgEffect>
                      <a14:backgroundRemoval t="3865" b="96135" l="9804" r="89706"/>
                    </a14:imgEffect>
                  </a14:imgLayer>
                </a14:imgProps>
              </a:ext>
            </a:extLst>
          </a:blip>
          <a:stretch>
            <a:fillRect/>
          </a:stretch>
        </p:blipFill>
        <p:spPr>
          <a:xfrm>
            <a:off x="4824992" y="2515072"/>
            <a:ext cx="2843758" cy="2885578"/>
          </a:xfrm>
          <a:prstGeom prst="rect">
            <a:avLst/>
          </a:prstGeom>
        </p:spPr>
      </p:pic>
      <p:sp>
        <p:nvSpPr>
          <p:cNvPr id="18" name="任意多边形 17"/>
          <p:cNvSpPr/>
          <p:nvPr/>
        </p:nvSpPr>
        <p:spPr>
          <a:xfrm>
            <a:off x="3066947" y="1808382"/>
            <a:ext cx="5971563" cy="4374663"/>
          </a:xfrm>
          <a:custGeom>
            <a:avLst/>
            <a:gdLst>
              <a:gd name="connsiteX0" fmla="*/ 1394694 w 5971563"/>
              <a:gd name="connsiteY0" fmla="*/ 146542 h 4374663"/>
              <a:gd name="connsiteX1" fmla="*/ 2971246 w 5971563"/>
              <a:gd name="connsiteY1" fmla="*/ 20418 h 4374663"/>
              <a:gd name="connsiteX2" fmla="*/ 5178419 w 5971563"/>
              <a:gd name="connsiteY2" fmla="*/ 524915 h 4374663"/>
              <a:gd name="connsiteX3" fmla="*/ 5966694 w 5971563"/>
              <a:gd name="connsiteY3" fmla="*/ 2495604 h 4374663"/>
              <a:gd name="connsiteX4" fmla="*/ 4878874 w 5971563"/>
              <a:gd name="connsiteY4" fmla="*/ 4056390 h 4374663"/>
              <a:gd name="connsiteX5" fmla="*/ 2498281 w 5971563"/>
              <a:gd name="connsiteY5" fmla="*/ 4340170 h 4374663"/>
              <a:gd name="connsiteX6" fmla="*/ 117687 w 5971563"/>
              <a:gd name="connsiteY6" fmla="*/ 3551894 h 4374663"/>
              <a:gd name="connsiteX7" fmla="*/ 338405 w 5971563"/>
              <a:gd name="connsiteY7" fmla="*/ 572211 h 4374663"/>
              <a:gd name="connsiteX8" fmla="*/ 338405 w 5971563"/>
              <a:gd name="connsiteY8" fmla="*/ 572211 h 437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1563" h="4374663">
                <a:moveTo>
                  <a:pt x="1394694" y="146542"/>
                </a:moveTo>
                <a:cubicBezTo>
                  <a:pt x="1867659" y="51949"/>
                  <a:pt x="2340625" y="-42644"/>
                  <a:pt x="2971246" y="20418"/>
                </a:cubicBezTo>
                <a:cubicBezTo>
                  <a:pt x="3601867" y="83480"/>
                  <a:pt x="4679178" y="112384"/>
                  <a:pt x="5178419" y="524915"/>
                </a:cubicBezTo>
                <a:cubicBezTo>
                  <a:pt x="5677660" y="937446"/>
                  <a:pt x="6016618" y="1907025"/>
                  <a:pt x="5966694" y="2495604"/>
                </a:cubicBezTo>
                <a:cubicBezTo>
                  <a:pt x="5916770" y="3084183"/>
                  <a:pt x="5456943" y="3748962"/>
                  <a:pt x="4878874" y="4056390"/>
                </a:cubicBezTo>
                <a:cubicBezTo>
                  <a:pt x="4300805" y="4363818"/>
                  <a:pt x="3291812" y="4424253"/>
                  <a:pt x="2498281" y="4340170"/>
                </a:cubicBezTo>
                <a:cubicBezTo>
                  <a:pt x="1704750" y="4256087"/>
                  <a:pt x="477666" y="4179887"/>
                  <a:pt x="117687" y="3551894"/>
                </a:cubicBezTo>
                <a:cubicBezTo>
                  <a:pt x="-242292" y="2923901"/>
                  <a:pt x="338405" y="572211"/>
                  <a:pt x="338405" y="572211"/>
                </a:cubicBezTo>
                <a:lnTo>
                  <a:pt x="338405" y="572211"/>
                </a:lnTo>
              </a:path>
            </a:pathLst>
          </a:custGeom>
          <a:noFill/>
          <a:ln w="285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8629330" y="2491580"/>
            <a:ext cx="2753176" cy="1127656"/>
            <a:chOff x="2646319" y="4801082"/>
            <a:chExt cx="2816691" cy="1127656"/>
          </a:xfrm>
        </p:grpSpPr>
        <p:sp>
          <p:nvSpPr>
            <p:cNvPr id="36" name="文本框 35"/>
            <p:cNvSpPr txBox="1"/>
            <p:nvPr/>
          </p:nvSpPr>
          <p:spPr>
            <a:xfrm>
              <a:off x="2926555" y="5190074"/>
              <a:ext cx="2536455" cy="738664"/>
            </a:xfrm>
            <a:prstGeom prst="rect">
              <a:avLst/>
            </a:prstGeom>
            <a:solidFill>
              <a:schemeClr val="accent5">
                <a:lumMod val="60000"/>
                <a:lumOff val="40000"/>
              </a:schemeClr>
            </a:solidFill>
          </p:spPr>
          <p:txBody>
            <a:bodyPr wrap="square" rtlCol="0">
              <a:spAutoFit/>
            </a:bodyPr>
            <a:lstStyle/>
            <a:p>
              <a:r>
                <a:rPr lang="zh-CN" altLang="en-US" dirty="0">
                  <a:solidFill>
                    <a:schemeClr val="tx1">
                      <a:lumMod val="95000"/>
                      <a:lumOff val="5000"/>
                    </a:schemeClr>
                  </a:solidFill>
                </a:rPr>
                <a:t>明末荷兰殖民者侵略台湾</a:t>
              </a:r>
              <a:endParaRPr lang="en-US" altLang="zh-CN" dirty="0">
                <a:solidFill>
                  <a:schemeClr val="tx1">
                    <a:lumMod val="95000"/>
                    <a:lumOff val="5000"/>
                  </a:schemeClr>
                </a:solidFill>
              </a:endParaRPr>
            </a:p>
          </p:txBody>
        </p:sp>
        <p:sp>
          <p:nvSpPr>
            <p:cNvPr id="37" name="椭圆 36"/>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2926555" y="4801082"/>
              <a:ext cx="792088" cy="334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明朝</a:t>
              </a:r>
            </a:p>
          </p:txBody>
        </p:sp>
      </p:grpSp>
      <p:grpSp>
        <p:nvGrpSpPr>
          <p:cNvPr id="39" name="组合 38"/>
          <p:cNvGrpSpPr/>
          <p:nvPr/>
        </p:nvGrpSpPr>
        <p:grpSpPr>
          <a:xfrm>
            <a:off x="8888182" y="4082488"/>
            <a:ext cx="2494324" cy="1166810"/>
            <a:chOff x="2646319" y="4800050"/>
            <a:chExt cx="2551868" cy="1166810"/>
          </a:xfrm>
        </p:grpSpPr>
        <p:sp>
          <p:nvSpPr>
            <p:cNvPr id="40" name="文本框 39"/>
            <p:cNvSpPr txBox="1"/>
            <p:nvPr/>
          </p:nvSpPr>
          <p:spPr>
            <a:xfrm>
              <a:off x="2868138" y="5228196"/>
              <a:ext cx="2330049" cy="738664"/>
            </a:xfrm>
            <a:prstGeom prst="rect">
              <a:avLst/>
            </a:prstGeom>
            <a:solidFill>
              <a:schemeClr val="accent5">
                <a:lumMod val="60000"/>
                <a:lumOff val="40000"/>
              </a:schemeClr>
            </a:solidFill>
          </p:spPr>
          <p:txBody>
            <a:bodyPr wrap="square" rtlCol="0">
              <a:spAutoFit/>
            </a:bodyPr>
            <a:lstStyle/>
            <a:p>
              <a:r>
                <a:rPr lang="en-US" altLang="zh-CN" dirty="0">
                  <a:solidFill>
                    <a:schemeClr val="tx1">
                      <a:lumMod val="95000"/>
                      <a:lumOff val="5000"/>
                    </a:schemeClr>
                  </a:solidFill>
                </a:rPr>
                <a:t>1662</a:t>
              </a:r>
              <a:r>
                <a:rPr lang="zh-CN" altLang="en-US" dirty="0">
                  <a:solidFill>
                    <a:schemeClr val="tx1">
                      <a:lumMod val="95000"/>
                      <a:lumOff val="5000"/>
                    </a:schemeClr>
                  </a:solidFill>
                </a:rPr>
                <a:t>年，郑成功收复台湾</a:t>
              </a:r>
              <a:endParaRPr lang="en-US" altLang="zh-CN" dirty="0">
                <a:solidFill>
                  <a:schemeClr val="tx1">
                    <a:lumMod val="95000"/>
                    <a:lumOff val="5000"/>
                  </a:schemeClr>
                </a:solidFill>
              </a:endParaRPr>
            </a:p>
          </p:txBody>
        </p:sp>
        <p:sp>
          <p:nvSpPr>
            <p:cNvPr id="41" name="椭圆 40"/>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2848559" y="4800050"/>
              <a:ext cx="792088" cy="334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清朝</a:t>
              </a:r>
            </a:p>
          </p:txBody>
        </p:sp>
      </p:grpSp>
      <p:grpSp>
        <p:nvGrpSpPr>
          <p:cNvPr id="43" name="组合 42"/>
          <p:cNvGrpSpPr/>
          <p:nvPr/>
        </p:nvGrpSpPr>
        <p:grpSpPr>
          <a:xfrm>
            <a:off x="8127852" y="5236459"/>
            <a:ext cx="3254654" cy="1489975"/>
            <a:chOff x="2646319" y="4800050"/>
            <a:chExt cx="3329739" cy="1489975"/>
          </a:xfrm>
        </p:grpSpPr>
        <p:sp>
          <p:nvSpPr>
            <p:cNvPr id="44" name="文本框 43"/>
            <p:cNvSpPr txBox="1"/>
            <p:nvPr/>
          </p:nvSpPr>
          <p:spPr>
            <a:xfrm>
              <a:off x="2868138" y="5228196"/>
              <a:ext cx="3107920" cy="1061829"/>
            </a:xfrm>
            <a:prstGeom prst="rect">
              <a:avLst/>
            </a:prstGeom>
            <a:solidFill>
              <a:schemeClr val="accent5">
                <a:lumMod val="60000"/>
                <a:lumOff val="40000"/>
              </a:schemeClr>
            </a:solidFill>
          </p:spPr>
          <p:txBody>
            <a:bodyPr wrap="square" rtlCol="0">
              <a:spAutoFit/>
            </a:bodyPr>
            <a:lstStyle/>
            <a:p>
              <a:r>
                <a:rPr lang="en-US" altLang="zh-CN" dirty="0">
                  <a:solidFill>
                    <a:schemeClr val="tx1">
                      <a:lumMod val="95000"/>
                      <a:lumOff val="5000"/>
                    </a:schemeClr>
                  </a:solidFill>
                </a:rPr>
                <a:t>1684</a:t>
              </a:r>
              <a:r>
                <a:rPr lang="zh-CN" altLang="en-US" dirty="0">
                  <a:solidFill>
                    <a:schemeClr val="tx1">
                      <a:lumMod val="95000"/>
                      <a:lumOff val="5000"/>
                    </a:schemeClr>
                  </a:solidFill>
                </a:rPr>
                <a:t>年，设置台湾府，隶属福建省。</a:t>
              </a:r>
              <a:r>
                <a:rPr lang="en-US" altLang="zh-CN" dirty="0">
                  <a:solidFill>
                    <a:schemeClr val="tx1">
                      <a:lumMod val="95000"/>
                      <a:lumOff val="5000"/>
                    </a:schemeClr>
                  </a:solidFill>
                </a:rPr>
                <a:t>1885</a:t>
              </a:r>
              <a:r>
                <a:rPr lang="zh-CN" altLang="en-US" dirty="0">
                  <a:solidFill>
                    <a:schemeClr val="tx1">
                      <a:lumMod val="95000"/>
                      <a:lumOff val="5000"/>
                    </a:schemeClr>
                  </a:solidFill>
                </a:rPr>
                <a:t>年正式建省。</a:t>
              </a:r>
              <a:endParaRPr lang="en-US" altLang="zh-CN" dirty="0">
                <a:solidFill>
                  <a:schemeClr val="tx1">
                    <a:lumMod val="95000"/>
                    <a:lumOff val="5000"/>
                  </a:schemeClr>
                </a:solidFill>
              </a:endParaRPr>
            </a:p>
          </p:txBody>
        </p:sp>
        <p:sp>
          <p:nvSpPr>
            <p:cNvPr id="45" name="椭圆 44"/>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2848559" y="4800050"/>
              <a:ext cx="792088" cy="334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清朝</a:t>
              </a:r>
            </a:p>
          </p:txBody>
        </p:sp>
      </p:grpSp>
      <p:grpSp>
        <p:nvGrpSpPr>
          <p:cNvPr id="47" name="组合 46"/>
          <p:cNvGrpSpPr/>
          <p:nvPr/>
        </p:nvGrpSpPr>
        <p:grpSpPr>
          <a:xfrm>
            <a:off x="4416081" y="5659074"/>
            <a:ext cx="3857669" cy="1345027"/>
            <a:chOff x="1774388" y="4752578"/>
            <a:chExt cx="3857669" cy="1345027"/>
          </a:xfrm>
        </p:grpSpPr>
        <p:sp>
          <p:nvSpPr>
            <p:cNvPr id="48" name="文本框 47"/>
            <p:cNvSpPr txBox="1"/>
            <p:nvPr/>
          </p:nvSpPr>
          <p:spPr>
            <a:xfrm>
              <a:off x="1774388" y="5358941"/>
              <a:ext cx="3857669" cy="738664"/>
            </a:xfrm>
            <a:prstGeom prst="rect">
              <a:avLst/>
            </a:prstGeom>
            <a:solidFill>
              <a:schemeClr val="accent5">
                <a:lumMod val="60000"/>
                <a:lumOff val="40000"/>
              </a:schemeClr>
            </a:solidFill>
          </p:spPr>
          <p:txBody>
            <a:bodyPr wrap="square" rtlCol="0">
              <a:spAutoFit/>
            </a:bodyPr>
            <a:lstStyle/>
            <a:p>
              <a:r>
                <a:rPr lang="en-US" altLang="zh-CN" dirty="0">
                  <a:solidFill>
                    <a:schemeClr val="tx1">
                      <a:lumMod val="95000"/>
                      <a:lumOff val="5000"/>
                    </a:schemeClr>
                  </a:solidFill>
                </a:rPr>
                <a:t>1895</a:t>
              </a:r>
              <a:r>
                <a:rPr lang="zh-CN" altLang="en-US" dirty="0">
                  <a:solidFill>
                    <a:schemeClr val="tx1">
                      <a:lumMod val="95000"/>
                      <a:lumOff val="5000"/>
                    </a:schemeClr>
                  </a:solidFill>
                </a:rPr>
                <a:t>年</a:t>
              </a:r>
              <a:r>
                <a:rPr lang="en-US" altLang="zh-CN" dirty="0">
                  <a:solidFill>
                    <a:schemeClr val="tx1">
                      <a:lumMod val="95000"/>
                      <a:lumOff val="5000"/>
                    </a:schemeClr>
                  </a:solidFill>
                </a:rPr>
                <a:t>《</a:t>
              </a:r>
              <a:r>
                <a:rPr lang="zh-CN" altLang="en-US" dirty="0">
                  <a:solidFill>
                    <a:schemeClr val="tx1">
                      <a:lumMod val="95000"/>
                      <a:lumOff val="5000"/>
                    </a:schemeClr>
                  </a:solidFill>
                </a:rPr>
                <a:t>马关条约</a:t>
              </a:r>
              <a:r>
                <a:rPr lang="en-US" altLang="zh-CN" dirty="0">
                  <a:solidFill>
                    <a:schemeClr val="tx1">
                      <a:lumMod val="95000"/>
                      <a:lumOff val="5000"/>
                    </a:schemeClr>
                  </a:solidFill>
                </a:rPr>
                <a:t>》</a:t>
              </a:r>
              <a:r>
                <a:rPr lang="zh-CN" altLang="en-US" dirty="0">
                  <a:solidFill>
                    <a:schemeClr val="tx1">
                      <a:lumMod val="95000"/>
                      <a:lumOff val="5000"/>
                    </a:schemeClr>
                  </a:solidFill>
                </a:rPr>
                <a:t>日本割占；</a:t>
              </a:r>
              <a:r>
                <a:rPr lang="en-US" altLang="zh-CN" dirty="0">
                  <a:solidFill>
                    <a:schemeClr val="tx1">
                      <a:lumMod val="95000"/>
                      <a:lumOff val="5000"/>
                    </a:schemeClr>
                  </a:solidFill>
                </a:rPr>
                <a:t>1945</a:t>
              </a:r>
              <a:r>
                <a:rPr lang="zh-CN" altLang="en-US" dirty="0">
                  <a:solidFill>
                    <a:schemeClr val="tx1">
                      <a:lumMod val="95000"/>
                      <a:lumOff val="5000"/>
                    </a:schemeClr>
                  </a:solidFill>
                </a:rPr>
                <a:t>年抗战胜利，台湾回归。</a:t>
              </a:r>
              <a:endParaRPr lang="en-US" altLang="zh-CN" dirty="0">
                <a:solidFill>
                  <a:schemeClr val="tx1">
                    <a:lumMod val="95000"/>
                    <a:lumOff val="5000"/>
                  </a:schemeClr>
                </a:solidFill>
              </a:endParaRPr>
            </a:p>
          </p:txBody>
        </p:sp>
        <p:sp>
          <p:nvSpPr>
            <p:cNvPr id="49" name="椭圆 48"/>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2376661" y="4752578"/>
              <a:ext cx="792088" cy="334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民国</a:t>
              </a:r>
            </a:p>
          </p:txBody>
        </p:sp>
      </p:grpSp>
      <p:sp>
        <p:nvSpPr>
          <p:cNvPr id="19" name="文本框 18"/>
          <p:cNvSpPr txBox="1"/>
          <p:nvPr/>
        </p:nvSpPr>
        <p:spPr>
          <a:xfrm>
            <a:off x="7899602" y="2532283"/>
            <a:ext cx="509003" cy="769441"/>
          </a:xfrm>
          <a:prstGeom prst="rect">
            <a:avLst/>
          </a:prstGeom>
          <a:noFill/>
        </p:spPr>
        <p:txBody>
          <a:bodyPr wrap="square" rtlCol="0">
            <a:spAutoFit/>
          </a:bodyPr>
          <a:lstStyle/>
          <a:p>
            <a:r>
              <a:rPr lang="zh-CN" altLang="en-US" sz="4400" b="1" dirty="0"/>
              <a:t>①</a:t>
            </a:r>
          </a:p>
        </p:txBody>
      </p:sp>
      <p:sp>
        <p:nvSpPr>
          <p:cNvPr id="51" name="文本框 50"/>
          <p:cNvSpPr txBox="1"/>
          <p:nvPr/>
        </p:nvSpPr>
        <p:spPr>
          <a:xfrm>
            <a:off x="4305247" y="5311397"/>
            <a:ext cx="509003" cy="769441"/>
          </a:xfrm>
          <a:prstGeom prst="rect">
            <a:avLst/>
          </a:prstGeom>
          <a:noFill/>
        </p:spPr>
        <p:txBody>
          <a:bodyPr wrap="square" rtlCol="0">
            <a:spAutoFit/>
          </a:bodyPr>
          <a:lstStyle/>
          <a:p>
            <a:r>
              <a:rPr lang="zh-CN" altLang="en-US" sz="4400" b="1" dirty="0"/>
              <a:t>②</a:t>
            </a:r>
          </a:p>
        </p:txBody>
      </p:sp>
      <p:sp>
        <p:nvSpPr>
          <p:cNvPr id="52" name="文本框 51"/>
          <p:cNvSpPr txBox="1"/>
          <p:nvPr/>
        </p:nvSpPr>
        <p:spPr>
          <a:xfrm>
            <a:off x="3234452" y="3928232"/>
            <a:ext cx="509003" cy="769441"/>
          </a:xfrm>
          <a:prstGeom prst="rect">
            <a:avLst/>
          </a:prstGeom>
          <a:noFill/>
        </p:spPr>
        <p:txBody>
          <a:bodyPr wrap="square" rtlCol="0">
            <a:spAutoFit/>
          </a:bodyPr>
          <a:lstStyle/>
          <a:p>
            <a:r>
              <a:rPr lang="zh-CN" altLang="en-US" sz="4400" b="1" dirty="0"/>
              <a:t>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21" presetClass="entr" presetSubtype="1"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heel(1)">
                                      <p:cBhvr>
                                        <p:cTn id="35" dur="2000"/>
                                        <p:tgtEl>
                                          <p:spTgt spid="19"/>
                                        </p:tgtEl>
                                      </p:cBhvr>
                                    </p:animEffect>
                                  </p:childTnLst>
                                </p:cTn>
                              </p:par>
                            </p:childTnLst>
                          </p:cTn>
                        </p:par>
                        <p:par>
                          <p:cTn id="36" fill="hold">
                            <p:stCondLst>
                              <p:cond delay="5500"/>
                            </p:stCondLst>
                            <p:childTnLst>
                              <p:par>
                                <p:cTn id="37" presetID="21" presetClass="entr" presetSubtype="1"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heel(1)">
                                      <p:cBhvr>
                                        <p:cTn id="39" dur="2000"/>
                                        <p:tgtEl>
                                          <p:spTgt spid="51"/>
                                        </p:tgtEl>
                                      </p:cBhvr>
                                    </p:animEffect>
                                  </p:childTnLst>
                                </p:cTn>
                              </p:par>
                            </p:childTnLst>
                          </p:cTn>
                        </p:par>
                        <p:par>
                          <p:cTn id="40" fill="hold">
                            <p:stCondLst>
                              <p:cond delay="7500"/>
                            </p:stCondLst>
                            <p:childTnLst>
                              <p:par>
                                <p:cTn id="41" presetID="21" presetClass="entr" presetSubtype="1" fill="hold" grpId="0" nodeType="after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heel(1)">
                                      <p:cBhvr>
                                        <p:cTn id="43" dur="2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1" grpId="0"/>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719683" y="3528442"/>
            <a:ext cx="5759450" cy="1446550"/>
          </a:xfrm>
          <a:prstGeom prst="rect">
            <a:avLst/>
          </a:prstGeom>
        </p:spPr>
        <p:txBody>
          <a:bodyPr>
            <a:spAutoFit/>
          </a:bodyPr>
          <a:lstStyle/>
          <a:p>
            <a:pPr algn="ctr"/>
            <a:r>
              <a:rPr lang="zh-CN" altLang="en-US" sz="4400" b="1" dirty="0">
                <a:solidFill>
                  <a:schemeClr val="bg2">
                    <a:lumMod val="10000"/>
                  </a:schemeClr>
                </a:solidFill>
              </a:rPr>
              <a:t>目录</a:t>
            </a:r>
            <a:endParaRPr lang="en-US" altLang="zh-CN" sz="4400" b="1" dirty="0">
              <a:solidFill>
                <a:schemeClr val="bg2">
                  <a:lumMod val="10000"/>
                </a:schemeClr>
              </a:solidFill>
            </a:endParaRPr>
          </a:p>
          <a:p>
            <a:pPr algn="ctr"/>
            <a:r>
              <a:rPr lang="en-US" altLang="zh-CN" sz="4400" b="1" dirty="0">
                <a:solidFill>
                  <a:srgbClr val="000000"/>
                </a:solidFill>
              </a:rPr>
              <a:t>        </a:t>
            </a:r>
            <a:r>
              <a:rPr lang="en-US" altLang="zh-CN" sz="4400" b="1" dirty="0">
                <a:solidFill>
                  <a:schemeClr val="accent2">
                    <a:lumMod val="50000"/>
                  </a:schemeClr>
                </a:solidFill>
                <a:latin typeface="微软雅黑" panose="020B0503020204020204" pitchFamily="34" charset="-122"/>
                <a:ea typeface="微软雅黑" panose="020B0503020204020204" pitchFamily="34" charset="-122"/>
              </a:rPr>
              <a:t>Contents</a:t>
            </a:r>
            <a:endParaRPr lang="zh-CN" altLang="en-US" sz="4400" b="1" dirty="0">
              <a:solidFill>
                <a:schemeClr val="accent2">
                  <a:lumMod val="50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5475830" y="1267728"/>
            <a:ext cx="861271" cy="932003"/>
            <a:chOff x="5256981" y="1267728"/>
            <a:chExt cx="1051092" cy="1036578"/>
          </a:xfrm>
        </p:grpSpPr>
        <p:sp>
          <p:nvSpPr>
            <p:cNvPr id="5" name="矩形 4"/>
            <p:cNvSpPr/>
            <p:nvPr/>
          </p:nvSpPr>
          <p:spPr>
            <a:xfrm>
              <a:off x="5256981" y="1440210"/>
              <a:ext cx="864096"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443977" y="1267728"/>
              <a:ext cx="864096" cy="864096"/>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rPr>
                <a:t>01</a:t>
              </a:r>
              <a:endParaRPr lang="zh-CN" altLang="en-US" sz="3600" b="1" dirty="0">
                <a:solidFill>
                  <a:schemeClr val="bg1"/>
                </a:solidFill>
              </a:endParaRPr>
            </a:p>
          </p:txBody>
        </p:sp>
      </p:grpSp>
      <p:grpSp>
        <p:nvGrpSpPr>
          <p:cNvPr id="51" name="组合 50"/>
          <p:cNvGrpSpPr/>
          <p:nvPr/>
        </p:nvGrpSpPr>
        <p:grpSpPr>
          <a:xfrm>
            <a:off x="5475830" y="2669371"/>
            <a:ext cx="861271" cy="932003"/>
            <a:chOff x="5256981" y="1267728"/>
            <a:chExt cx="1051092" cy="1036578"/>
          </a:xfrm>
        </p:grpSpPr>
        <p:sp>
          <p:nvSpPr>
            <p:cNvPr id="52" name="矩形 51"/>
            <p:cNvSpPr/>
            <p:nvPr/>
          </p:nvSpPr>
          <p:spPr>
            <a:xfrm>
              <a:off x="5256981" y="1440210"/>
              <a:ext cx="864096" cy="8640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443977" y="1267728"/>
              <a:ext cx="864096" cy="864096"/>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rPr>
                <a:t>02</a:t>
              </a:r>
              <a:endParaRPr lang="zh-CN" altLang="en-US" sz="3600" b="1" dirty="0">
                <a:solidFill>
                  <a:schemeClr val="bg1"/>
                </a:solidFill>
              </a:endParaRPr>
            </a:p>
          </p:txBody>
        </p:sp>
      </p:grpSp>
      <p:grpSp>
        <p:nvGrpSpPr>
          <p:cNvPr id="54" name="组合 53"/>
          <p:cNvGrpSpPr/>
          <p:nvPr/>
        </p:nvGrpSpPr>
        <p:grpSpPr>
          <a:xfrm>
            <a:off x="5475830" y="4071014"/>
            <a:ext cx="861271" cy="932003"/>
            <a:chOff x="5256981" y="1267728"/>
            <a:chExt cx="1051092" cy="1036578"/>
          </a:xfrm>
        </p:grpSpPr>
        <p:sp>
          <p:nvSpPr>
            <p:cNvPr id="55" name="矩形 54"/>
            <p:cNvSpPr/>
            <p:nvPr/>
          </p:nvSpPr>
          <p:spPr>
            <a:xfrm>
              <a:off x="5256981" y="1440210"/>
              <a:ext cx="864096" cy="86409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443977" y="1267728"/>
              <a:ext cx="864096" cy="864096"/>
            </a:xfrm>
            <a:prstGeom prst="rect">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rPr>
                <a:t>03</a:t>
              </a:r>
              <a:endParaRPr lang="zh-CN" altLang="en-US" sz="3600" b="1" dirty="0">
                <a:solidFill>
                  <a:schemeClr val="bg1"/>
                </a:solidFill>
              </a:endParaRPr>
            </a:p>
          </p:txBody>
        </p:sp>
      </p:grpSp>
      <p:grpSp>
        <p:nvGrpSpPr>
          <p:cNvPr id="58" name="组合 57"/>
          <p:cNvGrpSpPr/>
          <p:nvPr/>
        </p:nvGrpSpPr>
        <p:grpSpPr>
          <a:xfrm>
            <a:off x="5475830" y="5472658"/>
            <a:ext cx="861271" cy="932003"/>
            <a:chOff x="5256981" y="1267728"/>
            <a:chExt cx="1051092" cy="1036578"/>
          </a:xfrm>
        </p:grpSpPr>
        <p:sp>
          <p:nvSpPr>
            <p:cNvPr id="60" name="矩形 59"/>
            <p:cNvSpPr/>
            <p:nvPr/>
          </p:nvSpPr>
          <p:spPr>
            <a:xfrm>
              <a:off x="5256981" y="1440210"/>
              <a:ext cx="864096" cy="86409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5443977" y="1267728"/>
              <a:ext cx="864096" cy="864096"/>
            </a:xfrm>
            <a:prstGeom prst="rect">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rPr>
                <a:t>04</a:t>
              </a:r>
              <a:endParaRPr lang="zh-CN" altLang="en-US" sz="3600" b="1" dirty="0">
                <a:solidFill>
                  <a:schemeClr val="bg1"/>
                </a:solidFill>
              </a:endParaRPr>
            </a:p>
          </p:txBody>
        </p:sp>
      </p:grpSp>
      <p:sp>
        <p:nvSpPr>
          <p:cNvPr id="67" name="矩形 66"/>
          <p:cNvSpPr/>
          <p:nvPr/>
        </p:nvSpPr>
        <p:spPr>
          <a:xfrm>
            <a:off x="4896941" y="1357930"/>
            <a:ext cx="5759450" cy="830997"/>
          </a:xfrm>
          <a:prstGeom prst="rect">
            <a:avLst/>
          </a:prstGeom>
        </p:spPr>
        <p:txBody>
          <a:bodyPr>
            <a:spAutoFit/>
          </a:bodyPr>
          <a:lstStyle/>
          <a:p>
            <a:pPr algn="ctr"/>
            <a:r>
              <a:rPr lang="zh-CN" altLang="en-US" sz="3200" b="1" dirty="0">
                <a:solidFill>
                  <a:schemeClr val="bg2">
                    <a:lumMod val="10000"/>
                  </a:schemeClr>
                </a:solidFill>
                <a:latin typeface="+mn-ea"/>
              </a:rPr>
              <a:t>思维导图</a:t>
            </a:r>
            <a:endParaRPr lang="en-US" altLang="zh-CN" sz="3200" b="1" dirty="0">
              <a:solidFill>
                <a:schemeClr val="bg2">
                  <a:lumMod val="10000"/>
                </a:schemeClr>
              </a:solidFill>
              <a:latin typeface="+mn-ea"/>
            </a:endParaRPr>
          </a:p>
          <a:p>
            <a:pPr algn="ctr"/>
            <a:r>
              <a:rPr lang="en-US" altLang="zh-CN" sz="1600" dirty="0">
                <a:solidFill>
                  <a:schemeClr val="bg2">
                    <a:lumMod val="10000"/>
                  </a:schemeClr>
                </a:solidFill>
                <a:latin typeface="+mn-ea"/>
              </a:rPr>
              <a:t>SIWEIDAOTU</a:t>
            </a:r>
          </a:p>
        </p:txBody>
      </p:sp>
      <p:sp>
        <p:nvSpPr>
          <p:cNvPr id="80" name="矩形 79"/>
          <p:cNvSpPr/>
          <p:nvPr/>
        </p:nvSpPr>
        <p:spPr>
          <a:xfrm>
            <a:off x="4896941" y="2735677"/>
            <a:ext cx="5759450" cy="830997"/>
          </a:xfrm>
          <a:prstGeom prst="rect">
            <a:avLst/>
          </a:prstGeom>
        </p:spPr>
        <p:txBody>
          <a:bodyPr>
            <a:spAutoFit/>
          </a:bodyPr>
          <a:lstStyle/>
          <a:p>
            <a:pPr algn="ctr"/>
            <a:r>
              <a:rPr lang="zh-CN" altLang="en-US" sz="3200" b="1" dirty="0">
                <a:solidFill>
                  <a:schemeClr val="bg2">
                    <a:lumMod val="10000"/>
                  </a:schemeClr>
                </a:solidFill>
                <a:latin typeface="+mn-ea"/>
              </a:rPr>
              <a:t>发展脉络</a:t>
            </a:r>
            <a:endParaRPr lang="en-US" altLang="zh-CN" sz="3200" b="1" dirty="0">
              <a:solidFill>
                <a:schemeClr val="bg2">
                  <a:lumMod val="10000"/>
                </a:schemeClr>
              </a:solidFill>
              <a:latin typeface="+mn-ea"/>
            </a:endParaRPr>
          </a:p>
          <a:p>
            <a:pPr algn="ctr"/>
            <a:r>
              <a:rPr lang="en-US" altLang="zh-CN" sz="1600" dirty="0">
                <a:solidFill>
                  <a:schemeClr val="bg2">
                    <a:lumMod val="10000"/>
                  </a:schemeClr>
                </a:solidFill>
                <a:latin typeface="+mn-ea"/>
              </a:rPr>
              <a:t>FAZHANMAILUO</a:t>
            </a:r>
          </a:p>
        </p:txBody>
      </p:sp>
      <p:sp>
        <p:nvSpPr>
          <p:cNvPr id="81" name="矩形 80"/>
          <p:cNvSpPr/>
          <p:nvPr/>
        </p:nvSpPr>
        <p:spPr>
          <a:xfrm>
            <a:off x="4896941" y="4113424"/>
            <a:ext cx="5759450" cy="830997"/>
          </a:xfrm>
          <a:prstGeom prst="rect">
            <a:avLst/>
          </a:prstGeom>
        </p:spPr>
        <p:txBody>
          <a:bodyPr>
            <a:spAutoFit/>
          </a:bodyPr>
          <a:lstStyle/>
          <a:p>
            <a:pPr algn="ctr"/>
            <a:r>
              <a:rPr lang="zh-CN" altLang="en-US" sz="3200" b="1" dirty="0">
                <a:solidFill>
                  <a:schemeClr val="bg2">
                    <a:lumMod val="10000"/>
                  </a:schemeClr>
                </a:solidFill>
                <a:latin typeface="+mn-ea"/>
              </a:rPr>
              <a:t>概括说</a:t>
            </a:r>
            <a:endParaRPr lang="en-US" altLang="zh-CN" sz="3200" b="1" dirty="0">
              <a:solidFill>
                <a:schemeClr val="bg2">
                  <a:lumMod val="10000"/>
                </a:schemeClr>
              </a:solidFill>
              <a:latin typeface="+mn-ea"/>
            </a:endParaRPr>
          </a:p>
          <a:p>
            <a:pPr algn="ctr"/>
            <a:r>
              <a:rPr lang="en-US" altLang="zh-CN" sz="1600" dirty="0">
                <a:solidFill>
                  <a:schemeClr val="bg2">
                    <a:lumMod val="10000"/>
                  </a:schemeClr>
                </a:solidFill>
                <a:latin typeface="+mn-ea"/>
              </a:rPr>
              <a:t>GAIKUOSHUO</a:t>
            </a:r>
          </a:p>
        </p:txBody>
      </p:sp>
      <p:sp>
        <p:nvSpPr>
          <p:cNvPr id="82" name="矩形 81"/>
          <p:cNvSpPr/>
          <p:nvPr/>
        </p:nvSpPr>
        <p:spPr>
          <a:xfrm>
            <a:off x="4896941" y="5491170"/>
            <a:ext cx="5759450" cy="830997"/>
          </a:xfrm>
          <a:prstGeom prst="rect">
            <a:avLst/>
          </a:prstGeom>
        </p:spPr>
        <p:txBody>
          <a:bodyPr>
            <a:spAutoFit/>
          </a:bodyPr>
          <a:lstStyle/>
          <a:p>
            <a:pPr algn="ctr"/>
            <a:r>
              <a:rPr lang="zh-CN" altLang="en-US" sz="3200" b="1" dirty="0">
                <a:solidFill>
                  <a:schemeClr val="bg2">
                    <a:lumMod val="10000"/>
                  </a:schemeClr>
                </a:solidFill>
                <a:latin typeface="+mn-ea"/>
              </a:rPr>
              <a:t>强化训练</a:t>
            </a:r>
            <a:endParaRPr lang="en-US" altLang="zh-CN" sz="3200" b="1" dirty="0">
              <a:solidFill>
                <a:schemeClr val="bg2">
                  <a:lumMod val="10000"/>
                </a:schemeClr>
              </a:solidFill>
              <a:latin typeface="+mn-ea"/>
            </a:endParaRPr>
          </a:p>
          <a:p>
            <a:pPr algn="ctr"/>
            <a:r>
              <a:rPr lang="en-US" altLang="zh-CN" sz="1600" dirty="0">
                <a:solidFill>
                  <a:schemeClr val="bg2">
                    <a:lumMod val="10000"/>
                  </a:schemeClr>
                </a:solidFill>
                <a:latin typeface="+mn-ea"/>
              </a:rPr>
              <a:t>QIANGHUAXUNLIAN</a:t>
            </a:r>
          </a:p>
        </p:txBody>
      </p:sp>
      <p:pic>
        <p:nvPicPr>
          <p:cNvPr id="7" name="图片 6"/>
          <p:cNvPicPr>
            <a:picLocks noChangeAspect="1"/>
          </p:cNvPicPr>
          <p:nvPr/>
        </p:nvPicPr>
        <p:blipFill>
          <a:blip r:embed="rId2">
            <a:lum bright="70000" contrast="-70000"/>
          </a:blip>
          <a:stretch>
            <a:fillRect/>
          </a:stretch>
        </p:blipFill>
        <p:spPr>
          <a:xfrm rot="2547469">
            <a:off x="1460142" y="2160751"/>
            <a:ext cx="4857750" cy="2371725"/>
          </a:xfrm>
          <a:prstGeom prst="rect">
            <a:avLst/>
          </a:prstGeom>
        </p:spPr>
      </p:pic>
      <p:sp>
        <p:nvSpPr>
          <p:cNvPr id="13" name="文本框 12"/>
          <p:cNvSpPr txBox="1"/>
          <p:nvPr/>
        </p:nvSpPr>
        <p:spPr>
          <a:xfrm>
            <a:off x="1371374" y="6711542"/>
            <a:ext cx="8208912" cy="415498"/>
          </a:xfrm>
          <a:prstGeom prst="rect">
            <a:avLst/>
          </a:prstGeom>
          <a:noFill/>
        </p:spPr>
        <p:txBody>
          <a:bodyPr wrap="square" rtlCol="0">
            <a:spAutoFit/>
          </a:bodyPr>
          <a:lstStyle/>
          <a:p>
            <a:r>
              <a:rPr lang="zh-CN" altLang="en-US" dirty="0"/>
              <a:t>（</a:t>
            </a:r>
            <a:r>
              <a:rPr lang="en-US" altLang="zh-CN" dirty="0"/>
              <a:t>×××</a:t>
            </a:r>
            <a:r>
              <a:rPr lang="zh-CN" altLang="en-US" dirty="0"/>
              <a:t>）注意文稿中括号内为巧记或联想辅助记忆的知识点。</a:t>
            </a:r>
          </a:p>
        </p:txBody>
      </p:sp>
      <p:cxnSp>
        <p:nvCxnSpPr>
          <p:cNvPr id="16" name="直接连接符 15"/>
          <p:cNvCxnSpPr/>
          <p:nvPr/>
        </p:nvCxnSpPr>
        <p:spPr>
          <a:xfrm>
            <a:off x="0" y="6624786"/>
            <a:ext cx="11522075" cy="0"/>
          </a:xfrm>
          <a:prstGeom prst="line">
            <a:avLst/>
          </a:prstGeom>
          <a:ln w="3175">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91737" y="2491546"/>
            <a:ext cx="2304256" cy="14016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chemeClr val="bg1">
                    <a:lumMod val="50000"/>
                  </a:schemeClr>
                </a:solidFill>
              </a:rPr>
              <a:t>古代</a:t>
            </a:r>
            <a:endParaRPr lang="en-US" altLang="zh-CN" sz="1800" dirty="0">
              <a:solidFill>
                <a:schemeClr val="bg1">
                  <a:lumMod val="50000"/>
                </a:schemeClr>
              </a:solidFill>
            </a:endParaRPr>
          </a:p>
          <a:p>
            <a:r>
              <a:rPr lang="zh-CN" altLang="en-US" sz="1800" dirty="0">
                <a:solidFill>
                  <a:schemeClr val="bg1">
                    <a:lumMod val="50000"/>
                  </a:schemeClr>
                </a:solidFill>
              </a:rPr>
              <a:t>现代</a:t>
            </a:r>
            <a:endParaRPr lang="en-US" altLang="zh-CN" sz="1800" dirty="0">
              <a:solidFill>
                <a:schemeClr val="bg1">
                  <a:lumMod val="50000"/>
                </a:schemeClr>
              </a:solidFill>
            </a:endParaRPr>
          </a:p>
          <a:p>
            <a:r>
              <a:rPr lang="zh-CN" altLang="en-US" sz="1800" dirty="0">
                <a:solidFill>
                  <a:schemeClr val="bg1">
                    <a:lumMod val="50000"/>
                  </a:schemeClr>
                </a:solidFill>
              </a:rPr>
              <a:t>边疆问题</a:t>
            </a:r>
          </a:p>
        </p:txBody>
      </p:sp>
      <p:sp>
        <p:nvSpPr>
          <p:cNvPr id="23" name="矩形 22"/>
          <p:cNvSpPr/>
          <p:nvPr/>
        </p:nvSpPr>
        <p:spPr>
          <a:xfrm>
            <a:off x="8714954" y="4053232"/>
            <a:ext cx="2733877" cy="918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chemeClr val="bg1">
                    <a:lumMod val="50000"/>
                  </a:schemeClr>
                </a:solidFill>
              </a:rPr>
              <a:t>民族战争形式总结</a:t>
            </a:r>
            <a:endParaRPr lang="en-US" altLang="zh-CN" sz="1800" dirty="0">
              <a:solidFill>
                <a:schemeClr val="bg1">
                  <a:lumMod val="50000"/>
                </a:schemeClr>
              </a:solidFill>
            </a:endParaRPr>
          </a:p>
          <a:p>
            <a:r>
              <a:rPr lang="zh-CN" altLang="en-US" sz="1800" dirty="0">
                <a:solidFill>
                  <a:schemeClr val="bg1">
                    <a:lumMod val="50000"/>
                  </a:schemeClr>
                </a:solidFill>
              </a:rPr>
              <a:t>民族和平交往方式总结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文本框 16"/>
          <p:cNvSpPr txBox="1"/>
          <p:nvPr/>
        </p:nvSpPr>
        <p:spPr>
          <a:xfrm>
            <a:off x="4416081" y="3107398"/>
            <a:ext cx="3661580" cy="1569660"/>
          </a:xfrm>
          <a:prstGeom prst="rect">
            <a:avLst/>
          </a:prstGeom>
          <a:noFill/>
        </p:spPr>
        <p:txBody>
          <a:bodyPr wrap="none" rtlCol="0">
            <a:spAutoFit/>
          </a:bodyPr>
          <a:lstStyle/>
          <a:p>
            <a:r>
              <a:rPr lang="zh-CN" altLang="en-US" sz="9600" b="1" dirty="0">
                <a:ln w="22225">
                  <a:solidFill>
                    <a:schemeClr val="accent2"/>
                  </a:solidFill>
                  <a:prstDash val="solid"/>
                </a:ln>
                <a:solidFill>
                  <a:schemeClr val="accent2">
                    <a:lumMod val="40000"/>
                    <a:lumOff val="60000"/>
                  </a:schemeClr>
                </a:solidFill>
              </a:rPr>
              <a:t>台  湾 </a:t>
            </a:r>
          </a:p>
        </p:txBody>
      </p:sp>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noFill/>
          <a:ln>
            <a:noFill/>
          </a:ln>
        </p:spPr>
        <p:txBody>
          <a:bodyPr wrap="square" rtlCol="0" anchor="ctr">
            <a:spAutoFit/>
          </a:bodyPr>
          <a:lstStyle>
            <a:defPPr>
              <a:defRPr lang="zh-CN"/>
            </a:defPPr>
            <a:lvl1pPr algn="ctr">
              <a:defRPr sz="2200"/>
            </a:lvl1pPr>
          </a:lstStyle>
          <a:p>
            <a:r>
              <a:rPr lang="zh-CN" altLang="en-US" dirty="0"/>
              <a:t>古代</a:t>
            </a:r>
          </a:p>
        </p:txBody>
      </p:sp>
      <p:sp>
        <p:nvSpPr>
          <p:cNvPr id="5" name="文本框 4"/>
          <p:cNvSpPr txBox="1"/>
          <p:nvPr/>
        </p:nvSpPr>
        <p:spPr>
          <a:xfrm>
            <a:off x="-7257" y="4969763"/>
            <a:ext cx="1728589" cy="430887"/>
          </a:xfrm>
          <a:prstGeom prst="rect">
            <a:avLst/>
          </a:prstGeom>
          <a:solidFill>
            <a:schemeClr val="accent2">
              <a:lumMod val="50000"/>
            </a:schemeClr>
          </a:solidFill>
          <a:ln>
            <a:noFill/>
          </a:ln>
        </p:spPr>
        <p:txBody>
          <a:bodyPr wrap="square" rtlCol="0" anchor="ctr">
            <a:spAutoFit/>
          </a:bodyPr>
          <a:lstStyle>
            <a:defPPr>
              <a:defRPr lang="zh-CN"/>
            </a:defPPr>
            <a:lvl1pPr algn="ctr">
              <a:defRPr sz="2200" b="1">
                <a:solidFill>
                  <a:schemeClr val="bg1"/>
                </a:solidFill>
              </a:defRPr>
            </a:lvl1pPr>
          </a:lstStyle>
          <a:p>
            <a:r>
              <a:rPr lang="zh-CN" altLang="en-US"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noFill/>
          <a:ln>
            <a:noFill/>
          </a:ln>
        </p:spPr>
        <p:txBody>
          <a:bodyPr wrap="square" rtlCol="0" anchor="ctr">
            <a:spAutoFit/>
          </a:bodyPr>
          <a:lstStyle>
            <a:defPPr>
              <a:defRPr lang="zh-CN"/>
            </a:defPPr>
            <a:lvl1pPr algn="ctr">
              <a:defRPr sz="2200"/>
            </a:lvl1pPr>
          </a:lstStyle>
          <a:p>
            <a:r>
              <a:rPr lang="zh-CN" altLang="en-US" dirty="0"/>
              <a:t>现代</a:t>
            </a:r>
          </a:p>
        </p:txBody>
      </p:sp>
      <p:pic>
        <p:nvPicPr>
          <p:cNvPr id="2" name="图片 1"/>
          <p:cNvPicPr>
            <a:picLocks noChangeAspect="1"/>
          </p:cNvPicPr>
          <p:nvPr/>
        </p:nvPicPr>
        <p:blipFill>
          <a:blip r:embed="rId2"/>
          <a:stretch>
            <a:fillRect/>
          </a:stretch>
        </p:blipFill>
        <p:spPr>
          <a:xfrm>
            <a:off x="1980623" y="840259"/>
            <a:ext cx="2556278" cy="2306331"/>
          </a:xfrm>
          <a:prstGeom prst="rect">
            <a:avLst/>
          </a:prstGeom>
        </p:spPr>
      </p:pic>
      <p:sp>
        <p:nvSpPr>
          <p:cNvPr id="10" name="椭圆形标注 9"/>
          <p:cNvSpPr/>
          <p:nvPr/>
        </p:nvSpPr>
        <p:spPr>
          <a:xfrm>
            <a:off x="4014471" y="2568946"/>
            <a:ext cx="4216074" cy="2887737"/>
          </a:xfrm>
          <a:prstGeom prst="wedgeEllipseCallout">
            <a:avLst>
              <a:gd name="adj1" fmla="val -60830"/>
              <a:gd name="adj2" fmla="val -60870"/>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a:extLst>
              <a:ext uri="{BEBA8EAE-BF5A-486C-A8C5-ECC9F3942E4B}">
                <a14:imgProps xmlns:a14="http://schemas.microsoft.com/office/drawing/2010/main">
                  <a14:imgLayer r:embed="rId4">
                    <a14:imgEffect>
                      <a14:backgroundRemoval t="3865" b="96135" l="9804" r="89706"/>
                    </a14:imgEffect>
                  </a14:imgLayer>
                </a14:imgProps>
              </a:ext>
            </a:extLst>
          </a:blip>
          <a:stretch>
            <a:fillRect/>
          </a:stretch>
        </p:blipFill>
        <p:spPr>
          <a:xfrm>
            <a:off x="4824992" y="2515072"/>
            <a:ext cx="2843758" cy="2885578"/>
          </a:xfrm>
          <a:prstGeom prst="rect">
            <a:avLst/>
          </a:prstGeom>
        </p:spPr>
      </p:pic>
      <p:grpSp>
        <p:nvGrpSpPr>
          <p:cNvPr id="7" name="组合 6"/>
          <p:cNvGrpSpPr/>
          <p:nvPr/>
        </p:nvGrpSpPr>
        <p:grpSpPr>
          <a:xfrm>
            <a:off x="4104852" y="1371311"/>
            <a:ext cx="7272810" cy="928409"/>
            <a:chOff x="4104852" y="1371311"/>
            <a:chExt cx="7272810" cy="928409"/>
          </a:xfrm>
        </p:grpSpPr>
        <p:sp>
          <p:nvSpPr>
            <p:cNvPr id="6" name="圆角矩形 5"/>
            <p:cNvSpPr/>
            <p:nvPr/>
          </p:nvSpPr>
          <p:spPr>
            <a:xfrm>
              <a:off x="5717202" y="1537490"/>
              <a:ext cx="5660459" cy="762230"/>
            </a:xfrm>
            <a:prstGeom prst="roundRect">
              <a:avLst/>
            </a:prstGeom>
            <a:solidFill>
              <a:schemeClr val="accent5">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4104852" y="1371311"/>
              <a:ext cx="7272810" cy="928409"/>
              <a:chOff x="655584" y="5169196"/>
              <a:chExt cx="4976473" cy="928409"/>
            </a:xfrm>
          </p:grpSpPr>
          <p:sp>
            <p:nvSpPr>
              <p:cNvPr id="48" name="文本框 47"/>
              <p:cNvSpPr txBox="1"/>
              <p:nvPr/>
            </p:nvSpPr>
            <p:spPr>
              <a:xfrm>
                <a:off x="1774388" y="5358941"/>
                <a:ext cx="3857669" cy="415498"/>
              </a:xfrm>
              <a:prstGeom prst="rect">
                <a:avLst/>
              </a:prstGeom>
              <a:solidFill>
                <a:schemeClr val="accent5">
                  <a:lumMod val="60000"/>
                  <a:lumOff val="40000"/>
                </a:schemeClr>
              </a:solidFill>
            </p:spPr>
            <p:txBody>
              <a:bodyPr wrap="square" rtlCol="0">
                <a:spAutoFit/>
              </a:bodyPr>
              <a:lstStyle/>
              <a:p>
                <a:r>
                  <a:rPr lang="zh-CN" altLang="en-US" dirty="0">
                    <a:solidFill>
                      <a:schemeClr val="tx1">
                        <a:lumMod val="95000"/>
                        <a:lumOff val="5000"/>
                      </a:schemeClr>
                    </a:solidFill>
                  </a:rPr>
                  <a:t>提出争取用和平方式解决台湾问题</a:t>
                </a:r>
                <a:endParaRPr lang="en-US" altLang="zh-CN" dirty="0">
                  <a:solidFill>
                    <a:schemeClr val="tx1">
                      <a:lumMod val="95000"/>
                      <a:lumOff val="5000"/>
                    </a:schemeClr>
                  </a:solidFill>
                </a:endParaRPr>
              </a:p>
            </p:txBody>
          </p:sp>
          <p:sp>
            <p:nvSpPr>
              <p:cNvPr id="49" name="椭圆 48"/>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655584" y="5335375"/>
                <a:ext cx="1103262" cy="762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a:t>
                </a:r>
                <a:r>
                  <a:rPr lang="zh-CN" altLang="en-US" dirty="0"/>
                  <a:t>世纪</a:t>
                </a:r>
                <a:r>
                  <a:rPr lang="en-US" altLang="zh-CN" dirty="0"/>
                  <a:t>50</a:t>
                </a:r>
                <a:r>
                  <a:rPr lang="zh-CN" altLang="en-US" dirty="0"/>
                  <a:t>年代中期</a:t>
                </a:r>
              </a:p>
            </p:txBody>
          </p:sp>
        </p:grpSp>
      </p:grpSp>
      <p:grpSp>
        <p:nvGrpSpPr>
          <p:cNvPr id="53" name="组合 52"/>
          <p:cNvGrpSpPr/>
          <p:nvPr/>
        </p:nvGrpSpPr>
        <p:grpSpPr>
          <a:xfrm>
            <a:off x="5717202" y="2401431"/>
            <a:ext cx="5660461" cy="928409"/>
            <a:chOff x="5717202" y="1371311"/>
            <a:chExt cx="5660461" cy="928409"/>
          </a:xfrm>
        </p:grpSpPr>
        <p:sp>
          <p:nvSpPr>
            <p:cNvPr id="54" name="圆角矩形 53"/>
            <p:cNvSpPr/>
            <p:nvPr/>
          </p:nvSpPr>
          <p:spPr>
            <a:xfrm>
              <a:off x="5717202" y="1537490"/>
              <a:ext cx="5660459" cy="762230"/>
            </a:xfrm>
            <a:prstGeom prst="roundRect">
              <a:avLst/>
            </a:prstGeom>
            <a:solidFill>
              <a:schemeClr val="accent5">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5739916" y="1371311"/>
              <a:ext cx="5637747" cy="928409"/>
              <a:chOff x="1774388" y="5169196"/>
              <a:chExt cx="3857669" cy="928409"/>
            </a:xfrm>
          </p:grpSpPr>
          <p:sp>
            <p:nvSpPr>
              <p:cNvPr id="56" name="文本框 55"/>
              <p:cNvSpPr txBox="1"/>
              <p:nvPr/>
            </p:nvSpPr>
            <p:spPr>
              <a:xfrm>
                <a:off x="1774388" y="5358941"/>
                <a:ext cx="3857669" cy="738664"/>
              </a:xfrm>
              <a:prstGeom prst="rect">
                <a:avLst/>
              </a:prstGeom>
              <a:solidFill>
                <a:schemeClr val="accent5">
                  <a:lumMod val="60000"/>
                  <a:lumOff val="40000"/>
                </a:schemeClr>
              </a:solidFill>
            </p:spPr>
            <p:txBody>
              <a:bodyPr wrap="square" rtlCol="0">
                <a:spAutoFit/>
              </a:bodyPr>
              <a:lstStyle/>
              <a:p>
                <a:r>
                  <a:rPr lang="zh-CN" altLang="en-US" dirty="0">
                    <a:solidFill>
                      <a:schemeClr val="tx1">
                        <a:lumMod val="95000"/>
                        <a:lumOff val="5000"/>
                      </a:schemeClr>
                    </a:solidFill>
                  </a:rPr>
                  <a:t>邓小平提出“一国两制”构想，形成了“和平统一，一国两制”的对台基本方针。</a:t>
                </a:r>
                <a:endParaRPr lang="en-US" altLang="zh-CN" dirty="0">
                  <a:solidFill>
                    <a:schemeClr val="tx1">
                      <a:lumMod val="95000"/>
                      <a:lumOff val="5000"/>
                    </a:schemeClr>
                  </a:solidFill>
                </a:endParaRPr>
              </a:p>
            </p:txBody>
          </p:sp>
          <p:sp>
            <p:nvSpPr>
              <p:cNvPr id="57" name="椭圆 56"/>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9" name="组合 58"/>
          <p:cNvGrpSpPr/>
          <p:nvPr/>
        </p:nvGrpSpPr>
        <p:grpSpPr>
          <a:xfrm>
            <a:off x="4104852" y="3431551"/>
            <a:ext cx="7272810" cy="928409"/>
            <a:chOff x="4104852" y="1371311"/>
            <a:chExt cx="7272810" cy="928409"/>
          </a:xfrm>
        </p:grpSpPr>
        <p:sp>
          <p:nvSpPr>
            <p:cNvPr id="60" name="圆角矩形 59"/>
            <p:cNvSpPr/>
            <p:nvPr/>
          </p:nvSpPr>
          <p:spPr>
            <a:xfrm>
              <a:off x="5717202" y="1537490"/>
              <a:ext cx="5660459" cy="762230"/>
            </a:xfrm>
            <a:prstGeom prst="roundRect">
              <a:avLst/>
            </a:prstGeom>
            <a:solidFill>
              <a:schemeClr val="accent5">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4104852" y="1371311"/>
              <a:ext cx="7272810" cy="928409"/>
              <a:chOff x="655584" y="5169196"/>
              <a:chExt cx="4976473" cy="928409"/>
            </a:xfrm>
          </p:grpSpPr>
          <p:sp>
            <p:nvSpPr>
              <p:cNvPr id="62" name="文本框 61"/>
              <p:cNvSpPr txBox="1"/>
              <p:nvPr/>
            </p:nvSpPr>
            <p:spPr>
              <a:xfrm>
                <a:off x="1774388" y="5358941"/>
                <a:ext cx="3857669" cy="738664"/>
              </a:xfrm>
              <a:prstGeom prst="rect">
                <a:avLst/>
              </a:prstGeom>
              <a:solidFill>
                <a:schemeClr val="accent5">
                  <a:lumMod val="60000"/>
                  <a:lumOff val="40000"/>
                </a:schemeClr>
              </a:solidFill>
            </p:spPr>
            <p:txBody>
              <a:bodyPr wrap="square" rtlCol="0">
                <a:spAutoFit/>
              </a:bodyPr>
              <a:lstStyle/>
              <a:p>
                <a:r>
                  <a:rPr lang="zh-CN" altLang="en-US" dirty="0">
                    <a:solidFill>
                      <a:schemeClr val="tx1">
                        <a:lumMod val="95000"/>
                        <a:lumOff val="5000"/>
                      </a:schemeClr>
                    </a:solidFill>
                  </a:rPr>
                  <a:t>停止炮轰金门和马祖；</a:t>
                </a:r>
                <a:endParaRPr lang="en-US" altLang="zh-CN" dirty="0">
                  <a:solidFill>
                    <a:schemeClr val="tx1">
                      <a:lumMod val="95000"/>
                      <a:lumOff val="5000"/>
                    </a:schemeClr>
                  </a:solidFill>
                </a:endParaRPr>
              </a:p>
              <a:p>
                <a:r>
                  <a:rPr lang="zh-CN" altLang="en-US" dirty="0">
                    <a:solidFill>
                      <a:schemeClr val="tx1">
                        <a:lumMod val="95000"/>
                        <a:lumOff val="5000"/>
                      </a:schemeClr>
                    </a:solidFill>
                  </a:rPr>
                  <a:t>提倡三通（通邮、通航、通商）。</a:t>
                </a:r>
                <a:endParaRPr lang="en-US" altLang="zh-CN" dirty="0">
                  <a:solidFill>
                    <a:schemeClr val="tx1">
                      <a:lumMod val="95000"/>
                      <a:lumOff val="5000"/>
                    </a:schemeClr>
                  </a:solidFill>
                </a:endParaRPr>
              </a:p>
            </p:txBody>
          </p:sp>
          <p:sp>
            <p:nvSpPr>
              <p:cNvPr id="63" name="椭圆 62"/>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角矩形 63"/>
              <p:cNvSpPr/>
              <p:nvPr/>
            </p:nvSpPr>
            <p:spPr>
              <a:xfrm>
                <a:off x="655584" y="5335375"/>
                <a:ext cx="1103262" cy="762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1979</a:t>
                </a:r>
                <a:r>
                  <a:rPr lang="zh-CN" altLang="en-US" dirty="0"/>
                  <a:t>年</a:t>
                </a:r>
              </a:p>
            </p:txBody>
          </p:sp>
        </p:grpSp>
      </p:grpSp>
      <p:grpSp>
        <p:nvGrpSpPr>
          <p:cNvPr id="65" name="组合 64"/>
          <p:cNvGrpSpPr/>
          <p:nvPr/>
        </p:nvGrpSpPr>
        <p:grpSpPr>
          <a:xfrm>
            <a:off x="4104852" y="4461671"/>
            <a:ext cx="7272810" cy="928409"/>
            <a:chOff x="4104852" y="1371311"/>
            <a:chExt cx="7272810" cy="928409"/>
          </a:xfrm>
        </p:grpSpPr>
        <p:sp>
          <p:nvSpPr>
            <p:cNvPr id="66" name="圆角矩形 65"/>
            <p:cNvSpPr/>
            <p:nvPr/>
          </p:nvSpPr>
          <p:spPr>
            <a:xfrm>
              <a:off x="5717202" y="1537490"/>
              <a:ext cx="5660459" cy="762230"/>
            </a:xfrm>
            <a:prstGeom prst="roundRect">
              <a:avLst/>
            </a:prstGeom>
            <a:solidFill>
              <a:schemeClr val="accent5">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组合 66"/>
            <p:cNvGrpSpPr/>
            <p:nvPr/>
          </p:nvGrpSpPr>
          <p:grpSpPr>
            <a:xfrm>
              <a:off x="4104852" y="1371311"/>
              <a:ext cx="7272810" cy="928409"/>
              <a:chOff x="655584" y="5169196"/>
              <a:chExt cx="4976473" cy="928409"/>
            </a:xfrm>
          </p:grpSpPr>
          <p:sp>
            <p:nvSpPr>
              <p:cNvPr id="68" name="文本框 67"/>
              <p:cNvSpPr txBox="1"/>
              <p:nvPr/>
            </p:nvSpPr>
            <p:spPr>
              <a:xfrm>
                <a:off x="1774388" y="5358941"/>
                <a:ext cx="3857669" cy="415498"/>
              </a:xfrm>
              <a:prstGeom prst="rect">
                <a:avLst/>
              </a:prstGeom>
              <a:solidFill>
                <a:schemeClr val="accent5">
                  <a:lumMod val="60000"/>
                  <a:lumOff val="40000"/>
                </a:schemeClr>
              </a:solidFill>
            </p:spPr>
            <p:txBody>
              <a:bodyPr wrap="square" rtlCol="0">
                <a:spAutoFit/>
              </a:bodyPr>
              <a:lstStyle/>
              <a:p>
                <a:r>
                  <a:rPr lang="zh-CN" altLang="en-US" dirty="0">
                    <a:solidFill>
                      <a:schemeClr val="tx1">
                        <a:lumMod val="95000"/>
                        <a:lumOff val="5000"/>
                      </a:schemeClr>
                    </a:solidFill>
                  </a:rPr>
                  <a:t>台湾当局调整“三不”政策，打破隔绝状态。</a:t>
                </a:r>
                <a:endParaRPr lang="en-US" altLang="zh-CN" dirty="0">
                  <a:solidFill>
                    <a:schemeClr val="tx1">
                      <a:lumMod val="95000"/>
                      <a:lumOff val="5000"/>
                    </a:schemeClr>
                  </a:solidFill>
                </a:endParaRPr>
              </a:p>
            </p:txBody>
          </p:sp>
          <p:sp>
            <p:nvSpPr>
              <p:cNvPr id="69" name="椭圆 68"/>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655584" y="5335375"/>
                <a:ext cx="1103262" cy="762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1987</a:t>
                </a:r>
                <a:r>
                  <a:rPr lang="zh-CN" altLang="en-US" dirty="0"/>
                  <a:t>年</a:t>
                </a:r>
              </a:p>
            </p:txBody>
          </p:sp>
        </p:grpSp>
      </p:grpSp>
      <p:grpSp>
        <p:nvGrpSpPr>
          <p:cNvPr id="71" name="组合 70"/>
          <p:cNvGrpSpPr/>
          <p:nvPr/>
        </p:nvGrpSpPr>
        <p:grpSpPr>
          <a:xfrm>
            <a:off x="4104852" y="5491791"/>
            <a:ext cx="7272810" cy="928409"/>
            <a:chOff x="4104852" y="1371311"/>
            <a:chExt cx="7272810" cy="928409"/>
          </a:xfrm>
        </p:grpSpPr>
        <p:sp>
          <p:nvSpPr>
            <p:cNvPr id="72" name="圆角矩形 71"/>
            <p:cNvSpPr/>
            <p:nvPr/>
          </p:nvSpPr>
          <p:spPr>
            <a:xfrm>
              <a:off x="5717202" y="1537490"/>
              <a:ext cx="5660459" cy="762230"/>
            </a:xfrm>
            <a:prstGeom prst="roundRect">
              <a:avLst/>
            </a:prstGeom>
            <a:solidFill>
              <a:schemeClr val="accent5">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4104852" y="1371311"/>
              <a:ext cx="7272810" cy="928409"/>
              <a:chOff x="655584" y="5169196"/>
              <a:chExt cx="4976473" cy="928409"/>
            </a:xfrm>
          </p:grpSpPr>
          <p:sp>
            <p:nvSpPr>
              <p:cNvPr id="74" name="文本框 73"/>
              <p:cNvSpPr txBox="1"/>
              <p:nvPr/>
            </p:nvSpPr>
            <p:spPr>
              <a:xfrm>
                <a:off x="1774388" y="5358941"/>
                <a:ext cx="3857669" cy="738664"/>
              </a:xfrm>
              <a:prstGeom prst="rect">
                <a:avLst/>
              </a:prstGeom>
              <a:solidFill>
                <a:schemeClr val="accent5">
                  <a:lumMod val="60000"/>
                  <a:lumOff val="40000"/>
                </a:schemeClr>
              </a:solidFill>
            </p:spPr>
            <p:txBody>
              <a:bodyPr wrap="square" rtlCol="0">
                <a:spAutoFit/>
              </a:bodyPr>
              <a:lstStyle/>
              <a:p>
                <a:r>
                  <a:rPr lang="zh-CN" altLang="en-US" dirty="0">
                    <a:solidFill>
                      <a:schemeClr val="tx1">
                        <a:lumMod val="95000"/>
                        <a:lumOff val="5000"/>
                      </a:schemeClr>
                    </a:solidFill>
                  </a:rPr>
                  <a:t>台湾成立了海峡交流基金会（海基会）；</a:t>
                </a:r>
                <a:endParaRPr lang="en-US" altLang="zh-CN" dirty="0">
                  <a:solidFill>
                    <a:schemeClr val="tx1">
                      <a:lumMod val="95000"/>
                      <a:lumOff val="5000"/>
                    </a:schemeClr>
                  </a:solidFill>
                </a:endParaRPr>
              </a:p>
              <a:p>
                <a:r>
                  <a:rPr lang="zh-CN" altLang="en-US" dirty="0">
                    <a:solidFill>
                      <a:schemeClr val="tx1">
                        <a:lumMod val="95000"/>
                        <a:lumOff val="5000"/>
                      </a:schemeClr>
                    </a:solidFill>
                  </a:rPr>
                  <a:t>大陆成立了海峡两岸关系协会（海协会）。</a:t>
                </a:r>
                <a:endParaRPr lang="en-US" altLang="zh-CN" dirty="0">
                  <a:solidFill>
                    <a:schemeClr val="tx1">
                      <a:lumMod val="95000"/>
                      <a:lumOff val="5000"/>
                    </a:schemeClr>
                  </a:solidFill>
                </a:endParaRPr>
              </a:p>
            </p:txBody>
          </p:sp>
          <p:sp>
            <p:nvSpPr>
              <p:cNvPr id="75" name="椭圆 74"/>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a:off x="655584" y="5335375"/>
                <a:ext cx="1103262" cy="762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1990</a:t>
                </a:r>
                <a:r>
                  <a:rPr lang="zh-CN" altLang="en-US" dirty="0"/>
                  <a:t>年</a:t>
                </a:r>
                <a:endParaRPr lang="en-US" altLang="zh-CN" dirty="0"/>
              </a:p>
              <a:p>
                <a:pPr algn="ctr"/>
                <a:r>
                  <a:rPr lang="en-US" altLang="zh-CN" dirty="0"/>
                  <a:t>1991</a:t>
                </a:r>
                <a:r>
                  <a:rPr lang="zh-CN" altLang="en-US" dirty="0"/>
                  <a:t>年</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文本框 16"/>
          <p:cNvSpPr txBox="1"/>
          <p:nvPr/>
        </p:nvSpPr>
        <p:spPr>
          <a:xfrm>
            <a:off x="4416081" y="3107398"/>
            <a:ext cx="3661580" cy="1569660"/>
          </a:xfrm>
          <a:prstGeom prst="rect">
            <a:avLst/>
          </a:prstGeom>
          <a:noFill/>
        </p:spPr>
        <p:txBody>
          <a:bodyPr wrap="none" rtlCol="0">
            <a:spAutoFit/>
          </a:bodyPr>
          <a:lstStyle/>
          <a:p>
            <a:r>
              <a:rPr lang="zh-CN" altLang="en-US" sz="9600" b="1" dirty="0">
                <a:ln w="22225">
                  <a:solidFill>
                    <a:schemeClr val="accent2"/>
                  </a:solidFill>
                  <a:prstDash val="solid"/>
                </a:ln>
                <a:solidFill>
                  <a:schemeClr val="accent2">
                    <a:lumMod val="40000"/>
                    <a:lumOff val="60000"/>
                  </a:schemeClr>
                </a:solidFill>
              </a:rPr>
              <a:t>台  湾 </a:t>
            </a:r>
          </a:p>
        </p:txBody>
      </p:sp>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noFill/>
          <a:ln>
            <a:noFill/>
          </a:ln>
        </p:spPr>
        <p:txBody>
          <a:bodyPr wrap="square" rtlCol="0" anchor="ctr">
            <a:spAutoFit/>
          </a:bodyPr>
          <a:lstStyle>
            <a:defPPr>
              <a:defRPr lang="zh-CN"/>
            </a:defPPr>
            <a:lvl1pPr algn="ctr">
              <a:defRPr sz="2200"/>
            </a:lvl1pPr>
          </a:lstStyle>
          <a:p>
            <a:r>
              <a:rPr lang="zh-CN" altLang="en-US" dirty="0"/>
              <a:t>古代</a:t>
            </a:r>
          </a:p>
        </p:txBody>
      </p:sp>
      <p:sp>
        <p:nvSpPr>
          <p:cNvPr id="5" name="文本框 4"/>
          <p:cNvSpPr txBox="1"/>
          <p:nvPr/>
        </p:nvSpPr>
        <p:spPr>
          <a:xfrm>
            <a:off x="-7257" y="4969763"/>
            <a:ext cx="1728589" cy="430887"/>
          </a:xfrm>
          <a:prstGeom prst="rect">
            <a:avLst/>
          </a:prstGeom>
          <a:solidFill>
            <a:schemeClr val="accent2">
              <a:lumMod val="50000"/>
            </a:schemeClr>
          </a:solidFill>
          <a:ln>
            <a:noFill/>
          </a:ln>
        </p:spPr>
        <p:txBody>
          <a:bodyPr wrap="square" rtlCol="0" anchor="ctr">
            <a:spAutoFit/>
          </a:bodyPr>
          <a:lstStyle>
            <a:defPPr>
              <a:defRPr lang="zh-CN"/>
            </a:defPPr>
            <a:lvl1pPr algn="ctr">
              <a:defRPr sz="2200" b="1">
                <a:solidFill>
                  <a:schemeClr val="bg1"/>
                </a:solidFill>
              </a:defRPr>
            </a:lvl1pPr>
          </a:lstStyle>
          <a:p>
            <a:r>
              <a:rPr lang="zh-CN" altLang="en-US"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noFill/>
          <a:ln>
            <a:noFill/>
          </a:ln>
        </p:spPr>
        <p:txBody>
          <a:bodyPr wrap="square" rtlCol="0" anchor="ctr">
            <a:spAutoFit/>
          </a:bodyPr>
          <a:lstStyle>
            <a:defPPr>
              <a:defRPr lang="zh-CN"/>
            </a:defPPr>
            <a:lvl1pPr algn="ctr">
              <a:defRPr sz="2200"/>
            </a:lvl1pPr>
          </a:lstStyle>
          <a:p>
            <a:r>
              <a:rPr lang="zh-CN" altLang="en-US" dirty="0"/>
              <a:t>现代</a:t>
            </a:r>
          </a:p>
        </p:txBody>
      </p:sp>
      <p:pic>
        <p:nvPicPr>
          <p:cNvPr id="2" name="图片 1"/>
          <p:cNvPicPr>
            <a:picLocks noChangeAspect="1"/>
          </p:cNvPicPr>
          <p:nvPr/>
        </p:nvPicPr>
        <p:blipFill>
          <a:blip r:embed="rId2"/>
          <a:stretch>
            <a:fillRect/>
          </a:stretch>
        </p:blipFill>
        <p:spPr>
          <a:xfrm>
            <a:off x="1980623" y="840259"/>
            <a:ext cx="2556278" cy="2306331"/>
          </a:xfrm>
          <a:prstGeom prst="rect">
            <a:avLst/>
          </a:prstGeom>
        </p:spPr>
      </p:pic>
      <p:sp>
        <p:nvSpPr>
          <p:cNvPr id="10" name="椭圆形标注 9"/>
          <p:cNvSpPr/>
          <p:nvPr/>
        </p:nvSpPr>
        <p:spPr>
          <a:xfrm>
            <a:off x="4014471" y="2568946"/>
            <a:ext cx="4216074" cy="2887737"/>
          </a:xfrm>
          <a:prstGeom prst="wedgeEllipseCallout">
            <a:avLst>
              <a:gd name="adj1" fmla="val -60830"/>
              <a:gd name="adj2" fmla="val -60870"/>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a:extLst>
              <a:ext uri="{BEBA8EAE-BF5A-486C-A8C5-ECC9F3942E4B}">
                <a14:imgProps xmlns:a14="http://schemas.microsoft.com/office/drawing/2010/main">
                  <a14:imgLayer r:embed="rId4">
                    <a14:imgEffect>
                      <a14:backgroundRemoval t="3865" b="96135" l="9804" r="89706"/>
                    </a14:imgEffect>
                  </a14:imgLayer>
                </a14:imgProps>
              </a:ext>
            </a:extLst>
          </a:blip>
          <a:stretch>
            <a:fillRect/>
          </a:stretch>
        </p:blipFill>
        <p:spPr>
          <a:xfrm>
            <a:off x="4824992" y="2515072"/>
            <a:ext cx="2843758" cy="2885578"/>
          </a:xfrm>
          <a:prstGeom prst="rect">
            <a:avLst/>
          </a:prstGeom>
        </p:spPr>
      </p:pic>
      <p:grpSp>
        <p:nvGrpSpPr>
          <p:cNvPr id="7" name="组合 6"/>
          <p:cNvGrpSpPr/>
          <p:nvPr/>
        </p:nvGrpSpPr>
        <p:grpSpPr>
          <a:xfrm>
            <a:off x="4104852" y="1371311"/>
            <a:ext cx="7272809" cy="928409"/>
            <a:chOff x="4104852" y="1371311"/>
            <a:chExt cx="7272809" cy="928409"/>
          </a:xfrm>
        </p:grpSpPr>
        <p:sp>
          <p:nvSpPr>
            <p:cNvPr id="6" name="圆角矩形 5"/>
            <p:cNvSpPr/>
            <p:nvPr/>
          </p:nvSpPr>
          <p:spPr>
            <a:xfrm>
              <a:off x="5717202" y="1537490"/>
              <a:ext cx="5660459" cy="762230"/>
            </a:xfrm>
            <a:prstGeom prst="roundRect">
              <a:avLst/>
            </a:prstGeom>
            <a:solidFill>
              <a:schemeClr val="accent5">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4104852" y="1371311"/>
              <a:ext cx="7200301" cy="928409"/>
              <a:chOff x="655584" y="5169196"/>
              <a:chExt cx="4926858" cy="928409"/>
            </a:xfrm>
          </p:grpSpPr>
          <p:sp>
            <p:nvSpPr>
              <p:cNvPr id="48" name="文本框 47"/>
              <p:cNvSpPr txBox="1"/>
              <p:nvPr/>
            </p:nvSpPr>
            <p:spPr>
              <a:xfrm>
                <a:off x="1774387" y="5358941"/>
                <a:ext cx="3808055" cy="738664"/>
              </a:xfrm>
              <a:prstGeom prst="rect">
                <a:avLst/>
              </a:prstGeom>
              <a:solidFill>
                <a:schemeClr val="accent5">
                  <a:lumMod val="60000"/>
                  <a:lumOff val="40000"/>
                </a:schemeClr>
              </a:solidFill>
              <a:ln>
                <a:solidFill>
                  <a:schemeClr val="bg1">
                    <a:lumMod val="95000"/>
                  </a:schemeClr>
                </a:solidFill>
              </a:ln>
            </p:spPr>
            <p:txBody>
              <a:bodyPr wrap="square" rtlCol="0">
                <a:spAutoFit/>
              </a:bodyPr>
              <a:lstStyle/>
              <a:p>
                <a:r>
                  <a:rPr lang="zh-CN" altLang="en-US" dirty="0">
                    <a:solidFill>
                      <a:schemeClr val="tx1">
                        <a:lumMod val="95000"/>
                        <a:lumOff val="5000"/>
                      </a:schemeClr>
                    </a:solidFill>
                  </a:rPr>
                  <a:t>口头方式表达“海峡两岸均坚持一个中国原则”的共识，“九二共识”。</a:t>
                </a:r>
                <a:endParaRPr lang="en-US" altLang="zh-CN" dirty="0">
                  <a:solidFill>
                    <a:schemeClr val="tx1">
                      <a:lumMod val="95000"/>
                      <a:lumOff val="5000"/>
                    </a:schemeClr>
                  </a:solidFill>
                </a:endParaRPr>
              </a:p>
            </p:txBody>
          </p:sp>
          <p:sp>
            <p:nvSpPr>
              <p:cNvPr id="49" name="椭圆 48"/>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655584" y="5335375"/>
                <a:ext cx="1103262" cy="762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1992</a:t>
                </a:r>
                <a:r>
                  <a:rPr lang="zh-CN" altLang="en-US" dirty="0"/>
                  <a:t>年</a:t>
                </a:r>
              </a:p>
            </p:txBody>
          </p:sp>
        </p:grpSp>
      </p:grpSp>
      <p:grpSp>
        <p:nvGrpSpPr>
          <p:cNvPr id="53" name="组合 52"/>
          <p:cNvGrpSpPr/>
          <p:nvPr/>
        </p:nvGrpSpPr>
        <p:grpSpPr>
          <a:xfrm>
            <a:off x="4104851" y="2456060"/>
            <a:ext cx="7272810" cy="928409"/>
            <a:chOff x="4104852" y="1371311"/>
            <a:chExt cx="7272810" cy="928409"/>
          </a:xfrm>
        </p:grpSpPr>
        <p:sp>
          <p:nvSpPr>
            <p:cNvPr id="54" name="圆角矩形 53"/>
            <p:cNvSpPr/>
            <p:nvPr/>
          </p:nvSpPr>
          <p:spPr>
            <a:xfrm>
              <a:off x="5717202" y="1537490"/>
              <a:ext cx="5660459" cy="762230"/>
            </a:xfrm>
            <a:prstGeom prst="roundRect">
              <a:avLst/>
            </a:prstGeom>
            <a:solidFill>
              <a:schemeClr val="accent5">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4104852" y="1371311"/>
              <a:ext cx="7272810" cy="928409"/>
              <a:chOff x="655584" y="5169196"/>
              <a:chExt cx="4976473" cy="928409"/>
            </a:xfrm>
          </p:grpSpPr>
          <p:sp>
            <p:nvSpPr>
              <p:cNvPr id="56" name="文本框 55"/>
              <p:cNvSpPr txBox="1"/>
              <p:nvPr/>
            </p:nvSpPr>
            <p:spPr>
              <a:xfrm>
                <a:off x="1774388" y="5358941"/>
                <a:ext cx="3857669" cy="738664"/>
              </a:xfrm>
              <a:prstGeom prst="rect">
                <a:avLst/>
              </a:prstGeom>
              <a:solidFill>
                <a:schemeClr val="accent5">
                  <a:lumMod val="60000"/>
                  <a:lumOff val="40000"/>
                </a:schemeClr>
              </a:solidFill>
            </p:spPr>
            <p:txBody>
              <a:bodyPr wrap="square" rtlCol="0">
                <a:spAutoFit/>
              </a:bodyPr>
              <a:lstStyle/>
              <a:p>
                <a:r>
                  <a:rPr lang="zh-CN" altLang="en-US" dirty="0">
                    <a:solidFill>
                      <a:schemeClr val="tx1">
                        <a:lumMod val="95000"/>
                        <a:lumOff val="5000"/>
                      </a:schemeClr>
                    </a:solidFill>
                  </a:rPr>
                  <a:t>江泽民提出发展两岸关系，推进祖国和平统一的八项主张。</a:t>
                </a:r>
                <a:endParaRPr lang="en-US" altLang="zh-CN" dirty="0">
                  <a:solidFill>
                    <a:schemeClr val="tx1">
                      <a:lumMod val="95000"/>
                      <a:lumOff val="5000"/>
                    </a:schemeClr>
                  </a:solidFill>
                </a:endParaRPr>
              </a:p>
            </p:txBody>
          </p:sp>
          <p:sp>
            <p:nvSpPr>
              <p:cNvPr id="57" name="椭圆 56"/>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655584" y="5335375"/>
                <a:ext cx="1103262" cy="762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1995</a:t>
                </a:r>
                <a:r>
                  <a:rPr lang="zh-CN" altLang="en-US" dirty="0"/>
                  <a:t>年</a:t>
                </a:r>
              </a:p>
            </p:txBody>
          </p:sp>
        </p:grpSp>
      </p:grpSp>
      <p:grpSp>
        <p:nvGrpSpPr>
          <p:cNvPr id="59" name="组合 58"/>
          <p:cNvGrpSpPr/>
          <p:nvPr/>
        </p:nvGrpSpPr>
        <p:grpSpPr>
          <a:xfrm>
            <a:off x="4104851" y="3540809"/>
            <a:ext cx="7272810" cy="928409"/>
            <a:chOff x="4104852" y="1371311"/>
            <a:chExt cx="7272810" cy="928409"/>
          </a:xfrm>
        </p:grpSpPr>
        <p:sp>
          <p:nvSpPr>
            <p:cNvPr id="60" name="圆角矩形 59"/>
            <p:cNvSpPr/>
            <p:nvPr/>
          </p:nvSpPr>
          <p:spPr>
            <a:xfrm>
              <a:off x="5717202" y="1537490"/>
              <a:ext cx="5660459" cy="762230"/>
            </a:xfrm>
            <a:prstGeom prst="roundRect">
              <a:avLst/>
            </a:prstGeom>
            <a:solidFill>
              <a:schemeClr val="accent5">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4104852" y="1371311"/>
              <a:ext cx="7272810" cy="928409"/>
              <a:chOff x="655584" y="5169196"/>
              <a:chExt cx="4976473" cy="928409"/>
            </a:xfrm>
          </p:grpSpPr>
          <p:sp>
            <p:nvSpPr>
              <p:cNvPr id="62" name="文本框 61"/>
              <p:cNvSpPr txBox="1"/>
              <p:nvPr/>
            </p:nvSpPr>
            <p:spPr>
              <a:xfrm>
                <a:off x="1774388" y="5358941"/>
                <a:ext cx="3857669" cy="738664"/>
              </a:xfrm>
              <a:prstGeom prst="rect">
                <a:avLst/>
              </a:prstGeom>
              <a:solidFill>
                <a:schemeClr val="accent5">
                  <a:lumMod val="60000"/>
                  <a:lumOff val="40000"/>
                </a:schemeClr>
              </a:solidFill>
            </p:spPr>
            <p:txBody>
              <a:bodyPr wrap="square" rtlCol="0">
                <a:spAutoFit/>
              </a:bodyPr>
              <a:lstStyle/>
              <a:p>
                <a:r>
                  <a:rPr lang="zh-CN" altLang="en-US" dirty="0">
                    <a:solidFill>
                      <a:schemeClr val="tx1">
                        <a:lumMod val="95000"/>
                        <a:lumOff val="5000"/>
                      </a:schemeClr>
                    </a:solidFill>
                  </a:rPr>
                  <a:t>中国国民党主席连战访问大陆，胡锦涛会见。</a:t>
                </a:r>
                <a:endParaRPr lang="en-US" altLang="zh-CN" dirty="0">
                  <a:solidFill>
                    <a:schemeClr val="tx1">
                      <a:lumMod val="95000"/>
                      <a:lumOff val="5000"/>
                    </a:schemeClr>
                  </a:solidFill>
                </a:endParaRPr>
              </a:p>
              <a:p>
                <a:r>
                  <a:rPr lang="zh-CN" altLang="en-US" dirty="0">
                    <a:solidFill>
                      <a:schemeClr val="tx1">
                        <a:lumMod val="95000"/>
                        <a:lumOff val="5000"/>
                      </a:schemeClr>
                    </a:solidFill>
                  </a:rPr>
                  <a:t>促进了两岸关系的新发展。</a:t>
                </a:r>
                <a:endParaRPr lang="en-US" altLang="zh-CN" dirty="0">
                  <a:solidFill>
                    <a:schemeClr val="tx1">
                      <a:lumMod val="95000"/>
                      <a:lumOff val="5000"/>
                    </a:schemeClr>
                  </a:solidFill>
                </a:endParaRPr>
              </a:p>
            </p:txBody>
          </p:sp>
          <p:sp>
            <p:nvSpPr>
              <p:cNvPr id="63" name="椭圆 62"/>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角矩形 63"/>
              <p:cNvSpPr/>
              <p:nvPr/>
            </p:nvSpPr>
            <p:spPr>
              <a:xfrm>
                <a:off x="655584" y="5335375"/>
                <a:ext cx="1103262" cy="762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2005</a:t>
                </a:r>
                <a:r>
                  <a:rPr lang="zh-CN" altLang="en-US" dirty="0"/>
                  <a:t>年</a:t>
                </a:r>
              </a:p>
            </p:txBody>
          </p:sp>
        </p:grpSp>
      </p:grpSp>
      <p:grpSp>
        <p:nvGrpSpPr>
          <p:cNvPr id="65" name="组合 64"/>
          <p:cNvGrpSpPr/>
          <p:nvPr/>
        </p:nvGrpSpPr>
        <p:grpSpPr>
          <a:xfrm>
            <a:off x="4104851" y="5710308"/>
            <a:ext cx="7272810" cy="928409"/>
            <a:chOff x="4104852" y="1371311"/>
            <a:chExt cx="7272810" cy="928409"/>
          </a:xfrm>
        </p:grpSpPr>
        <p:sp>
          <p:nvSpPr>
            <p:cNvPr id="66" name="圆角矩形 65"/>
            <p:cNvSpPr/>
            <p:nvPr/>
          </p:nvSpPr>
          <p:spPr>
            <a:xfrm>
              <a:off x="5717202" y="1537490"/>
              <a:ext cx="5660459" cy="762230"/>
            </a:xfrm>
            <a:prstGeom prst="roundRect">
              <a:avLst/>
            </a:prstGeom>
            <a:solidFill>
              <a:schemeClr val="accent5">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组合 66"/>
            <p:cNvGrpSpPr/>
            <p:nvPr/>
          </p:nvGrpSpPr>
          <p:grpSpPr>
            <a:xfrm>
              <a:off x="4104852" y="1371311"/>
              <a:ext cx="7272810" cy="928409"/>
              <a:chOff x="655584" y="5169196"/>
              <a:chExt cx="4976473" cy="928409"/>
            </a:xfrm>
          </p:grpSpPr>
          <p:sp>
            <p:nvSpPr>
              <p:cNvPr id="68" name="文本框 67"/>
              <p:cNvSpPr txBox="1"/>
              <p:nvPr/>
            </p:nvSpPr>
            <p:spPr>
              <a:xfrm>
                <a:off x="1774388" y="5358941"/>
                <a:ext cx="3857669" cy="738664"/>
              </a:xfrm>
              <a:prstGeom prst="rect">
                <a:avLst/>
              </a:prstGeom>
              <a:solidFill>
                <a:schemeClr val="accent5">
                  <a:lumMod val="60000"/>
                  <a:lumOff val="40000"/>
                </a:schemeClr>
              </a:solidFill>
            </p:spPr>
            <p:txBody>
              <a:bodyPr wrap="square" rtlCol="0">
                <a:spAutoFit/>
              </a:bodyPr>
              <a:lstStyle/>
              <a:p>
                <a:r>
                  <a:rPr lang="zh-CN" altLang="en-US" dirty="0">
                    <a:solidFill>
                      <a:schemeClr val="tx1">
                        <a:lumMod val="95000"/>
                        <a:lumOff val="5000"/>
                      </a:schemeClr>
                    </a:solidFill>
                  </a:rPr>
                  <a:t>习近平同马英九在新加坡会面，是</a:t>
                </a:r>
                <a:r>
                  <a:rPr lang="en-US" altLang="zh-CN" dirty="0">
                    <a:solidFill>
                      <a:schemeClr val="tx1">
                        <a:lumMod val="95000"/>
                        <a:lumOff val="5000"/>
                      </a:schemeClr>
                    </a:solidFill>
                  </a:rPr>
                  <a:t>1949</a:t>
                </a:r>
                <a:r>
                  <a:rPr lang="zh-CN" altLang="en-US" dirty="0">
                    <a:solidFill>
                      <a:schemeClr val="tx1">
                        <a:lumMod val="95000"/>
                        <a:lumOff val="5000"/>
                      </a:schemeClr>
                    </a:solidFill>
                  </a:rPr>
                  <a:t>年以来两岸领导人的首次会面。</a:t>
                </a:r>
                <a:endParaRPr lang="en-US" altLang="zh-CN" dirty="0">
                  <a:solidFill>
                    <a:schemeClr val="tx1">
                      <a:lumMod val="95000"/>
                      <a:lumOff val="5000"/>
                    </a:schemeClr>
                  </a:solidFill>
                </a:endParaRPr>
              </a:p>
            </p:txBody>
          </p:sp>
          <p:sp>
            <p:nvSpPr>
              <p:cNvPr id="69" name="椭圆 68"/>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655584" y="5335375"/>
                <a:ext cx="1103262" cy="762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2015</a:t>
                </a:r>
                <a:r>
                  <a:rPr lang="zh-CN" altLang="en-US" sz="2000" dirty="0"/>
                  <a:t>年</a:t>
                </a:r>
                <a:r>
                  <a:rPr lang="en-US" altLang="zh-CN" sz="2000" dirty="0"/>
                  <a:t>11</a:t>
                </a:r>
                <a:r>
                  <a:rPr lang="zh-CN" altLang="en-US" sz="2000" dirty="0"/>
                  <a:t>月</a:t>
                </a:r>
              </a:p>
            </p:txBody>
          </p:sp>
        </p:grpSp>
      </p:grpSp>
      <p:grpSp>
        <p:nvGrpSpPr>
          <p:cNvPr id="71" name="组合 70"/>
          <p:cNvGrpSpPr/>
          <p:nvPr/>
        </p:nvGrpSpPr>
        <p:grpSpPr>
          <a:xfrm>
            <a:off x="4104851" y="4625558"/>
            <a:ext cx="7272810" cy="928409"/>
            <a:chOff x="4104852" y="1371311"/>
            <a:chExt cx="7272810" cy="928409"/>
          </a:xfrm>
        </p:grpSpPr>
        <p:sp>
          <p:nvSpPr>
            <p:cNvPr id="72" name="圆角矩形 71"/>
            <p:cNvSpPr/>
            <p:nvPr/>
          </p:nvSpPr>
          <p:spPr>
            <a:xfrm>
              <a:off x="5717202" y="1537490"/>
              <a:ext cx="5660459" cy="762230"/>
            </a:xfrm>
            <a:prstGeom prst="roundRect">
              <a:avLst/>
            </a:prstGeom>
            <a:solidFill>
              <a:schemeClr val="accent5">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4104852" y="1371311"/>
              <a:ext cx="7272810" cy="928409"/>
              <a:chOff x="655584" y="5169196"/>
              <a:chExt cx="4976473" cy="928409"/>
            </a:xfrm>
          </p:grpSpPr>
          <p:sp>
            <p:nvSpPr>
              <p:cNvPr id="74" name="文本框 73"/>
              <p:cNvSpPr txBox="1"/>
              <p:nvPr/>
            </p:nvSpPr>
            <p:spPr>
              <a:xfrm>
                <a:off x="1774388" y="5358941"/>
                <a:ext cx="3857669" cy="738664"/>
              </a:xfrm>
              <a:prstGeom prst="rect">
                <a:avLst/>
              </a:prstGeom>
              <a:solidFill>
                <a:schemeClr val="accent5">
                  <a:lumMod val="60000"/>
                  <a:lumOff val="40000"/>
                </a:schemeClr>
              </a:solidFill>
            </p:spPr>
            <p:txBody>
              <a:bodyPr wrap="square" rtlCol="0">
                <a:spAutoFit/>
              </a:bodyPr>
              <a:lstStyle/>
              <a:p>
                <a:r>
                  <a:rPr lang="zh-CN" altLang="en-US" dirty="0">
                    <a:solidFill>
                      <a:schemeClr val="tx1">
                        <a:lumMod val="95000"/>
                        <a:lumOff val="5000"/>
                      </a:schemeClr>
                    </a:solidFill>
                  </a:rPr>
                  <a:t>两岸达成空运直航、海运直航、邮政合作等协议。</a:t>
                </a:r>
                <a:endParaRPr lang="en-US" altLang="zh-CN" dirty="0">
                  <a:solidFill>
                    <a:schemeClr val="tx1">
                      <a:lumMod val="95000"/>
                      <a:lumOff val="5000"/>
                    </a:schemeClr>
                  </a:solidFill>
                </a:endParaRPr>
              </a:p>
            </p:txBody>
          </p:sp>
          <p:sp>
            <p:nvSpPr>
              <p:cNvPr id="75" name="椭圆 74"/>
              <p:cNvSpPr/>
              <p:nvPr/>
            </p:nvSpPr>
            <p:spPr>
              <a:xfrm>
                <a:off x="2646319" y="5169196"/>
                <a:ext cx="144016" cy="1440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a:off x="655584" y="5335375"/>
                <a:ext cx="1103262" cy="762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t>2008</a:t>
                </a:r>
                <a:r>
                  <a:rPr lang="zh-CN" altLang="en-US" sz="2000" dirty="0"/>
                  <a:t>年</a:t>
                </a:r>
                <a:r>
                  <a:rPr lang="en-US" altLang="zh-CN" sz="2000" dirty="0"/>
                  <a:t>11</a:t>
                </a:r>
                <a:r>
                  <a:rPr lang="zh-CN" altLang="en-US" sz="2000" dirty="0"/>
                  <a:t>月</a:t>
                </a: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 name="图片 21"/>
          <p:cNvPicPr>
            <a:picLocks noChangeAspect="1"/>
          </p:cNvPicPr>
          <p:nvPr/>
        </p:nvPicPr>
        <p:blipFill rotWithShape="1">
          <a:blip r:embed="rId2"/>
          <a:srcRect b="12059"/>
          <a:stretch>
            <a:fillRect/>
          </a:stretch>
        </p:blipFill>
        <p:spPr>
          <a:xfrm flipH="1">
            <a:off x="-95086" y="0"/>
            <a:ext cx="2390775" cy="2177865"/>
          </a:xfrm>
          <a:prstGeom prst="rect">
            <a:avLst/>
          </a:prstGeom>
        </p:spPr>
      </p:pic>
      <p:sp>
        <p:nvSpPr>
          <p:cNvPr id="4" name="文本框 3"/>
          <p:cNvSpPr txBox="1"/>
          <p:nvPr/>
        </p:nvSpPr>
        <p:spPr>
          <a:xfrm>
            <a:off x="1224533" y="3448080"/>
            <a:ext cx="1944216" cy="2062103"/>
          </a:xfrm>
          <a:prstGeom prst="rect">
            <a:avLst/>
          </a:prstGeom>
          <a:noFill/>
          <a:scene3d>
            <a:camera prst="perspectiveHeroicExtremeLeftFacing">
              <a:rot lat="97084" lon="584258" rev="21363895"/>
            </a:camera>
            <a:lightRig rig="threePt" dir="t"/>
          </a:scene3d>
        </p:spPr>
        <p:txBody>
          <a:bodyPr wrap="square" rtlCol="0">
            <a:spAutoFit/>
          </a:bodyPr>
          <a:lstStyle/>
          <a:p>
            <a:r>
              <a:rPr lang="zh-CN" altLang="en-US" sz="3200" b="1" dirty="0">
                <a:solidFill>
                  <a:schemeClr val="bg1"/>
                </a:solidFill>
              </a:rPr>
              <a:t>专制主义中央集权制度的基本内容</a:t>
            </a:r>
            <a:endParaRPr lang="en-US" altLang="zh-CN" sz="3200" b="1" dirty="0">
              <a:solidFill>
                <a:schemeClr val="bg1"/>
              </a:solidFill>
            </a:endParaRPr>
          </a:p>
        </p:txBody>
      </p:sp>
      <p:sp>
        <p:nvSpPr>
          <p:cNvPr id="23" name="文本框 22"/>
          <p:cNvSpPr txBox="1"/>
          <p:nvPr/>
        </p:nvSpPr>
        <p:spPr>
          <a:xfrm>
            <a:off x="2295689" y="360090"/>
            <a:ext cx="3276364" cy="1015663"/>
          </a:xfrm>
          <a:prstGeom prst="rect">
            <a:avLst/>
          </a:prstGeom>
          <a:noFill/>
        </p:spPr>
        <p:txBody>
          <a:bodyPr wrap="square" rtlCol="0">
            <a:spAutoFit/>
          </a:bodyPr>
          <a:lstStyle/>
          <a:p>
            <a:r>
              <a:rPr lang="zh-CN" altLang="en-US" sz="6000" b="1" dirty="0">
                <a:effectLst>
                  <a:outerShdw blurRad="38100" dist="38100" dir="2700000" algn="tl">
                    <a:srgbClr val="000000">
                      <a:alpha val="43137"/>
                    </a:srgbClr>
                  </a:outerShdw>
                </a:effectLst>
              </a:rPr>
              <a:t>概括说</a:t>
            </a:r>
          </a:p>
        </p:txBody>
      </p:sp>
      <p:sp>
        <p:nvSpPr>
          <p:cNvPr id="3" name="Rectangle 1"/>
          <p:cNvSpPr>
            <a:spLocks noChangeArrowheads="1"/>
          </p:cNvSpPr>
          <p:nvPr/>
        </p:nvSpPr>
        <p:spPr bwMode="auto">
          <a:xfrm>
            <a:off x="2196641" y="1318363"/>
            <a:ext cx="910901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5080" algn="l" defTabSz="914400" rtl="0" eaLnBrk="0" fontAlgn="base" latinLnBrk="0" hangingPunct="0">
              <a:lnSpc>
                <a:spcPct val="100000"/>
              </a:lnSpc>
              <a:spcBef>
                <a:spcPct val="0"/>
              </a:spcBef>
              <a:spcAft>
                <a:spcPct val="0"/>
              </a:spcAft>
              <a:buClrTx/>
              <a:buSzTx/>
              <a:buFontTx/>
              <a:buNone/>
            </a:pPr>
            <a:r>
              <a:rPr lang="zh-CN" altLang="en-US" sz="2000" dirty="0">
                <a:latin typeface="Times New Roman" panose="02020603050405020304" pitchFamily="18" charset="0"/>
                <a:ea typeface="宋体" panose="02010600030101010101" pitchFamily="2" charset="-122"/>
              </a:rPr>
              <a:t>中国古代的民族战争主要分为两大类：一是中华民族反对外国侵略的战争；二是中华民族各民族之间的战争。</a:t>
            </a:r>
            <a:endParaRPr kumimoji="0" lang="zh-CN" sz="2000" b="0" i="0" u="none" strike="noStrike" cap="none" normalizeH="0" baseline="0" dirty="0">
              <a:ln>
                <a:noFill/>
              </a:ln>
              <a:solidFill>
                <a:schemeClr val="tx1"/>
              </a:solidFill>
              <a:effectLst/>
              <a:latin typeface="Arial" panose="020B0604020202020204" pitchFamily="34" charset="0"/>
            </a:endParaRPr>
          </a:p>
        </p:txBody>
      </p:sp>
      <p:graphicFrame>
        <p:nvGraphicFramePr>
          <p:cNvPr id="5" name="表格 4"/>
          <p:cNvGraphicFramePr>
            <a:graphicFrameLocks noGrp="1"/>
          </p:cNvGraphicFramePr>
          <p:nvPr/>
        </p:nvGraphicFramePr>
        <p:xfrm>
          <a:off x="432446" y="2151001"/>
          <a:ext cx="10729191" cy="4195457"/>
        </p:xfrm>
        <a:graphic>
          <a:graphicData uri="http://schemas.openxmlformats.org/drawingml/2006/table">
            <a:tbl>
              <a:tblPr firstRow="1" bandRow="1">
                <a:tableStyleId>{5C22544A-7EE6-4342-B048-85BDC9FD1C3A}</a:tableStyleId>
              </a:tblPr>
              <a:tblGrid>
                <a:gridCol w="3181760">
                  <a:extLst>
                    <a:ext uri="{9D8B030D-6E8A-4147-A177-3AD203B41FA5}">
                      <a16:colId xmlns:a16="http://schemas.microsoft.com/office/drawing/2014/main" val="20000"/>
                    </a:ext>
                  </a:extLst>
                </a:gridCol>
                <a:gridCol w="3803015">
                  <a:extLst>
                    <a:ext uri="{9D8B030D-6E8A-4147-A177-3AD203B41FA5}">
                      <a16:colId xmlns:a16="http://schemas.microsoft.com/office/drawing/2014/main" val="20001"/>
                    </a:ext>
                  </a:extLst>
                </a:gridCol>
                <a:gridCol w="3744416">
                  <a:extLst>
                    <a:ext uri="{9D8B030D-6E8A-4147-A177-3AD203B41FA5}">
                      <a16:colId xmlns:a16="http://schemas.microsoft.com/office/drawing/2014/main" val="20002"/>
                    </a:ext>
                  </a:extLst>
                </a:gridCol>
              </a:tblGrid>
              <a:tr h="441337">
                <a:tc>
                  <a:txBody>
                    <a:bodyPr/>
                    <a:lstStyle/>
                    <a:p>
                      <a:pPr algn="ctr"/>
                      <a:r>
                        <a:rPr lang="zh-CN" altLang="en-US" sz="2000" dirty="0"/>
                        <a:t>战争性质</a:t>
                      </a:r>
                    </a:p>
                  </a:txBody>
                  <a:tcPr anchor="ctr"/>
                </a:tc>
                <a:tc>
                  <a:txBody>
                    <a:bodyPr/>
                    <a:lstStyle/>
                    <a:p>
                      <a:pPr algn="ctr"/>
                      <a:r>
                        <a:rPr lang="zh-CN" altLang="en-US" sz="2000" dirty="0"/>
                        <a:t>主要内容</a:t>
                      </a:r>
                    </a:p>
                  </a:txBody>
                  <a:tcPr anchor="ctr"/>
                </a:tc>
                <a:tc>
                  <a:txBody>
                    <a:bodyPr/>
                    <a:lstStyle/>
                    <a:p>
                      <a:pPr algn="ctr"/>
                      <a:r>
                        <a:rPr lang="zh-CN" altLang="en-US" sz="2000" dirty="0"/>
                        <a:t>具体事例</a:t>
                      </a:r>
                    </a:p>
                  </a:txBody>
                  <a:tcPr anchor="ctr"/>
                </a:tc>
                <a:extLst>
                  <a:ext uri="{0D108BD9-81ED-4DB2-BD59-A6C34878D82A}">
                    <a16:rowId xmlns:a16="http://schemas.microsoft.com/office/drawing/2014/main" val="10000"/>
                  </a:ext>
                </a:extLst>
              </a:tr>
              <a:tr h="370840">
                <a:tc>
                  <a:txBody>
                    <a:bodyPr/>
                    <a:lstStyle/>
                    <a:p>
                      <a:pPr algn="ctr"/>
                      <a:r>
                        <a:rPr lang="zh-CN" altLang="en-US" sz="1800" dirty="0"/>
                        <a:t>民族掠夺战争</a:t>
                      </a:r>
                    </a:p>
                  </a:txBody>
                  <a:tcPr anchor="ctr"/>
                </a:tc>
                <a:tc>
                  <a:txBody>
                    <a:bodyPr/>
                    <a:lstStyle/>
                    <a:p>
                      <a:r>
                        <a:rPr lang="zh-CN" altLang="en-US" sz="1800" dirty="0"/>
                        <a:t>掠夺其他民族的财富作为民族交往的经常方式和财富积累的重要手段，主要表现为游牧民族对中原农业民族的掠夺。</a:t>
                      </a:r>
                    </a:p>
                  </a:txBody>
                  <a:tcPr/>
                </a:tc>
                <a:tc>
                  <a:txBody>
                    <a:bodyPr/>
                    <a:lstStyle/>
                    <a:p>
                      <a:r>
                        <a:rPr lang="zh-CN" altLang="en-US" sz="1800" dirty="0"/>
                        <a:t>匈奴与秦汉之间，突厥与唐之间，契丹、女真、党项与宋朝之间，蒙古与宋朝，明朝之间的战争</a:t>
                      </a:r>
                    </a:p>
                  </a:txBody>
                  <a:tcPr anchor="ctr"/>
                </a:tc>
                <a:extLst>
                  <a:ext uri="{0D108BD9-81ED-4DB2-BD59-A6C34878D82A}">
                    <a16:rowId xmlns:a16="http://schemas.microsoft.com/office/drawing/2014/main" val="10001"/>
                  </a:ext>
                </a:extLst>
              </a:tr>
              <a:tr h="370840">
                <a:tc>
                  <a:txBody>
                    <a:bodyPr/>
                    <a:lstStyle/>
                    <a:p>
                      <a:pPr algn="ctr"/>
                      <a:r>
                        <a:rPr lang="zh-CN" altLang="en-US" sz="1800" dirty="0"/>
                        <a:t>民族征服战争</a:t>
                      </a:r>
                    </a:p>
                  </a:txBody>
                  <a:tcPr anchor="ctr"/>
                </a:tc>
                <a:tc>
                  <a:txBody>
                    <a:bodyPr/>
                    <a:lstStyle/>
                    <a:p>
                      <a:r>
                        <a:rPr lang="zh-CN" altLang="en-US" sz="1800" dirty="0"/>
                        <a:t>作为一个民族政权征服其他民族政权进行的战争，结果是被征服民族政权的丧失，而不是民族的灭亡。</a:t>
                      </a:r>
                    </a:p>
                  </a:txBody>
                  <a:tcPr/>
                </a:tc>
                <a:tc>
                  <a:txBody>
                    <a:bodyPr/>
                    <a:lstStyle/>
                    <a:p>
                      <a:r>
                        <a:rPr lang="zh-CN" altLang="en-US" sz="1800" dirty="0"/>
                        <a:t>金灭辽、金灭北宋、蒙古灭西夏、元朝灭南宋</a:t>
                      </a:r>
                    </a:p>
                  </a:txBody>
                  <a:tcPr anchor="ctr"/>
                </a:tc>
                <a:extLst>
                  <a:ext uri="{0D108BD9-81ED-4DB2-BD59-A6C34878D82A}">
                    <a16:rowId xmlns:a16="http://schemas.microsoft.com/office/drawing/2014/main" val="10002"/>
                  </a:ext>
                </a:extLst>
              </a:tr>
              <a:tr h="370840">
                <a:tc>
                  <a:txBody>
                    <a:bodyPr/>
                    <a:lstStyle/>
                    <a:p>
                      <a:pPr algn="ctr"/>
                      <a:r>
                        <a:rPr lang="zh-CN" altLang="en-US" sz="1800" dirty="0"/>
                        <a:t>平定民族叛乱的战争</a:t>
                      </a:r>
                    </a:p>
                  </a:txBody>
                  <a:tcPr anchor="ctr"/>
                </a:tc>
                <a:tc>
                  <a:txBody>
                    <a:bodyPr/>
                    <a:lstStyle/>
                    <a:p>
                      <a:pPr algn="l"/>
                      <a:r>
                        <a:rPr lang="zh-CN" altLang="en-US" sz="1800" dirty="0"/>
                        <a:t>中央政权巩固统一，反对分裂的战争</a:t>
                      </a:r>
                    </a:p>
                  </a:txBody>
                  <a:tcPr anchor="ctr"/>
                </a:tc>
                <a:tc>
                  <a:txBody>
                    <a:bodyPr/>
                    <a:lstStyle/>
                    <a:p>
                      <a:r>
                        <a:rPr lang="zh-CN" altLang="en-US" sz="1800" dirty="0"/>
                        <a:t>康熙平定噶尔丹叛乱；</a:t>
                      </a:r>
                      <a:endParaRPr lang="en-US" altLang="zh-CN" sz="1800" dirty="0"/>
                    </a:p>
                    <a:p>
                      <a:r>
                        <a:rPr lang="zh-CN" altLang="en-US" sz="1800" dirty="0"/>
                        <a:t>乾隆平定回族大小和卓叛乱</a:t>
                      </a:r>
                    </a:p>
                  </a:txBody>
                  <a:tcPr/>
                </a:tc>
                <a:extLst>
                  <a:ext uri="{0D108BD9-81ED-4DB2-BD59-A6C34878D82A}">
                    <a16:rowId xmlns:a16="http://schemas.microsoft.com/office/drawing/2014/main" val="10003"/>
                  </a:ext>
                </a:extLst>
              </a:tr>
              <a:tr h="370840">
                <a:tc>
                  <a:txBody>
                    <a:bodyPr/>
                    <a:lstStyle/>
                    <a:p>
                      <a:pPr algn="ctr"/>
                      <a:r>
                        <a:rPr lang="zh-CN" altLang="en-US" sz="1800" dirty="0"/>
                        <a:t>反抗民族压迫的民族起义</a:t>
                      </a:r>
                    </a:p>
                  </a:txBody>
                  <a:tcPr anchor="ctr"/>
                </a:tc>
                <a:tc>
                  <a:txBody>
                    <a:bodyPr/>
                    <a:lstStyle/>
                    <a:p>
                      <a:pPr algn="l"/>
                      <a:r>
                        <a:rPr lang="zh-CN" altLang="en-US" sz="1800" dirty="0"/>
                        <a:t>反抗民族压迫</a:t>
                      </a:r>
                    </a:p>
                  </a:txBody>
                  <a:tcPr anchor="ctr"/>
                </a:tc>
                <a:tc>
                  <a:txBody>
                    <a:bodyPr/>
                    <a:lstStyle/>
                    <a:p>
                      <a:r>
                        <a:rPr lang="zh-CN" altLang="en-US" sz="1800" dirty="0"/>
                        <a:t>金反对辽，蒙古反对金</a:t>
                      </a:r>
                    </a:p>
                  </a:txBody>
                  <a:tcPr/>
                </a:tc>
                <a:extLst>
                  <a:ext uri="{0D108BD9-81ED-4DB2-BD59-A6C34878D82A}">
                    <a16:rowId xmlns:a16="http://schemas.microsoft.com/office/drawing/2014/main" val="10004"/>
                  </a:ext>
                </a:extLst>
              </a:tr>
              <a:tr h="370840">
                <a:tc>
                  <a:txBody>
                    <a:bodyPr/>
                    <a:lstStyle/>
                    <a:p>
                      <a:pPr algn="ctr"/>
                      <a:r>
                        <a:rPr lang="zh-CN" altLang="en-US" sz="1800" dirty="0"/>
                        <a:t>抵御外族侵略的民族自卫战争</a:t>
                      </a:r>
                    </a:p>
                  </a:txBody>
                  <a:tcPr anchor="ctr"/>
                </a:tc>
                <a:tc>
                  <a:txBody>
                    <a:bodyPr/>
                    <a:lstStyle/>
                    <a:p>
                      <a:pPr algn="l"/>
                      <a:r>
                        <a:rPr lang="zh-CN" altLang="en-US" sz="1800" dirty="0"/>
                        <a:t>同仇敌忾，反对侵略</a:t>
                      </a:r>
                    </a:p>
                  </a:txBody>
                  <a:tcPr anchor="ctr"/>
                </a:tc>
                <a:tc>
                  <a:txBody>
                    <a:bodyPr/>
                    <a:lstStyle/>
                    <a:p>
                      <a:r>
                        <a:rPr lang="zh-CN" altLang="en-US" sz="1800" dirty="0"/>
                        <a:t>郑成功从荷兰殖民者手中收复台湾；</a:t>
                      </a:r>
                      <a:endParaRPr lang="en-US" altLang="zh-CN" sz="1800" dirty="0"/>
                    </a:p>
                    <a:p>
                      <a:r>
                        <a:rPr lang="zh-CN" altLang="en-US" sz="1800" dirty="0"/>
                        <a:t>清政府对沙俄的雅克萨之战</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 name="图片 21"/>
          <p:cNvPicPr>
            <a:picLocks noChangeAspect="1"/>
          </p:cNvPicPr>
          <p:nvPr/>
        </p:nvPicPr>
        <p:blipFill rotWithShape="1">
          <a:blip r:embed="rId2"/>
          <a:srcRect b="12059"/>
          <a:stretch>
            <a:fillRect/>
          </a:stretch>
        </p:blipFill>
        <p:spPr>
          <a:xfrm flipH="1">
            <a:off x="-95086" y="0"/>
            <a:ext cx="2390775" cy="2177865"/>
          </a:xfrm>
          <a:prstGeom prst="rect">
            <a:avLst/>
          </a:prstGeom>
        </p:spPr>
      </p:pic>
      <p:sp>
        <p:nvSpPr>
          <p:cNvPr id="4" name="文本框 3"/>
          <p:cNvSpPr txBox="1"/>
          <p:nvPr/>
        </p:nvSpPr>
        <p:spPr>
          <a:xfrm>
            <a:off x="1224533" y="3448080"/>
            <a:ext cx="1944216" cy="2062103"/>
          </a:xfrm>
          <a:prstGeom prst="rect">
            <a:avLst/>
          </a:prstGeom>
          <a:noFill/>
          <a:scene3d>
            <a:camera prst="perspectiveHeroicExtremeLeftFacing">
              <a:rot lat="97084" lon="584258" rev="21363895"/>
            </a:camera>
            <a:lightRig rig="threePt" dir="t"/>
          </a:scene3d>
        </p:spPr>
        <p:txBody>
          <a:bodyPr wrap="square" rtlCol="0">
            <a:spAutoFit/>
          </a:bodyPr>
          <a:lstStyle/>
          <a:p>
            <a:r>
              <a:rPr lang="zh-CN" altLang="en-US" sz="3200" b="1" dirty="0">
                <a:solidFill>
                  <a:schemeClr val="bg1"/>
                </a:solidFill>
              </a:rPr>
              <a:t>专制主义中央集权制度的基本内容</a:t>
            </a:r>
            <a:endParaRPr lang="en-US" altLang="zh-CN" sz="3200" b="1" dirty="0">
              <a:solidFill>
                <a:schemeClr val="bg1"/>
              </a:solidFill>
            </a:endParaRPr>
          </a:p>
        </p:txBody>
      </p:sp>
      <p:sp>
        <p:nvSpPr>
          <p:cNvPr id="23" name="文本框 22"/>
          <p:cNvSpPr txBox="1"/>
          <p:nvPr/>
        </p:nvSpPr>
        <p:spPr>
          <a:xfrm>
            <a:off x="2295689" y="360090"/>
            <a:ext cx="3276364" cy="1015663"/>
          </a:xfrm>
          <a:prstGeom prst="rect">
            <a:avLst/>
          </a:prstGeom>
          <a:noFill/>
        </p:spPr>
        <p:txBody>
          <a:bodyPr wrap="square" rtlCol="0">
            <a:spAutoFit/>
          </a:bodyPr>
          <a:lstStyle/>
          <a:p>
            <a:r>
              <a:rPr lang="zh-CN" altLang="en-US" sz="6000" b="1" dirty="0">
                <a:effectLst>
                  <a:outerShdw blurRad="38100" dist="38100" dir="2700000" algn="tl">
                    <a:srgbClr val="000000">
                      <a:alpha val="43137"/>
                    </a:srgbClr>
                  </a:outerShdw>
                </a:effectLst>
              </a:rPr>
              <a:t>概括说</a:t>
            </a:r>
          </a:p>
        </p:txBody>
      </p:sp>
      <p:sp>
        <p:nvSpPr>
          <p:cNvPr id="3" name="Rectangle 1"/>
          <p:cNvSpPr>
            <a:spLocks noChangeArrowheads="1"/>
          </p:cNvSpPr>
          <p:nvPr/>
        </p:nvSpPr>
        <p:spPr bwMode="auto">
          <a:xfrm>
            <a:off x="2016621" y="1265019"/>
            <a:ext cx="90009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5080" algn="l" defTabSz="914400" rtl="0" eaLnBrk="0" fontAlgn="base" latinLnBrk="0" hangingPunct="0">
              <a:lnSpc>
                <a:spcPct val="100000"/>
              </a:lnSpc>
              <a:spcBef>
                <a:spcPct val="0"/>
              </a:spcBef>
              <a:spcAft>
                <a:spcPct val="0"/>
              </a:spcAft>
              <a:buClrTx/>
              <a:buSzTx/>
              <a:buFontTx/>
              <a:buNone/>
            </a:pPr>
            <a:r>
              <a:rPr lang="zh-CN" altLang="en-US" sz="2400" dirty="0">
                <a:latin typeface="Times New Roman" panose="02020603050405020304" pitchFamily="18" charset="0"/>
                <a:ea typeface="宋体" panose="02010600030101010101" pitchFamily="2" charset="-122"/>
              </a:rPr>
              <a:t>中国古代的和平交往，有利于缓和民族矛盾，改善民族关系，有利于各民族的发展，成为中国历史上处理民族关系的主要形式。</a:t>
            </a:r>
            <a:endParaRPr kumimoji="0" 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075368386"/>
              </p:ext>
            </p:extLst>
          </p:nvPr>
        </p:nvGraphicFramePr>
        <p:xfrm>
          <a:off x="648469" y="2160290"/>
          <a:ext cx="10369151" cy="4724400"/>
        </p:xfrm>
        <a:graphic>
          <a:graphicData uri="http://schemas.openxmlformats.org/drawingml/2006/table">
            <a:tbl>
              <a:tblPr firstRow="1" bandRow="1">
                <a:tableStyleId>{5C22544A-7EE6-4342-B048-85BDC9FD1C3A}</a:tableStyleId>
              </a:tblPr>
              <a:tblGrid>
                <a:gridCol w="2570239">
                  <a:extLst>
                    <a:ext uri="{9D8B030D-6E8A-4147-A177-3AD203B41FA5}">
                      <a16:colId xmlns:a16="http://schemas.microsoft.com/office/drawing/2014/main" val="20000"/>
                    </a:ext>
                  </a:extLst>
                </a:gridCol>
                <a:gridCol w="7798912">
                  <a:extLst>
                    <a:ext uri="{9D8B030D-6E8A-4147-A177-3AD203B41FA5}">
                      <a16:colId xmlns:a16="http://schemas.microsoft.com/office/drawing/2014/main" val="20001"/>
                    </a:ext>
                  </a:extLst>
                </a:gridCol>
              </a:tblGrid>
              <a:tr h="370840">
                <a:tc>
                  <a:txBody>
                    <a:bodyPr/>
                    <a:lstStyle/>
                    <a:p>
                      <a:pPr algn="ctr"/>
                      <a:r>
                        <a:rPr lang="zh-CN" altLang="en-US" sz="2000" dirty="0"/>
                        <a:t>交往形式</a:t>
                      </a:r>
                    </a:p>
                  </a:txBody>
                  <a:tcPr/>
                </a:tc>
                <a:tc>
                  <a:txBody>
                    <a:bodyPr/>
                    <a:lstStyle/>
                    <a:p>
                      <a:pPr algn="ctr"/>
                      <a:r>
                        <a:rPr lang="zh-CN" altLang="en-US" sz="2000" dirty="0"/>
                        <a:t>具体事例</a:t>
                      </a:r>
                    </a:p>
                  </a:txBody>
                  <a:tcPr/>
                </a:tc>
                <a:extLst>
                  <a:ext uri="{0D108BD9-81ED-4DB2-BD59-A6C34878D82A}">
                    <a16:rowId xmlns:a16="http://schemas.microsoft.com/office/drawing/2014/main" val="10000"/>
                  </a:ext>
                </a:extLst>
              </a:tr>
              <a:tr h="370840">
                <a:tc>
                  <a:txBody>
                    <a:bodyPr/>
                    <a:lstStyle/>
                    <a:p>
                      <a:pPr algn="ctr"/>
                      <a:r>
                        <a:rPr lang="zh-CN" altLang="en-US" sz="2000" dirty="0"/>
                        <a:t>和亲</a:t>
                      </a:r>
                    </a:p>
                  </a:txBody>
                  <a:tcPr anchor="ctr"/>
                </a:tc>
                <a:tc>
                  <a:txBody>
                    <a:bodyPr/>
                    <a:lstStyle/>
                    <a:p>
                      <a:r>
                        <a:rPr lang="zh-CN" altLang="en-US" sz="2000" dirty="0"/>
                        <a:t>西汉初年，对匈奴的和亲政策；</a:t>
                      </a:r>
                      <a:endParaRPr lang="en-US" altLang="zh-CN" sz="2000" dirty="0"/>
                    </a:p>
                    <a:p>
                      <a:r>
                        <a:rPr lang="zh-CN" altLang="en-US" sz="2000" dirty="0"/>
                        <a:t>唐朝文成公主嫁给吐蕃松赞干布，金城公主嫁入吐蕃，形成“合同为一家”的局面。</a:t>
                      </a:r>
                    </a:p>
                  </a:txBody>
                  <a:tcPr/>
                </a:tc>
                <a:extLst>
                  <a:ext uri="{0D108BD9-81ED-4DB2-BD59-A6C34878D82A}">
                    <a16:rowId xmlns:a16="http://schemas.microsoft.com/office/drawing/2014/main" val="10001"/>
                  </a:ext>
                </a:extLst>
              </a:tr>
              <a:tr h="370840">
                <a:tc>
                  <a:txBody>
                    <a:bodyPr/>
                    <a:lstStyle/>
                    <a:p>
                      <a:pPr algn="ctr"/>
                      <a:r>
                        <a:rPr lang="zh-CN" altLang="en-US" sz="2000" dirty="0"/>
                        <a:t>会盟议和</a:t>
                      </a:r>
                    </a:p>
                  </a:txBody>
                  <a:tcPr anchor="ctr"/>
                </a:tc>
                <a:tc>
                  <a:txBody>
                    <a:bodyPr/>
                    <a:lstStyle/>
                    <a:p>
                      <a:r>
                        <a:rPr lang="zh-CN" altLang="en-US" sz="2000" dirty="0"/>
                        <a:t>宋辽的澶渊之盟，辽撤军，宋每年给辽岁币；</a:t>
                      </a:r>
                      <a:endParaRPr lang="en-US" altLang="zh-CN" sz="2000" dirty="0"/>
                    </a:p>
                    <a:p>
                      <a:r>
                        <a:rPr lang="zh-CN" altLang="en-US" sz="2000" dirty="0"/>
                        <a:t>北宋与西夏合约，元昊向宋称臣，宋给西夏岁币；</a:t>
                      </a:r>
                      <a:endParaRPr lang="en-US" altLang="zh-CN" sz="2000" dirty="0"/>
                    </a:p>
                    <a:p>
                      <a:r>
                        <a:rPr lang="zh-CN" altLang="en-US" sz="2000" dirty="0"/>
                        <a:t>南宋与金议和，南宋向金称臣，并给金岁币。</a:t>
                      </a:r>
                    </a:p>
                  </a:txBody>
                  <a:tcPr/>
                </a:tc>
                <a:extLst>
                  <a:ext uri="{0D108BD9-81ED-4DB2-BD59-A6C34878D82A}">
                    <a16:rowId xmlns:a16="http://schemas.microsoft.com/office/drawing/2014/main" val="10002"/>
                  </a:ext>
                </a:extLst>
              </a:tr>
              <a:tr h="370840">
                <a:tc>
                  <a:txBody>
                    <a:bodyPr/>
                    <a:lstStyle/>
                    <a:p>
                      <a:pPr algn="ctr"/>
                      <a:r>
                        <a:rPr lang="zh-CN" altLang="en-US" sz="2000" dirty="0"/>
                        <a:t>册封</a:t>
                      </a:r>
                    </a:p>
                  </a:txBody>
                  <a:tcPr anchor="ctr"/>
                </a:tc>
                <a:tc>
                  <a:txBody>
                    <a:bodyPr/>
                    <a:lstStyle/>
                    <a:p>
                      <a:r>
                        <a:rPr lang="zh-CN" altLang="en-US" sz="2000" dirty="0"/>
                        <a:t>顺治帝赐予五世达赖“达赖喇嘛”的封号；</a:t>
                      </a:r>
                      <a:endParaRPr lang="en-US" altLang="zh-CN" sz="2000" dirty="0"/>
                    </a:p>
                    <a:p>
                      <a:r>
                        <a:rPr lang="zh-CN" altLang="en-US" sz="2000" dirty="0"/>
                        <a:t>康熙帝册封班禅“班禅额尔德尼”封号。</a:t>
                      </a:r>
                    </a:p>
                  </a:txBody>
                  <a:tcPr/>
                </a:tc>
                <a:extLst>
                  <a:ext uri="{0D108BD9-81ED-4DB2-BD59-A6C34878D82A}">
                    <a16:rowId xmlns:a16="http://schemas.microsoft.com/office/drawing/2014/main" val="10003"/>
                  </a:ext>
                </a:extLst>
              </a:tr>
              <a:tr h="370840">
                <a:tc>
                  <a:txBody>
                    <a:bodyPr/>
                    <a:lstStyle/>
                    <a:p>
                      <a:pPr algn="ctr"/>
                      <a:r>
                        <a:rPr lang="zh-CN" altLang="en-US" sz="2000" dirty="0"/>
                        <a:t>设置管辖机构</a:t>
                      </a:r>
                    </a:p>
                  </a:txBody>
                  <a:tcPr anchor="ctr"/>
                </a:tc>
                <a:tc>
                  <a:txBody>
                    <a:bodyPr/>
                    <a:lstStyle/>
                    <a:p>
                      <a:r>
                        <a:rPr lang="zh-CN" altLang="en-US" sz="2000" dirty="0"/>
                        <a:t>公元前</a:t>
                      </a:r>
                      <a:r>
                        <a:rPr lang="en-US" altLang="zh-CN" sz="2000" dirty="0"/>
                        <a:t>60</a:t>
                      </a:r>
                      <a:r>
                        <a:rPr lang="zh-CN" altLang="en-US" sz="2000" dirty="0"/>
                        <a:t>年，西汉设立西域都护，标志着西域正式归属于中央政权；</a:t>
                      </a:r>
                      <a:endParaRPr lang="en-US" altLang="zh-CN" sz="2000" dirty="0"/>
                    </a:p>
                    <a:p>
                      <a:r>
                        <a:rPr lang="zh-CN" altLang="en-US" sz="2000" dirty="0"/>
                        <a:t>唐朝设安西都护府、北庭都护府管理西域；</a:t>
                      </a:r>
                      <a:endParaRPr lang="en-US" altLang="zh-CN" sz="2000" dirty="0"/>
                    </a:p>
                    <a:p>
                      <a:r>
                        <a:rPr lang="zh-CN" altLang="en-US" sz="2000" dirty="0"/>
                        <a:t>元朝设宣慰使司都元帅府管理西藏，中央政府对西藏正式行使管辖；</a:t>
                      </a:r>
                      <a:endParaRPr lang="en-US" altLang="zh-CN" sz="2000" dirty="0"/>
                    </a:p>
                    <a:p>
                      <a:r>
                        <a:rPr lang="zh-CN" altLang="en-US" sz="2000" dirty="0"/>
                        <a:t>元朝设置澎湖巡检司，管辖澎湖和琉球（今台湾）；</a:t>
                      </a:r>
                      <a:endParaRPr lang="en-US" altLang="zh-CN" sz="2000" dirty="0"/>
                    </a:p>
                    <a:p>
                      <a:r>
                        <a:rPr lang="zh-CN" altLang="en-US" sz="2000" dirty="0"/>
                        <a:t>清朝设驻藏大臣管理西藏。</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 name="图片 21"/>
          <p:cNvPicPr>
            <a:picLocks noChangeAspect="1"/>
          </p:cNvPicPr>
          <p:nvPr/>
        </p:nvPicPr>
        <p:blipFill rotWithShape="1">
          <a:blip r:embed="rId2"/>
          <a:srcRect b="12059"/>
          <a:stretch>
            <a:fillRect/>
          </a:stretch>
        </p:blipFill>
        <p:spPr>
          <a:xfrm flipH="1">
            <a:off x="-95086" y="0"/>
            <a:ext cx="2390775" cy="2177865"/>
          </a:xfrm>
          <a:prstGeom prst="rect">
            <a:avLst/>
          </a:prstGeom>
        </p:spPr>
      </p:pic>
      <p:sp>
        <p:nvSpPr>
          <p:cNvPr id="4" name="文本框 3"/>
          <p:cNvSpPr txBox="1"/>
          <p:nvPr/>
        </p:nvSpPr>
        <p:spPr>
          <a:xfrm>
            <a:off x="1224533" y="3448080"/>
            <a:ext cx="1944216" cy="2062103"/>
          </a:xfrm>
          <a:prstGeom prst="rect">
            <a:avLst/>
          </a:prstGeom>
          <a:noFill/>
          <a:scene3d>
            <a:camera prst="perspectiveHeroicExtremeLeftFacing">
              <a:rot lat="97084" lon="584258" rev="21363895"/>
            </a:camera>
            <a:lightRig rig="threePt" dir="t"/>
          </a:scene3d>
        </p:spPr>
        <p:txBody>
          <a:bodyPr wrap="square" rtlCol="0">
            <a:spAutoFit/>
          </a:bodyPr>
          <a:lstStyle/>
          <a:p>
            <a:r>
              <a:rPr lang="zh-CN" altLang="en-US" sz="3200" b="1" dirty="0">
                <a:solidFill>
                  <a:schemeClr val="bg1"/>
                </a:solidFill>
              </a:rPr>
              <a:t>专制主义中央集权制度的基本内容</a:t>
            </a:r>
            <a:endParaRPr lang="en-US" altLang="zh-CN" sz="3200" b="1" dirty="0">
              <a:solidFill>
                <a:schemeClr val="bg1"/>
              </a:solidFill>
            </a:endParaRPr>
          </a:p>
        </p:txBody>
      </p:sp>
      <p:sp>
        <p:nvSpPr>
          <p:cNvPr id="17" name="文本框 16"/>
          <p:cNvSpPr txBox="1"/>
          <p:nvPr/>
        </p:nvSpPr>
        <p:spPr>
          <a:xfrm>
            <a:off x="504453" y="2880370"/>
            <a:ext cx="10513168" cy="2862322"/>
          </a:xfrm>
          <a:prstGeom prst="rect">
            <a:avLst/>
          </a:prstGeom>
          <a:noFill/>
        </p:spPr>
        <p:txBody>
          <a:bodyPr wrap="square" rtlCol="0">
            <a:spAutoFit/>
          </a:bodyPr>
          <a:lstStyle/>
          <a:p>
            <a:r>
              <a:rPr lang="zh-CN" altLang="en-US" sz="3600" dirty="0"/>
              <a:t>      民族关系的主流是友好和民族融合。民族关系的主要内容是各族人民在政治、经济、文化上的密切联系，友好往来，共同发展，共同反抗压迫。尽管各民族间也有掠夺、迁移、战争、议和，但战争是短暂的，友好则是长期的，这是民族关系的主流。</a:t>
            </a:r>
          </a:p>
        </p:txBody>
      </p:sp>
      <p:sp>
        <p:nvSpPr>
          <p:cNvPr id="23" name="文本框 22"/>
          <p:cNvSpPr txBox="1"/>
          <p:nvPr/>
        </p:nvSpPr>
        <p:spPr>
          <a:xfrm>
            <a:off x="2295689" y="360090"/>
            <a:ext cx="3276364" cy="1015663"/>
          </a:xfrm>
          <a:prstGeom prst="rect">
            <a:avLst/>
          </a:prstGeom>
          <a:noFill/>
        </p:spPr>
        <p:txBody>
          <a:bodyPr wrap="square" rtlCol="0">
            <a:spAutoFit/>
          </a:bodyPr>
          <a:lstStyle/>
          <a:p>
            <a:r>
              <a:rPr lang="zh-CN" altLang="en-US" sz="6000" b="1" dirty="0">
                <a:effectLst>
                  <a:outerShdw blurRad="38100" dist="38100" dir="2700000" algn="tl">
                    <a:srgbClr val="000000">
                      <a:alpha val="43137"/>
                    </a:srgbClr>
                  </a:outerShdw>
                </a:effectLst>
              </a:rPr>
              <a:t>概括说</a:t>
            </a:r>
          </a:p>
        </p:txBody>
      </p:sp>
      <p:sp>
        <p:nvSpPr>
          <p:cNvPr id="2" name="矩形 1"/>
          <p:cNvSpPr/>
          <p:nvPr/>
        </p:nvSpPr>
        <p:spPr>
          <a:xfrm>
            <a:off x="2898714" y="1884554"/>
            <a:ext cx="5724645" cy="923330"/>
          </a:xfrm>
          <a:prstGeom prst="rect">
            <a:avLst/>
          </a:prstGeom>
          <a:noFill/>
        </p:spPr>
        <p:txBody>
          <a:bodyPr wrap="none" lIns="91440" tIns="45720" rIns="91440" bIns="45720">
            <a:spAutoFit/>
          </a:bodyPr>
          <a:lstStyle/>
          <a:p>
            <a:pPr algn="ctr"/>
            <a:r>
              <a:rPr lang="zh-CN" altLang="en-US" sz="54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正确看待民族关系</a:t>
            </a:r>
            <a:endParaRPr lang="zh-CN" altLang="en-US" sz="5400" b="1" cap="none" spc="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747107" y="1597187"/>
            <a:ext cx="1021153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en-US" altLang="zh-CN" sz="2800" b="0" i="0" u="none" strike="noStrike" cap="none" normalizeH="0" baseline="0" dirty="0">
                <a:ln>
                  <a:noFill/>
                </a:ln>
                <a:solidFill>
                  <a:srgbClr val="333333"/>
                </a:solidFill>
                <a:effectLst/>
                <a:latin typeface="等线" panose="02010600030101010101" pitchFamily="2" charset="-122"/>
                <a:ea typeface="等线" panose="02010600030101010101" pitchFamily="2" charset="-122"/>
              </a:rPr>
              <a:t>1</a:t>
            </a:r>
            <a:r>
              <a:rPr lang="en-US" altLang="zh-CN" sz="2800" dirty="0">
                <a:solidFill>
                  <a:srgbClr val="333333"/>
                </a:solidFill>
                <a:latin typeface="等线" panose="02010600030101010101" pitchFamily="2" charset="-122"/>
                <a:ea typeface="等线" panose="02010600030101010101" pitchFamily="2" charset="-122"/>
              </a:rPr>
              <a:t>. </a:t>
            </a:r>
            <a:r>
              <a:rPr lang="zh-CN" altLang="en-US" sz="2800" dirty="0">
                <a:solidFill>
                  <a:srgbClr val="333333"/>
                </a:solidFill>
                <a:latin typeface="等线" panose="02010600030101010101" pitchFamily="2" charset="-122"/>
              </a:rPr>
              <a:t>新疆自古以来就是中国领土神圣不可分割的一部分，该地区隶属中央政府管辖开始于</a:t>
            </a:r>
            <a:r>
              <a:rPr lang="en-US" altLang="zh-CN" sz="2800" dirty="0">
                <a:solidFill>
                  <a:srgbClr val="333333"/>
                </a:solidFill>
                <a:latin typeface="等线" panose="02010600030101010101" pitchFamily="2" charset="-122"/>
              </a:rPr>
              <a:t>	</a:t>
            </a:r>
            <a:r>
              <a:rPr lang="zh-CN" altLang="en-US" sz="2800" dirty="0">
                <a:solidFill>
                  <a:srgbClr val="333333"/>
                </a:solidFill>
                <a:latin typeface="等线" panose="02010600030101010101" pitchFamily="2" charset="-122"/>
              </a:rPr>
              <a:t>（       ）</a:t>
            </a:r>
            <a:endParaRPr kumimoji="0" lang="zh-CN" sz="1000" b="0" i="0" u="none" strike="noStrike" cap="none" normalizeH="0" baseline="0" dirty="0">
              <a:ln>
                <a:noFill/>
              </a:ln>
              <a:solidFill>
                <a:schemeClr val="tx1"/>
              </a:solidFill>
              <a:effectLst/>
              <a:latin typeface="Arial" panose="020B0604020202020204" pitchFamily="34" charset="0"/>
            </a:endParaRPr>
          </a:p>
        </p:txBody>
      </p:sp>
      <p:sp>
        <p:nvSpPr>
          <p:cNvPr id="4" name="矩形 3"/>
          <p:cNvSpPr/>
          <p:nvPr/>
        </p:nvSpPr>
        <p:spPr>
          <a:xfrm>
            <a:off x="747106" y="3053156"/>
            <a:ext cx="4509875" cy="1477328"/>
          </a:xfrm>
          <a:prstGeom prst="rect">
            <a:avLst/>
          </a:prstGeom>
        </p:spPr>
        <p:txBody>
          <a:bodyPr wrap="square">
            <a:spAutoFit/>
          </a:bodyPr>
          <a:lstStyle/>
          <a:p>
            <a:pPr marL="457200" lvl="0" indent="-457200" defTabSz="914400" eaLnBrk="0" fontAlgn="base" hangingPunct="0">
              <a:spcBef>
                <a:spcPct val="0"/>
              </a:spcBef>
              <a:spcAft>
                <a:spcPct val="0"/>
              </a:spcAft>
              <a:buAutoNum type="alphaUcPeriod"/>
            </a:pPr>
            <a:r>
              <a:rPr lang="zh-CN" altLang="en-US" sz="2200" dirty="0">
                <a:solidFill>
                  <a:srgbClr val="333333"/>
                </a:solidFill>
                <a:latin typeface="+mn-ea"/>
              </a:rPr>
              <a:t>张骞出使西域</a:t>
            </a:r>
            <a:endParaRPr lang="en-US" altLang="zh-CN" sz="2200" dirty="0">
              <a:solidFill>
                <a:srgbClr val="333333"/>
              </a:solidFill>
              <a:latin typeface="+mn-ea"/>
            </a:endParaRPr>
          </a:p>
          <a:p>
            <a:pPr marL="457200" lvl="0" indent="-457200" defTabSz="914400" eaLnBrk="0" fontAlgn="base" hangingPunct="0">
              <a:spcBef>
                <a:spcPct val="0"/>
              </a:spcBef>
              <a:spcAft>
                <a:spcPct val="0"/>
              </a:spcAft>
              <a:buAutoNum type="alphaUcPeriod"/>
            </a:pPr>
            <a:r>
              <a:rPr lang="zh-CN" altLang="en-US" sz="2200" dirty="0">
                <a:solidFill>
                  <a:srgbClr val="333333"/>
                </a:solidFill>
                <a:latin typeface="+mn-ea"/>
              </a:rPr>
              <a:t>丝绸之路的开通</a:t>
            </a:r>
            <a:endParaRPr lang="en-US" altLang="zh-CN" sz="2200" dirty="0">
              <a:solidFill>
                <a:srgbClr val="333333"/>
              </a:solidFill>
              <a:latin typeface="+mn-ea"/>
            </a:endParaRPr>
          </a:p>
          <a:p>
            <a:pPr marL="457200" lvl="0" indent="-457200" defTabSz="914400" eaLnBrk="0" fontAlgn="base" hangingPunct="0">
              <a:spcBef>
                <a:spcPct val="0"/>
              </a:spcBef>
              <a:spcAft>
                <a:spcPct val="0"/>
              </a:spcAft>
              <a:buAutoNum type="alphaUcPeriod"/>
            </a:pPr>
            <a:r>
              <a:rPr lang="zh-CN" altLang="en-US" sz="2200" dirty="0">
                <a:solidFill>
                  <a:srgbClr val="333333"/>
                </a:solidFill>
                <a:latin typeface="+mn-ea"/>
              </a:rPr>
              <a:t>昭君出塞</a:t>
            </a:r>
            <a:endParaRPr lang="en-US" altLang="zh-CN" sz="2200" dirty="0">
              <a:solidFill>
                <a:srgbClr val="333333"/>
              </a:solidFill>
              <a:latin typeface="+mn-ea"/>
            </a:endParaRPr>
          </a:p>
          <a:p>
            <a:pPr marL="457200" lvl="0" indent="-457200" defTabSz="914400" eaLnBrk="0" fontAlgn="base" hangingPunct="0">
              <a:spcBef>
                <a:spcPct val="0"/>
              </a:spcBef>
              <a:spcAft>
                <a:spcPct val="0"/>
              </a:spcAft>
              <a:buAutoNum type="alphaUcPeriod"/>
            </a:pPr>
            <a:r>
              <a:rPr lang="zh-CN" altLang="en-US" sz="2400" dirty="0">
                <a:solidFill>
                  <a:srgbClr val="333333"/>
                </a:solidFill>
                <a:latin typeface="等线" panose="02010600030101010101" pitchFamily="2" charset="-122"/>
              </a:rPr>
              <a:t>西汉政府设西域都护</a:t>
            </a:r>
            <a:endParaRPr lang="zh-CN" altLang="zh-CN" sz="2200" dirty="0">
              <a:solidFill>
                <a:srgbClr val="333333"/>
              </a:solidFill>
              <a:latin typeface="+mn-ea"/>
            </a:endParaRPr>
          </a:p>
        </p:txBody>
      </p:sp>
      <p:sp>
        <p:nvSpPr>
          <p:cNvPr id="5" name="矩形 4"/>
          <p:cNvSpPr/>
          <p:nvPr/>
        </p:nvSpPr>
        <p:spPr>
          <a:xfrm>
            <a:off x="747106" y="4786124"/>
            <a:ext cx="10211530" cy="769441"/>
          </a:xfrm>
          <a:prstGeom prst="rect">
            <a:avLst/>
          </a:prstGeom>
          <a:solidFill>
            <a:srgbClr val="FFFF00"/>
          </a:solidFill>
        </p:spPr>
        <p:txBody>
          <a:bodyPr wrap="square">
            <a:spAutoFit/>
          </a:bodyPr>
          <a:lstStyle/>
          <a:p>
            <a:r>
              <a:rPr lang="zh-CN" altLang="en-US" sz="2200" b="1" dirty="0">
                <a:solidFill>
                  <a:srgbClr val="333333"/>
                </a:solidFill>
                <a:latin typeface="zuoyeFont_mathFont"/>
              </a:rPr>
              <a:t>解析：</a:t>
            </a:r>
            <a:r>
              <a:rPr lang="zh-CN" altLang="en-US" sz="2200" dirty="0">
                <a:solidFill>
                  <a:srgbClr val="333333"/>
                </a:solidFill>
                <a:latin typeface="zuoyeFont_mathFont"/>
              </a:rPr>
              <a:t>公元前</a:t>
            </a:r>
            <a:r>
              <a:rPr lang="en-US" altLang="zh-CN" sz="2200" dirty="0">
                <a:solidFill>
                  <a:srgbClr val="333333"/>
                </a:solidFill>
                <a:latin typeface="zuoyeFont_mathFont"/>
              </a:rPr>
              <a:t>60</a:t>
            </a:r>
            <a:r>
              <a:rPr lang="zh-CN" altLang="en-US" sz="2200" dirty="0">
                <a:solidFill>
                  <a:srgbClr val="333333"/>
                </a:solidFill>
                <a:latin typeface="zuoyeFont_mathFont"/>
              </a:rPr>
              <a:t>年，西汉政府设立西域都护，总管西域事务。从此，今新疆地区开始隶属于中央政府的管辖，成为我国不可分割的一部分。</a:t>
            </a:r>
          </a:p>
        </p:txBody>
      </p:sp>
      <p:sp>
        <p:nvSpPr>
          <p:cNvPr id="7" name="文本框 6"/>
          <p:cNvSpPr txBox="1"/>
          <p:nvPr/>
        </p:nvSpPr>
        <p:spPr>
          <a:xfrm>
            <a:off x="806091" y="32080"/>
            <a:ext cx="3276364" cy="923330"/>
          </a:xfrm>
          <a:prstGeom prst="rect">
            <a:avLst/>
          </a:prstGeom>
          <a:noFill/>
        </p:spPr>
        <p:txBody>
          <a:bodyPr wrap="square" rtlCol="0">
            <a:spAutoFit/>
          </a:bodyPr>
          <a:lstStyle/>
          <a:p>
            <a:r>
              <a:rPr lang="zh-CN" altLang="en-US" sz="5400" b="1" dirty="0">
                <a:effectLst>
                  <a:outerShdw blurRad="38100" dist="38100" dir="2700000" algn="tl">
                    <a:srgbClr val="000000">
                      <a:alpha val="43137"/>
                    </a:srgbClr>
                  </a:outerShdw>
                </a:effectLst>
              </a:rPr>
              <a:t>强化训练</a:t>
            </a:r>
          </a:p>
        </p:txBody>
      </p:sp>
      <p:sp>
        <p:nvSpPr>
          <p:cNvPr id="6" name="矩形 5"/>
          <p:cNvSpPr/>
          <p:nvPr/>
        </p:nvSpPr>
        <p:spPr>
          <a:xfrm>
            <a:off x="4824933" y="1874186"/>
            <a:ext cx="681598" cy="923330"/>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6">
                    <a:lumMod val="50000"/>
                  </a:schemeClr>
                </a:solidFill>
                <a:effectLst/>
              </a:rPr>
              <a:t>D</a:t>
            </a:r>
            <a:endParaRPr lang="zh-CN" altLang="en-US" sz="5400" b="1" cap="none" spc="0" dirty="0">
              <a:ln w="22225">
                <a:solidFill>
                  <a:schemeClr val="accent2"/>
                </a:solidFill>
                <a:prstDash val="solid"/>
              </a:ln>
              <a:solidFill>
                <a:schemeClr val="accent6">
                  <a:lumMod val="50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504453" y="1429178"/>
            <a:ext cx="977130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indent="-457200">
              <a:buAutoNum type="arabicPeriod" startAt="2"/>
            </a:pPr>
            <a:r>
              <a:rPr lang="zh-CN" altLang="en-US" sz="2800" dirty="0">
                <a:solidFill>
                  <a:srgbClr val="333333"/>
                </a:solidFill>
                <a:latin typeface="等线" panose="02010600030101010101" pitchFamily="2" charset="-122"/>
              </a:rPr>
              <a:t>唐太宗说：“其</a:t>
            </a:r>
            <a:r>
              <a:rPr lang="en-US" altLang="zh-CN" sz="2800" dirty="0">
                <a:solidFill>
                  <a:srgbClr val="333333"/>
                </a:solidFill>
                <a:latin typeface="等线" panose="02010600030101010101" pitchFamily="2" charset="-122"/>
              </a:rPr>
              <a:t>(</a:t>
            </a:r>
            <a:r>
              <a:rPr lang="zh-CN" altLang="en-US" sz="2800" dirty="0">
                <a:solidFill>
                  <a:srgbClr val="333333"/>
                </a:solidFill>
                <a:latin typeface="等线" panose="02010600030101010101" pitchFamily="2" charset="-122"/>
              </a:rPr>
              <a:t>夷狄</a:t>
            </a:r>
            <a:r>
              <a:rPr lang="en-US" altLang="zh-CN" sz="2800" dirty="0">
                <a:solidFill>
                  <a:srgbClr val="333333"/>
                </a:solidFill>
                <a:latin typeface="等线" panose="02010600030101010101" pitchFamily="2" charset="-122"/>
              </a:rPr>
              <a:t>)</a:t>
            </a:r>
            <a:r>
              <a:rPr lang="zh-CN" altLang="en-US" sz="2800" dirty="0">
                <a:solidFill>
                  <a:srgbClr val="333333"/>
                </a:solidFill>
                <a:latin typeface="等线" panose="02010600030101010101" pitchFamily="2" charset="-122"/>
              </a:rPr>
              <a:t>情与中夏不殊四海可使如一家。”下列史实中，与唐太宗直接相关并体现上述观念的是</a:t>
            </a:r>
            <a:r>
              <a:rPr lang="en-US" altLang="zh-CN" sz="2800" dirty="0">
                <a:solidFill>
                  <a:srgbClr val="333333"/>
                </a:solidFill>
                <a:latin typeface="等线" panose="02010600030101010101" pitchFamily="2" charset="-122"/>
              </a:rPr>
              <a:t>(        )</a:t>
            </a:r>
          </a:p>
          <a:p>
            <a:endParaRPr lang="en-US" altLang="zh-CN" sz="2800" dirty="0">
              <a:solidFill>
                <a:srgbClr val="333333"/>
              </a:solidFill>
              <a:latin typeface="等线" panose="02010600030101010101" pitchFamily="2" charset="-122"/>
            </a:endParaRPr>
          </a:p>
          <a:p>
            <a:r>
              <a:rPr lang="en-US" altLang="zh-CN" sz="2400" dirty="0">
                <a:solidFill>
                  <a:srgbClr val="333333"/>
                </a:solidFill>
                <a:latin typeface="等线" panose="02010600030101010101" pitchFamily="2" charset="-122"/>
              </a:rPr>
              <a:t>        A.</a:t>
            </a:r>
            <a:r>
              <a:rPr lang="zh-CN" altLang="en-US" sz="2400" dirty="0">
                <a:solidFill>
                  <a:srgbClr val="333333"/>
                </a:solidFill>
                <a:latin typeface="等线" panose="02010600030101010101" pitchFamily="2" charset="-122"/>
              </a:rPr>
              <a:t>将文成公主嫁给松赞干布</a:t>
            </a:r>
            <a:endParaRPr lang="en-US" altLang="zh-CN" sz="2400" dirty="0">
              <a:solidFill>
                <a:srgbClr val="333333"/>
              </a:solidFill>
              <a:latin typeface="等线" panose="02010600030101010101" pitchFamily="2" charset="-122"/>
            </a:endParaRPr>
          </a:p>
          <a:p>
            <a:r>
              <a:rPr lang="en-US" altLang="zh-CN" sz="2400" dirty="0">
                <a:solidFill>
                  <a:srgbClr val="333333"/>
                </a:solidFill>
                <a:latin typeface="等线" panose="02010600030101010101" pitchFamily="2" charset="-122"/>
              </a:rPr>
              <a:t>        B.</a:t>
            </a:r>
            <a:r>
              <a:rPr lang="zh-CN" altLang="en-US" sz="2400" dirty="0">
                <a:solidFill>
                  <a:srgbClr val="333333"/>
                </a:solidFill>
                <a:latin typeface="等线" panose="02010600030101010101" pitchFamily="2" charset="-122"/>
              </a:rPr>
              <a:t>把金城公主嫁给吐蕃赞普</a:t>
            </a:r>
            <a:endParaRPr lang="en-US" altLang="zh-CN" sz="2400" dirty="0">
              <a:solidFill>
                <a:srgbClr val="333333"/>
              </a:solidFill>
              <a:latin typeface="等线" panose="02010600030101010101" pitchFamily="2" charset="-122"/>
            </a:endParaRPr>
          </a:p>
          <a:p>
            <a:r>
              <a:rPr lang="en-US" altLang="zh-CN" sz="2400" dirty="0">
                <a:solidFill>
                  <a:srgbClr val="333333"/>
                </a:solidFill>
                <a:latin typeface="等线" panose="02010600030101010101" pitchFamily="2" charset="-122"/>
              </a:rPr>
              <a:t>        C.</a:t>
            </a:r>
            <a:r>
              <a:rPr lang="zh-CN" altLang="en-US" sz="2400" dirty="0">
                <a:solidFill>
                  <a:srgbClr val="333333"/>
                </a:solidFill>
                <a:latin typeface="等线" panose="02010600030101010101" pitchFamily="2" charset="-122"/>
              </a:rPr>
              <a:t>设置驻藏大臣管理西藏</a:t>
            </a:r>
            <a:endParaRPr lang="en-US" altLang="zh-CN" sz="2400" dirty="0">
              <a:solidFill>
                <a:srgbClr val="333333"/>
              </a:solidFill>
              <a:latin typeface="等线" panose="02010600030101010101" pitchFamily="2" charset="-122"/>
            </a:endParaRPr>
          </a:p>
          <a:p>
            <a:r>
              <a:rPr lang="en-US" altLang="zh-CN" sz="2400" dirty="0">
                <a:solidFill>
                  <a:srgbClr val="333333"/>
                </a:solidFill>
                <a:latin typeface="等线" panose="02010600030101010101" pitchFamily="2" charset="-122"/>
              </a:rPr>
              <a:t>        D.</a:t>
            </a:r>
            <a:r>
              <a:rPr lang="zh-CN" altLang="en-US" sz="2400" dirty="0">
                <a:solidFill>
                  <a:srgbClr val="333333"/>
                </a:solidFill>
                <a:latin typeface="等线" panose="02010600030101010101" pitchFamily="2" charset="-122"/>
              </a:rPr>
              <a:t>设置伊犁将军管辖新疆</a:t>
            </a:r>
            <a:endParaRPr lang="en-US" altLang="zh-CN" sz="2800" dirty="0"/>
          </a:p>
        </p:txBody>
      </p:sp>
      <p:sp>
        <p:nvSpPr>
          <p:cNvPr id="5" name="矩形 4"/>
          <p:cNvSpPr/>
          <p:nvPr/>
        </p:nvSpPr>
        <p:spPr>
          <a:xfrm>
            <a:off x="648469" y="4869991"/>
            <a:ext cx="9865096" cy="769441"/>
          </a:xfrm>
          <a:prstGeom prst="rect">
            <a:avLst/>
          </a:prstGeom>
          <a:solidFill>
            <a:srgbClr val="FFFF00"/>
          </a:solidFill>
        </p:spPr>
        <p:txBody>
          <a:bodyPr wrap="square">
            <a:spAutoFit/>
          </a:bodyPr>
          <a:lstStyle/>
          <a:p>
            <a:r>
              <a:rPr lang="zh-CN" altLang="en-US" sz="2200" b="1" dirty="0">
                <a:solidFill>
                  <a:srgbClr val="333333"/>
                </a:solidFill>
                <a:latin typeface="zuoyeFont_mathFont"/>
              </a:rPr>
              <a:t>解析：</a:t>
            </a:r>
            <a:r>
              <a:rPr lang="zh-CN" altLang="en-US" sz="2200" dirty="0"/>
              <a:t>唐太宗实行开明的民族政策，各民族一律平等，唐太宗时将文成公主嫁给了松赞干布。故选</a:t>
            </a:r>
            <a:r>
              <a:rPr lang="en-US" altLang="zh-CN" sz="2200" dirty="0"/>
              <a:t>A</a:t>
            </a:r>
            <a:r>
              <a:rPr lang="zh-CN" altLang="en-US" sz="2200" dirty="0"/>
              <a:t>。</a:t>
            </a:r>
          </a:p>
        </p:txBody>
      </p:sp>
      <p:sp>
        <p:nvSpPr>
          <p:cNvPr id="7" name="文本框 6"/>
          <p:cNvSpPr txBox="1"/>
          <p:nvPr/>
        </p:nvSpPr>
        <p:spPr>
          <a:xfrm>
            <a:off x="806091" y="32080"/>
            <a:ext cx="3276364" cy="923330"/>
          </a:xfrm>
          <a:prstGeom prst="rect">
            <a:avLst/>
          </a:prstGeom>
          <a:noFill/>
        </p:spPr>
        <p:txBody>
          <a:bodyPr wrap="square" rtlCol="0">
            <a:spAutoFit/>
          </a:bodyPr>
          <a:lstStyle/>
          <a:p>
            <a:r>
              <a:rPr lang="zh-CN" altLang="en-US" sz="5400" b="1" dirty="0">
                <a:effectLst>
                  <a:outerShdw blurRad="38100" dist="38100" dir="2700000" algn="tl">
                    <a:srgbClr val="000000">
                      <a:alpha val="43137"/>
                    </a:srgbClr>
                  </a:outerShdw>
                </a:effectLst>
              </a:rPr>
              <a:t>强化训练</a:t>
            </a:r>
          </a:p>
        </p:txBody>
      </p:sp>
      <p:sp>
        <p:nvSpPr>
          <p:cNvPr id="6" name="矩形 5"/>
          <p:cNvSpPr/>
          <p:nvPr/>
        </p:nvSpPr>
        <p:spPr>
          <a:xfrm>
            <a:off x="8713365" y="1656234"/>
            <a:ext cx="649538" cy="923330"/>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6">
                    <a:lumMod val="50000"/>
                  </a:schemeClr>
                </a:solidFill>
                <a:effectLst/>
              </a:rPr>
              <a:t>A</a:t>
            </a:r>
            <a:endParaRPr lang="zh-CN" altLang="en-US" sz="5400" b="1" cap="none" spc="0" dirty="0">
              <a:ln w="22225">
                <a:solidFill>
                  <a:schemeClr val="accent2"/>
                </a:solidFill>
                <a:prstDash val="solid"/>
              </a:ln>
              <a:solidFill>
                <a:schemeClr val="accent6">
                  <a:lumMod val="50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42007" y="1356585"/>
            <a:ext cx="1003159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en-US" altLang="zh-CN" sz="2800" b="0" i="0" u="none" strike="noStrike" cap="none" normalizeH="0" baseline="0" dirty="0">
                <a:ln>
                  <a:noFill/>
                </a:ln>
                <a:solidFill>
                  <a:srgbClr val="333333"/>
                </a:solidFill>
                <a:effectLst/>
                <a:latin typeface="等线" panose="02010600030101010101" pitchFamily="2" charset="-122"/>
                <a:ea typeface="等线" panose="02010600030101010101" pitchFamily="2" charset="-122"/>
              </a:rPr>
              <a:t>3</a:t>
            </a:r>
            <a:r>
              <a:rPr lang="en-US" altLang="zh-CN" sz="2800" dirty="0">
                <a:solidFill>
                  <a:srgbClr val="333333"/>
                </a:solidFill>
                <a:latin typeface="等线" panose="02010600030101010101" pitchFamily="2" charset="-122"/>
                <a:ea typeface="等线" panose="02010600030101010101" pitchFamily="2" charset="-122"/>
              </a:rPr>
              <a:t>.</a:t>
            </a:r>
            <a:r>
              <a:rPr lang="zh-CN" altLang="en-US" sz="2800" dirty="0">
                <a:solidFill>
                  <a:srgbClr val="333333"/>
                </a:solidFill>
                <a:latin typeface="等线" panose="02010600030101010101" pitchFamily="2" charset="-122"/>
              </a:rPr>
              <a:t>历史上的“澶渊之盟”是北宋与同时期少数民族关系的缩影。它是北宋与哪个少数民族政权订立的（        ）</a:t>
            </a:r>
            <a:endParaRPr lang="en-US" altLang="zh-CN" sz="2800" dirty="0">
              <a:solidFill>
                <a:srgbClr val="333333"/>
              </a:solidFill>
              <a:latin typeface="等线" panose="02010600030101010101" pitchFamily="2" charset="-122"/>
            </a:endParaRPr>
          </a:p>
          <a:p>
            <a:pPr lvl="0" defTabSz="914400"/>
            <a:endParaRPr lang="en-US" altLang="zh-CN" sz="2800" dirty="0">
              <a:solidFill>
                <a:srgbClr val="333333"/>
              </a:solidFill>
              <a:latin typeface="等线" panose="02010600030101010101" pitchFamily="2" charset="-122"/>
            </a:endParaRPr>
          </a:p>
          <a:p>
            <a:pPr lvl="0" defTabSz="914400"/>
            <a:r>
              <a:rPr lang="en-US" altLang="zh-CN" sz="2800" dirty="0">
                <a:solidFill>
                  <a:srgbClr val="333333"/>
                </a:solidFill>
                <a:latin typeface="等线" panose="02010600030101010101" pitchFamily="2" charset="-122"/>
              </a:rPr>
              <a:t>A.</a:t>
            </a:r>
            <a:r>
              <a:rPr lang="zh-CN" altLang="en-US" sz="2800" dirty="0">
                <a:solidFill>
                  <a:srgbClr val="333333"/>
                </a:solidFill>
                <a:latin typeface="等线" panose="02010600030101010101" pitchFamily="2" charset="-122"/>
              </a:rPr>
              <a:t>辽</a:t>
            </a:r>
            <a:endParaRPr lang="en-US" altLang="zh-CN" sz="2800" dirty="0">
              <a:solidFill>
                <a:srgbClr val="333333"/>
              </a:solidFill>
              <a:latin typeface="等线" panose="02010600030101010101" pitchFamily="2" charset="-122"/>
            </a:endParaRPr>
          </a:p>
          <a:p>
            <a:pPr lvl="0" defTabSz="914400"/>
            <a:r>
              <a:rPr lang="en-US" altLang="zh-CN" sz="2800" dirty="0">
                <a:solidFill>
                  <a:srgbClr val="333333"/>
                </a:solidFill>
                <a:latin typeface="等线" panose="02010600030101010101" pitchFamily="2" charset="-122"/>
              </a:rPr>
              <a:t>B.</a:t>
            </a:r>
            <a:r>
              <a:rPr lang="zh-CN" altLang="en-US" sz="2800" dirty="0">
                <a:solidFill>
                  <a:srgbClr val="333333"/>
                </a:solidFill>
                <a:latin typeface="等线" panose="02010600030101010101" pitchFamily="2" charset="-122"/>
              </a:rPr>
              <a:t>西夏</a:t>
            </a:r>
            <a:endParaRPr lang="en-US" altLang="zh-CN" sz="2800" dirty="0">
              <a:solidFill>
                <a:srgbClr val="333333"/>
              </a:solidFill>
              <a:latin typeface="等线" panose="02010600030101010101" pitchFamily="2" charset="-122"/>
            </a:endParaRPr>
          </a:p>
          <a:p>
            <a:pPr lvl="0" defTabSz="914400"/>
            <a:r>
              <a:rPr lang="en-US" altLang="zh-CN" sz="2800" dirty="0">
                <a:solidFill>
                  <a:srgbClr val="333333"/>
                </a:solidFill>
                <a:latin typeface="等线" panose="02010600030101010101" pitchFamily="2" charset="-122"/>
              </a:rPr>
              <a:t>C.</a:t>
            </a:r>
            <a:r>
              <a:rPr lang="zh-CN" altLang="en-US" sz="2800" dirty="0">
                <a:solidFill>
                  <a:srgbClr val="333333"/>
                </a:solidFill>
                <a:latin typeface="等线" panose="02010600030101010101" pitchFamily="2" charset="-122"/>
              </a:rPr>
              <a:t>金</a:t>
            </a:r>
            <a:endParaRPr lang="en-US" altLang="zh-CN" sz="2800" dirty="0">
              <a:solidFill>
                <a:srgbClr val="333333"/>
              </a:solidFill>
              <a:latin typeface="等线" panose="02010600030101010101" pitchFamily="2" charset="-122"/>
            </a:endParaRPr>
          </a:p>
          <a:p>
            <a:pPr lvl="0" defTabSz="914400"/>
            <a:r>
              <a:rPr lang="en-US" altLang="zh-CN" sz="2800" dirty="0">
                <a:solidFill>
                  <a:srgbClr val="333333"/>
                </a:solidFill>
                <a:latin typeface="等线" panose="02010600030101010101" pitchFamily="2" charset="-122"/>
              </a:rPr>
              <a:t>D.</a:t>
            </a:r>
            <a:r>
              <a:rPr lang="zh-CN" altLang="en-US" sz="2800" dirty="0">
                <a:solidFill>
                  <a:srgbClr val="333333"/>
                </a:solidFill>
                <a:latin typeface="等线" panose="02010600030101010101" pitchFamily="2" charset="-122"/>
              </a:rPr>
              <a:t>元</a:t>
            </a:r>
            <a:endParaRPr lang="en-US" altLang="zh-CN" sz="2800" dirty="0">
              <a:solidFill>
                <a:srgbClr val="333333"/>
              </a:solidFill>
              <a:latin typeface="等线" panose="02010600030101010101" pitchFamily="2" charset="-122"/>
            </a:endParaRPr>
          </a:p>
        </p:txBody>
      </p:sp>
      <p:sp>
        <p:nvSpPr>
          <p:cNvPr id="5" name="矩形 4"/>
          <p:cNvSpPr/>
          <p:nvPr/>
        </p:nvSpPr>
        <p:spPr>
          <a:xfrm>
            <a:off x="806090" y="5572009"/>
            <a:ext cx="10067513" cy="1107996"/>
          </a:xfrm>
          <a:prstGeom prst="rect">
            <a:avLst/>
          </a:prstGeom>
          <a:solidFill>
            <a:srgbClr val="FFFF00"/>
          </a:solidFill>
        </p:spPr>
        <p:txBody>
          <a:bodyPr wrap="square">
            <a:spAutoFit/>
          </a:bodyPr>
          <a:lstStyle/>
          <a:p>
            <a:r>
              <a:rPr lang="zh-CN" altLang="en-US" sz="2200" b="1" dirty="0">
                <a:solidFill>
                  <a:srgbClr val="333333"/>
                </a:solidFill>
                <a:latin typeface="zuoyeFont_mathFont"/>
              </a:rPr>
              <a:t>解析：</a:t>
            </a:r>
            <a:r>
              <a:rPr lang="zh-CN" altLang="en-US" sz="2200" dirty="0">
                <a:solidFill>
                  <a:srgbClr val="333333"/>
                </a:solidFill>
                <a:latin typeface="zuoyeFont_mathFont"/>
              </a:rPr>
              <a:t>解答本题的关键是要了解澶渊之盟的相关史实。澶渊之盟是宋辽势力均衡的产物，虽然给北人民带来沉重的经济负担，但也使宋辽边境保持一百多年的和平局面，有利于双方经济和文化的发展。故选</a:t>
            </a:r>
            <a:r>
              <a:rPr lang="en-US" altLang="zh-CN" sz="2200" dirty="0">
                <a:solidFill>
                  <a:srgbClr val="333333"/>
                </a:solidFill>
                <a:latin typeface="zuoyeFont_mathFont"/>
              </a:rPr>
              <a:t>A</a:t>
            </a:r>
            <a:r>
              <a:rPr lang="zh-CN" altLang="en-US" sz="2200" dirty="0">
                <a:solidFill>
                  <a:srgbClr val="333333"/>
                </a:solidFill>
                <a:latin typeface="zuoyeFont_mathFont"/>
              </a:rPr>
              <a:t>。</a:t>
            </a:r>
          </a:p>
        </p:txBody>
      </p:sp>
      <p:sp>
        <p:nvSpPr>
          <p:cNvPr id="7" name="文本框 6"/>
          <p:cNvSpPr txBox="1"/>
          <p:nvPr/>
        </p:nvSpPr>
        <p:spPr>
          <a:xfrm>
            <a:off x="806091" y="32080"/>
            <a:ext cx="3276364" cy="923330"/>
          </a:xfrm>
          <a:prstGeom prst="rect">
            <a:avLst/>
          </a:prstGeom>
          <a:noFill/>
        </p:spPr>
        <p:txBody>
          <a:bodyPr wrap="square" rtlCol="0">
            <a:spAutoFit/>
          </a:bodyPr>
          <a:lstStyle/>
          <a:p>
            <a:r>
              <a:rPr lang="zh-CN" altLang="en-US" sz="5400" b="1" dirty="0">
                <a:effectLst>
                  <a:outerShdw blurRad="38100" dist="38100" dir="2700000" algn="tl">
                    <a:srgbClr val="000000">
                      <a:alpha val="43137"/>
                    </a:srgbClr>
                  </a:outerShdw>
                </a:effectLst>
              </a:rPr>
              <a:t>强化训练</a:t>
            </a:r>
          </a:p>
        </p:txBody>
      </p:sp>
      <p:sp>
        <p:nvSpPr>
          <p:cNvPr id="6" name="矩形 5"/>
          <p:cNvSpPr/>
          <p:nvPr/>
        </p:nvSpPr>
        <p:spPr>
          <a:xfrm>
            <a:off x="6625133" y="1584226"/>
            <a:ext cx="649538" cy="923330"/>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6">
                    <a:lumMod val="50000"/>
                  </a:schemeClr>
                </a:solidFill>
                <a:effectLst/>
              </a:rPr>
              <a:t>A</a:t>
            </a:r>
            <a:endParaRPr lang="zh-CN" altLang="en-US" sz="5400" b="1" cap="none" spc="0" dirty="0">
              <a:ln w="22225">
                <a:solidFill>
                  <a:schemeClr val="accent2"/>
                </a:solidFill>
                <a:prstDash val="solid"/>
              </a:ln>
              <a:solidFill>
                <a:schemeClr val="accent6">
                  <a:lumMod val="50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763284" y="1144041"/>
            <a:ext cx="1021153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en-US" altLang="zh-CN" sz="2800" b="0" i="0" u="none" strike="noStrike" cap="none" normalizeH="0" baseline="0" dirty="0">
                <a:ln>
                  <a:noFill/>
                </a:ln>
                <a:solidFill>
                  <a:srgbClr val="333333"/>
                </a:solidFill>
                <a:effectLst/>
                <a:latin typeface="等线" panose="02010600030101010101" pitchFamily="2" charset="-122"/>
                <a:ea typeface="等线" panose="02010600030101010101" pitchFamily="2" charset="-122"/>
              </a:rPr>
              <a:t>4</a:t>
            </a:r>
            <a:r>
              <a:rPr lang="en-US" altLang="zh-CN" sz="2800" dirty="0">
                <a:solidFill>
                  <a:srgbClr val="333333"/>
                </a:solidFill>
                <a:latin typeface="等线" panose="02010600030101010101" pitchFamily="2" charset="-122"/>
                <a:ea typeface="等线" panose="02010600030101010101" pitchFamily="2" charset="-122"/>
              </a:rPr>
              <a:t>.</a:t>
            </a:r>
            <a:r>
              <a:rPr lang="zh-CN" altLang="en-US" sz="2800" dirty="0">
                <a:solidFill>
                  <a:srgbClr val="333333"/>
                </a:solidFill>
                <a:latin typeface="等线" panose="02010600030101010101" pitchFamily="2" charset="-122"/>
              </a:rPr>
              <a:t>在广西，“三月三”既是壮族的重要节日，也是汉、瑶、苗、侗等民族的重要节日，</a:t>
            </a:r>
            <a:r>
              <a:rPr lang="en-US" altLang="zh-CN" sz="2800" dirty="0">
                <a:solidFill>
                  <a:srgbClr val="333333"/>
                </a:solidFill>
                <a:latin typeface="等线" panose="02010600030101010101" pitchFamily="2" charset="-122"/>
              </a:rPr>
              <a:t>12</a:t>
            </a:r>
            <a:r>
              <a:rPr lang="zh-CN" altLang="en-US" sz="2800" dirty="0">
                <a:solidFill>
                  <a:srgbClr val="333333"/>
                </a:solidFill>
                <a:latin typeface="等线" panose="02010600030101010101" pitchFamily="2" charset="-122"/>
              </a:rPr>
              <a:t>个世居民族每年有</a:t>
            </a:r>
            <a:r>
              <a:rPr lang="en-US" altLang="zh-CN" sz="2800" dirty="0">
                <a:solidFill>
                  <a:srgbClr val="333333"/>
                </a:solidFill>
                <a:latin typeface="等线" panose="02010600030101010101" pitchFamily="2" charset="-122"/>
              </a:rPr>
              <a:t>2700</a:t>
            </a:r>
            <a:r>
              <a:rPr lang="zh-CN" altLang="en-US" sz="2800" dirty="0">
                <a:solidFill>
                  <a:srgbClr val="333333"/>
                </a:solidFill>
                <a:latin typeface="等线" panose="02010600030101010101" pitchFamily="2" charset="-122"/>
              </a:rPr>
              <a:t>多万人通过不同的方式欢度这个节日，上千场次的民族文化活动次第开花，争奇斗艳，各族人民沉浸在民族大联欢的喜庆气氛中。我们从中感受到</a:t>
            </a:r>
            <a:r>
              <a:rPr lang="en-US" altLang="zh-CN" sz="2800" dirty="0">
                <a:solidFill>
                  <a:srgbClr val="333333"/>
                </a:solidFill>
                <a:latin typeface="等线" panose="02010600030101010101" pitchFamily="2" charset="-122"/>
              </a:rPr>
              <a:t>(               )</a:t>
            </a:r>
          </a:p>
          <a:p>
            <a:pPr lvl="0" defTabSz="914400"/>
            <a:r>
              <a:rPr lang="en-US" altLang="zh-CN" sz="2800" dirty="0">
                <a:solidFill>
                  <a:srgbClr val="333333"/>
                </a:solidFill>
                <a:latin typeface="等线" panose="02010600030101010101" pitchFamily="2" charset="-122"/>
              </a:rPr>
              <a:t>①</a:t>
            </a:r>
            <a:r>
              <a:rPr lang="zh-CN" altLang="en-US" sz="2800" dirty="0">
                <a:solidFill>
                  <a:srgbClr val="333333"/>
                </a:solidFill>
                <a:latin typeface="等线" panose="02010600030101010101" pitchFamily="2" charset="-122"/>
              </a:rPr>
              <a:t>各民族亲如一家</a:t>
            </a:r>
            <a:endParaRPr lang="en-US" altLang="zh-CN" sz="2800" dirty="0">
              <a:solidFill>
                <a:srgbClr val="333333"/>
              </a:solidFill>
              <a:latin typeface="等线" panose="02010600030101010101" pitchFamily="2" charset="-122"/>
            </a:endParaRPr>
          </a:p>
          <a:p>
            <a:pPr lvl="0" defTabSz="914400"/>
            <a:r>
              <a:rPr lang="zh-CN" altLang="en-US" sz="2800" dirty="0">
                <a:solidFill>
                  <a:srgbClr val="333333"/>
                </a:solidFill>
                <a:latin typeface="等线" panose="02010600030101010101" pitchFamily="2" charset="-122"/>
              </a:rPr>
              <a:t>②各民族风情一致</a:t>
            </a:r>
            <a:endParaRPr lang="en-US" altLang="zh-CN" sz="2800" dirty="0">
              <a:solidFill>
                <a:srgbClr val="333333"/>
              </a:solidFill>
              <a:latin typeface="等线" panose="02010600030101010101" pitchFamily="2" charset="-122"/>
            </a:endParaRPr>
          </a:p>
          <a:p>
            <a:pPr lvl="0" defTabSz="914400"/>
            <a:r>
              <a:rPr lang="zh-CN" altLang="en-US" sz="2800" dirty="0">
                <a:solidFill>
                  <a:srgbClr val="333333"/>
                </a:solidFill>
                <a:latin typeface="等线" panose="02010600030101010101" pitchFamily="2" charset="-122"/>
              </a:rPr>
              <a:t>③各民族相互影响</a:t>
            </a:r>
            <a:endParaRPr lang="en-US" altLang="zh-CN" sz="2800" dirty="0">
              <a:solidFill>
                <a:srgbClr val="333333"/>
              </a:solidFill>
              <a:latin typeface="等线" panose="02010600030101010101" pitchFamily="2" charset="-122"/>
            </a:endParaRPr>
          </a:p>
          <a:p>
            <a:pPr lvl="0" defTabSz="914400"/>
            <a:r>
              <a:rPr lang="zh-CN" altLang="en-US" sz="2800" dirty="0">
                <a:solidFill>
                  <a:srgbClr val="333333"/>
                </a:solidFill>
                <a:latin typeface="等线" panose="02010600030101010101" pitchFamily="2" charset="-122"/>
              </a:rPr>
              <a:t>④民族团结的珍贵</a:t>
            </a:r>
            <a:endParaRPr lang="en-US" altLang="zh-CN" sz="2800" dirty="0">
              <a:solidFill>
                <a:srgbClr val="333333"/>
              </a:solidFill>
              <a:latin typeface="等线" panose="02010600030101010101" pitchFamily="2" charset="-122"/>
            </a:endParaRPr>
          </a:p>
          <a:p>
            <a:pPr lvl="0" defTabSz="914400"/>
            <a:r>
              <a:rPr lang="en-US" altLang="zh-CN" sz="2800" dirty="0">
                <a:solidFill>
                  <a:srgbClr val="333333"/>
                </a:solidFill>
                <a:latin typeface="等线" panose="02010600030101010101" pitchFamily="2" charset="-122"/>
              </a:rPr>
              <a:t>A.①④    B.②③     C.①②③     D.①③④</a:t>
            </a:r>
            <a:endParaRPr lang="zh-CN" altLang="en-US" sz="2800" dirty="0">
              <a:solidFill>
                <a:srgbClr val="333333"/>
              </a:solidFill>
              <a:latin typeface="等线" panose="02010600030101010101" pitchFamily="2" charset="-122"/>
            </a:endParaRPr>
          </a:p>
        </p:txBody>
      </p:sp>
      <p:sp>
        <p:nvSpPr>
          <p:cNvPr id="5" name="矩形 4"/>
          <p:cNvSpPr/>
          <p:nvPr/>
        </p:nvSpPr>
        <p:spPr>
          <a:xfrm>
            <a:off x="811316" y="5487762"/>
            <a:ext cx="10297144" cy="1446550"/>
          </a:xfrm>
          <a:prstGeom prst="rect">
            <a:avLst/>
          </a:prstGeom>
          <a:solidFill>
            <a:srgbClr val="FFFF00"/>
          </a:solidFill>
        </p:spPr>
        <p:txBody>
          <a:bodyPr wrap="square">
            <a:spAutoFit/>
          </a:bodyPr>
          <a:lstStyle/>
          <a:p>
            <a:r>
              <a:rPr lang="zh-CN" altLang="en-US" sz="2200" b="1" dirty="0">
                <a:solidFill>
                  <a:srgbClr val="333333"/>
                </a:solidFill>
                <a:latin typeface="zuoyeFont_mathFont"/>
              </a:rPr>
              <a:t>解析：</a:t>
            </a:r>
            <a:r>
              <a:rPr lang="zh-CN" altLang="en-US" sz="2200" dirty="0">
                <a:solidFill>
                  <a:srgbClr val="333333"/>
                </a:solidFill>
                <a:latin typeface="zuoyeFont_mathFont"/>
              </a:rPr>
              <a:t>本题考查的是对民族问题和材料的认识与理解。分析选项，多民族共同欢度“三月三”这个节日，不能说明各民族风情一致，②错误，故排除</a:t>
            </a:r>
            <a:r>
              <a:rPr lang="en-US" altLang="zh-CN" sz="2200" dirty="0">
                <a:solidFill>
                  <a:srgbClr val="333333"/>
                </a:solidFill>
                <a:latin typeface="zuoyeFont_mathFont"/>
              </a:rPr>
              <a:t>B</a:t>
            </a:r>
            <a:r>
              <a:rPr lang="zh-CN" altLang="en-US" sz="2200" dirty="0">
                <a:solidFill>
                  <a:srgbClr val="333333"/>
                </a:solidFill>
                <a:latin typeface="zuoyeFont_mathFont"/>
              </a:rPr>
              <a:t>、</a:t>
            </a:r>
            <a:r>
              <a:rPr lang="en-US" altLang="zh-CN" sz="2200" dirty="0">
                <a:solidFill>
                  <a:srgbClr val="333333"/>
                </a:solidFill>
                <a:latin typeface="zuoyeFont_mathFont"/>
              </a:rPr>
              <a:t>C</a:t>
            </a:r>
            <a:r>
              <a:rPr lang="zh-CN" altLang="en-US" sz="2200" dirty="0">
                <a:solidFill>
                  <a:srgbClr val="333333"/>
                </a:solidFill>
                <a:latin typeface="zuoyeFont_mathFont"/>
              </a:rPr>
              <a:t>两项；关键是③各民族相互影响是否正确，因各民族相互影响，才使壮族的重要节日“三月三”也是汉、瑶、苗、侗等世居民族的重要节日。故选</a:t>
            </a:r>
            <a:r>
              <a:rPr lang="en-US" altLang="zh-CN" sz="2200" dirty="0">
                <a:solidFill>
                  <a:srgbClr val="333333"/>
                </a:solidFill>
                <a:latin typeface="zuoyeFont_mathFont"/>
              </a:rPr>
              <a:t>D</a:t>
            </a:r>
            <a:r>
              <a:rPr lang="zh-CN" altLang="en-US" sz="2200" dirty="0">
                <a:solidFill>
                  <a:srgbClr val="333333"/>
                </a:solidFill>
                <a:latin typeface="zuoyeFont_mathFont"/>
              </a:rPr>
              <a:t>。</a:t>
            </a:r>
            <a:endParaRPr lang="en-US" altLang="zh-CN" sz="2200" dirty="0">
              <a:solidFill>
                <a:srgbClr val="333333"/>
              </a:solidFill>
              <a:latin typeface="zuoyeFont_mathFont"/>
            </a:endParaRPr>
          </a:p>
        </p:txBody>
      </p:sp>
      <p:sp>
        <p:nvSpPr>
          <p:cNvPr id="7" name="文本框 6"/>
          <p:cNvSpPr txBox="1"/>
          <p:nvPr/>
        </p:nvSpPr>
        <p:spPr>
          <a:xfrm>
            <a:off x="806091" y="32080"/>
            <a:ext cx="3276364" cy="923330"/>
          </a:xfrm>
          <a:prstGeom prst="rect">
            <a:avLst/>
          </a:prstGeom>
          <a:noFill/>
        </p:spPr>
        <p:txBody>
          <a:bodyPr wrap="square" rtlCol="0">
            <a:spAutoFit/>
          </a:bodyPr>
          <a:lstStyle/>
          <a:p>
            <a:r>
              <a:rPr lang="zh-CN" altLang="en-US" sz="5400" b="1" dirty="0">
                <a:effectLst>
                  <a:outerShdw blurRad="38100" dist="38100" dir="2700000" algn="tl">
                    <a:srgbClr val="000000">
                      <a:alpha val="43137"/>
                    </a:srgbClr>
                  </a:outerShdw>
                </a:effectLst>
              </a:rPr>
              <a:t>强化训练</a:t>
            </a:r>
          </a:p>
        </p:txBody>
      </p:sp>
      <p:sp>
        <p:nvSpPr>
          <p:cNvPr id="6" name="矩形 5"/>
          <p:cNvSpPr/>
          <p:nvPr/>
        </p:nvSpPr>
        <p:spPr>
          <a:xfrm>
            <a:off x="1334886" y="2677120"/>
            <a:ext cx="681598" cy="923330"/>
          </a:xfrm>
          <a:prstGeom prst="rect">
            <a:avLst/>
          </a:prstGeom>
          <a:noFill/>
        </p:spPr>
        <p:txBody>
          <a:bodyPr wrap="none" lIns="91440" tIns="45720" rIns="91440" bIns="45720">
            <a:spAutoFit/>
          </a:bodyPr>
          <a:lstStyle/>
          <a:p>
            <a:pPr algn="ctr"/>
            <a:r>
              <a:rPr lang="en-US" altLang="zh-CN" sz="5400" b="1" dirty="0">
                <a:ln w="22225">
                  <a:solidFill>
                    <a:schemeClr val="accent2"/>
                  </a:solidFill>
                  <a:prstDash val="solid"/>
                </a:ln>
                <a:solidFill>
                  <a:schemeClr val="accent6">
                    <a:lumMod val="50000"/>
                  </a:schemeClr>
                </a:solidFill>
              </a:rPr>
              <a:t>D</a:t>
            </a:r>
            <a:endParaRPr lang="zh-CN" altLang="en-US" sz="5400" b="1" cap="none" spc="0" dirty="0">
              <a:ln w="22225">
                <a:solidFill>
                  <a:schemeClr val="accent2"/>
                </a:solidFill>
                <a:prstDash val="solid"/>
              </a:ln>
              <a:solidFill>
                <a:schemeClr val="accent6">
                  <a:lumMod val="50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06091" y="1139980"/>
            <a:ext cx="992349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en-US" altLang="zh-CN" sz="2800" b="0" i="0" u="none" strike="noStrike" cap="none" normalizeH="0" baseline="0" dirty="0">
                <a:ln>
                  <a:noFill/>
                </a:ln>
                <a:solidFill>
                  <a:srgbClr val="333333"/>
                </a:solidFill>
                <a:effectLst/>
                <a:latin typeface="等线" panose="02010600030101010101" pitchFamily="2" charset="-122"/>
                <a:ea typeface="等线" panose="02010600030101010101" pitchFamily="2" charset="-122"/>
              </a:rPr>
              <a:t>5.</a:t>
            </a:r>
            <a:r>
              <a:rPr lang="zh-CN" altLang="en-US" sz="2800" dirty="0">
                <a:solidFill>
                  <a:srgbClr val="333333"/>
                </a:solidFill>
                <a:latin typeface="等线" panose="02010600030101010101" pitchFamily="2" charset="-122"/>
              </a:rPr>
              <a:t>尊重中国的主权和独立，及领土和行政的完整；保证各国在华“机会均等”，对外“门户开放”。上述内容出自（     ）</a:t>
            </a:r>
            <a:endParaRPr lang="en-US" altLang="zh-CN" sz="2800" dirty="0">
              <a:solidFill>
                <a:srgbClr val="333333"/>
              </a:solidFill>
              <a:latin typeface="等线" panose="02010600030101010101" pitchFamily="2" charset="-122"/>
            </a:endParaRPr>
          </a:p>
          <a:p>
            <a:pPr lvl="0" defTabSz="914400"/>
            <a:endParaRPr lang="en-US" altLang="zh-CN" sz="2800" dirty="0">
              <a:solidFill>
                <a:srgbClr val="333333"/>
              </a:solidFill>
              <a:latin typeface="等线" panose="02010600030101010101" pitchFamily="2" charset="-122"/>
            </a:endParaRPr>
          </a:p>
          <a:p>
            <a:pPr lvl="0" defTabSz="914400"/>
            <a:r>
              <a:rPr lang="en-US" altLang="zh-CN" sz="2800" dirty="0">
                <a:solidFill>
                  <a:srgbClr val="333333"/>
                </a:solidFill>
                <a:latin typeface="等线" panose="02010600030101010101" pitchFamily="2" charset="-122"/>
              </a:rPr>
              <a:t>A.《</a:t>
            </a:r>
            <a:r>
              <a:rPr lang="zh-CN" altLang="en-US" sz="2800" dirty="0">
                <a:solidFill>
                  <a:srgbClr val="333333"/>
                </a:solidFill>
                <a:latin typeface="等线" panose="02010600030101010101" pitchFamily="2" charset="-122"/>
              </a:rPr>
              <a:t>凡尔赛条约</a:t>
            </a:r>
            <a:r>
              <a:rPr lang="en-US" altLang="zh-CN" sz="2800" dirty="0">
                <a:solidFill>
                  <a:srgbClr val="333333"/>
                </a:solidFill>
                <a:latin typeface="等线" panose="02010600030101010101" pitchFamily="2" charset="-122"/>
              </a:rPr>
              <a:t>》</a:t>
            </a:r>
          </a:p>
          <a:p>
            <a:pPr lvl="0" defTabSz="914400"/>
            <a:r>
              <a:rPr lang="en-US" altLang="zh-CN" sz="2800" dirty="0">
                <a:solidFill>
                  <a:srgbClr val="333333"/>
                </a:solidFill>
                <a:latin typeface="等线" panose="02010600030101010101" pitchFamily="2" charset="-122"/>
              </a:rPr>
              <a:t>B.《</a:t>
            </a:r>
            <a:r>
              <a:rPr lang="zh-CN" altLang="en-US" sz="2800" dirty="0">
                <a:solidFill>
                  <a:srgbClr val="333333"/>
                </a:solidFill>
                <a:latin typeface="等线" panose="02010600030101010101" pitchFamily="2" charset="-122"/>
              </a:rPr>
              <a:t>九国公约</a:t>
            </a:r>
            <a:r>
              <a:rPr lang="en-US" altLang="zh-CN" sz="2800" dirty="0">
                <a:solidFill>
                  <a:srgbClr val="333333"/>
                </a:solidFill>
                <a:latin typeface="等线" panose="02010600030101010101" pitchFamily="2" charset="-122"/>
              </a:rPr>
              <a:t>》</a:t>
            </a:r>
          </a:p>
          <a:p>
            <a:pPr lvl="0" defTabSz="914400"/>
            <a:r>
              <a:rPr lang="en-US" altLang="zh-CN" sz="2800" dirty="0">
                <a:solidFill>
                  <a:srgbClr val="333333"/>
                </a:solidFill>
                <a:latin typeface="等线" panose="02010600030101010101" pitchFamily="2" charset="-122"/>
              </a:rPr>
              <a:t>C.《</a:t>
            </a:r>
            <a:r>
              <a:rPr lang="zh-CN" altLang="en-US" sz="2800" dirty="0">
                <a:solidFill>
                  <a:srgbClr val="333333"/>
                </a:solidFill>
                <a:latin typeface="等线" panose="02010600030101010101" pitchFamily="2" charset="-122"/>
              </a:rPr>
              <a:t>联合国家宣言</a:t>
            </a:r>
            <a:r>
              <a:rPr lang="en-US" altLang="zh-CN" sz="2800" dirty="0">
                <a:solidFill>
                  <a:srgbClr val="333333"/>
                </a:solidFill>
                <a:latin typeface="等线" panose="02010600030101010101" pitchFamily="2" charset="-122"/>
              </a:rPr>
              <a:t>》</a:t>
            </a:r>
          </a:p>
          <a:p>
            <a:pPr lvl="0" defTabSz="914400"/>
            <a:r>
              <a:rPr lang="en-US" altLang="zh-CN" sz="2800" dirty="0">
                <a:solidFill>
                  <a:srgbClr val="333333"/>
                </a:solidFill>
                <a:latin typeface="等线" panose="02010600030101010101" pitchFamily="2" charset="-122"/>
              </a:rPr>
              <a:t>D.《</a:t>
            </a:r>
            <a:r>
              <a:rPr lang="zh-CN" altLang="en-US" sz="2800" dirty="0">
                <a:solidFill>
                  <a:srgbClr val="333333"/>
                </a:solidFill>
                <a:latin typeface="等线" panose="02010600030101010101" pitchFamily="2" charset="-122"/>
              </a:rPr>
              <a:t>慕尼黑协定</a:t>
            </a:r>
            <a:r>
              <a:rPr lang="en-US" altLang="zh-CN" sz="2800" dirty="0">
                <a:solidFill>
                  <a:srgbClr val="333333"/>
                </a:solidFill>
                <a:latin typeface="等线" panose="02010600030101010101" pitchFamily="2" charset="-122"/>
              </a:rPr>
              <a:t>》</a:t>
            </a:r>
            <a:endParaRPr lang="zh-CN" altLang="en-US" sz="2800" dirty="0">
              <a:solidFill>
                <a:srgbClr val="333333"/>
              </a:solidFill>
              <a:latin typeface="等线" panose="02010600030101010101" pitchFamily="2" charset="-122"/>
            </a:endParaRPr>
          </a:p>
        </p:txBody>
      </p:sp>
      <p:sp>
        <p:nvSpPr>
          <p:cNvPr id="5" name="矩形 4"/>
          <p:cNvSpPr/>
          <p:nvPr/>
        </p:nvSpPr>
        <p:spPr>
          <a:xfrm>
            <a:off x="806091" y="5040610"/>
            <a:ext cx="9707473" cy="1446550"/>
          </a:xfrm>
          <a:prstGeom prst="rect">
            <a:avLst/>
          </a:prstGeom>
          <a:solidFill>
            <a:srgbClr val="FFFF00"/>
          </a:solidFill>
        </p:spPr>
        <p:txBody>
          <a:bodyPr wrap="square">
            <a:spAutoFit/>
          </a:bodyPr>
          <a:lstStyle/>
          <a:p>
            <a:r>
              <a:rPr lang="zh-CN" altLang="en-US" sz="2200" b="1" dirty="0">
                <a:solidFill>
                  <a:srgbClr val="333333"/>
                </a:solidFill>
                <a:latin typeface="zuoyeFont_mathFont"/>
              </a:rPr>
              <a:t>解析：</a:t>
            </a:r>
            <a:r>
              <a:rPr lang="en-US" altLang="zh-CN" sz="2200" dirty="0">
                <a:solidFill>
                  <a:srgbClr val="333333"/>
                </a:solidFill>
                <a:latin typeface="zuoyeFont_mathFont"/>
              </a:rPr>
              <a:t>1922</a:t>
            </a:r>
            <a:r>
              <a:rPr lang="zh-CN" altLang="en-US" sz="2200" dirty="0">
                <a:solidFill>
                  <a:srgbClr val="333333"/>
                </a:solidFill>
                <a:latin typeface="zuoyeFont_mathFont"/>
              </a:rPr>
              <a:t>年</a:t>
            </a:r>
            <a:r>
              <a:rPr lang="en-US" altLang="zh-CN" sz="2200" dirty="0">
                <a:solidFill>
                  <a:srgbClr val="333333"/>
                </a:solidFill>
                <a:latin typeface="zuoyeFont_mathFont"/>
              </a:rPr>
              <a:t>2</a:t>
            </a:r>
            <a:r>
              <a:rPr lang="zh-CN" altLang="en-US" sz="2200" dirty="0">
                <a:solidFill>
                  <a:srgbClr val="333333"/>
                </a:solidFill>
                <a:latin typeface="zuoyeFont_mathFont"/>
              </a:rPr>
              <a:t>月，在华盛顿会议上，与会九国签署了</a:t>
            </a:r>
            <a:r>
              <a:rPr lang="en-US" altLang="zh-CN" sz="2200" dirty="0">
                <a:solidFill>
                  <a:srgbClr val="333333"/>
                </a:solidFill>
                <a:latin typeface="zuoyeFont_mathFont"/>
              </a:rPr>
              <a:t>《</a:t>
            </a:r>
            <a:r>
              <a:rPr lang="zh-CN" altLang="en-US" sz="2200" dirty="0">
                <a:solidFill>
                  <a:srgbClr val="333333"/>
                </a:solidFill>
                <a:latin typeface="zuoyeFont_mathFont"/>
              </a:rPr>
              <a:t>九国公约</a:t>
            </a:r>
            <a:r>
              <a:rPr lang="en-US" altLang="zh-CN" sz="2200" dirty="0">
                <a:solidFill>
                  <a:srgbClr val="333333"/>
                </a:solidFill>
                <a:latin typeface="zuoyeFont_mathFont"/>
              </a:rPr>
              <a:t>》</a:t>
            </a:r>
            <a:r>
              <a:rPr lang="zh-CN" altLang="en-US" sz="2200" dirty="0">
                <a:solidFill>
                  <a:srgbClr val="333333"/>
                </a:solidFill>
                <a:latin typeface="zuoyeFont_mathFont"/>
              </a:rPr>
              <a:t>，主要内容有：尊重中国之主权和独立，及领土与行政之完整；保证各国在华“机会均等”，对外“门户开放”。公约打破了日本独占中国的企图，从而为美国等列强共同掠夺中国提供了条件。因此正确答案是</a:t>
            </a:r>
            <a:r>
              <a:rPr lang="en-US" altLang="zh-CN" sz="2200" dirty="0">
                <a:solidFill>
                  <a:srgbClr val="333333"/>
                </a:solidFill>
                <a:latin typeface="zuoyeFont_mathFont"/>
              </a:rPr>
              <a:t>B</a:t>
            </a:r>
            <a:r>
              <a:rPr lang="zh-CN" altLang="en-US" sz="2200" dirty="0">
                <a:solidFill>
                  <a:srgbClr val="333333"/>
                </a:solidFill>
                <a:latin typeface="zuoyeFont_mathFont"/>
              </a:rPr>
              <a:t>项。</a:t>
            </a:r>
          </a:p>
        </p:txBody>
      </p:sp>
      <p:sp>
        <p:nvSpPr>
          <p:cNvPr id="7" name="文本框 6"/>
          <p:cNvSpPr txBox="1"/>
          <p:nvPr/>
        </p:nvSpPr>
        <p:spPr>
          <a:xfrm>
            <a:off x="806091" y="32080"/>
            <a:ext cx="3276364" cy="923330"/>
          </a:xfrm>
          <a:prstGeom prst="rect">
            <a:avLst/>
          </a:prstGeom>
          <a:noFill/>
        </p:spPr>
        <p:txBody>
          <a:bodyPr wrap="square" rtlCol="0">
            <a:spAutoFit/>
          </a:bodyPr>
          <a:lstStyle/>
          <a:p>
            <a:r>
              <a:rPr lang="zh-CN" altLang="en-US" sz="5400" b="1" dirty="0">
                <a:effectLst>
                  <a:outerShdw blurRad="38100" dist="38100" dir="2700000" algn="tl">
                    <a:srgbClr val="000000">
                      <a:alpha val="43137"/>
                    </a:srgbClr>
                  </a:outerShdw>
                </a:effectLst>
              </a:rPr>
              <a:t>强化训练</a:t>
            </a:r>
          </a:p>
        </p:txBody>
      </p:sp>
      <p:sp>
        <p:nvSpPr>
          <p:cNvPr id="6" name="矩形 5"/>
          <p:cNvSpPr/>
          <p:nvPr/>
        </p:nvSpPr>
        <p:spPr>
          <a:xfrm>
            <a:off x="8497341" y="1368202"/>
            <a:ext cx="603050" cy="923330"/>
          </a:xfrm>
          <a:prstGeom prst="rect">
            <a:avLst/>
          </a:prstGeom>
          <a:noFill/>
        </p:spPr>
        <p:txBody>
          <a:bodyPr wrap="none" lIns="91440" tIns="45720" rIns="91440" bIns="45720">
            <a:spAutoFit/>
          </a:bodyPr>
          <a:lstStyle/>
          <a:p>
            <a:pPr algn="ctr"/>
            <a:r>
              <a:rPr lang="en-US" altLang="zh-CN" sz="5400" b="1" dirty="0">
                <a:ln w="22225">
                  <a:solidFill>
                    <a:schemeClr val="accent2"/>
                  </a:solidFill>
                  <a:prstDash val="solid"/>
                </a:ln>
                <a:solidFill>
                  <a:schemeClr val="accent6">
                    <a:lumMod val="50000"/>
                  </a:schemeClr>
                </a:solidFill>
              </a:rPr>
              <a:t>B</a:t>
            </a:r>
            <a:endParaRPr lang="zh-CN" altLang="en-US" sz="5400" b="1" cap="none" spc="0" dirty="0">
              <a:ln w="22225">
                <a:solidFill>
                  <a:schemeClr val="accent2"/>
                </a:solidFill>
                <a:prstDash val="solid"/>
              </a:ln>
              <a:solidFill>
                <a:schemeClr val="accent6">
                  <a:lumMod val="50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421" y="1008162"/>
            <a:ext cx="10920144" cy="5844877"/>
          </a:xfrm>
          <a:prstGeom prst="rect">
            <a:avLst/>
          </a:prstGeom>
        </p:spPr>
      </p:pic>
      <p:sp>
        <p:nvSpPr>
          <p:cNvPr id="11" name="Title 6"/>
          <p:cNvSpPr txBox="1"/>
          <p:nvPr>
            <p:custDataLst>
              <p:tags r:id="rId2"/>
            </p:custDataLst>
          </p:nvPr>
        </p:nvSpPr>
        <p:spPr>
          <a:xfrm>
            <a:off x="591652" y="614870"/>
            <a:ext cx="10373528" cy="592265"/>
          </a:xfrm>
          <a:prstGeom prst="rect">
            <a:avLst/>
          </a:prstGeom>
          <a:noFill/>
          <a:ln w="3175">
            <a:noFill/>
            <a:prstDash val="dash"/>
          </a:ln>
        </p:spPr>
        <p:txBody>
          <a:bodyPr wrap="square" lIns="68043" tIns="34021" rIns="68043" bIns="34021"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0" marR="0" lvl="0" indent="0" defTabSz="913765" rtl="0" eaLnBrk="1" fontAlgn="auto" latinLnBrk="0" hangingPunct="1">
              <a:lnSpc>
                <a:spcPct val="100000"/>
              </a:lnSpc>
              <a:spcBef>
                <a:spcPts val="0"/>
              </a:spcBef>
              <a:spcAft>
                <a:spcPts val="800"/>
              </a:spcAft>
              <a:buSzPct val="100000"/>
              <a:buFontTx/>
              <a:buNone/>
              <a:defRPr/>
            </a:pPr>
            <a:r>
              <a:rPr lang="zh-CN" altLang="en-US" sz="4000" b="1" spc="300" dirty="0">
                <a:ln w="3175">
                  <a:noFill/>
                  <a:prstDash val="dash"/>
                </a:ln>
                <a:solidFill>
                  <a:sysClr val="windowText" lastClr="000000">
                    <a:lumMod val="85000"/>
                    <a:lumOff val="15000"/>
                  </a:sysClr>
                </a:solidFill>
                <a:latin typeface="等线" panose="02010600030101010101" pitchFamily="2" charset="-122"/>
                <a:ea typeface="等线" panose="02010600030101010101" pitchFamily="2" charset="-122"/>
                <a:cs typeface="腾祥铭宋简-W8" panose="01010104010101010101" charset="-122"/>
              </a:rPr>
              <a:t>思维导图：</a:t>
            </a:r>
            <a:endParaRPr kumimoji="0" lang="zh-CN" altLang="en-US" sz="4000" b="1" i="0" kern="1200" cap="none" spc="300" normalizeH="0" noProof="0" dirty="0">
              <a:ln w="3175">
                <a:noFill/>
                <a:prstDash val="dash"/>
              </a:ln>
              <a:solidFill>
                <a:sysClr val="windowText" lastClr="000000">
                  <a:lumMod val="85000"/>
                  <a:lumOff val="15000"/>
                </a:sysClr>
              </a:solidFill>
              <a:effectLst/>
              <a:latin typeface="等线" panose="02010600030101010101" pitchFamily="2" charset="-122"/>
              <a:ea typeface="等线" panose="02010600030101010101" pitchFamily="2" charset="-122"/>
              <a:cs typeface="腾祥铭宋简-W8" panose="01010104010101010101"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776414" y="1152178"/>
            <a:ext cx="1028353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t>6.</a:t>
            </a:r>
            <a:r>
              <a:rPr lang="zh-CN" altLang="en-US" sz="2800" dirty="0"/>
              <a:t>我国是一个统一的多民族的国家，历代中央政府为促进统一的多民族国家的发展和巩固采取了效的措施进行管辖。结合下图和所学知识回答问题：</a:t>
            </a:r>
            <a:endParaRPr lang="en-US" altLang="zh-CN" sz="2800" dirty="0"/>
          </a:p>
          <a:p>
            <a:endParaRPr lang="en-US" altLang="zh-CN" sz="2800" dirty="0"/>
          </a:p>
          <a:p>
            <a:endParaRPr lang="zh-CN" altLang="en-US" sz="2800" dirty="0"/>
          </a:p>
        </p:txBody>
      </p:sp>
      <p:sp>
        <p:nvSpPr>
          <p:cNvPr id="7" name="文本框 6"/>
          <p:cNvSpPr txBox="1"/>
          <p:nvPr/>
        </p:nvSpPr>
        <p:spPr>
          <a:xfrm>
            <a:off x="806091" y="32080"/>
            <a:ext cx="3276364" cy="923330"/>
          </a:xfrm>
          <a:prstGeom prst="rect">
            <a:avLst/>
          </a:prstGeom>
          <a:noFill/>
        </p:spPr>
        <p:txBody>
          <a:bodyPr wrap="square" rtlCol="0">
            <a:spAutoFit/>
          </a:bodyPr>
          <a:lstStyle/>
          <a:p>
            <a:r>
              <a:rPr lang="zh-CN" altLang="en-US" sz="5400" b="1" dirty="0">
                <a:effectLst>
                  <a:outerShdw blurRad="38100" dist="38100" dir="2700000" algn="tl">
                    <a:srgbClr val="000000">
                      <a:alpha val="43137"/>
                    </a:srgbClr>
                  </a:outerShdw>
                </a:effectLst>
              </a:rPr>
              <a:t>强化训练</a:t>
            </a:r>
          </a:p>
        </p:txBody>
      </p:sp>
      <p:pic>
        <p:nvPicPr>
          <p:cNvPr id="2" name="图片 1"/>
          <p:cNvPicPr>
            <a:picLocks noChangeAspect="1"/>
          </p:cNvPicPr>
          <p:nvPr/>
        </p:nvPicPr>
        <p:blipFill>
          <a:blip r:embed="rId2"/>
          <a:stretch>
            <a:fillRect/>
          </a:stretch>
        </p:blipFill>
        <p:spPr>
          <a:xfrm>
            <a:off x="1511094" y="2664346"/>
            <a:ext cx="7922351" cy="3689164"/>
          </a:xfrm>
          <a:prstGeom prst="rect">
            <a:avLst/>
          </a:prstGeom>
        </p:spPr>
      </p:pic>
      <p:sp>
        <p:nvSpPr>
          <p:cNvPr id="4" name="矩形 3"/>
          <p:cNvSpPr/>
          <p:nvPr/>
        </p:nvSpPr>
        <p:spPr>
          <a:xfrm>
            <a:off x="806091" y="6372544"/>
            <a:ext cx="10283539" cy="415498"/>
          </a:xfrm>
          <a:prstGeom prst="rect">
            <a:avLst/>
          </a:prstGeom>
        </p:spPr>
        <p:txBody>
          <a:bodyPr wrap="square">
            <a:spAutoFit/>
          </a:bodyPr>
          <a:lstStyle/>
          <a:p>
            <a:r>
              <a:rPr lang="zh-CN" altLang="en-US" dirty="0">
                <a:solidFill>
                  <a:srgbClr val="42515A"/>
                </a:solidFill>
                <a:latin typeface="等线" panose="02010600030101010101" pitchFamily="2" charset="-122"/>
                <a:ea typeface="等线" panose="02010600030101010101" pitchFamily="2" charset="-122"/>
              </a:rPr>
              <a:t>（</a:t>
            </a:r>
            <a:r>
              <a:rPr lang="en-US" altLang="zh-CN" dirty="0">
                <a:solidFill>
                  <a:srgbClr val="42515A"/>
                </a:solidFill>
                <a:latin typeface="等线" panose="02010600030101010101" pitchFamily="2" charset="-122"/>
                <a:ea typeface="等线" panose="02010600030101010101" pitchFamily="2" charset="-122"/>
              </a:rPr>
              <a:t>1</a:t>
            </a:r>
            <a:r>
              <a:rPr lang="zh-CN" altLang="en-US" dirty="0">
                <a:solidFill>
                  <a:srgbClr val="42515A"/>
                </a:solidFill>
                <a:latin typeface="等线" panose="02010600030101010101" pitchFamily="2" charset="-122"/>
                <a:ea typeface="等线" panose="02010600030101010101" pitchFamily="2" charset="-122"/>
              </a:rPr>
              <a:t>）根据材料一、二，为巩固统治，秦与元在地方上分别推行了怎样的行政制度</a:t>
            </a:r>
            <a:r>
              <a:rPr lang="en-US" altLang="zh-CN" dirty="0">
                <a:solidFill>
                  <a:srgbClr val="42515A"/>
                </a:solidFill>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806091" y="1512218"/>
            <a:ext cx="9361040" cy="2462213"/>
          </a:xfrm>
          <a:prstGeom prst="rect">
            <a:avLst/>
          </a:prstGeom>
          <a:solidFill>
            <a:srgbClr val="FFFF00"/>
          </a:solidFill>
        </p:spPr>
        <p:txBody>
          <a:bodyPr wrap="square">
            <a:spAutoFit/>
          </a:bodyPr>
          <a:lstStyle/>
          <a:p>
            <a:r>
              <a:rPr lang="zh-CN" altLang="en-US" sz="2200" b="1" dirty="0">
                <a:solidFill>
                  <a:srgbClr val="333333"/>
                </a:solidFill>
                <a:latin typeface="zuoyeFont_mathFont"/>
              </a:rPr>
              <a:t>解析：</a:t>
            </a:r>
            <a:r>
              <a:rPr lang="zh-CN" altLang="en-US" sz="2200" dirty="0">
                <a:solidFill>
                  <a:srgbClr val="333333"/>
                </a:solidFill>
                <a:latin typeface="+mn-ea"/>
              </a:rPr>
              <a:t>（</a:t>
            </a:r>
            <a:r>
              <a:rPr lang="en-US" altLang="zh-CN" sz="2200" dirty="0">
                <a:solidFill>
                  <a:srgbClr val="333333"/>
                </a:solidFill>
                <a:latin typeface="+mn-ea"/>
              </a:rPr>
              <a:t>1</a:t>
            </a:r>
            <a:r>
              <a:rPr lang="zh-CN" altLang="en-US" sz="2200" dirty="0">
                <a:solidFill>
                  <a:srgbClr val="333333"/>
                </a:solidFill>
                <a:latin typeface="+mn-ea"/>
              </a:rPr>
              <a:t>）此问考查秦朝和元朝在地方采取的措施。第一小问考查的是秦始皇在政治的方面的相关措施。公元前</a:t>
            </a:r>
            <a:r>
              <a:rPr lang="en-US" altLang="zh-CN" sz="2200" dirty="0">
                <a:solidFill>
                  <a:srgbClr val="333333"/>
                </a:solidFill>
                <a:latin typeface="+mn-ea"/>
              </a:rPr>
              <a:t>221</a:t>
            </a:r>
            <a:r>
              <a:rPr lang="zh-CN" altLang="en-US" sz="2200" dirty="0">
                <a:solidFill>
                  <a:srgbClr val="333333"/>
                </a:solidFill>
                <a:latin typeface="+mn-ea"/>
              </a:rPr>
              <a:t>年秦王灭掉六国建立了中国历史上第一个统一的中央集权的封建国家。为加强封建统治，秦朝创立了一套封建专制的中央集权制度。在地方上推行郡县制，分天下为</a:t>
            </a:r>
            <a:r>
              <a:rPr lang="en-US" altLang="zh-CN" sz="2200" dirty="0">
                <a:solidFill>
                  <a:srgbClr val="333333"/>
                </a:solidFill>
                <a:latin typeface="+mn-ea"/>
              </a:rPr>
              <a:t>36</a:t>
            </a:r>
            <a:r>
              <a:rPr lang="zh-CN" altLang="en-US" sz="2200" dirty="0">
                <a:solidFill>
                  <a:srgbClr val="333333"/>
                </a:solidFill>
                <a:latin typeface="+mn-ea"/>
              </a:rPr>
              <a:t>郡。元朝疆域空前辽阔，为了加强对全国的有效统治，元世祖（忽必烈）在中央设立中书省，地方设立行中书省，简称“行省”。我国省级行政区的设立，始于元朝。元政府在中央设宣政院，负责管理西藏地区的行政事务。</a:t>
            </a:r>
            <a:endParaRPr lang="zh-CN" altLang="en-US" sz="2200" dirty="0"/>
          </a:p>
        </p:txBody>
      </p:sp>
      <p:sp>
        <p:nvSpPr>
          <p:cNvPr id="7" name="文本框 6"/>
          <p:cNvSpPr txBox="1"/>
          <p:nvPr/>
        </p:nvSpPr>
        <p:spPr>
          <a:xfrm>
            <a:off x="806091" y="32080"/>
            <a:ext cx="3276364" cy="923330"/>
          </a:xfrm>
          <a:prstGeom prst="rect">
            <a:avLst/>
          </a:prstGeom>
          <a:noFill/>
        </p:spPr>
        <p:txBody>
          <a:bodyPr wrap="square" rtlCol="0">
            <a:spAutoFit/>
          </a:bodyPr>
          <a:lstStyle/>
          <a:p>
            <a:r>
              <a:rPr lang="zh-CN" altLang="en-US" sz="5400" b="1" dirty="0">
                <a:effectLst>
                  <a:outerShdw blurRad="38100" dist="38100" dir="2700000" algn="tl">
                    <a:srgbClr val="000000">
                      <a:alpha val="43137"/>
                    </a:srgbClr>
                  </a:outerShdw>
                </a:effectLst>
              </a:rPr>
              <a:t>强化训练</a:t>
            </a:r>
          </a:p>
        </p:txBody>
      </p:sp>
      <p:sp>
        <p:nvSpPr>
          <p:cNvPr id="2" name="矩形 1"/>
          <p:cNvSpPr/>
          <p:nvPr/>
        </p:nvSpPr>
        <p:spPr>
          <a:xfrm>
            <a:off x="806091" y="4746188"/>
            <a:ext cx="9275426" cy="769441"/>
          </a:xfrm>
          <a:prstGeom prst="rect">
            <a:avLst/>
          </a:prstGeom>
        </p:spPr>
        <p:txBody>
          <a:bodyPr wrap="square">
            <a:spAutoFit/>
          </a:bodyPr>
          <a:lstStyle/>
          <a:p>
            <a:r>
              <a:rPr lang="zh-CN" altLang="en-US" sz="2200" b="1" dirty="0">
                <a:latin typeface="+mn-ea"/>
              </a:rPr>
              <a:t>答案：</a:t>
            </a:r>
            <a:endParaRPr lang="en-US" altLang="zh-CN" sz="2200" b="1" dirty="0">
              <a:latin typeface="+mn-ea"/>
            </a:endParaRPr>
          </a:p>
          <a:p>
            <a:r>
              <a:rPr lang="zh-CN" altLang="en-US" sz="2200" dirty="0">
                <a:latin typeface="+mn-ea"/>
              </a:rPr>
              <a:t>(1)郡县制；行省制度或行中书省制度</a:t>
            </a:r>
            <a:r>
              <a:rPr lang="zh-CN" altLang="en-US" sz="2200" dirty="0">
                <a:solidFill>
                  <a:srgbClr val="333333"/>
                </a:solidFill>
                <a:latin typeface="zuoyeFont_mathFon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06091" y="1439629"/>
            <a:ext cx="1017180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zh-CN" altLang="en-US" sz="2800" dirty="0">
                <a:solidFill>
                  <a:srgbClr val="333333"/>
                </a:solidFill>
                <a:latin typeface="等线" panose="02010600030101010101" pitchFamily="2" charset="-122"/>
              </a:rPr>
              <a:t>材料三</a:t>
            </a:r>
            <a:endParaRPr lang="en-US" altLang="zh-CN" sz="2800" dirty="0">
              <a:solidFill>
                <a:srgbClr val="333333"/>
              </a:solidFill>
              <a:latin typeface="+mn-ea"/>
            </a:endParaRPr>
          </a:p>
          <a:p>
            <a:pPr lvl="0" defTabSz="914400"/>
            <a:r>
              <a:rPr lang="en-US" altLang="zh-CN" sz="2800" dirty="0">
                <a:solidFill>
                  <a:srgbClr val="333333"/>
                </a:solidFill>
                <a:latin typeface="楷体" panose="02010609060101010101" pitchFamily="49" charset="-122"/>
                <a:ea typeface="楷体" panose="02010609060101010101" pitchFamily="49" charset="-122"/>
              </a:rPr>
              <a:t>(2)</a:t>
            </a:r>
            <a:r>
              <a:rPr lang="zh-CN" altLang="en-US" sz="2800" dirty="0">
                <a:solidFill>
                  <a:srgbClr val="333333"/>
                </a:solidFill>
                <a:latin typeface="+mn-ea"/>
              </a:rPr>
              <a:t> 材料三图中的</a:t>
            </a:r>
            <a:r>
              <a:rPr lang="en-US" altLang="zh-CN" sz="2800" dirty="0">
                <a:solidFill>
                  <a:srgbClr val="333333"/>
                </a:solidFill>
                <a:latin typeface="+mn-ea"/>
              </a:rPr>
              <a:t>C</a:t>
            </a:r>
            <a:r>
              <a:rPr lang="zh-CN" altLang="en-US" sz="2800" dirty="0">
                <a:solidFill>
                  <a:srgbClr val="333333"/>
                </a:solidFill>
                <a:latin typeface="+mn-ea"/>
              </a:rPr>
              <a:t>地自古以来就是中国的领土，我国中央政府最早设置什么机构对其进行有效管辖</a:t>
            </a:r>
            <a:r>
              <a:rPr lang="en-US" altLang="zh-CN" sz="2800" dirty="0">
                <a:solidFill>
                  <a:srgbClr val="333333"/>
                </a:solidFill>
                <a:latin typeface="+mn-ea"/>
              </a:rPr>
              <a:t>?</a:t>
            </a:r>
          </a:p>
        </p:txBody>
      </p:sp>
      <p:sp>
        <p:nvSpPr>
          <p:cNvPr id="7" name="文本框 6"/>
          <p:cNvSpPr txBox="1"/>
          <p:nvPr/>
        </p:nvSpPr>
        <p:spPr>
          <a:xfrm>
            <a:off x="806091" y="32080"/>
            <a:ext cx="3276364" cy="923330"/>
          </a:xfrm>
          <a:prstGeom prst="rect">
            <a:avLst/>
          </a:prstGeom>
          <a:noFill/>
        </p:spPr>
        <p:txBody>
          <a:bodyPr wrap="square" rtlCol="0">
            <a:spAutoFit/>
          </a:bodyPr>
          <a:lstStyle/>
          <a:p>
            <a:r>
              <a:rPr lang="zh-CN" altLang="en-US" sz="5400" b="1" dirty="0">
                <a:effectLst>
                  <a:outerShdw blurRad="38100" dist="38100" dir="2700000" algn="tl">
                    <a:srgbClr val="000000">
                      <a:alpha val="43137"/>
                    </a:srgbClr>
                  </a:outerShdw>
                </a:effectLst>
              </a:rPr>
              <a:t>强化训练</a:t>
            </a:r>
          </a:p>
        </p:txBody>
      </p:sp>
      <p:pic>
        <p:nvPicPr>
          <p:cNvPr id="2050" name="Picture 2" descr="http://img.manfen5.com/res/CZLS/web/STSource/2018071707070424329159/SYS201807170707080857733418_ST/SYS201807170707080857733418_ST.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790" y="2736354"/>
            <a:ext cx="5120406" cy="41713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806091" y="1512218"/>
            <a:ext cx="9361040" cy="1446550"/>
          </a:xfrm>
          <a:prstGeom prst="rect">
            <a:avLst/>
          </a:prstGeom>
          <a:solidFill>
            <a:srgbClr val="FFFF00"/>
          </a:solidFill>
        </p:spPr>
        <p:txBody>
          <a:bodyPr wrap="square">
            <a:spAutoFit/>
          </a:bodyPr>
          <a:lstStyle/>
          <a:p>
            <a:r>
              <a:rPr lang="zh-CN" altLang="en-US" sz="2200" b="1" dirty="0">
                <a:solidFill>
                  <a:srgbClr val="333333"/>
                </a:solidFill>
                <a:latin typeface="zuoyeFont_mathFont"/>
              </a:rPr>
              <a:t>解析：</a:t>
            </a:r>
            <a:r>
              <a:rPr lang="zh-CN" altLang="en-US" sz="2200" dirty="0">
                <a:solidFill>
                  <a:srgbClr val="333333"/>
                </a:solidFill>
                <a:latin typeface="zuoyeFont_mathFont"/>
              </a:rPr>
              <a:t>（</a:t>
            </a:r>
            <a:r>
              <a:rPr lang="en-US" altLang="zh-CN" sz="2200" dirty="0">
                <a:solidFill>
                  <a:srgbClr val="333333"/>
                </a:solidFill>
                <a:latin typeface="zuoyeFont_mathFont"/>
              </a:rPr>
              <a:t>2</a:t>
            </a:r>
            <a:r>
              <a:rPr lang="zh-CN" altLang="en-US" sz="2200" dirty="0">
                <a:solidFill>
                  <a:srgbClr val="333333"/>
                </a:solidFill>
                <a:latin typeface="zuoyeFont_mathFont"/>
              </a:rPr>
              <a:t>）此问考查的是唐朝时期与边疆地区的关系。根据课本所学唐朝在今新疆地区设立的管辖西域的最高行政机构。唐太宗在今新疆地区设立的管辖西域的最高行政机构是安西都护府，北庭都护府是武则天设置管辖新疆的行政机构。</a:t>
            </a:r>
          </a:p>
        </p:txBody>
      </p:sp>
      <p:sp>
        <p:nvSpPr>
          <p:cNvPr id="7" name="文本框 6"/>
          <p:cNvSpPr txBox="1"/>
          <p:nvPr/>
        </p:nvSpPr>
        <p:spPr>
          <a:xfrm>
            <a:off x="806091" y="32080"/>
            <a:ext cx="3276364" cy="923330"/>
          </a:xfrm>
          <a:prstGeom prst="rect">
            <a:avLst/>
          </a:prstGeom>
          <a:noFill/>
        </p:spPr>
        <p:txBody>
          <a:bodyPr wrap="square" rtlCol="0">
            <a:spAutoFit/>
          </a:bodyPr>
          <a:lstStyle/>
          <a:p>
            <a:r>
              <a:rPr lang="zh-CN" altLang="en-US" sz="5400" b="1" dirty="0">
                <a:effectLst>
                  <a:outerShdw blurRad="38100" dist="38100" dir="2700000" algn="tl">
                    <a:srgbClr val="000000">
                      <a:alpha val="43137"/>
                    </a:srgbClr>
                  </a:outerShdw>
                </a:effectLst>
              </a:rPr>
              <a:t>强化训练</a:t>
            </a:r>
          </a:p>
        </p:txBody>
      </p:sp>
      <p:sp>
        <p:nvSpPr>
          <p:cNvPr id="2" name="矩形 1"/>
          <p:cNvSpPr/>
          <p:nvPr/>
        </p:nvSpPr>
        <p:spPr>
          <a:xfrm>
            <a:off x="806091" y="4192684"/>
            <a:ext cx="9275426" cy="769441"/>
          </a:xfrm>
          <a:prstGeom prst="rect">
            <a:avLst/>
          </a:prstGeom>
        </p:spPr>
        <p:txBody>
          <a:bodyPr wrap="square">
            <a:spAutoFit/>
          </a:bodyPr>
          <a:lstStyle/>
          <a:p>
            <a:r>
              <a:rPr lang="zh-CN" altLang="en-US" sz="2200" b="1" dirty="0">
                <a:latin typeface="+mn-ea"/>
              </a:rPr>
              <a:t>答案：</a:t>
            </a:r>
            <a:endParaRPr lang="en-US" altLang="zh-CN" sz="2200" b="1" dirty="0">
              <a:latin typeface="+mn-ea"/>
            </a:endParaRPr>
          </a:p>
          <a:p>
            <a:r>
              <a:rPr lang="en-US" altLang="zh-CN" sz="2200" dirty="0">
                <a:latin typeface="+mn-ea"/>
              </a:rPr>
              <a:t>(2)</a:t>
            </a:r>
            <a:r>
              <a:rPr lang="zh-CN" altLang="en-US" sz="2200" dirty="0">
                <a:latin typeface="+mn-ea"/>
              </a:rPr>
              <a:t>西域都护府。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648469" y="1368202"/>
            <a:ext cx="1017180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zh-CN" altLang="en-US" sz="2800" dirty="0">
                <a:solidFill>
                  <a:srgbClr val="333333"/>
                </a:solidFill>
                <a:latin typeface="等线" panose="02010600030101010101" pitchFamily="2" charset="-122"/>
              </a:rPr>
              <a:t>材料三</a:t>
            </a:r>
            <a:endParaRPr lang="en-US" altLang="zh-CN" sz="2800" dirty="0">
              <a:solidFill>
                <a:srgbClr val="333333"/>
              </a:solidFill>
              <a:latin typeface="等线" panose="02010600030101010101" pitchFamily="2" charset="-122"/>
            </a:endParaRPr>
          </a:p>
          <a:p>
            <a:pPr lvl="0" defTabSz="914400"/>
            <a:r>
              <a:rPr lang="zh-CN" altLang="en-US" sz="2800" dirty="0">
                <a:solidFill>
                  <a:srgbClr val="333333"/>
                </a:solidFill>
                <a:latin typeface="楷体" panose="02010609060101010101" pitchFamily="49" charset="-122"/>
                <a:ea typeface="楷体" panose="02010609060101010101" pitchFamily="49" charset="-122"/>
              </a:rPr>
              <a:t>    </a:t>
            </a:r>
            <a:r>
              <a:rPr lang="en-US" altLang="zh-CN" sz="2800" dirty="0">
                <a:solidFill>
                  <a:srgbClr val="333333"/>
                </a:solidFill>
                <a:latin typeface="等线" panose="02010600030101010101" pitchFamily="2" charset="-122"/>
                <a:ea typeface="等线" panose="02010600030101010101" pitchFamily="2" charset="-122"/>
              </a:rPr>
              <a:t>(3)</a:t>
            </a:r>
            <a:r>
              <a:rPr lang="zh-CN" altLang="en-US" sz="2800" dirty="0">
                <a:solidFill>
                  <a:srgbClr val="333333"/>
                </a:solidFill>
                <a:latin typeface="等线" panose="02010600030101010101" pitchFamily="2" charset="-122"/>
                <a:ea typeface="等线" panose="02010600030101010101" pitchFamily="2" charset="-122"/>
              </a:rPr>
              <a:t>为加强对材料三中</a:t>
            </a:r>
            <a:r>
              <a:rPr lang="en-US" altLang="zh-CN" sz="2800" dirty="0">
                <a:solidFill>
                  <a:srgbClr val="333333"/>
                </a:solidFill>
                <a:latin typeface="等线" panose="02010600030101010101" pitchFamily="2" charset="-122"/>
                <a:ea typeface="等线" panose="02010600030101010101" pitchFamily="2" charset="-122"/>
              </a:rPr>
              <a:t>A</a:t>
            </a:r>
            <a:r>
              <a:rPr lang="zh-CN" altLang="en-US" sz="2800" dirty="0">
                <a:solidFill>
                  <a:srgbClr val="333333"/>
                </a:solidFill>
                <a:latin typeface="等线" panose="02010600030101010101" pitchFamily="2" charset="-122"/>
                <a:ea typeface="等线" panose="02010600030101010101" pitchFamily="2" charset="-122"/>
              </a:rPr>
              <a:t>地的管辖，元朝统治者采取了有效的措施，试举一例说明。</a:t>
            </a:r>
          </a:p>
        </p:txBody>
      </p:sp>
      <p:sp>
        <p:nvSpPr>
          <p:cNvPr id="7" name="文本框 6"/>
          <p:cNvSpPr txBox="1"/>
          <p:nvPr/>
        </p:nvSpPr>
        <p:spPr>
          <a:xfrm>
            <a:off x="806091" y="32080"/>
            <a:ext cx="3276364" cy="923330"/>
          </a:xfrm>
          <a:prstGeom prst="rect">
            <a:avLst/>
          </a:prstGeom>
          <a:noFill/>
        </p:spPr>
        <p:txBody>
          <a:bodyPr wrap="square" rtlCol="0">
            <a:spAutoFit/>
          </a:bodyPr>
          <a:lstStyle/>
          <a:p>
            <a:r>
              <a:rPr lang="zh-CN" altLang="en-US" sz="5400" b="1" dirty="0">
                <a:effectLst>
                  <a:outerShdw blurRad="38100" dist="38100" dir="2700000" algn="tl">
                    <a:srgbClr val="000000">
                      <a:alpha val="43137"/>
                    </a:srgbClr>
                  </a:outerShdw>
                </a:effectLst>
              </a:rPr>
              <a:t>强化训练</a:t>
            </a:r>
          </a:p>
        </p:txBody>
      </p:sp>
      <p:pic>
        <p:nvPicPr>
          <p:cNvPr id="4" name="Picture 2" descr="http://img.manfen5.com/res/CZLS/web/STSource/2018071707070424329159/SYS201807170707080857733418_ST/SYS201807170707080857733418_ST.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790" y="2736354"/>
            <a:ext cx="5120406" cy="41713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806091" y="1512218"/>
            <a:ext cx="9361040" cy="1785104"/>
          </a:xfrm>
          <a:prstGeom prst="rect">
            <a:avLst/>
          </a:prstGeom>
          <a:solidFill>
            <a:srgbClr val="FFFF00"/>
          </a:solidFill>
        </p:spPr>
        <p:txBody>
          <a:bodyPr wrap="square">
            <a:spAutoFit/>
          </a:bodyPr>
          <a:lstStyle/>
          <a:p>
            <a:r>
              <a:rPr lang="zh-CN" altLang="en-US" sz="2200" b="1" dirty="0">
                <a:solidFill>
                  <a:srgbClr val="333333"/>
                </a:solidFill>
                <a:latin typeface="zuoyeFont_mathFont"/>
              </a:rPr>
              <a:t>解析：</a:t>
            </a:r>
            <a:r>
              <a:rPr lang="zh-CN" altLang="en-US" sz="2200" dirty="0">
                <a:solidFill>
                  <a:srgbClr val="333333"/>
                </a:solidFill>
                <a:latin typeface="zuoyeFont_mathFont"/>
              </a:rPr>
              <a:t>（</a:t>
            </a:r>
            <a:r>
              <a:rPr lang="en-US" altLang="zh-CN" sz="2200" dirty="0">
                <a:solidFill>
                  <a:srgbClr val="333333"/>
                </a:solidFill>
                <a:latin typeface="zuoyeFont_mathFont"/>
              </a:rPr>
              <a:t>3</a:t>
            </a:r>
            <a:r>
              <a:rPr lang="zh-CN" altLang="en-US" sz="2200" dirty="0">
                <a:solidFill>
                  <a:srgbClr val="333333"/>
                </a:solidFill>
                <a:latin typeface="zuoyeFont_mathFont"/>
              </a:rPr>
              <a:t>）此问考查元朝、清朝与西藏的关系。元朝是疆域空前辽阔，为了加强对全国的有效统治，元世祖（忽必烈）在中央设立中书省，地方设立行中书省，简称“行省”。元政府在中央设宣政院，负责管理西藏地区的行政事务。清朝皇帝康熙帝册封西藏佛教首领“班禅额尔德尼”。</a:t>
            </a:r>
            <a:r>
              <a:rPr lang="en-US" altLang="zh-CN" sz="2200" dirty="0">
                <a:solidFill>
                  <a:srgbClr val="333333"/>
                </a:solidFill>
                <a:latin typeface="zuoyeFont_mathFont"/>
              </a:rPr>
              <a:t>1727</a:t>
            </a:r>
            <a:r>
              <a:rPr lang="zh-CN" altLang="en-US" sz="2200" dirty="0">
                <a:solidFill>
                  <a:srgbClr val="333333"/>
                </a:solidFill>
                <a:latin typeface="zuoyeFont_mathFont"/>
              </a:rPr>
              <a:t>年，清朝开始设置驻藏大臣。制定“金瓶掣签”制度，决定西藏达赖和班禅的接班人。</a:t>
            </a:r>
          </a:p>
        </p:txBody>
      </p:sp>
      <p:sp>
        <p:nvSpPr>
          <p:cNvPr id="7" name="文本框 6"/>
          <p:cNvSpPr txBox="1"/>
          <p:nvPr/>
        </p:nvSpPr>
        <p:spPr>
          <a:xfrm>
            <a:off x="806091" y="32080"/>
            <a:ext cx="3276364" cy="923330"/>
          </a:xfrm>
          <a:prstGeom prst="rect">
            <a:avLst/>
          </a:prstGeom>
          <a:noFill/>
        </p:spPr>
        <p:txBody>
          <a:bodyPr wrap="square" rtlCol="0">
            <a:spAutoFit/>
          </a:bodyPr>
          <a:lstStyle/>
          <a:p>
            <a:r>
              <a:rPr lang="zh-CN" altLang="en-US" sz="5400" b="1" dirty="0">
                <a:effectLst>
                  <a:outerShdw blurRad="38100" dist="38100" dir="2700000" algn="tl">
                    <a:srgbClr val="000000">
                      <a:alpha val="43137"/>
                    </a:srgbClr>
                  </a:outerShdw>
                </a:effectLst>
              </a:rPr>
              <a:t>强化训练</a:t>
            </a:r>
          </a:p>
        </p:txBody>
      </p:sp>
      <p:sp>
        <p:nvSpPr>
          <p:cNvPr id="2" name="矩形 1"/>
          <p:cNvSpPr/>
          <p:nvPr/>
        </p:nvSpPr>
        <p:spPr>
          <a:xfrm>
            <a:off x="806091" y="4192684"/>
            <a:ext cx="9275426" cy="769441"/>
          </a:xfrm>
          <a:prstGeom prst="rect">
            <a:avLst/>
          </a:prstGeom>
        </p:spPr>
        <p:txBody>
          <a:bodyPr wrap="square">
            <a:spAutoFit/>
          </a:bodyPr>
          <a:lstStyle/>
          <a:p>
            <a:r>
              <a:rPr lang="zh-CN" altLang="en-US" sz="2200" b="1" dirty="0">
                <a:latin typeface="+mn-ea"/>
              </a:rPr>
              <a:t>答案：</a:t>
            </a:r>
            <a:endParaRPr lang="en-US" altLang="zh-CN" sz="2200" b="1" dirty="0">
              <a:latin typeface="+mn-ea"/>
            </a:endParaRPr>
          </a:p>
          <a:p>
            <a:r>
              <a:rPr lang="en-US" altLang="zh-CN" sz="2200" dirty="0">
                <a:latin typeface="+mn-ea"/>
              </a:rPr>
              <a:t>(3)</a:t>
            </a:r>
            <a:r>
              <a:rPr lang="zh-CN" altLang="en-US" sz="2200" dirty="0">
                <a:latin typeface="+mn-ea"/>
              </a:rPr>
              <a:t>元：设宣政院；清：设置驻藏大臣。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795339" y="1296194"/>
            <a:ext cx="100811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zh-CN" sz="2800" dirty="0">
                <a:solidFill>
                  <a:srgbClr val="333333"/>
                </a:solidFill>
                <a:latin typeface="+mn-ea"/>
              </a:rPr>
              <a:t>(4)</a:t>
            </a:r>
            <a:r>
              <a:rPr lang="zh-CN" altLang="en-US" sz="2800" dirty="0">
                <a:solidFill>
                  <a:srgbClr val="333333"/>
                </a:solidFill>
                <a:latin typeface="+mn-ea"/>
              </a:rPr>
              <a:t> </a:t>
            </a:r>
            <a:r>
              <a:rPr lang="zh-CN" altLang="en-US" sz="2800" dirty="0">
                <a:solidFill>
                  <a:srgbClr val="333333"/>
                </a:solidFill>
                <a:latin typeface="等线" panose="02010600030101010101" pitchFamily="2" charset="-122"/>
              </a:rPr>
              <a:t>清朝在图中</a:t>
            </a:r>
            <a:r>
              <a:rPr lang="en-US" altLang="zh-CN" sz="2800" dirty="0">
                <a:solidFill>
                  <a:srgbClr val="333333"/>
                </a:solidFill>
                <a:latin typeface="等线" panose="02010600030101010101" pitchFamily="2" charset="-122"/>
              </a:rPr>
              <a:t>B</a:t>
            </a:r>
            <a:r>
              <a:rPr lang="zh-CN" altLang="en-US" sz="2800" dirty="0">
                <a:solidFill>
                  <a:srgbClr val="333333"/>
                </a:solidFill>
                <a:latin typeface="等线" panose="02010600030101010101" pitchFamily="2" charset="-122"/>
              </a:rPr>
              <a:t>地签订了中俄第一个边境条约，请写出该条约名称，</a:t>
            </a:r>
            <a:r>
              <a:rPr lang="zh-CN" altLang="en-US" sz="2800" dirty="0">
                <a:solidFill>
                  <a:srgbClr val="333333"/>
                </a:solidFill>
                <a:latin typeface="+mn-ea"/>
              </a:rPr>
              <a:t>具有怎样的意义？</a:t>
            </a:r>
          </a:p>
        </p:txBody>
      </p:sp>
      <p:sp>
        <p:nvSpPr>
          <p:cNvPr id="7" name="文本框 6"/>
          <p:cNvSpPr txBox="1"/>
          <p:nvPr/>
        </p:nvSpPr>
        <p:spPr>
          <a:xfrm>
            <a:off x="806091" y="32080"/>
            <a:ext cx="3276364" cy="923330"/>
          </a:xfrm>
          <a:prstGeom prst="rect">
            <a:avLst/>
          </a:prstGeom>
          <a:noFill/>
        </p:spPr>
        <p:txBody>
          <a:bodyPr wrap="square" rtlCol="0">
            <a:spAutoFit/>
          </a:bodyPr>
          <a:lstStyle/>
          <a:p>
            <a:r>
              <a:rPr lang="zh-CN" altLang="en-US" sz="5400" b="1" dirty="0">
                <a:effectLst>
                  <a:outerShdw blurRad="38100" dist="38100" dir="2700000" algn="tl">
                    <a:srgbClr val="000000">
                      <a:alpha val="43137"/>
                    </a:srgbClr>
                  </a:outerShdw>
                </a:effectLst>
              </a:rPr>
              <a:t>强化训练</a:t>
            </a:r>
          </a:p>
        </p:txBody>
      </p:sp>
      <p:pic>
        <p:nvPicPr>
          <p:cNvPr id="4" name="Picture 2" descr="http://img.manfen5.com/res/CZLS/web/STSource/2018071707070424329159/SYS201807170707080857733418_ST/SYS201807170707080857733418_ST.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790" y="2448322"/>
            <a:ext cx="5120406" cy="41713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806091" y="1512218"/>
            <a:ext cx="9361040" cy="2123658"/>
          </a:xfrm>
          <a:prstGeom prst="rect">
            <a:avLst/>
          </a:prstGeom>
          <a:solidFill>
            <a:srgbClr val="FFFF00"/>
          </a:solidFill>
        </p:spPr>
        <p:txBody>
          <a:bodyPr wrap="square">
            <a:spAutoFit/>
          </a:bodyPr>
          <a:lstStyle/>
          <a:p>
            <a:r>
              <a:rPr lang="zh-CN" altLang="en-US" sz="2200" b="1" dirty="0">
                <a:solidFill>
                  <a:srgbClr val="333333"/>
                </a:solidFill>
                <a:latin typeface="zuoyeFont_mathFont"/>
              </a:rPr>
              <a:t>解析：</a:t>
            </a:r>
            <a:r>
              <a:rPr lang="zh-CN" altLang="en-US" sz="2200" dirty="0">
                <a:solidFill>
                  <a:srgbClr val="333333"/>
                </a:solidFill>
                <a:latin typeface="zuoyeFont_mathFont"/>
              </a:rPr>
              <a:t>（</a:t>
            </a:r>
            <a:r>
              <a:rPr lang="en-US" altLang="zh-CN" sz="2200" dirty="0">
                <a:solidFill>
                  <a:srgbClr val="333333"/>
                </a:solidFill>
                <a:latin typeface="zuoyeFont_mathFont"/>
              </a:rPr>
              <a:t>4</a:t>
            </a:r>
            <a:r>
              <a:rPr lang="zh-CN" altLang="en-US" sz="2200" dirty="0">
                <a:solidFill>
                  <a:srgbClr val="333333"/>
                </a:solidFill>
                <a:latin typeface="zuoyeFont_mathFont"/>
              </a:rPr>
              <a:t>）此问考查的是</a:t>
            </a:r>
            <a:r>
              <a:rPr lang="en-US" altLang="zh-CN" sz="2200" dirty="0">
                <a:solidFill>
                  <a:srgbClr val="333333"/>
                </a:solidFill>
                <a:latin typeface="zuoyeFont_mathFont"/>
              </a:rPr>
              <a:t>《</a:t>
            </a:r>
            <a:r>
              <a:rPr lang="zh-CN" altLang="en-US" sz="2200" dirty="0">
                <a:solidFill>
                  <a:srgbClr val="333333"/>
                </a:solidFill>
                <a:latin typeface="zuoyeFont_mathFont"/>
              </a:rPr>
              <a:t>尼布楚条约</a:t>
            </a:r>
            <a:r>
              <a:rPr lang="en-US" altLang="zh-CN" sz="2200" dirty="0">
                <a:solidFill>
                  <a:srgbClr val="333333"/>
                </a:solidFill>
                <a:latin typeface="zuoyeFont_mathFont"/>
              </a:rPr>
              <a:t>》</a:t>
            </a:r>
            <a:r>
              <a:rPr lang="zh-CN" altLang="en-US" sz="2200" dirty="0">
                <a:solidFill>
                  <a:srgbClr val="333333"/>
                </a:solidFill>
                <a:latin typeface="zuoyeFont_mathFont"/>
              </a:rPr>
              <a:t>的相关史实。</a:t>
            </a:r>
            <a:r>
              <a:rPr lang="en-US" altLang="zh-CN" sz="2200" dirty="0">
                <a:solidFill>
                  <a:srgbClr val="333333"/>
                </a:solidFill>
                <a:latin typeface="zuoyeFont_mathFont"/>
              </a:rPr>
              <a:t>17</a:t>
            </a:r>
            <a:r>
              <a:rPr lang="zh-CN" altLang="en-US" sz="2200" dirty="0">
                <a:solidFill>
                  <a:srgbClr val="333333"/>
                </a:solidFill>
                <a:latin typeface="zuoyeFont_mathFont"/>
              </a:rPr>
              <a:t>世纪中叶，沙俄把侵略的矛头指向我国黑龙江流域，强占尼布楚、雅克萨等地，筑城盘踞。清军和世代居住在那里的我国各族人民奋起反抗。清政府多次提出抗议和警告，而沙俄不但无视中国政府的警告，反而加紧扩张。</a:t>
            </a:r>
            <a:r>
              <a:rPr lang="en-US" altLang="zh-CN" sz="2200" dirty="0">
                <a:solidFill>
                  <a:srgbClr val="333333"/>
                </a:solidFill>
                <a:latin typeface="zuoyeFont_mathFont"/>
              </a:rPr>
              <a:t>1685</a:t>
            </a:r>
            <a:r>
              <a:rPr lang="zh-CN" altLang="en-US" sz="2200" dirty="0">
                <a:solidFill>
                  <a:srgbClr val="333333"/>
                </a:solidFill>
                <a:latin typeface="zuoyeFont_mathFont"/>
              </a:rPr>
              <a:t>年和</a:t>
            </a:r>
            <a:r>
              <a:rPr lang="en-US" altLang="zh-CN" sz="2200" dirty="0">
                <a:solidFill>
                  <a:srgbClr val="333333"/>
                </a:solidFill>
                <a:latin typeface="zuoyeFont_mathFont"/>
              </a:rPr>
              <a:t>1686</a:t>
            </a:r>
            <a:r>
              <a:rPr lang="zh-CN" altLang="en-US" sz="2200" dirty="0">
                <a:solidFill>
                  <a:srgbClr val="333333"/>
                </a:solidFill>
                <a:latin typeface="zuoyeFont_mathFont"/>
              </a:rPr>
              <a:t>年，康熙帝派出军队，对沙俄侵略军发起自卫反击战，两次在雅克萨大败侵略军，双方签订中俄第一个边境条约</a:t>
            </a:r>
            <a:r>
              <a:rPr lang="en-US" altLang="zh-CN" sz="2200" dirty="0">
                <a:solidFill>
                  <a:srgbClr val="333333"/>
                </a:solidFill>
                <a:latin typeface="zuoyeFont_mathFont"/>
              </a:rPr>
              <a:t>《</a:t>
            </a:r>
            <a:r>
              <a:rPr lang="zh-CN" altLang="en-US" sz="2200" dirty="0">
                <a:solidFill>
                  <a:srgbClr val="333333"/>
                </a:solidFill>
                <a:latin typeface="zuoyeFont_mathFont"/>
              </a:rPr>
              <a:t>尼布楚条约</a:t>
            </a:r>
            <a:r>
              <a:rPr lang="en-US" altLang="zh-CN" sz="2200" dirty="0">
                <a:solidFill>
                  <a:srgbClr val="333333"/>
                </a:solidFill>
                <a:latin typeface="zuoyeFont_mathFont"/>
              </a:rPr>
              <a:t>》</a:t>
            </a:r>
            <a:r>
              <a:rPr lang="zh-CN" altLang="en-US" sz="2200" dirty="0">
                <a:solidFill>
                  <a:srgbClr val="333333"/>
                </a:solidFill>
                <a:latin typeface="zuoyeFont_mathFont"/>
              </a:rPr>
              <a:t>。</a:t>
            </a:r>
          </a:p>
        </p:txBody>
      </p:sp>
      <p:sp>
        <p:nvSpPr>
          <p:cNvPr id="7" name="文本框 6"/>
          <p:cNvSpPr txBox="1"/>
          <p:nvPr/>
        </p:nvSpPr>
        <p:spPr>
          <a:xfrm>
            <a:off x="806091" y="32080"/>
            <a:ext cx="3276364" cy="923330"/>
          </a:xfrm>
          <a:prstGeom prst="rect">
            <a:avLst/>
          </a:prstGeom>
          <a:noFill/>
        </p:spPr>
        <p:txBody>
          <a:bodyPr wrap="square" rtlCol="0">
            <a:spAutoFit/>
          </a:bodyPr>
          <a:lstStyle/>
          <a:p>
            <a:r>
              <a:rPr lang="zh-CN" altLang="en-US" sz="5400" b="1" dirty="0">
                <a:effectLst>
                  <a:outerShdw blurRad="38100" dist="38100" dir="2700000" algn="tl">
                    <a:srgbClr val="000000">
                      <a:alpha val="43137"/>
                    </a:srgbClr>
                  </a:outerShdw>
                </a:effectLst>
              </a:rPr>
              <a:t>强化训练</a:t>
            </a:r>
          </a:p>
        </p:txBody>
      </p:sp>
      <p:sp>
        <p:nvSpPr>
          <p:cNvPr id="2" name="矩形 1"/>
          <p:cNvSpPr/>
          <p:nvPr/>
        </p:nvSpPr>
        <p:spPr>
          <a:xfrm>
            <a:off x="848898" y="4968602"/>
            <a:ext cx="9275426" cy="1107996"/>
          </a:xfrm>
          <a:prstGeom prst="rect">
            <a:avLst/>
          </a:prstGeom>
        </p:spPr>
        <p:txBody>
          <a:bodyPr wrap="square">
            <a:spAutoFit/>
          </a:bodyPr>
          <a:lstStyle/>
          <a:p>
            <a:r>
              <a:rPr lang="zh-CN" altLang="en-US" sz="2200" b="1" dirty="0">
                <a:latin typeface="+mn-ea"/>
              </a:rPr>
              <a:t>答案：</a:t>
            </a:r>
            <a:endParaRPr lang="en-US" altLang="zh-CN" sz="2200" b="1" dirty="0">
              <a:latin typeface="+mn-ea"/>
            </a:endParaRPr>
          </a:p>
          <a:p>
            <a:r>
              <a:rPr lang="en-US" altLang="zh-CN" sz="2200" dirty="0">
                <a:solidFill>
                  <a:srgbClr val="333333"/>
                </a:solidFill>
                <a:latin typeface="zuoyeFont_mathFont"/>
              </a:rPr>
              <a:t>(4)《</a:t>
            </a:r>
            <a:r>
              <a:rPr lang="zh-CN" altLang="en-US" sz="2200" dirty="0">
                <a:solidFill>
                  <a:srgbClr val="333333"/>
                </a:solidFill>
                <a:latin typeface="zuoyeFont_mathFont"/>
              </a:rPr>
              <a:t>尼布楚条约</a:t>
            </a:r>
            <a:r>
              <a:rPr lang="en-US" altLang="zh-CN" sz="2200" dirty="0">
                <a:solidFill>
                  <a:srgbClr val="333333"/>
                </a:solidFill>
                <a:latin typeface="zuoyeFont_mathFont"/>
              </a:rPr>
              <a:t>》</a:t>
            </a:r>
            <a:r>
              <a:rPr lang="zh-CN" altLang="en-US" sz="2200" dirty="0">
                <a:solidFill>
                  <a:srgbClr val="333333"/>
                </a:solidFill>
                <a:latin typeface="zuoyeFont_mathFont"/>
              </a:rPr>
              <a:t>，意义：保障了祖国东北边疆较长时间的安定和平，捍卫了国家主权。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06091" y="1872258"/>
            <a:ext cx="100811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zh-CN" sz="2800" dirty="0">
                <a:solidFill>
                  <a:srgbClr val="333333"/>
                </a:solidFill>
                <a:latin typeface="+mn-ea"/>
              </a:rPr>
              <a:t>(5)</a:t>
            </a:r>
            <a:r>
              <a:rPr lang="zh-CN" altLang="en-US" sz="2800" dirty="0">
                <a:solidFill>
                  <a:srgbClr val="333333"/>
                </a:solidFill>
                <a:latin typeface="+mn-ea"/>
              </a:rPr>
              <a:t>综合上述材料和所学知识试分析“民族关系和国家发展”之间的联系。</a:t>
            </a:r>
          </a:p>
        </p:txBody>
      </p:sp>
      <p:sp>
        <p:nvSpPr>
          <p:cNvPr id="7" name="文本框 6"/>
          <p:cNvSpPr txBox="1"/>
          <p:nvPr/>
        </p:nvSpPr>
        <p:spPr>
          <a:xfrm>
            <a:off x="806091" y="32080"/>
            <a:ext cx="3276364" cy="923330"/>
          </a:xfrm>
          <a:prstGeom prst="rect">
            <a:avLst/>
          </a:prstGeom>
          <a:noFill/>
        </p:spPr>
        <p:txBody>
          <a:bodyPr wrap="square" rtlCol="0">
            <a:spAutoFit/>
          </a:bodyPr>
          <a:lstStyle/>
          <a:p>
            <a:r>
              <a:rPr lang="zh-CN" altLang="en-US" sz="5400" b="1" dirty="0">
                <a:effectLst>
                  <a:outerShdw blurRad="38100" dist="38100" dir="2700000" algn="tl">
                    <a:srgbClr val="000000">
                      <a:alpha val="43137"/>
                    </a:srgbClr>
                  </a:outerShdw>
                </a:effectLst>
              </a:rPr>
              <a:t>强化训练</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806091" y="1512218"/>
            <a:ext cx="9361040" cy="1446550"/>
          </a:xfrm>
          <a:prstGeom prst="rect">
            <a:avLst/>
          </a:prstGeom>
          <a:solidFill>
            <a:srgbClr val="FFFF00"/>
          </a:solidFill>
        </p:spPr>
        <p:txBody>
          <a:bodyPr wrap="square">
            <a:spAutoFit/>
          </a:bodyPr>
          <a:lstStyle/>
          <a:p>
            <a:r>
              <a:rPr lang="zh-CN" altLang="en-US" sz="2200" b="1" dirty="0">
                <a:solidFill>
                  <a:srgbClr val="333333"/>
                </a:solidFill>
                <a:latin typeface="zuoyeFont_mathFont"/>
              </a:rPr>
              <a:t>解析：</a:t>
            </a:r>
            <a:r>
              <a:rPr lang="zh-CN" altLang="en-US" sz="2200" dirty="0">
                <a:solidFill>
                  <a:srgbClr val="333333"/>
                </a:solidFill>
                <a:latin typeface="zuoyeFont_mathFont"/>
              </a:rPr>
              <a:t>（</a:t>
            </a:r>
            <a:r>
              <a:rPr lang="en-US" altLang="zh-CN" sz="2200" dirty="0">
                <a:solidFill>
                  <a:srgbClr val="333333"/>
                </a:solidFill>
                <a:latin typeface="zuoyeFont_mathFont"/>
              </a:rPr>
              <a:t>5</a:t>
            </a:r>
            <a:r>
              <a:rPr lang="zh-CN" altLang="en-US" sz="2200" dirty="0">
                <a:solidFill>
                  <a:srgbClr val="333333"/>
                </a:solidFill>
                <a:latin typeface="zuoyeFont_mathFont"/>
              </a:rPr>
              <a:t>）此问是开放性试题，考查学生学以致用的能力。根据前面的问题，秦朝推行郡县制，元朝推行行省制是实现秦朝的统一，元朝疆域空前扩大等，学生分析得出各民族间的经济文化交流能够促进民族融合和团结，民族融合和团结有利于国家发展强大。</a:t>
            </a:r>
          </a:p>
        </p:txBody>
      </p:sp>
      <p:sp>
        <p:nvSpPr>
          <p:cNvPr id="7" name="文本框 6"/>
          <p:cNvSpPr txBox="1"/>
          <p:nvPr/>
        </p:nvSpPr>
        <p:spPr>
          <a:xfrm>
            <a:off x="806091" y="32080"/>
            <a:ext cx="3276364" cy="923330"/>
          </a:xfrm>
          <a:prstGeom prst="rect">
            <a:avLst/>
          </a:prstGeom>
          <a:noFill/>
        </p:spPr>
        <p:txBody>
          <a:bodyPr wrap="square" rtlCol="0">
            <a:spAutoFit/>
          </a:bodyPr>
          <a:lstStyle/>
          <a:p>
            <a:r>
              <a:rPr lang="zh-CN" altLang="en-US" sz="5400" b="1" dirty="0">
                <a:effectLst>
                  <a:outerShdw blurRad="38100" dist="38100" dir="2700000" algn="tl">
                    <a:srgbClr val="000000">
                      <a:alpha val="43137"/>
                    </a:srgbClr>
                  </a:outerShdw>
                </a:effectLst>
              </a:rPr>
              <a:t>强化训练</a:t>
            </a:r>
          </a:p>
        </p:txBody>
      </p:sp>
      <p:sp>
        <p:nvSpPr>
          <p:cNvPr id="2" name="矩形 1"/>
          <p:cNvSpPr/>
          <p:nvPr/>
        </p:nvSpPr>
        <p:spPr>
          <a:xfrm>
            <a:off x="806091" y="4192684"/>
            <a:ext cx="9275426" cy="1107996"/>
          </a:xfrm>
          <a:prstGeom prst="rect">
            <a:avLst/>
          </a:prstGeom>
        </p:spPr>
        <p:txBody>
          <a:bodyPr wrap="square">
            <a:spAutoFit/>
          </a:bodyPr>
          <a:lstStyle/>
          <a:p>
            <a:r>
              <a:rPr lang="zh-CN" altLang="en-US" sz="2200" b="1" dirty="0">
                <a:latin typeface="+mn-ea"/>
              </a:rPr>
              <a:t>答案：</a:t>
            </a:r>
            <a:endParaRPr lang="en-US" altLang="zh-CN" sz="2200" b="1" dirty="0">
              <a:latin typeface="+mn-ea"/>
            </a:endParaRPr>
          </a:p>
          <a:p>
            <a:r>
              <a:rPr lang="en-US" altLang="zh-CN" sz="2200" dirty="0">
                <a:solidFill>
                  <a:srgbClr val="333333"/>
                </a:solidFill>
                <a:latin typeface="zuoyeFont_mathFont"/>
              </a:rPr>
              <a:t>(5)</a:t>
            </a:r>
            <a:r>
              <a:rPr lang="zh-CN" altLang="en-US" sz="2200" dirty="0">
                <a:solidFill>
                  <a:srgbClr val="333333"/>
                </a:solidFill>
                <a:latin typeface="zuoyeFont_mathFont"/>
              </a:rPr>
              <a:t>各民族间的经济文化交流能够促进民族融合和团结，民族融合和团结有利于国家发展强大。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solidFill>
            <a:schemeClr val="accent2">
              <a:lumMod val="50000"/>
            </a:schemeClr>
          </a:solidFill>
          <a:ln>
            <a:noFill/>
          </a:ln>
        </p:spPr>
        <p:txBody>
          <a:bodyPr wrap="square" rtlCol="0" anchor="ctr">
            <a:spAutoFit/>
          </a:bodyPr>
          <a:lstStyle/>
          <a:p>
            <a:pPr algn="ctr"/>
            <a:r>
              <a:rPr lang="zh-CN" altLang="en-US" sz="2200" b="1" dirty="0">
                <a:solidFill>
                  <a:schemeClr val="bg1"/>
                </a:solidFill>
              </a:rPr>
              <a:t>古代</a:t>
            </a:r>
          </a:p>
        </p:txBody>
      </p:sp>
      <p:sp>
        <p:nvSpPr>
          <p:cNvPr id="5" name="文本框 4"/>
          <p:cNvSpPr txBox="1"/>
          <p:nvPr/>
        </p:nvSpPr>
        <p:spPr>
          <a:xfrm>
            <a:off x="-7257" y="4969763"/>
            <a:ext cx="1728589" cy="430887"/>
          </a:xfrm>
          <a:prstGeom prst="rect">
            <a:avLst/>
          </a:prstGeom>
          <a:noFill/>
          <a:ln>
            <a:noFill/>
          </a:ln>
        </p:spPr>
        <p:txBody>
          <a:bodyPr wrap="square" rtlCol="0" anchor="ctr">
            <a:spAutoFit/>
          </a:bodyPr>
          <a:lstStyle/>
          <a:p>
            <a:pPr algn="ctr"/>
            <a:r>
              <a:rPr lang="zh-CN" altLang="en-US" sz="2200"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noFill/>
          <a:ln>
            <a:noFill/>
          </a:ln>
        </p:spPr>
        <p:txBody>
          <a:bodyPr wrap="square" rtlCol="0" anchor="ctr">
            <a:spAutoFit/>
          </a:bodyPr>
          <a:lstStyle/>
          <a:p>
            <a:pPr algn="ctr"/>
            <a:r>
              <a:rPr lang="zh-CN" altLang="en-US" sz="2200" dirty="0"/>
              <a:t>现代</a:t>
            </a:r>
          </a:p>
        </p:txBody>
      </p:sp>
      <p:grpSp>
        <p:nvGrpSpPr>
          <p:cNvPr id="17" name="组合 16"/>
          <p:cNvGrpSpPr/>
          <p:nvPr/>
        </p:nvGrpSpPr>
        <p:grpSpPr>
          <a:xfrm>
            <a:off x="4392885" y="1152178"/>
            <a:ext cx="4476372" cy="2750851"/>
            <a:chOff x="4392885" y="1884133"/>
            <a:chExt cx="4476372" cy="2750851"/>
          </a:xfrm>
        </p:grpSpPr>
        <p:cxnSp>
          <p:nvCxnSpPr>
            <p:cNvPr id="10" name="直接连接符 9"/>
            <p:cNvCxnSpPr/>
            <p:nvPr/>
          </p:nvCxnSpPr>
          <p:spPr>
            <a:xfrm>
              <a:off x="6625133" y="1886687"/>
              <a:ext cx="0" cy="2733868"/>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392885" y="1886687"/>
              <a:ext cx="4464496" cy="2748297"/>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392885" y="1884133"/>
              <a:ext cx="2232248" cy="274108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637009" y="1891448"/>
              <a:ext cx="2232248" cy="274108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5053" y="2664346"/>
              <a:ext cx="720080" cy="1252853"/>
            </a:xfrm>
            <a:prstGeom prst="rect">
              <a:avLst/>
            </a:prstGeom>
            <a:solidFill>
              <a:schemeClr val="tx1">
                <a:lumMod val="50000"/>
                <a:lumOff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632448" y="2671661"/>
              <a:ext cx="720080" cy="1252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 name="图片 19"/>
          <p:cNvPicPr>
            <a:picLocks noChangeAspect="1"/>
          </p:cNvPicPr>
          <p:nvPr/>
        </p:nvPicPr>
        <p:blipFill>
          <a:blip r:embed="rId2"/>
          <a:stretch>
            <a:fillRect/>
          </a:stretch>
        </p:blipFill>
        <p:spPr>
          <a:xfrm>
            <a:off x="6725376" y="2182600"/>
            <a:ext cx="531831" cy="767064"/>
          </a:xfrm>
          <a:prstGeom prst="rect">
            <a:avLst/>
          </a:prstGeom>
        </p:spPr>
      </p:pic>
      <p:pic>
        <p:nvPicPr>
          <p:cNvPr id="21" name="图片 20"/>
          <p:cNvPicPr>
            <a:picLocks noChangeAspect="1"/>
          </p:cNvPicPr>
          <p:nvPr/>
        </p:nvPicPr>
        <p:blipFill rotWithShape="1">
          <a:blip r:embed="rId3">
            <a:extLst>
              <a:ext uri="{BEBA8EAE-BF5A-486C-A8C5-ECC9F3942E4B}">
                <a14:imgProps xmlns:a14="http://schemas.microsoft.com/office/drawing/2010/main">
                  <a14:imgLayer r:embed="rId4">
                    <a14:imgEffect>
                      <a14:backgroundRemoval t="0" b="90210" l="10000" r="95700">
                        <a14:foregroundMark x1="74100" y1="61638" x2="85900" y2="47852"/>
                      </a14:backgroundRemoval>
                    </a14:imgEffect>
                  </a14:imgLayer>
                </a14:imgProps>
              </a:ext>
            </a:extLst>
          </a:blip>
          <a:srcRect t="2726"/>
          <a:stretch>
            <a:fillRect/>
          </a:stretch>
        </p:blipFill>
        <p:spPr>
          <a:xfrm>
            <a:off x="5871642" y="2182600"/>
            <a:ext cx="801152" cy="780095"/>
          </a:xfrm>
          <a:prstGeom prst="rect">
            <a:avLst/>
          </a:prstGeom>
        </p:spPr>
      </p:pic>
      <p:sp>
        <p:nvSpPr>
          <p:cNvPr id="19" name="矩形 18"/>
          <p:cNvSpPr/>
          <p:nvPr/>
        </p:nvSpPr>
        <p:spPr>
          <a:xfrm>
            <a:off x="4111566" y="4431154"/>
            <a:ext cx="5759450" cy="1877437"/>
          </a:xfrm>
          <a:prstGeom prst="rect">
            <a:avLst/>
          </a:prstGeom>
        </p:spPr>
        <p:txBody>
          <a:bodyPr>
            <a:spAutoFit/>
          </a:bodyPr>
          <a:lstStyle/>
          <a:p>
            <a:r>
              <a:rPr lang="zh-CN" altLang="en-US" sz="4000" b="1" dirty="0">
                <a:latin typeface="微软雅黑" panose="020B0503020204020204" pitchFamily="34" charset="-122"/>
                <a:ea typeface="微软雅黑" panose="020B0503020204020204" pitchFamily="34" charset="-122"/>
              </a:rPr>
              <a:t>从来就不存在好的战争，也不存在坏的和平。</a:t>
            </a:r>
            <a:endParaRPr lang="en-US" altLang="zh-CN" sz="4000" b="1" dirty="0">
              <a:latin typeface="微软雅黑" panose="020B0503020204020204" pitchFamily="34" charset="-122"/>
              <a:ea typeface="微软雅黑" panose="020B0503020204020204" pitchFamily="34" charset="-122"/>
            </a:endParaRPr>
          </a:p>
          <a:p>
            <a:endParaRPr lang="en-US" altLang="zh-CN" sz="800" b="1" dirty="0">
              <a:latin typeface="微软雅黑" panose="020B0503020204020204" pitchFamily="34" charset="-122"/>
              <a:ea typeface="微软雅黑" panose="020B0503020204020204" pitchFamily="34" charset="-122"/>
            </a:endParaRPr>
          </a:p>
          <a:p>
            <a:pPr algn="r"/>
            <a:r>
              <a:rPr lang="en-US" altLang="zh-CN" sz="2800" dirty="0"/>
              <a:t>——</a:t>
            </a:r>
            <a:r>
              <a:rPr lang="zh-CN" altLang="en-US" sz="2800" dirty="0"/>
              <a:t>富兰克林</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文本框 6"/>
          <p:cNvSpPr txBox="1"/>
          <p:nvPr/>
        </p:nvSpPr>
        <p:spPr>
          <a:xfrm>
            <a:off x="4006926" y="1661170"/>
            <a:ext cx="3770766" cy="1139543"/>
          </a:xfrm>
          <a:prstGeom prst="rect">
            <a:avLst/>
          </a:prstGeom>
          <a:noFill/>
          <a:ln w="31750">
            <a:noFill/>
          </a:ln>
          <a:effectLst/>
        </p:spPr>
        <p:txBody>
          <a:bodyPr wrap="square" rtlCol="0">
            <a:spAutoFit/>
          </a:bodyPr>
          <a:lstStyle/>
          <a:p>
            <a:r>
              <a:rPr lang="zh-CN" altLang="en-US" sz="6805" b="1" dirty="0">
                <a:solidFill>
                  <a:srgbClr val="B7472A"/>
                </a:solidFill>
                <a:latin typeface="华文隶书" panose="02010800040101010101" pitchFamily="2" charset="-122"/>
                <a:ea typeface="华文隶书" panose="02010800040101010101" pitchFamily="2" charset="-122"/>
                <a:cs typeface="+mn-ea"/>
                <a:sym typeface="+mn-lt"/>
              </a:rPr>
              <a:t>谢谢观看</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2074" y="3545827"/>
            <a:ext cx="1457924" cy="32952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矩形 19"/>
          <p:cNvSpPr/>
          <p:nvPr/>
        </p:nvSpPr>
        <p:spPr>
          <a:xfrm>
            <a:off x="6565000" y="2316181"/>
            <a:ext cx="4464496" cy="39604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088629" y="2304306"/>
            <a:ext cx="4464496" cy="396044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solidFill>
            <a:schemeClr val="accent2">
              <a:lumMod val="50000"/>
            </a:schemeClr>
          </a:solidFill>
          <a:ln>
            <a:noFill/>
          </a:ln>
        </p:spPr>
        <p:txBody>
          <a:bodyPr wrap="square" rtlCol="0" anchor="ctr">
            <a:spAutoFit/>
          </a:bodyPr>
          <a:lstStyle/>
          <a:p>
            <a:pPr algn="ctr"/>
            <a:r>
              <a:rPr lang="zh-CN" altLang="en-US" sz="2200" b="1" dirty="0">
                <a:solidFill>
                  <a:schemeClr val="bg1"/>
                </a:solidFill>
              </a:rPr>
              <a:t>古代</a:t>
            </a:r>
          </a:p>
        </p:txBody>
      </p:sp>
      <p:sp>
        <p:nvSpPr>
          <p:cNvPr id="5" name="文本框 4"/>
          <p:cNvSpPr txBox="1"/>
          <p:nvPr/>
        </p:nvSpPr>
        <p:spPr>
          <a:xfrm>
            <a:off x="-7257" y="4969763"/>
            <a:ext cx="1728589" cy="430887"/>
          </a:xfrm>
          <a:prstGeom prst="rect">
            <a:avLst/>
          </a:prstGeom>
          <a:noFill/>
          <a:ln>
            <a:noFill/>
          </a:ln>
        </p:spPr>
        <p:txBody>
          <a:bodyPr wrap="square" rtlCol="0" anchor="ctr">
            <a:spAutoFit/>
          </a:bodyPr>
          <a:lstStyle/>
          <a:p>
            <a:pPr algn="ctr"/>
            <a:r>
              <a:rPr lang="zh-CN" altLang="en-US" sz="2200"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noFill/>
          <a:ln>
            <a:noFill/>
          </a:ln>
        </p:spPr>
        <p:txBody>
          <a:bodyPr wrap="square" rtlCol="0" anchor="ctr">
            <a:spAutoFit/>
          </a:bodyPr>
          <a:lstStyle/>
          <a:p>
            <a:pPr algn="ctr"/>
            <a:r>
              <a:rPr lang="zh-CN" altLang="en-US" sz="2200" dirty="0"/>
              <a:t>现代</a:t>
            </a:r>
          </a:p>
        </p:txBody>
      </p:sp>
      <p:sp>
        <p:nvSpPr>
          <p:cNvPr id="10" name="文本框 9"/>
          <p:cNvSpPr txBox="1"/>
          <p:nvPr/>
        </p:nvSpPr>
        <p:spPr>
          <a:xfrm>
            <a:off x="5885658" y="1167839"/>
            <a:ext cx="1101262" cy="461665"/>
          </a:xfrm>
          <a:prstGeom prst="rect">
            <a:avLst/>
          </a:prstGeom>
          <a:noFill/>
        </p:spPr>
        <p:txBody>
          <a:bodyPr wrap="square" rtlCol="0">
            <a:spAutoFit/>
          </a:bodyPr>
          <a:lstStyle/>
          <a:p>
            <a:pPr algn="ctr"/>
            <a:r>
              <a:rPr lang="zh-CN" altLang="en-US" sz="2400" dirty="0">
                <a:latin typeface="+mn-ea"/>
              </a:rPr>
              <a:t>   秦朝</a:t>
            </a:r>
          </a:p>
        </p:txBody>
      </p:sp>
      <p:cxnSp>
        <p:nvCxnSpPr>
          <p:cNvPr id="13" name="直接连接符 12"/>
          <p:cNvCxnSpPr/>
          <p:nvPr/>
        </p:nvCxnSpPr>
        <p:spPr>
          <a:xfrm>
            <a:off x="5977061" y="1872258"/>
            <a:ext cx="1273743"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664693" y="2448322"/>
            <a:ext cx="3168352" cy="3093154"/>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zh-CN" altLang="en-US" dirty="0"/>
              <a:t>秦始皇派蒙恬北击匈奴，修筑长城（西起临洮，东到辽东，“万里长城”，注意与明长城的比较）。</a:t>
            </a:r>
            <a:endParaRPr lang="en-US" altLang="zh-CN" dirty="0"/>
          </a:p>
          <a:p>
            <a:pPr marL="342900" indent="-342900">
              <a:lnSpc>
                <a:spcPts val="3000"/>
              </a:lnSpc>
              <a:spcBef>
                <a:spcPts val="600"/>
              </a:spcBef>
              <a:spcAft>
                <a:spcPts val="600"/>
              </a:spcAft>
              <a:buFont typeface="等线" panose="02010600030101010101" pitchFamily="2" charset="-122"/>
              <a:buChar char="↘"/>
            </a:pPr>
            <a:r>
              <a:rPr lang="zh-CN" altLang="en-US" dirty="0"/>
              <a:t>南征岭南。</a:t>
            </a:r>
            <a:endParaRPr lang="en-US" altLang="zh-CN" dirty="0"/>
          </a:p>
          <a:p>
            <a:pPr>
              <a:lnSpc>
                <a:spcPts val="3000"/>
              </a:lnSpc>
              <a:spcBef>
                <a:spcPts val="600"/>
              </a:spcBef>
              <a:spcAft>
                <a:spcPts val="600"/>
              </a:spcAft>
            </a:pPr>
            <a:endParaRPr lang="en-US" altLang="zh-CN" dirty="0"/>
          </a:p>
        </p:txBody>
      </p:sp>
      <p:sp>
        <p:nvSpPr>
          <p:cNvPr id="15" name="文本框 14"/>
          <p:cNvSpPr txBox="1"/>
          <p:nvPr/>
        </p:nvSpPr>
        <p:spPr>
          <a:xfrm>
            <a:off x="7201197" y="2458244"/>
            <a:ext cx="3168352" cy="2015936"/>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zh-CN" altLang="en-US" dirty="0">
                <a:solidFill>
                  <a:schemeClr val="bg1"/>
                </a:solidFill>
              </a:rPr>
              <a:t>秦始皇派兵开凿灵渠，统一岭南及东南沿海地区，开发当地经济，促进中原与岭南地区的经济文化交流发展。</a:t>
            </a:r>
            <a:endParaRPr lang="en-US" altLang="zh-CN" dirty="0"/>
          </a:p>
        </p:txBody>
      </p:sp>
      <p:cxnSp>
        <p:nvCxnSpPr>
          <p:cNvPr id="7" name="直接箭头连接符 6"/>
          <p:cNvCxnSpPr/>
          <p:nvPr/>
        </p:nvCxnSpPr>
        <p:spPr>
          <a:xfrm>
            <a:off x="6551071" y="1872258"/>
            <a:ext cx="0" cy="4824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2"/>
          <a:stretch>
            <a:fillRect/>
          </a:stretch>
        </p:blipFill>
        <p:spPr>
          <a:xfrm>
            <a:off x="3889069" y="1124384"/>
            <a:ext cx="798809" cy="1152128"/>
          </a:xfrm>
          <a:prstGeom prst="rect">
            <a:avLst/>
          </a:prstGeom>
        </p:spPr>
      </p:pic>
      <p:pic>
        <p:nvPicPr>
          <p:cNvPr id="23" name="图片 22"/>
          <p:cNvPicPr>
            <a:picLocks noChangeAspect="1"/>
          </p:cNvPicPr>
          <p:nvPr/>
        </p:nvPicPr>
        <p:blipFill rotWithShape="1">
          <a:blip r:embed="rId3">
            <a:lum bright="70000" contrast="-70000"/>
          </a:blip>
          <a:srcRect t="2726"/>
          <a:stretch>
            <a:fillRect/>
          </a:stretch>
        </p:blipFill>
        <p:spPr>
          <a:xfrm>
            <a:off x="8447394" y="1124384"/>
            <a:ext cx="1166693" cy="11360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矩形 19"/>
          <p:cNvSpPr/>
          <p:nvPr/>
        </p:nvSpPr>
        <p:spPr>
          <a:xfrm>
            <a:off x="6565000" y="2316181"/>
            <a:ext cx="4464496" cy="39604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088629" y="2304306"/>
            <a:ext cx="4464496" cy="396044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solidFill>
            <a:schemeClr val="accent2">
              <a:lumMod val="50000"/>
            </a:schemeClr>
          </a:solidFill>
          <a:ln>
            <a:noFill/>
          </a:ln>
        </p:spPr>
        <p:txBody>
          <a:bodyPr wrap="square" rtlCol="0" anchor="ctr">
            <a:spAutoFit/>
          </a:bodyPr>
          <a:lstStyle/>
          <a:p>
            <a:pPr algn="ctr"/>
            <a:r>
              <a:rPr lang="zh-CN" altLang="en-US" sz="2200" b="1" dirty="0">
                <a:solidFill>
                  <a:schemeClr val="bg1"/>
                </a:solidFill>
              </a:rPr>
              <a:t>古代</a:t>
            </a:r>
          </a:p>
        </p:txBody>
      </p:sp>
      <p:sp>
        <p:nvSpPr>
          <p:cNvPr id="5" name="文本框 4"/>
          <p:cNvSpPr txBox="1"/>
          <p:nvPr/>
        </p:nvSpPr>
        <p:spPr>
          <a:xfrm>
            <a:off x="-7257" y="4969763"/>
            <a:ext cx="1728589" cy="430887"/>
          </a:xfrm>
          <a:prstGeom prst="rect">
            <a:avLst/>
          </a:prstGeom>
          <a:noFill/>
          <a:ln>
            <a:noFill/>
          </a:ln>
        </p:spPr>
        <p:txBody>
          <a:bodyPr wrap="square" rtlCol="0" anchor="ctr">
            <a:spAutoFit/>
          </a:bodyPr>
          <a:lstStyle/>
          <a:p>
            <a:pPr algn="ctr"/>
            <a:r>
              <a:rPr lang="zh-CN" altLang="en-US" sz="2200"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noFill/>
          <a:ln>
            <a:noFill/>
          </a:ln>
        </p:spPr>
        <p:txBody>
          <a:bodyPr wrap="square" rtlCol="0" anchor="ctr">
            <a:spAutoFit/>
          </a:bodyPr>
          <a:lstStyle/>
          <a:p>
            <a:pPr algn="ctr"/>
            <a:r>
              <a:rPr lang="zh-CN" altLang="en-US" sz="2200" dirty="0"/>
              <a:t>现代</a:t>
            </a:r>
          </a:p>
        </p:txBody>
      </p:sp>
      <p:sp>
        <p:nvSpPr>
          <p:cNvPr id="10" name="文本框 9"/>
          <p:cNvSpPr txBox="1"/>
          <p:nvPr/>
        </p:nvSpPr>
        <p:spPr>
          <a:xfrm>
            <a:off x="5885658" y="1167839"/>
            <a:ext cx="1101262" cy="461665"/>
          </a:xfrm>
          <a:prstGeom prst="rect">
            <a:avLst/>
          </a:prstGeom>
          <a:noFill/>
        </p:spPr>
        <p:txBody>
          <a:bodyPr wrap="square" rtlCol="0">
            <a:spAutoFit/>
          </a:bodyPr>
          <a:lstStyle/>
          <a:p>
            <a:pPr algn="ctr"/>
            <a:r>
              <a:rPr lang="zh-CN" altLang="en-US" sz="2400" dirty="0">
                <a:latin typeface="+mn-ea"/>
              </a:rPr>
              <a:t>   西汉</a:t>
            </a:r>
          </a:p>
        </p:txBody>
      </p:sp>
      <p:cxnSp>
        <p:nvCxnSpPr>
          <p:cNvPr id="13" name="直接连接符 12"/>
          <p:cNvCxnSpPr/>
          <p:nvPr/>
        </p:nvCxnSpPr>
        <p:spPr>
          <a:xfrm>
            <a:off x="5977061" y="1872258"/>
            <a:ext cx="1273743"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664693" y="2448322"/>
            <a:ext cx="3168352" cy="1606978"/>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zh-CN" altLang="en-US" dirty="0"/>
              <a:t>公元前</a:t>
            </a:r>
            <a:r>
              <a:rPr lang="en-US" altLang="zh-CN" dirty="0"/>
              <a:t>119</a:t>
            </a:r>
            <a:r>
              <a:rPr lang="zh-CN" altLang="en-US" dirty="0"/>
              <a:t>年，汉武帝派卫青、霍去病北击匈奴，匈奴遭到沉重打击。</a:t>
            </a:r>
            <a:endParaRPr lang="en-US" altLang="zh-CN" dirty="0"/>
          </a:p>
        </p:txBody>
      </p:sp>
      <p:sp>
        <p:nvSpPr>
          <p:cNvPr id="15" name="文本框 14"/>
          <p:cNvSpPr txBox="1"/>
          <p:nvPr/>
        </p:nvSpPr>
        <p:spPr>
          <a:xfrm>
            <a:off x="7128326" y="2448322"/>
            <a:ext cx="3527200" cy="3477875"/>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zh-CN" altLang="en-US" dirty="0">
                <a:solidFill>
                  <a:schemeClr val="bg1"/>
                </a:solidFill>
              </a:rPr>
              <a:t>建国之初，国力疲弱，对匈奴实行“和亲”政策。</a:t>
            </a:r>
            <a:endParaRPr lang="en-US" altLang="zh-CN" dirty="0">
              <a:solidFill>
                <a:schemeClr val="bg1"/>
              </a:solidFill>
            </a:endParaRPr>
          </a:p>
          <a:p>
            <a:pPr marL="342900" indent="-342900">
              <a:lnSpc>
                <a:spcPts val="3000"/>
              </a:lnSpc>
              <a:spcBef>
                <a:spcPts val="600"/>
              </a:spcBef>
              <a:spcAft>
                <a:spcPts val="600"/>
              </a:spcAft>
              <a:buFont typeface="等线" panose="02010600030101010101" pitchFamily="2" charset="-122"/>
              <a:buChar char="↘"/>
            </a:pPr>
            <a:r>
              <a:rPr lang="zh-CN" altLang="en-US" dirty="0">
                <a:solidFill>
                  <a:schemeClr val="bg1"/>
                </a:solidFill>
              </a:rPr>
              <a:t>张骞通西域，加强对西域的经营。</a:t>
            </a:r>
            <a:endParaRPr lang="en-US" altLang="zh-CN" dirty="0">
              <a:solidFill>
                <a:schemeClr val="bg1"/>
              </a:solidFill>
            </a:endParaRPr>
          </a:p>
          <a:p>
            <a:pPr marL="342900" indent="-342900">
              <a:lnSpc>
                <a:spcPts val="3000"/>
              </a:lnSpc>
              <a:spcBef>
                <a:spcPts val="600"/>
              </a:spcBef>
              <a:spcAft>
                <a:spcPts val="600"/>
              </a:spcAft>
              <a:buFont typeface="等线" panose="02010600030101010101" pitchFamily="2" charset="-122"/>
              <a:buChar char="↘"/>
            </a:pPr>
            <a:r>
              <a:rPr lang="zh-CN" altLang="en-US" dirty="0">
                <a:solidFill>
                  <a:schemeClr val="bg1"/>
                </a:solidFill>
              </a:rPr>
              <a:t>公元前</a:t>
            </a:r>
            <a:r>
              <a:rPr lang="en-US" altLang="zh-CN" dirty="0">
                <a:solidFill>
                  <a:schemeClr val="bg1"/>
                </a:solidFill>
              </a:rPr>
              <a:t>60</a:t>
            </a:r>
            <a:r>
              <a:rPr lang="zh-CN" altLang="en-US" dirty="0">
                <a:solidFill>
                  <a:schemeClr val="bg1"/>
                </a:solidFill>
              </a:rPr>
              <a:t>年，设置西域都护，管理西域的最高长官。标志着西域正式归属中央管理。</a:t>
            </a:r>
            <a:endParaRPr lang="en-US" altLang="zh-CN" dirty="0"/>
          </a:p>
        </p:txBody>
      </p:sp>
      <p:cxnSp>
        <p:nvCxnSpPr>
          <p:cNvPr id="7" name="直接箭头连接符 6"/>
          <p:cNvCxnSpPr/>
          <p:nvPr/>
        </p:nvCxnSpPr>
        <p:spPr>
          <a:xfrm>
            <a:off x="6551071" y="1872258"/>
            <a:ext cx="0" cy="4824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2"/>
          <a:stretch>
            <a:fillRect/>
          </a:stretch>
        </p:blipFill>
        <p:spPr>
          <a:xfrm>
            <a:off x="3889069" y="1124384"/>
            <a:ext cx="798809" cy="1152128"/>
          </a:xfrm>
          <a:prstGeom prst="rect">
            <a:avLst/>
          </a:prstGeom>
        </p:spPr>
      </p:pic>
      <p:pic>
        <p:nvPicPr>
          <p:cNvPr id="23" name="图片 22"/>
          <p:cNvPicPr>
            <a:picLocks noChangeAspect="1"/>
          </p:cNvPicPr>
          <p:nvPr/>
        </p:nvPicPr>
        <p:blipFill rotWithShape="1">
          <a:blip r:embed="rId3">
            <a:lum bright="70000" contrast="-70000"/>
          </a:blip>
          <a:srcRect t="2726"/>
          <a:stretch>
            <a:fillRect/>
          </a:stretch>
        </p:blipFill>
        <p:spPr>
          <a:xfrm>
            <a:off x="8447394" y="1124384"/>
            <a:ext cx="1166693" cy="11360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矩形 19"/>
          <p:cNvSpPr/>
          <p:nvPr/>
        </p:nvSpPr>
        <p:spPr>
          <a:xfrm>
            <a:off x="6565000" y="2316181"/>
            <a:ext cx="4464496" cy="39604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088629" y="2304306"/>
            <a:ext cx="4464496" cy="396044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solidFill>
            <a:schemeClr val="accent2">
              <a:lumMod val="50000"/>
            </a:schemeClr>
          </a:solidFill>
          <a:ln>
            <a:noFill/>
          </a:ln>
        </p:spPr>
        <p:txBody>
          <a:bodyPr wrap="square" rtlCol="0" anchor="ctr">
            <a:spAutoFit/>
          </a:bodyPr>
          <a:lstStyle/>
          <a:p>
            <a:pPr algn="ctr"/>
            <a:r>
              <a:rPr lang="zh-CN" altLang="en-US" sz="2200" b="1" dirty="0">
                <a:solidFill>
                  <a:schemeClr val="bg1"/>
                </a:solidFill>
              </a:rPr>
              <a:t>古代</a:t>
            </a:r>
          </a:p>
        </p:txBody>
      </p:sp>
      <p:sp>
        <p:nvSpPr>
          <p:cNvPr id="5" name="文本框 4"/>
          <p:cNvSpPr txBox="1"/>
          <p:nvPr/>
        </p:nvSpPr>
        <p:spPr>
          <a:xfrm>
            <a:off x="-7257" y="4969763"/>
            <a:ext cx="1728589" cy="430887"/>
          </a:xfrm>
          <a:prstGeom prst="rect">
            <a:avLst/>
          </a:prstGeom>
          <a:noFill/>
          <a:ln>
            <a:noFill/>
          </a:ln>
        </p:spPr>
        <p:txBody>
          <a:bodyPr wrap="square" rtlCol="0" anchor="ctr">
            <a:spAutoFit/>
          </a:bodyPr>
          <a:lstStyle/>
          <a:p>
            <a:pPr algn="ctr"/>
            <a:r>
              <a:rPr lang="zh-CN" altLang="en-US" sz="2200"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noFill/>
          <a:ln>
            <a:noFill/>
          </a:ln>
        </p:spPr>
        <p:txBody>
          <a:bodyPr wrap="square" rtlCol="0" anchor="ctr">
            <a:spAutoFit/>
          </a:bodyPr>
          <a:lstStyle/>
          <a:p>
            <a:pPr algn="ctr"/>
            <a:r>
              <a:rPr lang="zh-CN" altLang="en-US" sz="2200" dirty="0"/>
              <a:t>现代</a:t>
            </a:r>
          </a:p>
        </p:txBody>
      </p:sp>
      <p:sp>
        <p:nvSpPr>
          <p:cNvPr id="10" name="文本框 9"/>
          <p:cNvSpPr txBox="1"/>
          <p:nvPr/>
        </p:nvSpPr>
        <p:spPr>
          <a:xfrm>
            <a:off x="5400997" y="1266577"/>
            <a:ext cx="2065476" cy="461665"/>
          </a:xfrm>
          <a:prstGeom prst="rect">
            <a:avLst/>
          </a:prstGeom>
          <a:noFill/>
        </p:spPr>
        <p:txBody>
          <a:bodyPr wrap="square" rtlCol="0">
            <a:spAutoFit/>
          </a:bodyPr>
          <a:lstStyle/>
          <a:p>
            <a:pPr algn="ctr"/>
            <a:r>
              <a:rPr lang="zh-CN" altLang="en-US" sz="2400" dirty="0">
                <a:latin typeface="+mn-ea"/>
              </a:rPr>
              <a:t>   魏晋南北朝</a:t>
            </a:r>
          </a:p>
        </p:txBody>
      </p:sp>
      <p:cxnSp>
        <p:nvCxnSpPr>
          <p:cNvPr id="13" name="直接连接符 12"/>
          <p:cNvCxnSpPr/>
          <p:nvPr/>
        </p:nvCxnSpPr>
        <p:spPr>
          <a:xfrm>
            <a:off x="5977061" y="1872258"/>
            <a:ext cx="1273743"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664693" y="2448322"/>
            <a:ext cx="3312368" cy="1631216"/>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zh-CN" altLang="en-US" dirty="0"/>
              <a:t>前秦和东晋的淝水之战（以少胜多的著名战役，相关成语“风声鹤唳”、“草木皆兵”等）。</a:t>
            </a:r>
            <a:endParaRPr lang="en-US" altLang="zh-CN" dirty="0"/>
          </a:p>
        </p:txBody>
      </p:sp>
      <p:sp>
        <p:nvSpPr>
          <p:cNvPr id="15" name="文本框 14"/>
          <p:cNvSpPr txBox="1"/>
          <p:nvPr/>
        </p:nvSpPr>
        <p:spPr>
          <a:xfrm>
            <a:off x="6562947" y="2448322"/>
            <a:ext cx="4450567" cy="4247317"/>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zh-CN" altLang="en-US" dirty="0">
                <a:solidFill>
                  <a:schemeClr val="bg1"/>
                </a:solidFill>
              </a:rPr>
              <a:t>北魏孝文帝改革：</a:t>
            </a:r>
            <a:endParaRPr lang="en-US" altLang="zh-CN" dirty="0">
              <a:solidFill>
                <a:schemeClr val="bg1"/>
              </a:solidFill>
            </a:endParaRPr>
          </a:p>
          <a:p>
            <a:pPr>
              <a:lnSpc>
                <a:spcPts val="3000"/>
              </a:lnSpc>
              <a:spcBef>
                <a:spcPts val="600"/>
              </a:spcBef>
              <a:spcAft>
                <a:spcPts val="600"/>
              </a:spcAft>
            </a:pPr>
            <a:r>
              <a:rPr lang="en-US" altLang="zh-CN" dirty="0">
                <a:solidFill>
                  <a:schemeClr val="bg1"/>
                </a:solidFill>
              </a:rPr>
              <a:t>        494</a:t>
            </a:r>
            <a:r>
              <a:rPr lang="zh-CN" altLang="en-US" dirty="0">
                <a:solidFill>
                  <a:schemeClr val="bg1"/>
                </a:solidFill>
              </a:rPr>
              <a:t>年迁都洛阳；</a:t>
            </a:r>
            <a:endParaRPr lang="en-US" altLang="zh-CN" dirty="0">
              <a:solidFill>
                <a:schemeClr val="bg1"/>
              </a:solidFill>
            </a:endParaRPr>
          </a:p>
          <a:p>
            <a:pPr>
              <a:lnSpc>
                <a:spcPts val="3000"/>
              </a:lnSpc>
              <a:spcBef>
                <a:spcPts val="600"/>
              </a:spcBef>
              <a:spcAft>
                <a:spcPts val="600"/>
              </a:spcAft>
            </a:pPr>
            <a:r>
              <a:rPr lang="en-US" altLang="zh-CN" dirty="0">
                <a:solidFill>
                  <a:schemeClr val="bg1"/>
                </a:solidFill>
              </a:rPr>
              <a:t>       </a:t>
            </a:r>
            <a:r>
              <a:rPr lang="zh-CN" altLang="en-US" dirty="0">
                <a:solidFill>
                  <a:schemeClr val="bg1"/>
                </a:solidFill>
              </a:rPr>
              <a:t>使用汉语；穿汉服；改汉姓；鼓励联姻。促进了民族交融，民族关系趋于和缓。</a:t>
            </a:r>
            <a:endParaRPr lang="en-US" altLang="zh-CN" dirty="0">
              <a:solidFill>
                <a:schemeClr val="bg1"/>
              </a:solidFill>
            </a:endParaRPr>
          </a:p>
          <a:p>
            <a:pPr marL="342900" indent="-342900">
              <a:lnSpc>
                <a:spcPts val="2400"/>
              </a:lnSpc>
              <a:spcBef>
                <a:spcPts val="600"/>
              </a:spcBef>
              <a:spcAft>
                <a:spcPts val="600"/>
              </a:spcAft>
              <a:buFont typeface="等线" panose="02010600030101010101" pitchFamily="2" charset="-122"/>
              <a:buChar char="↘"/>
            </a:pPr>
            <a:r>
              <a:rPr lang="zh-CN" altLang="en-US" dirty="0">
                <a:solidFill>
                  <a:schemeClr val="bg1"/>
                </a:solidFill>
              </a:rPr>
              <a:t>北方地区民族的交往、交流和交融，为中华民族的发展注入了新的活力，进一步丰富了中华民族的物质文化和精神文化。</a:t>
            </a:r>
            <a:endParaRPr lang="en-US" altLang="zh-CN" dirty="0">
              <a:solidFill>
                <a:schemeClr val="bg1"/>
              </a:solidFill>
            </a:endParaRPr>
          </a:p>
          <a:p>
            <a:pPr>
              <a:lnSpc>
                <a:spcPts val="3000"/>
              </a:lnSpc>
              <a:spcBef>
                <a:spcPts val="600"/>
              </a:spcBef>
              <a:spcAft>
                <a:spcPts val="600"/>
              </a:spcAft>
            </a:pPr>
            <a:endParaRPr lang="en-US" altLang="zh-CN" dirty="0"/>
          </a:p>
        </p:txBody>
      </p:sp>
      <p:cxnSp>
        <p:nvCxnSpPr>
          <p:cNvPr id="7" name="直接箭头连接符 6"/>
          <p:cNvCxnSpPr/>
          <p:nvPr/>
        </p:nvCxnSpPr>
        <p:spPr>
          <a:xfrm>
            <a:off x="6551071" y="1872258"/>
            <a:ext cx="0" cy="4824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2"/>
          <a:stretch>
            <a:fillRect/>
          </a:stretch>
        </p:blipFill>
        <p:spPr>
          <a:xfrm>
            <a:off x="3889069" y="1124384"/>
            <a:ext cx="798809" cy="1152128"/>
          </a:xfrm>
          <a:prstGeom prst="rect">
            <a:avLst/>
          </a:prstGeom>
        </p:spPr>
      </p:pic>
      <p:pic>
        <p:nvPicPr>
          <p:cNvPr id="23" name="图片 22"/>
          <p:cNvPicPr>
            <a:picLocks noChangeAspect="1"/>
          </p:cNvPicPr>
          <p:nvPr/>
        </p:nvPicPr>
        <p:blipFill rotWithShape="1">
          <a:blip r:embed="rId3">
            <a:lum bright="70000" contrast="-70000"/>
          </a:blip>
          <a:srcRect t="2726"/>
          <a:stretch>
            <a:fillRect/>
          </a:stretch>
        </p:blipFill>
        <p:spPr>
          <a:xfrm>
            <a:off x="8447394" y="1124384"/>
            <a:ext cx="1166693" cy="11360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矩形 19"/>
          <p:cNvSpPr/>
          <p:nvPr/>
        </p:nvSpPr>
        <p:spPr>
          <a:xfrm>
            <a:off x="6565000" y="2316181"/>
            <a:ext cx="4464496" cy="39604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088629" y="2304306"/>
            <a:ext cx="4464496" cy="396044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solidFill>
            <a:schemeClr val="accent2">
              <a:lumMod val="50000"/>
            </a:schemeClr>
          </a:solidFill>
          <a:ln>
            <a:noFill/>
          </a:ln>
        </p:spPr>
        <p:txBody>
          <a:bodyPr wrap="square" rtlCol="0" anchor="ctr">
            <a:spAutoFit/>
          </a:bodyPr>
          <a:lstStyle/>
          <a:p>
            <a:pPr algn="ctr"/>
            <a:r>
              <a:rPr lang="zh-CN" altLang="en-US" sz="2200" b="1" dirty="0">
                <a:solidFill>
                  <a:schemeClr val="bg1"/>
                </a:solidFill>
              </a:rPr>
              <a:t>古代</a:t>
            </a:r>
          </a:p>
        </p:txBody>
      </p:sp>
      <p:sp>
        <p:nvSpPr>
          <p:cNvPr id="5" name="文本框 4"/>
          <p:cNvSpPr txBox="1"/>
          <p:nvPr/>
        </p:nvSpPr>
        <p:spPr>
          <a:xfrm>
            <a:off x="-7257" y="4969763"/>
            <a:ext cx="1728589" cy="430887"/>
          </a:xfrm>
          <a:prstGeom prst="rect">
            <a:avLst/>
          </a:prstGeom>
          <a:noFill/>
          <a:ln>
            <a:noFill/>
          </a:ln>
        </p:spPr>
        <p:txBody>
          <a:bodyPr wrap="square" rtlCol="0" anchor="ctr">
            <a:spAutoFit/>
          </a:bodyPr>
          <a:lstStyle/>
          <a:p>
            <a:pPr algn="ctr"/>
            <a:r>
              <a:rPr lang="zh-CN" altLang="en-US" sz="2200"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noFill/>
          <a:ln>
            <a:noFill/>
          </a:ln>
        </p:spPr>
        <p:txBody>
          <a:bodyPr wrap="square" rtlCol="0" anchor="ctr">
            <a:spAutoFit/>
          </a:bodyPr>
          <a:lstStyle/>
          <a:p>
            <a:pPr algn="ctr"/>
            <a:r>
              <a:rPr lang="zh-CN" altLang="en-US" sz="2200" dirty="0"/>
              <a:t>现代</a:t>
            </a:r>
          </a:p>
        </p:txBody>
      </p:sp>
      <p:sp>
        <p:nvSpPr>
          <p:cNvPr id="10" name="文本框 9"/>
          <p:cNvSpPr txBox="1"/>
          <p:nvPr/>
        </p:nvSpPr>
        <p:spPr>
          <a:xfrm>
            <a:off x="5885658" y="1167839"/>
            <a:ext cx="1101262" cy="461665"/>
          </a:xfrm>
          <a:prstGeom prst="rect">
            <a:avLst/>
          </a:prstGeom>
          <a:noFill/>
        </p:spPr>
        <p:txBody>
          <a:bodyPr wrap="square" rtlCol="0">
            <a:spAutoFit/>
          </a:bodyPr>
          <a:lstStyle/>
          <a:p>
            <a:pPr algn="ctr"/>
            <a:r>
              <a:rPr lang="zh-CN" altLang="en-US" sz="2400" dirty="0">
                <a:latin typeface="+mn-ea"/>
              </a:rPr>
              <a:t>   唐朝</a:t>
            </a:r>
          </a:p>
        </p:txBody>
      </p:sp>
      <p:cxnSp>
        <p:nvCxnSpPr>
          <p:cNvPr id="13" name="直接连接符 12"/>
          <p:cNvCxnSpPr/>
          <p:nvPr/>
        </p:nvCxnSpPr>
        <p:spPr>
          <a:xfrm>
            <a:off x="5977061" y="1872258"/>
            <a:ext cx="1273743"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664693" y="2448322"/>
            <a:ext cx="3312368" cy="477054"/>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zh-CN" altLang="en-US" dirty="0"/>
              <a:t>唐初，发兵突厥。</a:t>
            </a:r>
            <a:endParaRPr lang="en-US" altLang="zh-CN" dirty="0"/>
          </a:p>
        </p:txBody>
      </p:sp>
      <p:sp>
        <p:nvSpPr>
          <p:cNvPr id="15" name="文本框 14"/>
          <p:cNvSpPr txBox="1"/>
          <p:nvPr/>
        </p:nvSpPr>
        <p:spPr>
          <a:xfrm>
            <a:off x="6562947" y="2448322"/>
            <a:ext cx="4450567" cy="3477875"/>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zh-CN" altLang="en-US" dirty="0">
                <a:solidFill>
                  <a:schemeClr val="bg1"/>
                </a:solidFill>
              </a:rPr>
              <a:t>唐太宗实行开明的民族政策，被尊称“天可汗”，意即各族共同的君主。</a:t>
            </a:r>
            <a:endParaRPr lang="en-US" altLang="zh-CN" dirty="0">
              <a:solidFill>
                <a:schemeClr val="bg1"/>
              </a:solidFill>
            </a:endParaRPr>
          </a:p>
          <a:p>
            <a:pPr marL="342900" indent="-342900">
              <a:lnSpc>
                <a:spcPts val="3000"/>
              </a:lnSpc>
              <a:spcBef>
                <a:spcPts val="600"/>
              </a:spcBef>
              <a:spcAft>
                <a:spcPts val="600"/>
              </a:spcAft>
              <a:buFont typeface="等线" panose="02010600030101010101" pitchFamily="2" charset="-122"/>
              <a:buChar char="↘"/>
            </a:pPr>
            <a:r>
              <a:rPr lang="zh-CN" altLang="en-US" dirty="0">
                <a:solidFill>
                  <a:schemeClr val="bg1"/>
                </a:solidFill>
              </a:rPr>
              <a:t>设置安西都护府和北庭都护府，管辖西域的天山南北地区。</a:t>
            </a:r>
            <a:endParaRPr lang="en-US" altLang="zh-CN" dirty="0"/>
          </a:p>
          <a:p>
            <a:pPr marL="342900" indent="-342900">
              <a:lnSpc>
                <a:spcPts val="3000"/>
              </a:lnSpc>
              <a:spcBef>
                <a:spcPts val="600"/>
              </a:spcBef>
              <a:spcAft>
                <a:spcPts val="600"/>
              </a:spcAft>
              <a:buFont typeface="等线" panose="02010600030101010101" pitchFamily="2" charset="-122"/>
              <a:buChar char="↘"/>
            </a:pPr>
            <a:r>
              <a:rPr lang="zh-CN" altLang="en-US" dirty="0">
                <a:solidFill>
                  <a:schemeClr val="bg1"/>
                </a:solidFill>
              </a:rPr>
              <a:t>唐太宗把文成公主嫁给吐蕃首领松赞干布；唐中宗把金城公主嫁到吐蕃，唐蕃“合同为一家”。</a:t>
            </a:r>
            <a:endParaRPr lang="en-US" altLang="zh-CN" dirty="0">
              <a:solidFill>
                <a:schemeClr val="bg1"/>
              </a:solidFill>
            </a:endParaRPr>
          </a:p>
        </p:txBody>
      </p:sp>
      <p:cxnSp>
        <p:nvCxnSpPr>
          <p:cNvPr id="7" name="直接箭头连接符 6"/>
          <p:cNvCxnSpPr/>
          <p:nvPr/>
        </p:nvCxnSpPr>
        <p:spPr>
          <a:xfrm>
            <a:off x="6551071" y="1872258"/>
            <a:ext cx="0" cy="4824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2"/>
          <a:stretch>
            <a:fillRect/>
          </a:stretch>
        </p:blipFill>
        <p:spPr>
          <a:xfrm>
            <a:off x="3889069" y="1124384"/>
            <a:ext cx="798809" cy="1152128"/>
          </a:xfrm>
          <a:prstGeom prst="rect">
            <a:avLst/>
          </a:prstGeom>
        </p:spPr>
      </p:pic>
      <p:pic>
        <p:nvPicPr>
          <p:cNvPr id="23" name="图片 22"/>
          <p:cNvPicPr>
            <a:picLocks noChangeAspect="1"/>
          </p:cNvPicPr>
          <p:nvPr/>
        </p:nvPicPr>
        <p:blipFill rotWithShape="1">
          <a:blip r:embed="rId3">
            <a:lum bright="70000" contrast="-70000"/>
          </a:blip>
          <a:srcRect t="2726"/>
          <a:stretch>
            <a:fillRect/>
          </a:stretch>
        </p:blipFill>
        <p:spPr>
          <a:xfrm>
            <a:off x="8447394" y="1124384"/>
            <a:ext cx="1166693" cy="11360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矩形 19"/>
          <p:cNvSpPr/>
          <p:nvPr/>
        </p:nvSpPr>
        <p:spPr>
          <a:xfrm>
            <a:off x="6565000" y="2316181"/>
            <a:ext cx="4464496" cy="39604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088629" y="2304306"/>
            <a:ext cx="4464496" cy="396044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1728589" y="-14514"/>
            <a:ext cx="0" cy="7200900"/>
          </a:xfrm>
          <a:prstGeom prst="line">
            <a:avLst/>
          </a:prstGeom>
          <a:ln w="9525">
            <a:solidFill>
              <a:schemeClr val="accent1">
                <a:lumMod val="40000"/>
                <a:lumOff val="6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0" y="2764078"/>
            <a:ext cx="1728589" cy="430887"/>
          </a:xfrm>
          <a:prstGeom prst="rect">
            <a:avLst/>
          </a:prstGeom>
          <a:solidFill>
            <a:schemeClr val="accent2">
              <a:lumMod val="50000"/>
            </a:schemeClr>
          </a:solidFill>
          <a:ln>
            <a:noFill/>
          </a:ln>
        </p:spPr>
        <p:txBody>
          <a:bodyPr wrap="square" rtlCol="0" anchor="ctr">
            <a:spAutoFit/>
          </a:bodyPr>
          <a:lstStyle/>
          <a:p>
            <a:pPr algn="ctr"/>
            <a:r>
              <a:rPr lang="zh-CN" altLang="en-US" sz="2200" b="1" dirty="0">
                <a:solidFill>
                  <a:schemeClr val="bg1"/>
                </a:solidFill>
              </a:rPr>
              <a:t>古代</a:t>
            </a:r>
          </a:p>
        </p:txBody>
      </p:sp>
      <p:sp>
        <p:nvSpPr>
          <p:cNvPr id="5" name="文本框 4"/>
          <p:cNvSpPr txBox="1"/>
          <p:nvPr/>
        </p:nvSpPr>
        <p:spPr>
          <a:xfrm>
            <a:off x="-7257" y="4969763"/>
            <a:ext cx="1728589" cy="430887"/>
          </a:xfrm>
          <a:prstGeom prst="rect">
            <a:avLst/>
          </a:prstGeom>
          <a:noFill/>
          <a:ln>
            <a:noFill/>
          </a:ln>
        </p:spPr>
        <p:txBody>
          <a:bodyPr wrap="square" rtlCol="0" anchor="ctr">
            <a:spAutoFit/>
          </a:bodyPr>
          <a:lstStyle/>
          <a:p>
            <a:pPr algn="ctr"/>
            <a:r>
              <a:rPr lang="zh-CN" altLang="en-US" sz="2200" dirty="0"/>
              <a:t>边疆问题</a:t>
            </a:r>
          </a:p>
        </p:txBody>
      </p:sp>
      <p:sp>
        <p:nvSpPr>
          <p:cNvPr id="9" name="文本框 8"/>
          <p:cNvSpPr txBox="1"/>
          <p:nvPr/>
        </p:nvSpPr>
        <p:spPr>
          <a:xfrm>
            <a:off x="-71611" y="398125"/>
            <a:ext cx="1879863" cy="769441"/>
          </a:xfrm>
          <a:prstGeom prst="rect">
            <a:avLst/>
          </a:prstGeom>
          <a:noFill/>
          <a:ln>
            <a:noFill/>
          </a:ln>
        </p:spPr>
        <p:txBody>
          <a:bodyPr wrap="square" rtlCol="0">
            <a:spAutoFit/>
          </a:bodyPr>
          <a:lstStyle/>
          <a:p>
            <a:pPr algn="ctr"/>
            <a:r>
              <a:rPr lang="zh-CN" altLang="en-US" dirty="0"/>
              <a:t>中国</a:t>
            </a:r>
            <a:endParaRPr lang="en-US" altLang="zh-CN" dirty="0"/>
          </a:p>
          <a:p>
            <a:pPr algn="ctr"/>
            <a:r>
              <a:rPr lang="zh-CN" altLang="en-US" sz="2200" b="1" spc="300" dirty="0"/>
              <a:t>民族关系史</a:t>
            </a:r>
          </a:p>
        </p:txBody>
      </p:sp>
      <p:cxnSp>
        <p:nvCxnSpPr>
          <p:cNvPr id="11" name="直接连接符 10"/>
          <p:cNvCxnSpPr/>
          <p:nvPr/>
        </p:nvCxnSpPr>
        <p:spPr>
          <a:xfrm>
            <a:off x="0" y="1324070"/>
            <a:ext cx="1728589" cy="0"/>
          </a:xfrm>
          <a:prstGeom prst="line">
            <a:avLst/>
          </a:prstGeom>
          <a:ln>
            <a:solidFill>
              <a:schemeClr val="bg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3917199"/>
            <a:ext cx="1728589" cy="430887"/>
          </a:xfrm>
          <a:prstGeom prst="rect">
            <a:avLst/>
          </a:prstGeom>
          <a:noFill/>
          <a:ln>
            <a:noFill/>
          </a:ln>
        </p:spPr>
        <p:txBody>
          <a:bodyPr wrap="square" rtlCol="0" anchor="ctr">
            <a:spAutoFit/>
          </a:bodyPr>
          <a:lstStyle/>
          <a:p>
            <a:pPr algn="ctr"/>
            <a:r>
              <a:rPr lang="zh-CN" altLang="en-US" sz="2200" dirty="0"/>
              <a:t>现代</a:t>
            </a:r>
          </a:p>
        </p:txBody>
      </p:sp>
      <p:sp>
        <p:nvSpPr>
          <p:cNvPr id="10" name="文本框 9"/>
          <p:cNvSpPr txBox="1"/>
          <p:nvPr/>
        </p:nvSpPr>
        <p:spPr>
          <a:xfrm>
            <a:off x="5885658" y="1167839"/>
            <a:ext cx="1101262" cy="461665"/>
          </a:xfrm>
          <a:prstGeom prst="rect">
            <a:avLst/>
          </a:prstGeom>
          <a:noFill/>
        </p:spPr>
        <p:txBody>
          <a:bodyPr wrap="square" rtlCol="0">
            <a:spAutoFit/>
          </a:bodyPr>
          <a:lstStyle/>
          <a:p>
            <a:pPr algn="ctr"/>
            <a:r>
              <a:rPr lang="zh-CN" altLang="en-US" sz="2400" dirty="0">
                <a:latin typeface="+mn-ea"/>
              </a:rPr>
              <a:t>   两宋</a:t>
            </a:r>
          </a:p>
        </p:txBody>
      </p:sp>
      <p:cxnSp>
        <p:nvCxnSpPr>
          <p:cNvPr id="13" name="直接连接符 12"/>
          <p:cNvCxnSpPr/>
          <p:nvPr/>
        </p:nvCxnSpPr>
        <p:spPr>
          <a:xfrm>
            <a:off x="5977061" y="1872258"/>
            <a:ext cx="1273743"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664693" y="2448322"/>
            <a:ext cx="3312368" cy="3477875"/>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zh-CN" altLang="en-US" dirty="0"/>
              <a:t>辽、西夏崛起，与北宋发生冲突”。</a:t>
            </a:r>
            <a:endParaRPr lang="en-US" altLang="zh-CN" dirty="0"/>
          </a:p>
          <a:p>
            <a:pPr marL="342900" indent="-342900">
              <a:lnSpc>
                <a:spcPts val="3000"/>
              </a:lnSpc>
              <a:spcBef>
                <a:spcPts val="600"/>
              </a:spcBef>
              <a:spcAft>
                <a:spcPts val="600"/>
              </a:spcAft>
              <a:buFont typeface="等线" panose="02010600030101010101" pitchFamily="2" charset="-122"/>
              <a:buChar char="↘"/>
            </a:pPr>
            <a:r>
              <a:rPr lang="en-US" altLang="zh-CN" dirty="0"/>
              <a:t>1115</a:t>
            </a:r>
            <a:r>
              <a:rPr lang="zh-CN" altLang="en-US" dirty="0"/>
              <a:t>年，阿骨打建立女真政权，国号大金。先灭辽（</a:t>
            </a:r>
            <a:r>
              <a:rPr lang="en-US" altLang="zh-CN" dirty="0"/>
              <a:t>1125</a:t>
            </a:r>
            <a:r>
              <a:rPr lang="zh-CN" altLang="en-US" dirty="0"/>
              <a:t>年），后灭北宋（</a:t>
            </a:r>
            <a:r>
              <a:rPr lang="en-US" altLang="zh-CN" dirty="0"/>
              <a:t>1127</a:t>
            </a:r>
            <a:r>
              <a:rPr lang="zh-CN" altLang="en-US" dirty="0"/>
              <a:t>年）。</a:t>
            </a:r>
            <a:endParaRPr lang="en-US" altLang="zh-CN" dirty="0"/>
          </a:p>
          <a:p>
            <a:pPr marL="342900" indent="-342900">
              <a:lnSpc>
                <a:spcPts val="3000"/>
              </a:lnSpc>
              <a:spcBef>
                <a:spcPts val="600"/>
              </a:spcBef>
              <a:spcAft>
                <a:spcPts val="600"/>
              </a:spcAft>
              <a:buFont typeface="等线" panose="02010600030101010101" pitchFamily="2" charset="-122"/>
              <a:buChar char="↘"/>
            </a:pPr>
            <a:r>
              <a:rPr lang="zh-CN" altLang="en-US" dirty="0"/>
              <a:t>南宋岳飞抗金见成效，却被宋高宗、秦桧迫害。</a:t>
            </a:r>
            <a:endParaRPr lang="en-US" altLang="zh-CN" dirty="0"/>
          </a:p>
        </p:txBody>
      </p:sp>
      <p:sp>
        <p:nvSpPr>
          <p:cNvPr id="15" name="文本框 14"/>
          <p:cNvSpPr txBox="1"/>
          <p:nvPr/>
        </p:nvSpPr>
        <p:spPr>
          <a:xfrm>
            <a:off x="6562947" y="2448322"/>
            <a:ext cx="4450567" cy="3093154"/>
          </a:xfrm>
          <a:prstGeom prst="rect">
            <a:avLst/>
          </a:prstGeom>
          <a:noFill/>
        </p:spPr>
        <p:txBody>
          <a:bodyPr wrap="square" rtlCol="0">
            <a:spAutoFit/>
          </a:bodyPr>
          <a:lstStyle/>
          <a:p>
            <a:pPr marL="342900" indent="-342900">
              <a:lnSpc>
                <a:spcPts val="3000"/>
              </a:lnSpc>
              <a:spcBef>
                <a:spcPts val="600"/>
              </a:spcBef>
              <a:spcAft>
                <a:spcPts val="600"/>
              </a:spcAft>
              <a:buFont typeface="等线" panose="02010600030101010101" pitchFamily="2" charset="-122"/>
              <a:buChar char="↘"/>
            </a:pPr>
            <a:r>
              <a:rPr lang="zh-CN" altLang="en-US" dirty="0">
                <a:solidFill>
                  <a:schemeClr val="bg1"/>
                </a:solidFill>
              </a:rPr>
              <a:t>辽与北宋的澶渊之盟，辽撤军，宋给辽岁币。</a:t>
            </a:r>
            <a:endParaRPr lang="en-US" altLang="zh-CN" dirty="0">
              <a:solidFill>
                <a:schemeClr val="bg1"/>
              </a:solidFill>
            </a:endParaRPr>
          </a:p>
          <a:p>
            <a:pPr marL="342900" indent="-342900">
              <a:lnSpc>
                <a:spcPts val="3000"/>
              </a:lnSpc>
              <a:spcBef>
                <a:spcPts val="600"/>
              </a:spcBef>
              <a:spcAft>
                <a:spcPts val="600"/>
              </a:spcAft>
              <a:buFont typeface="等线" panose="02010600030101010101" pitchFamily="2" charset="-122"/>
              <a:buChar char="↘"/>
            </a:pPr>
            <a:r>
              <a:rPr lang="zh-CN" altLang="en-US" dirty="0">
                <a:solidFill>
                  <a:schemeClr val="bg1"/>
                </a:solidFill>
              </a:rPr>
              <a:t>北宋与西夏订立了宋夏和约，元昊向宋称臣，宋给西夏岁币。</a:t>
            </a:r>
            <a:endParaRPr lang="en-US" altLang="zh-CN" dirty="0">
              <a:solidFill>
                <a:schemeClr val="bg1"/>
              </a:solidFill>
            </a:endParaRPr>
          </a:p>
          <a:p>
            <a:pPr marL="342900" indent="-342900">
              <a:lnSpc>
                <a:spcPts val="3000"/>
              </a:lnSpc>
              <a:spcBef>
                <a:spcPts val="600"/>
              </a:spcBef>
              <a:spcAft>
                <a:spcPts val="600"/>
              </a:spcAft>
              <a:buFont typeface="等线" panose="02010600030101010101" pitchFamily="2" charset="-122"/>
              <a:buChar char="↘"/>
            </a:pPr>
            <a:r>
              <a:rPr lang="zh-CN" altLang="en-US" dirty="0">
                <a:solidFill>
                  <a:schemeClr val="bg1"/>
                </a:solidFill>
              </a:rPr>
              <a:t>宋金议和，南宋向金称臣，并给金岁币，双方以淮水至大散关一线划定分界线。</a:t>
            </a:r>
            <a:endParaRPr lang="en-US" altLang="zh-CN" dirty="0">
              <a:solidFill>
                <a:schemeClr val="bg1"/>
              </a:solidFill>
            </a:endParaRPr>
          </a:p>
        </p:txBody>
      </p:sp>
      <p:cxnSp>
        <p:nvCxnSpPr>
          <p:cNvPr id="7" name="直接箭头连接符 6"/>
          <p:cNvCxnSpPr/>
          <p:nvPr/>
        </p:nvCxnSpPr>
        <p:spPr>
          <a:xfrm>
            <a:off x="6551071" y="1872258"/>
            <a:ext cx="0" cy="4824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2"/>
          <a:stretch>
            <a:fillRect/>
          </a:stretch>
        </p:blipFill>
        <p:spPr>
          <a:xfrm>
            <a:off x="3889069" y="1124384"/>
            <a:ext cx="798809" cy="1152128"/>
          </a:xfrm>
          <a:prstGeom prst="rect">
            <a:avLst/>
          </a:prstGeom>
        </p:spPr>
      </p:pic>
      <p:pic>
        <p:nvPicPr>
          <p:cNvPr id="23" name="图片 22"/>
          <p:cNvPicPr>
            <a:picLocks noChangeAspect="1"/>
          </p:cNvPicPr>
          <p:nvPr/>
        </p:nvPicPr>
        <p:blipFill rotWithShape="1">
          <a:blip r:embed="rId3">
            <a:lum bright="70000" contrast="-70000"/>
          </a:blip>
          <a:srcRect t="2726"/>
          <a:stretch>
            <a:fillRect/>
          </a:stretch>
        </p:blipFill>
        <p:spPr>
          <a:xfrm>
            <a:off x="8447394" y="1124384"/>
            <a:ext cx="1166693" cy="1136029"/>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SCORM_RATE_QUIZZES" val="0"/>
  <p:tag name="ISPRING_RESOURCE_PATHS_HASH" val="875d5e6560ba36884527413a53517d17866972f5"/>
</p:tagLst>
</file>

<file path=ppt/tags/tag2.xml><?xml version="1.0" encoding="utf-8"?>
<p:tagLst xmlns:a="http://schemas.openxmlformats.org/drawingml/2006/main" xmlns:r="http://schemas.openxmlformats.org/officeDocument/2006/relationships" xmlns:p="http://schemas.openxmlformats.org/presentationml/2006/main">
  <p:tag name="KSO_WM_SLIDE_ID" val="diagram20200317_1"/>
  <p:tag name="KSO_WM_TEMPLATE_SUBCATEGORY" val="11"/>
  <p:tag name="KSO_WM_SLIDE_ITEM_CNT" val="0"/>
  <p:tag name="KSO_WM_SLIDE_INDEX" val="1"/>
  <p:tag name="KSO_WM_UNIT_SHOW_EDIT_AREA_INDICATION" val="1"/>
  <p:tag name="KSO_WM_TAG_VERSION" val="1.0"/>
  <p:tag name="KSO_WM_BEAUTIFY_FLAG" val="#wm#"/>
  <p:tag name="KSO_WM_TEMPLATE_CATEGORY" val="diagram"/>
  <p:tag name="KSO_WM_TEMPLATE_INDEX" val="20200317"/>
  <p:tag name="KSO_WM_SLIDE_LAYOUT" val="a_d_f"/>
  <p:tag name="KSO_WM_SLIDE_LAYOUT_CNT" val="1_1_1"/>
  <p:tag name="KSO_WM_SLIDE_TYPE" val="text"/>
  <p:tag name="KSO_WM_SLIDE_SUBTYPE" val="picTxt"/>
  <p:tag name="KSO_WM_SLIDE_SIZE" val="864*431"/>
  <p:tag name="KSO_WM_SLIDE_POSITION" val="47*59"/>
  <p:tag name="KSO_WM_SLIDE_LAYOUT_INFO" val="{&#10;    &quot;backgroundInfo&quot;: [&#10;        {&#10;            &quot;bottom&quot;: 0,&#10;            &quot;bottomAbs&quot;: false,&#10;            &quot;left&quot;: 0,&#10;            &quot;leftAbs&quot;: false,&#10;            &quot;right&quot;: 0,&#10;            &quot;rightAbs&quot;: false,&#10;            &quot;top&quot;: 0,&#10;            &quot;topAbs&quot;: false,&#10;            &quot;type&quot;: &quot;general&quot;&#10;        },&#10;        {&#10;            &quot;bottom&quot;: 0,&#10;            &quot;bottomAbs&quot;: false,&#10;            &quot;left&quot;: 0,&#10;            &quot;leftAbs&quot;: false,&#10;            &quot;right&quot;: 0,&#10;            &quot;rightAbs&quot;: false,&#10;            &quot;top&quot;: 0,&#10;            &quot;topAbs&quot;: false,&#10;            &quot;type&quot;: &quot;frame&quot;&#10;        }&#10;    ],&#10;    &quot;horizontalAlign&quot;: 1,&#10;    &quot;id&quot;: &quot;2019-12-20T16:51:44&quot;,&#10;    &quot;maxSize&quot;: {&#10;        &quot;size1&quot;: 50.700000000000003&#10;    },&#10;    &quot;minSize&quot;: {&#10;        &quot;size1&quot;: 32.200000000000003&#10;    },&#10;    &quot;normalSize&quot;: {&#10;        &quot;size1&quot;: 32.20000000000001&#10;    },&#10;    &quot;subLayout&quot;: [&#10;        {&#10;            &quot;backgroundInfo&quot;: [&#10;                {&#10;                    &quot;bottom&quot;: -0.35709086099999998,&#10;                    &quot;bottomAbs&quot;: false,&#10;                    &quot;left&quot;: 0,&#10;                    &quot;leftAbs&quot;: false,&#10;                    &quot;right&quot;: 0,&#10;                    &quot;rightAbs&quot;: false,&#10;                    &quot;top&quot;: 0,&#10;                    &quot;topAbs&quot;: false,&#10;                    &quot;type&quot;: &quot;topBottom&quot;&#10;                }&#10;            ],&#10;            &quot;id&quot;: &quot;2019-12-20T16:51:44&quot;,&#10;            &quot;margin&quot;: {&#10;                &quot;bottom&quot;: 0.83399999141693115,&#10;                &quot;left&quot;: 1.690000057220459,&#10;                &quot;right&quot;: 1.6859999895095825,&#10;                &quot;top&quot;: 2.0999999046325684&#10;            },&#10;            &quot;type&quot;: 0&#10;        },&#10;        {&#10;            &quot;horizontalAlign&quot;: 1,&#10;            &quot;id&quot;: &quot;2019-12-20T16:51:44&quot;,&#10;            &quot;margin&quot;: {&#10;                &quot;bottom&quot;: 1.7239999771118164,&#10;                &quot;left&quot;: 1.690000057220459,&#10;                &quot;right&quot;: 1.6859999895095825,&#10;                &quot;top&quot;: 0.026000002399086952&#10;            },&#10;            &quot;marginOverLayout&quot;: {&#10;                &quot;bottom&quot;: 1.7239999771118164,&#10;                &quot;left&quot;: 1.690000057220459,&#10;                &quot;right&quot;: 1.6859999895095825,&#10;                &quot;top&quot;: 0.026000002399086952&#10;            },&#10;            &quot;type&quot;: 1,&#10;            &quot;verticalAlign&quot;: 0&#10;        }&#10;    ],&#10;    &quot;type&quot;: 0,&#10;    &quot;verticalAlign&quot;: 1&#10;}&#10;"/>
  <p:tag name="KSO_WM_SLIDE_CAN_ADD_NAVIGATION" val="1"/>
  <p:tag name="KSO_WM_SLIDE_BACKGROUND" val="[&quot;general&quot;,&quot;frame&quot;,&quot;topBottom&quot;]"/>
  <p:tag name="KSO_WM_SLIDE_RATIO" val="1.777778"/>
  <p:tag name="KSO_WM_TEMPLATE_MASTER_TYPE" val="0"/>
  <p:tag name="KSO_WM_TEMPLATE_COLOR_TYPE" val="1"/>
</p:tagLst>
</file>

<file path=ppt/tags/tag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200317_1*a*1"/>
  <p:tag name="KSO_WM_TEMPLATE_CATEGORY" val="diagram"/>
  <p:tag name="KSO_WM_TEMPLATE_INDEX" val="20200317"/>
  <p:tag name="KSO_WM_UNIT_LAYERLEVEL" val="1"/>
  <p:tag name="KSO_WM_TAG_VERSION" val="1.0"/>
  <p:tag name="KSO_WM_BEAUTIFY_FLAG" val="#wm#"/>
  <p:tag name="KSO_WM_UNIT_SHOW_EDIT_AREA_INDICATION" val="1"/>
  <p:tag name="KSO_WM_UNIT_DEFAULT_FONT" val="32;40;4"/>
  <p:tag name="KSO_WM_UNIT_BLOCK" val="1"/>
</p:tagLst>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3391</Words>
  <Application>Microsoft Office PowerPoint</Application>
  <PresentationFormat>自定义</PresentationFormat>
  <Paragraphs>376</Paragraphs>
  <Slides>40</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zuoyeFont_mathFont</vt:lpstr>
      <vt:lpstr>等线</vt:lpstr>
      <vt:lpstr>等线 Light</vt:lpstr>
      <vt:lpstr>华文隶书</vt:lpstr>
      <vt:lpstr>华文新魏</vt:lpstr>
      <vt:lpstr>楷体</vt:lpstr>
      <vt:lpstr>微软雅黑</vt:lpstr>
      <vt:lpstr>Arial</vt:lpstr>
      <vt:lpstr>Calibri</vt:lpstr>
      <vt:lpstr>Times New Roman</vt: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Sky123.Org</dc:creator>
  <cp:lastModifiedBy>会玲 郭</cp:lastModifiedBy>
  <cp:revision>1588</cp:revision>
  <dcterms:created xsi:type="dcterms:W3CDTF">2015-10-28T12:59:00Z</dcterms:created>
  <dcterms:modified xsi:type="dcterms:W3CDTF">2020-05-10T02:21:31Z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