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367" r:id="rId2"/>
    <p:sldId id="439" r:id="rId3"/>
    <p:sldId id="368" r:id="rId4"/>
    <p:sldId id="409" r:id="rId5"/>
    <p:sldId id="375" r:id="rId6"/>
    <p:sldId id="407" r:id="rId7"/>
    <p:sldId id="410" r:id="rId8"/>
    <p:sldId id="376" r:id="rId9"/>
    <p:sldId id="404" r:id="rId10"/>
    <p:sldId id="411" r:id="rId11"/>
    <p:sldId id="382" r:id="rId12"/>
    <p:sldId id="419" r:id="rId13"/>
    <p:sldId id="418" r:id="rId14"/>
    <p:sldId id="417" r:id="rId15"/>
    <p:sldId id="420" r:id="rId16"/>
    <p:sldId id="416" r:id="rId17"/>
    <p:sldId id="415" r:id="rId18"/>
    <p:sldId id="414" r:id="rId19"/>
    <p:sldId id="425" r:id="rId20"/>
    <p:sldId id="413" r:id="rId21"/>
    <p:sldId id="412" r:id="rId22"/>
    <p:sldId id="424" r:id="rId23"/>
    <p:sldId id="426" r:id="rId24"/>
    <p:sldId id="432" r:id="rId25"/>
    <p:sldId id="427" r:id="rId26"/>
    <p:sldId id="431" r:id="rId27"/>
    <p:sldId id="428" r:id="rId28"/>
    <p:sldId id="423" r:id="rId29"/>
    <p:sldId id="422" r:id="rId30"/>
    <p:sldId id="430" r:id="rId31"/>
    <p:sldId id="421" r:id="rId32"/>
    <p:sldId id="429" r:id="rId33"/>
    <p:sldId id="393" r:id="rId34"/>
    <p:sldId id="433" r:id="rId35"/>
    <p:sldId id="400" r:id="rId36"/>
    <p:sldId id="398" r:id="rId37"/>
    <p:sldId id="406" r:id="rId38"/>
    <p:sldId id="405" r:id="rId39"/>
    <p:sldId id="434" r:id="rId40"/>
    <p:sldId id="437" r:id="rId41"/>
    <p:sldId id="435" r:id="rId42"/>
    <p:sldId id="436" r:id="rId43"/>
    <p:sldId id="43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66FF33"/>
    <a:srgbClr val="FF9900"/>
    <a:srgbClr val="33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2" d="100"/>
          <a:sy n="62" d="100"/>
        </p:scale>
        <p:origin x="-270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AECA0-A784-46AA-AFF0-52D3548798AC}" type="datetimeFigureOut">
              <a:rPr lang="zh-CN" altLang="en-US" smtClean="0"/>
              <a:t>2020/4/16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07EA50-12CC-4C75-8BA4-B4C46897095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507EA50-12CC-4C75-8BA4-B4C46897095F}"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29.jpeg"/></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jpe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82b7e4d8989370cdcd558a99c462699edd25bf72739f-u8HiEW_fw658.jpg"/>
          <p:cNvPicPr>
            <a:picLocks noChangeAspect="1"/>
          </p:cNvPicPr>
          <p:nvPr/>
        </p:nvPicPr>
        <p:blipFill>
          <a:blip r:embed="rId2" cstate="print"/>
          <a:stretch>
            <a:fillRect/>
          </a:stretch>
        </p:blipFill>
        <p:spPr>
          <a:xfrm>
            <a:off x="0" y="0"/>
            <a:ext cx="9144000" cy="6858000"/>
          </a:xfrm>
          <a:prstGeom prst="rect">
            <a:avLst/>
          </a:prstGeom>
        </p:spPr>
      </p:pic>
      <p:sp>
        <p:nvSpPr>
          <p:cNvPr id="6" name="副标题 2">
            <a:extLst>
              <a:ext uri="{FF2B5EF4-FFF2-40B4-BE49-F238E27FC236}">
                <a16:creationId xmlns:a16="http://schemas.microsoft.com/office/drawing/2014/main" id="{DB7B931E-01F2-4B4F-958C-9EF06E88A041}"/>
              </a:ext>
            </a:extLst>
          </p:cNvPr>
          <p:cNvSpPr txBox="1"/>
          <p:nvPr/>
        </p:nvSpPr>
        <p:spPr bwMode="auto">
          <a:xfrm>
            <a:off x="2054225" y="1555752"/>
            <a:ext cx="4797425" cy="730249"/>
          </a:xfrm>
          <a:prstGeom prst="rect">
            <a:avLst/>
          </a:prstGeom>
          <a:noFill/>
          <a:ln w="9525">
            <a:noFill/>
            <a:miter lim="800000"/>
          </a:ln>
        </p:spPr>
        <p:txBody>
          <a:bodyPr lIns="68580" tIns="34290" rIns="68580" bIns="34290"/>
          <a:lstStyle/>
          <a:p>
            <a:pPr algn="ctr">
              <a:lnSpc>
                <a:spcPct val="90000"/>
              </a:lnSpc>
              <a:spcBef>
                <a:spcPts val="1000"/>
              </a:spcBef>
              <a:buFont typeface="Arial" panose="020B0604020202020204" pitchFamily="34" charset="0"/>
              <a:buNone/>
            </a:pPr>
            <a:r>
              <a:rPr lang="zh-CN" altLang="en-US" sz="2700" b="1" dirty="0">
                <a:latin typeface="宋体" panose="02010600030101010101" pitchFamily="2" charset="-122"/>
              </a:rPr>
              <a:t>初中历史九年级</a:t>
            </a:r>
          </a:p>
        </p:txBody>
      </p:sp>
      <p:sp>
        <p:nvSpPr>
          <p:cNvPr id="10" name="副标题 2">
            <a:extLst>
              <a:ext uri="{FF2B5EF4-FFF2-40B4-BE49-F238E27FC236}">
                <a16:creationId xmlns:a16="http://schemas.microsoft.com/office/drawing/2014/main" id="{DB623B1A-BFD0-4FB6-8C49-BE4EA175E6B6}"/>
              </a:ext>
            </a:extLst>
          </p:cNvPr>
          <p:cNvSpPr txBox="1"/>
          <p:nvPr/>
        </p:nvSpPr>
        <p:spPr bwMode="auto">
          <a:xfrm>
            <a:off x="188913" y="2800351"/>
            <a:ext cx="8818562" cy="933449"/>
          </a:xfrm>
          <a:prstGeom prst="rect">
            <a:avLst/>
          </a:prstGeom>
          <a:noFill/>
          <a:ln w="9525">
            <a:noFill/>
            <a:miter lim="800000"/>
          </a:ln>
        </p:spPr>
        <p:txBody>
          <a:bodyPr lIns="68580" tIns="34290" rIns="68580" bIns="34290"/>
          <a:lstStyle/>
          <a:p>
            <a:pPr algn="ctr">
              <a:spcBef>
                <a:spcPts val="1000"/>
              </a:spcBef>
              <a:buFont typeface="Arial" panose="020B0604020202020204" pitchFamily="34" charset="0"/>
              <a:buNone/>
            </a:pPr>
            <a:r>
              <a:rPr lang="zh-CN" altLang="en-US" sz="3300" b="1" dirty="0">
                <a:latin typeface="宋体" panose="02010600030101010101" pitchFamily="2" charset="-122"/>
              </a:rPr>
              <a:t>第七单元   解放战争</a:t>
            </a:r>
            <a:endParaRPr lang="en-US" altLang="zh-CN" sz="3300" b="1" dirty="0">
              <a:latin typeface="宋体" panose="02010600030101010101" pitchFamily="2" charset="-122"/>
            </a:endParaRPr>
          </a:p>
          <a:p>
            <a:pPr algn="ctr">
              <a:spcBef>
                <a:spcPts val="1000"/>
              </a:spcBef>
              <a:buFont typeface="Arial" panose="020B0604020202020204" pitchFamily="34" charset="0"/>
              <a:buNone/>
            </a:pPr>
            <a:r>
              <a:rPr lang="en-US" altLang="zh-CN" sz="3300" b="1" dirty="0">
                <a:latin typeface="宋体" panose="02010600030101010101" pitchFamily="2" charset="-122"/>
              </a:rPr>
              <a:t>  </a:t>
            </a:r>
            <a:r>
              <a:rPr lang="zh-CN" altLang="en-US" sz="3300" b="1" dirty="0">
                <a:latin typeface="宋体" panose="02010600030101010101" pitchFamily="2" charset="-122"/>
              </a:rPr>
              <a:t>（复习）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png"/>
          <p:cNvPicPr>
            <a:picLocks noChangeAspect="1"/>
          </p:cNvPicPr>
          <p:nvPr/>
        </p:nvPicPr>
        <p:blipFill>
          <a:blip r:embed="rId2" cstate="print"/>
          <a:stretch>
            <a:fillRect/>
          </a:stretch>
        </p:blipFill>
        <p:spPr>
          <a:xfrm>
            <a:off x="1" y="0"/>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3" cstate="print"/>
            <a:stretch>
              <a:fillRect/>
            </a:stretch>
          </p:blipFill>
          <p:spPr>
            <a:xfrm>
              <a:off x="0" y="0"/>
              <a:ext cx="2209800" cy="838200"/>
            </a:xfrm>
            <a:prstGeom prst="rect">
              <a:avLst/>
            </a:prstGeom>
          </p:spPr>
        </p:pic>
      </p:grpSp>
      <p:sp>
        <p:nvSpPr>
          <p:cNvPr id="11" name="Text Box 9"/>
          <p:cNvSpPr txBox="1">
            <a:spLocks noChangeArrowheads="1"/>
          </p:cNvSpPr>
          <p:nvPr/>
        </p:nvSpPr>
        <p:spPr bwMode="auto">
          <a:xfrm>
            <a:off x="457200" y="1158657"/>
            <a:ext cx="8229600" cy="3108543"/>
          </a:xfrm>
          <a:prstGeom prst="rect">
            <a:avLst/>
          </a:prstGeom>
          <a:noFill/>
          <a:ln w="38100">
            <a:solidFill>
              <a:schemeClr val="tx2"/>
            </a:solidFill>
            <a:miter lim="800000"/>
            <a:headEnd type="none" w="sm" len="sm"/>
            <a:tailEnd type="none" w="sm" len="sm"/>
          </a:ln>
        </p:spPr>
        <p:txBody>
          <a:bodyPr wrap="square">
            <a:spAutoFit/>
          </a:bodyPr>
          <a:lstStyle/>
          <a:p>
            <a:r>
              <a:rPr kumimoji="1" lang="zh-CN" altLang="en-US" sz="2800" b="1" dirty="0">
                <a:latin typeface="宋体" panose="02010600030101010101" pitchFamily="2" charset="-122"/>
              </a:rPr>
              <a:t>万急，延安</a:t>
            </a:r>
          </a:p>
          <a:p>
            <a:r>
              <a:rPr kumimoji="1" lang="zh-CN" altLang="en-US" sz="2800" b="1" dirty="0">
                <a:latin typeface="宋体" panose="02010600030101010101" pitchFamily="2" charset="-122"/>
              </a:rPr>
              <a:t>毛泽东先生勋鉴：</a:t>
            </a:r>
          </a:p>
          <a:p>
            <a:r>
              <a:rPr kumimoji="1" lang="zh-CN" altLang="en-US" sz="2800" b="1" dirty="0">
                <a:latin typeface="宋体" panose="02010600030101010101" pitchFamily="2" charset="-122"/>
              </a:rPr>
              <a:t>    倭寇投降，世界永久和平局面可能实现，举凡国际国内各种重要问题，亟待解决，特请先生克日惠临陪都，共同商讨，事关国家大计，幸勿吝驾，临电不胜迫切悬盼之至。</a:t>
            </a:r>
          </a:p>
          <a:p>
            <a:r>
              <a:rPr kumimoji="1" lang="zh-CN" altLang="en-US" sz="2800" b="1" dirty="0">
                <a:latin typeface="宋体" panose="02010600030101010101" pitchFamily="2" charset="-122"/>
              </a:rPr>
              <a:t>                          </a:t>
            </a:r>
            <a:r>
              <a:rPr kumimoji="1" lang="en-US" altLang="zh-CN" sz="2800" b="1" dirty="0">
                <a:latin typeface="宋体" panose="02010600030101010101" pitchFamily="2" charset="-122"/>
              </a:rPr>
              <a:t>——</a:t>
            </a:r>
            <a:r>
              <a:rPr kumimoji="1" lang="zh-CN" altLang="en-US" sz="2800" b="1" dirty="0">
                <a:latin typeface="宋体" panose="02010600030101010101" pitchFamily="2" charset="-122"/>
              </a:rPr>
              <a:t>蒋中正 </a:t>
            </a:r>
            <a:r>
              <a:rPr kumimoji="1" lang="en-US" altLang="zh-CN" sz="2800" b="1" dirty="0">
                <a:latin typeface="宋体" panose="02010600030101010101" pitchFamily="2" charset="-122"/>
              </a:rPr>
              <a:t>8</a:t>
            </a:r>
            <a:r>
              <a:rPr kumimoji="1" lang="zh-CN" altLang="en-US" sz="2800" b="1" dirty="0">
                <a:latin typeface="宋体" panose="02010600030101010101" pitchFamily="2" charset="-122"/>
              </a:rPr>
              <a:t>月</a:t>
            </a:r>
            <a:r>
              <a:rPr kumimoji="1" lang="en-US" altLang="zh-CN" sz="2800" b="1" dirty="0">
                <a:latin typeface="宋体" panose="02010600030101010101" pitchFamily="2" charset="-122"/>
              </a:rPr>
              <a:t>14</a:t>
            </a:r>
            <a:r>
              <a:rPr kumimoji="1" lang="zh-CN" altLang="en-US" sz="2800" b="1" dirty="0">
                <a:latin typeface="宋体" panose="02010600030101010101" pitchFamily="2" charset="-122"/>
              </a:rPr>
              <a:t>日</a:t>
            </a:r>
          </a:p>
        </p:txBody>
      </p:sp>
      <p:sp>
        <p:nvSpPr>
          <p:cNvPr id="14" name="矩形标注 13"/>
          <p:cNvSpPr/>
          <p:nvPr/>
        </p:nvSpPr>
        <p:spPr>
          <a:xfrm>
            <a:off x="1295400" y="2057400"/>
            <a:ext cx="1524000" cy="457200"/>
          </a:xfrm>
          <a:prstGeom prst="wedgeRectCallout">
            <a:avLst>
              <a:gd name="adj1" fmla="val 61072"/>
              <a:gd name="adj2" fmla="val -16607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895600" y="1219200"/>
            <a:ext cx="3429000" cy="523220"/>
          </a:xfrm>
          <a:prstGeom prst="rect">
            <a:avLst/>
          </a:prstGeom>
          <a:noFill/>
        </p:spPr>
        <p:txBody>
          <a:bodyPr wrap="square" rtlCol="0">
            <a:spAutoFit/>
          </a:bodyPr>
          <a:lstStyle/>
          <a:p>
            <a:r>
              <a:rPr lang="zh-CN" altLang="en-US" sz="2800" b="1" dirty="0">
                <a:solidFill>
                  <a:srgbClr val="FF0000"/>
                </a:solidFill>
              </a:rPr>
              <a:t>日本投降，抗战胜利</a:t>
            </a:r>
          </a:p>
        </p:txBody>
      </p:sp>
      <p:sp>
        <p:nvSpPr>
          <p:cNvPr id="19" name="矩形标注 18"/>
          <p:cNvSpPr/>
          <p:nvPr/>
        </p:nvSpPr>
        <p:spPr>
          <a:xfrm>
            <a:off x="1295400" y="2971800"/>
            <a:ext cx="762000" cy="381000"/>
          </a:xfrm>
          <a:prstGeom prst="wedgeRectCallout">
            <a:avLst>
              <a:gd name="adj1" fmla="val 21073"/>
              <a:gd name="adj2" fmla="val 19710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371600" y="3810000"/>
            <a:ext cx="1219200" cy="523220"/>
          </a:xfrm>
          <a:prstGeom prst="rect">
            <a:avLst/>
          </a:prstGeom>
          <a:noFill/>
        </p:spPr>
        <p:txBody>
          <a:bodyPr wrap="square" rtlCol="0">
            <a:spAutoFit/>
          </a:bodyPr>
          <a:lstStyle/>
          <a:p>
            <a:r>
              <a:rPr lang="zh-CN" altLang="en-US" sz="2800" b="1" dirty="0">
                <a:solidFill>
                  <a:srgbClr val="FF0000"/>
                </a:solidFill>
              </a:rPr>
              <a:t>重庆</a:t>
            </a:r>
          </a:p>
        </p:txBody>
      </p:sp>
      <p:sp>
        <p:nvSpPr>
          <p:cNvPr id="23" name="TextBox 22"/>
          <p:cNvSpPr txBox="1"/>
          <p:nvPr/>
        </p:nvSpPr>
        <p:spPr>
          <a:xfrm>
            <a:off x="76200" y="4572000"/>
            <a:ext cx="9144000" cy="523220"/>
          </a:xfrm>
          <a:prstGeom prst="rect">
            <a:avLst/>
          </a:prstGeom>
          <a:noFill/>
        </p:spPr>
        <p:txBody>
          <a:bodyPr wrap="square" rtlCol="0">
            <a:spAutoFit/>
          </a:bodyPr>
          <a:lstStyle/>
          <a:p>
            <a:r>
              <a:rPr lang="zh-CN" altLang="en-US" sz="2800" b="1" dirty="0">
                <a:solidFill>
                  <a:srgbClr val="000099"/>
                </a:solidFill>
              </a:rPr>
              <a:t>依据材料，分析蒋介石电邀毛泽东赴重庆谈判的目的是：</a:t>
            </a:r>
          </a:p>
        </p:txBody>
      </p:sp>
      <p:sp>
        <p:nvSpPr>
          <p:cNvPr id="24" name="TextBox 23"/>
          <p:cNvSpPr txBox="1"/>
          <p:nvPr/>
        </p:nvSpPr>
        <p:spPr>
          <a:xfrm>
            <a:off x="533400" y="5257800"/>
            <a:ext cx="7162800" cy="584775"/>
          </a:xfrm>
          <a:prstGeom prst="rect">
            <a:avLst/>
          </a:prstGeom>
          <a:noFill/>
        </p:spPr>
        <p:txBody>
          <a:bodyPr wrap="square" rtlCol="0">
            <a:spAutoFit/>
          </a:bodyPr>
          <a:lstStyle/>
          <a:p>
            <a:r>
              <a:rPr lang="zh-CN" altLang="en-US" sz="3200" b="1" dirty="0">
                <a:solidFill>
                  <a:srgbClr val="FF0000"/>
                </a:solidFill>
                <a:latin typeface="楷体" panose="02010609060101010101" pitchFamily="49" charset="-122"/>
                <a:ea typeface="楷体" panose="02010609060101010101" pitchFamily="49" charset="-122"/>
              </a:rPr>
              <a:t>邀请毛泽东到重庆商谈国家和平大计。</a:t>
            </a:r>
          </a:p>
        </p:txBody>
      </p:sp>
      <p:cxnSp>
        <p:nvCxnSpPr>
          <p:cNvPr id="16" name="直接连接符 15"/>
          <p:cNvCxnSpPr/>
          <p:nvPr/>
        </p:nvCxnSpPr>
        <p:spPr>
          <a:xfrm>
            <a:off x="609600" y="2895600"/>
            <a:ext cx="7772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9600" y="3352800"/>
            <a:ext cx="5791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ox(i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ox(in)">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9" grpId="0" animBg="1"/>
      <p:bldP spid="20"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11" name="TextBox 10"/>
          <p:cNvSpPr txBox="1"/>
          <p:nvPr/>
        </p:nvSpPr>
        <p:spPr>
          <a:xfrm>
            <a:off x="152400" y="838200"/>
            <a:ext cx="8763000" cy="1815882"/>
          </a:xfrm>
          <a:prstGeom prst="rect">
            <a:avLst/>
          </a:prstGeom>
          <a:noFill/>
          <a:ln w="28575">
            <a:solidFill>
              <a:srgbClr val="0000CC"/>
            </a:solidFill>
          </a:ln>
        </p:spPr>
        <p:txBody>
          <a:bodyPr wrap="square" rtlCol="0">
            <a:spAutoFit/>
          </a:bodyPr>
          <a:lstStyle/>
          <a:p>
            <a:r>
              <a:rPr lang="zh-CN" altLang="en-US" sz="2800" b="1" dirty="0">
                <a:latin typeface="+mj-ea"/>
                <a:ea typeface="+mj-ea"/>
              </a:rPr>
              <a:t>材料一  目前与奸党谈判，乃系窥测其要求与目的，以拖延时间</a:t>
            </a:r>
            <a:r>
              <a:rPr lang="en-US" altLang="zh-CN" sz="2800" b="1" dirty="0">
                <a:latin typeface="+mj-ea"/>
                <a:ea typeface="+mj-ea"/>
              </a:rPr>
              <a:t>……</a:t>
            </a:r>
            <a:r>
              <a:rPr lang="zh-CN" altLang="en-US" sz="2800" b="1" dirty="0">
                <a:latin typeface="+mj-ea"/>
                <a:ea typeface="+mj-ea"/>
              </a:rPr>
              <a:t>彼如不能在军令政令统一原则下屈服，即以土匪清剿之。</a:t>
            </a:r>
            <a:endParaRPr lang="en-US" altLang="zh-CN" sz="2800" b="1" dirty="0">
              <a:latin typeface="+mj-ea"/>
              <a:ea typeface="+mj-ea"/>
            </a:endParaRPr>
          </a:p>
          <a:p>
            <a:r>
              <a:rPr lang="en-US" altLang="zh-CN" sz="2800" b="1" dirty="0">
                <a:latin typeface="+mj-ea"/>
                <a:ea typeface="+mj-ea"/>
              </a:rPr>
              <a:t>        —1945.9.20</a:t>
            </a:r>
            <a:r>
              <a:rPr lang="zh-CN" altLang="en-US" sz="2800" b="1" dirty="0">
                <a:latin typeface="+mj-ea"/>
                <a:ea typeface="+mj-ea"/>
              </a:rPr>
              <a:t>蒋介石给各战区司令的绝密电报 </a:t>
            </a:r>
          </a:p>
        </p:txBody>
      </p:sp>
      <p:sp>
        <p:nvSpPr>
          <p:cNvPr id="13" name="TextBox 12"/>
          <p:cNvSpPr txBox="1"/>
          <p:nvPr/>
        </p:nvSpPr>
        <p:spPr>
          <a:xfrm>
            <a:off x="0" y="2971800"/>
            <a:ext cx="9144000" cy="1600438"/>
          </a:xfrm>
          <a:prstGeom prst="rect">
            <a:avLst/>
          </a:prstGeom>
          <a:noFill/>
          <a:ln w="28575">
            <a:solidFill>
              <a:srgbClr val="0000CC"/>
            </a:solidFill>
          </a:ln>
        </p:spPr>
        <p:txBody>
          <a:bodyPr wrap="square" rtlCol="0">
            <a:spAutoFit/>
          </a:bodyPr>
          <a:lstStyle/>
          <a:p>
            <a:pPr>
              <a:spcBef>
                <a:spcPct val="50000"/>
              </a:spcBef>
            </a:pPr>
            <a:r>
              <a:rPr lang="zh-CN" altLang="en-US" sz="2800" b="1" dirty="0">
                <a:latin typeface="+mj-ea"/>
                <a:ea typeface="+mj-ea"/>
              </a:rPr>
              <a:t>材料二  我们明知共产党不会来渝谈判，我们要假戏真做，制造空气。</a:t>
            </a:r>
          </a:p>
          <a:p>
            <a:pPr>
              <a:spcBef>
                <a:spcPct val="50000"/>
              </a:spcBef>
            </a:pPr>
            <a:r>
              <a:rPr lang="zh-CN" altLang="en-US" sz="2800" b="1" dirty="0">
                <a:latin typeface="+mj-ea"/>
                <a:ea typeface="+mj-ea"/>
              </a:rPr>
              <a:t> </a:t>
            </a:r>
            <a:r>
              <a:rPr lang="en-US" altLang="zh-CN" sz="2800" b="1" dirty="0">
                <a:latin typeface="+mj-ea"/>
                <a:ea typeface="+mj-ea"/>
              </a:rPr>
              <a:t>              —</a:t>
            </a:r>
            <a:r>
              <a:rPr lang="zh-CN" altLang="en-US" sz="2800" b="1" dirty="0">
                <a:latin typeface="+mj-ea"/>
                <a:ea typeface="+mj-ea"/>
              </a:rPr>
              <a:t>国民党</a:t>
            </a:r>
            <a:r>
              <a:rPr lang="en-US" altLang="zh-CN" sz="2800" b="1" dirty="0">
                <a:latin typeface="+mj-ea"/>
                <a:ea typeface="+mj-ea"/>
              </a:rPr>
              <a:t>《</a:t>
            </a:r>
            <a:r>
              <a:rPr lang="zh-CN" altLang="en-US" sz="2800" b="1" dirty="0">
                <a:latin typeface="+mj-ea"/>
                <a:ea typeface="+mj-ea"/>
              </a:rPr>
              <a:t>中央日报</a:t>
            </a:r>
            <a:r>
              <a:rPr lang="en-US" altLang="zh-CN" sz="2800" b="1" dirty="0">
                <a:latin typeface="+mj-ea"/>
                <a:ea typeface="+mj-ea"/>
              </a:rPr>
              <a:t>》</a:t>
            </a:r>
            <a:r>
              <a:rPr lang="zh-CN" altLang="en-US" sz="2800" b="1" dirty="0">
                <a:latin typeface="+mj-ea"/>
                <a:ea typeface="+mj-ea"/>
              </a:rPr>
              <a:t>总主笔陶希圣</a:t>
            </a:r>
          </a:p>
        </p:txBody>
      </p:sp>
      <p:sp>
        <p:nvSpPr>
          <p:cNvPr id="14" name="TextBox 13"/>
          <p:cNvSpPr txBox="1"/>
          <p:nvPr/>
        </p:nvSpPr>
        <p:spPr>
          <a:xfrm>
            <a:off x="152400" y="4800600"/>
            <a:ext cx="7467600" cy="523220"/>
          </a:xfrm>
          <a:prstGeom prst="rect">
            <a:avLst/>
          </a:prstGeom>
          <a:noFill/>
        </p:spPr>
        <p:txBody>
          <a:bodyPr wrap="square" rtlCol="0">
            <a:spAutoFit/>
          </a:bodyPr>
          <a:lstStyle/>
          <a:p>
            <a:r>
              <a:rPr lang="zh-CN" altLang="en-US" sz="2800" b="1" dirty="0">
                <a:solidFill>
                  <a:srgbClr val="000099"/>
                </a:solidFill>
              </a:rPr>
              <a:t>蒋介石电邀毛泽东赴重庆谈判的真实意图是：</a:t>
            </a:r>
          </a:p>
        </p:txBody>
      </p:sp>
      <p:sp>
        <p:nvSpPr>
          <p:cNvPr id="15" name="TextBox 14"/>
          <p:cNvSpPr txBox="1"/>
          <p:nvPr/>
        </p:nvSpPr>
        <p:spPr>
          <a:xfrm>
            <a:off x="152400" y="5257800"/>
            <a:ext cx="4191000" cy="584775"/>
          </a:xfrm>
          <a:prstGeom prst="rect">
            <a:avLst/>
          </a:prstGeom>
          <a:noFill/>
        </p:spPr>
        <p:txBody>
          <a:bodyPr wrap="square" rtlCol="0">
            <a:spAutoFit/>
          </a:bodyPr>
          <a:lstStyle/>
          <a:p>
            <a:r>
              <a:rPr lang="zh-CN" altLang="en-US" sz="3200" b="1" dirty="0">
                <a:solidFill>
                  <a:srgbClr val="FF0000"/>
                </a:solidFill>
                <a:latin typeface="楷体" panose="02010609060101010101" pitchFamily="49" charset="-122"/>
                <a:ea typeface="楷体" panose="02010609060101010101" pitchFamily="49" charset="-122"/>
              </a:rPr>
              <a:t>为发动内战争取时间；</a:t>
            </a:r>
          </a:p>
        </p:txBody>
      </p:sp>
      <p:sp>
        <p:nvSpPr>
          <p:cNvPr id="16" name="TextBox 15"/>
          <p:cNvSpPr txBox="1"/>
          <p:nvPr/>
        </p:nvSpPr>
        <p:spPr>
          <a:xfrm>
            <a:off x="152400" y="5791200"/>
            <a:ext cx="8763000" cy="1077218"/>
          </a:xfrm>
          <a:prstGeom prst="rect">
            <a:avLst/>
          </a:prstGeom>
          <a:noFill/>
        </p:spPr>
        <p:txBody>
          <a:bodyPr wrap="square" rtlCol="0">
            <a:spAutoFit/>
          </a:bodyPr>
          <a:lstStyle/>
          <a:p>
            <a:r>
              <a:rPr lang="zh-CN" altLang="en-US" sz="3200" b="1" dirty="0">
                <a:solidFill>
                  <a:srgbClr val="FF0000"/>
                </a:solidFill>
                <a:latin typeface="楷体" panose="02010609060101010101" pitchFamily="49" charset="-122"/>
                <a:ea typeface="楷体" panose="02010609060101010101" pitchFamily="49" charset="-122"/>
              </a:rPr>
              <a:t>在政治舆论上获得主动，把不愿和平的罪名强加到中国共产党身上。</a:t>
            </a:r>
          </a:p>
        </p:txBody>
      </p:sp>
      <p:cxnSp>
        <p:nvCxnSpPr>
          <p:cNvPr id="18" name="直接连接符 17"/>
          <p:cNvCxnSpPr/>
          <p:nvPr/>
        </p:nvCxnSpPr>
        <p:spPr>
          <a:xfrm>
            <a:off x="228600" y="1752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28600" y="2209800"/>
            <a:ext cx="2286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20000" y="3505200"/>
            <a:ext cx="1447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2400" y="3886200"/>
            <a:ext cx="1447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ox(in)">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8" name="TextBox 7"/>
          <p:cNvSpPr txBox="1"/>
          <p:nvPr/>
        </p:nvSpPr>
        <p:spPr>
          <a:xfrm>
            <a:off x="381000" y="838200"/>
            <a:ext cx="8305800" cy="2246769"/>
          </a:xfrm>
          <a:prstGeom prst="rect">
            <a:avLst/>
          </a:prstGeom>
          <a:noFill/>
          <a:ln w="28575">
            <a:solidFill>
              <a:srgbClr val="0000CC"/>
            </a:solidFill>
          </a:ln>
        </p:spPr>
        <p:txBody>
          <a:bodyPr wrap="square" rtlCol="0">
            <a:spAutoFit/>
          </a:bodyPr>
          <a:lstStyle/>
          <a:p>
            <a:r>
              <a:rPr lang="zh-CN" altLang="en-US" sz="2800" b="1" dirty="0">
                <a:latin typeface="+mj-ea"/>
                <a:ea typeface="+mj-ea"/>
              </a:rPr>
              <a:t>材料一  目前最迫切者，为保证国内和平，实施民主政治，巩固国内团结。国内政治上军事上所存在的各项迫切问题，应在和平、民主、团结的基础上加以合理解决。</a:t>
            </a:r>
            <a:endParaRPr lang="en-US" altLang="zh-CN" sz="2800" b="1" dirty="0">
              <a:latin typeface="+mj-ea"/>
              <a:ea typeface="+mj-ea"/>
            </a:endParaRPr>
          </a:p>
          <a:p>
            <a:r>
              <a:rPr lang="en-US" altLang="zh-CN" sz="2800" b="1" dirty="0">
                <a:latin typeface="+mj-ea"/>
                <a:ea typeface="+mj-ea"/>
              </a:rPr>
              <a:t>            —1945.8.28</a:t>
            </a:r>
            <a:r>
              <a:rPr lang="zh-CN" altLang="en-US" sz="2800" b="1" dirty="0">
                <a:latin typeface="+mj-ea"/>
                <a:ea typeface="+mj-ea"/>
              </a:rPr>
              <a:t>毛泽东在重庆机场的讲话 </a:t>
            </a:r>
          </a:p>
        </p:txBody>
      </p:sp>
      <p:sp>
        <p:nvSpPr>
          <p:cNvPr id="9" name="Text Box 10"/>
          <p:cNvSpPr txBox="1">
            <a:spLocks noChangeArrowheads="1"/>
          </p:cNvSpPr>
          <p:nvPr/>
        </p:nvSpPr>
        <p:spPr bwMode="auto">
          <a:xfrm>
            <a:off x="381000" y="3276600"/>
            <a:ext cx="8382000" cy="1849545"/>
          </a:xfrm>
          <a:prstGeom prst="rect">
            <a:avLst/>
          </a:prstGeom>
          <a:noFill/>
          <a:ln w="28575">
            <a:solidFill>
              <a:srgbClr val="0000CC"/>
            </a:solidFill>
            <a:miter lim="800000"/>
          </a:ln>
          <a:effectLst/>
        </p:spPr>
        <p:txBody>
          <a:bodyPr wrap="square">
            <a:spAutoFit/>
          </a:bodyPr>
          <a:lstStyle/>
          <a:p>
            <a:pPr>
              <a:lnSpc>
                <a:spcPct val="105000"/>
              </a:lnSpc>
            </a:pPr>
            <a:r>
              <a:rPr lang="zh-CN" altLang="en-US" sz="2800" b="1" dirty="0">
                <a:latin typeface="+mj-ea"/>
                <a:ea typeface="+mj-ea"/>
              </a:rPr>
              <a:t>材料二  这一次我去得好，击破了国民党说共产党不要和平、不要团结的谣言。</a:t>
            </a:r>
            <a:r>
              <a:rPr lang="en-US" altLang="zh-CN" sz="2800" b="1" dirty="0">
                <a:latin typeface="+mj-ea"/>
                <a:ea typeface="+mj-ea"/>
              </a:rPr>
              <a:t>……</a:t>
            </a:r>
            <a:r>
              <a:rPr lang="zh-CN" altLang="en-US" sz="2800" b="1" dirty="0">
                <a:latin typeface="+mj-ea"/>
                <a:ea typeface="+mj-ea"/>
              </a:rPr>
              <a:t>我们去了，可是他们毫无准备，一切提案都要由我们提出。</a:t>
            </a:r>
          </a:p>
          <a:p>
            <a:pPr>
              <a:lnSpc>
                <a:spcPct val="105000"/>
              </a:lnSpc>
            </a:pPr>
            <a:r>
              <a:rPr lang="zh-CN" altLang="en-US" sz="2800" b="1" dirty="0">
                <a:latin typeface="+mj-ea"/>
                <a:ea typeface="+mj-ea"/>
              </a:rPr>
              <a:t>                                   </a:t>
            </a:r>
            <a:r>
              <a:rPr lang="en-US" altLang="zh-CN" sz="2800" b="1" dirty="0">
                <a:latin typeface="+mj-ea"/>
                <a:ea typeface="+mj-ea"/>
              </a:rPr>
              <a:t>——</a:t>
            </a:r>
            <a:r>
              <a:rPr lang="zh-CN" altLang="en-US" sz="2800" b="1" dirty="0">
                <a:latin typeface="+mj-ea"/>
                <a:ea typeface="+mj-ea"/>
              </a:rPr>
              <a:t>毛泽东</a:t>
            </a:r>
          </a:p>
        </p:txBody>
      </p:sp>
      <p:sp>
        <p:nvSpPr>
          <p:cNvPr id="10" name="TextBox 9"/>
          <p:cNvSpPr txBox="1"/>
          <p:nvPr/>
        </p:nvSpPr>
        <p:spPr>
          <a:xfrm>
            <a:off x="304800" y="5181600"/>
            <a:ext cx="4724400" cy="523220"/>
          </a:xfrm>
          <a:prstGeom prst="rect">
            <a:avLst/>
          </a:prstGeom>
          <a:noFill/>
        </p:spPr>
        <p:txBody>
          <a:bodyPr wrap="square" rtlCol="0">
            <a:spAutoFit/>
          </a:bodyPr>
          <a:lstStyle/>
          <a:p>
            <a:r>
              <a:rPr lang="zh-CN" altLang="en-US" sz="2800" b="1" dirty="0">
                <a:solidFill>
                  <a:srgbClr val="000099"/>
                </a:solidFill>
              </a:rPr>
              <a:t>毛泽东赴重庆谈判的目的是：</a:t>
            </a:r>
          </a:p>
        </p:txBody>
      </p:sp>
      <p:sp>
        <p:nvSpPr>
          <p:cNvPr id="11" name="TextBox 10"/>
          <p:cNvSpPr txBox="1"/>
          <p:nvPr/>
        </p:nvSpPr>
        <p:spPr>
          <a:xfrm>
            <a:off x="304800" y="5638800"/>
            <a:ext cx="5791200" cy="584775"/>
          </a:xfrm>
          <a:prstGeom prst="rect">
            <a:avLst/>
          </a:prstGeom>
          <a:noFill/>
        </p:spPr>
        <p:txBody>
          <a:bodyPr wrap="square" rtlCol="0">
            <a:spAutoFit/>
          </a:bodyPr>
          <a:lstStyle/>
          <a:p>
            <a:r>
              <a:rPr lang="zh-CN" altLang="en-US" sz="3200" b="1" dirty="0">
                <a:solidFill>
                  <a:srgbClr val="FF0000"/>
                </a:solidFill>
                <a:latin typeface="楷体" panose="02010609060101010101" pitchFamily="49" charset="-122"/>
                <a:ea typeface="楷体" panose="02010609060101010101" pitchFamily="49" charset="-122"/>
              </a:rPr>
              <a:t>为了尽一切可能争取和平；</a:t>
            </a:r>
            <a:endParaRPr lang="en-US" altLang="zh-CN" sz="3200" b="1" dirty="0">
              <a:solidFill>
                <a:srgbClr val="FF0000"/>
              </a:solidFill>
              <a:latin typeface="楷体" panose="02010609060101010101" pitchFamily="49" charset="-122"/>
              <a:ea typeface="楷体" panose="02010609060101010101" pitchFamily="49" charset="-122"/>
            </a:endParaRPr>
          </a:p>
        </p:txBody>
      </p:sp>
      <p:sp>
        <p:nvSpPr>
          <p:cNvPr id="12" name="TextBox 11"/>
          <p:cNvSpPr txBox="1"/>
          <p:nvPr/>
        </p:nvSpPr>
        <p:spPr>
          <a:xfrm>
            <a:off x="304800" y="6172200"/>
            <a:ext cx="5791200" cy="584775"/>
          </a:xfrm>
          <a:prstGeom prst="rect">
            <a:avLst/>
          </a:prstGeom>
          <a:noFill/>
        </p:spPr>
        <p:txBody>
          <a:bodyPr wrap="square" rtlCol="0">
            <a:spAutoFit/>
          </a:bodyPr>
          <a:lstStyle/>
          <a:p>
            <a:r>
              <a:rPr lang="zh-CN" altLang="en-US" sz="3200" b="1" dirty="0">
                <a:solidFill>
                  <a:srgbClr val="FF0000"/>
                </a:solidFill>
                <a:latin typeface="楷体" panose="02010609060101010101" pitchFamily="49" charset="-122"/>
                <a:ea typeface="楷体" panose="02010609060101010101" pitchFamily="49" charset="-122"/>
              </a:rPr>
              <a:t>戳穿蒋介石假和平的阴谋。</a:t>
            </a:r>
            <a:endParaRPr lang="en-US" altLang="zh-CN" sz="3200" b="1" dirty="0">
              <a:solidFill>
                <a:srgbClr val="FF0000"/>
              </a:solidFill>
              <a:latin typeface="楷体" panose="02010609060101010101" pitchFamily="49" charset="-122"/>
              <a:ea typeface="楷体" panose="02010609060101010101" pitchFamily="49" charset="-122"/>
            </a:endParaRPr>
          </a:p>
        </p:txBody>
      </p:sp>
      <p:cxnSp>
        <p:nvCxnSpPr>
          <p:cNvPr id="13" name="直接连接符 12"/>
          <p:cNvCxnSpPr/>
          <p:nvPr/>
        </p:nvCxnSpPr>
        <p:spPr>
          <a:xfrm>
            <a:off x="4419600" y="1295400"/>
            <a:ext cx="4038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7200" y="1752600"/>
            <a:ext cx="381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76800" y="3733800"/>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3400" y="4191000"/>
            <a:ext cx="449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ox(i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pic>
        <p:nvPicPr>
          <p:cNvPr id="8" name="Picture 2" descr="双十协定1"/>
          <p:cNvPicPr>
            <a:picLocks noChangeAspect="1" noChangeArrowheads="1"/>
          </p:cNvPicPr>
          <p:nvPr/>
        </p:nvPicPr>
        <p:blipFill>
          <a:blip r:embed="rId3" cstate="print"/>
          <a:srcRect/>
          <a:stretch>
            <a:fillRect/>
          </a:stretch>
        </p:blipFill>
        <p:spPr bwMode="auto">
          <a:xfrm>
            <a:off x="381000" y="1217612"/>
            <a:ext cx="4953000" cy="2584450"/>
          </a:xfrm>
          <a:prstGeom prst="rect">
            <a:avLst/>
          </a:prstGeom>
          <a:noFill/>
        </p:spPr>
      </p:pic>
      <p:sp>
        <p:nvSpPr>
          <p:cNvPr id="9" name="Text Box 3"/>
          <p:cNvSpPr txBox="1">
            <a:spLocks noChangeArrowheads="1"/>
          </p:cNvSpPr>
          <p:nvPr/>
        </p:nvSpPr>
        <p:spPr bwMode="auto">
          <a:xfrm>
            <a:off x="0" y="4416425"/>
            <a:ext cx="5105400" cy="1373187"/>
          </a:xfrm>
          <a:prstGeom prst="rect">
            <a:avLst/>
          </a:prstGeom>
          <a:noFill/>
          <a:ln w="9525">
            <a:noFill/>
            <a:miter lim="800000"/>
          </a:ln>
          <a:effectLst/>
        </p:spPr>
        <p:txBody>
          <a:bodyPr>
            <a:spAutoFit/>
          </a:bodyPr>
          <a:lstStyle/>
          <a:p>
            <a:r>
              <a:rPr kumimoji="1" lang="en-US" altLang="zh-CN" sz="2800" b="1">
                <a:solidFill>
                  <a:srgbClr val="663300"/>
                </a:solidFill>
                <a:latin typeface="宋体" panose="02010600030101010101" pitchFamily="2" charset="-122"/>
              </a:rPr>
              <a:t>    1945</a:t>
            </a:r>
            <a:r>
              <a:rPr kumimoji="1" lang="zh-CN" altLang="en-US" sz="2800" b="1">
                <a:solidFill>
                  <a:srgbClr val="663300"/>
                </a:solidFill>
                <a:latin typeface="宋体" panose="02010600030101010101" pitchFamily="2" charset="-122"/>
              </a:rPr>
              <a:t>年</a:t>
            </a:r>
            <a:r>
              <a:rPr kumimoji="1" lang="en-US" altLang="zh-CN" sz="2800" b="1">
                <a:solidFill>
                  <a:srgbClr val="663300"/>
                </a:solidFill>
                <a:latin typeface="宋体" panose="02010600030101010101" pitchFamily="2" charset="-122"/>
              </a:rPr>
              <a:t>10</a:t>
            </a:r>
            <a:r>
              <a:rPr kumimoji="1" lang="zh-CN" altLang="en-US" sz="2800" b="1">
                <a:solidFill>
                  <a:srgbClr val="663300"/>
                </a:solidFill>
                <a:latin typeface="宋体" panose="02010600030101010101" pitchFamily="2" charset="-122"/>
              </a:rPr>
              <a:t>月</a:t>
            </a:r>
            <a:r>
              <a:rPr kumimoji="1" lang="en-US" altLang="zh-CN" sz="2800" b="1">
                <a:solidFill>
                  <a:srgbClr val="663300"/>
                </a:solidFill>
                <a:latin typeface="宋体" panose="02010600030101010101" pitchFamily="2" charset="-122"/>
              </a:rPr>
              <a:t>10</a:t>
            </a:r>
            <a:r>
              <a:rPr kumimoji="1" lang="zh-CN" altLang="en-US" sz="2800" b="1">
                <a:solidFill>
                  <a:srgbClr val="663300"/>
                </a:solidFill>
                <a:latin typeface="宋体" panose="02010600030101010101" pitchFamily="2" charset="-122"/>
              </a:rPr>
              <a:t>日，国共双方代表签署了 </a:t>
            </a:r>
            <a:r>
              <a:rPr kumimoji="1" lang="zh-CN" altLang="en-US" sz="2800" b="1">
                <a:solidFill>
                  <a:srgbClr val="CC0000"/>
                </a:solidFill>
                <a:latin typeface="宋体" panose="02010600030101010101" pitchFamily="2" charset="-122"/>
              </a:rPr>
              <a:t>“双十协定”</a:t>
            </a:r>
            <a:r>
              <a:rPr kumimoji="1" lang="zh-CN" altLang="en-US" sz="2800" b="1">
                <a:solidFill>
                  <a:srgbClr val="663300"/>
                </a:solidFill>
                <a:latin typeface="宋体" panose="02010600030101010101" pitchFamily="2" charset="-122"/>
              </a:rPr>
              <a:t>，确立了和平民主建国的方针。</a:t>
            </a:r>
          </a:p>
        </p:txBody>
      </p:sp>
      <p:pic>
        <p:nvPicPr>
          <p:cNvPr id="10" name="Picture 6" descr="3d282e73ga3118f6119fc&amp;690"/>
          <p:cNvPicPr>
            <a:picLocks noChangeAspect="1" noChangeArrowheads="1"/>
          </p:cNvPicPr>
          <p:nvPr/>
        </p:nvPicPr>
        <p:blipFill>
          <a:blip r:embed="rId4" cstate="print"/>
          <a:srcRect/>
          <a:stretch>
            <a:fillRect/>
          </a:stretch>
        </p:blipFill>
        <p:spPr bwMode="auto">
          <a:xfrm>
            <a:off x="5838825" y="893762"/>
            <a:ext cx="3000375" cy="4286250"/>
          </a:xfrm>
          <a:prstGeom prst="rect">
            <a:avLst/>
          </a:prstGeom>
          <a:noFill/>
        </p:spPr>
      </p:pic>
      <p:sp>
        <p:nvSpPr>
          <p:cNvPr id="11" name="Text Box 7"/>
          <p:cNvSpPr txBox="1">
            <a:spLocks noChangeArrowheads="1"/>
          </p:cNvSpPr>
          <p:nvPr/>
        </p:nvSpPr>
        <p:spPr bwMode="auto">
          <a:xfrm>
            <a:off x="5943600" y="5256212"/>
            <a:ext cx="2743200" cy="1373188"/>
          </a:xfrm>
          <a:prstGeom prst="rect">
            <a:avLst/>
          </a:prstGeom>
          <a:noFill/>
          <a:ln w="9525">
            <a:noFill/>
            <a:miter lim="800000"/>
          </a:ln>
          <a:effectLst/>
        </p:spPr>
        <p:txBody>
          <a:bodyPr>
            <a:spAutoFit/>
          </a:bodyPr>
          <a:lstStyle/>
          <a:p>
            <a:r>
              <a:rPr kumimoji="1" lang="en-US" altLang="zh-CN" sz="2800" b="1">
                <a:solidFill>
                  <a:srgbClr val="663300"/>
                </a:solidFill>
                <a:latin typeface="宋体" panose="02010600030101010101" pitchFamily="2" charset="-122"/>
              </a:rPr>
              <a:t>   1946</a:t>
            </a:r>
            <a:r>
              <a:rPr kumimoji="1" lang="zh-CN" altLang="en-US" sz="2800" b="1">
                <a:solidFill>
                  <a:srgbClr val="663300"/>
                </a:solidFill>
                <a:latin typeface="宋体" panose="02010600030101010101" pitchFamily="2" charset="-122"/>
              </a:rPr>
              <a:t>年</a:t>
            </a:r>
            <a:r>
              <a:rPr kumimoji="1" lang="en-US" altLang="zh-CN" sz="2800" b="1">
                <a:solidFill>
                  <a:srgbClr val="663300"/>
                </a:solidFill>
                <a:latin typeface="宋体" panose="02010600030101010101" pitchFamily="2" charset="-122"/>
              </a:rPr>
              <a:t>1</a:t>
            </a:r>
            <a:r>
              <a:rPr kumimoji="1" lang="zh-CN" altLang="en-US" sz="2800" b="1">
                <a:solidFill>
                  <a:srgbClr val="663300"/>
                </a:solidFill>
                <a:latin typeface="宋体" panose="02010600030101010101" pitchFamily="2" charset="-122"/>
              </a:rPr>
              <a:t>月，政治协商会议在重庆召开。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6"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7" name="TextBox 6"/>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5" name="图片 4"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8" name="Text Box 4"/>
          <p:cNvSpPr txBox="1">
            <a:spLocks noChangeArrowheads="1"/>
          </p:cNvSpPr>
          <p:nvPr/>
        </p:nvSpPr>
        <p:spPr bwMode="auto">
          <a:xfrm>
            <a:off x="914400" y="3362980"/>
            <a:ext cx="1295400" cy="646331"/>
          </a:xfrm>
          <a:prstGeom prst="rect">
            <a:avLst/>
          </a:prstGeom>
          <a:noFill/>
          <a:ln w="9525">
            <a:noFill/>
            <a:miter lim="800000"/>
          </a:ln>
          <a:effectLst/>
        </p:spPr>
        <p:txBody>
          <a:bodyPr wrap="square">
            <a:spAutoFit/>
          </a:bodyPr>
          <a:lstStyle/>
          <a:p>
            <a:pPr>
              <a:spcBef>
                <a:spcPct val="20000"/>
              </a:spcBef>
            </a:pPr>
            <a:r>
              <a:rPr lang="zh-CN" altLang="en-US" sz="3600" b="1" dirty="0"/>
              <a:t>过程：</a:t>
            </a:r>
          </a:p>
        </p:txBody>
      </p:sp>
      <p:sp>
        <p:nvSpPr>
          <p:cNvPr id="9" name="Text Box 6"/>
          <p:cNvSpPr txBox="1">
            <a:spLocks noChangeArrowheads="1"/>
          </p:cNvSpPr>
          <p:nvPr/>
        </p:nvSpPr>
        <p:spPr bwMode="auto">
          <a:xfrm>
            <a:off x="2362200" y="1838980"/>
            <a:ext cx="6781800" cy="3157275"/>
          </a:xfrm>
          <a:prstGeom prst="rect">
            <a:avLst/>
          </a:prstGeom>
          <a:solidFill>
            <a:srgbClr val="FFFFFF"/>
          </a:solidFill>
          <a:ln w="9525">
            <a:noFill/>
            <a:miter lim="800000"/>
          </a:ln>
          <a:effectLst/>
        </p:spPr>
        <p:txBody>
          <a:bodyPr wrap="square">
            <a:spAutoFit/>
          </a:bodyPr>
          <a:lstStyle/>
          <a:p>
            <a:pPr>
              <a:lnSpc>
                <a:spcPts val="3100"/>
              </a:lnSpc>
              <a:spcBef>
                <a:spcPct val="30000"/>
              </a:spcBef>
            </a:pPr>
            <a:r>
              <a:rPr lang="en-US" altLang="zh-CN" sz="2800" b="1" dirty="0">
                <a:solidFill>
                  <a:srgbClr val="EC0000"/>
                </a:solidFill>
                <a:latin typeface="宋体" panose="02010600030101010101" pitchFamily="2" charset="-122"/>
              </a:rPr>
              <a:t> </a:t>
            </a:r>
            <a:r>
              <a:rPr lang="zh-CN" altLang="en-US" sz="2800" b="1" dirty="0">
                <a:solidFill>
                  <a:srgbClr val="EC0000"/>
                </a:solidFill>
                <a:latin typeface="宋体" panose="02010600030101010101" pitchFamily="2" charset="-122"/>
              </a:rPr>
              <a:t>战略防御：</a:t>
            </a:r>
          </a:p>
          <a:p>
            <a:pPr>
              <a:lnSpc>
                <a:spcPts val="3100"/>
              </a:lnSpc>
              <a:spcBef>
                <a:spcPct val="30000"/>
              </a:spcBef>
            </a:pPr>
            <a:endParaRPr lang="zh-CN" altLang="en-US" sz="2800" b="1" dirty="0">
              <a:solidFill>
                <a:srgbClr val="EC0000"/>
              </a:solidFill>
              <a:latin typeface="宋体" panose="02010600030101010101" pitchFamily="2" charset="-122"/>
            </a:endParaRPr>
          </a:p>
          <a:p>
            <a:pPr>
              <a:lnSpc>
                <a:spcPts val="3100"/>
              </a:lnSpc>
              <a:spcBef>
                <a:spcPct val="30000"/>
              </a:spcBef>
            </a:pPr>
            <a:r>
              <a:rPr lang="zh-CN" altLang="en-US" sz="2800" b="1" dirty="0">
                <a:solidFill>
                  <a:srgbClr val="EC0000"/>
                </a:solidFill>
                <a:latin typeface="宋体" panose="02010600030101010101" pitchFamily="2" charset="-122"/>
              </a:rPr>
              <a:t> 战略进攻：</a:t>
            </a:r>
          </a:p>
          <a:p>
            <a:pPr>
              <a:lnSpc>
                <a:spcPts val="3100"/>
              </a:lnSpc>
              <a:spcBef>
                <a:spcPct val="30000"/>
              </a:spcBef>
            </a:pPr>
            <a:endParaRPr lang="zh-CN" altLang="en-US" sz="2800" b="1" dirty="0">
              <a:solidFill>
                <a:srgbClr val="EC0000"/>
              </a:solidFill>
              <a:latin typeface="宋体" panose="02010600030101010101" pitchFamily="2" charset="-122"/>
            </a:endParaRPr>
          </a:p>
          <a:p>
            <a:pPr>
              <a:lnSpc>
                <a:spcPts val="3100"/>
              </a:lnSpc>
              <a:spcBef>
                <a:spcPct val="30000"/>
              </a:spcBef>
            </a:pPr>
            <a:r>
              <a:rPr lang="zh-CN" altLang="en-US" sz="2800" b="1" dirty="0">
                <a:solidFill>
                  <a:srgbClr val="EC0000"/>
                </a:solidFill>
                <a:latin typeface="宋体" panose="02010600030101010101" pitchFamily="2" charset="-122"/>
              </a:rPr>
              <a:t> 战略决战：</a:t>
            </a:r>
          </a:p>
          <a:p>
            <a:pPr>
              <a:spcBef>
                <a:spcPct val="30000"/>
              </a:spcBef>
            </a:pPr>
            <a:endParaRPr lang="en-US" altLang="zh-CN" sz="2800" b="1" dirty="0">
              <a:solidFill>
                <a:srgbClr val="EC0000"/>
              </a:solidFill>
              <a:latin typeface="宋体" panose="02010600030101010101" pitchFamily="2" charset="-122"/>
            </a:endParaRPr>
          </a:p>
        </p:txBody>
      </p:sp>
      <p:sp>
        <p:nvSpPr>
          <p:cNvPr id="13" name="AutoShape 10"/>
          <p:cNvSpPr/>
          <p:nvPr/>
        </p:nvSpPr>
        <p:spPr bwMode="auto">
          <a:xfrm>
            <a:off x="2133600" y="2143780"/>
            <a:ext cx="381000" cy="2971800"/>
          </a:xfrm>
          <a:prstGeom prst="leftBrace">
            <a:avLst>
              <a:gd name="adj1" fmla="val 64583"/>
              <a:gd name="adj2" fmla="val 50000"/>
            </a:avLst>
          </a:prstGeom>
          <a:noFill/>
          <a:ln w="38100">
            <a:solidFill>
              <a:srgbClr val="660066"/>
            </a:solidFill>
            <a:round/>
          </a:ln>
          <a:effectLst/>
        </p:spPr>
        <p:txBody>
          <a:bodyPr wrap="none" anchor="ctr"/>
          <a:lstStyle/>
          <a:p>
            <a:endParaRPr lang="zh-CN" altLang="en-US"/>
          </a:p>
        </p:txBody>
      </p:sp>
      <p:sp>
        <p:nvSpPr>
          <p:cNvPr id="14" name="TextBox 13"/>
          <p:cNvSpPr txBox="1"/>
          <p:nvPr/>
        </p:nvSpPr>
        <p:spPr>
          <a:xfrm>
            <a:off x="2514600" y="4734580"/>
            <a:ext cx="1828800" cy="523220"/>
          </a:xfrm>
          <a:prstGeom prst="rect">
            <a:avLst/>
          </a:prstGeom>
          <a:noFill/>
        </p:spPr>
        <p:txBody>
          <a:bodyPr wrap="square" rtlCol="0">
            <a:spAutoFit/>
          </a:bodyPr>
          <a:lstStyle/>
          <a:p>
            <a:r>
              <a:rPr lang="zh-CN" altLang="en-US" sz="2800" b="1" dirty="0">
                <a:solidFill>
                  <a:srgbClr val="EC0000"/>
                </a:solidFill>
                <a:latin typeface="宋体" panose="02010600030101010101" pitchFamily="2" charset="-122"/>
              </a:rPr>
              <a:t>最后胜利</a:t>
            </a:r>
            <a:r>
              <a:rPr lang="en-US" altLang="zh-CN" sz="2800" b="1" dirty="0">
                <a:solidFill>
                  <a:srgbClr val="EC0000"/>
                </a:solidFill>
                <a:latin typeface="宋体" panose="02010600030101010101" pitchFamily="2" charset="-122"/>
              </a:rPr>
              <a:t>:</a:t>
            </a:r>
            <a:endParaRPr lang="zh-CN" altLang="en-US" sz="2800" b="1" dirty="0">
              <a:solidFill>
                <a:srgbClr val="EC0000"/>
              </a:solidFill>
              <a:latin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pic>
        <p:nvPicPr>
          <p:cNvPr id="9" name="Picture 2" descr="003"/>
          <p:cNvPicPr>
            <a:picLocks noChangeAspect="1" noChangeArrowheads="1"/>
          </p:cNvPicPr>
          <p:nvPr/>
        </p:nvPicPr>
        <p:blipFill>
          <a:blip r:embed="rId3" cstate="print">
            <a:lum bright="-12000" contrast="24000"/>
          </a:blip>
          <a:srcRect t="1573" b="11066"/>
          <a:stretch>
            <a:fillRect/>
          </a:stretch>
        </p:blipFill>
        <p:spPr bwMode="auto">
          <a:xfrm>
            <a:off x="304800" y="1295400"/>
            <a:ext cx="3733800" cy="4191000"/>
          </a:xfrm>
          <a:prstGeom prst="rect">
            <a:avLst/>
          </a:prstGeom>
          <a:noFill/>
          <a:ln w="9525">
            <a:noFill/>
            <a:miter lim="800000"/>
            <a:headEnd/>
            <a:tailEnd/>
          </a:ln>
        </p:spPr>
      </p:pic>
      <p:pic>
        <p:nvPicPr>
          <p:cNvPr id="23" name="图片 22" descr="timg (4).jpg"/>
          <p:cNvPicPr>
            <a:picLocks noChangeAspect="1"/>
          </p:cNvPicPr>
          <p:nvPr/>
        </p:nvPicPr>
        <p:blipFill>
          <a:blip r:embed="rId4" cstate="print"/>
          <a:stretch>
            <a:fillRect/>
          </a:stretch>
        </p:blipFill>
        <p:spPr>
          <a:xfrm>
            <a:off x="4343400" y="1371600"/>
            <a:ext cx="4445000" cy="3352800"/>
          </a:xfrm>
          <a:prstGeom prst="rect">
            <a:avLst/>
          </a:prstGeom>
        </p:spPr>
      </p:pic>
      <p:sp>
        <p:nvSpPr>
          <p:cNvPr id="24" name="TextBox 23"/>
          <p:cNvSpPr txBox="1"/>
          <p:nvPr/>
        </p:nvSpPr>
        <p:spPr>
          <a:xfrm>
            <a:off x="4800600" y="4724400"/>
            <a:ext cx="3810000" cy="830997"/>
          </a:xfrm>
          <a:prstGeom prst="rect">
            <a:avLst/>
          </a:prstGeom>
          <a:noFill/>
        </p:spPr>
        <p:txBody>
          <a:bodyPr wrap="square" rtlCol="0">
            <a:spAutoFit/>
          </a:bodyPr>
          <a:lstStyle/>
          <a:p>
            <a:r>
              <a:rPr lang="zh-CN" altLang="en-US" sz="2400" b="1" dirty="0"/>
              <a:t>毛泽东率领中共中央和</a:t>
            </a:r>
            <a:endParaRPr lang="en-US" altLang="zh-CN" sz="2400" b="1" dirty="0"/>
          </a:p>
          <a:p>
            <a:r>
              <a:rPr lang="zh-CN" altLang="en-US" sz="2400" b="1" dirty="0"/>
              <a:t>解放军总部主动撤出延安</a:t>
            </a:r>
          </a:p>
        </p:txBody>
      </p:sp>
      <p:sp>
        <p:nvSpPr>
          <p:cNvPr id="25" name="TextBox 24"/>
          <p:cNvSpPr txBox="1"/>
          <p:nvPr/>
        </p:nvSpPr>
        <p:spPr>
          <a:xfrm>
            <a:off x="228600" y="710625"/>
            <a:ext cx="2133600" cy="584775"/>
          </a:xfrm>
          <a:prstGeom prst="rect">
            <a:avLst/>
          </a:prstGeom>
          <a:noFill/>
        </p:spPr>
        <p:txBody>
          <a:bodyPr wrap="square" rtlCol="0">
            <a:spAutoFit/>
          </a:bodyPr>
          <a:lstStyle/>
          <a:p>
            <a:r>
              <a:rPr lang="zh-CN" altLang="en-US" sz="3200" b="1" dirty="0">
                <a:solidFill>
                  <a:srgbClr val="000099"/>
                </a:solidFill>
              </a:rPr>
              <a:t>战略防御</a:t>
            </a:r>
          </a:p>
        </p:txBody>
      </p:sp>
      <p:sp>
        <p:nvSpPr>
          <p:cNvPr id="27" name="TextBox 26"/>
          <p:cNvSpPr txBox="1"/>
          <p:nvPr/>
        </p:nvSpPr>
        <p:spPr>
          <a:xfrm>
            <a:off x="457200" y="5562600"/>
            <a:ext cx="2514600" cy="707886"/>
          </a:xfrm>
          <a:prstGeom prst="rect">
            <a:avLst/>
          </a:prstGeom>
          <a:noFill/>
        </p:spPr>
        <p:txBody>
          <a:bodyPr wrap="square" rtlCol="0">
            <a:spAutoFit/>
          </a:bodyPr>
          <a:lstStyle/>
          <a:p>
            <a:r>
              <a:rPr lang="zh-CN" altLang="en-US" sz="4000" b="1" dirty="0">
                <a:solidFill>
                  <a:srgbClr val="FF0000"/>
                </a:solidFill>
                <a:latin typeface="楷体" panose="02010609060101010101" pitchFamily="49" charset="-122"/>
                <a:ea typeface="楷体" panose="02010609060101010101" pitchFamily="49" charset="-122"/>
              </a:rPr>
              <a:t>转战陕北</a:t>
            </a:r>
          </a:p>
        </p:txBody>
      </p:sp>
      <p:sp>
        <p:nvSpPr>
          <p:cNvPr id="28" name="TextBox 27"/>
          <p:cNvSpPr txBox="1"/>
          <p:nvPr/>
        </p:nvSpPr>
        <p:spPr>
          <a:xfrm>
            <a:off x="1295400" y="6085582"/>
            <a:ext cx="7543800" cy="584775"/>
          </a:xfrm>
          <a:prstGeom prst="rect">
            <a:avLst/>
          </a:prstGeom>
          <a:noFill/>
        </p:spPr>
        <p:txBody>
          <a:bodyPr wrap="square" rtlCol="0">
            <a:spAutoFit/>
          </a:bodyPr>
          <a:lstStyle/>
          <a:p>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粉碎了国民党军队对陕北的重点进攻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ox(in)">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pic>
        <p:nvPicPr>
          <p:cNvPr id="8" name="图片 2" descr="timg"/>
          <p:cNvPicPr>
            <a:picLocks noChangeAspect="1" noChangeArrowheads="1"/>
          </p:cNvPicPr>
          <p:nvPr/>
        </p:nvPicPr>
        <p:blipFill>
          <a:blip r:embed="rId3" cstate="print"/>
          <a:srcRect/>
          <a:stretch>
            <a:fillRect/>
          </a:stretch>
        </p:blipFill>
        <p:spPr bwMode="auto">
          <a:xfrm>
            <a:off x="228600" y="1371600"/>
            <a:ext cx="4065588" cy="5257800"/>
          </a:xfrm>
          <a:prstGeom prst="rect">
            <a:avLst/>
          </a:prstGeom>
          <a:noFill/>
          <a:ln w="9525">
            <a:noFill/>
            <a:miter lim="800000"/>
            <a:headEnd/>
            <a:tailEnd/>
          </a:ln>
        </p:spPr>
      </p:pic>
      <p:sp>
        <p:nvSpPr>
          <p:cNvPr id="9" name="TextBox 8"/>
          <p:cNvSpPr txBox="1"/>
          <p:nvPr/>
        </p:nvSpPr>
        <p:spPr>
          <a:xfrm>
            <a:off x="5105400" y="2416314"/>
            <a:ext cx="3352800" cy="707886"/>
          </a:xfrm>
          <a:prstGeom prst="rect">
            <a:avLst/>
          </a:prstGeom>
          <a:noFill/>
        </p:spPr>
        <p:txBody>
          <a:bodyPr wrap="square" rtlCol="0">
            <a:spAutoFit/>
          </a:bodyPr>
          <a:lstStyle/>
          <a:p>
            <a:r>
              <a:rPr lang="zh-CN" altLang="en-US" sz="4000" b="1" dirty="0">
                <a:solidFill>
                  <a:srgbClr val="FF0000"/>
                </a:solidFill>
                <a:latin typeface="楷体" panose="02010609060101010101" pitchFamily="49" charset="-122"/>
                <a:ea typeface="楷体" panose="02010609060101010101" pitchFamily="49" charset="-122"/>
              </a:rPr>
              <a:t>孟良崮战役</a:t>
            </a:r>
          </a:p>
        </p:txBody>
      </p:sp>
      <p:sp>
        <p:nvSpPr>
          <p:cNvPr id="10" name="TextBox 9"/>
          <p:cNvSpPr txBox="1"/>
          <p:nvPr/>
        </p:nvSpPr>
        <p:spPr>
          <a:xfrm>
            <a:off x="228600" y="710625"/>
            <a:ext cx="2133600" cy="584775"/>
          </a:xfrm>
          <a:prstGeom prst="rect">
            <a:avLst/>
          </a:prstGeom>
          <a:noFill/>
        </p:spPr>
        <p:txBody>
          <a:bodyPr wrap="square" rtlCol="0">
            <a:spAutoFit/>
          </a:bodyPr>
          <a:lstStyle/>
          <a:p>
            <a:r>
              <a:rPr lang="zh-CN" altLang="en-US" sz="3200" b="1" dirty="0">
                <a:solidFill>
                  <a:srgbClr val="000099"/>
                </a:solidFill>
              </a:rPr>
              <a:t>战略防御</a:t>
            </a:r>
          </a:p>
        </p:txBody>
      </p:sp>
      <p:sp>
        <p:nvSpPr>
          <p:cNvPr id="11" name="TextBox 10"/>
          <p:cNvSpPr txBox="1"/>
          <p:nvPr/>
        </p:nvSpPr>
        <p:spPr>
          <a:xfrm>
            <a:off x="4724400" y="3429000"/>
            <a:ext cx="4419600" cy="1077218"/>
          </a:xfrm>
          <a:prstGeom prst="rect">
            <a:avLst/>
          </a:prstGeom>
          <a:noFill/>
        </p:spPr>
        <p:txBody>
          <a:bodyPr wrap="square" rtlCol="0">
            <a:spAutoFit/>
          </a:bodyPr>
          <a:lstStyle/>
          <a:p>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打退了敌人对山东解放区的重点进攻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3" cstate="print"/>
            <a:stretch>
              <a:fillRect/>
            </a:stretch>
          </p:blipFill>
          <p:spPr>
            <a:xfrm>
              <a:off x="0" y="0"/>
              <a:ext cx="2209800" cy="838200"/>
            </a:xfrm>
            <a:prstGeom prst="rect">
              <a:avLst/>
            </a:prstGeom>
          </p:spPr>
        </p:pic>
      </p:grpSp>
      <p:graphicFrame>
        <p:nvGraphicFramePr>
          <p:cNvPr id="9" name="Object 6"/>
          <p:cNvGraphicFramePr/>
          <p:nvPr/>
        </p:nvGraphicFramePr>
        <p:xfrm>
          <a:off x="76200" y="1371601"/>
          <a:ext cx="5003800" cy="5002138"/>
        </p:xfrm>
        <a:graphic>
          <a:graphicData uri="http://schemas.openxmlformats.org/presentationml/2006/ole">
            <mc:AlternateContent xmlns:mc="http://schemas.openxmlformats.org/markup-compatibility/2006">
              <mc:Choice xmlns:v="urn:schemas-microsoft-com:vml" Requires="v">
                <p:oleObj spid="_x0000_s1029" r:id="rId4" imgW="4105275" imgH="3352800" progId="PBrush">
                  <p:embed/>
                </p:oleObj>
              </mc:Choice>
              <mc:Fallback>
                <p:oleObj r:id="rId4" imgW="4105275" imgH="3352800" progId="PBrush">
                  <p:embed/>
                  <p:pic>
                    <p:nvPicPr>
                      <p:cNvPr id="0" name="Object 6"/>
                      <p:cNvPicPr/>
                      <p:nvPr/>
                    </p:nvPicPr>
                    <p:blipFill>
                      <a:blip r:embed="rId5"/>
                      <a:stretch>
                        <a:fillRect/>
                      </a:stretch>
                    </p:blipFill>
                    <p:spPr>
                      <a:xfrm>
                        <a:off x="76200" y="1371601"/>
                        <a:ext cx="5003800" cy="5002138"/>
                      </a:xfrm>
                      <a:prstGeom prst="rect">
                        <a:avLst/>
                      </a:prstGeom>
                      <a:solidFill>
                        <a:srgbClr val="1F497D"/>
                      </a:solidFill>
                      <a:ln w="38100">
                        <a:noFill/>
                      </a:ln>
                    </p:spPr>
                  </p:pic>
                </p:oleObj>
              </mc:Fallback>
            </mc:AlternateContent>
          </a:graphicData>
        </a:graphic>
      </p:graphicFrame>
      <p:grpSp>
        <p:nvGrpSpPr>
          <p:cNvPr id="10" name="组合 122897"/>
          <p:cNvGrpSpPr/>
          <p:nvPr/>
        </p:nvGrpSpPr>
        <p:grpSpPr bwMode="auto">
          <a:xfrm>
            <a:off x="227013" y="2783859"/>
            <a:ext cx="3770312" cy="1762850"/>
            <a:chOff x="2687" y="1488"/>
            <a:chExt cx="2375" cy="1311"/>
          </a:xfrm>
        </p:grpSpPr>
        <p:sp>
          <p:nvSpPr>
            <p:cNvPr id="11" name="Freeform 8"/>
            <p:cNvSpPr>
              <a:spLocks noChangeArrowheads="1"/>
            </p:cNvSpPr>
            <p:nvPr/>
          </p:nvSpPr>
          <p:spPr bwMode="auto">
            <a:xfrm>
              <a:off x="2687" y="1680"/>
              <a:ext cx="1237" cy="1119"/>
            </a:xfrm>
            <a:custGeom>
              <a:avLst/>
              <a:gdLst/>
              <a:ahLst/>
              <a:cxnLst>
                <a:cxn ang="0">
                  <a:pos x="577" y="0"/>
                </a:cxn>
                <a:cxn ang="0">
                  <a:pos x="312" y="266"/>
                </a:cxn>
                <a:cxn ang="0">
                  <a:pos x="447" y="245"/>
                </a:cxn>
                <a:cxn ang="0">
                  <a:pos x="241" y="576"/>
                </a:cxn>
                <a:cxn ang="0">
                  <a:pos x="74" y="1248"/>
                </a:cxn>
                <a:cxn ang="0">
                  <a:pos x="685" y="1342"/>
                </a:cxn>
                <a:cxn ang="0">
                  <a:pos x="985" y="928"/>
                </a:cxn>
                <a:cxn ang="0">
                  <a:pos x="1345" y="720"/>
                </a:cxn>
                <a:cxn ang="0">
                  <a:pos x="1009" y="720"/>
                </a:cxn>
                <a:cxn ang="0">
                  <a:pos x="1537" y="624"/>
                </a:cxn>
                <a:cxn ang="0">
                  <a:pos x="1873" y="576"/>
                </a:cxn>
                <a:cxn ang="0">
                  <a:pos x="1345" y="576"/>
                </a:cxn>
                <a:cxn ang="0">
                  <a:pos x="1201" y="624"/>
                </a:cxn>
                <a:cxn ang="0">
                  <a:pos x="1585" y="480"/>
                </a:cxn>
                <a:cxn ang="0">
                  <a:pos x="2017" y="480"/>
                </a:cxn>
                <a:cxn ang="0">
                  <a:pos x="2209" y="432"/>
                </a:cxn>
                <a:cxn ang="0">
                  <a:pos x="1777" y="432"/>
                </a:cxn>
                <a:cxn ang="0">
                  <a:pos x="1393" y="432"/>
                </a:cxn>
                <a:cxn ang="0">
                  <a:pos x="964" y="576"/>
                </a:cxn>
                <a:cxn ang="0">
                  <a:pos x="721" y="480"/>
                </a:cxn>
                <a:cxn ang="0">
                  <a:pos x="622" y="245"/>
                </a:cxn>
                <a:cxn ang="0">
                  <a:pos x="778" y="349"/>
                </a:cxn>
                <a:cxn ang="0">
                  <a:pos x="577" y="0"/>
                </a:cxn>
              </a:cxnLst>
              <a:rect l="0" t="0" r="r" b="b"/>
              <a:pathLst>
                <a:path w="2209" h="1395">
                  <a:moveTo>
                    <a:pt x="577" y="0"/>
                  </a:moveTo>
                  <a:lnTo>
                    <a:pt x="312" y="266"/>
                  </a:lnTo>
                  <a:lnTo>
                    <a:pt x="447" y="245"/>
                  </a:lnTo>
                  <a:cubicBezTo>
                    <a:pt x="435" y="297"/>
                    <a:pt x="303" y="409"/>
                    <a:pt x="241" y="576"/>
                  </a:cubicBezTo>
                  <a:cubicBezTo>
                    <a:pt x="179" y="743"/>
                    <a:pt x="0" y="1120"/>
                    <a:pt x="74" y="1248"/>
                  </a:cubicBezTo>
                  <a:cubicBezTo>
                    <a:pt x="148" y="1376"/>
                    <a:pt x="533" y="1395"/>
                    <a:pt x="685" y="1342"/>
                  </a:cubicBezTo>
                  <a:cubicBezTo>
                    <a:pt x="837" y="1289"/>
                    <a:pt x="875" y="1032"/>
                    <a:pt x="985" y="928"/>
                  </a:cubicBezTo>
                  <a:cubicBezTo>
                    <a:pt x="1095" y="824"/>
                    <a:pt x="1341" y="755"/>
                    <a:pt x="1345" y="720"/>
                  </a:cubicBezTo>
                  <a:lnTo>
                    <a:pt x="1009" y="720"/>
                  </a:lnTo>
                  <a:lnTo>
                    <a:pt x="1537" y="624"/>
                  </a:lnTo>
                  <a:lnTo>
                    <a:pt x="1873" y="576"/>
                  </a:lnTo>
                  <a:lnTo>
                    <a:pt x="1345" y="576"/>
                  </a:lnTo>
                  <a:lnTo>
                    <a:pt x="1201" y="624"/>
                  </a:lnTo>
                  <a:lnTo>
                    <a:pt x="1585" y="480"/>
                  </a:lnTo>
                  <a:lnTo>
                    <a:pt x="2017" y="480"/>
                  </a:lnTo>
                  <a:lnTo>
                    <a:pt x="2209" y="432"/>
                  </a:lnTo>
                  <a:lnTo>
                    <a:pt x="1777" y="432"/>
                  </a:lnTo>
                  <a:lnTo>
                    <a:pt x="1393" y="432"/>
                  </a:lnTo>
                  <a:lnTo>
                    <a:pt x="964" y="576"/>
                  </a:lnTo>
                  <a:lnTo>
                    <a:pt x="721" y="480"/>
                  </a:lnTo>
                  <a:cubicBezTo>
                    <a:pt x="664" y="425"/>
                    <a:pt x="613" y="267"/>
                    <a:pt x="622" y="245"/>
                  </a:cubicBezTo>
                  <a:lnTo>
                    <a:pt x="778" y="349"/>
                  </a:lnTo>
                  <a:lnTo>
                    <a:pt x="577" y="0"/>
                  </a:lnTo>
                  <a:close/>
                </a:path>
              </a:pathLst>
            </a:custGeom>
            <a:solidFill>
              <a:srgbClr val="000066"/>
            </a:solidFill>
            <a:ln w="9525">
              <a:solidFill>
                <a:schemeClr val="bg1"/>
              </a:solidFill>
              <a:round/>
            </a:ln>
          </p:spPr>
          <p:txBody>
            <a:bodyPr/>
            <a:lstStyle/>
            <a:p>
              <a:endParaRPr lang="zh-CN" altLang="en-US"/>
            </a:p>
          </p:txBody>
        </p:sp>
        <p:sp>
          <p:nvSpPr>
            <p:cNvPr id="12" name="Freeform 9"/>
            <p:cNvSpPr>
              <a:spLocks noChangeArrowheads="1"/>
            </p:cNvSpPr>
            <p:nvPr/>
          </p:nvSpPr>
          <p:spPr bwMode="auto">
            <a:xfrm>
              <a:off x="4032" y="1488"/>
              <a:ext cx="1030" cy="1119"/>
            </a:xfrm>
            <a:custGeom>
              <a:avLst/>
              <a:gdLst/>
              <a:ahLst/>
              <a:cxnLst>
                <a:cxn ang="0">
                  <a:pos x="1625" y="0"/>
                </a:cxn>
                <a:cxn ang="0">
                  <a:pos x="1152" y="214"/>
                </a:cxn>
                <a:cxn ang="0">
                  <a:pos x="1387" y="218"/>
                </a:cxn>
                <a:cxn ang="0">
                  <a:pos x="1056" y="435"/>
                </a:cxn>
                <a:cxn ang="0">
                  <a:pos x="672" y="550"/>
                </a:cxn>
                <a:cxn ang="0">
                  <a:pos x="0" y="694"/>
                </a:cxn>
                <a:cxn ang="0">
                  <a:pos x="144" y="694"/>
                </a:cxn>
                <a:cxn ang="0">
                  <a:pos x="288" y="646"/>
                </a:cxn>
                <a:cxn ang="0">
                  <a:pos x="576" y="646"/>
                </a:cxn>
                <a:cxn ang="0">
                  <a:pos x="912" y="742"/>
                </a:cxn>
                <a:cxn ang="0">
                  <a:pos x="1056" y="982"/>
                </a:cxn>
                <a:cxn ang="0">
                  <a:pos x="1201" y="1355"/>
                </a:cxn>
                <a:cxn ang="0">
                  <a:pos x="1584" y="1222"/>
                </a:cxn>
                <a:cxn ang="0">
                  <a:pos x="1824" y="982"/>
                </a:cxn>
                <a:cxn ang="0">
                  <a:pos x="1680" y="694"/>
                </a:cxn>
                <a:cxn ang="0">
                  <a:pos x="1536" y="454"/>
                </a:cxn>
                <a:cxn ang="0">
                  <a:pos x="1573" y="259"/>
                </a:cxn>
                <a:cxn ang="0">
                  <a:pos x="1680" y="406"/>
                </a:cxn>
                <a:cxn ang="0">
                  <a:pos x="1625" y="0"/>
                </a:cxn>
              </a:cxnLst>
              <a:rect l="0" t="0" r="r" b="b"/>
              <a:pathLst>
                <a:path w="1840" h="1395">
                  <a:moveTo>
                    <a:pt x="1625" y="0"/>
                  </a:moveTo>
                  <a:lnTo>
                    <a:pt x="1152" y="214"/>
                  </a:lnTo>
                  <a:lnTo>
                    <a:pt x="1387" y="218"/>
                  </a:lnTo>
                  <a:cubicBezTo>
                    <a:pt x="1371" y="255"/>
                    <a:pt x="1175" y="380"/>
                    <a:pt x="1056" y="435"/>
                  </a:cubicBezTo>
                  <a:cubicBezTo>
                    <a:pt x="937" y="490"/>
                    <a:pt x="848" y="507"/>
                    <a:pt x="672" y="550"/>
                  </a:cubicBezTo>
                  <a:lnTo>
                    <a:pt x="0" y="694"/>
                  </a:lnTo>
                  <a:lnTo>
                    <a:pt x="144" y="694"/>
                  </a:lnTo>
                  <a:lnTo>
                    <a:pt x="288" y="646"/>
                  </a:lnTo>
                  <a:lnTo>
                    <a:pt x="576" y="646"/>
                  </a:lnTo>
                  <a:lnTo>
                    <a:pt x="912" y="742"/>
                  </a:lnTo>
                  <a:lnTo>
                    <a:pt x="1056" y="982"/>
                  </a:lnTo>
                  <a:lnTo>
                    <a:pt x="1201" y="1355"/>
                  </a:lnTo>
                  <a:cubicBezTo>
                    <a:pt x="1289" y="1395"/>
                    <a:pt x="1480" y="1284"/>
                    <a:pt x="1584" y="1222"/>
                  </a:cubicBezTo>
                  <a:cubicBezTo>
                    <a:pt x="1688" y="1160"/>
                    <a:pt x="1808" y="1070"/>
                    <a:pt x="1824" y="982"/>
                  </a:cubicBezTo>
                  <a:cubicBezTo>
                    <a:pt x="1840" y="894"/>
                    <a:pt x="1728" y="782"/>
                    <a:pt x="1680" y="694"/>
                  </a:cubicBezTo>
                  <a:lnTo>
                    <a:pt x="1536" y="454"/>
                  </a:lnTo>
                  <a:lnTo>
                    <a:pt x="1573" y="259"/>
                  </a:lnTo>
                  <a:lnTo>
                    <a:pt x="1680" y="406"/>
                  </a:lnTo>
                  <a:lnTo>
                    <a:pt x="1625" y="0"/>
                  </a:lnTo>
                  <a:close/>
                </a:path>
              </a:pathLst>
            </a:custGeom>
            <a:solidFill>
              <a:srgbClr val="000066"/>
            </a:solidFill>
            <a:ln w="9525">
              <a:solidFill>
                <a:schemeClr val="bg1"/>
              </a:solidFill>
              <a:round/>
            </a:ln>
          </p:spPr>
          <p:txBody>
            <a:bodyPr/>
            <a:lstStyle/>
            <a:p>
              <a:endParaRPr lang="zh-CN" altLang="en-US"/>
            </a:p>
          </p:txBody>
        </p:sp>
        <p:grpSp>
          <p:nvGrpSpPr>
            <p:cNvPr id="13" name="组合 122896"/>
            <p:cNvGrpSpPr/>
            <p:nvPr/>
          </p:nvGrpSpPr>
          <p:grpSpPr bwMode="auto">
            <a:xfrm>
              <a:off x="2735" y="1902"/>
              <a:ext cx="2282" cy="711"/>
              <a:chOff x="2736" y="1920"/>
              <a:chExt cx="2282" cy="711"/>
            </a:xfrm>
          </p:grpSpPr>
          <p:sp>
            <p:nvSpPr>
              <p:cNvPr id="14" name="Text Box 10"/>
              <p:cNvSpPr txBox="1"/>
              <p:nvPr/>
            </p:nvSpPr>
            <p:spPr>
              <a:xfrm>
                <a:off x="2736" y="2112"/>
                <a:ext cx="537" cy="519"/>
              </a:xfrm>
              <a:prstGeom prst="rect">
                <a:avLst/>
              </a:prstGeom>
              <a:noFill/>
              <a:ln w="9525">
                <a:noFill/>
              </a:ln>
            </p:spPr>
            <p:txBody>
              <a:bodyPr>
                <a:spAutoFit/>
              </a:bodyPr>
              <a:lstStyle/>
              <a:p>
                <a:pPr algn="ctr" eaLnBrk="0" hangingPunct="0">
                  <a:spcBef>
                    <a:spcPct val="50000"/>
                  </a:spcBef>
                  <a:defRPr/>
                </a:pPr>
                <a:r>
                  <a:rPr lang="zh-CN" altLang="en-US" sz="4800" b="1" noProof="1">
                    <a:solidFill>
                      <a:srgbClr val="FFFF00"/>
                    </a:solidFill>
                    <a:effectLst>
                      <a:outerShdw blurRad="38100" dist="38100" dir="2700000">
                        <a:srgbClr val="C0C0C0"/>
                      </a:outerShdw>
                    </a:effectLst>
                    <a:latin typeface="Times New Roman" panose="02020603050405020304" pitchFamily="18" charset="0"/>
                  </a:rPr>
                  <a:t>重</a:t>
                </a:r>
              </a:p>
            </p:txBody>
          </p:sp>
          <p:sp>
            <p:nvSpPr>
              <p:cNvPr id="15" name="Text Box 11"/>
              <p:cNvSpPr txBox="1"/>
              <p:nvPr/>
            </p:nvSpPr>
            <p:spPr>
              <a:xfrm>
                <a:off x="4608" y="1920"/>
                <a:ext cx="410" cy="405"/>
              </a:xfrm>
              <a:prstGeom prst="rect">
                <a:avLst/>
              </a:prstGeom>
              <a:noFill/>
              <a:ln w="9525">
                <a:noFill/>
              </a:ln>
            </p:spPr>
            <p:txBody>
              <a:bodyPr>
                <a:spAutoFit/>
              </a:bodyPr>
              <a:lstStyle/>
              <a:p>
                <a:pPr algn="ctr" eaLnBrk="0" hangingPunct="0">
                  <a:spcBef>
                    <a:spcPct val="50000"/>
                  </a:spcBef>
                  <a:defRPr/>
                </a:pPr>
                <a:r>
                  <a:rPr lang="zh-CN" altLang="en-US" sz="3600" b="1" noProof="1">
                    <a:solidFill>
                      <a:srgbClr val="FFFF00"/>
                    </a:solidFill>
                    <a:effectLst>
                      <a:outerShdw blurRad="38100" dist="38100" dir="2700000">
                        <a:srgbClr val="C0C0C0"/>
                      </a:outerShdw>
                    </a:effectLst>
                    <a:latin typeface="Times New Roman" panose="02020603050405020304" pitchFamily="18" charset="0"/>
                  </a:rPr>
                  <a:t>点</a:t>
                </a:r>
              </a:p>
            </p:txBody>
          </p:sp>
        </p:grpSp>
      </p:grpSp>
      <p:grpSp>
        <p:nvGrpSpPr>
          <p:cNvPr id="16" name="组合 122898"/>
          <p:cNvGrpSpPr/>
          <p:nvPr/>
        </p:nvGrpSpPr>
        <p:grpSpPr bwMode="auto">
          <a:xfrm>
            <a:off x="1192211" y="2188432"/>
            <a:ext cx="2083512" cy="4166324"/>
            <a:chOff x="3295" y="960"/>
            <a:chExt cx="1383" cy="3676"/>
          </a:xfrm>
        </p:grpSpPr>
        <p:sp>
          <p:nvSpPr>
            <p:cNvPr id="17" name="Freeform 12"/>
            <p:cNvSpPr>
              <a:spLocks noChangeArrowheads="1"/>
            </p:cNvSpPr>
            <p:nvPr/>
          </p:nvSpPr>
          <p:spPr bwMode="auto">
            <a:xfrm rot="-414348">
              <a:off x="3295" y="960"/>
              <a:ext cx="1073" cy="2499"/>
            </a:xfrm>
            <a:custGeom>
              <a:avLst/>
              <a:gdLst/>
              <a:ahLst/>
              <a:cxnLst>
                <a:cxn ang="0">
                  <a:pos x="2186" y="3174"/>
                </a:cxn>
                <a:cxn ang="0">
                  <a:pos x="2289" y="2067"/>
                </a:cxn>
                <a:cxn ang="0">
                  <a:pos x="2062" y="2264"/>
                </a:cxn>
                <a:cxn ang="0">
                  <a:pos x="1803" y="785"/>
                </a:cxn>
                <a:cxn ang="0">
                  <a:pos x="2343" y="0"/>
                </a:cxn>
                <a:cxn ang="0">
                  <a:pos x="231" y="144"/>
                </a:cxn>
                <a:cxn ang="0">
                  <a:pos x="955" y="816"/>
                </a:cxn>
                <a:cxn ang="0">
                  <a:pos x="1679" y="2336"/>
                </a:cxn>
                <a:cxn ang="0">
                  <a:pos x="1369" y="2212"/>
                </a:cxn>
                <a:cxn ang="0">
                  <a:pos x="2186" y="3174"/>
                </a:cxn>
              </a:cxnLst>
              <a:rect l="0" t="0" r="r" b="b"/>
              <a:pathLst>
                <a:path w="2605" h="3174">
                  <a:moveTo>
                    <a:pt x="2186" y="3174"/>
                  </a:moveTo>
                  <a:lnTo>
                    <a:pt x="2289" y="2067"/>
                  </a:lnTo>
                  <a:lnTo>
                    <a:pt x="2062" y="2264"/>
                  </a:lnTo>
                  <a:cubicBezTo>
                    <a:pt x="1981" y="2050"/>
                    <a:pt x="1756" y="1162"/>
                    <a:pt x="1803" y="785"/>
                  </a:cubicBezTo>
                  <a:cubicBezTo>
                    <a:pt x="1850" y="408"/>
                    <a:pt x="2605" y="107"/>
                    <a:pt x="2343" y="0"/>
                  </a:cubicBezTo>
                  <a:lnTo>
                    <a:pt x="231" y="144"/>
                  </a:lnTo>
                  <a:cubicBezTo>
                    <a:pt x="0" y="280"/>
                    <a:pt x="714" y="451"/>
                    <a:pt x="955" y="816"/>
                  </a:cubicBezTo>
                  <a:cubicBezTo>
                    <a:pt x="1196" y="1181"/>
                    <a:pt x="1610" y="2103"/>
                    <a:pt x="1679" y="2336"/>
                  </a:cubicBezTo>
                  <a:lnTo>
                    <a:pt x="1369" y="2212"/>
                  </a:lnTo>
                  <a:lnTo>
                    <a:pt x="2186" y="3174"/>
                  </a:lnTo>
                  <a:close/>
                </a:path>
              </a:pathLst>
            </a:custGeom>
            <a:solidFill>
              <a:srgbClr val="FF99FF"/>
            </a:solidFill>
            <a:ln w="76200">
              <a:solidFill>
                <a:srgbClr val="FF0000"/>
              </a:solidFill>
              <a:prstDash val="sysDot"/>
              <a:round/>
            </a:ln>
          </p:spPr>
          <p:txBody>
            <a:bodyPr/>
            <a:lstStyle/>
            <a:p>
              <a:endParaRPr lang="zh-CN" altLang="en-US"/>
            </a:p>
          </p:txBody>
        </p:sp>
        <p:sp>
          <p:nvSpPr>
            <p:cNvPr id="18" name="Text Box 15"/>
            <p:cNvSpPr txBox="1">
              <a:spLocks noChangeArrowheads="1"/>
            </p:cNvSpPr>
            <p:nvPr/>
          </p:nvSpPr>
          <p:spPr bwMode="auto">
            <a:xfrm rot="21407303">
              <a:off x="4250" y="3408"/>
              <a:ext cx="428" cy="1228"/>
            </a:xfrm>
            <a:prstGeom prst="rect">
              <a:avLst/>
            </a:prstGeom>
            <a:solidFill>
              <a:schemeClr val="folHlink"/>
            </a:solidFill>
            <a:ln w="9525">
              <a:noFill/>
              <a:miter lim="800000"/>
            </a:ln>
          </p:spPr>
          <p:txBody>
            <a:bodyPr vert="eaVert" wrap="square">
              <a:spAutoFit/>
            </a:bodyPr>
            <a:lstStyle/>
            <a:p>
              <a:pPr>
                <a:spcBef>
                  <a:spcPct val="50000"/>
                </a:spcBef>
              </a:pPr>
              <a:r>
                <a:rPr lang="zh-CN" altLang="en-US" sz="3000" b="1">
                  <a:solidFill>
                    <a:schemeClr val="bg1"/>
                  </a:solidFill>
                  <a:ea typeface="黑体" panose="02010609060101010101" pitchFamily="2" charset="-122"/>
                </a:rPr>
                <a:t>大别山</a:t>
              </a:r>
            </a:p>
          </p:txBody>
        </p:sp>
      </p:grpSp>
      <p:sp>
        <p:nvSpPr>
          <p:cNvPr id="19" name="Oval 19"/>
          <p:cNvSpPr/>
          <p:nvPr/>
        </p:nvSpPr>
        <p:spPr>
          <a:xfrm>
            <a:off x="3551238" y="4694836"/>
            <a:ext cx="1554162" cy="822305"/>
          </a:xfrm>
          <a:prstGeom prst="ellipse">
            <a:avLst/>
          </a:prstGeom>
          <a:solidFill>
            <a:srgbClr val="FF0000"/>
          </a:solidFill>
          <a:ln w="76200" cap="flat" cmpd="sng">
            <a:solidFill>
              <a:schemeClr val="tx1"/>
            </a:solidFill>
            <a:prstDash val="sysDot"/>
            <a:headEnd type="none" w="med" len="med"/>
            <a:tailEnd type="none" w="med" len="med"/>
          </a:ln>
        </p:spPr>
        <p:txBody>
          <a:bodyPr wrap="square" anchor="ctr">
            <a:spAutoFit/>
          </a:bodyPr>
          <a:lstStyle/>
          <a:p>
            <a:pPr algn="ctr" eaLnBrk="0" hangingPunct="0">
              <a:spcBef>
                <a:spcPct val="50000"/>
              </a:spcBef>
              <a:defRPr/>
            </a:pPr>
            <a:r>
              <a:rPr lang="zh-CN" altLang="en-US" sz="3200" b="1" noProof="1">
                <a:solidFill>
                  <a:srgbClr val="FFFFFF"/>
                </a:solidFill>
                <a:effectLst>
                  <a:outerShdw blurRad="38100" dist="38100" dir="2700000">
                    <a:srgbClr val="000000"/>
                  </a:outerShdw>
                </a:effectLst>
                <a:latin typeface="Times New Roman" panose="02020603050405020304" pitchFamily="18" charset="0"/>
              </a:rPr>
              <a:t>南京</a:t>
            </a:r>
          </a:p>
        </p:txBody>
      </p:sp>
      <p:sp>
        <p:nvSpPr>
          <p:cNvPr id="20" name="Oval 20"/>
          <p:cNvSpPr/>
          <p:nvPr/>
        </p:nvSpPr>
        <p:spPr>
          <a:xfrm>
            <a:off x="1181100" y="5685436"/>
            <a:ext cx="1476375" cy="822305"/>
          </a:xfrm>
          <a:prstGeom prst="ellipse">
            <a:avLst/>
          </a:prstGeom>
          <a:solidFill>
            <a:srgbClr val="CC0000"/>
          </a:solidFill>
          <a:ln w="76200" cap="flat" cmpd="sng">
            <a:solidFill>
              <a:schemeClr val="tx1"/>
            </a:solidFill>
            <a:prstDash val="sysDot"/>
            <a:headEnd type="none" w="med" len="med"/>
            <a:tailEnd type="none" w="med" len="med"/>
          </a:ln>
        </p:spPr>
        <p:txBody>
          <a:bodyPr wrap="square" anchor="ctr">
            <a:spAutoFit/>
          </a:bodyPr>
          <a:lstStyle/>
          <a:p>
            <a:pPr algn="ctr" eaLnBrk="0" hangingPunct="0">
              <a:spcBef>
                <a:spcPct val="50000"/>
              </a:spcBef>
              <a:defRPr/>
            </a:pPr>
            <a:r>
              <a:rPr lang="zh-CN" altLang="en-US" sz="3200" b="1" noProof="1">
                <a:solidFill>
                  <a:srgbClr val="FFFFFF"/>
                </a:solidFill>
                <a:effectLst>
                  <a:outerShdw blurRad="38100" dist="38100" dir="2700000">
                    <a:srgbClr val="000000"/>
                  </a:outerShdw>
                </a:effectLst>
                <a:latin typeface="Times New Roman" panose="02020603050405020304" pitchFamily="18" charset="0"/>
              </a:rPr>
              <a:t>武汉</a:t>
            </a:r>
          </a:p>
        </p:txBody>
      </p:sp>
      <p:sp>
        <p:nvSpPr>
          <p:cNvPr id="22" name="TextBox 21"/>
          <p:cNvSpPr txBox="1"/>
          <p:nvPr/>
        </p:nvSpPr>
        <p:spPr>
          <a:xfrm>
            <a:off x="5257800" y="3124200"/>
            <a:ext cx="3886200" cy="954107"/>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揭开了人民解放军</a:t>
            </a:r>
            <a:r>
              <a:rPr lang="zh-CN" altLang="en-US" sz="2800" b="1" dirty="0">
                <a:solidFill>
                  <a:srgbClr val="FF0000"/>
                </a:solidFill>
                <a:latin typeface="楷体" panose="02010609060101010101" pitchFamily="49" charset="-122"/>
                <a:ea typeface="楷体" panose="02010609060101010101" pitchFamily="49" charset="-122"/>
              </a:rPr>
              <a:t>战略进攻</a:t>
            </a:r>
            <a:r>
              <a:rPr lang="zh-CN" altLang="en-US" sz="2800" b="1" dirty="0">
                <a:latin typeface="楷体" panose="02010609060101010101" pitchFamily="49" charset="-122"/>
                <a:ea typeface="楷体" panose="02010609060101010101" pitchFamily="49" charset="-122"/>
              </a:rPr>
              <a:t>的序幕。</a:t>
            </a:r>
          </a:p>
        </p:txBody>
      </p:sp>
      <p:sp>
        <p:nvSpPr>
          <p:cNvPr id="23" name="TextBox 22"/>
          <p:cNvSpPr txBox="1"/>
          <p:nvPr/>
        </p:nvSpPr>
        <p:spPr>
          <a:xfrm>
            <a:off x="5105400" y="2057400"/>
            <a:ext cx="3962400" cy="584775"/>
          </a:xfrm>
          <a:prstGeom prst="rect">
            <a:avLst/>
          </a:prstGeom>
          <a:noFill/>
        </p:spPr>
        <p:txBody>
          <a:bodyPr wrap="square" rtlCol="0">
            <a:spAutoFit/>
          </a:bodyPr>
          <a:lstStyle/>
          <a:p>
            <a:r>
              <a:rPr lang="zh-CN" altLang="en-US" sz="3200" b="1" dirty="0">
                <a:solidFill>
                  <a:srgbClr val="FF0000"/>
                </a:solidFill>
                <a:latin typeface="楷体" panose="02010609060101010101" pitchFamily="49" charset="-122"/>
                <a:ea typeface="楷体" panose="02010609060101010101" pitchFamily="49" charset="-122"/>
              </a:rPr>
              <a:t>刘邓大军挺进大别山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in)">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8" name="TextBox 7"/>
          <p:cNvSpPr txBox="1"/>
          <p:nvPr/>
        </p:nvSpPr>
        <p:spPr>
          <a:xfrm>
            <a:off x="152400" y="685800"/>
            <a:ext cx="2133600" cy="584775"/>
          </a:xfrm>
          <a:prstGeom prst="rect">
            <a:avLst/>
          </a:prstGeom>
          <a:noFill/>
        </p:spPr>
        <p:txBody>
          <a:bodyPr wrap="square" rtlCol="0">
            <a:spAutoFit/>
          </a:bodyPr>
          <a:lstStyle/>
          <a:p>
            <a:r>
              <a:rPr lang="zh-CN" altLang="en-US" sz="3200" b="1" dirty="0">
                <a:solidFill>
                  <a:srgbClr val="000099"/>
                </a:solidFill>
              </a:rPr>
              <a:t>战略决战</a:t>
            </a:r>
          </a:p>
        </p:txBody>
      </p:sp>
      <p:grpSp>
        <p:nvGrpSpPr>
          <p:cNvPr id="13" name="组合 12"/>
          <p:cNvGrpSpPr/>
          <p:nvPr/>
        </p:nvGrpSpPr>
        <p:grpSpPr>
          <a:xfrm>
            <a:off x="914400" y="1295400"/>
            <a:ext cx="5486400" cy="5334000"/>
            <a:chOff x="914400" y="1295400"/>
            <a:chExt cx="5486400" cy="5334000"/>
          </a:xfrm>
        </p:grpSpPr>
        <p:pic>
          <p:nvPicPr>
            <p:cNvPr id="9" name="图片 8" descr="1.jpg"/>
            <p:cNvPicPr>
              <a:picLocks noChangeAspect="1"/>
            </p:cNvPicPr>
            <p:nvPr/>
          </p:nvPicPr>
          <p:blipFill>
            <a:blip r:embed="rId3" cstate="print"/>
            <a:stretch>
              <a:fillRect/>
            </a:stretch>
          </p:blipFill>
          <p:spPr>
            <a:xfrm>
              <a:off x="914400" y="1295400"/>
              <a:ext cx="5486400" cy="5334000"/>
            </a:xfrm>
            <a:prstGeom prst="rect">
              <a:avLst/>
            </a:prstGeom>
          </p:spPr>
        </p:pic>
        <p:sp>
          <p:nvSpPr>
            <p:cNvPr id="12" name="任意多边形 11"/>
            <p:cNvSpPr/>
            <p:nvPr/>
          </p:nvSpPr>
          <p:spPr>
            <a:xfrm>
              <a:off x="972457" y="2743200"/>
              <a:ext cx="2614882" cy="1066800"/>
            </a:xfrm>
            <a:custGeom>
              <a:avLst/>
              <a:gdLst>
                <a:gd name="connsiteX0" fmla="*/ 0 w 2614882"/>
                <a:gd name="connsiteY0" fmla="*/ 206260 h 875164"/>
                <a:gd name="connsiteX1" fmla="*/ 0 w 2614882"/>
                <a:gd name="connsiteY1" fmla="*/ 206260 h 875164"/>
                <a:gd name="connsiteX2" fmla="*/ 14514 w 2614882"/>
                <a:gd name="connsiteY2" fmla="*/ 583632 h 875164"/>
                <a:gd name="connsiteX3" fmla="*/ 29029 w 2614882"/>
                <a:gd name="connsiteY3" fmla="*/ 627175 h 875164"/>
                <a:gd name="connsiteX4" fmla="*/ 43543 w 2614882"/>
                <a:gd name="connsiteY4" fmla="*/ 714260 h 875164"/>
                <a:gd name="connsiteX5" fmla="*/ 58057 w 2614882"/>
                <a:gd name="connsiteY5" fmla="*/ 757803 h 875164"/>
                <a:gd name="connsiteX6" fmla="*/ 130629 w 2614882"/>
                <a:gd name="connsiteY6" fmla="*/ 859403 h 875164"/>
                <a:gd name="connsiteX7" fmla="*/ 174172 w 2614882"/>
                <a:gd name="connsiteY7" fmla="*/ 873918 h 875164"/>
                <a:gd name="connsiteX8" fmla="*/ 261257 w 2614882"/>
                <a:gd name="connsiteY8" fmla="*/ 815860 h 875164"/>
                <a:gd name="connsiteX9" fmla="*/ 406400 w 2614882"/>
                <a:gd name="connsiteY9" fmla="*/ 714260 h 875164"/>
                <a:gd name="connsiteX10" fmla="*/ 464457 w 2614882"/>
                <a:gd name="connsiteY10" fmla="*/ 685232 h 875164"/>
                <a:gd name="connsiteX11" fmla="*/ 551543 w 2614882"/>
                <a:gd name="connsiteY11" fmla="*/ 670718 h 875164"/>
                <a:gd name="connsiteX12" fmla="*/ 609600 w 2614882"/>
                <a:gd name="connsiteY12" fmla="*/ 656203 h 875164"/>
                <a:gd name="connsiteX13" fmla="*/ 696686 w 2614882"/>
                <a:gd name="connsiteY13" fmla="*/ 627175 h 875164"/>
                <a:gd name="connsiteX14" fmla="*/ 754743 w 2614882"/>
                <a:gd name="connsiteY14" fmla="*/ 612660 h 875164"/>
                <a:gd name="connsiteX15" fmla="*/ 827314 w 2614882"/>
                <a:gd name="connsiteY15" fmla="*/ 583632 h 875164"/>
                <a:gd name="connsiteX16" fmla="*/ 914400 w 2614882"/>
                <a:gd name="connsiteY16" fmla="*/ 569118 h 875164"/>
                <a:gd name="connsiteX17" fmla="*/ 972457 w 2614882"/>
                <a:gd name="connsiteY17" fmla="*/ 612660 h 875164"/>
                <a:gd name="connsiteX18" fmla="*/ 1016000 w 2614882"/>
                <a:gd name="connsiteY18" fmla="*/ 641689 h 875164"/>
                <a:gd name="connsiteX19" fmla="*/ 1088572 w 2614882"/>
                <a:gd name="connsiteY19" fmla="*/ 728775 h 875164"/>
                <a:gd name="connsiteX20" fmla="*/ 1132114 w 2614882"/>
                <a:gd name="connsiteY20" fmla="*/ 743289 h 875164"/>
                <a:gd name="connsiteX21" fmla="*/ 1248229 w 2614882"/>
                <a:gd name="connsiteY21" fmla="*/ 728775 h 875164"/>
                <a:gd name="connsiteX22" fmla="*/ 1291772 w 2614882"/>
                <a:gd name="connsiteY22" fmla="*/ 714260 h 875164"/>
                <a:gd name="connsiteX23" fmla="*/ 1349829 w 2614882"/>
                <a:gd name="connsiteY23" fmla="*/ 699746 h 875164"/>
                <a:gd name="connsiteX24" fmla="*/ 1480457 w 2614882"/>
                <a:gd name="connsiteY24" fmla="*/ 685232 h 875164"/>
                <a:gd name="connsiteX25" fmla="*/ 1509486 w 2614882"/>
                <a:gd name="connsiteY25" fmla="*/ 641689 h 875164"/>
                <a:gd name="connsiteX26" fmla="*/ 1611086 w 2614882"/>
                <a:gd name="connsiteY26" fmla="*/ 670718 h 875164"/>
                <a:gd name="connsiteX27" fmla="*/ 1698172 w 2614882"/>
                <a:gd name="connsiteY27" fmla="*/ 714260 h 875164"/>
                <a:gd name="connsiteX28" fmla="*/ 1828800 w 2614882"/>
                <a:gd name="connsiteY28" fmla="*/ 757803 h 875164"/>
                <a:gd name="connsiteX29" fmla="*/ 2104572 w 2614882"/>
                <a:gd name="connsiteY29" fmla="*/ 714260 h 875164"/>
                <a:gd name="connsiteX30" fmla="*/ 2191657 w 2614882"/>
                <a:gd name="connsiteY30" fmla="*/ 685232 h 875164"/>
                <a:gd name="connsiteX31" fmla="*/ 2293257 w 2614882"/>
                <a:gd name="connsiteY31" fmla="*/ 641689 h 875164"/>
                <a:gd name="connsiteX32" fmla="*/ 2307772 w 2614882"/>
                <a:gd name="connsiteY32" fmla="*/ 598146 h 875164"/>
                <a:gd name="connsiteX33" fmla="*/ 2394857 w 2614882"/>
                <a:gd name="connsiteY33" fmla="*/ 540089 h 875164"/>
                <a:gd name="connsiteX34" fmla="*/ 2409372 w 2614882"/>
                <a:gd name="connsiteY34" fmla="*/ 496546 h 875164"/>
                <a:gd name="connsiteX35" fmla="*/ 2569029 w 2614882"/>
                <a:gd name="connsiteY35" fmla="*/ 453003 h 875164"/>
                <a:gd name="connsiteX36" fmla="*/ 2612572 w 2614882"/>
                <a:gd name="connsiteY36" fmla="*/ 351403 h 875164"/>
                <a:gd name="connsiteX37" fmla="*/ 2598057 w 2614882"/>
                <a:gd name="connsiteY37" fmla="*/ 119175 h 875164"/>
                <a:gd name="connsiteX38" fmla="*/ 2554514 w 2614882"/>
                <a:gd name="connsiteY38" fmla="*/ 90146 h 875164"/>
                <a:gd name="connsiteX39" fmla="*/ 2467429 w 2614882"/>
                <a:gd name="connsiteY39" fmla="*/ 61118 h 875164"/>
                <a:gd name="connsiteX40" fmla="*/ 2177143 w 2614882"/>
                <a:gd name="connsiteY40" fmla="*/ 46603 h 875164"/>
                <a:gd name="connsiteX41" fmla="*/ 2133600 w 2614882"/>
                <a:gd name="connsiteY41" fmla="*/ 32089 h 875164"/>
                <a:gd name="connsiteX42" fmla="*/ 2090057 w 2614882"/>
                <a:gd name="connsiteY42" fmla="*/ 3060 h 875164"/>
                <a:gd name="connsiteX43" fmla="*/ 2017486 w 2614882"/>
                <a:gd name="connsiteY43" fmla="*/ 17575 h 875164"/>
                <a:gd name="connsiteX44" fmla="*/ 1973943 w 2614882"/>
                <a:gd name="connsiteY44" fmla="*/ 46603 h 875164"/>
                <a:gd name="connsiteX45" fmla="*/ 1872343 w 2614882"/>
                <a:gd name="connsiteY45" fmla="*/ 90146 h 875164"/>
                <a:gd name="connsiteX46" fmla="*/ 1799772 w 2614882"/>
                <a:gd name="connsiteY46" fmla="*/ 104660 h 875164"/>
                <a:gd name="connsiteX47" fmla="*/ 1756229 w 2614882"/>
                <a:gd name="connsiteY47" fmla="*/ 119175 h 875164"/>
                <a:gd name="connsiteX48" fmla="*/ 1378857 w 2614882"/>
                <a:gd name="connsiteY48" fmla="*/ 133689 h 875164"/>
                <a:gd name="connsiteX49" fmla="*/ 1291772 w 2614882"/>
                <a:gd name="connsiteY49" fmla="*/ 162718 h 875164"/>
                <a:gd name="connsiteX50" fmla="*/ 1248229 w 2614882"/>
                <a:gd name="connsiteY50" fmla="*/ 177232 h 875164"/>
                <a:gd name="connsiteX51" fmla="*/ 1190172 w 2614882"/>
                <a:gd name="connsiteY51" fmla="*/ 162718 h 875164"/>
                <a:gd name="connsiteX52" fmla="*/ 1103086 w 2614882"/>
                <a:gd name="connsiteY52" fmla="*/ 133689 h 875164"/>
                <a:gd name="connsiteX53" fmla="*/ 188686 w 2614882"/>
                <a:gd name="connsiteY53" fmla="*/ 162718 h 875164"/>
                <a:gd name="connsiteX54" fmla="*/ 101600 w 2614882"/>
                <a:gd name="connsiteY54" fmla="*/ 191746 h 875164"/>
                <a:gd name="connsiteX55" fmla="*/ 0 w 2614882"/>
                <a:gd name="connsiteY55" fmla="*/ 206260 h 87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14882" h="875164">
                  <a:moveTo>
                    <a:pt x="0" y="206260"/>
                  </a:moveTo>
                  <a:lnTo>
                    <a:pt x="0" y="206260"/>
                  </a:lnTo>
                  <a:cubicBezTo>
                    <a:pt x="4838" y="332051"/>
                    <a:pt x="5853" y="458047"/>
                    <a:pt x="14514" y="583632"/>
                  </a:cubicBezTo>
                  <a:cubicBezTo>
                    <a:pt x="15567" y="598895"/>
                    <a:pt x="25710" y="612240"/>
                    <a:pt x="29029" y="627175"/>
                  </a:cubicBezTo>
                  <a:cubicBezTo>
                    <a:pt x="35413" y="655903"/>
                    <a:pt x="37159" y="685532"/>
                    <a:pt x="43543" y="714260"/>
                  </a:cubicBezTo>
                  <a:cubicBezTo>
                    <a:pt x="46862" y="729195"/>
                    <a:pt x="52030" y="743741"/>
                    <a:pt x="58057" y="757803"/>
                  </a:cubicBezTo>
                  <a:cubicBezTo>
                    <a:pt x="76218" y="800180"/>
                    <a:pt x="90805" y="832853"/>
                    <a:pt x="130629" y="859403"/>
                  </a:cubicBezTo>
                  <a:cubicBezTo>
                    <a:pt x="143359" y="867890"/>
                    <a:pt x="159658" y="869080"/>
                    <a:pt x="174172" y="873918"/>
                  </a:cubicBezTo>
                  <a:cubicBezTo>
                    <a:pt x="248238" y="849228"/>
                    <a:pt x="192068" y="875164"/>
                    <a:pt x="261257" y="815860"/>
                  </a:cubicBezTo>
                  <a:cubicBezTo>
                    <a:pt x="292126" y="789401"/>
                    <a:pt x="378652" y="730909"/>
                    <a:pt x="406400" y="714260"/>
                  </a:cubicBezTo>
                  <a:cubicBezTo>
                    <a:pt x="424953" y="703128"/>
                    <a:pt x="443733" y="691449"/>
                    <a:pt x="464457" y="685232"/>
                  </a:cubicBezTo>
                  <a:cubicBezTo>
                    <a:pt x="492645" y="676776"/>
                    <a:pt x="522685" y="676490"/>
                    <a:pt x="551543" y="670718"/>
                  </a:cubicBezTo>
                  <a:cubicBezTo>
                    <a:pt x="571104" y="666806"/>
                    <a:pt x="590493" y="661935"/>
                    <a:pt x="609600" y="656203"/>
                  </a:cubicBezTo>
                  <a:cubicBezTo>
                    <a:pt x="638908" y="647410"/>
                    <a:pt x="667001" y="634597"/>
                    <a:pt x="696686" y="627175"/>
                  </a:cubicBezTo>
                  <a:cubicBezTo>
                    <a:pt x="716038" y="622337"/>
                    <a:pt x="735819" y="618968"/>
                    <a:pt x="754743" y="612660"/>
                  </a:cubicBezTo>
                  <a:cubicBezTo>
                    <a:pt x="779460" y="604421"/>
                    <a:pt x="802178" y="590487"/>
                    <a:pt x="827314" y="583632"/>
                  </a:cubicBezTo>
                  <a:cubicBezTo>
                    <a:pt x="855706" y="575889"/>
                    <a:pt x="885371" y="573956"/>
                    <a:pt x="914400" y="569118"/>
                  </a:cubicBezTo>
                  <a:cubicBezTo>
                    <a:pt x="933752" y="583632"/>
                    <a:pt x="952773" y="598600"/>
                    <a:pt x="972457" y="612660"/>
                  </a:cubicBezTo>
                  <a:cubicBezTo>
                    <a:pt x="986652" y="622799"/>
                    <a:pt x="1003665" y="629354"/>
                    <a:pt x="1016000" y="641689"/>
                  </a:cubicBezTo>
                  <a:cubicBezTo>
                    <a:pt x="1069549" y="695238"/>
                    <a:pt x="1017239" y="681220"/>
                    <a:pt x="1088572" y="728775"/>
                  </a:cubicBezTo>
                  <a:cubicBezTo>
                    <a:pt x="1101302" y="737261"/>
                    <a:pt x="1117600" y="738451"/>
                    <a:pt x="1132114" y="743289"/>
                  </a:cubicBezTo>
                  <a:cubicBezTo>
                    <a:pt x="1170819" y="738451"/>
                    <a:pt x="1209852" y="735753"/>
                    <a:pt x="1248229" y="728775"/>
                  </a:cubicBezTo>
                  <a:cubicBezTo>
                    <a:pt x="1263282" y="726038"/>
                    <a:pt x="1277061" y="718463"/>
                    <a:pt x="1291772" y="714260"/>
                  </a:cubicBezTo>
                  <a:cubicBezTo>
                    <a:pt x="1310952" y="708780"/>
                    <a:pt x="1330113" y="702779"/>
                    <a:pt x="1349829" y="699746"/>
                  </a:cubicBezTo>
                  <a:cubicBezTo>
                    <a:pt x="1393130" y="693084"/>
                    <a:pt x="1436914" y="690070"/>
                    <a:pt x="1480457" y="685232"/>
                  </a:cubicBezTo>
                  <a:cubicBezTo>
                    <a:pt x="1490133" y="670718"/>
                    <a:pt x="1492937" y="647205"/>
                    <a:pt x="1509486" y="641689"/>
                  </a:cubicBezTo>
                  <a:cubicBezTo>
                    <a:pt x="1516078" y="639492"/>
                    <a:pt x="1599475" y="665558"/>
                    <a:pt x="1611086" y="670718"/>
                  </a:cubicBezTo>
                  <a:cubicBezTo>
                    <a:pt x="1640744" y="683899"/>
                    <a:pt x="1668626" y="700830"/>
                    <a:pt x="1698172" y="714260"/>
                  </a:cubicBezTo>
                  <a:cubicBezTo>
                    <a:pt x="1764978" y="744626"/>
                    <a:pt x="1764062" y="741619"/>
                    <a:pt x="1828800" y="757803"/>
                  </a:cubicBezTo>
                  <a:cubicBezTo>
                    <a:pt x="1975730" y="708827"/>
                    <a:pt x="1885377" y="731122"/>
                    <a:pt x="2104572" y="714260"/>
                  </a:cubicBezTo>
                  <a:cubicBezTo>
                    <a:pt x="2133600" y="704584"/>
                    <a:pt x="2166198" y="702205"/>
                    <a:pt x="2191657" y="685232"/>
                  </a:cubicBezTo>
                  <a:cubicBezTo>
                    <a:pt x="2251798" y="645138"/>
                    <a:pt x="2218277" y="660434"/>
                    <a:pt x="2293257" y="641689"/>
                  </a:cubicBezTo>
                  <a:cubicBezTo>
                    <a:pt x="2298095" y="627175"/>
                    <a:pt x="2296954" y="608964"/>
                    <a:pt x="2307772" y="598146"/>
                  </a:cubicBezTo>
                  <a:cubicBezTo>
                    <a:pt x="2332441" y="573477"/>
                    <a:pt x="2394857" y="540089"/>
                    <a:pt x="2394857" y="540089"/>
                  </a:cubicBezTo>
                  <a:cubicBezTo>
                    <a:pt x="2399695" y="525575"/>
                    <a:pt x="2396922" y="505439"/>
                    <a:pt x="2409372" y="496546"/>
                  </a:cubicBezTo>
                  <a:cubicBezTo>
                    <a:pt x="2438015" y="476087"/>
                    <a:pt x="2532440" y="460321"/>
                    <a:pt x="2569029" y="453003"/>
                  </a:cubicBezTo>
                  <a:cubicBezTo>
                    <a:pt x="2574696" y="441670"/>
                    <a:pt x="2612572" y="372757"/>
                    <a:pt x="2612572" y="351403"/>
                  </a:cubicBezTo>
                  <a:cubicBezTo>
                    <a:pt x="2612572" y="273843"/>
                    <a:pt x="2614882" y="194888"/>
                    <a:pt x="2598057" y="119175"/>
                  </a:cubicBezTo>
                  <a:cubicBezTo>
                    <a:pt x="2594273" y="102146"/>
                    <a:pt x="2570455" y="97231"/>
                    <a:pt x="2554514" y="90146"/>
                  </a:cubicBezTo>
                  <a:cubicBezTo>
                    <a:pt x="2526553" y="77719"/>
                    <a:pt x="2497989" y="62646"/>
                    <a:pt x="2467429" y="61118"/>
                  </a:cubicBezTo>
                  <a:lnTo>
                    <a:pt x="2177143" y="46603"/>
                  </a:lnTo>
                  <a:cubicBezTo>
                    <a:pt x="2162629" y="41765"/>
                    <a:pt x="2147284" y="38931"/>
                    <a:pt x="2133600" y="32089"/>
                  </a:cubicBezTo>
                  <a:cubicBezTo>
                    <a:pt x="2117998" y="24288"/>
                    <a:pt x="2107366" y="5224"/>
                    <a:pt x="2090057" y="3060"/>
                  </a:cubicBezTo>
                  <a:cubicBezTo>
                    <a:pt x="2065578" y="0"/>
                    <a:pt x="2041676" y="12737"/>
                    <a:pt x="2017486" y="17575"/>
                  </a:cubicBezTo>
                  <a:cubicBezTo>
                    <a:pt x="2002972" y="27251"/>
                    <a:pt x="1989089" y="37948"/>
                    <a:pt x="1973943" y="46603"/>
                  </a:cubicBezTo>
                  <a:cubicBezTo>
                    <a:pt x="1941632" y="65067"/>
                    <a:pt x="1908531" y="81099"/>
                    <a:pt x="1872343" y="90146"/>
                  </a:cubicBezTo>
                  <a:cubicBezTo>
                    <a:pt x="1848410" y="96129"/>
                    <a:pt x="1823705" y="98677"/>
                    <a:pt x="1799772" y="104660"/>
                  </a:cubicBezTo>
                  <a:cubicBezTo>
                    <a:pt x="1784929" y="108371"/>
                    <a:pt x="1771492" y="118122"/>
                    <a:pt x="1756229" y="119175"/>
                  </a:cubicBezTo>
                  <a:cubicBezTo>
                    <a:pt x="1630644" y="127836"/>
                    <a:pt x="1504648" y="128851"/>
                    <a:pt x="1378857" y="133689"/>
                  </a:cubicBezTo>
                  <a:lnTo>
                    <a:pt x="1291772" y="162718"/>
                  </a:lnTo>
                  <a:lnTo>
                    <a:pt x="1248229" y="177232"/>
                  </a:lnTo>
                  <a:cubicBezTo>
                    <a:pt x="1228877" y="172394"/>
                    <a:pt x="1209279" y="168450"/>
                    <a:pt x="1190172" y="162718"/>
                  </a:cubicBezTo>
                  <a:cubicBezTo>
                    <a:pt x="1160864" y="153925"/>
                    <a:pt x="1103086" y="133689"/>
                    <a:pt x="1103086" y="133689"/>
                  </a:cubicBezTo>
                  <a:cubicBezTo>
                    <a:pt x="759292" y="219636"/>
                    <a:pt x="1190518" y="116479"/>
                    <a:pt x="188686" y="162718"/>
                  </a:cubicBezTo>
                  <a:cubicBezTo>
                    <a:pt x="158120" y="164129"/>
                    <a:pt x="101600" y="191746"/>
                    <a:pt x="101600" y="191746"/>
                  </a:cubicBezTo>
                  <a:lnTo>
                    <a:pt x="0" y="20626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椭圆 13"/>
          <p:cNvSpPr/>
          <p:nvPr/>
        </p:nvSpPr>
        <p:spPr>
          <a:xfrm>
            <a:off x="4648200" y="3505200"/>
            <a:ext cx="1143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286000" y="4267200"/>
            <a:ext cx="9906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629400" y="2895600"/>
            <a:ext cx="2590800" cy="707886"/>
          </a:xfrm>
          <a:prstGeom prst="rect">
            <a:avLst/>
          </a:prstGeom>
          <a:noFill/>
        </p:spPr>
        <p:txBody>
          <a:bodyPr wrap="square" rtlCol="0">
            <a:spAutoFit/>
          </a:bodyPr>
          <a:lstStyle/>
          <a:p>
            <a:r>
              <a:rPr lang="zh-CN" altLang="en-US" sz="4000" b="1" dirty="0">
                <a:solidFill>
                  <a:srgbClr val="FF0000"/>
                </a:solidFill>
                <a:latin typeface="楷体" panose="02010609060101010101" pitchFamily="49" charset="-122"/>
                <a:ea typeface="楷体" panose="02010609060101010101" pitchFamily="49" charset="-122"/>
              </a:rPr>
              <a:t>辽沈战役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82b7e4d8989370cdcd558a99c462699edd25bf72739f-u8HiEW_fw658.jpg"/>
          <p:cNvPicPr>
            <a:picLocks noChangeAspect="1"/>
          </p:cNvPicPr>
          <p:nvPr/>
        </p:nvPicPr>
        <p:blipFill>
          <a:blip r:embed="rId2" cstate="print"/>
          <a:stretch>
            <a:fillRect/>
          </a:stretch>
        </p:blipFill>
        <p:spPr>
          <a:xfrm>
            <a:off x="0" y="0"/>
            <a:ext cx="9144000" cy="6858000"/>
          </a:xfrm>
          <a:prstGeom prst="rect">
            <a:avLst/>
          </a:prstGeom>
        </p:spPr>
      </p:pic>
      <p:pic>
        <p:nvPicPr>
          <p:cNvPr id="7" name="图片 23" descr="QQ图片20181114085102.jpg"/>
          <p:cNvPicPr>
            <a:picLocks noChangeAspect="1" noChangeArrowheads="1"/>
          </p:cNvPicPr>
          <p:nvPr/>
        </p:nvPicPr>
        <p:blipFill>
          <a:blip r:embed="rId3" cstate="print"/>
          <a:srcRect l="5556" t="30208" r="5556" b="11458"/>
          <a:stretch>
            <a:fillRect/>
          </a:stretch>
        </p:blipFill>
        <p:spPr bwMode="auto">
          <a:xfrm>
            <a:off x="304800" y="228600"/>
            <a:ext cx="4191000" cy="2819400"/>
          </a:xfrm>
          <a:prstGeom prst="rect">
            <a:avLst/>
          </a:prstGeom>
          <a:noFill/>
          <a:ln w="9525">
            <a:noFill/>
            <a:miter lim="800000"/>
            <a:headEnd/>
            <a:tailEnd/>
          </a:ln>
        </p:spPr>
      </p:pic>
      <p:pic>
        <p:nvPicPr>
          <p:cNvPr id="8" name="图片 7" descr="timg (1).jpg"/>
          <p:cNvPicPr>
            <a:picLocks noChangeAspect="1"/>
          </p:cNvPicPr>
          <p:nvPr/>
        </p:nvPicPr>
        <p:blipFill>
          <a:blip r:embed="rId4" cstate="print"/>
          <a:stretch>
            <a:fillRect/>
          </a:stretch>
        </p:blipFill>
        <p:spPr>
          <a:xfrm>
            <a:off x="4724400" y="228600"/>
            <a:ext cx="4114800" cy="2819400"/>
          </a:xfrm>
          <a:prstGeom prst="rect">
            <a:avLst/>
          </a:prstGeom>
        </p:spPr>
      </p:pic>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r="2344" b="2525"/>
          <a:stretch>
            <a:fillRect/>
          </a:stretch>
        </p:blipFill>
        <p:spPr>
          <a:xfrm>
            <a:off x="533400" y="3124200"/>
            <a:ext cx="8077200" cy="3505200"/>
          </a:xfrm>
          <a:prstGeom prst="rect">
            <a:avLst/>
          </a:prstGeom>
        </p:spPr>
      </p:pic>
    </p:spTree>
    <p:extLst>
      <p:ext uri="{BB962C8B-B14F-4D97-AF65-F5344CB8AC3E}">
        <p14:creationId xmlns:p14="http://schemas.microsoft.com/office/powerpoint/2010/main" val="121121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8" name="TextBox 7"/>
          <p:cNvSpPr txBox="1"/>
          <p:nvPr/>
        </p:nvSpPr>
        <p:spPr>
          <a:xfrm>
            <a:off x="228600" y="710625"/>
            <a:ext cx="2133600" cy="584775"/>
          </a:xfrm>
          <a:prstGeom prst="rect">
            <a:avLst/>
          </a:prstGeom>
          <a:noFill/>
        </p:spPr>
        <p:txBody>
          <a:bodyPr wrap="square" rtlCol="0">
            <a:spAutoFit/>
          </a:bodyPr>
          <a:lstStyle/>
          <a:p>
            <a:r>
              <a:rPr lang="zh-CN" altLang="en-US" sz="3200" b="1" dirty="0">
                <a:solidFill>
                  <a:srgbClr val="000099"/>
                </a:solidFill>
              </a:rPr>
              <a:t>战略决战</a:t>
            </a:r>
          </a:p>
        </p:txBody>
      </p:sp>
      <p:sp>
        <p:nvSpPr>
          <p:cNvPr id="14" name="TextBox 13"/>
          <p:cNvSpPr txBox="1"/>
          <p:nvPr/>
        </p:nvSpPr>
        <p:spPr>
          <a:xfrm>
            <a:off x="3505200" y="5830669"/>
            <a:ext cx="2667000" cy="707886"/>
          </a:xfrm>
          <a:prstGeom prst="rect">
            <a:avLst/>
          </a:prstGeom>
          <a:noFill/>
        </p:spPr>
        <p:txBody>
          <a:bodyPr wrap="square" rtlCol="0">
            <a:spAutoFit/>
          </a:bodyPr>
          <a:lstStyle/>
          <a:p>
            <a:r>
              <a:rPr lang="zh-CN" altLang="en-US" sz="4000" b="1" dirty="0">
                <a:solidFill>
                  <a:srgbClr val="FF0000"/>
                </a:solidFill>
                <a:latin typeface="楷体" panose="02010609060101010101" pitchFamily="49" charset="-122"/>
                <a:ea typeface="楷体" panose="02010609060101010101" pitchFamily="49" charset="-122"/>
              </a:rPr>
              <a:t>淮海战役</a:t>
            </a:r>
          </a:p>
        </p:txBody>
      </p:sp>
      <p:pic>
        <p:nvPicPr>
          <p:cNvPr id="16" name="图片 15" descr="1.jpg"/>
          <p:cNvPicPr>
            <a:picLocks noChangeAspect="1"/>
          </p:cNvPicPr>
          <p:nvPr/>
        </p:nvPicPr>
        <p:blipFill>
          <a:blip r:embed="rId3" cstate="print"/>
          <a:stretch>
            <a:fillRect/>
          </a:stretch>
        </p:blipFill>
        <p:spPr>
          <a:xfrm>
            <a:off x="533400" y="1371600"/>
            <a:ext cx="8153400" cy="4343400"/>
          </a:xfrm>
          <a:prstGeom prst="rect">
            <a:avLst/>
          </a:prstGeom>
        </p:spPr>
      </p:pic>
      <p:sp>
        <p:nvSpPr>
          <p:cNvPr id="12" name="椭圆 11"/>
          <p:cNvSpPr/>
          <p:nvPr/>
        </p:nvSpPr>
        <p:spPr>
          <a:xfrm>
            <a:off x="3886200" y="4800600"/>
            <a:ext cx="1143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53000" y="3429000"/>
            <a:ext cx="838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486400" y="2362200"/>
            <a:ext cx="533400" cy="762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animBg="1"/>
      <p:bldP spid="1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pic>
        <p:nvPicPr>
          <p:cNvPr id="8" name="图片 7" descr="timg.gif"/>
          <p:cNvPicPr>
            <a:picLocks noChangeAspect="1"/>
          </p:cNvPicPr>
          <p:nvPr/>
        </p:nvPicPr>
        <p:blipFill>
          <a:blip r:embed="rId3" cstate="print"/>
          <a:stretch>
            <a:fillRect/>
          </a:stretch>
        </p:blipFill>
        <p:spPr>
          <a:xfrm>
            <a:off x="838200" y="1295400"/>
            <a:ext cx="7620000" cy="4495800"/>
          </a:xfrm>
          <a:prstGeom prst="rect">
            <a:avLst/>
          </a:prstGeom>
        </p:spPr>
      </p:pic>
      <p:sp>
        <p:nvSpPr>
          <p:cNvPr id="9" name="TextBox 8"/>
          <p:cNvSpPr txBox="1"/>
          <p:nvPr/>
        </p:nvSpPr>
        <p:spPr>
          <a:xfrm>
            <a:off x="152400" y="685800"/>
            <a:ext cx="2133600" cy="584775"/>
          </a:xfrm>
          <a:prstGeom prst="rect">
            <a:avLst/>
          </a:prstGeom>
          <a:noFill/>
        </p:spPr>
        <p:txBody>
          <a:bodyPr wrap="square" rtlCol="0">
            <a:spAutoFit/>
          </a:bodyPr>
          <a:lstStyle/>
          <a:p>
            <a:r>
              <a:rPr lang="zh-CN" altLang="en-US" sz="3200" b="1" dirty="0">
                <a:solidFill>
                  <a:srgbClr val="000099"/>
                </a:solidFill>
              </a:rPr>
              <a:t>战略决战</a:t>
            </a:r>
          </a:p>
        </p:txBody>
      </p:sp>
      <p:sp>
        <p:nvSpPr>
          <p:cNvPr id="10" name="TextBox 9"/>
          <p:cNvSpPr txBox="1"/>
          <p:nvPr/>
        </p:nvSpPr>
        <p:spPr>
          <a:xfrm>
            <a:off x="3581400" y="5997714"/>
            <a:ext cx="2590800" cy="707886"/>
          </a:xfrm>
          <a:prstGeom prst="rect">
            <a:avLst/>
          </a:prstGeom>
          <a:noFill/>
        </p:spPr>
        <p:txBody>
          <a:bodyPr wrap="square" rtlCol="0">
            <a:spAutoFit/>
          </a:bodyPr>
          <a:lstStyle/>
          <a:p>
            <a:r>
              <a:rPr lang="zh-CN" altLang="en-US" sz="4000" b="1" dirty="0">
                <a:solidFill>
                  <a:srgbClr val="FF0000"/>
                </a:solidFill>
                <a:latin typeface="楷体" panose="02010609060101010101" pitchFamily="49" charset="-122"/>
                <a:ea typeface="楷体" panose="02010609060101010101" pitchFamily="49" charset="-122"/>
              </a:rPr>
              <a:t>平津战役</a:t>
            </a:r>
          </a:p>
        </p:txBody>
      </p:sp>
      <p:sp>
        <p:nvSpPr>
          <p:cNvPr id="11" name="椭圆 10"/>
          <p:cNvSpPr/>
          <p:nvPr/>
        </p:nvSpPr>
        <p:spPr>
          <a:xfrm>
            <a:off x="3581400" y="2514600"/>
            <a:ext cx="9906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962400" y="3276600"/>
            <a:ext cx="8382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724400" y="4038600"/>
            <a:ext cx="8382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10" name="TextBox 9"/>
          <p:cNvSpPr txBox="1"/>
          <p:nvPr/>
        </p:nvSpPr>
        <p:spPr>
          <a:xfrm>
            <a:off x="152400" y="710625"/>
            <a:ext cx="2133600" cy="584775"/>
          </a:xfrm>
          <a:prstGeom prst="rect">
            <a:avLst/>
          </a:prstGeom>
          <a:noFill/>
        </p:spPr>
        <p:txBody>
          <a:bodyPr wrap="square" rtlCol="0">
            <a:spAutoFit/>
          </a:bodyPr>
          <a:lstStyle/>
          <a:p>
            <a:r>
              <a:rPr lang="zh-CN" altLang="en-US" sz="3200" b="1" dirty="0">
                <a:solidFill>
                  <a:srgbClr val="000099"/>
                </a:solidFill>
              </a:rPr>
              <a:t>战略决战</a:t>
            </a:r>
          </a:p>
        </p:txBody>
      </p:sp>
      <p:pic>
        <p:nvPicPr>
          <p:cNvPr id="11" name="图片 10" descr="1.jpg"/>
          <p:cNvPicPr>
            <a:picLocks noChangeAspect="1"/>
          </p:cNvPicPr>
          <p:nvPr/>
        </p:nvPicPr>
        <p:blipFill>
          <a:blip r:embed="rId3" cstate="print"/>
          <a:stretch>
            <a:fillRect/>
          </a:stretch>
        </p:blipFill>
        <p:spPr>
          <a:xfrm>
            <a:off x="685800" y="1447800"/>
            <a:ext cx="4191000" cy="4953000"/>
          </a:xfrm>
          <a:prstGeom prst="rect">
            <a:avLst/>
          </a:prstGeom>
        </p:spPr>
      </p:pic>
      <p:sp>
        <p:nvSpPr>
          <p:cNvPr id="12" name="TextBox 11"/>
          <p:cNvSpPr txBox="1"/>
          <p:nvPr/>
        </p:nvSpPr>
        <p:spPr>
          <a:xfrm>
            <a:off x="1371600" y="6324600"/>
            <a:ext cx="2895600" cy="523220"/>
          </a:xfrm>
          <a:prstGeom prst="rect">
            <a:avLst/>
          </a:prstGeom>
          <a:noFill/>
        </p:spPr>
        <p:txBody>
          <a:bodyPr wrap="square" rtlCol="0">
            <a:spAutoFit/>
          </a:bodyPr>
          <a:lstStyle/>
          <a:p>
            <a:r>
              <a:rPr lang="zh-CN" altLang="en-US" sz="2800" b="1" dirty="0"/>
              <a:t>三大战役示意图</a:t>
            </a:r>
          </a:p>
        </p:txBody>
      </p:sp>
      <p:sp>
        <p:nvSpPr>
          <p:cNvPr id="13" name="TextBox 12"/>
          <p:cNvSpPr txBox="1"/>
          <p:nvPr/>
        </p:nvSpPr>
        <p:spPr>
          <a:xfrm>
            <a:off x="5029200" y="1976497"/>
            <a:ext cx="2971800" cy="707886"/>
          </a:xfrm>
          <a:prstGeom prst="rect">
            <a:avLst/>
          </a:prstGeom>
          <a:noFill/>
        </p:spPr>
        <p:txBody>
          <a:bodyPr wrap="square" rtlCol="0">
            <a:spAutoFit/>
          </a:bodyPr>
          <a:lstStyle/>
          <a:p>
            <a:r>
              <a:rPr lang="zh-CN" altLang="en-US" sz="4000" b="1" dirty="0">
                <a:solidFill>
                  <a:srgbClr val="FF0000"/>
                </a:solidFill>
              </a:rPr>
              <a:t>三大战役：</a:t>
            </a:r>
          </a:p>
        </p:txBody>
      </p:sp>
      <p:sp>
        <p:nvSpPr>
          <p:cNvPr id="14" name="TextBox 13"/>
          <p:cNvSpPr txBox="1"/>
          <p:nvPr/>
        </p:nvSpPr>
        <p:spPr>
          <a:xfrm>
            <a:off x="5029200" y="2814697"/>
            <a:ext cx="3962400" cy="2062103"/>
          </a:xfrm>
          <a:prstGeom prst="rect">
            <a:avLst/>
          </a:prstGeom>
          <a:noFill/>
        </p:spPr>
        <p:txBody>
          <a:bodyPr wrap="square" rtlCol="0">
            <a:spAutoFit/>
          </a:bodyPr>
          <a:lstStyle/>
          <a:p>
            <a:r>
              <a:rPr lang="zh-CN" altLang="en-US" sz="3200" b="1" dirty="0">
                <a:solidFill>
                  <a:srgbClr val="0000CC"/>
                </a:solidFill>
                <a:latin typeface="楷体" panose="02010609060101010101" pitchFamily="49" charset="-122"/>
                <a:ea typeface="楷体" panose="02010609060101010101" pitchFamily="49" charset="-122"/>
              </a:rPr>
              <a:t>    国民党军队的</a:t>
            </a:r>
            <a:r>
              <a:rPr lang="zh-CN" altLang="en-US" sz="3200" b="1" dirty="0">
                <a:solidFill>
                  <a:srgbClr val="FF0000"/>
                </a:solidFill>
                <a:latin typeface="楷体" panose="02010609060101010101" pitchFamily="49" charset="-122"/>
                <a:ea typeface="楷体" panose="02010609060101010101" pitchFamily="49" charset="-122"/>
              </a:rPr>
              <a:t>主力</a:t>
            </a:r>
            <a:r>
              <a:rPr lang="zh-CN" altLang="en-US" sz="3200" b="1" dirty="0">
                <a:solidFill>
                  <a:srgbClr val="0000CC"/>
                </a:solidFill>
                <a:latin typeface="楷体" panose="02010609060101010101" pitchFamily="49" charset="-122"/>
                <a:ea typeface="楷体" panose="02010609060101010101" pitchFamily="49" charset="-122"/>
              </a:rPr>
              <a:t>基本被消灭，大大加速了人民解放战争在全国的胜利。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descr="渡江战役"/>
          <p:cNvPicPr>
            <a:picLocks noChangeAspect="1" noChangeArrowheads="1"/>
          </p:cNvPicPr>
          <p:nvPr/>
        </p:nvPicPr>
        <p:blipFill>
          <a:blip r:embed="rId2" cstate="print"/>
          <a:srcRect/>
          <a:stretch>
            <a:fillRect/>
          </a:stretch>
        </p:blipFill>
        <p:spPr bwMode="auto">
          <a:xfrm>
            <a:off x="762000" y="1905000"/>
            <a:ext cx="7543800" cy="4267200"/>
          </a:xfrm>
          <a:prstGeom prst="rect">
            <a:avLst/>
          </a:prstGeom>
          <a:noFill/>
        </p:spPr>
      </p:pic>
      <p:sp>
        <p:nvSpPr>
          <p:cNvPr id="164883" name="Text Box 19"/>
          <p:cNvSpPr txBox="1">
            <a:spLocks noChangeArrowheads="1"/>
          </p:cNvSpPr>
          <p:nvPr/>
        </p:nvSpPr>
        <p:spPr bwMode="auto">
          <a:xfrm>
            <a:off x="5114925" y="2819400"/>
            <a:ext cx="1133475" cy="584775"/>
          </a:xfrm>
          <a:prstGeom prst="rect">
            <a:avLst/>
          </a:prstGeom>
          <a:solidFill>
            <a:schemeClr val="bg1"/>
          </a:solidFill>
          <a:ln w="9525">
            <a:noFill/>
            <a:miter lim="800000"/>
          </a:ln>
          <a:effectLst/>
        </p:spPr>
        <p:txBody>
          <a:bodyPr wrap="square">
            <a:spAutoFit/>
          </a:bodyPr>
          <a:lstStyle/>
          <a:p>
            <a:pPr>
              <a:spcBef>
                <a:spcPct val="50000"/>
              </a:spcBef>
            </a:pPr>
            <a:r>
              <a:rPr lang="en-US" altLang="zh-CN" sz="2800" dirty="0">
                <a:solidFill>
                  <a:srgbClr val="FF0000"/>
                </a:solidFill>
                <a:latin typeface="Times New Roman" panose="02020603050405020304" pitchFamily="18" charset="0"/>
              </a:rPr>
              <a:t> </a:t>
            </a:r>
            <a:r>
              <a:rPr lang="zh-CN" altLang="en-US" sz="3200" b="1" dirty="0">
                <a:solidFill>
                  <a:srgbClr val="FF0000"/>
                </a:solidFill>
                <a:latin typeface="Times New Roman" panose="02020603050405020304" pitchFamily="18" charset="0"/>
                <a:ea typeface="隶书" panose="02010509060101010101" charset="-122"/>
              </a:rPr>
              <a:t>南京</a:t>
            </a:r>
            <a:endParaRPr lang="zh-CN" altLang="en-US" sz="3200" dirty="0">
              <a:solidFill>
                <a:srgbClr val="FF0000"/>
              </a:solidFill>
              <a:latin typeface="Times New Roman" panose="02020603050405020304" pitchFamily="18" charset="0"/>
              <a:ea typeface="隶书" panose="02010509060101010101" charset="-122"/>
            </a:endParaRPr>
          </a:p>
        </p:txBody>
      </p:sp>
      <p:sp>
        <p:nvSpPr>
          <p:cNvPr id="164886" name="Text Box 22"/>
          <p:cNvSpPr txBox="1">
            <a:spLocks noChangeArrowheads="1"/>
          </p:cNvSpPr>
          <p:nvPr/>
        </p:nvSpPr>
        <p:spPr bwMode="auto">
          <a:xfrm>
            <a:off x="5562600" y="914400"/>
            <a:ext cx="609600" cy="366713"/>
          </a:xfrm>
          <a:prstGeom prst="rect">
            <a:avLst/>
          </a:prstGeom>
          <a:noFill/>
          <a:ln w="9525">
            <a:noFill/>
            <a:miter lim="800000"/>
          </a:ln>
          <a:effectLst/>
        </p:spPr>
        <p:txBody>
          <a:bodyPr>
            <a:spAutoFit/>
          </a:bodyPr>
          <a:lstStyle/>
          <a:p>
            <a:pPr>
              <a:spcBef>
                <a:spcPct val="50000"/>
              </a:spcBef>
            </a:pPr>
            <a:endParaRPr lang="zh-CN" altLang="zh-CN">
              <a:latin typeface="Tahoma" panose="020B0604030504040204" pitchFamily="34" charset="0"/>
            </a:endParaRPr>
          </a:p>
        </p:txBody>
      </p:sp>
      <p:grpSp>
        <p:nvGrpSpPr>
          <p:cNvPr id="28" name="组合 8"/>
          <p:cNvGrpSpPr/>
          <p:nvPr/>
        </p:nvGrpSpPr>
        <p:grpSpPr>
          <a:xfrm>
            <a:off x="0" y="0"/>
            <a:ext cx="9144000" cy="685800"/>
            <a:chOff x="0" y="0"/>
            <a:chExt cx="9144000" cy="838200"/>
          </a:xfrm>
        </p:grpSpPr>
        <p:grpSp>
          <p:nvGrpSpPr>
            <p:cNvPr id="29" name="组合 5"/>
            <p:cNvGrpSpPr/>
            <p:nvPr/>
          </p:nvGrpSpPr>
          <p:grpSpPr>
            <a:xfrm>
              <a:off x="2209800" y="0"/>
              <a:ext cx="6934200" cy="838200"/>
              <a:chOff x="1676400" y="0"/>
              <a:chExt cx="7467600" cy="762000"/>
            </a:xfrm>
          </p:grpSpPr>
          <p:sp>
            <p:nvSpPr>
              <p:cNvPr id="31"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2" name="TextBox 31"/>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30" name="图片 29" descr="timg (3).jpg"/>
            <p:cNvPicPr>
              <a:picLocks noChangeAspect="1"/>
            </p:cNvPicPr>
            <p:nvPr/>
          </p:nvPicPr>
          <p:blipFill>
            <a:blip r:embed="rId3" cstate="print"/>
            <a:stretch>
              <a:fillRect/>
            </a:stretch>
          </p:blipFill>
          <p:spPr>
            <a:xfrm>
              <a:off x="0" y="0"/>
              <a:ext cx="2209800" cy="838200"/>
            </a:xfrm>
            <a:prstGeom prst="rect">
              <a:avLst/>
            </a:prstGeom>
          </p:spPr>
        </p:pic>
      </p:grpSp>
      <p:sp>
        <p:nvSpPr>
          <p:cNvPr id="33" name="TextBox 32"/>
          <p:cNvSpPr txBox="1"/>
          <p:nvPr/>
        </p:nvSpPr>
        <p:spPr>
          <a:xfrm>
            <a:off x="152400" y="710625"/>
            <a:ext cx="2133600" cy="584775"/>
          </a:xfrm>
          <a:prstGeom prst="rect">
            <a:avLst/>
          </a:prstGeom>
          <a:noFill/>
        </p:spPr>
        <p:txBody>
          <a:bodyPr wrap="square" rtlCol="0">
            <a:spAutoFit/>
          </a:bodyPr>
          <a:lstStyle/>
          <a:p>
            <a:r>
              <a:rPr lang="zh-CN" altLang="en-US" sz="3200" b="1" dirty="0">
                <a:solidFill>
                  <a:srgbClr val="000099"/>
                </a:solidFill>
              </a:rPr>
              <a:t>最后胜利</a:t>
            </a:r>
          </a:p>
        </p:txBody>
      </p:sp>
      <p:sp>
        <p:nvSpPr>
          <p:cNvPr id="35" name="矩形标注 34"/>
          <p:cNvSpPr/>
          <p:nvPr/>
        </p:nvSpPr>
        <p:spPr>
          <a:xfrm>
            <a:off x="3810000" y="1219200"/>
            <a:ext cx="4495800" cy="533400"/>
          </a:xfrm>
          <a:prstGeom prst="wedgeRectCallout">
            <a:avLst>
              <a:gd name="adj1" fmla="val -7637"/>
              <a:gd name="adj2" fmla="val 2230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0000"/>
                </a:solidFill>
              </a:rPr>
              <a:t>结束了国民党在大陆的统治</a:t>
            </a:r>
          </a:p>
        </p:txBody>
      </p:sp>
      <p:sp>
        <p:nvSpPr>
          <p:cNvPr id="36" name="TextBox 35"/>
          <p:cNvSpPr txBox="1"/>
          <p:nvPr/>
        </p:nvSpPr>
        <p:spPr>
          <a:xfrm>
            <a:off x="3429000" y="6096000"/>
            <a:ext cx="2286000" cy="646331"/>
          </a:xfrm>
          <a:prstGeom prst="rect">
            <a:avLst/>
          </a:prstGeom>
          <a:noFill/>
        </p:spPr>
        <p:txBody>
          <a:bodyPr wrap="square" rtlCol="0">
            <a:spAutoFit/>
          </a:bodyPr>
          <a:lstStyle/>
          <a:p>
            <a:r>
              <a:rPr lang="zh-CN" altLang="en-US" sz="3600" b="1" dirty="0">
                <a:solidFill>
                  <a:srgbClr val="000099"/>
                </a:solidFill>
              </a:rPr>
              <a:t>渡江战役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4883"/>
                                        </p:tgtEl>
                                        <p:attrNameLst>
                                          <p:attrName>style.visibility</p:attrName>
                                        </p:attrNameLst>
                                      </p:cBhvr>
                                      <p:to>
                                        <p:strVal val="visible"/>
                                      </p:to>
                                    </p:set>
                                    <p:anim calcmode="lin" valueType="num">
                                      <p:cBhvr>
                                        <p:cTn id="7" dur="500" fill="hold"/>
                                        <p:tgtEl>
                                          <p:spTgt spid="164883"/>
                                        </p:tgtEl>
                                        <p:attrNameLst>
                                          <p:attrName>ppt_w</p:attrName>
                                        </p:attrNameLst>
                                      </p:cBhvr>
                                      <p:tavLst>
                                        <p:tav tm="0">
                                          <p:val>
                                            <p:fltVal val="0"/>
                                          </p:val>
                                        </p:tav>
                                        <p:tav tm="100000">
                                          <p:val>
                                            <p:strVal val="#ppt_w"/>
                                          </p:val>
                                        </p:tav>
                                      </p:tavLst>
                                    </p:anim>
                                    <p:anim calcmode="lin" valueType="num">
                                      <p:cBhvr>
                                        <p:cTn id="8" dur="500" fill="hold"/>
                                        <p:tgtEl>
                                          <p:spTgt spid="164883"/>
                                        </p:tgtEl>
                                        <p:attrNameLst>
                                          <p:attrName>ppt_h</p:attrName>
                                        </p:attrNameLst>
                                      </p:cBhvr>
                                      <p:tavLst>
                                        <p:tav tm="0">
                                          <p:val>
                                            <p:fltVal val="0"/>
                                          </p:val>
                                        </p:tav>
                                        <p:tav tm="100000">
                                          <p:val>
                                            <p:strVal val="#ppt_h"/>
                                          </p:val>
                                        </p:tav>
                                      </p:tavLst>
                                    </p:anim>
                                    <p:animEffect transition="in" filter="fade">
                                      <p:cBhvr>
                                        <p:cTn id="9" dur="500"/>
                                        <p:tgtEl>
                                          <p:spTgt spid="16488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3"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3" name="组合 5"/>
            <p:cNvGrpSpPr/>
            <p:nvPr/>
          </p:nvGrpSpPr>
          <p:grpSpPr>
            <a:xfrm>
              <a:off x="2209800" y="0"/>
              <a:ext cx="6934200" cy="838200"/>
              <a:chOff x="1676400" y="0"/>
              <a:chExt cx="7467600" cy="762000"/>
            </a:xfrm>
          </p:grpSpPr>
          <p:sp>
            <p:nvSpPr>
              <p:cNvPr id="5"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6" name="TextBox 5"/>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4" name="图片 3" descr="timg (3).jpg"/>
            <p:cNvPicPr>
              <a:picLocks noChangeAspect="1"/>
            </p:cNvPicPr>
            <p:nvPr/>
          </p:nvPicPr>
          <p:blipFill>
            <a:blip r:embed="rId2" cstate="print"/>
            <a:stretch>
              <a:fillRect/>
            </a:stretch>
          </p:blipFill>
          <p:spPr>
            <a:xfrm>
              <a:off x="0" y="0"/>
              <a:ext cx="2209800" cy="838200"/>
            </a:xfrm>
            <a:prstGeom prst="rect">
              <a:avLst/>
            </a:prstGeom>
          </p:spPr>
        </p:pic>
      </p:grpSp>
      <p:graphicFrame>
        <p:nvGraphicFramePr>
          <p:cNvPr id="7" name="表格 6"/>
          <p:cNvGraphicFramePr>
            <a:graphicFrameLocks noGrp="1"/>
          </p:cNvGraphicFramePr>
          <p:nvPr/>
        </p:nvGraphicFramePr>
        <p:xfrm>
          <a:off x="457200" y="2015613"/>
          <a:ext cx="8382000" cy="3272667"/>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476373">
                <a:tc>
                  <a:txBody>
                    <a:bodyPr/>
                    <a:lstStyle/>
                    <a:p>
                      <a:pPr algn="ctr"/>
                      <a:r>
                        <a:rPr lang="zh-CN" altLang="en-US" sz="2800" b="1" dirty="0">
                          <a:solidFill>
                            <a:schemeClr val="tx1"/>
                          </a:solidFill>
                        </a:rPr>
                        <a:t>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a:solidFill>
                            <a:schemeClr val="tx1"/>
                          </a:solidFill>
                        </a:rPr>
                        <a:t>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66627">
                <a:tc>
                  <a:txBody>
                    <a:bodyPr/>
                    <a:lstStyle/>
                    <a:p>
                      <a:pPr algn="ctr"/>
                      <a:r>
                        <a:rPr lang="zh-CN" altLang="en-US" sz="2800" b="1" dirty="0">
                          <a:solidFill>
                            <a:schemeClr val="tx1"/>
                          </a:solidFill>
                        </a:rPr>
                        <a:t>明朝末年，荷兰侵占台湾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143000">
                <a:tc>
                  <a:txBody>
                    <a:bodyPr/>
                    <a:lstStyle/>
                    <a:p>
                      <a:pPr algn="l"/>
                      <a:r>
                        <a:rPr lang="en-US" altLang="zh-CN" sz="2800" b="1" dirty="0">
                          <a:solidFill>
                            <a:schemeClr val="tx1"/>
                          </a:solidFill>
                        </a:rPr>
                        <a:t>1895</a:t>
                      </a:r>
                      <a:r>
                        <a:rPr lang="zh-CN" altLang="en-US" sz="2800" b="1" dirty="0">
                          <a:solidFill>
                            <a:schemeClr val="tx1"/>
                          </a:solidFill>
                        </a:rPr>
                        <a:t>年，日本通过</a:t>
                      </a:r>
                      <a:r>
                        <a:rPr lang="en-US" altLang="zh-CN" sz="2800" b="1" dirty="0">
                          <a:solidFill>
                            <a:schemeClr val="tx1"/>
                          </a:solidFill>
                        </a:rPr>
                        <a:t>《</a:t>
                      </a:r>
                      <a:r>
                        <a:rPr lang="zh-CN" altLang="en-US" sz="2800" b="1" dirty="0">
                          <a:solidFill>
                            <a:schemeClr val="tx1"/>
                          </a:solidFill>
                        </a:rPr>
                        <a:t>马关条约</a:t>
                      </a:r>
                      <a:r>
                        <a:rPr lang="en-US" altLang="zh-CN" sz="2800" b="1" dirty="0">
                          <a:solidFill>
                            <a:schemeClr val="tx1"/>
                          </a:solidFill>
                        </a:rPr>
                        <a:t>》</a:t>
                      </a:r>
                      <a:r>
                        <a:rPr lang="zh-CN" altLang="en-US" sz="2800" b="1" dirty="0">
                          <a:solidFill>
                            <a:schemeClr val="tx1"/>
                          </a:solidFill>
                        </a:rPr>
                        <a:t>割占台湾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68680">
                <a:tc>
                  <a:txBody>
                    <a:bodyPr/>
                    <a:lstStyle/>
                    <a:p>
                      <a:pPr algn="l"/>
                      <a:r>
                        <a:rPr lang="en-US" altLang="zh-CN" sz="2800" b="1" dirty="0">
                          <a:solidFill>
                            <a:schemeClr val="tx1"/>
                          </a:solidFill>
                        </a:rPr>
                        <a:t>1949</a:t>
                      </a:r>
                      <a:r>
                        <a:rPr lang="zh-CN" altLang="en-US" sz="2800" b="1" dirty="0">
                          <a:solidFill>
                            <a:schemeClr val="tx1"/>
                          </a:solidFill>
                        </a:rPr>
                        <a:t>年，国民党残余势力败退台湾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TextBox 7"/>
          <p:cNvSpPr txBox="1"/>
          <p:nvPr/>
        </p:nvSpPr>
        <p:spPr>
          <a:xfrm>
            <a:off x="4648200" y="2590800"/>
            <a:ext cx="4191000" cy="523220"/>
          </a:xfrm>
          <a:prstGeom prst="rect">
            <a:avLst/>
          </a:prstGeom>
          <a:noFill/>
        </p:spPr>
        <p:txBody>
          <a:bodyPr wrap="square" rtlCol="0">
            <a:spAutoFit/>
          </a:bodyPr>
          <a:lstStyle/>
          <a:p>
            <a:r>
              <a:rPr lang="en-US" altLang="zh-CN" sz="2800" b="1" dirty="0">
                <a:solidFill>
                  <a:srgbClr val="FF0000"/>
                </a:solidFill>
              </a:rPr>
              <a:t>1662</a:t>
            </a:r>
            <a:r>
              <a:rPr lang="zh-CN" altLang="en-US" sz="2800" b="1" dirty="0">
                <a:solidFill>
                  <a:srgbClr val="FF0000"/>
                </a:solidFill>
              </a:rPr>
              <a:t>年，郑成功收复台湾</a:t>
            </a:r>
          </a:p>
        </p:txBody>
      </p:sp>
      <p:sp>
        <p:nvSpPr>
          <p:cNvPr id="9" name="TextBox 8"/>
          <p:cNvSpPr txBox="1"/>
          <p:nvPr/>
        </p:nvSpPr>
        <p:spPr>
          <a:xfrm>
            <a:off x="4648200" y="3276600"/>
            <a:ext cx="4191000" cy="954107"/>
          </a:xfrm>
          <a:prstGeom prst="rect">
            <a:avLst/>
          </a:prstGeom>
          <a:noFill/>
        </p:spPr>
        <p:txBody>
          <a:bodyPr wrap="square" rtlCol="0">
            <a:spAutoFit/>
          </a:bodyPr>
          <a:lstStyle/>
          <a:p>
            <a:r>
              <a:rPr lang="en-US" altLang="zh-CN" sz="2800" b="1" dirty="0">
                <a:solidFill>
                  <a:srgbClr val="FF0000"/>
                </a:solidFill>
              </a:rPr>
              <a:t>1945</a:t>
            </a:r>
            <a:r>
              <a:rPr lang="zh-CN" altLang="en-US" sz="2800" b="1" dirty="0">
                <a:solidFill>
                  <a:srgbClr val="FF0000"/>
                </a:solidFill>
              </a:rPr>
              <a:t>年，抗战胜利，台湾回到祖国怀抱</a:t>
            </a:r>
          </a:p>
        </p:txBody>
      </p:sp>
      <p:sp>
        <p:nvSpPr>
          <p:cNvPr id="10" name="TextBox 9"/>
          <p:cNvSpPr txBox="1"/>
          <p:nvPr/>
        </p:nvSpPr>
        <p:spPr>
          <a:xfrm>
            <a:off x="457200" y="1381780"/>
            <a:ext cx="4038600" cy="523220"/>
          </a:xfrm>
          <a:prstGeom prst="rect">
            <a:avLst/>
          </a:prstGeom>
          <a:noFill/>
        </p:spPr>
        <p:txBody>
          <a:bodyPr wrap="square" rtlCol="0">
            <a:spAutoFit/>
          </a:bodyPr>
          <a:lstStyle/>
          <a:p>
            <a:r>
              <a:rPr lang="zh-CN" altLang="en-US" sz="2800" b="1" dirty="0">
                <a:solidFill>
                  <a:srgbClr val="000099"/>
                </a:solidFill>
              </a:rPr>
              <a:t>台湾与祖国的离与合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0" y="695980"/>
            <a:ext cx="6553200" cy="523220"/>
          </a:xfrm>
          <a:prstGeom prst="rect">
            <a:avLst/>
          </a:prstGeom>
          <a:noFill/>
          <a:ln w="9525">
            <a:noFill/>
            <a:miter lim="800000"/>
          </a:ln>
          <a:effectLst/>
        </p:spPr>
        <p:txBody>
          <a:bodyPr>
            <a:spAutoFit/>
          </a:bodyPr>
          <a:lstStyle/>
          <a:p>
            <a:pPr>
              <a:spcBef>
                <a:spcPct val="50000"/>
              </a:spcBef>
            </a:pPr>
            <a:r>
              <a:rPr kumimoji="1" lang="zh-CN" altLang="en-US" sz="2800" b="1" dirty="0">
                <a:solidFill>
                  <a:schemeClr val="tx2"/>
                </a:solidFill>
                <a:latin typeface="隶书" panose="02010509060101010101" charset="-122"/>
                <a:ea typeface="隶书" panose="02010509060101010101" charset="-122"/>
              </a:rPr>
              <a:t>解放战争开始时的力量对比</a:t>
            </a:r>
          </a:p>
        </p:txBody>
      </p:sp>
      <p:graphicFrame>
        <p:nvGraphicFramePr>
          <p:cNvPr id="169987" name="Group 3"/>
          <p:cNvGraphicFramePr>
            <a:graphicFrameLocks noGrp="1"/>
          </p:cNvGraphicFramePr>
          <p:nvPr/>
        </p:nvGraphicFramePr>
        <p:xfrm>
          <a:off x="76200" y="1269360"/>
          <a:ext cx="5410200" cy="5588640"/>
        </p:xfrm>
        <a:graphic>
          <a:graphicData uri="http://schemas.openxmlformats.org/drawingml/2006/table">
            <a:tbl>
              <a:tblPr/>
              <a:tblGrid>
                <a:gridCol w="914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4228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800" b="1" i="0" u="none" strike="noStrike" cap="none" normalizeH="0" baseline="0" dirty="0">
                          <a:ln>
                            <a:noFill/>
                          </a:ln>
                          <a:solidFill>
                            <a:srgbClr val="000066"/>
                          </a:solidFill>
                          <a:effectLst/>
                          <a:latin typeface="宋体" panose="02010600030101010101" pitchFamily="2" charset="-122"/>
                          <a:ea typeface="宋体" panose="02010600030101010101" pitchFamily="2" charset="-122"/>
                        </a:rPr>
                        <a:t> </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a:ln>
                            <a:noFill/>
                          </a:ln>
                          <a:solidFill>
                            <a:srgbClr val="000066"/>
                          </a:solidFill>
                          <a:effectLst/>
                          <a:latin typeface="宋体" panose="02010600030101010101" pitchFamily="2" charset="-122"/>
                          <a:ea typeface="宋体" panose="02010600030101010101" pitchFamily="2" charset="-122"/>
                        </a:rPr>
                        <a:t>国民党</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a:ln>
                            <a:noFill/>
                          </a:ln>
                          <a:solidFill>
                            <a:srgbClr val="660066"/>
                          </a:solidFill>
                          <a:effectLst/>
                          <a:latin typeface="宋体" panose="02010600030101010101" pitchFamily="2" charset="-122"/>
                          <a:ea typeface="宋体" panose="02010600030101010101" pitchFamily="2" charset="-122"/>
                        </a:rPr>
                        <a:t>共产党</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5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a:ln>
                            <a:noFill/>
                          </a:ln>
                          <a:solidFill>
                            <a:srgbClr val="0000FF"/>
                          </a:solidFill>
                          <a:effectLst/>
                          <a:latin typeface="宋体" panose="02010600030101010101" pitchFamily="2" charset="-122"/>
                          <a:ea typeface="宋体" panose="02010600030101010101" pitchFamily="2" charset="-122"/>
                        </a:rPr>
                        <a:t>拥有军队</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800" b="1" i="0" u="none" strike="noStrike" cap="none" normalizeH="0" baseline="0" dirty="0">
                          <a:ln>
                            <a:noFill/>
                          </a:ln>
                          <a:solidFill>
                            <a:srgbClr val="000066"/>
                          </a:solidFill>
                          <a:effectLst/>
                          <a:latin typeface="宋体" panose="02010600030101010101" pitchFamily="2" charset="-122"/>
                          <a:ea typeface="宋体" panose="02010600030101010101" pitchFamily="2" charset="-122"/>
                        </a:rPr>
                        <a:t>430</a:t>
                      </a:r>
                      <a:r>
                        <a:rPr kumimoji="0" lang="zh-CN" altLang="en-US" sz="2800" b="1" i="0" u="none" strike="noStrike" cap="none" normalizeH="0" baseline="0" dirty="0">
                          <a:ln>
                            <a:noFill/>
                          </a:ln>
                          <a:solidFill>
                            <a:srgbClr val="000066"/>
                          </a:solidFill>
                          <a:effectLst/>
                          <a:latin typeface="宋体" panose="02010600030101010101" pitchFamily="2" charset="-122"/>
                          <a:ea typeface="宋体" panose="02010600030101010101" pitchFamily="2" charset="-122"/>
                        </a:rPr>
                        <a:t>万人</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800" b="1" i="0" u="none" strike="noStrike" cap="none" normalizeH="0" baseline="0" dirty="0">
                          <a:ln>
                            <a:noFill/>
                          </a:ln>
                          <a:solidFill>
                            <a:srgbClr val="660066"/>
                          </a:solidFill>
                          <a:effectLst/>
                          <a:latin typeface="宋体" panose="02010600030101010101" pitchFamily="2" charset="-122"/>
                          <a:ea typeface="宋体" panose="02010600030101010101" pitchFamily="2" charset="-122"/>
                        </a:rPr>
                        <a:t>127</a:t>
                      </a:r>
                      <a:r>
                        <a:rPr kumimoji="0" lang="zh-CN" altLang="en-US" sz="2800" b="1" i="0" u="none" strike="noStrike" cap="none" normalizeH="0" baseline="0" dirty="0">
                          <a:ln>
                            <a:noFill/>
                          </a:ln>
                          <a:solidFill>
                            <a:srgbClr val="660066"/>
                          </a:solidFill>
                          <a:effectLst/>
                          <a:latin typeface="宋体" panose="02010600030101010101" pitchFamily="2" charset="-122"/>
                          <a:ea typeface="宋体" panose="02010600030101010101" pitchFamily="2" charset="-122"/>
                        </a:rPr>
                        <a:t>万人</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3043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a:ln>
                            <a:noFill/>
                          </a:ln>
                          <a:solidFill>
                            <a:srgbClr val="0000FF"/>
                          </a:solidFill>
                          <a:effectLst/>
                          <a:latin typeface="宋体" panose="02010600030101010101" pitchFamily="2" charset="-122"/>
                          <a:ea typeface="宋体" panose="02010600030101010101" pitchFamily="2" charset="-122"/>
                        </a:rPr>
                        <a:t>武器装备</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dirty="0">
                          <a:ln>
                            <a:noFill/>
                          </a:ln>
                          <a:solidFill>
                            <a:srgbClr val="000066"/>
                          </a:solidFill>
                          <a:effectLst/>
                          <a:latin typeface="宋体" panose="02010600030101010101" pitchFamily="2" charset="-122"/>
                          <a:ea typeface="宋体" panose="02010600030101010101" pitchFamily="2" charset="-122"/>
                        </a:rPr>
                        <a:t> 接收</a:t>
                      </a:r>
                      <a:r>
                        <a:rPr kumimoji="0" lang="en-US" altLang="zh-CN" sz="2800" b="1" i="0" u="none" strike="noStrike" cap="none" normalizeH="0" baseline="0" dirty="0">
                          <a:ln>
                            <a:noFill/>
                          </a:ln>
                          <a:solidFill>
                            <a:srgbClr val="000066"/>
                          </a:solidFill>
                          <a:effectLst/>
                          <a:latin typeface="宋体" panose="02010600030101010101" pitchFamily="2" charset="-122"/>
                          <a:ea typeface="宋体" panose="02010600030101010101" pitchFamily="2" charset="-122"/>
                        </a:rPr>
                        <a:t>100</a:t>
                      </a:r>
                      <a:r>
                        <a:rPr kumimoji="0" lang="zh-CN" altLang="en-US" sz="2800" b="1" i="0" u="none" strike="noStrike" cap="none" normalizeH="0" baseline="0" dirty="0">
                          <a:ln>
                            <a:noFill/>
                          </a:ln>
                          <a:solidFill>
                            <a:srgbClr val="000066"/>
                          </a:solidFill>
                          <a:effectLst/>
                          <a:latin typeface="宋体" panose="02010600030101010101" pitchFamily="2" charset="-122"/>
                          <a:ea typeface="宋体" panose="02010600030101010101" pitchFamily="2" charset="-122"/>
                        </a:rPr>
                        <a:t>万     日军的装备，取得美国大量武器</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a:ln>
                            <a:noFill/>
                          </a:ln>
                          <a:solidFill>
                            <a:srgbClr val="660066"/>
                          </a:solidFill>
                          <a:effectLst/>
                          <a:latin typeface="宋体" panose="02010600030101010101" pitchFamily="2" charset="-122"/>
                          <a:ea typeface="宋体" panose="02010600030101010101" pitchFamily="2" charset="-122"/>
                        </a:rPr>
                        <a:t>基本上是步枪</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5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a:ln>
                            <a:noFill/>
                          </a:ln>
                          <a:solidFill>
                            <a:srgbClr val="0000FF"/>
                          </a:solidFill>
                          <a:effectLst/>
                          <a:latin typeface="宋体" panose="02010600030101010101" pitchFamily="2" charset="-122"/>
                          <a:ea typeface="宋体" panose="02010600030101010101" pitchFamily="2" charset="-122"/>
                        </a:rPr>
                        <a:t>拥有人口</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800" b="1" i="0" u="none" strike="noStrike" cap="none" normalizeH="0" baseline="0">
                          <a:ln>
                            <a:noFill/>
                          </a:ln>
                          <a:solidFill>
                            <a:srgbClr val="000066"/>
                          </a:solidFill>
                          <a:effectLst/>
                          <a:latin typeface="宋体" panose="02010600030101010101" pitchFamily="2" charset="-122"/>
                          <a:ea typeface="宋体" panose="02010600030101010101" pitchFamily="2" charset="-122"/>
                        </a:rPr>
                        <a:t>3</a:t>
                      </a:r>
                      <a:r>
                        <a:rPr kumimoji="0" lang="zh-CN" altLang="en-US" sz="2800" b="1" i="0" u="none" strike="noStrike" cap="none" normalizeH="0" baseline="0">
                          <a:ln>
                            <a:noFill/>
                          </a:ln>
                          <a:solidFill>
                            <a:srgbClr val="000066"/>
                          </a:solidFill>
                          <a:effectLst/>
                          <a:latin typeface="宋体" panose="02010600030101010101" pitchFamily="2" charset="-122"/>
                          <a:ea typeface="宋体" panose="02010600030101010101" pitchFamily="2" charset="-122"/>
                        </a:rPr>
                        <a:t>亿多</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800" b="1" i="0" u="none" strike="noStrike" cap="none" normalizeH="0" baseline="0">
                          <a:ln>
                            <a:noFill/>
                          </a:ln>
                          <a:solidFill>
                            <a:srgbClr val="660066"/>
                          </a:solidFill>
                          <a:effectLst/>
                          <a:latin typeface="宋体" panose="02010600030101010101" pitchFamily="2" charset="-122"/>
                          <a:ea typeface="宋体" panose="02010600030101010101" pitchFamily="2" charset="-122"/>
                        </a:rPr>
                        <a:t>1</a:t>
                      </a:r>
                      <a:r>
                        <a:rPr kumimoji="0" lang="zh-CN" altLang="en-US" sz="2800" b="1" i="0" u="none" strike="noStrike" cap="none" normalizeH="0" baseline="0">
                          <a:ln>
                            <a:noFill/>
                          </a:ln>
                          <a:solidFill>
                            <a:srgbClr val="660066"/>
                          </a:solidFill>
                          <a:effectLst/>
                          <a:latin typeface="宋体" panose="02010600030101010101" pitchFamily="2" charset="-122"/>
                          <a:ea typeface="宋体" panose="02010600030101010101" pitchFamily="2" charset="-122"/>
                        </a:rPr>
                        <a:t>亿多</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6772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a:ln>
                            <a:noFill/>
                          </a:ln>
                          <a:solidFill>
                            <a:srgbClr val="0000FF"/>
                          </a:solidFill>
                          <a:effectLst/>
                          <a:latin typeface="宋体" panose="02010600030101010101" pitchFamily="2" charset="-122"/>
                          <a:ea typeface="宋体" panose="02010600030101010101" pitchFamily="2" charset="-122"/>
                        </a:rPr>
                        <a:t>拥有地区</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a:ln>
                            <a:noFill/>
                          </a:ln>
                          <a:solidFill>
                            <a:srgbClr val="000066"/>
                          </a:solidFill>
                          <a:effectLst/>
                          <a:latin typeface="宋体" panose="02010600030101010101" pitchFamily="2" charset="-122"/>
                          <a:ea typeface="宋体" panose="02010600030101010101" pitchFamily="2" charset="-122"/>
                        </a:rPr>
                        <a:t>大城市、绝大部分铁路交通线</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dirty="0">
                          <a:ln>
                            <a:noFill/>
                          </a:ln>
                          <a:solidFill>
                            <a:srgbClr val="660066"/>
                          </a:solidFill>
                          <a:effectLst/>
                          <a:latin typeface="宋体" panose="02010600030101010101" pitchFamily="2" charset="-122"/>
                          <a:ea typeface="宋体" panose="02010600030101010101" pitchFamily="2" charset="-122"/>
                        </a:rPr>
                        <a:t>小城镇、乡村、偏远地区 </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0013" name="TextBox 7"/>
          <p:cNvSpPr txBox="1">
            <a:spLocks noChangeArrowheads="1"/>
          </p:cNvSpPr>
          <p:nvPr/>
        </p:nvSpPr>
        <p:spPr bwMode="auto">
          <a:xfrm>
            <a:off x="5638800" y="1957458"/>
            <a:ext cx="3505200" cy="3833742"/>
          </a:xfrm>
          <a:prstGeom prst="rect">
            <a:avLst/>
          </a:prstGeom>
          <a:noFill/>
          <a:ln w="9525">
            <a:noFill/>
            <a:miter lim="800000"/>
          </a:ln>
        </p:spPr>
        <p:txBody>
          <a:bodyPr>
            <a:spAutoFit/>
          </a:bodyPr>
          <a:lstStyle/>
          <a:p>
            <a:pPr>
              <a:lnSpc>
                <a:spcPct val="125000"/>
              </a:lnSpc>
            </a:pPr>
            <a:r>
              <a:rPr lang="zh-CN" altLang="en-US" sz="4000" b="1" dirty="0">
                <a:latin typeface="楷体" panose="02010609060101010101" pitchFamily="49" charset="-122"/>
                <a:ea typeface="楷体" panose="02010609060101010101" pitchFamily="49" charset="-122"/>
              </a:rPr>
              <a:t>为什么共产党能在短短三年内由弱变强，成为战争的赢家？</a:t>
            </a:r>
          </a:p>
        </p:txBody>
      </p:sp>
      <p:grpSp>
        <p:nvGrpSpPr>
          <p:cNvPr id="5" name="组合 8"/>
          <p:cNvGrpSpPr/>
          <p:nvPr/>
        </p:nvGrpSpPr>
        <p:grpSpPr>
          <a:xfrm>
            <a:off x="0" y="0"/>
            <a:ext cx="9144000" cy="685800"/>
            <a:chOff x="0" y="0"/>
            <a:chExt cx="9144000" cy="838200"/>
          </a:xfrm>
        </p:grpSpPr>
        <p:grpSp>
          <p:nvGrpSpPr>
            <p:cNvPr id="6" name="组合 5"/>
            <p:cNvGrpSpPr/>
            <p:nvPr/>
          </p:nvGrpSpPr>
          <p:grpSpPr>
            <a:xfrm>
              <a:off x="2209800" y="0"/>
              <a:ext cx="6934200" cy="838200"/>
              <a:chOff x="1676400" y="0"/>
              <a:chExt cx="7467600" cy="762000"/>
            </a:xfrm>
          </p:grpSpPr>
          <p:sp>
            <p:nvSpPr>
              <p:cNvPr id="8"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9" name="TextBox 8"/>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0013"/>
                                        </p:tgtEl>
                                        <p:attrNameLst>
                                          <p:attrName>style.visibility</p:attrName>
                                        </p:attrNameLst>
                                      </p:cBhvr>
                                      <p:to>
                                        <p:strVal val="visible"/>
                                      </p:to>
                                    </p:set>
                                    <p:animEffect transition="in" filter="box(in)">
                                      <p:cBhvr>
                                        <p:cTn id="7" dur="500"/>
                                        <p:tgtEl>
                                          <p:spTgt spid="170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8" name="TextBox 7"/>
          <p:cNvSpPr txBox="1"/>
          <p:nvPr/>
        </p:nvSpPr>
        <p:spPr>
          <a:xfrm>
            <a:off x="457200" y="1076980"/>
            <a:ext cx="5105400" cy="523220"/>
          </a:xfrm>
          <a:prstGeom prst="rect">
            <a:avLst/>
          </a:prstGeom>
          <a:noFill/>
        </p:spPr>
        <p:txBody>
          <a:bodyPr wrap="square" rtlCol="0">
            <a:spAutoFit/>
          </a:bodyPr>
          <a:lstStyle/>
          <a:p>
            <a:r>
              <a:rPr lang="zh-CN" altLang="en-US" sz="2800" b="1" dirty="0"/>
              <a:t>材料一   中共的战略战术</a:t>
            </a:r>
          </a:p>
        </p:txBody>
      </p:sp>
      <p:graphicFrame>
        <p:nvGraphicFramePr>
          <p:cNvPr id="9" name="表格 8"/>
          <p:cNvGraphicFramePr>
            <a:graphicFrameLocks noGrp="1"/>
          </p:cNvGraphicFramePr>
          <p:nvPr/>
        </p:nvGraphicFramePr>
        <p:xfrm>
          <a:off x="685800" y="1752600"/>
          <a:ext cx="6096000" cy="20726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70840">
                <a:tc>
                  <a:txBody>
                    <a:bodyPr/>
                    <a:lstStyle/>
                    <a:p>
                      <a:pPr algn="ctr"/>
                      <a:r>
                        <a:rPr lang="zh-CN" altLang="en-US" sz="2800" b="1" dirty="0">
                          <a:solidFill>
                            <a:schemeClr val="tx1"/>
                          </a:solidFill>
                        </a:rPr>
                        <a:t>战役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a:solidFill>
                            <a:schemeClr val="tx1"/>
                          </a:solidFill>
                        </a:rPr>
                        <a:t>战略战术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zh-CN" altLang="en-US" sz="2800" b="1" dirty="0">
                          <a:solidFill>
                            <a:schemeClr val="tx1"/>
                          </a:solidFill>
                        </a:rPr>
                        <a:t>辽沈战役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a:solidFill>
                            <a:schemeClr val="tx1"/>
                          </a:solidFill>
                        </a:rPr>
                        <a:t>关门打狗，决战东北</a:t>
                      </a:r>
                      <a:endParaRPr lang="en-US" altLang="zh-CN"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zh-CN" altLang="en-US" sz="2800" b="1" dirty="0">
                          <a:solidFill>
                            <a:schemeClr val="tx1"/>
                          </a:solidFill>
                        </a:rPr>
                        <a:t>淮海战役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a:solidFill>
                            <a:schemeClr val="tx1"/>
                          </a:solidFill>
                        </a:rPr>
                        <a:t>分段歼敌，中间突破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zh-CN" altLang="en-US" sz="2800" b="1" dirty="0">
                          <a:solidFill>
                            <a:schemeClr val="tx1"/>
                          </a:solidFill>
                        </a:rPr>
                        <a:t>平津战役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a:solidFill>
                            <a:schemeClr val="tx1"/>
                          </a:solidFill>
                        </a:rPr>
                        <a:t>先打两头，再取中间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304800" y="4246602"/>
            <a:ext cx="1143000" cy="584775"/>
          </a:xfrm>
          <a:prstGeom prst="rect">
            <a:avLst/>
          </a:prstGeom>
          <a:noFill/>
        </p:spPr>
        <p:txBody>
          <a:bodyPr wrap="square" rtlCol="0">
            <a:spAutoFit/>
          </a:bodyPr>
          <a:lstStyle/>
          <a:p>
            <a:r>
              <a:rPr lang="zh-CN" altLang="en-US" sz="3200" b="1" dirty="0">
                <a:solidFill>
                  <a:srgbClr val="0000CC"/>
                </a:solidFill>
              </a:rPr>
              <a:t>原因：</a:t>
            </a:r>
          </a:p>
        </p:txBody>
      </p:sp>
      <p:sp>
        <p:nvSpPr>
          <p:cNvPr id="12" name="TextBox 11"/>
          <p:cNvSpPr txBox="1"/>
          <p:nvPr/>
        </p:nvSpPr>
        <p:spPr>
          <a:xfrm>
            <a:off x="381000" y="4819471"/>
            <a:ext cx="8458200" cy="646331"/>
          </a:xfrm>
          <a:prstGeom prst="rect">
            <a:avLst/>
          </a:prstGeom>
          <a:noFill/>
        </p:spPr>
        <p:txBody>
          <a:bodyPr wrap="square" rtlCol="0">
            <a:spAutoFit/>
          </a:bodyPr>
          <a:lstStyle/>
          <a:p>
            <a:r>
              <a:rPr lang="zh-CN" altLang="en-US" sz="3600" b="1" dirty="0">
                <a:solidFill>
                  <a:srgbClr val="FF0000"/>
                </a:solidFill>
                <a:latin typeface="楷体" panose="02010609060101010101" pitchFamily="49" charset="-122"/>
                <a:ea typeface="楷体" panose="02010609060101010101" pitchFamily="49" charset="-122"/>
              </a:rPr>
              <a:t>中国共产党的正确领导，正确的战略战术</a:t>
            </a:r>
            <a:endParaRPr lang="en-US" altLang="zh-CN" sz="36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7" name="Oval 58"/>
          <p:cNvSpPr>
            <a:spLocks noChangeArrowheads="1"/>
          </p:cNvSpPr>
          <p:nvPr/>
        </p:nvSpPr>
        <p:spPr bwMode="auto">
          <a:xfrm>
            <a:off x="454025" y="4643438"/>
            <a:ext cx="941388" cy="873125"/>
          </a:xfrm>
          <a:prstGeom prst="ellipse">
            <a:avLst/>
          </a:prstGeom>
          <a:noFill/>
          <a:ln w="9525">
            <a:noFill/>
            <a:round/>
          </a:ln>
        </p:spPr>
        <p:txBody>
          <a:bodyPr anchor="ctr">
            <a:spAutoFit/>
          </a:bodyPr>
          <a:lstStyle/>
          <a:p>
            <a:endParaRPr lang="zh-CN" altLang="zh-CN">
              <a:latin typeface="Calibri" panose="020F0502020204030204" charset="0"/>
            </a:endParaRPr>
          </a:p>
        </p:txBody>
      </p:sp>
      <p:sp>
        <p:nvSpPr>
          <p:cNvPr id="53281" name="TextBox 10"/>
          <p:cNvSpPr txBox="1">
            <a:spLocks noChangeArrowheads="1"/>
          </p:cNvSpPr>
          <p:nvPr/>
        </p:nvSpPr>
        <p:spPr bwMode="auto">
          <a:xfrm>
            <a:off x="0" y="762000"/>
            <a:ext cx="1524000" cy="519113"/>
          </a:xfrm>
          <a:prstGeom prst="rect">
            <a:avLst/>
          </a:prstGeom>
          <a:noFill/>
          <a:ln w="9525">
            <a:noFill/>
            <a:miter lim="800000"/>
          </a:ln>
        </p:spPr>
        <p:txBody>
          <a:bodyPr wrap="square">
            <a:spAutoFit/>
          </a:bodyPr>
          <a:lstStyle/>
          <a:p>
            <a:r>
              <a:rPr lang="zh-CN" altLang="en-US" sz="2800" b="1" dirty="0">
                <a:latin typeface="宋体" panose="02010600030101010101" pitchFamily="2" charset="-122"/>
              </a:rPr>
              <a:t>材料二：</a:t>
            </a:r>
          </a:p>
        </p:txBody>
      </p:sp>
      <p:grpSp>
        <p:nvGrpSpPr>
          <p:cNvPr id="10" name="组合 8"/>
          <p:cNvGrpSpPr/>
          <p:nvPr/>
        </p:nvGrpSpPr>
        <p:grpSpPr>
          <a:xfrm>
            <a:off x="0" y="0"/>
            <a:ext cx="9144000" cy="685800"/>
            <a:chOff x="0" y="0"/>
            <a:chExt cx="9144000" cy="838200"/>
          </a:xfrm>
        </p:grpSpPr>
        <p:grpSp>
          <p:nvGrpSpPr>
            <p:cNvPr id="11" name="组合 5"/>
            <p:cNvGrpSpPr/>
            <p:nvPr/>
          </p:nvGrpSpPr>
          <p:grpSpPr>
            <a:xfrm>
              <a:off x="2209800" y="0"/>
              <a:ext cx="6934200" cy="838200"/>
              <a:chOff x="1676400" y="0"/>
              <a:chExt cx="7467600" cy="762000"/>
            </a:xfrm>
          </p:grpSpPr>
          <p:sp>
            <p:nvSpPr>
              <p:cNvPr id="1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4" name="TextBox 13"/>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12" name="图片 11" descr="timg (3).jpg"/>
            <p:cNvPicPr>
              <a:picLocks noChangeAspect="1"/>
            </p:cNvPicPr>
            <p:nvPr/>
          </p:nvPicPr>
          <p:blipFill>
            <a:blip r:embed="rId2" cstate="print"/>
            <a:stretch>
              <a:fillRect/>
            </a:stretch>
          </p:blipFill>
          <p:spPr>
            <a:xfrm>
              <a:off x="0" y="0"/>
              <a:ext cx="2209800" cy="838200"/>
            </a:xfrm>
            <a:prstGeom prst="rect">
              <a:avLst/>
            </a:prstGeom>
          </p:spPr>
        </p:pic>
      </p:grpSp>
      <p:graphicFrame>
        <p:nvGraphicFramePr>
          <p:cNvPr id="15" name="表格 14"/>
          <p:cNvGraphicFramePr>
            <a:graphicFrameLocks noGrp="1"/>
          </p:cNvGraphicFramePr>
          <p:nvPr/>
        </p:nvGraphicFramePr>
        <p:xfrm>
          <a:off x="228600" y="1791791"/>
          <a:ext cx="3048000" cy="4110444"/>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598714">
                <a:tc>
                  <a:txBody>
                    <a:bodyPr/>
                    <a:lstStyle/>
                    <a:p>
                      <a:r>
                        <a:rPr lang="zh-CN" altLang="en-US" sz="2800" b="1" dirty="0">
                          <a:solidFill>
                            <a:schemeClr val="tx1"/>
                          </a:solidFill>
                        </a:rPr>
                        <a:t>民工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a:solidFill>
                            <a:schemeClr val="tx1"/>
                          </a:solidFill>
                          <a:latin typeface="+mn-lt"/>
                          <a:ea typeface="+mn-ea"/>
                          <a:cs typeface="+mn-cs"/>
                        </a:rPr>
                        <a:t>543</a:t>
                      </a:r>
                      <a:r>
                        <a:rPr lang="zh-CN" altLang="en-US" sz="2800" b="1" kern="1200" dirty="0">
                          <a:solidFill>
                            <a:schemeClr val="tx1"/>
                          </a:solidFill>
                          <a:latin typeface="+mn-lt"/>
                          <a:ea typeface="+mn-ea"/>
                          <a:cs typeface="+mn-cs"/>
                        </a:rPr>
                        <a:t>万人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98714">
                <a:tc>
                  <a:txBody>
                    <a:bodyPr/>
                    <a:lstStyle/>
                    <a:p>
                      <a:pPr marL="0" algn="l" defTabSz="914400" rtl="0" eaLnBrk="1" latinLnBrk="0" hangingPunct="1"/>
                      <a:r>
                        <a:rPr lang="zh-CN" altLang="en-US" sz="2800" b="1" kern="1200" dirty="0">
                          <a:solidFill>
                            <a:schemeClr val="tx1"/>
                          </a:solidFill>
                          <a:latin typeface="+mn-lt"/>
                          <a:ea typeface="+mn-ea"/>
                          <a:cs typeface="+mn-cs"/>
                        </a:rPr>
                        <a:t>担架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a:solidFill>
                            <a:schemeClr val="tx1"/>
                          </a:solidFill>
                          <a:latin typeface="+mn-lt"/>
                          <a:ea typeface="+mn-ea"/>
                          <a:cs typeface="+mn-cs"/>
                        </a:rPr>
                        <a:t>30.5</a:t>
                      </a:r>
                      <a:r>
                        <a:rPr lang="zh-CN" altLang="en-US" sz="2800" b="1" kern="1200" dirty="0">
                          <a:solidFill>
                            <a:schemeClr val="tx1"/>
                          </a:solidFill>
                          <a:latin typeface="+mn-lt"/>
                          <a:ea typeface="+mn-ea"/>
                          <a:cs typeface="+mn-cs"/>
                        </a:rPr>
                        <a:t>万副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98714">
                <a:tc>
                  <a:txBody>
                    <a:bodyPr/>
                    <a:lstStyle/>
                    <a:p>
                      <a:pPr marL="0" algn="l" defTabSz="914400" rtl="0" eaLnBrk="1" latinLnBrk="0" hangingPunct="1"/>
                      <a:r>
                        <a:rPr lang="zh-CN" altLang="en-US" sz="2800" b="1" kern="1200" dirty="0">
                          <a:solidFill>
                            <a:schemeClr val="tx1"/>
                          </a:solidFill>
                          <a:latin typeface="+mn-lt"/>
                          <a:ea typeface="+mn-ea"/>
                          <a:cs typeface="+mn-cs"/>
                        </a:rPr>
                        <a:t>大小车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a:solidFill>
                            <a:schemeClr val="tx1"/>
                          </a:solidFill>
                          <a:latin typeface="+mn-lt"/>
                          <a:ea typeface="+mn-ea"/>
                          <a:cs typeface="+mn-cs"/>
                        </a:rPr>
                        <a:t>88</a:t>
                      </a:r>
                      <a:r>
                        <a:rPr lang="zh-CN" altLang="en-US" sz="2800" b="1" kern="1200" dirty="0">
                          <a:solidFill>
                            <a:schemeClr val="tx1"/>
                          </a:solidFill>
                          <a:latin typeface="+mn-lt"/>
                          <a:ea typeface="+mn-ea"/>
                          <a:cs typeface="+mn-cs"/>
                        </a:rPr>
                        <a:t>万辆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98714">
                <a:tc>
                  <a:txBody>
                    <a:bodyPr/>
                    <a:lstStyle/>
                    <a:p>
                      <a:pPr marL="0" algn="l" defTabSz="914400" rtl="0" eaLnBrk="1" latinLnBrk="0" hangingPunct="1"/>
                      <a:r>
                        <a:rPr lang="zh-CN" altLang="en-US" sz="2800" b="1" kern="1200" dirty="0">
                          <a:solidFill>
                            <a:schemeClr val="tx1"/>
                          </a:solidFill>
                          <a:latin typeface="+mn-lt"/>
                          <a:ea typeface="+mn-ea"/>
                          <a:cs typeface="+mn-cs"/>
                        </a:rPr>
                        <a:t>牲畜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a:solidFill>
                            <a:schemeClr val="tx1"/>
                          </a:solidFill>
                          <a:latin typeface="+mn-lt"/>
                          <a:ea typeface="+mn-ea"/>
                          <a:cs typeface="+mn-cs"/>
                        </a:rPr>
                        <a:t>76.7</a:t>
                      </a:r>
                      <a:r>
                        <a:rPr lang="zh-CN" altLang="en-US" sz="2800" b="1" kern="1200" dirty="0">
                          <a:solidFill>
                            <a:schemeClr val="tx1"/>
                          </a:solidFill>
                          <a:latin typeface="+mn-lt"/>
                          <a:ea typeface="+mn-ea"/>
                          <a:cs typeface="+mn-cs"/>
                        </a:rPr>
                        <a:t>万头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8714">
                <a:tc>
                  <a:txBody>
                    <a:bodyPr/>
                    <a:lstStyle/>
                    <a:p>
                      <a:pPr marL="0" algn="l" defTabSz="914400" rtl="0" eaLnBrk="1" latinLnBrk="0" hangingPunct="1"/>
                      <a:r>
                        <a:rPr lang="zh-CN" altLang="en-US" sz="2800" b="1" kern="1200" dirty="0">
                          <a:solidFill>
                            <a:schemeClr val="tx1"/>
                          </a:solidFill>
                          <a:latin typeface="+mn-lt"/>
                          <a:ea typeface="+mn-ea"/>
                          <a:cs typeface="+mn-cs"/>
                        </a:rPr>
                        <a:t>船只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a:solidFill>
                            <a:schemeClr val="tx1"/>
                          </a:solidFill>
                          <a:latin typeface="+mn-lt"/>
                          <a:ea typeface="+mn-ea"/>
                          <a:cs typeface="+mn-cs"/>
                        </a:rPr>
                        <a:t>8500</a:t>
                      </a:r>
                      <a:r>
                        <a:rPr lang="zh-CN" altLang="en-US" sz="2800" b="1" kern="1200" dirty="0">
                          <a:solidFill>
                            <a:schemeClr val="tx1"/>
                          </a:solidFill>
                          <a:latin typeface="+mn-lt"/>
                          <a:ea typeface="+mn-ea"/>
                          <a:cs typeface="+mn-cs"/>
                        </a:rPr>
                        <a:t>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98714">
                <a:tc>
                  <a:txBody>
                    <a:bodyPr/>
                    <a:lstStyle/>
                    <a:p>
                      <a:pPr marL="0" algn="l" defTabSz="914400" rtl="0" eaLnBrk="1" latinLnBrk="0" hangingPunct="1"/>
                      <a:r>
                        <a:rPr lang="zh-CN" altLang="en-US" sz="2800" b="1" kern="1200" dirty="0">
                          <a:solidFill>
                            <a:schemeClr val="tx1"/>
                          </a:solidFill>
                          <a:latin typeface="+mn-lt"/>
                          <a:ea typeface="+mn-ea"/>
                          <a:cs typeface="+mn-cs"/>
                        </a:rPr>
                        <a:t>筹粮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a:solidFill>
                            <a:schemeClr val="tx1"/>
                          </a:solidFill>
                          <a:latin typeface="+mn-lt"/>
                          <a:ea typeface="+mn-ea"/>
                          <a:cs typeface="+mn-cs"/>
                        </a:rPr>
                        <a:t>9.6</a:t>
                      </a:r>
                      <a:r>
                        <a:rPr lang="zh-CN" altLang="en-US" sz="2800" b="1" kern="1200" dirty="0">
                          <a:solidFill>
                            <a:schemeClr val="tx1"/>
                          </a:solidFill>
                          <a:latin typeface="+mn-lt"/>
                          <a:ea typeface="+mn-ea"/>
                          <a:cs typeface="+mn-cs"/>
                        </a:rPr>
                        <a:t>亿斤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46314">
                <a:tc>
                  <a:txBody>
                    <a:bodyPr/>
                    <a:lstStyle/>
                    <a:p>
                      <a:pPr marL="0" algn="l" defTabSz="914400" rtl="0" eaLnBrk="1" latinLnBrk="0" hangingPunct="1"/>
                      <a:r>
                        <a:rPr lang="zh-CN" altLang="en-US" sz="2800" b="1" kern="1200" dirty="0">
                          <a:solidFill>
                            <a:schemeClr val="tx1"/>
                          </a:solidFill>
                          <a:latin typeface="+mn-lt"/>
                          <a:ea typeface="+mn-ea"/>
                          <a:cs typeface="+mn-cs"/>
                        </a:rPr>
                        <a:t>挑子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a:solidFill>
                            <a:schemeClr val="tx1"/>
                          </a:solidFill>
                          <a:latin typeface="+mn-lt"/>
                          <a:ea typeface="+mn-ea"/>
                          <a:cs typeface="+mn-cs"/>
                        </a:rPr>
                        <a:t>20.6</a:t>
                      </a:r>
                      <a:r>
                        <a:rPr lang="zh-CN" altLang="en-US" sz="2800" b="1" kern="1200" dirty="0">
                          <a:solidFill>
                            <a:schemeClr val="tx1"/>
                          </a:solidFill>
                          <a:latin typeface="+mn-lt"/>
                          <a:ea typeface="+mn-ea"/>
                          <a:cs typeface="+mn-cs"/>
                        </a:rPr>
                        <a:t>万副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16" name="Text Box 55"/>
          <p:cNvSpPr txBox="1">
            <a:spLocks noChangeArrowheads="1"/>
          </p:cNvSpPr>
          <p:nvPr/>
        </p:nvSpPr>
        <p:spPr bwMode="auto">
          <a:xfrm>
            <a:off x="-533400" y="1309687"/>
            <a:ext cx="4419600" cy="461665"/>
          </a:xfrm>
          <a:prstGeom prst="rect">
            <a:avLst/>
          </a:prstGeom>
          <a:noFill/>
          <a:ln w="9525">
            <a:noFill/>
            <a:miter lim="800000"/>
          </a:ln>
        </p:spPr>
        <p:txBody>
          <a:bodyPr wrap="square">
            <a:spAutoFit/>
          </a:bodyPr>
          <a:lstStyle/>
          <a:p>
            <a:pPr algn="ctr"/>
            <a:r>
              <a:rPr lang="zh-CN" altLang="en-US" sz="2400" b="1" dirty="0">
                <a:latin typeface="Times New Roman" panose="02020603050405020304" pitchFamily="18" charset="0"/>
                <a:ea typeface="隶书" panose="02010509060101010101" charset="-122"/>
              </a:rPr>
              <a:t>淮海战役人民支前统计</a:t>
            </a:r>
          </a:p>
        </p:txBody>
      </p:sp>
      <p:sp>
        <p:nvSpPr>
          <p:cNvPr id="17" name="Text Box 56"/>
          <p:cNvSpPr txBox="1">
            <a:spLocks noChangeArrowheads="1"/>
          </p:cNvSpPr>
          <p:nvPr/>
        </p:nvSpPr>
        <p:spPr bwMode="auto">
          <a:xfrm>
            <a:off x="3581400" y="1752600"/>
            <a:ext cx="5257800"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800" b="1" dirty="0">
                <a:solidFill>
                  <a:srgbClr val="660066"/>
                </a:solidFill>
                <a:latin typeface="Times New Roman" panose="02020603050405020304" pitchFamily="18" charset="0"/>
                <a:ea typeface="隶书" panose="02010509060101010101" charset="-122"/>
              </a:rPr>
              <a:t>      </a:t>
            </a:r>
            <a:r>
              <a:rPr lang="zh-CN" altLang="en-US" sz="2800" b="1" dirty="0">
                <a:solidFill>
                  <a:srgbClr val="660066"/>
                </a:solidFill>
                <a:latin typeface="Times New Roman" panose="02020603050405020304" pitchFamily="18" charset="0"/>
                <a:ea typeface="隶书" panose="02010509060101010101" charset="-122"/>
              </a:rPr>
              <a:t>淮海战役是人民群众用小车推出来的。</a:t>
            </a:r>
            <a:endParaRPr lang="en-US" altLang="zh-CN" sz="2800" b="1" dirty="0">
              <a:solidFill>
                <a:srgbClr val="660066"/>
              </a:solidFill>
              <a:latin typeface="Times New Roman" panose="02020603050405020304" pitchFamily="18" charset="0"/>
              <a:ea typeface="隶书" panose="02010509060101010101" charset="-122"/>
            </a:endParaRPr>
          </a:p>
          <a:p>
            <a:r>
              <a:rPr lang="en-US" altLang="zh-CN" sz="2800" b="1" dirty="0">
                <a:solidFill>
                  <a:srgbClr val="660066"/>
                </a:solidFill>
                <a:latin typeface="Times New Roman" panose="02020603050405020304" pitchFamily="18" charset="0"/>
                <a:ea typeface="隶书" panose="02010509060101010101" charset="-122"/>
              </a:rPr>
              <a:t>                                     </a:t>
            </a:r>
            <a:r>
              <a:rPr lang="zh-CN" altLang="en-US" sz="2800" b="1" dirty="0">
                <a:solidFill>
                  <a:srgbClr val="660066"/>
                </a:solidFill>
                <a:latin typeface="Times New Roman" panose="02020603050405020304" pitchFamily="18" charset="0"/>
                <a:ea typeface="隶书" panose="02010509060101010101" charset="-122"/>
              </a:rPr>
              <a:t> </a:t>
            </a:r>
            <a:r>
              <a:rPr lang="en-US" altLang="zh-CN" sz="2800" b="1" dirty="0">
                <a:solidFill>
                  <a:srgbClr val="660066"/>
                </a:solidFill>
                <a:latin typeface="Times New Roman" panose="02020603050405020304" pitchFamily="18" charset="0"/>
                <a:ea typeface="隶书" panose="02010509060101010101" charset="-122"/>
              </a:rPr>
              <a:t>—— </a:t>
            </a:r>
            <a:r>
              <a:rPr lang="zh-CN" altLang="en-US" sz="2800" b="1" dirty="0">
                <a:solidFill>
                  <a:srgbClr val="660066"/>
                </a:solidFill>
                <a:latin typeface="Times New Roman" panose="02020603050405020304" pitchFamily="18" charset="0"/>
                <a:ea typeface="隶书" panose="02010509060101010101" charset="-122"/>
              </a:rPr>
              <a:t>陈毅</a:t>
            </a:r>
          </a:p>
        </p:txBody>
      </p:sp>
      <p:pic>
        <p:nvPicPr>
          <p:cNvPr id="19" name="图片 18" descr="2.jpg"/>
          <p:cNvPicPr>
            <a:picLocks noChangeAspect="1"/>
          </p:cNvPicPr>
          <p:nvPr/>
        </p:nvPicPr>
        <p:blipFill>
          <a:blip r:embed="rId3" cstate="print"/>
          <a:stretch>
            <a:fillRect/>
          </a:stretch>
        </p:blipFill>
        <p:spPr>
          <a:xfrm>
            <a:off x="3810000" y="3200400"/>
            <a:ext cx="4724400" cy="2286000"/>
          </a:xfrm>
          <a:prstGeom prst="rect">
            <a:avLst/>
          </a:prstGeom>
        </p:spPr>
      </p:pic>
      <p:sp>
        <p:nvSpPr>
          <p:cNvPr id="20" name="TextBox 19"/>
          <p:cNvSpPr txBox="1"/>
          <p:nvPr/>
        </p:nvSpPr>
        <p:spPr>
          <a:xfrm>
            <a:off x="3962400" y="5486400"/>
            <a:ext cx="4572000" cy="523220"/>
          </a:xfrm>
          <a:prstGeom prst="rect">
            <a:avLst/>
          </a:prstGeom>
          <a:noFill/>
        </p:spPr>
        <p:txBody>
          <a:bodyPr wrap="square" rtlCol="0">
            <a:spAutoFit/>
          </a:bodyPr>
          <a:lstStyle/>
          <a:p>
            <a:r>
              <a:rPr lang="zh-CN" altLang="en-US" sz="2800" b="1" dirty="0"/>
              <a:t>淮海战役中支援前线的民工</a:t>
            </a:r>
          </a:p>
        </p:txBody>
      </p:sp>
      <p:sp>
        <p:nvSpPr>
          <p:cNvPr id="21" name="TextBox 20"/>
          <p:cNvSpPr txBox="1"/>
          <p:nvPr/>
        </p:nvSpPr>
        <p:spPr>
          <a:xfrm>
            <a:off x="152400" y="6044625"/>
            <a:ext cx="1143000" cy="584775"/>
          </a:xfrm>
          <a:prstGeom prst="rect">
            <a:avLst/>
          </a:prstGeom>
          <a:noFill/>
        </p:spPr>
        <p:txBody>
          <a:bodyPr wrap="square" rtlCol="0">
            <a:spAutoFit/>
          </a:bodyPr>
          <a:lstStyle/>
          <a:p>
            <a:r>
              <a:rPr lang="zh-CN" altLang="en-US" sz="3200" b="1" dirty="0">
                <a:solidFill>
                  <a:srgbClr val="0000CC"/>
                </a:solidFill>
              </a:rPr>
              <a:t>原因：</a:t>
            </a:r>
          </a:p>
        </p:txBody>
      </p:sp>
      <p:sp>
        <p:nvSpPr>
          <p:cNvPr id="22" name="TextBox 21"/>
          <p:cNvSpPr txBox="1"/>
          <p:nvPr/>
        </p:nvSpPr>
        <p:spPr>
          <a:xfrm>
            <a:off x="1219200" y="6044625"/>
            <a:ext cx="4800600" cy="646331"/>
          </a:xfrm>
          <a:prstGeom prst="rect">
            <a:avLst/>
          </a:prstGeom>
          <a:noFill/>
        </p:spPr>
        <p:txBody>
          <a:bodyPr wrap="square" rtlCol="0">
            <a:spAutoFit/>
          </a:bodyPr>
          <a:lstStyle/>
          <a:p>
            <a:r>
              <a:rPr lang="zh-CN" altLang="en-US" sz="3600" b="1" dirty="0">
                <a:solidFill>
                  <a:srgbClr val="FF0000"/>
                </a:solidFill>
                <a:latin typeface="楷体" panose="02010609060101010101" pitchFamily="49" charset="-122"/>
                <a:ea typeface="楷体" panose="02010609060101010101" pitchFamily="49" charset="-122"/>
              </a:rPr>
              <a:t>人民群众的大力支持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pic>
        <p:nvPicPr>
          <p:cNvPr id="8" name="图片 7" descr="2.jpg"/>
          <p:cNvPicPr>
            <a:picLocks noChangeAspect="1"/>
          </p:cNvPicPr>
          <p:nvPr/>
        </p:nvPicPr>
        <p:blipFill>
          <a:blip r:embed="rId3" cstate="print"/>
          <a:stretch>
            <a:fillRect/>
          </a:stretch>
        </p:blipFill>
        <p:spPr>
          <a:xfrm>
            <a:off x="304800" y="1066800"/>
            <a:ext cx="4572000" cy="3810000"/>
          </a:xfrm>
          <a:prstGeom prst="rect">
            <a:avLst/>
          </a:prstGeom>
        </p:spPr>
      </p:pic>
      <p:sp>
        <p:nvSpPr>
          <p:cNvPr id="9" name="TextBox 8"/>
          <p:cNvSpPr txBox="1"/>
          <p:nvPr/>
        </p:nvSpPr>
        <p:spPr>
          <a:xfrm>
            <a:off x="685800" y="4876800"/>
            <a:ext cx="3276600" cy="461665"/>
          </a:xfrm>
          <a:prstGeom prst="rect">
            <a:avLst/>
          </a:prstGeom>
          <a:noFill/>
        </p:spPr>
        <p:txBody>
          <a:bodyPr wrap="square" rtlCol="0">
            <a:spAutoFit/>
          </a:bodyPr>
          <a:lstStyle/>
          <a:p>
            <a:r>
              <a:rPr lang="zh-CN" altLang="en-US" sz="2400" b="1" dirty="0"/>
              <a:t>宣传</a:t>
            </a:r>
            <a:r>
              <a:rPr lang="en-US" altLang="zh-CN" sz="2400" b="1" dirty="0"/>
              <a:t>《</a:t>
            </a:r>
            <a:r>
              <a:rPr lang="zh-CN" altLang="en-US" sz="2400" b="1" dirty="0"/>
              <a:t>中国土地法大纲</a:t>
            </a:r>
            <a:r>
              <a:rPr lang="en-US" altLang="zh-CN" sz="2400" b="1" dirty="0"/>
              <a:t>》</a:t>
            </a:r>
            <a:endParaRPr lang="zh-CN" altLang="en-US" sz="2400" b="1" dirty="0"/>
          </a:p>
        </p:txBody>
      </p:sp>
      <p:sp>
        <p:nvSpPr>
          <p:cNvPr id="10" name="TextBox 9"/>
          <p:cNvSpPr txBox="1"/>
          <p:nvPr/>
        </p:nvSpPr>
        <p:spPr>
          <a:xfrm>
            <a:off x="228600" y="5410200"/>
            <a:ext cx="5791200" cy="1077218"/>
          </a:xfrm>
          <a:prstGeom prst="rect">
            <a:avLst/>
          </a:prstGeom>
          <a:noFill/>
        </p:spPr>
        <p:txBody>
          <a:bodyPr wrap="square" rtlCol="0">
            <a:spAutoFit/>
          </a:bodyPr>
          <a:lstStyle/>
          <a:p>
            <a:r>
              <a:rPr lang="en-US" altLang="zh-CN" sz="3200" b="1" dirty="0">
                <a:solidFill>
                  <a:srgbClr val="FF0000"/>
                </a:solidFill>
                <a:latin typeface="楷体" panose="02010609060101010101" pitchFamily="49" charset="-122"/>
                <a:ea typeface="楷体" panose="02010609060101010101" pitchFamily="49" charset="-122"/>
              </a:rPr>
              <a:t>1947</a:t>
            </a:r>
            <a:r>
              <a:rPr lang="zh-CN" altLang="en-US" sz="3200" b="1" dirty="0">
                <a:solidFill>
                  <a:srgbClr val="FF0000"/>
                </a:solidFill>
                <a:latin typeface="楷体" panose="02010609060101010101" pitchFamily="49" charset="-122"/>
                <a:ea typeface="楷体" panose="02010609060101010101" pitchFamily="49" charset="-122"/>
              </a:rPr>
              <a:t>年，解放区进行土地改革，颁布</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dirty="0">
                <a:solidFill>
                  <a:srgbClr val="FF0000"/>
                </a:solidFill>
                <a:latin typeface="楷体" panose="02010609060101010101" pitchFamily="49" charset="-122"/>
                <a:ea typeface="楷体" panose="02010609060101010101" pitchFamily="49" charset="-122"/>
              </a:rPr>
              <a:t>中国土地法大纲</a:t>
            </a:r>
            <a:r>
              <a:rPr lang="en-US" altLang="zh-CN" sz="3200" b="1" dirty="0">
                <a:solidFill>
                  <a:srgbClr val="FF0000"/>
                </a:solidFill>
                <a:latin typeface="楷体" panose="02010609060101010101" pitchFamily="49" charset="-122"/>
                <a:ea typeface="楷体" panose="02010609060101010101" pitchFamily="49" charset="-122"/>
              </a:rPr>
              <a:t>》</a:t>
            </a:r>
            <a:endParaRPr lang="zh-CN" altLang="en-US" sz="3200" b="1" dirty="0">
              <a:solidFill>
                <a:srgbClr val="FF0000"/>
              </a:solidFill>
              <a:latin typeface="楷体" panose="02010609060101010101" pitchFamily="49" charset="-122"/>
              <a:ea typeface="楷体" panose="02010609060101010101" pitchFamily="49" charset="-122"/>
            </a:endParaRPr>
          </a:p>
        </p:txBody>
      </p:sp>
      <p:sp>
        <p:nvSpPr>
          <p:cNvPr id="11" name="TextBox 10"/>
          <p:cNvSpPr txBox="1"/>
          <p:nvPr/>
        </p:nvSpPr>
        <p:spPr>
          <a:xfrm>
            <a:off x="4876800" y="1917918"/>
            <a:ext cx="41910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800" b="1" dirty="0">
                <a:solidFill>
                  <a:srgbClr val="000099"/>
                </a:solidFill>
                <a:latin typeface="楷体" panose="02010609060101010101" pitchFamily="49" charset="-122"/>
                <a:ea typeface="楷体" panose="02010609060101010101" pitchFamily="49" charset="-122"/>
              </a:rPr>
              <a:t>大纲规定：没收地主土地，废除封建剥削的土地制度，实行耕者有其田，按照农村人口平均分配土地。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pic>
        <p:nvPicPr>
          <p:cNvPr id="8" name="图片 7" descr="u=1271176166,2243343251&amp;fm=15&amp;gp=0.jpg"/>
          <p:cNvPicPr>
            <a:picLocks noChangeAspect="1"/>
          </p:cNvPicPr>
          <p:nvPr/>
        </p:nvPicPr>
        <p:blipFill>
          <a:blip r:embed="rId3" cstate="print"/>
          <a:stretch>
            <a:fillRect/>
          </a:stretch>
        </p:blipFill>
        <p:spPr>
          <a:xfrm>
            <a:off x="533400" y="914400"/>
            <a:ext cx="8077200" cy="4419600"/>
          </a:xfrm>
          <a:prstGeom prst="rect">
            <a:avLst/>
          </a:prstGeom>
        </p:spPr>
      </p:pic>
      <p:sp>
        <p:nvSpPr>
          <p:cNvPr id="9" name="TextBox 8"/>
          <p:cNvSpPr txBox="1"/>
          <p:nvPr/>
        </p:nvSpPr>
        <p:spPr>
          <a:xfrm>
            <a:off x="381000" y="5410200"/>
            <a:ext cx="8686800" cy="1384995"/>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    解放区的土地改革，激发了农民革命和生产的积极性。翻身农民踊跃参军参战，为人民解放战争的胜利提供了重要的人力、物力保障。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82b7e4d8989370cdcd558a99c462699edd25bf72739f-u8HiEW_fw658.jpg"/>
          <p:cNvPicPr>
            <a:picLocks noChangeAspect="1"/>
          </p:cNvPicPr>
          <p:nvPr/>
        </p:nvPicPr>
        <p:blipFill>
          <a:blip r:embed="rId2" cstate="print"/>
          <a:stretch>
            <a:fillRect/>
          </a:stretch>
        </p:blipFill>
        <p:spPr>
          <a:xfrm>
            <a:off x="0" y="0"/>
            <a:ext cx="9144000" cy="6858000"/>
          </a:xfrm>
          <a:prstGeom prst="rect">
            <a:avLst/>
          </a:prstGeom>
        </p:spPr>
      </p:pic>
      <p:pic>
        <p:nvPicPr>
          <p:cNvPr id="5" name="图片 4" descr="timg (2).jpg"/>
          <p:cNvPicPr>
            <a:picLocks noChangeAspect="1"/>
          </p:cNvPicPr>
          <p:nvPr/>
        </p:nvPicPr>
        <p:blipFill>
          <a:blip r:embed="rId3" cstate="print"/>
          <a:stretch>
            <a:fillRect/>
          </a:stretch>
        </p:blipFill>
        <p:spPr>
          <a:xfrm>
            <a:off x="1447800" y="304800"/>
            <a:ext cx="6248400" cy="5715000"/>
          </a:xfrm>
          <a:prstGeom prst="rect">
            <a:avLst/>
          </a:prstGeom>
        </p:spPr>
      </p:pic>
      <p:sp>
        <p:nvSpPr>
          <p:cNvPr id="6" name="TextBox 5"/>
          <p:cNvSpPr txBox="1"/>
          <p:nvPr/>
        </p:nvSpPr>
        <p:spPr>
          <a:xfrm>
            <a:off x="1905000" y="6019800"/>
            <a:ext cx="5181600" cy="584775"/>
          </a:xfrm>
          <a:prstGeom prst="rect">
            <a:avLst/>
          </a:prstGeom>
          <a:noFill/>
        </p:spPr>
        <p:txBody>
          <a:bodyPr wrap="square" rtlCol="0">
            <a:spAutoFit/>
          </a:bodyPr>
          <a:lstStyle/>
          <a:p>
            <a:r>
              <a:rPr lang="en-US" altLang="zh-CN" sz="3200" b="1" dirty="0">
                <a:solidFill>
                  <a:srgbClr val="FF0000"/>
                </a:solidFill>
                <a:latin typeface="+mj-ea"/>
                <a:ea typeface="+mj-ea"/>
              </a:rPr>
              <a:t>《</a:t>
            </a:r>
            <a:r>
              <a:rPr lang="zh-CN" altLang="en-US" sz="3200" b="1" dirty="0">
                <a:solidFill>
                  <a:srgbClr val="FF0000"/>
                </a:solidFill>
                <a:latin typeface="+mj-ea"/>
                <a:ea typeface="+mj-ea"/>
              </a:rPr>
              <a:t>炮弹作花瓶，人世无战争</a:t>
            </a:r>
            <a:r>
              <a:rPr lang="en-US" altLang="zh-CN" sz="3200" b="1" dirty="0">
                <a:solidFill>
                  <a:srgbClr val="FF0000"/>
                </a:solidFill>
                <a:latin typeface="+mj-ea"/>
                <a:ea typeface="+mj-ea"/>
              </a:rPr>
              <a:t>》</a:t>
            </a:r>
            <a:endParaRPr lang="zh-CN" altLang="en-US" sz="3200" b="1" dirty="0">
              <a:solidFill>
                <a:srgbClr val="FF0000"/>
              </a:solidFill>
              <a:latin typeface="+mj-ea"/>
              <a:ea typeface="+mj-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pic>
        <p:nvPicPr>
          <p:cNvPr id="8" name="图片 7" descr="timg (5).jpg"/>
          <p:cNvPicPr>
            <a:picLocks noChangeAspect="1"/>
          </p:cNvPicPr>
          <p:nvPr/>
        </p:nvPicPr>
        <p:blipFill>
          <a:blip r:embed="rId3" cstate="print"/>
          <a:stretch>
            <a:fillRect/>
          </a:stretch>
        </p:blipFill>
        <p:spPr>
          <a:xfrm>
            <a:off x="5181600" y="1219200"/>
            <a:ext cx="3886200" cy="4114800"/>
          </a:xfrm>
          <a:prstGeom prst="rect">
            <a:avLst/>
          </a:prstGeom>
        </p:spPr>
      </p:pic>
      <p:sp>
        <p:nvSpPr>
          <p:cNvPr id="9" name="TextBox 8"/>
          <p:cNvSpPr txBox="1"/>
          <p:nvPr/>
        </p:nvSpPr>
        <p:spPr>
          <a:xfrm>
            <a:off x="76200" y="914400"/>
            <a:ext cx="5029200" cy="48320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800" b="1" dirty="0"/>
              <a:t>材料三      </a:t>
            </a:r>
            <a:r>
              <a:rPr lang="en-US" altLang="zh-CN" sz="2800" b="1" dirty="0"/>
              <a:t>《</a:t>
            </a:r>
            <a:r>
              <a:rPr lang="zh-CN" altLang="en-US" sz="2800" b="1" dirty="0"/>
              <a:t>渡江第一船</a:t>
            </a:r>
            <a:r>
              <a:rPr lang="en-US" altLang="zh-CN" sz="2800" b="1" dirty="0"/>
              <a:t>》</a:t>
            </a:r>
          </a:p>
          <a:p>
            <a:r>
              <a:rPr lang="en-US" altLang="zh-CN" sz="2800" b="1" dirty="0"/>
              <a:t>   </a:t>
            </a:r>
            <a:r>
              <a:rPr lang="zh-CN" altLang="en-US" sz="2800" b="1" dirty="0"/>
              <a:t> </a:t>
            </a:r>
            <a:r>
              <a:rPr lang="en-US" altLang="zh-CN" sz="2800" b="1" dirty="0">
                <a:latin typeface="楷体" panose="02010609060101010101" pitchFamily="49" charset="-122"/>
                <a:ea typeface="楷体" panose="02010609060101010101" pitchFamily="49" charset="-122"/>
              </a:rPr>
              <a:t>1949</a:t>
            </a:r>
            <a:r>
              <a:rPr lang="zh-CN" altLang="en-US" sz="2800" b="1" dirty="0">
                <a:latin typeface="楷体" panose="02010609060101010101" pitchFamily="49" charset="-122"/>
                <a:ea typeface="楷体" panose="02010609060101010101" pitchFamily="49" charset="-122"/>
              </a:rPr>
              <a:t>年</a:t>
            </a: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月</a:t>
            </a:r>
            <a:r>
              <a:rPr lang="en-US" altLang="zh-CN" sz="2800" b="1" dirty="0">
                <a:latin typeface="楷体" panose="02010609060101010101" pitchFamily="49" charset="-122"/>
                <a:ea typeface="楷体" panose="02010609060101010101" pitchFamily="49" charset="-122"/>
              </a:rPr>
              <a:t>21</a:t>
            </a:r>
            <a:r>
              <a:rPr lang="zh-CN" altLang="en-US" sz="2800" b="1" dirty="0">
                <a:latin typeface="楷体" panose="02010609060101010101" pitchFamily="49" charset="-122"/>
                <a:ea typeface="楷体" panose="02010609060101010101" pitchFamily="49" charset="-122"/>
              </a:rPr>
              <a:t>日，中路大军的突击队首先发动渡江战役，第</a:t>
            </a:r>
            <a:r>
              <a:rPr lang="en-US" altLang="zh-CN" sz="2800" b="1" dirty="0">
                <a:latin typeface="楷体" panose="02010609060101010101" pitchFamily="49" charset="-122"/>
                <a:ea typeface="楷体" panose="02010609060101010101" pitchFamily="49" charset="-122"/>
              </a:rPr>
              <a:t>27</a:t>
            </a:r>
            <a:r>
              <a:rPr lang="zh-CN" altLang="en-US" sz="2800" b="1" dirty="0">
                <a:latin typeface="楷体" panose="02010609060101010101" pitchFamily="49" charset="-122"/>
                <a:ea typeface="楷体" panose="02010609060101010101" pitchFamily="49" charset="-122"/>
              </a:rPr>
              <a:t>军某团</a:t>
            </a:r>
            <a:r>
              <a:rPr lang="en-US" altLang="zh-CN" sz="2800" b="1" dirty="0">
                <a:latin typeface="楷体" panose="02010609060101010101" pitchFamily="49" charset="-122"/>
                <a:ea typeface="楷体" panose="02010609060101010101" pitchFamily="49" charset="-122"/>
              </a:rPr>
              <a:t>5</a:t>
            </a:r>
            <a:r>
              <a:rPr lang="zh-CN" altLang="en-US" sz="2800" b="1" dirty="0">
                <a:latin typeface="楷体" panose="02010609060101010101" pitchFamily="49" charset="-122"/>
                <a:ea typeface="楷体" panose="02010609060101010101" pitchFamily="49" charset="-122"/>
              </a:rPr>
              <a:t>班之船行驶到离南岸还有</a:t>
            </a:r>
            <a:r>
              <a:rPr lang="en-US" altLang="zh-CN" sz="2800" b="1" dirty="0">
                <a:latin typeface="楷体" panose="02010609060101010101" pitchFamily="49" charset="-122"/>
                <a:ea typeface="楷体" panose="02010609060101010101" pitchFamily="49" charset="-122"/>
              </a:rPr>
              <a:t>100</a:t>
            </a:r>
            <a:r>
              <a:rPr lang="zh-CN" altLang="en-US" sz="2800" b="1" dirty="0">
                <a:latin typeface="楷体" panose="02010609060101010101" pitchFamily="49" charset="-122"/>
                <a:ea typeface="楷体" panose="02010609060101010101" pitchFamily="49" charset="-122"/>
              </a:rPr>
              <a:t>米的时候，被国民党八十八军的的部队发觉，立即枪炮齐发。该船冒着敌人的密集炮火，仍然冲在最前面，人民解放军面对长江天险及凶恶的敌人，他们排除万难，奋力拼搏，先达彼岸。</a:t>
            </a:r>
          </a:p>
        </p:txBody>
      </p:sp>
      <p:sp>
        <p:nvSpPr>
          <p:cNvPr id="10" name="TextBox 9"/>
          <p:cNvSpPr txBox="1"/>
          <p:nvPr/>
        </p:nvSpPr>
        <p:spPr>
          <a:xfrm>
            <a:off x="152400" y="5867400"/>
            <a:ext cx="1143000" cy="584775"/>
          </a:xfrm>
          <a:prstGeom prst="rect">
            <a:avLst/>
          </a:prstGeom>
          <a:noFill/>
        </p:spPr>
        <p:txBody>
          <a:bodyPr wrap="square" rtlCol="0">
            <a:spAutoFit/>
          </a:bodyPr>
          <a:lstStyle/>
          <a:p>
            <a:r>
              <a:rPr lang="zh-CN" altLang="en-US" sz="3200" b="1" dirty="0">
                <a:solidFill>
                  <a:srgbClr val="0000CC"/>
                </a:solidFill>
              </a:rPr>
              <a:t>原因：</a:t>
            </a:r>
          </a:p>
        </p:txBody>
      </p:sp>
      <p:sp>
        <p:nvSpPr>
          <p:cNvPr id="11" name="TextBox 10"/>
          <p:cNvSpPr txBox="1"/>
          <p:nvPr/>
        </p:nvSpPr>
        <p:spPr>
          <a:xfrm>
            <a:off x="1295400" y="5830669"/>
            <a:ext cx="4191000" cy="646331"/>
          </a:xfrm>
          <a:prstGeom prst="rect">
            <a:avLst/>
          </a:prstGeom>
          <a:noFill/>
        </p:spPr>
        <p:txBody>
          <a:bodyPr wrap="square" rtlCol="0">
            <a:spAutoFit/>
          </a:bodyPr>
          <a:lstStyle/>
          <a:p>
            <a:r>
              <a:rPr lang="zh-CN" altLang="en-US" sz="3600" b="1" dirty="0">
                <a:solidFill>
                  <a:srgbClr val="FF0000"/>
                </a:solidFill>
                <a:latin typeface="楷体" panose="02010609060101010101" pitchFamily="49" charset="-122"/>
                <a:ea typeface="楷体" panose="02010609060101010101" pitchFamily="49" charset="-122"/>
              </a:rPr>
              <a:t>解放军的英勇善战</a:t>
            </a:r>
            <a:endParaRPr lang="en-US" altLang="zh-CN" sz="3600" b="1" dirty="0">
              <a:solidFill>
                <a:srgbClr val="FF0000"/>
              </a:solidFill>
              <a:latin typeface="楷体" panose="02010609060101010101" pitchFamily="49" charset="-122"/>
              <a:ea typeface="楷体" panose="02010609060101010101" pitchFamily="49" charset="-122"/>
            </a:endParaRPr>
          </a:p>
        </p:txBody>
      </p:sp>
      <p:cxnSp>
        <p:nvCxnSpPr>
          <p:cNvPr id="12" name="直接连接符 11"/>
          <p:cNvCxnSpPr/>
          <p:nvPr/>
        </p:nvCxnSpPr>
        <p:spPr>
          <a:xfrm>
            <a:off x="1600200" y="3962400"/>
            <a:ext cx="3200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28600" y="4419600"/>
            <a:ext cx="381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295400" y="5257800"/>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52400" y="5638800"/>
            <a:ext cx="2209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8" name="TextBox 7"/>
          <p:cNvSpPr txBox="1"/>
          <p:nvPr/>
        </p:nvSpPr>
        <p:spPr>
          <a:xfrm>
            <a:off x="152400" y="990600"/>
            <a:ext cx="4876800" cy="44012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800" b="1" dirty="0"/>
              <a:t>材料四 </a:t>
            </a:r>
            <a:r>
              <a:rPr lang="zh-CN" altLang="en-US" sz="2800" b="1" dirty="0">
                <a:latin typeface="楷体" panose="02010609060101010101" pitchFamily="49" charset="-122"/>
                <a:ea typeface="楷体" panose="02010609060101010101" pitchFamily="49" charset="-122"/>
              </a:rPr>
              <a:t>“自从我来到这里后，从来就没有一个战役的失利说是因为武器弹药的缺乏。依我看来，国民党军队的败北是因为糟糕透顶的指挥和其道德败坏的因素，把军队弄得毫无战斗意志</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在整个军界，到处是平平庸庸的高级军官，到处是贪污和欺诈。”</a:t>
            </a:r>
            <a:endParaRPr lang="en-US" altLang="zh-CN" sz="2800" b="1" dirty="0">
              <a:latin typeface="楷体" panose="02010609060101010101" pitchFamily="49" charset="-122"/>
              <a:ea typeface="楷体" panose="02010609060101010101" pitchFamily="49" charset="-122"/>
            </a:endParaRPr>
          </a:p>
          <a:p>
            <a:r>
              <a:rPr lang="en-US" altLang="zh-CN" sz="2800" b="1" dirty="0">
                <a:latin typeface="楷体" panose="02010609060101010101" pitchFamily="49" charset="-122"/>
                <a:ea typeface="楷体" panose="02010609060101010101" pitchFamily="49" charset="-122"/>
              </a:rPr>
              <a:t>          ——</a:t>
            </a:r>
            <a:r>
              <a:rPr lang="zh-CN" altLang="en-US" sz="2800" b="1" dirty="0"/>
              <a:t>戴维</a:t>
            </a:r>
            <a:r>
              <a:rPr lang="en-US" altLang="zh-CN" sz="2800" b="1" dirty="0">
                <a:latin typeface="宋体" panose="02010600030101010101" pitchFamily="2" charset="-122"/>
              </a:rPr>
              <a:t>﹒</a:t>
            </a:r>
            <a:r>
              <a:rPr lang="zh-CN" altLang="en-US" sz="2800" b="1" dirty="0">
                <a:latin typeface="宋体" panose="02010600030101010101" pitchFamily="2" charset="-122"/>
              </a:rPr>
              <a:t>伯将军</a:t>
            </a:r>
            <a:endParaRPr lang="zh-CN" altLang="en-US" sz="2800" b="1" dirty="0">
              <a:latin typeface="楷体" panose="02010609060101010101" pitchFamily="49" charset="-122"/>
              <a:ea typeface="楷体" panose="02010609060101010101" pitchFamily="49" charset="-122"/>
            </a:endParaRPr>
          </a:p>
        </p:txBody>
      </p:sp>
      <p:pic>
        <p:nvPicPr>
          <p:cNvPr id="9" name="图片 8" descr="NewsMedia_175189.jpg"/>
          <p:cNvPicPr>
            <a:picLocks noChangeAspect="1"/>
          </p:cNvPicPr>
          <p:nvPr/>
        </p:nvPicPr>
        <p:blipFill>
          <a:blip r:embed="rId3" cstate="print"/>
          <a:stretch>
            <a:fillRect/>
          </a:stretch>
        </p:blipFill>
        <p:spPr>
          <a:xfrm>
            <a:off x="5181600" y="1562100"/>
            <a:ext cx="3810000" cy="2552700"/>
          </a:xfrm>
          <a:prstGeom prst="rect">
            <a:avLst/>
          </a:prstGeom>
        </p:spPr>
      </p:pic>
      <p:sp>
        <p:nvSpPr>
          <p:cNvPr id="10" name="TextBox 9"/>
          <p:cNvSpPr txBox="1"/>
          <p:nvPr/>
        </p:nvSpPr>
        <p:spPr>
          <a:xfrm>
            <a:off x="5181600" y="4191000"/>
            <a:ext cx="38100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b="1" dirty="0"/>
              <a:t>                  北平学生</a:t>
            </a:r>
            <a:endParaRPr lang="en-US" altLang="zh-CN" sz="2400" b="1" dirty="0"/>
          </a:p>
          <a:p>
            <a:r>
              <a:rPr lang="zh-CN" altLang="en-US" sz="2400" b="1" dirty="0"/>
              <a:t>“反饥饿，反独裁大游行”</a:t>
            </a:r>
          </a:p>
        </p:txBody>
      </p:sp>
      <p:sp>
        <p:nvSpPr>
          <p:cNvPr id="11" name="TextBox 10"/>
          <p:cNvSpPr txBox="1"/>
          <p:nvPr/>
        </p:nvSpPr>
        <p:spPr>
          <a:xfrm>
            <a:off x="304800" y="5638800"/>
            <a:ext cx="1143000" cy="584775"/>
          </a:xfrm>
          <a:prstGeom prst="rect">
            <a:avLst/>
          </a:prstGeom>
          <a:noFill/>
        </p:spPr>
        <p:txBody>
          <a:bodyPr wrap="square" rtlCol="0">
            <a:spAutoFit/>
          </a:bodyPr>
          <a:lstStyle/>
          <a:p>
            <a:r>
              <a:rPr lang="zh-CN" altLang="en-US" sz="3200" b="1" dirty="0">
                <a:solidFill>
                  <a:srgbClr val="0000CC"/>
                </a:solidFill>
              </a:rPr>
              <a:t>原因：</a:t>
            </a:r>
          </a:p>
        </p:txBody>
      </p:sp>
      <p:sp>
        <p:nvSpPr>
          <p:cNvPr id="12" name="TextBox 11"/>
          <p:cNvSpPr txBox="1"/>
          <p:nvPr/>
        </p:nvSpPr>
        <p:spPr>
          <a:xfrm>
            <a:off x="1371600" y="5602069"/>
            <a:ext cx="6172200" cy="646331"/>
          </a:xfrm>
          <a:prstGeom prst="rect">
            <a:avLst/>
          </a:prstGeom>
          <a:noFill/>
        </p:spPr>
        <p:txBody>
          <a:bodyPr wrap="square" rtlCol="0">
            <a:spAutoFit/>
          </a:bodyPr>
          <a:lstStyle/>
          <a:p>
            <a:r>
              <a:rPr lang="zh-CN" altLang="en-US" sz="3600" b="1" dirty="0">
                <a:solidFill>
                  <a:srgbClr val="FF0000"/>
                </a:solidFill>
                <a:latin typeface="楷体" panose="02010609060101010101" pitchFamily="49" charset="-122"/>
                <a:ea typeface="楷体" panose="02010609060101010101" pitchFamily="49" charset="-122"/>
              </a:rPr>
              <a:t>国民党的腐败无能，不得民心</a:t>
            </a:r>
          </a:p>
        </p:txBody>
      </p:sp>
      <p:cxnSp>
        <p:nvCxnSpPr>
          <p:cNvPr id="13" name="直接连接符 12"/>
          <p:cNvCxnSpPr/>
          <p:nvPr/>
        </p:nvCxnSpPr>
        <p:spPr>
          <a:xfrm>
            <a:off x="1295400" y="2743200"/>
            <a:ext cx="3581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04800" y="3200400"/>
            <a:ext cx="449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28600" y="3581400"/>
            <a:ext cx="167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04800" y="4876800"/>
            <a:ext cx="213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562600" y="4953000"/>
            <a:ext cx="304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图文说史</a:t>
                </a:r>
              </a:p>
            </p:txBody>
          </p:sp>
        </p:grpSp>
        <p:pic>
          <p:nvPicPr>
            <p:cNvPr id="7" name="图片 6"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8" name="TextBox 7"/>
          <p:cNvSpPr txBox="1">
            <a:spLocks noChangeArrowheads="1"/>
          </p:cNvSpPr>
          <p:nvPr/>
        </p:nvSpPr>
        <p:spPr bwMode="auto">
          <a:xfrm>
            <a:off x="152400" y="1066800"/>
            <a:ext cx="8839200" cy="1323439"/>
          </a:xfrm>
          <a:prstGeom prst="rect">
            <a:avLst/>
          </a:prstGeom>
          <a:noFill/>
          <a:ln w="9525">
            <a:noFill/>
            <a:miter lim="800000"/>
          </a:ln>
        </p:spPr>
        <p:txBody>
          <a:bodyPr wrap="square">
            <a:spAutoFit/>
          </a:bodyPr>
          <a:lstStyle/>
          <a:p>
            <a:pPr>
              <a:lnSpc>
                <a:spcPct val="125000"/>
              </a:lnSpc>
            </a:pPr>
            <a:r>
              <a:rPr lang="zh-CN" altLang="en-US" sz="3200" b="1" dirty="0">
                <a:latin typeface="楷体" panose="02010609060101010101" pitchFamily="49" charset="-122"/>
                <a:ea typeface="楷体" panose="02010609060101010101" pitchFamily="49" charset="-122"/>
              </a:rPr>
              <a:t>    为什么共产党能在短短三年内由弱变强，成为战争的赢家？</a:t>
            </a:r>
          </a:p>
        </p:txBody>
      </p:sp>
      <p:sp>
        <p:nvSpPr>
          <p:cNvPr id="9" name="TextBox 8"/>
          <p:cNvSpPr txBox="1"/>
          <p:nvPr/>
        </p:nvSpPr>
        <p:spPr>
          <a:xfrm>
            <a:off x="1219200" y="2590800"/>
            <a:ext cx="6553200" cy="2062103"/>
          </a:xfrm>
          <a:prstGeom prst="rect">
            <a:avLst/>
          </a:prstGeom>
          <a:noFill/>
        </p:spPr>
        <p:txBody>
          <a:bodyPr wrap="square" rtlCol="0">
            <a:spAutoFit/>
          </a:bodyPr>
          <a:lstStyle/>
          <a:p>
            <a:r>
              <a:rPr lang="zh-CN" altLang="en-US" sz="3200" b="1" dirty="0">
                <a:solidFill>
                  <a:srgbClr val="FF0000"/>
                </a:solidFill>
                <a:latin typeface="楷体" panose="02010609060101010101" pitchFamily="49" charset="-122"/>
                <a:ea typeface="楷体" panose="02010609060101010101" pitchFamily="49" charset="-122"/>
              </a:rPr>
              <a:t>（</a:t>
            </a:r>
            <a:r>
              <a:rPr lang="en-US" altLang="zh-CN" sz="3200" b="1" dirty="0">
                <a:solidFill>
                  <a:srgbClr val="FF0000"/>
                </a:solidFill>
                <a:latin typeface="楷体" panose="02010609060101010101" pitchFamily="49" charset="-122"/>
                <a:ea typeface="楷体" panose="02010609060101010101" pitchFamily="49" charset="-122"/>
              </a:rPr>
              <a:t>1</a:t>
            </a:r>
            <a:r>
              <a:rPr lang="zh-CN" altLang="en-US" sz="3200" b="1" dirty="0">
                <a:solidFill>
                  <a:srgbClr val="FF0000"/>
                </a:solidFill>
                <a:latin typeface="楷体" panose="02010609060101010101" pitchFamily="49" charset="-122"/>
                <a:ea typeface="楷体" panose="02010609060101010101" pitchFamily="49" charset="-122"/>
              </a:rPr>
              <a:t>）中共的正确领导；</a:t>
            </a:r>
            <a:endParaRPr lang="en-US" altLang="zh-CN" sz="3200" b="1" dirty="0">
              <a:solidFill>
                <a:srgbClr val="FF0000"/>
              </a:solidFill>
              <a:latin typeface="楷体" panose="02010609060101010101" pitchFamily="49" charset="-122"/>
              <a:ea typeface="楷体" panose="02010609060101010101" pitchFamily="49" charset="-122"/>
            </a:endParaRPr>
          </a:p>
          <a:p>
            <a:r>
              <a:rPr lang="zh-CN" altLang="en-US" sz="3200" b="1" dirty="0">
                <a:solidFill>
                  <a:srgbClr val="FF0000"/>
                </a:solidFill>
                <a:latin typeface="楷体" panose="02010609060101010101" pitchFamily="49" charset="-122"/>
                <a:ea typeface="楷体" panose="02010609060101010101" pitchFamily="49" charset="-122"/>
              </a:rPr>
              <a:t>（</a:t>
            </a:r>
            <a:r>
              <a:rPr lang="en-US" altLang="zh-CN" sz="3200" b="1" dirty="0">
                <a:solidFill>
                  <a:srgbClr val="FF0000"/>
                </a:solidFill>
                <a:latin typeface="楷体" panose="02010609060101010101" pitchFamily="49" charset="-122"/>
                <a:ea typeface="楷体" panose="02010609060101010101" pitchFamily="49" charset="-122"/>
              </a:rPr>
              <a:t>2</a:t>
            </a:r>
            <a:r>
              <a:rPr lang="zh-CN" altLang="en-US" sz="3200" b="1" dirty="0">
                <a:solidFill>
                  <a:srgbClr val="FF0000"/>
                </a:solidFill>
                <a:latin typeface="楷体" panose="02010609060101010101" pitchFamily="49" charset="-122"/>
                <a:ea typeface="楷体" panose="02010609060101010101" pitchFamily="49" charset="-122"/>
              </a:rPr>
              <a:t>）人民群众的大力支持；</a:t>
            </a:r>
            <a:endParaRPr lang="en-US" altLang="zh-CN" sz="3200" b="1" dirty="0">
              <a:solidFill>
                <a:srgbClr val="FF0000"/>
              </a:solidFill>
              <a:latin typeface="楷体" panose="02010609060101010101" pitchFamily="49" charset="-122"/>
              <a:ea typeface="楷体" panose="02010609060101010101" pitchFamily="49" charset="-122"/>
            </a:endParaRPr>
          </a:p>
          <a:p>
            <a:r>
              <a:rPr lang="zh-CN" altLang="en-US" sz="3200" b="1" dirty="0">
                <a:solidFill>
                  <a:srgbClr val="FF0000"/>
                </a:solidFill>
                <a:latin typeface="楷体" panose="02010609060101010101" pitchFamily="49" charset="-122"/>
                <a:ea typeface="楷体" panose="02010609060101010101" pitchFamily="49" charset="-122"/>
              </a:rPr>
              <a:t>（</a:t>
            </a:r>
            <a:r>
              <a:rPr lang="en-US" altLang="zh-CN" sz="3200" b="1" dirty="0">
                <a:solidFill>
                  <a:srgbClr val="FF0000"/>
                </a:solidFill>
                <a:latin typeface="楷体" panose="02010609060101010101" pitchFamily="49" charset="-122"/>
                <a:ea typeface="楷体" panose="02010609060101010101" pitchFamily="49" charset="-122"/>
              </a:rPr>
              <a:t>3</a:t>
            </a:r>
            <a:r>
              <a:rPr lang="zh-CN" altLang="en-US" sz="3200" b="1" dirty="0">
                <a:solidFill>
                  <a:srgbClr val="FF0000"/>
                </a:solidFill>
                <a:latin typeface="楷体" panose="02010609060101010101" pitchFamily="49" charset="-122"/>
                <a:ea typeface="楷体" panose="02010609060101010101" pitchFamily="49" charset="-122"/>
              </a:rPr>
              <a:t>）解放军英勇善战；</a:t>
            </a:r>
            <a:endParaRPr lang="en-US" altLang="zh-CN" sz="3200" b="1" dirty="0">
              <a:solidFill>
                <a:srgbClr val="FF0000"/>
              </a:solidFill>
              <a:latin typeface="楷体" panose="02010609060101010101" pitchFamily="49" charset="-122"/>
              <a:ea typeface="楷体" panose="02010609060101010101" pitchFamily="49" charset="-122"/>
            </a:endParaRPr>
          </a:p>
          <a:p>
            <a:r>
              <a:rPr lang="zh-CN" altLang="en-US" sz="3200" b="1" dirty="0">
                <a:solidFill>
                  <a:srgbClr val="FF0000"/>
                </a:solidFill>
                <a:latin typeface="楷体" panose="02010609060101010101" pitchFamily="49" charset="-122"/>
                <a:ea typeface="楷体" panose="02010609060101010101" pitchFamily="49" charset="-122"/>
              </a:rPr>
              <a:t>（</a:t>
            </a:r>
            <a:r>
              <a:rPr lang="en-US" altLang="zh-CN" sz="3200" b="1" dirty="0">
                <a:solidFill>
                  <a:srgbClr val="FF0000"/>
                </a:solidFill>
                <a:latin typeface="楷体" panose="02010609060101010101" pitchFamily="49" charset="-122"/>
                <a:ea typeface="楷体" panose="02010609060101010101" pitchFamily="49" charset="-122"/>
              </a:rPr>
              <a:t>4</a:t>
            </a:r>
            <a:r>
              <a:rPr lang="zh-CN" altLang="en-US" sz="3200" b="1" dirty="0">
                <a:solidFill>
                  <a:srgbClr val="FF0000"/>
                </a:solidFill>
                <a:latin typeface="楷体" panose="02010609060101010101" pitchFamily="49" charset="-122"/>
                <a:ea typeface="楷体" panose="02010609060101010101" pitchFamily="49" charset="-122"/>
              </a:rPr>
              <a:t>）反动派不得民心</a:t>
            </a:r>
          </a:p>
        </p:txBody>
      </p:sp>
      <p:sp>
        <p:nvSpPr>
          <p:cNvPr id="10" name="TextBox 9"/>
          <p:cNvSpPr txBox="1"/>
          <p:nvPr/>
        </p:nvSpPr>
        <p:spPr>
          <a:xfrm>
            <a:off x="1371600" y="4953000"/>
            <a:ext cx="5715000" cy="1015663"/>
          </a:xfrm>
          <a:prstGeom prst="rect">
            <a:avLst/>
          </a:prstGeom>
          <a:noFill/>
        </p:spPr>
        <p:txBody>
          <a:bodyPr wrap="square" rtlCol="0">
            <a:spAutoFit/>
          </a:bodyPr>
          <a:lstStyle/>
          <a:p>
            <a:r>
              <a:rPr lang="zh-CN" altLang="en-US" sz="6000" b="1" dirty="0">
                <a:solidFill>
                  <a:srgbClr val="FF0000"/>
                </a:solidFill>
                <a:latin typeface="黑体" panose="02010609060101010101" pitchFamily="2" charset="-122"/>
                <a:ea typeface="黑体" panose="02010609060101010101" pitchFamily="2" charset="-122"/>
              </a:rPr>
              <a:t>得民心者得天下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a:xfrm>
            <a:off x="1" y="0"/>
            <a:ext cx="9143999" cy="762000"/>
            <a:chOff x="1" y="0"/>
            <a:chExt cx="9143999" cy="762000"/>
          </a:xfrm>
        </p:grpSpPr>
        <p:grpSp>
          <p:nvGrpSpPr>
            <p:cNvPr id="6" name="组合 3"/>
            <p:cNvGrpSpPr/>
            <p:nvPr/>
          </p:nvGrpSpPr>
          <p:grpSpPr>
            <a:xfrm>
              <a:off x="1" y="0"/>
              <a:ext cx="9143999" cy="762000"/>
              <a:chOff x="1" y="0"/>
              <a:chExt cx="9143999" cy="762000"/>
            </a:xfrm>
          </p:grpSpPr>
          <p:pic>
            <p:nvPicPr>
              <p:cNvPr id="2" name="图片 1" descr="1.jpg"/>
              <p:cNvPicPr>
                <a:picLocks noChangeAspect="1"/>
              </p:cNvPicPr>
              <p:nvPr/>
            </p:nvPicPr>
            <p:blipFill>
              <a:blip r:embed="rId2" cstate="print"/>
              <a:stretch>
                <a:fillRect/>
              </a:stretch>
            </p:blipFill>
            <p:spPr>
              <a:xfrm>
                <a:off x="1" y="0"/>
                <a:ext cx="1676399" cy="762000"/>
              </a:xfrm>
              <a:prstGeom prst="rect">
                <a:avLst/>
              </a:prstGeom>
            </p:spPr>
          </p:pic>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grpSp>
        <p:sp>
          <p:nvSpPr>
            <p:cNvPr id="5" name="TextBox 4"/>
            <p:cNvSpPr txBox="1"/>
            <p:nvPr/>
          </p:nvSpPr>
          <p:spPr>
            <a:xfrm>
              <a:off x="2438400" y="152400"/>
              <a:ext cx="6172200"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资产阶级民主革命与中华民国的建立</a:t>
              </a:r>
            </a:p>
          </p:txBody>
        </p:sp>
      </p:grpSp>
      <p:pic>
        <p:nvPicPr>
          <p:cNvPr id="11" name="图片 10" descr="1.png"/>
          <p:cNvPicPr>
            <a:picLocks noChangeAspect="1"/>
          </p:cNvPicPr>
          <p:nvPr/>
        </p:nvPicPr>
        <p:blipFill>
          <a:blip r:embed="rId3" cstate="print"/>
          <a:stretch>
            <a:fillRect/>
          </a:stretch>
        </p:blipFill>
        <p:spPr>
          <a:xfrm>
            <a:off x="0" y="914400"/>
            <a:ext cx="9144000" cy="59436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79388" y="188913"/>
            <a:ext cx="8785225" cy="1190625"/>
          </a:xfrm>
          <a:prstGeom prst="rect">
            <a:avLst/>
          </a:prstGeom>
          <a:noFill/>
          <a:ln w="9525">
            <a:noFill/>
            <a:miter lim="800000"/>
          </a:ln>
          <a:effectLst/>
        </p:spPr>
        <p:txBody>
          <a:bodyPr>
            <a:spAutoFit/>
          </a:bodyPr>
          <a:lstStyle/>
          <a:p>
            <a:pPr>
              <a:spcBef>
                <a:spcPct val="50000"/>
              </a:spcBef>
            </a:pPr>
            <a:r>
              <a:rPr lang="zh-CN" altLang="en-US" sz="3600" b="1">
                <a:latin typeface="Tahoma" panose="020B0604030504040204" pitchFamily="34" charset="0"/>
                <a:ea typeface="黑体" panose="02010609060101010101" pitchFamily="2" charset="-122"/>
              </a:rPr>
              <a:t>民主革命时期国共关系经历了怎样的变化，分别产生了怎样的影响？</a:t>
            </a:r>
          </a:p>
        </p:txBody>
      </p:sp>
      <p:sp>
        <p:nvSpPr>
          <p:cNvPr id="175107" name="Text Box 3"/>
          <p:cNvSpPr txBox="1">
            <a:spLocks noChangeArrowheads="1"/>
          </p:cNvSpPr>
          <p:nvPr/>
        </p:nvSpPr>
        <p:spPr bwMode="auto">
          <a:xfrm>
            <a:off x="107950" y="1506538"/>
            <a:ext cx="7559675" cy="1465262"/>
          </a:xfrm>
          <a:prstGeom prst="rect">
            <a:avLst/>
          </a:prstGeom>
          <a:noFill/>
          <a:ln w="9525">
            <a:noFill/>
            <a:miter lim="800000"/>
          </a:ln>
          <a:effectLst/>
        </p:spPr>
        <p:txBody>
          <a:bodyPr>
            <a:spAutoFit/>
          </a:bodyPr>
          <a:lstStyle/>
          <a:p>
            <a:pPr>
              <a:spcBef>
                <a:spcPct val="50000"/>
              </a:spcBef>
            </a:pPr>
            <a:r>
              <a:rPr lang="zh-CN" altLang="en-US" sz="3600" b="1">
                <a:solidFill>
                  <a:srgbClr val="FF0000"/>
                </a:solidFill>
                <a:latin typeface="Tahoma" panose="020B0604030504040204" pitchFamily="34" charset="0"/>
              </a:rPr>
              <a:t>变化：</a:t>
            </a:r>
          </a:p>
          <a:p>
            <a:pPr>
              <a:spcBef>
                <a:spcPct val="50000"/>
              </a:spcBef>
            </a:pPr>
            <a:r>
              <a:rPr lang="zh-CN" altLang="en-US" sz="3600" b="1">
                <a:solidFill>
                  <a:srgbClr val="FF0000"/>
                </a:solidFill>
                <a:latin typeface="Tahoma" panose="020B0604030504040204" pitchFamily="34" charset="0"/>
              </a:rPr>
              <a:t>影响：</a:t>
            </a:r>
          </a:p>
        </p:txBody>
      </p:sp>
      <p:sp>
        <p:nvSpPr>
          <p:cNvPr id="175108" name="Text Box 4"/>
          <p:cNvSpPr txBox="1">
            <a:spLocks noChangeArrowheads="1"/>
          </p:cNvSpPr>
          <p:nvPr/>
        </p:nvSpPr>
        <p:spPr bwMode="auto">
          <a:xfrm>
            <a:off x="1403350" y="1508125"/>
            <a:ext cx="7489825" cy="701675"/>
          </a:xfrm>
          <a:prstGeom prst="rect">
            <a:avLst/>
          </a:prstGeom>
          <a:noFill/>
          <a:ln w="9525">
            <a:noFill/>
            <a:miter lim="800000"/>
          </a:ln>
          <a:effectLst/>
        </p:spPr>
        <p:txBody>
          <a:bodyPr>
            <a:spAutoFit/>
          </a:bodyPr>
          <a:lstStyle/>
          <a:p>
            <a:pPr>
              <a:spcBef>
                <a:spcPct val="50000"/>
              </a:spcBef>
            </a:pPr>
            <a:r>
              <a:rPr lang="zh-CN" altLang="en-US" sz="4000" b="1">
                <a:solidFill>
                  <a:srgbClr val="0000FF"/>
                </a:solidFill>
                <a:latin typeface="Tahoma" panose="020B0604030504040204" pitchFamily="34" charset="0"/>
              </a:rPr>
              <a:t>由合作到分裂，再从合作到分裂</a:t>
            </a:r>
          </a:p>
        </p:txBody>
      </p:sp>
      <p:sp>
        <p:nvSpPr>
          <p:cNvPr id="175109" name="Text Box 5"/>
          <p:cNvSpPr txBox="1">
            <a:spLocks noChangeArrowheads="1"/>
          </p:cNvSpPr>
          <p:nvPr/>
        </p:nvSpPr>
        <p:spPr bwMode="auto">
          <a:xfrm>
            <a:off x="179388" y="3302000"/>
            <a:ext cx="8964612" cy="3295650"/>
          </a:xfrm>
          <a:prstGeom prst="rect">
            <a:avLst/>
          </a:prstGeom>
          <a:noFill/>
          <a:ln w="9525">
            <a:noFill/>
            <a:miter lim="800000"/>
          </a:ln>
          <a:effectLst/>
        </p:spPr>
        <p:txBody>
          <a:bodyPr>
            <a:spAutoFit/>
          </a:bodyPr>
          <a:lstStyle/>
          <a:p>
            <a:pPr>
              <a:spcBef>
                <a:spcPct val="50000"/>
              </a:spcBef>
            </a:pPr>
            <a:r>
              <a:rPr lang="en-US" altLang="zh-CN" sz="2800" b="1">
                <a:solidFill>
                  <a:srgbClr val="0000FF"/>
                </a:solidFill>
                <a:latin typeface="Tahoma" panose="020B0604030504040204" pitchFamily="34" charset="0"/>
              </a:rPr>
              <a:t>1</a:t>
            </a:r>
            <a:r>
              <a:rPr lang="zh-CN" altLang="en-US" sz="2800" b="1">
                <a:solidFill>
                  <a:srgbClr val="0000FF"/>
                </a:solidFill>
                <a:latin typeface="Tahoma" panose="020B0604030504040204" pitchFamily="34" charset="0"/>
              </a:rPr>
              <a:t>、</a:t>
            </a:r>
            <a:r>
              <a:rPr lang="zh-CN" altLang="en-US" sz="2800" b="1">
                <a:solidFill>
                  <a:srgbClr val="FF3300"/>
                </a:solidFill>
                <a:latin typeface="Tahoma" panose="020B0604030504040204" pitchFamily="34" charset="0"/>
              </a:rPr>
              <a:t>第一次国共合作</a:t>
            </a:r>
            <a:r>
              <a:rPr lang="zh-CN" altLang="en-US" sz="2800" b="1">
                <a:solidFill>
                  <a:srgbClr val="0000FF"/>
                </a:solidFill>
                <a:latin typeface="Tahoma" panose="020B0604030504040204" pitchFamily="34" charset="0"/>
              </a:rPr>
              <a:t>领导了北伐战争，基本推翻了北洋军阀的统治。</a:t>
            </a:r>
            <a:r>
              <a:rPr lang="zh-CN" altLang="en-US" sz="2800" b="1">
                <a:solidFill>
                  <a:srgbClr val="FF3300"/>
                </a:solidFill>
                <a:latin typeface="Tahoma" panose="020B0604030504040204" pitchFamily="34" charset="0"/>
              </a:rPr>
              <a:t>第一次分裂</a:t>
            </a:r>
            <a:r>
              <a:rPr lang="zh-CN" altLang="en-US" sz="2800" b="1">
                <a:solidFill>
                  <a:srgbClr val="0000FF"/>
                </a:solidFill>
                <a:latin typeface="Tahoma" panose="020B0604030504040204" pitchFamily="34" charset="0"/>
              </a:rPr>
              <a:t>则导致了国共的十年对峙和内战，给日本侵华以可乘之机。</a:t>
            </a:r>
          </a:p>
          <a:p>
            <a:pPr>
              <a:spcBef>
                <a:spcPct val="50000"/>
              </a:spcBef>
            </a:pPr>
            <a:r>
              <a:rPr lang="en-US" altLang="zh-CN" sz="2800" b="1">
                <a:solidFill>
                  <a:srgbClr val="0000FF"/>
                </a:solidFill>
                <a:latin typeface="Tahoma" panose="020B0604030504040204" pitchFamily="34" charset="0"/>
              </a:rPr>
              <a:t>2</a:t>
            </a:r>
            <a:r>
              <a:rPr lang="zh-CN" altLang="en-US" sz="2800" b="1">
                <a:solidFill>
                  <a:srgbClr val="0000FF"/>
                </a:solidFill>
                <a:latin typeface="Tahoma" panose="020B0604030504040204" pitchFamily="34" charset="0"/>
              </a:rPr>
              <a:t>、</a:t>
            </a:r>
            <a:r>
              <a:rPr lang="zh-CN" altLang="en-US" sz="2800" b="1">
                <a:solidFill>
                  <a:srgbClr val="FF3300"/>
                </a:solidFill>
                <a:latin typeface="Tahoma" panose="020B0604030504040204" pitchFamily="34" charset="0"/>
              </a:rPr>
              <a:t>第二次合作</a:t>
            </a:r>
            <a:r>
              <a:rPr lang="zh-CN" altLang="en-US" sz="2800" b="1">
                <a:solidFill>
                  <a:srgbClr val="0000FF"/>
                </a:solidFill>
                <a:latin typeface="Tahoma" panose="020B0604030504040204" pitchFamily="34" charset="0"/>
              </a:rPr>
              <a:t>实行了全民族的抗战，建立了抗日民族统一战线，取得了抗日战争的彻底胜利，扭转了近代百年以来反侵略屡败的局面。</a:t>
            </a:r>
            <a:r>
              <a:rPr lang="zh-CN" altLang="en-US" sz="2800" b="1">
                <a:solidFill>
                  <a:srgbClr val="FF3300"/>
                </a:solidFill>
                <a:latin typeface="Tahoma" panose="020B0604030504040204" pitchFamily="34" charset="0"/>
              </a:rPr>
              <a:t>第二次分裂</a:t>
            </a:r>
            <a:r>
              <a:rPr lang="zh-CN" altLang="en-US" sz="2800" b="1">
                <a:solidFill>
                  <a:srgbClr val="0000FF"/>
                </a:solidFill>
                <a:latin typeface="Tahoma" panose="020B0604030504040204" pitchFamily="34" charset="0"/>
              </a:rPr>
              <a:t>则导致了国共三年多的内战，影响祖国至今不能统一。</a:t>
            </a:r>
          </a:p>
        </p:txBody>
      </p:sp>
      <p:sp>
        <p:nvSpPr>
          <p:cNvPr id="175110" name="WordArt 6"/>
          <p:cNvSpPr>
            <a:spLocks noChangeArrowheads="1" noChangeShapeType="1" noTextEdit="1"/>
          </p:cNvSpPr>
          <p:nvPr/>
        </p:nvSpPr>
        <p:spPr bwMode="auto">
          <a:xfrm>
            <a:off x="2133600" y="2438400"/>
            <a:ext cx="5334000" cy="762000"/>
          </a:xfrm>
          <a:prstGeom prst="rect">
            <a:avLst/>
          </a:prstGeom>
        </p:spPr>
        <p:txBody>
          <a:bodyPr wrap="none" fromWordArt="1">
            <a:prstTxWarp prst="textPlain">
              <a:avLst>
                <a:gd name="adj" fmla="val 50000"/>
              </a:avLst>
            </a:prstTxWarp>
          </a:bodyPr>
          <a:lstStyle/>
          <a:p>
            <a:pPr algn="ctr"/>
            <a:r>
              <a:rPr lang="zh-CN" altLang="en-US" sz="3600" b="1" kern="10" dirty="0">
                <a:ln w="9525">
                  <a:noFill/>
                  <a:round/>
                </a:ln>
                <a:solidFill>
                  <a:srgbClr val="336699"/>
                </a:solidFill>
                <a:effectLst>
                  <a:outerShdw dist="45791" dir="2021404" algn="ctr" rotWithShape="0">
                    <a:srgbClr val="B2B2B2">
                      <a:alpha val="80000"/>
                    </a:srgbClr>
                  </a:outerShdw>
                </a:effectLst>
                <a:latin typeface="楷体" panose="02010609060101010101" pitchFamily="49" charset="-122"/>
                <a:ea typeface="楷体" panose="02010609060101010101" pitchFamily="49" charset="-122"/>
              </a:rPr>
              <a:t>合则两利，分则两伤！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box(in)">
                                      <p:cBhvr>
                                        <p:cTn id="7" dur="500"/>
                                        <p:tgtEl>
                                          <p:spTgt spid="1751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box(in)">
                                      <p:cBhvr>
                                        <p:cTn id="12" dur="500"/>
                                        <p:tgtEl>
                                          <p:spTgt spid="17510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5109"/>
                                        </p:tgtEl>
                                        <p:attrNameLst>
                                          <p:attrName>style.visibility</p:attrName>
                                        </p:attrNameLst>
                                      </p:cBhvr>
                                      <p:to>
                                        <p:strVal val="visible"/>
                                      </p:to>
                                    </p:set>
                                    <p:animEffect transition="in" filter="box(in)">
                                      <p:cBhvr>
                                        <p:cTn id="17" dur="500"/>
                                        <p:tgtEl>
                                          <p:spTgt spid="17510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75110"/>
                                        </p:tgtEl>
                                        <p:attrNameLst>
                                          <p:attrName>style.visibility</p:attrName>
                                        </p:attrNameLst>
                                      </p:cBhvr>
                                      <p:to>
                                        <p:strVal val="visible"/>
                                      </p:to>
                                    </p:set>
                                    <p:anim calcmode="lin" valueType="num">
                                      <p:cBhvr>
                                        <p:cTn id="22" dur="500" fill="hold"/>
                                        <p:tgtEl>
                                          <p:spTgt spid="175110"/>
                                        </p:tgtEl>
                                        <p:attrNameLst>
                                          <p:attrName>ppt_w</p:attrName>
                                        </p:attrNameLst>
                                      </p:cBhvr>
                                      <p:tavLst>
                                        <p:tav tm="0">
                                          <p:val>
                                            <p:fltVal val="0"/>
                                          </p:val>
                                        </p:tav>
                                        <p:tav tm="100000">
                                          <p:val>
                                            <p:strVal val="#ppt_w"/>
                                          </p:val>
                                        </p:tav>
                                      </p:tavLst>
                                    </p:anim>
                                    <p:anim calcmode="lin" valueType="num">
                                      <p:cBhvr>
                                        <p:cTn id="23" dur="500" fill="hold"/>
                                        <p:tgtEl>
                                          <p:spTgt spid="175110"/>
                                        </p:tgtEl>
                                        <p:attrNameLst>
                                          <p:attrName>ppt_h</p:attrName>
                                        </p:attrNameLst>
                                      </p:cBhvr>
                                      <p:tavLst>
                                        <p:tav tm="0">
                                          <p:val>
                                            <p:fltVal val="0"/>
                                          </p:val>
                                        </p:tav>
                                        <p:tav tm="100000">
                                          <p:val>
                                            <p:strVal val="#ppt_h"/>
                                          </p:val>
                                        </p:tav>
                                      </p:tavLst>
                                    </p:anim>
                                    <p:animEffect transition="in" filter="fade">
                                      <p:cBhvr>
                                        <p:cTn id="24" dur="500"/>
                                        <p:tgtEl>
                                          <p:spTgt spid="175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p:bldP spid="175108" grpId="0"/>
      <p:bldP spid="175109" grpId="0"/>
      <p:bldP spid="1751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76200" y="2209800"/>
            <a:ext cx="9220199" cy="1625600"/>
          </a:xfrm>
          <a:prstGeom prst="rect">
            <a:avLst/>
          </a:prstGeom>
          <a:noFill/>
          <a:ln w="9525">
            <a:noFill/>
            <a:miter lim="800000"/>
          </a:ln>
        </p:spPr>
        <p:txBody>
          <a:bodyPr lIns="68580" tIns="34290" rIns="68580" bIns="34290"/>
          <a:lstStyle/>
          <a:p>
            <a:pPr marL="228600" indent="-228600">
              <a:lnSpc>
                <a:spcPct val="150000"/>
              </a:lnSpc>
              <a:spcBef>
                <a:spcPts val="1000"/>
              </a:spcBef>
            </a:pPr>
            <a:r>
              <a:rPr lang="zh-CN" altLang="en-US" sz="3600" b="1" dirty="0">
                <a:latin typeface="仿宋" panose="02010609060101010101" pitchFamily="49" charset="-122"/>
                <a:ea typeface="仿宋" panose="02010609060101010101" pitchFamily="49" charset="-122"/>
              </a:rPr>
              <a:t>完成学案</a:t>
            </a:r>
            <a:r>
              <a:rPr lang="zh-CN" altLang="zh-CN" sz="3600" b="1" dirty="0"/>
              <a:t>【模拟训练——要做对】</a:t>
            </a:r>
            <a:r>
              <a:rPr lang="zh-CN" altLang="en-US" sz="3600" b="1" dirty="0">
                <a:latin typeface="仿宋" panose="02010609060101010101" pitchFamily="49" charset="-122"/>
                <a:ea typeface="仿宋" panose="02010609060101010101" pitchFamily="49" charset="-122"/>
              </a:rPr>
              <a:t>非选择题</a:t>
            </a:r>
            <a:endParaRPr lang="en-US" altLang="zh-CN" sz="3600" b="1" dirty="0">
              <a:latin typeface="仿宋" panose="02010609060101010101" pitchFamily="49" charset="-122"/>
              <a:ea typeface="仿宋" panose="02010609060101010101" pitchFamily="49" charset="-122"/>
            </a:endParaRPr>
          </a:p>
          <a:p>
            <a:pPr marL="228600" indent="-228600">
              <a:lnSpc>
                <a:spcPct val="150000"/>
              </a:lnSpc>
              <a:spcBef>
                <a:spcPts val="1000"/>
              </a:spcBef>
            </a:pPr>
            <a:r>
              <a:rPr lang="zh-CN" altLang="en-US" sz="3600" b="1" dirty="0">
                <a:latin typeface="仿宋" panose="02010609060101010101" pitchFamily="49" charset="-122"/>
                <a:ea typeface="仿宋" panose="02010609060101010101" pitchFamily="49" charset="-122"/>
              </a:rPr>
              <a:t>（时间：</a:t>
            </a:r>
            <a:r>
              <a:rPr lang="en-US" altLang="zh-CN" sz="3600" b="1" dirty="0">
                <a:latin typeface="仿宋" panose="02010609060101010101" pitchFamily="49" charset="-122"/>
                <a:ea typeface="仿宋" panose="02010609060101010101" pitchFamily="49" charset="-122"/>
              </a:rPr>
              <a:t>4</a:t>
            </a:r>
            <a:r>
              <a:rPr lang="zh-CN" altLang="en-US" sz="3600" b="1" dirty="0">
                <a:latin typeface="仿宋" panose="02010609060101010101" pitchFamily="49" charset="-122"/>
                <a:ea typeface="仿宋" panose="02010609060101010101" pitchFamily="49" charset="-122"/>
              </a:rPr>
              <a:t>分钟）</a:t>
            </a:r>
            <a:endParaRPr lang="en-US" altLang="zh-CN" sz="3600" b="1" dirty="0">
              <a:latin typeface="仿宋" panose="02010609060101010101" pitchFamily="49" charset="-122"/>
              <a:ea typeface="仿宋" panose="02010609060101010101" pitchFamily="49" charset="-122"/>
            </a:endParaRPr>
          </a:p>
        </p:txBody>
      </p:sp>
      <p:grpSp>
        <p:nvGrpSpPr>
          <p:cNvPr id="8" name="组合 7"/>
          <p:cNvGrpSpPr/>
          <p:nvPr/>
        </p:nvGrpSpPr>
        <p:grpSpPr>
          <a:xfrm>
            <a:off x="0" y="0"/>
            <a:ext cx="9144000" cy="838200"/>
            <a:chOff x="0" y="0"/>
            <a:chExt cx="9144000" cy="838200"/>
          </a:xfrm>
        </p:grpSpPr>
        <p:grpSp>
          <p:nvGrpSpPr>
            <p:cNvPr id="9" name="组合 5"/>
            <p:cNvGrpSpPr/>
            <p:nvPr/>
          </p:nvGrpSpPr>
          <p:grpSpPr>
            <a:xfrm>
              <a:off x="2209800" y="0"/>
              <a:ext cx="6934200" cy="838200"/>
              <a:chOff x="1676400" y="0"/>
              <a:chExt cx="7467600" cy="762000"/>
            </a:xfrm>
          </p:grpSpPr>
          <p:sp>
            <p:nvSpPr>
              <p:cNvPr id="11"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2" name="TextBox 11"/>
              <p:cNvSpPr txBox="1"/>
              <p:nvPr/>
            </p:nvSpPr>
            <p:spPr>
              <a:xfrm>
                <a:off x="4384431" y="76200"/>
                <a:ext cx="3048000" cy="584775"/>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解 放 战 争</a:t>
                </a:r>
              </a:p>
            </p:txBody>
          </p:sp>
        </p:grpSp>
        <p:pic>
          <p:nvPicPr>
            <p:cNvPr id="10" name="图片 9" descr="timg (3).jpg"/>
            <p:cNvPicPr>
              <a:picLocks noChangeAspect="1"/>
            </p:cNvPicPr>
            <p:nvPr/>
          </p:nvPicPr>
          <p:blipFill>
            <a:blip r:embed="rId2" cstate="print"/>
            <a:stretch>
              <a:fillRect/>
            </a:stretch>
          </p:blipFill>
          <p:spPr>
            <a:xfrm>
              <a:off x="0" y="0"/>
              <a:ext cx="2209800" cy="838200"/>
            </a:xfrm>
            <a:prstGeom prst="rect">
              <a:avLst/>
            </a:prstGeom>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0" y="914400"/>
            <a:ext cx="4724400" cy="523220"/>
          </a:xfrm>
          <a:prstGeom prst="rect">
            <a:avLst/>
          </a:prstGeom>
          <a:noFill/>
        </p:spPr>
        <p:txBody>
          <a:bodyPr wrap="square" rtlCol="0">
            <a:spAutoFit/>
          </a:bodyPr>
          <a:lstStyle/>
          <a:p>
            <a:r>
              <a:rPr lang="zh-CN" altLang="zh-CN" sz="2800" b="1" dirty="0"/>
              <a:t>阅读材料，完成下列要求。</a:t>
            </a:r>
            <a:endParaRPr lang="zh-CN" altLang="en-US" sz="2800" b="1" dirty="0"/>
          </a:p>
        </p:txBody>
      </p:sp>
      <p:sp>
        <p:nvSpPr>
          <p:cNvPr id="14" name="TextBox 13"/>
          <p:cNvSpPr txBox="1"/>
          <p:nvPr/>
        </p:nvSpPr>
        <p:spPr>
          <a:xfrm>
            <a:off x="304800" y="5007114"/>
            <a:ext cx="1676400" cy="584775"/>
          </a:xfrm>
          <a:prstGeom prst="rect">
            <a:avLst/>
          </a:prstGeom>
          <a:noFill/>
        </p:spPr>
        <p:txBody>
          <a:bodyPr wrap="square" rtlCol="0">
            <a:spAutoFit/>
          </a:bodyPr>
          <a:lstStyle/>
          <a:p>
            <a:r>
              <a:rPr lang="zh-CN" altLang="en-US" sz="3200" b="1" dirty="0">
                <a:solidFill>
                  <a:srgbClr val="0000CC"/>
                </a:solidFill>
              </a:rPr>
              <a:t>事件：</a:t>
            </a:r>
          </a:p>
        </p:txBody>
      </p:sp>
      <p:sp>
        <p:nvSpPr>
          <p:cNvPr id="15" name="TextBox 14"/>
          <p:cNvSpPr txBox="1"/>
          <p:nvPr/>
        </p:nvSpPr>
        <p:spPr>
          <a:xfrm>
            <a:off x="1295400" y="5007114"/>
            <a:ext cx="3276600" cy="584775"/>
          </a:xfrm>
          <a:prstGeom prst="rect">
            <a:avLst/>
          </a:prstGeom>
          <a:noFill/>
        </p:spPr>
        <p:txBody>
          <a:bodyPr wrap="square" rtlCol="0">
            <a:spAutoFit/>
          </a:bodyPr>
          <a:lstStyle/>
          <a:p>
            <a:r>
              <a:rPr lang="zh-CN" altLang="en-US" sz="3200" b="1" dirty="0">
                <a:solidFill>
                  <a:srgbClr val="FF0000"/>
                </a:solidFill>
              </a:rPr>
              <a:t>重庆谈判</a:t>
            </a:r>
          </a:p>
        </p:txBody>
      </p:sp>
      <p:sp>
        <p:nvSpPr>
          <p:cNvPr id="20" name="矩形 19"/>
          <p:cNvSpPr/>
          <p:nvPr/>
        </p:nvSpPr>
        <p:spPr>
          <a:xfrm>
            <a:off x="3657600" y="4495800"/>
            <a:ext cx="1524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77" name="Rectangle 1"/>
          <p:cNvSpPr>
            <a:spLocks noChangeArrowheads="1"/>
          </p:cNvSpPr>
          <p:nvPr/>
        </p:nvSpPr>
        <p:spPr bwMode="auto">
          <a:xfrm>
            <a:off x="0" y="1447800"/>
            <a:ext cx="9144000" cy="353943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黑体" panose="02010609060101010101" pitchFamily="2" charset="-122"/>
              </a:rPr>
              <a:t>材料一：</a:t>
            </a:r>
            <a:r>
              <a:rPr kumimoji="0" 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楷体" panose="02010609060101010101" pitchFamily="49" charset="-122"/>
              </a:rPr>
              <a:t> </a:t>
            </a:r>
            <a:r>
              <a:rPr kumimoji="0" lang="en-US" altLang="zh-CN" sz="2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1945</a:t>
            </a:r>
            <a:r>
              <a:rPr kumimoji="0" lang="zh-CN" altLang="en-US" sz="2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年</a:t>
            </a:r>
            <a:r>
              <a:rPr kumimoji="0" lang="en-US" altLang="zh-CN" sz="2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8</a:t>
            </a:r>
            <a:r>
              <a:rPr kumimoji="0" lang="zh-CN" altLang="en-US" sz="2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月到</a:t>
            </a:r>
            <a:r>
              <a:rPr kumimoji="0" lang="en-US" altLang="zh-CN" sz="2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10</a:t>
            </a:r>
            <a:r>
              <a:rPr kumimoji="0" lang="zh-CN" altLang="en-US" sz="2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月，中国共产党为争取国内和平与国民党在谈判桌上进行了一次激烈的较量。随后，中国共产党依靠千百万农民的支持，经过三年的军事较量，终于推翻了国民党的统治，赢得了执政党的地位，领导人民当家作主。</a:t>
            </a:r>
            <a:b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楷体" panose="02010609060101010101" pitchFamily="49" charset="-122"/>
              </a:rPr>
            </a:b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材料一中</a:t>
            </a:r>
            <a:r>
              <a:rPr kumimoji="0" lang="zh-CN" altLang="en-US" sz="2800" b="1" i="0" u="none" strike="noStrike" cap="none" normalizeH="0" baseline="0" dirty="0">
                <a:ln>
                  <a:noFill/>
                </a:ln>
                <a:solidFill>
                  <a:schemeClr val="tx1"/>
                </a:solidFill>
                <a:effectLst/>
                <a:latin typeface="Arial" panose="020B0604020202020204"/>
                <a:ea typeface="宋体" panose="02010600030101010101" pitchFamily="2" charset="-122"/>
                <a:cs typeface="宋体" panose="02010600030101010101" pitchFamily="2" charset="-122"/>
              </a:rPr>
              <a:t>“</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谈判桌上</a:t>
            </a:r>
            <a:r>
              <a:rPr kumimoji="0" lang="en-US" altLang="zh-CN" sz="2800" b="1" i="0" u="none" strike="noStrike" cap="none" normalizeH="0" baseline="0" dirty="0">
                <a:ln>
                  <a:noFill/>
                </a:ln>
                <a:solidFill>
                  <a:schemeClr val="tx1"/>
                </a:solidFill>
                <a:effectLst/>
                <a:latin typeface="Arial" panose="020B0604020202020204"/>
                <a:ea typeface="宋体" panose="02010600030101010101" pitchFamily="2" charset="-122"/>
                <a:cs typeface="宋体" panose="02010600030101010101" pitchFamily="2" charset="-122"/>
              </a:rPr>
              <a:t>……</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的较量</a:t>
            </a:r>
            <a:r>
              <a:rPr kumimoji="0" lang="zh-CN" altLang="en-US" sz="2800" b="1" i="0" u="none" strike="noStrike" cap="none" normalizeH="0" baseline="0" dirty="0">
                <a:ln>
                  <a:noFill/>
                </a:ln>
                <a:solidFill>
                  <a:schemeClr val="tx1"/>
                </a:solidFill>
                <a:effectLst/>
                <a:latin typeface="Arial" panose="020B0604020202020204"/>
                <a:ea typeface="宋体" panose="02010600030101010101" pitchFamily="2" charset="-122"/>
                <a:cs typeface="宋体" panose="02010600030101010101" pitchFamily="2" charset="-122"/>
              </a:rPr>
              <a:t>”</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指哪一历史事件？材料一中认为，在国共双方</a:t>
            </a:r>
            <a:r>
              <a:rPr kumimoji="0" lang="zh-CN" altLang="en-US" sz="2800" b="1" i="0" u="none" strike="noStrike" cap="none" normalizeH="0" baseline="0" dirty="0">
                <a:ln>
                  <a:noFill/>
                </a:ln>
                <a:solidFill>
                  <a:schemeClr val="tx1"/>
                </a:solidFill>
                <a:effectLst/>
                <a:latin typeface="Arial" panose="020B0604020202020204"/>
                <a:ea typeface="宋体" panose="02010600030101010101" pitchFamily="2" charset="-122"/>
                <a:cs typeface="宋体" panose="02010600030101010101" pitchFamily="2" charset="-122"/>
              </a:rPr>
              <a:t>“</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三年的军事较量</a:t>
            </a:r>
            <a:r>
              <a:rPr kumimoji="0" lang="zh-CN" altLang="en-US" sz="2800" b="1" i="0" u="none" strike="noStrike" cap="none" normalizeH="0" baseline="0" dirty="0">
                <a:ln>
                  <a:noFill/>
                </a:ln>
                <a:solidFill>
                  <a:schemeClr val="tx1"/>
                </a:solidFill>
                <a:effectLst/>
                <a:latin typeface="Arial" panose="020B0604020202020204"/>
                <a:ea typeface="宋体" panose="02010600030101010101" pitchFamily="2" charset="-122"/>
                <a:cs typeface="宋体" panose="02010600030101010101" pitchFamily="2" charset="-122"/>
              </a:rPr>
              <a:t>”</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中，中国共产党迅速获得胜利的主要原因是什么？</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1" name="矩形 10"/>
          <p:cNvSpPr/>
          <p:nvPr/>
        </p:nvSpPr>
        <p:spPr>
          <a:xfrm>
            <a:off x="6934200" y="3657600"/>
            <a:ext cx="1524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0" y="0"/>
            <a:ext cx="9144000" cy="838200"/>
            <a:chOff x="0" y="0"/>
            <a:chExt cx="9144000" cy="838200"/>
          </a:xfrm>
        </p:grpSpPr>
        <p:grpSp>
          <p:nvGrpSpPr>
            <p:cNvPr id="18" name="组合 5"/>
            <p:cNvGrpSpPr/>
            <p:nvPr/>
          </p:nvGrpSpPr>
          <p:grpSpPr>
            <a:xfrm>
              <a:off x="2209800" y="0"/>
              <a:ext cx="6934200" cy="838200"/>
              <a:chOff x="1676400" y="0"/>
              <a:chExt cx="7467600" cy="762000"/>
            </a:xfrm>
          </p:grpSpPr>
          <p:sp>
            <p:nvSpPr>
              <p:cNvPr id="21"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22" name="TextBox 21"/>
              <p:cNvSpPr txBox="1"/>
              <p:nvPr/>
            </p:nvSpPr>
            <p:spPr>
              <a:xfrm>
                <a:off x="4384431" y="76200"/>
                <a:ext cx="3048000" cy="584775"/>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解 放 战 争</a:t>
                </a:r>
              </a:p>
            </p:txBody>
          </p:sp>
        </p:grpSp>
        <p:pic>
          <p:nvPicPr>
            <p:cNvPr id="19" name="图片 18"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23" name="TextBox 22"/>
          <p:cNvSpPr txBox="1"/>
          <p:nvPr/>
        </p:nvSpPr>
        <p:spPr>
          <a:xfrm>
            <a:off x="304800" y="5739825"/>
            <a:ext cx="1676400" cy="584775"/>
          </a:xfrm>
          <a:prstGeom prst="rect">
            <a:avLst/>
          </a:prstGeom>
          <a:noFill/>
        </p:spPr>
        <p:txBody>
          <a:bodyPr wrap="square" rtlCol="0">
            <a:spAutoFit/>
          </a:bodyPr>
          <a:lstStyle/>
          <a:p>
            <a:r>
              <a:rPr lang="zh-CN" altLang="en-US" sz="3200" b="1" dirty="0">
                <a:solidFill>
                  <a:srgbClr val="0000CC"/>
                </a:solidFill>
              </a:rPr>
              <a:t>原因：</a:t>
            </a:r>
          </a:p>
        </p:txBody>
      </p:sp>
      <p:sp>
        <p:nvSpPr>
          <p:cNvPr id="24" name="TextBox 23"/>
          <p:cNvSpPr txBox="1"/>
          <p:nvPr/>
        </p:nvSpPr>
        <p:spPr>
          <a:xfrm>
            <a:off x="1295400" y="5739825"/>
            <a:ext cx="3962400" cy="584775"/>
          </a:xfrm>
          <a:prstGeom prst="rect">
            <a:avLst/>
          </a:prstGeom>
          <a:noFill/>
        </p:spPr>
        <p:txBody>
          <a:bodyPr wrap="square" rtlCol="0">
            <a:spAutoFit/>
          </a:bodyPr>
          <a:lstStyle/>
          <a:p>
            <a:r>
              <a:rPr lang="zh-CN" altLang="en-US" sz="3200" b="1" dirty="0">
                <a:solidFill>
                  <a:srgbClr val="FF0000"/>
                </a:solidFill>
              </a:rPr>
              <a:t>人民群众的大力支持</a:t>
            </a:r>
          </a:p>
        </p:txBody>
      </p:sp>
      <p:cxnSp>
        <p:nvCxnSpPr>
          <p:cNvPr id="25" name="直接连接符 24"/>
          <p:cNvCxnSpPr/>
          <p:nvPr/>
        </p:nvCxnSpPr>
        <p:spPr>
          <a:xfrm>
            <a:off x="1752600" y="1905000"/>
            <a:ext cx="2743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8153400" y="1460351"/>
            <a:ext cx="914400" cy="5208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1219200" y="2819400"/>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ox(in)">
                                      <p:cBhvr>
                                        <p:cTn id="16" dur="500"/>
                                        <p:tgtEl>
                                          <p:spTgt spid="14"/>
                                        </p:tgtEl>
                                      </p:cBhvr>
                                    </p:animEffect>
                                  </p:childTnLst>
                                </p:cTn>
                              </p:par>
                            </p:childTnLst>
                          </p:cTn>
                        </p:par>
                        <p:par>
                          <p:cTn id="17" fill="hold">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ox(in)">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ox(in)">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animBg="1"/>
      <p:bldP spid="11" grpId="0" animBg="1"/>
      <p:bldP spid="23" grpId="0"/>
      <p:bldP spid="24" grpId="0"/>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0" y="772180"/>
            <a:ext cx="1905000" cy="523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198755"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a:ln>
                  <a:noFill/>
                </a:ln>
                <a:effectLst/>
                <a:latin typeface="楷体" panose="02010609060101010101" pitchFamily="49" charset="-122"/>
                <a:ea typeface="楷体" panose="02010609060101010101" pitchFamily="49" charset="-122"/>
                <a:cs typeface="黑体" panose="02010609060101010101" pitchFamily="2" charset="-122"/>
              </a:rPr>
              <a:t>材料二</a:t>
            </a:r>
            <a:endParaRPr kumimoji="0" lang="zh-CN" altLang="en-US" sz="2800" b="1" i="0" u="none" strike="noStrike" cap="none" normalizeH="0" baseline="0" dirty="0">
              <a:ln>
                <a:noFill/>
              </a:ln>
              <a:effectLst/>
              <a:latin typeface="+mn-ea"/>
              <a:cs typeface="宋体" panose="02010600030101010101" pitchFamily="2" charset="-122"/>
            </a:endParaRPr>
          </a:p>
        </p:txBody>
      </p:sp>
      <p:sp>
        <p:nvSpPr>
          <p:cNvPr id="5" name="TextBox 4"/>
          <p:cNvSpPr txBox="1"/>
          <p:nvPr/>
        </p:nvSpPr>
        <p:spPr>
          <a:xfrm>
            <a:off x="228600" y="4953000"/>
            <a:ext cx="1676400" cy="1180195"/>
          </a:xfrm>
          <a:prstGeom prst="rect">
            <a:avLst/>
          </a:prstGeom>
          <a:noFill/>
        </p:spPr>
        <p:txBody>
          <a:bodyPr wrap="square" rtlCol="0">
            <a:spAutoFit/>
          </a:bodyPr>
          <a:lstStyle/>
          <a:p>
            <a:pPr>
              <a:lnSpc>
                <a:spcPts val="4400"/>
              </a:lnSpc>
            </a:pPr>
            <a:r>
              <a:rPr lang="zh-CN" altLang="en-US" sz="3200" b="1" dirty="0">
                <a:solidFill>
                  <a:srgbClr val="0000CC"/>
                </a:solidFill>
              </a:rPr>
              <a:t>图一：</a:t>
            </a:r>
            <a:endParaRPr lang="en-US" altLang="zh-CN" sz="3200" b="1" dirty="0">
              <a:solidFill>
                <a:srgbClr val="0000CC"/>
              </a:solidFill>
            </a:endParaRPr>
          </a:p>
          <a:p>
            <a:pPr>
              <a:lnSpc>
                <a:spcPts val="4400"/>
              </a:lnSpc>
            </a:pPr>
            <a:r>
              <a:rPr lang="zh-CN" altLang="en-US" sz="3200" b="1" dirty="0">
                <a:solidFill>
                  <a:srgbClr val="0000CC"/>
                </a:solidFill>
              </a:rPr>
              <a:t>图三：</a:t>
            </a:r>
            <a:endParaRPr lang="en-US" altLang="zh-CN" sz="3200" b="1" dirty="0">
              <a:solidFill>
                <a:srgbClr val="0000CC"/>
              </a:solidFill>
            </a:endParaRPr>
          </a:p>
        </p:txBody>
      </p:sp>
      <p:sp>
        <p:nvSpPr>
          <p:cNvPr id="7" name="TextBox 6"/>
          <p:cNvSpPr txBox="1"/>
          <p:nvPr/>
        </p:nvSpPr>
        <p:spPr>
          <a:xfrm>
            <a:off x="1447800" y="4953000"/>
            <a:ext cx="5715000" cy="584775"/>
          </a:xfrm>
          <a:prstGeom prst="rect">
            <a:avLst/>
          </a:prstGeom>
          <a:noFill/>
        </p:spPr>
        <p:txBody>
          <a:bodyPr wrap="square" rtlCol="0">
            <a:spAutoFit/>
          </a:bodyPr>
          <a:lstStyle/>
          <a:p>
            <a:r>
              <a:rPr lang="zh-CN" altLang="en-US" sz="3200" b="1" dirty="0">
                <a:solidFill>
                  <a:srgbClr val="FF0000"/>
                </a:solidFill>
              </a:rPr>
              <a:t>日本投降，抗日战争取得胜利。</a:t>
            </a:r>
          </a:p>
        </p:txBody>
      </p:sp>
      <p:sp>
        <p:nvSpPr>
          <p:cNvPr id="14" name="矩形 13"/>
          <p:cNvSpPr/>
          <p:nvPr/>
        </p:nvSpPr>
        <p:spPr>
          <a:xfrm>
            <a:off x="76200" y="4267200"/>
            <a:ext cx="1524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533400" y="1295400"/>
            <a:ext cx="7924800" cy="2590800"/>
            <a:chOff x="533400" y="609600"/>
            <a:chExt cx="7924800" cy="2590800"/>
          </a:xfrm>
        </p:grpSpPr>
        <p:grpSp>
          <p:nvGrpSpPr>
            <p:cNvPr id="74754" name="Group 2"/>
            <p:cNvGrpSpPr/>
            <p:nvPr/>
          </p:nvGrpSpPr>
          <p:grpSpPr bwMode="auto">
            <a:xfrm>
              <a:off x="533400" y="609600"/>
              <a:ext cx="2209800" cy="2133600"/>
              <a:chOff x="1314" y="115"/>
              <a:chExt cx="1394" cy="1334"/>
            </a:xfrm>
          </p:grpSpPr>
          <p:pic>
            <p:nvPicPr>
              <p:cNvPr id="74755" name="Picture 3"/>
              <p:cNvPicPr>
                <a:picLocks noChangeAspect="1" noChangeArrowheads="1"/>
              </p:cNvPicPr>
              <p:nvPr/>
            </p:nvPicPr>
            <p:blipFill>
              <a:blip r:embed="rId2" cstate="print"/>
              <a:srcRect/>
              <a:stretch>
                <a:fillRect/>
              </a:stretch>
            </p:blipFill>
            <p:spPr bwMode="auto">
              <a:xfrm>
                <a:off x="1329" y="130"/>
                <a:ext cx="1364" cy="1304"/>
              </a:xfrm>
              <a:prstGeom prst="rect">
                <a:avLst/>
              </a:prstGeom>
              <a:noFill/>
            </p:spPr>
          </p:pic>
          <p:sp>
            <p:nvSpPr>
              <p:cNvPr id="74756" name="Rectangle 4"/>
              <p:cNvSpPr>
                <a:spLocks noChangeArrowheads="1"/>
              </p:cNvSpPr>
              <p:nvPr/>
            </p:nvSpPr>
            <p:spPr bwMode="auto">
              <a:xfrm>
                <a:off x="1321" y="122"/>
                <a:ext cx="1379" cy="1319"/>
              </a:xfrm>
              <a:prstGeom prst="rect">
                <a:avLst/>
              </a:prstGeom>
              <a:noFill/>
              <a:ln w="9525">
                <a:solidFill>
                  <a:srgbClr val="000000"/>
                </a:solidFill>
                <a:miter lim="800000"/>
              </a:ln>
            </p:spPr>
            <p:txBody>
              <a:bodyPr vert="horz" wrap="square" lIns="91440" tIns="45720" rIns="91440" bIns="45720" numCol="1" anchor="t" anchorCtr="0" compatLnSpc="1"/>
              <a:lstStyle/>
              <a:p>
                <a:endParaRPr lang="zh-CN" altLang="en-US"/>
              </a:p>
            </p:txBody>
          </p:sp>
        </p:grpSp>
        <p:grpSp>
          <p:nvGrpSpPr>
            <p:cNvPr id="74757" name="Group 5"/>
            <p:cNvGrpSpPr/>
            <p:nvPr/>
          </p:nvGrpSpPr>
          <p:grpSpPr bwMode="auto">
            <a:xfrm>
              <a:off x="3429000" y="609600"/>
              <a:ext cx="2136251" cy="2133600"/>
              <a:chOff x="4629" y="145"/>
              <a:chExt cx="1344" cy="1344"/>
            </a:xfrm>
          </p:grpSpPr>
          <p:pic>
            <p:nvPicPr>
              <p:cNvPr id="74758" name="Picture 6"/>
              <p:cNvPicPr>
                <a:picLocks noChangeAspect="1" noChangeArrowheads="1"/>
              </p:cNvPicPr>
              <p:nvPr/>
            </p:nvPicPr>
            <p:blipFill>
              <a:blip r:embed="rId3" cstate="print"/>
              <a:srcRect/>
              <a:stretch>
                <a:fillRect/>
              </a:stretch>
            </p:blipFill>
            <p:spPr bwMode="auto">
              <a:xfrm>
                <a:off x="4644" y="160"/>
                <a:ext cx="1314" cy="1314"/>
              </a:xfrm>
              <a:prstGeom prst="rect">
                <a:avLst/>
              </a:prstGeom>
              <a:noFill/>
            </p:spPr>
          </p:pic>
          <p:sp>
            <p:nvSpPr>
              <p:cNvPr id="74759" name="Rectangle 7"/>
              <p:cNvSpPr>
                <a:spLocks noChangeArrowheads="1"/>
              </p:cNvSpPr>
              <p:nvPr/>
            </p:nvSpPr>
            <p:spPr bwMode="auto">
              <a:xfrm>
                <a:off x="4636" y="152"/>
                <a:ext cx="1329" cy="1329"/>
              </a:xfrm>
              <a:prstGeom prst="rect">
                <a:avLst/>
              </a:prstGeom>
              <a:noFill/>
              <a:ln w="9525">
                <a:solidFill>
                  <a:srgbClr val="000000"/>
                </a:solidFill>
                <a:miter lim="800000"/>
              </a:ln>
            </p:spPr>
            <p:txBody>
              <a:bodyPr vert="horz" wrap="square" lIns="91440" tIns="45720" rIns="91440" bIns="45720" numCol="1" anchor="t" anchorCtr="0" compatLnSpc="1"/>
              <a:lstStyle/>
              <a:p>
                <a:endParaRPr lang="zh-CN" altLang="en-US"/>
              </a:p>
            </p:txBody>
          </p:sp>
        </p:grpSp>
        <p:sp>
          <p:nvSpPr>
            <p:cNvPr id="22" name="TextBox 21"/>
            <p:cNvSpPr txBox="1"/>
            <p:nvPr/>
          </p:nvSpPr>
          <p:spPr>
            <a:xfrm>
              <a:off x="1219200" y="2800290"/>
              <a:ext cx="1066800" cy="400110"/>
            </a:xfrm>
            <a:prstGeom prst="rect">
              <a:avLst/>
            </a:prstGeom>
            <a:noFill/>
          </p:spPr>
          <p:txBody>
            <a:bodyPr wrap="square" rtlCol="0">
              <a:spAutoFit/>
            </a:bodyPr>
            <a:lstStyle/>
            <a:p>
              <a:r>
                <a:rPr lang="zh-CN" altLang="en-US" sz="2000" b="1" dirty="0"/>
                <a:t>图一</a:t>
              </a:r>
            </a:p>
          </p:txBody>
        </p:sp>
        <p:sp>
          <p:nvSpPr>
            <p:cNvPr id="23" name="TextBox 22"/>
            <p:cNvSpPr txBox="1"/>
            <p:nvPr/>
          </p:nvSpPr>
          <p:spPr>
            <a:xfrm>
              <a:off x="4191000" y="2743200"/>
              <a:ext cx="1066800" cy="400110"/>
            </a:xfrm>
            <a:prstGeom prst="rect">
              <a:avLst/>
            </a:prstGeom>
            <a:noFill/>
          </p:spPr>
          <p:txBody>
            <a:bodyPr wrap="square" rtlCol="0">
              <a:spAutoFit/>
            </a:bodyPr>
            <a:lstStyle/>
            <a:p>
              <a:r>
                <a:rPr lang="zh-CN" altLang="en-US" sz="2000" b="1" dirty="0"/>
                <a:t>图 二</a:t>
              </a:r>
            </a:p>
          </p:txBody>
        </p:sp>
        <p:sp>
          <p:nvSpPr>
            <p:cNvPr id="24" name="TextBox 23"/>
            <p:cNvSpPr txBox="1"/>
            <p:nvPr/>
          </p:nvSpPr>
          <p:spPr>
            <a:xfrm>
              <a:off x="7010400" y="2800290"/>
              <a:ext cx="1066800" cy="400110"/>
            </a:xfrm>
            <a:prstGeom prst="rect">
              <a:avLst/>
            </a:prstGeom>
            <a:noFill/>
          </p:spPr>
          <p:txBody>
            <a:bodyPr wrap="square" rtlCol="0">
              <a:spAutoFit/>
            </a:bodyPr>
            <a:lstStyle/>
            <a:p>
              <a:r>
                <a:rPr lang="zh-CN" altLang="en-US" sz="2000" b="1" dirty="0"/>
                <a:t>图 三</a:t>
              </a:r>
            </a:p>
          </p:txBody>
        </p:sp>
        <p:pic>
          <p:nvPicPr>
            <p:cNvPr id="26" name="图片 25" descr="1.jpg"/>
            <p:cNvPicPr>
              <a:picLocks noChangeAspect="1"/>
            </p:cNvPicPr>
            <p:nvPr/>
          </p:nvPicPr>
          <p:blipFill>
            <a:blip r:embed="rId4" cstate="print"/>
            <a:stretch>
              <a:fillRect/>
            </a:stretch>
          </p:blipFill>
          <p:spPr>
            <a:xfrm>
              <a:off x="6248400" y="609600"/>
              <a:ext cx="2209800" cy="2133600"/>
            </a:xfrm>
            <a:prstGeom prst="rect">
              <a:avLst/>
            </a:prstGeom>
          </p:spPr>
        </p:pic>
      </p:grpSp>
      <p:sp>
        <p:nvSpPr>
          <p:cNvPr id="28" name="TextBox 27"/>
          <p:cNvSpPr txBox="1"/>
          <p:nvPr/>
        </p:nvSpPr>
        <p:spPr>
          <a:xfrm>
            <a:off x="0" y="3846493"/>
            <a:ext cx="8839200" cy="954107"/>
          </a:xfrm>
          <a:prstGeom prst="rect">
            <a:avLst/>
          </a:prstGeom>
          <a:noFill/>
        </p:spPr>
        <p:txBody>
          <a:bodyPr wrap="square" rtlCol="0">
            <a:spAutoFit/>
          </a:bodyPr>
          <a:lstStyle/>
          <a:p>
            <a:r>
              <a:rPr lang="zh-CN" altLang="zh-CN" sz="2800" b="1" dirty="0"/>
              <a:t>（</a:t>
            </a:r>
            <a:r>
              <a:rPr lang="en-US" altLang="zh-CN" sz="2800" b="1" dirty="0"/>
              <a:t>2</a:t>
            </a:r>
            <a:r>
              <a:rPr lang="zh-CN" altLang="zh-CN" sz="2800" b="1" dirty="0"/>
              <a:t>）图一和图三分别反映的是中国近代史上哪一重大历史事件？图二反映的</a:t>
            </a:r>
            <a:r>
              <a:rPr lang="en-US" altLang="zh-CN" sz="2800" b="1" dirty="0"/>
              <a:t>“</a:t>
            </a:r>
            <a:r>
              <a:rPr lang="zh-CN" altLang="zh-CN" sz="2800" b="1" dirty="0"/>
              <a:t>大决战</a:t>
            </a:r>
            <a:r>
              <a:rPr lang="en-US" altLang="zh-CN" sz="2800" b="1" dirty="0"/>
              <a:t>”</a:t>
            </a:r>
            <a:r>
              <a:rPr lang="zh-CN" altLang="zh-CN" sz="2800" b="1" dirty="0"/>
              <a:t>指的是什么？ </a:t>
            </a:r>
          </a:p>
        </p:txBody>
      </p:sp>
      <p:sp>
        <p:nvSpPr>
          <p:cNvPr id="29" name="矩形 28"/>
          <p:cNvSpPr/>
          <p:nvPr/>
        </p:nvSpPr>
        <p:spPr>
          <a:xfrm>
            <a:off x="3733800" y="4267200"/>
            <a:ext cx="12954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28600" y="6125954"/>
            <a:ext cx="1676400" cy="579646"/>
          </a:xfrm>
          <a:prstGeom prst="rect">
            <a:avLst/>
          </a:prstGeom>
          <a:noFill/>
        </p:spPr>
        <p:txBody>
          <a:bodyPr wrap="square" rtlCol="0">
            <a:spAutoFit/>
          </a:bodyPr>
          <a:lstStyle/>
          <a:p>
            <a:pPr>
              <a:lnSpc>
                <a:spcPts val="3800"/>
              </a:lnSpc>
            </a:pPr>
            <a:r>
              <a:rPr lang="zh-CN" altLang="en-US" sz="3200" b="1" dirty="0">
                <a:solidFill>
                  <a:srgbClr val="0000CC"/>
                </a:solidFill>
              </a:rPr>
              <a:t>大决战：</a:t>
            </a:r>
            <a:endParaRPr lang="en-US" altLang="zh-CN" sz="3200" b="1" dirty="0">
              <a:solidFill>
                <a:srgbClr val="0000CC"/>
              </a:solidFill>
            </a:endParaRPr>
          </a:p>
        </p:txBody>
      </p:sp>
      <p:grpSp>
        <p:nvGrpSpPr>
          <p:cNvPr id="31" name="组合 30"/>
          <p:cNvGrpSpPr/>
          <p:nvPr/>
        </p:nvGrpSpPr>
        <p:grpSpPr>
          <a:xfrm>
            <a:off x="0" y="0"/>
            <a:ext cx="9144000" cy="838200"/>
            <a:chOff x="0" y="0"/>
            <a:chExt cx="9144000" cy="838200"/>
          </a:xfrm>
        </p:grpSpPr>
        <p:grpSp>
          <p:nvGrpSpPr>
            <p:cNvPr id="32" name="组合 5"/>
            <p:cNvGrpSpPr/>
            <p:nvPr/>
          </p:nvGrpSpPr>
          <p:grpSpPr>
            <a:xfrm>
              <a:off x="2209800" y="0"/>
              <a:ext cx="6934200" cy="838200"/>
              <a:chOff x="1676400" y="0"/>
              <a:chExt cx="7467600" cy="762000"/>
            </a:xfrm>
          </p:grpSpPr>
          <p:sp>
            <p:nvSpPr>
              <p:cNvPr id="34"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5" name="TextBox 34"/>
              <p:cNvSpPr txBox="1"/>
              <p:nvPr/>
            </p:nvSpPr>
            <p:spPr>
              <a:xfrm>
                <a:off x="4384431" y="76200"/>
                <a:ext cx="3048000" cy="584775"/>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解 放 战 争</a:t>
                </a:r>
              </a:p>
            </p:txBody>
          </p:sp>
        </p:grpSp>
        <p:pic>
          <p:nvPicPr>
            <p:cNvPr id="33" name="图片 32" descr="timg (3).jpg"/>
            <p:cNvPicPr>
              <a:picLocks noChangeAspect="1"/>
            </p:cNvPicPr>
            <p:nvPr/>
          </p:nvPicPr>
          <p:blipFill>
            <a:blip r:embed="rId5" cstate="print"/>
            <a:stretch>
              <a:fillRect/>
            </a:stretch>
          </p:blipFill>
          <p:spPr>
            <a:xfrm>
              <a:off x="0" y="0"/>
              <a:ext cx="2209800" cy="838200"/>
            </a:xfrm>
            <a:prstGeom prst="rect">
              <a:avLst/>
            </a:prstGeom>
          </p:spPr>
        </p:pic>
      </p:grpSp>
      <p:sp>
        <p:nvSpPr>
          <p:cNvPr id="37" name="TextBox 36"/>
          <p:cNvSpPr txBox="1"/>
          <p:nvPr/>
        </p:nvSpPr>
        <p:spPr>
          <a:xfrm>
            <a:off x="1447800" y="5511225"/>
            <a:ext cx="7696200" cy="584775"/>
          </a:xfrm>
          <a:prstGeom prst="rect">
            <a:avLst/>
          </a:prstGeom>
          <a:noFill/>
        </p:spPr>
        <p:txBody>
          <a:bodyPr wrap="square" rtlCol="0">
            <a:spAutoFit/>
          </a:bodyPr>
          <a:lstStyle/>
          <a:p>
            <a:r>
              <a:rPr lang="zh-CN" altLang="en-US" sz="3200" b="1" dirty="0">
                <a:solidFill>
                  <a:srgbClr val="FF0000"/>
                </a:solidFill>
              </a:rPr>
              <a:t>南京解放，结束了国民党在大陆的统治。</a:t>
            </a:r>
          </a:p>
        </p:txBody>
      </p:sp>
      <p:sp>
        <p:nvSpPr>
          <p:cNvPr id="38" name="TextBox 37"/>
          <p:cNvSpPr txBox="1"/>
          <p:nvPr/>
        </p:nvSpPr>
        <p:spPr>
          <a:xfrm>
            <a:off x="1676400" y="6120825"/>
            <a:ext cx="3886200" cy="584775"/>
          </a:xfrm>
          <a:prstGeom prst="rect">
            <a:avLst/>
          </a:prstGeom>
          <a:noFill/>
        </p:spPr>
        <p:txBody>
          <a:bodyPr wrap="square" rtlCol="0">
            <a:spAutoFit/>
          </a:bodyPr>
          <a:lstStyle/>
          <a:p>
            <a:r>
              <a:rPr lang="zh-CN" altLang="en-US" sz="3200" b="1" dirty="0">
                <a:solidFill>
                  <a:srgbClr val="FF0000"/>
                </a:solidFill>
              </a:rPr>
              <a:t>三大战役</a:t>
            </a:r>
          </a:p>
        </p:txBody>
      </p:sp>
      <p:cxnSp>
        <p:nvCxnSpPr>
          <p:cNvPr id="39" name="直接连接符 38"/>
          <p:cNvCxnSpPr/>
          <p:nvPr/>
        </p:nvCxnSpPr>
        <p:spPr>
          <a:xfrm>
            <a:off x="6553200" y="1600200"/>
            <a:ext cx="1752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in)">
                                      <p:cBhvr>
                                        <p:cTn id="16" dur="500"/>
                                        <p:tgtEl>
                                          <p:spTgt spid="5"/>
                                        </p:tgtEl>
                                      </p:cBhvr>
                                    </p:animEffect>
                                  </p:childTnLst>
                                </p:cTn>
                              </p:par>
                            </p:childTnLst>
                          </p:cTn>
                        </p:par>
                        <p:par>
                          <p:cTn id="17" fill="hold">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ox(in)">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right)">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ox(in)">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ox(in)">
                                      <p:cBhvr>
                                        <p:cTn id="4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4" grpId="0" animBg="1"/>
      <p:bldP spid="29" grpId="0" animBg="1"/>
      <p:bldP spid="30" grpId="0"/>
      <p:bldP spid="37"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57200" y="4953000"/>
            <a:ext cx="1676400" cy="583301"/>
          </a:xfrm>
          <a:prstGeom prst="rect">
            <a:avLst/>
          </a:prstGeom>
          <a:noFill/>
        </p:spPr>
        <p:txBody>
          <a:bodyPr wrap="square" rtlCol="0">
            <a:spAutoFit/>
          </a:bodyPr>
          <a:lstStyle/>
          <a:p>
            <a:pPr>
              <a:lnSpc>
                <a:spcPts val="3800"/>
              </a:lnSpc>
            </a:pPr>
            <a:r>
              <a:rPr lang="zh-CN" altLang="en-US" sz="3200" b="1" dirty="0">
                <a:solidFill>
                  <a:srgbClr val="0000CC"/>
                </a:solidFill>
              </a:rPr>
              <a:t>变化：</a:t>
            </a:r>
            <a:endParaRPr lang="en-US" altLang="zh-CN" sz="3200" b="1" dirty="0">
              <a:solidFill>
                <a:srgbClr val="0000CC"/>
              </a:solidFill>
            </a:endParaRPr>
          </a:p>
        </p:txBody>
      </p:sp>
      <p:sp>
        <p:nvSpPr>
          <p:cNvPr id="16" name="TextBox 15"/>
          <p:cNvSpPr txBox="1"/>
          <p:nvPr/>
        </p:nvSpPr>
        <p:spPr>
          <a:xfrm>
            <a:off x="1600200" y="4953000"/>
            <a:ext cx="3352800" cy="584775"/>
          </a:xfrm>
          <a:prstGeom prst="rect">
            <a:avLst/>
          </a:prstGeom>
          <a:noFill/>
        </p:spPr>
        <p:txBody>
          <a:bodyPr wrap="square" rtlCol="0">
            <a:spAutoFit/>
          </a:bodyPr>
          <a:lstStyle/>
          <a:p>
            <a:r>
              <a:rPr lang="zh-CN" altLang="en-US" sz="3200" b="1" dirty="0">
                <a:solidFill>
                  <a:srgbClr val="FF0000"/>
                </a:solidFill>
              </a:rPr>
              <a:t>由合作到分裂。</a:t>
            </a:r>
          </a:p>
        </p:txBody>
      </p:sp>
      <p:sp>
        <p:nvSpPr>
          <p:cNvPr id="20" name="矩形 19"/>
          <p:cNvSpPr/>
          <p:nvPr/>
        </p:nvSpPr>
        <p:spPr>
          <a:xfrm>
            <a:off x="762000" y="4267200"/>
            <a:ext cx="838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
          <p:cNvSpPr>
            <a:spLocks noChangeArrowheads="1"/>
          </p:cNvSpPr>
          <p:nvPr/>
        </p:nvSpPr>
        <p:spPr bwMode="auto">
          <a:xfrm>
            <a:off x="0" y="772180"/>
            <a:ext cx="1905000" cy="523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198755"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a:ln>
                  <a:noFill/>
                </a:ln>
                <a:effectLst/>
                <a:latin typeface="楷体" panose="02010609060101010101" pitchFamily="49" charset="-122"/>
                <a:ea typeface="楷体" panose="02010609060101010101" pitchFamily="49" charset="-122"/>
                <a:cs typeface="黑体" panose="02010609060101010101" pitchFamily="2" charset="-122"/>
              </a:rPr>
              <a:t>材料二</a:t>
            </a:r>
            <a:endParaRPr kumimoji="0" lang="zh-CN" altLang="en-US" sz="2800" b="1" i="0" u="none" strike="noStrike" cap="none" normalizeH="0" baseline="0" dirty="0">
              <a:ln>
                <a:noFill/>
              </a:ln>
              <a:effectLst/>
              <a:latin typeface="+mn-ea"/>
              <a:cs typeface="宋体" panose="02010600030101010101" pitchFamily="2" charset="-122"/>
            </a:endParaRPr>
          </a:p>
        </p:txBody>
      </p:sp>
      <p:grpSp>
        <p:nvGrpSpPr>
          <p:cNvPr id="14" name="组合 13"/>
          <p:cNvGrpSpPr/>
          <p:nvPr/>
        </p:nvGrpSpPr>
        <p:grpSpPr>
          <a:xfrm>
            <a:off x="533400" y="1295400"/>
            <a:ext cx="7924800" cy="2590800"/>
            <a:chOff x="533400" y="609600"/>
            <a:chExt cx="7924800" cy="2590800"/>
          </a:xfrm>
        </p:grpSpPr>
        <p:grpSp>
          <p:nvGrpSpPr>
            <p:cNvPr id="18" name="Group 2"/>
            <p:cNvGrpSpPr/>
            <p:nvPr/>
          </p:nvGrpSpPr>
          <p:grpSpPr bwMode="auto">
            <a:xfrm>
              <a:off x="533400" y="609600"/>
              <a:ext cx="2209800" cy="2133600"/>
              <a:chOff x="1314" y="115"/>
              <a:chExt cx="1394" cy="1334"/>
            </a:xfrm>
          </p:grpSpPr>
          <p:pic>
            <p:nvPicPr>
              <p:cNvPr id="32" name="Picture 3"/>
              <p:cNvPicPr>
                <a:picLocks noChangeAspect="1" noChangeArrowheads="1"/>
              </p:cNvPicPr>
              <p:nvPr/>
            </p:nvPicPr>
            <p:blipFill>
              <a:blip r:embed="rId2" cstate="print"/>
              <a:srcRect/>
              <a:stretch>
                <a:fillRect/>
              </a:stretch>
            </p:blipFill>
            <p:spPr bwMode="auto">
              <a:xfrm>
                <a:off x="1329" y="130"/>
                <a:ext cx="1364" cy="1304"/>
              </a:xfrm>
              <a:prstGeom prst="rect">
                <a:avLst/>
              </a:prstGeom>
              <a:noFill/>
            </p:spPr>
          </p:pic>
          <p:sp>
            <p:nvSpPr>
              <p:cNvPr id="33" name="Rectangle 4"/>
              <p:cNvSpPr>
                <a:spLocks noChangeArrowheads="1"/>
              </p:cNvSpPr>
              <p:nvPr/>
            </p:nvSpPr>
            <p:spPr bwMode="auto">
              <a:xfrm>
                <a:off x="1321" y="122"/>
                <a:ext cx="1379" cy="1319"/>
              </a:xfrm>
              <a:prstGeom prst="rect">
                <a:avLst/>
              </a:prstGeom>
              <a:noFill/>
              <a:ln w="9525">
                <a:solidFill>
                  <a:srgbClr val="000000"/>
                </a:solidFill>
                <a:miter lim="800000"/>
              </a:ln>
            </p:spPr>
            <p:txBody>
              <a:bodyPr vert="horz" wrap="square" lIns="91440" tIns="45720" rIns="91440" bIns="45720" numCol="1" anchor="t" anchorCtr="0" compatLnSpc="1"/>
              <a:lstStyle/>
              <a:p>
                <a:endParaRPr lang="zh-CN" altLang="en-US"/>
              </a:p>
            </p:txBody>
          </p:sp>
        </p:grpSp>
        <p:grpSp>
          <p:nvGrpSpPr>
            <p:cNvPr id="22" name="Group 5"/>
            <p:cNvGrpSpPr/>
            <p:nvPr/>
          </p:nvGrpSpPr>
          <p:grpSpPr bwMode="auto">
            <a:xfrm>
              <a:off x="3429000" y="609600"/>
              <a:ext cx="2136251" cy="2133600"/>
              <a:chOff x="4629" y="145"/>
              <a:chExt cx="1344" cy="1344"/>
            </a:xfrm>
          </p:grpSpPr>
          <p:pic>
            <p:nvPicPr>
              <p:cNvPr id="30" name="Picture 6"/>
              <p:cNvPicPr>
                <a:picLocks noChangeAspect="1" noChangeArrowheads="1"/>
              </p:cNvPicPr>
              <p:nvPr/>
            </p:nvPicPr>
            <p:blipFill>
              <a:blip r:embed="rId3" cstate="print"/>
              <a:srcRect/>
              <a:stretch>
                <a:fillRect/>
              </a:stretch>
            </p:blipFill>
            <p:spPr bwMode="auto">
              <a:xfrm>
                <a:off x="4644" y="160"/>
                <a:ext cx="1314" cy="1314"/>
              </a:xfrm>
              <a:prstGeom prst="rect">
                <a:avLst/>
              </a:prstGeom>
              <a:noFill/>
            </p:spPr>
          </p:pic>
          <p:sp>
            <p:nvSpPr>
              <p:cNvPr id="31" name="Rectangle 7"/>
              <p:cNvSpPr>
                <a:spLocks noChangeArrowheads="1"/>
              </p:cNvSpPr>
              <p:nvPr/>
            </p:nvSpPr>
            <p:spPr bwMode="auto">
              <a:xfrm>
                <a:off x="4636" y="152"/>
                <a:ext cx="1329" cy="1329"/>
              </a:xfrm>
              <a:prstGeom prst="rect">
                <a:avLst/>
              </a:prstGeom>
              <a:noFill/>
              <a:ln w="9525">
                <a:solidFill>
                  <a:srgbClr val="000000"/>
                </a:solidFill>
                <a:miter lim="800000"/>
              </a:ln>
            </p:spPr>
            <p:txBody>
              <a:bodyPr vert="horz" wrap="square" lIns="91440" tIns="45720" rIns="91440" bIns="45720" numCol="1" anchor="t" anchorCtr="0" compatLnSpc="1"/>
              <a:lstStyle/>
              <a:p>
                <a:endParaRPr lang="zh-CN" altLang="en-US"/>
              </a:p>
            </p:txBody>
          </p:sp>
        </p:grpSp>
        <p:sp>
          <p:nvSpPr>
            <p:cNvPr id="24" name="TextBox 23"/>
            <p:cNvSpPr txBox="1"/>
            <p:nvPr/>
          </p:nvSpPr>
          <p:spPr>
            <a:xfrm>
              <a:off x="1219200" y="2800290"/>
              <a:ext cx="1066800" cy="400110"/>
            </a:xfrm>
            <a:prstGeom prst="rect">
              <a:avLst/>
            </a:prstGeom>
            <a:noFill/>
          </p:spPr>
          <p:txBody>
            <a:bodyPr wrap="square" rtlCol="0">
              <a:spAutoFit/>
            </a:bodyPr>
            <a:lstStyle/>
            <a:p>
              <a:r>
                <a:rPr lang="zh-CN" altLang="en-US" sz="2000" b="1" dirty="0"/>
                <a:t>图一</a:t>
              </a:r>
            </a:p>
          </p:txBody>
        </p:sp>
        <p:sp>
          <p:nvSpPr>
            <p:cNvPr id="25" name="TextBox 24"/>
            <p:cNvSpPr txBox="1"/>
            <p:nvPr/>
          </p:nvSpPr>
          <p:spPr>
            <a:xfrm>
              <a:off x="4191000" y="2743200"/>
              <a:ext cx="1066800" cy="400110"/>
            </a:xfrm>
            <a:prstGeom prst="rect">
              <a:avLst/>
            </a:prstGeom>
            <a:noFill/>
          </p:spPr>
          <p:txBody>
            <a:bodyPr wrap="square" rtlCol="0">
              <a:spAutoFit/>
            </a:bodyPr>
            <a:lstStyle/>
            <a:p>
              <a:r>
                <a:rPr lang="zh-CN" altLang="en-US" sz="2000" b="1" dirty="0"/>
                <a:t>图 二</a:t>
              </a:r>
            </a:p>
          </p:txBody>
        </p:sp>
        <p:sp>
          <p:nvSpPr>
            <p:cNvPr id="28" name="TextBox 27"/>
            <p:cNvSpPr txBox="1"/>
            <p:nvPr/>
          </p:nvSpPr>
          <p:spPr>
            <a:xfrm>
              <a:off x="7010400" y="2800290"/>
              <a:ext cx="1066800" cy="400110"/>
            </a:xfrm>
            <a:prstGeom prst="rect">
              <a:avLst/>
            </a:prstGeom>
            <a:noFill/>
          </p:spPr>
          <p:txBody>
            <a:bodyPr wrap="square" rtlCol="0">
              <a:spAutoFit/>
            </a:bodyPr>
            <a:lstStyle/>
            <a:p>
              <a:r>
                <a:rPr lang="zh-CN" altLang="en-US" sz="2000" b="1" dirty="0"/>
                <a:t>图 三</a:t>
              </a:r>
            </a:p>
          </p:txBody>
        </p:sp>
        <p:pic>
          <p:nvPicPr>
            <p:cNvPr id="29" name="图片 28" descr="1.jpg"/>
            <p:cNvPicPr>
              <a:picLocks noChangeAspect="1"/>
            </p:cNvPicPr>
            <p:nvPr/>
          </p:nvPicPr>
          <p:blipFill>
            <a:blip r:embed="rId4" cstate="print"/>
            <a:stretch>
              <a:fillRect/>
            </a:stretch>
          </p:blipFill>
          <p:spPr>
            <a:xfrm>
              <a:off x="6248400" y="609600"/>
              <a:ext cx="2209800" cy="2133600"/>
            </a:xfrm>
            <a:prstGeom prst="rect">
              <a:avLst/>
            </a:prstGeom>
          </p:spPr>
        </p:pic>
      </p:grpSp>
      <p:grpSp>
        <p:nvGrpSpPr>
          <p:cNvPr id="34" name="组合 33"/>
          <p:cNvGrpSpPr/>
          <p:nvPr/>
        </p:nvGrpSpPr>
        <p:grpSpPr>
          <a:xfrm>
            <a:off x="0" y="0"/>
            <a:ext cx="9144000" cy="838200"/>
            <a:chOff x="0" y="0"/>
            <a:chExt cx="9144000" cy="838200"/>
          </a:xfrm>
        </p:grpSpPr>
        <p:grpSp>
          <p:nvGrpSpPr>
            <p:cNvPr id="35" name="组合 5"/>
            <p:cNvGrpSpPr/>
            <p:nvPr/>
          </p:nvGrpSpPr>
          <p:grpSpPr>
            <a:xfrm>
              <a:off x="2209800" y="0"/>
              <a:ext cx="6934200" cy="838200"/>
              <a:chOff x="1676400" y="0"/>
              <a:chExt cx="7467600" cy="762000"/>
            </a:xfrm>
          </p:grpSpPr>
          <p:sp>
            <p:nvSpPr>
              <p:cNvPr id="37"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8" name="TextBox 37"/>
              <p:cNvSpPr txBox="1"/>
              <p:nvPr/>
            </p:nvSpPr>
            <p:spPr>
              <a:xfrm>
                <a:off x="4384431" y="76200"/>
                <a:ext cx="3048000" cy="584775"/>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解 放 战 争</a:t>
                </a:r>
              </a:p>
            </p:txBody>
          </p:sp>
        </p:grpSp>
        <p:pic>
          <p:nvPicPr>
            <p:cNvPr id="36" name="图片 35" descr="timg (3).jpg"/>
            <p:cNvPicPr>
              <a:picLocks noChangeAspect="1"/>
            </p:cNvPicPr>
            <p:nvPr/>
          </p:nvPicPr>
          <p:blipFill>
            <a:blip r:embed="rId5" cstate="print"/>
            <a:stretch>
              <a:fillRect/>
            </a:stretch>
          </p:blipFill>
          <p:spPr>
            <a:xfrm>
              <a:off x="0" y="0"/>
              <a:ext cx="2209800" cy="838200"/>
            </a:xfrm>
            <a:prstGeom prst="rect">
              <a:avLst/>
            </a:prstGeom>
          </p:spPr>
        </p:pic>
      </p:grpSp>
      <p:sp>
        <p:nvSpPr>
          <p:cNvPr id="39" name="TextBox 38"/>
          <p:cNvSpPr txBox="1"/>
          <p:nvPr/>
        </p:nvSpPr>
        <p:spPr>
          <a:xfrm>
            <a:off x="0" y="3846493"/>
            <a:ext cx="8839200" cy="954107"/>
          </a:xfrm>
          <a:prstGeom prst="rect">
            <a:avLst/>
          </a:prstGeom>
          <a:noFill/>
        </p:spPr>
        <p:txBody>
          <a:bodyPr wrap="square" rtlCol="0">
            <a:spAutoFit/>
          </a:bodyPr>
          <a:lstStyle/>
          <a:p>
            <a:r>
              <a:rPr lang="zh-CN" altLang="zh-CN" sz="2800" b="1" dirty="0"/>
              <a:t>（</a:t>
            </a:r>
            <a:r>
              <a:rPr lang="en-US" altLang="zh-CN" sz="2800" b="1" dirty="0"/>
              <a:t>3</a:t>
            </a:r>
            <a:r>
              <a:rPr lang="zh-CN" altLang="zh-CN" sz="2800" b="1" dirty="0"/>
              <a:t>）从上述三幅图片可以看出国共两党关系发生了怎样的变化？你从中获得的启迪是什么？</a:t>
            </a:r>
          </a:p>
        </p:txBody>
      </p:sp>
      <p:sp>
        <p:nvSpPr>
          <p:cNvPr id="40" name="TextBox 39"/>
          <p:cNvSpPr txBox="1"/>
          <p:nvPr/>
        </p:nvSpPr>
        <p:spPr>
          <a:xfrm>
            <a:off x="533400" y="5741299"/>
            <a:ext cx="1676400" cy="583301"/>
          </a:xfrm>
          <a:prstGeom prst="rect">
            <a:avLst/>
          </a:prstGeom>
          <a:noFill/>
        </p:spPr>
        <p:txBody>
          <a:bodyPr wrap="square" rtlCol="0">
            <a:spAutoFit/>
          </a:bodyPr>
          <a:lstStyle/>
          <a:p>
            <a:pPr>
              <a:lnSpc>
                <a:spcPts val="3800"/>
              </a:lnSpc>
            </a:pPr>
            <a:r>
              <a:rPr lang="zh-CN" altLang="en-US" sz="3200" b="1" dirty="0">
                <a:solidFill>
                  <a:srgbClr val="0000CC"/>
                </a:solidFill>
              </a:rPr>
              <a:t>启迪：</a:t>
            </a:r>
            <a:endParaRPr lang="en-US" altLang="zh-CN" sz="3200" b="1" dirty="0">
              <a:solidFill>
                <a:srgbClr val="0000CC"/>
              </a:solidFill>
            </a:endParaRPr>
          </a:p>
        </p:txBody>
      </p:sp>
      <p:sp>
        <p:nvSpPr>
          <p:cNvPr id="41" name="TextBox 40"/>
          <p:cNvSpPr txBox="1"/>
          <p:nvPr/>
        </p:nvSpPr>
        <p:spPr>
          <a:xfrm>
            <a:off x="1600200" y="5739825"/>
            <a:ext cx="4343400" cy="584775"/>
          </a:xfrm>
          <a:prstGeom prst="rect">
            <a:avLst/>
          </a:prstGeom>
          <a:noFill/>
        </p:spPr>
        <p:txBody>
          <a:bodyPr wrap="square" rtlCol="0">
            <a:spAutoFit/>
          </a:bodyPr>
          <a:lstStyle/>
          <a:p>
            <a:r>
              <a:rPr lang="zh-CN" altLang="en-US" sz="3200" b="1" dirty="0">
                <a:solidFill>
                  <a:srgbClr val="FF0000"/>
                </a:solidFill>
              </a:rPr>
              <a:t>合则两利，分则两伤。</a:t>
            </a:r>
          </a:p>
        </p:txBody>
      </p:sp>
      <p:sp>
        <p:nvSpPr>
          <p:cNvPr id="42" name="矩形 41"/>
          <p:cNvSpPr/>
          <p:nvPr/>
        </p:nvSpPr>
        <p:spPr>
          <a:xfrm>
            <a:off x="4038600" y="4267200"/>
            <a:ext cx="838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ox(in)">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box(in)">
                                      <p:cBhvr>
                                        <p:cTn id="2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animBg="1"/>
      <p:bldP spid="40" grpId="0"/>
      <p:bldP spid="41" grpId="0"/>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0" y="0"/>
            <a:ext cx="9144000" cy="838200"/>
            <a:chOff x="0" y="0"/>
            <a:chExt cx="9144000" cy="838200"/>
          </a:xfrm>
        </p:grpSpPr>
        <p:sp>
          <p:nvSpPr>
            <p:cNvPr id="5" name="矩形 2"/>
            <p:cNvSpPr/>
            <p:nvPr/>
          </p:nvSpPr>
          <p:spPr>
            <a:xfrm>
              <a:off x="2209800" y="0"/>
              <a:ext cx="6934200" cy="8382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pic>
          <p:nvPicPr>
            <p:cNvPr id="8" name="图片 7" descr="1.jpg"/>
            <p:cNvPicPr>
              <a:picLocks noChangeAspect="1"/>
            </p:cNvPicPr>
            <p:nvPr/>
          </p:nvPicPr>
          <p:blipFill>
            <a:blip r:embed="rId2" cstate="print"/>
            <a:stretch>
              <a:fillRect/>
            </a:stretch>
          </p:blipFill>
          <p:spPr>
            <a:xfrm>
              <a:off x="0" y="1"/>
              <a:ext cx="2205037" cy="838199"/>
            </a:xfrm>
            <a:prstGeom prst="rect">
              <a:avLst/>
            </a:prstGeom>
          </p:spPr>
        </p:pic>
        <p:sp>
          <p:nvSpPr>
            <p:cNvPr id="9" name="TextBox 8"/>
            <p:cNvSpPr txBox="1"/>
            <p:nvPr/>
          </p:nvSpPr>
          <p:spPr>
            <a:xfrm>
              <a:off x="3505200" y="152400"/>
              <a:ext cx="4038600" cy="584775"/>
            </a:xfrm>
            <a:prstGeom prst="rect">
              <a:avLst/>
            </a:prstGeom>
            <a:noFill/>
          </p:spPr>
          <p:txBody>
            <a:bodyPr wrap="square" rtlCol="0">
              <a:spAutoFit/>
            </a:bodyPr>
            <a:lstStyle/>
            <a:p>
              <a:r>
                <a:rPr lang="zh-CN" altLang="en-US" sz="3200" b="1" dirty="0">
                  <a:solidFill>
                    <a:schemeClr val="bg1"/>
                  </a:solidFill>
                </a:rPr>
                <a:t>民族资本主义的发展</a:t>
              </a:r>
            </a:p>
          </p:txBody>
        </p:sp>
      </p:grpSp>
      <p:sp>
        <p:nvSpPr>
          <p:cNvPr id="11" name="文本框 3"/>
          <p:cNvSpPr txBox="1"/>
          <p:nvPr/>
        </p:nvSpPr>
        <p:spPr>
          <a:xfrm>
            <a:off x="3048000" y="1600200"/>
            <a:ext cx="2895600" cy="584775"/>
          </a:xfrm>
          <a:prstGeom prst="rect">
            <a:avLst/>
          </a:prstGeom>
          <a:noFill/>
        </p:spPr>
        <p:txBody>
          <a:bodyPr wrap="square" rtlCol="0">
            <a:spAutoFit/>
          </a:bodyPr>
          <a:lstStyle/>
          <a:p>
            <a:pPr algn="ctr"/>
            <a:r>
              <a:rPr lang="zh-CN" altLang="en-US" sz="3200" b="1" dirty="0"/>
              <a:t>【学习目标】</a:t>
            </a:r>
          </a:p>
        </p:txBody>
      </p:sp>
      <p:sp>
        <p:nvSpPr>
          <p:cNvPr id="12" name="TextBox 11"/>
          <p:cNvSpPr txBox="1"/>
          <p:nvPr/>
        </p:nvSpPr>
        <p:spPr>
          <a:xfrm>
            <a:off x="228600" y="2627293"/>
            <a:ext cx="8534400" cy="1077218"/>
          </a:xfrm>
          <a:prstGeom prst="rect">
            <a:avLst/>
          </a:prstGeom>
          <a:noFill/>
        </p:spPr>
        <p:txBody>
          <a:bodyPr wrap="square" rtlCol="0">
            <a:spAutoFit/>
          </a:bodyPr>
          <a:lstStyle/>
          <a:p>
            <a:r>
              <a:rPr lang="zh-CN" altLang="en-US" sz="3200" b="1" dirty="0"/>
              <a:t>          以张謇兴办实业为例，初步认识近代中国民族工业的曲折发展。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descr="d82b7e4d8989370cdcd558a99c462699edd25bf72739f-u8HiEW_fw658.jpg"/>
          <p:cNvPicPr>
            <a:picLocks noChangeAspect="1"/>
          </p:cNvPicPr>
          <p:nvPr/>
        </p:nvPicPr>
        <p:blipFill>
          <a:blip r:embed="rId2" cstate="print"/>
          <a:stretch>
            <a:fillRect/>
          </a:stretch>
        </p:blipFill>
        <p:spPr>
          <a:xfrm>
            <a:off x="0" y="0"/>
            <a:ext cx="9144000" cy="6858000"/>
          </a:xfrm>
          <a:prstGeom prst="rect">
            <a:avLst/>
          </a:prstGeom>
        </p:spPr>
      </p:pic>
      <p:grpSp>
        <p:nvGrpSpPr>
          <p:cNvPr id="2" name="Group 2"/>
          <p:cNvGrpSpPr/>
          <p:nvPr/>
        </p:nvGrpSpPr>
        <p:grpSpPr bwMode="auto">
          <a:xfrm flipV="1">
            <a:off x="3962400" y="4021138"/>
            <a:ext cx="1223963" cy="69850"/>
            <a:chOff x="2208" y="1917"/>
            <a:chExt cx="672" cy="3"/>
          </a:xfrm>
        </p:grpSpPr>
        <p:sp>
          <p:nvSpPr>
            <p:cNvPr id="137219" name="Line 3"/>
            <p:cNvSpPr>
              <a:spLocks noChangeShapeType="1"/>
            </p:cNvSpPr>
            <p:nvPr/>
          </p:nvSpPr>
          <p:spPr bwMode="auto">
            <a:xfrm>
              <a:off x="2208" y="1920"/>
              <a:ext cx="336" cy="0"/>
            </a:xfrm>
            <a:prstGeom prst="line">
              <a:avLst/>
            </a:prstGeom>
            <a:noFill/>
            <a:ln w="127000">
              <a:solidFill>
                <a:srgbClr val="FF0000"/>
              </a:solidFill>
              <a:round/>
              <a:tailEnd type="triangle" w="med" len="med"/>
            </a:ln>
          </p:spPr>
          <p:txBody>
            <a:bodyPr wrap="none" anchor="ctr"/>
            <a:lstStyle/>
            <a:p>
              <a:endParaRPr lang="zh-CN" altLang="en-US"/>
            </a:p>
          </p:txBody>
        </p:sp>
        <p:sp>
          <p:nvSpPr>
            <p:cNvPr id="137220" name="Line 4"/>
            <p:cNvSpPr>
              <a:spLocks noChangeShapeType="1"/>
            </p:cNvSpPr>
            <p:nvPr/>
          </p:nvSpPr>
          <p:spPr bwMode="auto">
            <a:xfrm rot="10738369">
              <a:off x="2555" y="1917"/>
              <a:ext cx="325" cy="3"/>
            </a:xfrm>
            <a:prstGeom prst="line">
              <a:avLst/>
            </a:prstGeom>
            <a:noFill/>
            <a:ln w="127000">
              <a:solidFill>
                <a:schemeClr val="accent2"/>
              </a:solidFill>
              <a:round/>
              <a:tailEnd type="triangle" w="med" len="med"/>
            </a:ln>
          </p:spPr>
          <p:txBody>
            <a:bodyPr wrap="none" anchor="ctr"/>
            <a:lstStyle/>
            <a:p>
              <a:endParaRPr lang="zh-CN" altLang="en-US"/>
            </a:p>
          </p:txBody>
        </p:sp>
      </p:grpSp>
      <p:sp>
        <p:nvSpPr>
          <p:cNvPr id="243717" name="Text Box 5"/>
          <p:cNvSpPr txBox="1">
            <a:spLocks noChangeArrowheads="1"/>
          </p:cNvSpPr>
          <p:nvPr/>
        </p:nvSpPr>
        <p:spPr bwMode="auto">
          <a:xfrm>
            <a:off x="1600200" y="508000"/>
            <a:ext cx="5791200" cy="711200"/>
          </a:xfrm>
          <a:prstGeom prst="rect">
            <a:avLst/>
          </a:prstGeom>
          <a:solidFill>
            <a:srgbClr val="CCFFFF"/>
          </a:solidFill>
          <a:ln w="9525">
            <a:solidFill>
              <a:schemeClr val="accent2"/>
            </a:solidFill>
            <a:miter lim="800000"/>
          </a:ln>
          <a:effectLst/>
        </p:spPr>
        <p:txBody>
          <a:bodyPr>
            <a:spAutoFit/>
          </a:bodyPr>
          <a:lstStyle/>
          <a:p>
            <a:pPr algn="ctr">
              <a:spcBef>
                <a:spcPct val="50000"/>
              </a:spcBef>
              <a:defRPr/>
            </a:pPr>
            <a:r>
              <a:rPr kumimoji="1" lang="zh-CN" altLang="en-US" sz="4000" b="1" dirty="0">
                <a:solidFill>
                  <a:srgbClr val="000000"/>
                </a:solidFill>
                <a:effectLst>
                  <a:outerShdw blurRad="38100" dist="38100" dir="2700000" algn="tl">
                    <a:srgbClr val="FFFFFF"/>
                  </a:outerShdw>
                </a:effectLst>
                <a:latin typeface="黑体" panose="02010609060101010101" pitchFamily="2" charset="-122"/>
                <a:ea typeface="黑体" panose="02010609060101010101" pitchFamily="2" charset="-122"/>
              </a:rPr>
              <a:t>两种命运、两个前途</a:t>
            </a:r>
          </a:p>
        </p:txBody>
      </p:sp>
      <p:grpSp>
        <p:nvGrpSpPr>
          <p:cNvPr id="3" name="Group 6"/>
          <p:cNvGrpSpPr/>
          <p:nvPr/>
        </p:nvGrpSpPr>
        <p:grpSpPr bwMode="auto">
          <a:xfrm>
            <a:off x="3348038" y="4481513"/>
            <a:ext cx="2016125" cy="1462087"/>
            <a:chOff x="2228" y="2206"/>
            <a:chExt cx="1043" cy="753"/>
          </a:xfrm>
        </p:grpSpPr>
        <p:sp>
          <p:nvSpPr>
            <p:cNvPr id="137223" name="Line 7"/>
            <p:cNvSpPr>
              <a:spLocks noChangeShapeType="1"/>
            </p:cNvSpPr>
            <p:nvPr/>
          </p:nvSpPr>
          <p:spPr bwMode="auto">
            <a:xfrm flipH="1" flipV="1">
              <a:off x="2228" y="2250"/>
              <a:ext cx="317" cy="318"/>
            </a:xfrm>
            <a:prstGeom prst="line">
              <a:avLst/>
            </a:prstGeom>
            <a:noFill/>
            <a:ln w="47625">
              <a:solidFill>
                <a:srgbClr val="000000"/>
              </a:solidFill>
              <a:round/>
              <a:tailEnd type="triangle" w="med" len="med"/>
            </a:ln>
          </p:spPr>
          <p:txBody>
            <a:bodyPr/>
            <a:lstStyle/>
            <a:p>
              <a:endParaRPr lang="zh-CN" altLang="en-US"/>
            </a:p>
          </p:txBody>
        </p:sp>
        <p:sp>
          <p:nvSpPr>
            <p:cNvPr id="137224" name="Line 8"/>
            <p:cNvSpPr>
              <a:spLocks noChangeShapeType="1"/>
            </p:cNvSpPr>
            <p:nvPr/>
          </p:nvSpPr>
          <p:spPr bwMode="auto">
            <a:xfrm flipV="1">
              <a:off x="3044" y="2206"/>
              <a:ext cx="227" cy="317"/>
            </a:xfrm>
            <a:prstGeom prst="line">
              <a:avLst/>
            </a:prstGeom>
            <a:noFill/>
            <a:ln w="47625">
              <a:solidFill>
                <a:srgbClr val="000000"/>
              </a:solidFill>
              <a:round/>
              <a:tailEnd type="triangle" w="med" len="med"/>
            </a:ln>
          </p:spPr>
          <p:txBody>
            <a:bodyPr/>
            <a:lstStyle/>
            <a:p>
              <a:endParaRPr lang="zh-CN" altLang="en-US"/>
            </a:p>
          </p:txBody>
        </p:sp>
        <p:sp>
          <p:nvSpPr>
            <p:cNvPr id="137225" name="Text Box 9"/>
            <p:cNvSpPr txBox="1">
              <a:spLocks noChangeArrowheads="1"/>
            </p:cNvSpPr>
            <p:nvPr/>
          </p:nvSpPr>
          <p:spPr bwMode="auto">
            <a:xfrm>
              <a:off x="2472" y="2614"/>
              <a:ext cx="635" cy="345"/>
            </a:xfrm>
            <a:prstGeom prst="rect">
              <a:avLst/>
            </a:prstGeom>
            <a:solidFill>
              <a:schemeClr val="tx1"/>
            </a:solidFill>
            <a:ln w="28575">
              <a:solidFill>
                <a:schemeClr val="tx1"/>
              </a:solidFill>
              <a:miter lim="800000"/>
            </a:ln>
          </p:spPr>
          <p:txBody>
            <a:bodyPr>
              <a:spAutoFit/>
            </a:bodyPr>
            <a:lstStyle/>
            <a:p>
              <a:pPr>
                <a:spcBef>
                  <a:spcPct val="50000"/>
                </a:spcBef>
              </a:pPr>
              <a:r>
                <a:rPr kumimoji="1" lang="zh-CN" altLang="en-US" sz="3600" b="1">
                  <a:solidFill>
                    <a:schemeClr val="bg1"/>
                  </a:solidFill>
                  <a:latin typeface="宋体" panose="02010600030101010101" pitchFamily="2" charset="-122"/>
                </a:rPr>
                <a:t>美国</a:t>
              </a:r>
            </a:p>
          </p:txBody>
        </p:sp>
      </p:grpSp>
      <p:grpSp>
        <p:nvGrpSpPr>
          <p:cNvPr id="4" name="Group 10"/>
          <p:cNvGrpSpPr/>
          <p:nvPr/>
        </p:nvGrpSpPr>
        <p:grpSpPr bwMode="auto">
          <a:xfrm>
            <a:off x="2916238" y="4624388"/>
            <a:ext cx="3168650" cy="647700"/>
            <a:chOff x="2155" y="3008"/>
            <a:chExt cx="1270" cy="408"/>
          </a:xfrm>
        </p:grpSpPr>
        <p:sp>
          <p:nvSpPr>
            <p:cNvPr id="137227" name="Text Box 11"/>
            <p:cNvSpPr txBox="1">
              <a:spLocks noChangeArrowheads="1"/>
            </p:cNvSpPr>
            <p:nvPr/>
          </p:nvSpPr>
          <p:spPr bwMode="auto">
            <a:xfrm>
              <a:off x="3153" y="3012"/>
              <a:ext cx="272" cy="404"/>
            </a:xfrm>
            <a:prstGeom prst="rect">
              <a:avLst/>
            </a:prstGeom>
            <a:noFill/>
            <a:ln w="9525">
              <a:noFill/>
              <a:miter lim="800000"/>
            </a:ln>
          </p:spPr>
          <p:txBody>
            <a:bodyPr>
              <a:spAutoFit/>
            </a:bodyPr>
            <a:lstStyle/>
            <a:p>
              <a:pPr>
                <a:spcBef>
                  <a:spcPct val="50000"/>
                </a:spcBef>
              </a:pPr>
              <a:r>
                <a:rPr lang="zh-CN" altLang="en-US" sz="3600" b="1">
                  <a:solidFill>
                    <a:srgbClr val="FF0000"/>
                  </a:solidFill>
                </a:rPr>
                <a:t>扶</a:t>
              </a:r>
            </a:p>
          </p:txBody>
        </p:sp>
        <p:sp>
          <p:nvSpPr>
            <p:cNvPr id="137228" name="Text Box 12"/>
            <p:cNvSpPr txBox="1">
              <a:spLocks noChangeArrowheads="1"/>
            </p:cNvSpPr>
            <p:nvPr/>
          </p:nvSpPr>
          <p:spPr bwMode="auto">
            <a:xfrm>
              <a:off x="2155" y="3008"/>
              <a:ext cx="272" cy="404"/>
            </a:xfrm>
            <a:prstGeom prst="rect">
              <a:avLst/>
            </a:prstGeom>
            <a:noFill/>
            <a:ln w="9525">
              <a:noFill/>
              <a:miter lim="800000"/>
            </a:ln>
          </p:spPr>
          <p:txBody>
            <a:bodyPr>
              <a:spAutoFit/>
            </a:bodyPr>
            <a:lstStyle/>
            <a:p>
              <a:pPr>
                <a:spcBef>
                  <a:spcPct val="50000"/>
                </a:spcBef>
              </a:pPr>
              <a:r>
                <a:rPr lang="zh-CN" altLang="en-US" sz="3600" b="1">
                  <a:solidFill>
                    <a:srgbClr val="FF0000"/>
                  </a:solidFill>
                </a:rPr>
                <a:t>反</a:t>
              </a:r>
            </a:p>
          </p:txBody>
        </p:sp>
      </p:grpSp>
      <p:grpSp>
        <p:nvGrpSpPr>
          <p:cNvPr id="5" name="Group 14"/>
          <p:cNvGrpSpPr/>
          <p:nvPr/>
        </p:nvGrpSpPr>
        <p:grpSpPr bwMode="auto">
          <a:xfrm>
            <a:off x="4419600" y="1728788"/>
            <a:ext cx="3168650" cy="1800225"/>
            <a:chOff x="1235" y="1117"/>
            <a:chExt cx="1542" cy="771"/>
          </a:xfrm>
        </p:grpSpPr>
        <p:sp>
          <p:nvSpPr>
            <p:cNvPr id="137230" name="Line 15"/>
            <p:cNvSpPr>
              <a:spLocks noChangeShapeType="1"/>
            </p:cNvSpPr>
            <p:nvPr/>
          </p:nvSpPr>
          <p:spPr bwMode="auto">
            <a:xfrm flipV="1">
              <a:off x="2001" y="1480"/>
              <a:ext cx="0" cy="408"/>
            </a:xfrm>
            <a:prstGeom prst="line">
              <a:avLst/>
            </a:prstGeom>
            <a:noFill/>
            <a:ln w="47625">
              <a:solidFill>
                <a:schemeClr val="hlink"/>
              </a:solidFill>
              <a:round/>
              <a:tailEnd type="triangle" w="med" len="med"/>
            </a:ln>
          </p:spPr>
          <p:txBody>
            <a:bodyPr/>
            <a:lstStyle/>
            <a:p>
              <a:endParaRPr lang="zh-CN" altLang="en-US"/>
            </a:p>
          </p:txBody>
        </p:sp>
        <p:sp>
          <p:nvSpPr>
            <p:cNvPr id="137231" name="Text Box 16"/>
            <p:cNvSpPr txBox="1">
              <a:spLocks noChangeArrowheads="1"/>
            </p:cNvSpPr>
            <p:nvPr/>
          </p:nvSpPr>
          <p:spPr bwMode="auto">
            <a:xfrm>
              <a:off x="1235" y="1117"/>
              <a:ext cx="1542" cy="299"/>
            </a:xfrm>
            <a:prstGeom prst="rect">
              <a:avLst/>
            </a:prstGeom>
            <a:solidFill>
              <a:srgbClr val="FFFF99"/>
            </a:solidFill>
            <a:ln w="57150">
              <a:solidFill>
                <a:schemeClr val="hlink"/>
              </a:solidFill>
              <a:miter lim="800000"/>
            </a:ln>
          </p:spPr>
          <p:txBody>
            <a:bodyPr>
              <a:spAutoFit/>
            </a:bodyPr>
            <a:lstStyle/>
            <a:p>
              <a:pPr algn="ctr">
                <a:spcBef>
                  <a:spcPct val="50000"/>
                </a:spcBef>
              </a:pPr>
              <a:r>
                <a:rPr kumimoji="1" lang="zh-CN" altLang="en-US" sz="3600" b="1">
                  <a:solidFill>
                    <a:srgbClr val="0000FF"/>
                  </a:solidFill>
                  <a:latin typeface="宋体" panose="02010600030101010101" pitchFamily="2" charset="-122"/>
                </a:rPr>
                <a:t>独裁、内战</a:t>
              </a:r>
            </a:p>
          </p:txBody>
        </p:sp>
      </p:grpSp>
      <p:sp>
        <p:nvSpPr>
          <p:cNvPr id="243730" name="Text Box 18"/>
          <p:cNvSpPr txBox="1">
            <a:spLocks noChangeArrowheads="1"/>
          </p:cNvSpPr>
          <p:nvPr/>
        </p:nvSpPr>
        <p:spPr bwMode="auto">
          <a:xfrm>
            <a:off x="7132638" y="3630613"/>
            <a:ext cx="1976437" cy="1006475"/>
          </a:xfrm>
          <a:prstGeom prst="rect">
            <a:avLst/>
          </a:prstGeom>
          <a:noFill/>
          <a:ln w="9525">
            <a:noFill/>
            <a:miter lim="800000"/>
          </a:ln>
        </p:spPr>
        <p:txBody>
          <a:bodyPr>
            <a:spAutoFit/>
          </a:bodyPr>
          <a:lstStyle/>
          <a:p>
            <a:pPr algn="ctr" eaLnBrk="0" hangingPunct="0">
              <a:spcBef>
                <a:spcPct val="50000"/>
              </a:spcBef>
            </a:pPr>
            <a:r>
              <a:rPr kumimoji="1" lang="zh-CN" altLang="en-US" sz="3000" b="1">
                <a:solidFill>
                  <a:srgbClr val="663300"/>
                </a:solidFill>
                <a:latin typeface="黑体" panose="02010609060101010101" pitchFamily="2" charset="-122"/>
                <a:ea typeface="黑体" panose="02010609060101010101" pitchFamily="2" charset="-122"/>
              </a:rPr>
              <a:t>大地主大资产阶级</a:t>
            </a:r>
          </a:p>
        </p:txBody>
      </p:sp>
      <p:sp>
        <p:nvSpPr>
          <p:cNvPr id="137233" name="Line 19"/>
          <p:cNvSpPr>
            <a:spLocks noChangeShapeType="1"/>
          </p:cNvSpPr>
          <p:nvPr/>
        </p:nvSpPr>
        <p:spPr bwMode="auto">
          <a:xfrm>
            <a:off x="6562725" y="3989388"/>
            <a:ext cx="825500" cy="19050"/>
          </a:xfrm>
          <a:prstGeom prst="line">
            <a:avLst/>
          </a:prstGeom>
          <a:noFill/>
          <a:ln w="57150">
            <a:solidFill>
              <a:schemeClr val="tx1"/>
            </a:solidFill>
            <a:round/>
            <a:tailEnd type="triangle" w="med" len="med"/>
          </a:ln>
        </p:spPr>
        <p:txBody>
          <a:bodyPr wrap="none" anchor="ctr"/>
          <a:lstStyle/>
          <a:p>
            <a:endParaRPr lang="zh-CN" altLang="en-US"/>
          </a:p>
        </p:txBody>
      </p:sp>
      <p:sp>
        <p:nvSpPr>
          <p:cNvPr id="137234" name="Text Box 20"/>
          <p:cNvSpPr txBox="1">
            <a:spLocks noChangeArrowheads="1"/>
          </p:cNvSpPr>
          <p:nvPr/>
        </p:nvSpPr>
        <p:spPr bwMode="auto">
          <a:xfrm>
            <a:off x="5076825" y="3702050"/>
            <a:ext cx="1584325" cy="641350"/>
          </a:xfrm>
          <a:prstGeom prst="rect">
            <a:avLst/>
          </a:prstGeom>
          <a:solidFill>
            <a:srgbClr val="9B9BFF"/>
          </a:solidFill>
          <a:ln w="9525">
            <a:noFill/>
            <a:miter lim="800000"/>
          </a:ln>
        </p:spPr>
        <p:txBody>
          <a:bodyPr>
            <a:spAutoFit/>
          </a:bodyPr>
          <a:lstStyle/>
          <a:p>
            <a:pPr algn="ctr" eaLnBrk="0" hangingPunct="0">
              <a:spcBef>
                <a:spcPct val="50000"/>
              </a:spcBef>
            </a:pPr>
            <a:r>
              <a:rPr kumimoji="1" lang="zh-CN" altLang="en-US" sz="3600" b="1">
                <a:latin typeface="黑体" panose="02010609060101010101" pitchFamily="2" charset="-122"/>
                <a:ea typeface="黑体" panose="02010609060101010101" pitchFamily="2" charset="-122"/>
              </a:rPr>
              <a:t>国民党</a:t>
            </a:r>
          </a:p>
        </p:txBody>
      </p:sp>
      <p:sp>
        <p:nvSpPr>
          <p:cNvPr id="243733" name="Text Box 21"/>
          <p:cNvSpPr txBox="1">
            <a:spLocks noChangeArrowheads="1"/>
          </p:cNvSpPr>
          <p:nvPr/>
        </p:nvSpPr>
        <p:spPr bwMode="auto">
          <a:xfrm>
            <a:off x="6516688" y="3257550"/>
            <a:ext cx="1028700" cy="579438"/>
          </a:xfrm>
          <a:prstGeom prst="rect">
            <a:avLst/>
          </a:prstGeom>
          <a:noFill/>
          <a:ln w="9525">
            <a:noFill/>
            <a:miter lim="800000"/>
          </a:ln>
        </p:spPr>
        <p:txBody>
          <a:bodyPr>
            <a:spAutoFit/>
          </a:bodyPr>
          <a:lstStyle/>
          <a:p>
            <a:pPr algn="ctr" eaLnBrk="0" hangingPunct="0">
              <a:spcBef>
                <a:spcPct val="50000"/>
              </a:spcBef>
            </a:pPr>
            <a:r>
              <a:rPr kumimoji="1" lang="zh-CN" altLang="en-US" sz="3200" b="1">
                <a:latin typeface="黑体" panose="02010609060101010101" pitchFamily="2" charset="-122"/>
                <a:ea typeface="黑体" panose="02010609060101010101" pitchFamily="2" charset="-122"/>
              </a:rPr>
              <a:t>代表</a:t>
            </a:r>
          </a:p>
        </p:txBody>
      </p:sp>
      <p:sp>
        <p:nvSpPr>
          <p:cNvPr id="243735" name="Text Box 23"/>
          <p:cNvSpPr txBox="1">
            <a:spLocks noChangeArrowheads="1"/>
          </p:cNvSpPr>
          <p:nvPr/>
        </p:nvSpPr>
        <p:spPr bwMode="auto">
          <a:xfrm>
            <a:off x="-36513" y="3760788"/>
            <a:ext cx="1924051" cy="1311275"/>
          </a:xfrm>
          <a:prstGeom prst="rect">
            <a:avLst/>
          </a:prstGeom>
          <a:noFill/>
          <a:ln w="9525">
            <a:noFill/>
            <a:miter lim="800000"/>
          </a:ln>
        </p:spPr>
        <p:txBody>
          <a:bodyPr>
            <a:spAutoFit/>
          </a:bodyPr>
          <a:lstStyle/>
          <a:p>
            <a:pPr algn="ctr" eaLnBrk="0" hangingPunct="0">
              <a:spcBef>
                <a:spcPct val="50000"/>
              </a:spcBef>
            </a:pPr>
            <a:r>
              <a:rPr kumimoji="1" lang="zh-CN" altLang="en-US" sz="3200" b="1">
                <a:solidFill>
                  <a:srgbClr val="000066"/>
                </a:solidFill>
                <a:ea typeface="黑体" panose="02010609060101010101" pitchFamily="2" charset="-122"/>
              </a:rPr>
              <a:t>广大人民</a:t>
            </a:r>
          </a:p>
          <a:p>
            <a:pPr algn="ctr" eaLnBrk="0" hangingPunct="0">
              <a:spcBef>
                <a:spcPct val="50000"/>
              </a:spcBef>
            </a:pPr>
            <a:endParaRPr kumimoji="1" lang="en-US" altLang="zh-CN" sz="3200" b="1">
              <a:solidFill>
                <a:srgbClr val="000066"/>
              </a:solidFill>
              <a:latin typeface="宋体" panose="02010600030101010101" pitchFamily="2" charset="-122"/>
            </a:endParaRPr>
          </a:p>
        </p:txBody>
      </p:sp>
      <p:sp>
        <p:nvSpPr>
          <p:cNvPr id="137237" name="Line 24"/>
          <p:cNvSpPr>
            <a:spLocks noChangeShapeType="1"/>
          </p:cNvSpPr>
          <p:nvPr/>
        </p:nvSpPr>
        <p:spPr bwMode="auto">
          <a:xfrm rot="10738369">
            <a:off x="1665288" y="4062413"/>
            <a:ext cx="815975" cy="0"/>
          </a:xfrm>
          <a:prstGeom prst="line">
            <a:avLst/>
          </a:prstGeom>
          <a:noFill/>
          <a:ln w="57150">
            <a:solidFill>
              <a:srgbClr val="FF0000"/>
            </a:solidFill>
            <a:round/>
            <a:tailEnd type="triangle" w="med" len="med"/>
          </a:ln>
        </p:spPr>
        <p:txBody>
          <a:bodyPr wrap="none" anchor="ctr"/>
          <a:lstStyle/>
          <a:p>
            <a:endParaRPr lang="zh-CN" altLang="en-US"/>
          </a:p>
        </p:txBody>
      </p:sp>
      <p:sp>
        <p:nvSpPr>
          <p:cNvPr id="243737" name="Text Box 25"/>
          <p:cNvSpPr txBox="1">
            <a:spLocks noChangeArrowheads="1"/>
          </p:cNvSpPr>
          <p:nvPr/>
        </p:nvSpPr>
        <p:spPr bwMode="auto">
          <a:xfrm>
            <a:off x="1258888" y="3257550"/>
            <a:ext cx="1019175" cy="579438"/>
          </a:xfrm>
          <a:prstGeom prst="rect">
            <a:avLst/>
          </a:prstGeom>
          <a:noFill/>
          <a:ln w="9525">
            <a:noFill/>
            <a:miter lim="800000"/>
          </a:ln>
        </p:spPr>
        <p:txBody>
          <a:bodyPr>
            <a:spAutoFit/>
          </a:bodyPr>
          <a:lstStyle/>
          <a:p>
            <a:pPr algn="ctr" eaLnBrk="0" hangingPunct="0">
              <a:spcBef>
                <a:spcPct val="50000"/>
              </a:spcBef>
            </a:pPr>
            <a:r>
              <a:rPr kumimoji="1" lang="zh-CN" altLang="en-US" sz="3200" b="1">
                <a:latin typeface="黑体" panose="02010609060101010101" pitchFamily="2" charset="-122"/>
                <a:ea typeface="黑体" panose="02010609060101010101" pitchFamily="2" charset="-122"/>
              </a:rPr>
              <a:t>代表</a:t>
            </a:r>
          </a:p>
        </p:txBody>
      </p:sp>
      <p:sp>
        <p:nvSpPr>
          <p:cNvPr id="137239" name="Text Box 26"/>
          <p:cNvSpPr txBox="1">
            <a:spLocks noChangeArrowheads="1"/>
          </p:cNvSpPr>
          <p:nvPr/>
        </p:nvSpPr>
        <p:spPr bwMode="auto">
          <a:xfrm>
            <a:off x="2265363" y="3689350"/>
            <a:ext cx="1801812" cy="641350"/>
          </a:xfrm>
          <a:prstGeom prst="rect">
            <a:avLst/>
          </a:prstGeom>
          <a:solidFill>
            <a:srgbClr val="FF0000"/>
          </a:solidFill>
          <a:ln w="9525">
            <a:noFill/>
            <a:miter lim="800000"/>
          </a:ln>
        </p:spPr>
        <p:txBody>
          <a:bodyPr>
            <a:spAutoFit/>
          </a:bodyPr>
          <a:lstStyle/>
          <a:p>
            <a:pPr algn="ctr" eaLnBrk="0" hangingPunct="0">
              <a:spcBef>
                <a:spcPct val="50000"/>
              </a:spcBef>
            </a:pPr>
            <a:r>
              <a:rPr kumimoji="1" lang="zh-CN" altLang="en-US" sz="3600" b="1">
                <a:solidFill>
                  <a:srgbClr val="FFFF00"/>
                </a:solidFill>
                <a:ea typeface="黑体" panose="02010609060101010101" pitchFamily="2" charset="-122"/>
              </a:rPr>
              <a:t>共产党</a:t>
            </a:r>
          </a:p>
        </p:txBody>
      </p:sp>
      <p:grpSp>
        <p:nvGrpSpPr>
          <p:cNvPr id="6" name="Group 27"/>
          <p:cNvGrpSpPr/>
          <p:nvPr/>
        </p:nvGrpSpPr>
        <p:grpSpPr bwMode="auto">
          <a:xfrm>
            <a:off x="1187450" y="1744663"/>
            <a:ext cx="2881313" cy="1728787"/>
            <a:chOff x="4331" y="1071"/>
            <a:chExt cx="1316" cy="771"/>
          </a:xfrm>
        </p:grpSpPr>
        <p:sp>
          <p:nvSpPr>
            <p:cNvPr id="137241" name="Line 28"/>
            <p:cNvSpPr>
              <a:spLocks noChangeShapeType="1"/>
            </p:cNvSpPr>
            <p:nvPr/>
          </p:nvSpPr>
          <p:spPr bwMode="auto">
            <a:xfrm flipV="1">
              <a:off x="4995" y="1434"/>
              <a:ext cx="0" cy="408"/>
            </a:xfrm>
            <a:prstGeom prst="line">
              <a:avLst/>
            </a:prstGeom>
            <a:noFill/>
            <a:ln w="57150">
              <a:solidFill>
                <a:srgbClr val="FF0000"/>
              </a:solidFill>
              <a:round/>
              <a:tailEnd type="triangle" w="med" len="med"/>
            </a:ln>
          </p:spPr>
          <p:txBody>
            <a:bodyPr/>
            <a:lstStyle/>
            <a:p>
              <a:endParaRPr lang="zh-CN" altLang="en-US"/>
            </a:p>
          </p:txBody>
        </p:sp>
        <p:sp>
          <p:nvSpPr>
            <p:cNvPr id="137242" name="Text Box 29"/>
            <p:cNvSpPr txBox="1">
              <a:spLocks noChangeArrowheads="1"/>
            </p:cNvSpPr>
            <p:nvPr/>
          </p:nvSpPr>
          <p:spPr bwMode="auto">
            <a:xfrm>
              <a:off x="4331" y="1071"/>
              <a:ext cx="1316" cy="312"/>
            </a:xfrm>
            <a:prstGeom prst="rect">
              <a:avLst/>
            </a:prstGeom>
            <a:solidFill>
              <a:srgbClr val="FFFF99"/>
            </a:solidFill>
            <a:ln w="57150">
              <a:solidFill>
                <a:srgbClr val="FF0000"/>
              </a:solidFill>
              <a:miter lim="800000"/>
            </a:ln>
          </p:spPr>
          <p:txBody>
            <a:bodyPr>
              <a:spAutoFit/>
            </a:bodyPr>
            <a:lstStyle/>
            <a:p>
              <a:pPr algn="ctr">
                <a:spcBef>
                  <a:spcPct val="50000"/>
                </a:spcBef>
              </a:pPr>
              <a:r>
                <a:rPr kumimoji="1" lang="zh-CN" altLang="en-US" sz="3600" b="1">
                  <a:solidFill>
                    <a:srgbClr val="FF0000"/>
                  </a:solidFill>
                  <a:latin typeface="宋体" panose="02010600030101010101" pitchFamily="2" charset="-122"/>
                </a:rPr>
                <a:t>和平、民主</a:t>
              </a:r>
            </a:p>
          </p:txBody>
        </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7"/>
          <p:cNvGrpSpPr/>
          <p:nvPr/>
        </p:nvGrpSpPr>
        <p:grpSpPr>
          <a:xfrm>
            <a:off x="0" y="0"/>
            <a:ext cx="9144000" cy="838200"/>
            <a:chOff x="0" y="0"/>
            <a:chExt cx="9144000" cy="838200"/>
          </a:xfrm>
        </p:grpSpPr>
        <p:sp>
          <p:nvSpPr>
            <p:cNvPr id="5" name="矩形 2"/>
            <p:cNvSpPr/>
            <p:nvPr/>
          </p:nvSpPr>
          <p:spPr>
            <a:xfrm>
              <a:off x="2209800" y="0"/>
              <a:ext cx="6934200" cy="8382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pic>
          <p:nvPicPr>
            <p:cNvPr id="8" name="图片 7" descr="1.jpg"/>
            <p:cNvPicPr>
              <a:picLocks noChangeAspect="1"/>
            </p:cNvPicPr>
            <p:nvPr/>
          </p:nvPicPr>
          <p:blipFill>
            <a:blip r:embed="rId2" cstate="print"/>
            <a:stretch>
              <a:fillRect/>
            </a:stretch>
          </p:blipFill>
          <p:spPr>
            <a:xfrm>
              <a:off x="0" y="1"/>
              <a:ext cx="2205037" cy="838199"/>
            </a:xfrm>
            <a:prstGeom prst="rect">
              <a:avLst/>
            </a:prstGeom>
          </p:spPr>
        </p:pic>
        <p:sp>
          <p:nvSpPr>
            <p:cNvPr id="9" name="TextBox 8"/>
            <p:cNvSpPr txBox="1"/>
            <p:nvPr/>
          </p:nvSpPr>
          <p:spPr>
            <a:xfrm>
              <a:off x="3505200" y="152400"/>
              <a:ext cx="4038600" cy="584775"/>
            </a:xfrm>
            <a:prstGeom prst="rect">
              <a:avLst/>
            </a:prstGeom>
            <a:noFill/>
          </p:spPr>
          <p:txBody>
            <a:bodyPr wrap="square" rtlCol="0">
              <a:spAutoFit/>
            </a:bodyPr>
            <a:lstStyle/>
            <a:p>
              <a:r>
                <a:rPr lang="zh-CN" altLang="en-US" sz="3200" b="1" dirty="0">
                  <a:solidFill>
                    <a:schemeClr val="bg1"/>
                  </a:solidFill>
                </a:rPr>
                <a:t>民族资本主义的发展</a:t>
              </a:r>
            </a:p>
          </p:txBody>
        </p:sp>
      </p:grpSp>
      <p:sp>
        <p:nvSpPr>
          <p:cNvPr id="13" name="右箭头 12"/>
          <p:cNvSpPr/>
          <p:nvPr/>
        </p:nvSpPr>
        <p:spPr>
          <a:xfrm>
            <a:off x="76200" y="3711713"/>
            <a:ext cx="9144000" cy="304801"/>
          </a:xfrm>
          <a:prstGeom prst="rightArrow">
            <a:avLst>
              <a:gd name="adj1" fmla="val 50000"/>
              <a:gd name="adj2" fmla="val 49889"/>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zh-CN" altLang="en-US" noProof="1"/>
          </a:p>
        </p:txBody>
      </p:sp>
      <p:sp>
        <p:nvSpPr>
          <p:cNvPr id="14" name="椭圆 13"/>
          <p:cNvSpPr/>
          <p:nvPr/>
        </p:nvSpPr>
        <p:spPr>
          <a:xfrm>
            <a:off x="609600" y="3767598"/>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16" name="椭圆 15"/>
          <p:cNvSpPr/>
          <p:nvPr/>
        </p:nvSpPr>
        <p:spPr>
          <a:xfrm>
            <a:off x="6400800" y="3783473"/>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20" name="椭圆 19"/>
          <p:cNvSpPr/>
          <p:nvPr/>
        </p:nvSpPr>
        <p:spPr>
          <a:xfrm>
            <a:off x="2209799" y="3787913"/>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21" name="椭圆 20"/>
          <p:cNvSpPr/>
          <p:nvPr/>
        </p:nvSpPr>
        <p:spPr>
          <a:xfrm>
            <a:off x="4495800" y="3787913"/>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24" name="TextBox 23"/>
          <p:cNvSpPr txBox="1"/>
          <p:nvPr/>
        </p:nvSpPr>
        <p:spPr>
          <a:xfrm>
            <a:off x="76200" y="4016514"/>
            <a:ext cx="1371600" cy="707886"/>
          </a:xfrm>
          <a:prstGeom prst="rect">
            <a:avLst/>
          </a:prstGeom>
          <a:noFill/>
        </p:spPr>
        <p:txBody>
          <a:bodyPr wrap="square" rtlCol="0">
            <a:spAutoFit/>
          </a:bodyPr>
          <a:lstStyle/>
          <a:p>
            <a:r>
              <a:rPr lang="en-US" altLang="zh-CN" sz="2000" b="1" dirty="0"/>
              <a:t>19</a:t>
            </a:r>
            <a:r>
              <a:rPr lang="zh-CN" altLang="en-US" sz="2000" b="1" dirty="0"/>
              <a:t>世纪六七十年代</a:t>
            </a:r>
          </a:p>
        </p:txBody>
      </p:sp>
      <p:sp>
        <p:nvSpPr>
          <p:cNvPr id="25" name="TextBox 24"/>
          <p:cNvSpPr txBox="1"/>
          <p:nvPr/>
        </p:nvSpPr>
        <p:spPr>
          <a:xfrm>
            <a:off x="304800" y="3250049"/>
            <a:ext cx="990600" cy="461665"/>
          </a:xfrm>
          <a:prstGeom prst="rect">
            <a:avLst/>
          </a:prstGeom>
          <a:noFill/>
        </p:spPr>
        <p:txBody>
          <a:bodyPr wrap="square" rtlCol="0">
            <a:spAutoFit/>
          </a:bodyPr>
          <a:lstStyle/>
          <a:p>
            <a:r>
              <a:rPr lang="zh-CN" altLang="en-US" sz="2400" b="1" dirty="0"/>
              <a:t>产生</a:t>
            </a:r>
          </a:p>
        </p:txBody>
      </p:sp>
      <p:sp>
        <p:nvSpPr>
          <p:cNvPr id="26" name="TextBox 25"/>
          <p:cNvSpPr txBox="1"/>
          <p:nvPr/>
        </p:nvSpPr>
        <p:spPr>
          <a:xfrm>
            <a:off x="1676400" y="4016514"/>
            <a:ext cx="1371600" cy="707886"/>
          </a:xfrm>
          <a:prstGeom prst="rect">
            <a:avLst/>
          </a:prstGeom>
          <a:noFill/>
        </p:spPr>
        <p:txBody>
          <a:bodyPr wrap="square" rtlCol="0">
            <a:spAutoFit/>
          </a:bodyPr>
          <a:lstStyle/>
          <a:p>
            <a:r>
              <a:rPr lang="zh-CN" altLang="en-US" sz="2000" b="1" dirty="0"/>
              <a:t>甲午中日战争后</a:t>
            </a:r>
          </a:p>
        </p:txBody>
      </p:sp>
      <p:sp>
        <p:nvSpPr>
          <p:cNvPr id="27" name="TextBox 26"/>
          <p:cNvSpPr txBox="1"/>
          <p:nvPr/>
        </p:nvSpPr>
        <p:spPr>
          <a:xfrm>
            <a:off x="1828800" y="3250049"/>
            <a:ext cx="990600" cy="461665"/>
          </a:xfrm>
          <a:prstGeom prst="rect">
            <a:avLst/>
          </a:prstGeom>
          <a:noFill/>
        </p:spPr>
        <p:txBody>
          <a:bodyPr wrap="square" rtlCol="0">
            <a:spAutoFit/>
          </a:bodyPr>
          <a:lstStyle/>
          <a:p>
            <a:r>
              <a:rPr lang="zh-CN" altLang="en-US" sz="2400" b="1" dirty="0"/>
              <a:t>发展</a:t>
            </a:r>
          </a:p>
        </p:txBody>
      </p:sp>
      <p:sp>
        <p:nvSpPr>
          <p:cNvPr id="28" name="TextBox 27"/>
          <p:cNvSpPr txBox="1"/>
          <p:nvPr/>
        </p:nvSpPr>
        <p:spPr>
          <a:xfrm>
            <a:off x="3886200" y="4016514"/>
            <a:ext cx="1524000" cy="400110"/>
          </a:xfrm>
          <a:prstGeom prst="rect">
            <a:avLst/>
          </a:prstGeom>
          <a:noFill/>
        </p:spPr>
        <p:txBody>
          <a:bodyPr wrap="square" rtlCol="0">
            <a:spAutoFit/>
          </a:bodyPr>
          <a:lstStyle/>
          <a:p>
            <a:r>
              <a:rPr lang="zh-CN" altLang="en-US" sz="2000" b="1" dirty="0"/>
              <a:t>辛亥革命后</a:t>
            </a:r>
          </a:p>
        </p:txBody>
      </p:sp>
      <p:sp>
        <p:nvSpPr>
          <p:cNvPr id="29" name="TextBox 28"/>
          <p:cNvSpPr txBox="1"/>
          <p:nvPr/>
        </p:nvSpPr>
        <p:spPr>
          <a:xfrm>
            <a:off x="3962400" y="2949714"/>
            <a:ext cx="1600200" cy="830997"/>
          </a:xfrm>
          <a:prstGeom prst="rect">
            <a:avLst/>
          </a:prstGeom>
          <a:noFill/>
        </p:spPr>
        <p:txBody>
          <a:bodyPr wrap="square" rtlCol="0">
            <a:spAutoFit/>
          </a:bodyPr>
          <a:lstStyle/>
          <a:p>
            <a:r>
              <a:rPr lang="zh-CN" altLang="en-US" sz="2400" b="1" dirty="0"/>
              <a:t>发展实业的热潮</a:t>
            </a:r>
          </a:p>
        </p:txBody>
      </p:sp>
      <p:sp>
        <p:nvSpPr>
          <p:cNvPr id="30" name="椭圆 29"/>
          <p:cNvSpPr/>
          <p:nvPr/>
        </p:nvSpPr>
        <p:spPr>
          <a:xfrm>
            <a:off x="3200400" y="3795851"/>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31" name="TextBox 30"/>
          <p:cNvSpPr txBox="1"/>
          <p:nvPr/>
        </p:nvSpPr>
        <p:spPr>
          <a:xfrm>
            <a:off x="2590800" y="2902803"/>
            <a:ext cx="1447800" cy="830997"/>
          </a:xfrm>
          <a:prstGeom prst="rect">
            <a:avLst/>
          </a:prstGeom>
          <a:noFill/>
        </p:spPr>
        <p:txBody>
          <a:bodyPr wrap="square" rtlCol="0">
            <a:spAutoFit/>
          </a:bodyPr>
          <a:lstStyle/>
          <a:p>
            <a:r>
              <a:rPr lang="zh-CN" altLang="en-US" sz="2400" b="1" dirty="0"/>
              <a:t>    张謇</a:t>
            </a:r>
            <a:endParaRPr lang="en-US" altLang="zh-CN" sz="2400" b="1" dirty="0"/>
          </a:p>
          <a:p>
            <a:r>
              <a:rPr lang="zh-CN" altLang="en-US" sz="2400" b="1" dirty="0"/>
              <a:t>实业救国</a:t>
            </a:r>
          </a:p>
        </p:txBody>
      </p:sp>
      <p:sp>
        <p:nvSpPr>
          <p:cNvPr id="32" name="TextBox 31"/>
          <p:cNvSpPr txBox="1"/>
          <p:nvPr/>
        </p:nvSpPr>
        <p:spPr>
          <a:xfrm>
            <a:off x="5791200" y="4016514"/>
            <a:ext cx="1295400" cy="400110"/>
          </a:xfrm>
          <a:prstGeom prst="rect">
            <a:avLst/>
          </a:prstGeom>
          <a:noFill/>
        </p:spPr>
        <p:txBody>
          <a:bodyPr wrap="square" rtlCol="0">
            <a:spAutoFit/>
          </a:bodyPr>
          <a:lstStyle/>
          <a:p>
            <a:r>
              <a:rPr lang="zh-CN" altLang="en-US" sz="2000" b="1" dirty="0"/>
              <a:t>一战期间</a:t>
            </a:r>
          </a:p>
        </p:txBody>
      </p:sp>
      <p:sp>
        <p:nvSpPr>
          <p:cNvPr id="34" name="TextBox 33"/>
          <p:cNvSpPr txBox="1"/>
          <p:nvPr/>
        </p:nvSpPr>
        <p:spPr>
          <a:xfrm>
            <a:off x="5257800" y="3254514"/>
            <a:ext cx="2209800" cy="461665"/>
          </a:xfrm>
          <a:prstGeom prst="rect">
            <a:avLst/>
          </a:prstGeom>
          <a:noFill/>
        </p:spPr>
        <p:txBody>
          <a:bodyPr wrap="square" rtlCol="0">
            <a:spAutoFit/>
          </a:bodyPr>
          <a:lstStyle/>
          <a:p>
            <a:r>
              <a:rPr lang="zh-CN" altLang="en-US" sz="2400" b="1" dirty="0"/>
              <a:t>“短暂的春天”</a:t>
            </a:r>
          </a:p>
        </p:txBody>
      </p:sp>
      <p:sp>
        <p:nvSpPr>
          <p:cNvPr id="35" name="椭圆 34"/>
          <p:cNvSpPr/>
          <p:nvPr/>
        </p:nvSpPr>
        <p:spPr>
          <a:xfrm>
            <a:off x="8229600" y="378791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36" name="TextBox 35"/>
          <p:cNvSpPr txBox="1"/>
          <p:nvPr/>
        </p:nvSpPr>
        <p:spPr>
          <a:xfrm>
            <a:off x="7696200" y="4016514"/>
            <a:ext cx="1295400" cy="400110"/>
          </a:xfrm>
          <a:prstGeom prst="rect">
            <a:avLst/>
          </a:prstGeom>
          <a:noFill/>
        </p:spPr>
        <p:txBody>
          <a:bodyPr wrap="square" rtlCol="0">
            <a:spAutoFit/>
          </a:bodyPr>
          <a:lstStyle/>
          <a:p>
            <a:r>
              <a:rPr lang="zh-CN" altLang="en-US" sz="2000" b="1" dirty="0"/>
              <a:t>一战后</a:t>
            </a:r>
          </a:p>
        </p:txBody>
      </p:sp>
      <p:sp>
        <p:nvSpPr>
          <p:cNvPr id="37" name="TextBox 36"/>
          <p:cNvSpPr txBox="1"/>
          <p:nvPr/>
        </p:nvSpPr>
        <p:spPr>
          <a:xfrm>
            <a:off x="7467600" y="3254514"/>
            <a:ext cx="1600200" cy="461665"/>
          </a:xfrm>
          <a:prstGeom prst="rect">
            <a:avLst/>
          </a:prstGeom>
          <a:noFill/>
        </p:spPr>
        <p:txBody>
          <a:bodyPr wrap="square" rtlCol="0">
            <a:spAutoFit/>
          </a:bodyPr>
          <a:lstStyle/>
          <a:p>
            <a:r>
              <a:rPr lang="zh-CN" altLang="en-US" sz="2400" b="1" dirty="0"/>
              <a:t>再度受挫</a:t>
            </a:r>
          </a:p>
        </p:txBody>
      </p:sp>
      <p:grpSp>
        <p:nvGrpSpPr>
          <p:cNvPr id="40" name="组合 39"/>
          <p:cNvGrpSpPr/>
          <p:nvPr/>
        </p:nvGrpSpPr>
        <p:grpSpPr>
          <a:xfrm>
            <a:off x="1447800" y="990600"/>
            <a:ext cx="3048000" cy="1817133"/>
            <a:chOff x="1524000" y="4343399"/>
            <a:chExt cx="3048000" cy="1817133"/>
          </a:xfrm>
        </p:grpSpPr>
        <p:pic>
          <p:nvPicPr>
            <p:cNvPr id="33" name="图片 78852" descr="9787802064188"/>
            <p:cNvPicPr>
              <a:picLocks noChangeAspect="1" noChangeArrowheads="1"/>
            </p:cNvPicPr>
            <p:nvPr/>
          </p:nvPicPr>
          <p:blipFill>
            <a:blip r:embed="rId3" cstate="print"/>
            <a:srcRect/>
            <a:stretch>
              <a:fillRect/>
            </a:stretch>
          </p:blipFill>
          <p:spPr bwMode="auto">
            <a:xfrm>
              <a:off x="1524000" y="4343399"/>
              <a:ext cx="1447800" cy="1676401"/>
            </a:xfrm>
            <a:prstGeom prst="rect">
              <a:avLst/>
            </a:prstGeom>
            <a:noFill/>
            <a:ln w="9525">
              <a:noFill/>
              <a:miter lim="800000"/>
              <a:headEnd/>
              <a:tailEnd/>
            </a:ln>
          </p:spPr>
        </p:pic>
        <p:pic>
          <p:nvPicPr>
            <p:cNvPr id="38" name="图片 37" descr="1.jpg"/>
            <p:cNvPicPr>
              <a:picLocks noChangeAspect="1"/>
            </p:cNvPicPr>
            <p:nvPr/>
          </p:nvPicPr>
          <p:blipFill>
            <a:blip r:embed="rId4" cstate="print"/>
            <a:stretch>
              <a:fillRect/>
            </a:stretch>
          </p:blipFill>
          <p:spPr>
            <a:xfrm>
              <a:off x="2971800" y="4419600"/>
              <a:ext cx="1600200" cy="1400175"/>
            </a:xfrm>
            <a:prstGeom prst="rect">
              <a:avLst/>
            </a:prstGeom>
          </p:spPr>
        </p:pic>
        <p:sp>
          <p:nvSpPr>
            <p:cNvPr id="39" name="TextBox 38"/>
            <p:cNvSpPr txBox="1"/>
            <p:nvPr/>
          </p:nvSpPr>
          <p:spPr>
            <a:xfrm>
              <a:off x="3200400" y="5791200"/>
              <a:ext cx="1143000" cy="369332"/>
            </a:xfrm>
            <a:prstGeom prst="rect">
              <a:avLst/>
            </a:prstGeom>
            <a:noFill/>
          </p:spPr>
          <p:txBody>
            <a:bodyPr wrap="square" rtlCol="0">
              <a:spAutoFit/>
            </a:bodyPr>
            <a:lstStyle/>
            <a:p>
              <a:r>
                <a:rPr lang="zh-CN" altLang="en-US" b="1" dirty="0"/>
                <a:t>大生纱厂</a:t>
              </a:r>
            </a:p>
          </p:txBody>
        </p:sp>
      </p:grpSp>
      <p:pic>
        <p:nvPicPr>
          <p:cNvPr id="41" name="文本占位符 81924" descr="HWOCRTEMP_ROC230"/>
          <p:cNvPicPr>
            <a:picLocks noChangeAspect="1" noChangeArrowheads="1"/>
          </p:cNvPicPr>
          <p:nvPr/>
        </p:nvPicPr>
        <p:blipFill>
          <a:blip r:embed="rId5" cstate="print"/>
          <a:srcRect/>
          <a:stretch>
            <a:fillRect/>
          </a:stretch>
        </p:blipFill>
        <p:spPr>
          <a:xfrm>
            <a:off x="152400" y="4800600"/>
            <a:ext cx="2209800" cy="1752600"/>
          </a:xfrm>
          <a:prstGeom prst="rect">
            <a:avLst/>
          </a:prstGeom>
        </p:spPr>
      </p:pic>
      <p:pic>
        <p:nvPicPr>
          <p:cNvPr id="42" name="图片 41" descr="1.png"/>
          <p:cNvPicPr>
            <a:picLocks noChangeAspect="1"/>
          </p:cNvPicPr>
          <p:nvPr/>
        </p:nvPicPr>
        <p:blipFill>
          <a:blip r:embed="rId6" cstate="print"/>
          <a:stretch>
            <a:fillRect/>
          </a:stretch>
        </p:blipFill>
        <p:spPr>
          <a:xfrm>
            <a:off x="2590800" y="4876800"/>
            <a:ext cx="3352800" cy="1714500"/>
          </a:xfrm>
          <a:prstGeom prst="rect">
            <a:avLst/>
          </a:prstGeom>
        </p:spPr>
      </p:pic>
      <p:sp>
        <p:nvSpPr>
          <p:cNvPr id="45" name="TextBox 44"/>
          <p:cNvSpPr txBox="1"/>
          <p:nvPr/>
        </p:nvSpPr>
        <p:spPr>
          <a:xfrm>
            <a:off x="5943600" y="5092005"/>
            <a:ext cx="3200400" cy="1384995"/>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特征：</a:t>
            </a:r>
            <a:r>
              <a:rPr lang="zh-CN" altLang="en-US" sz="2800" b="1" dirty="0">
                <a:solidFill>
                  <a:srgbClr val="FF0000"/>
                </a:solidFill>
                <a:latin typeface="楷体" panose="02010609060101010101" pitchFamily="49" charset="-122"/>
                <a:ea typeface="楷体" panose="02010609060101010101" pitchFamily="49" charset="-122"/>
              </a:rPr>
              <a:t>发展不平衡，集中在轻工业和沿海沿江地区</a:t>
            </a:r>
          </a:p>
        </p:txBody>
      </p:sp>
      <p:sp>
        <p:nvSpPr>
          <p:cNvPr id="46" name="矩形标注 45"/>
          <p:cNvSpPr/>
          <p:nvPr/>
        </p:nvSpPr>
        <p:spPr>
          <a:xfrm>
            <a:off x="4800600" y="1752600"/>
            <a:ext cx="4267200" cy="914400"/>
          </a:xfrm>
          <a:prstGeom prst="wedgeRectCallout">
            <a:avLst>
              <a:gd name="adj1" fmla="val -5956"/>
              <a:gd name="adj2" fmla="val 1148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楷体" panose="02010609060101010101" pitchFamily="49" charset="-122"/>
                <a:ea typeface="楷体" panose="02010609060101010101" pitchFamily="49" charset="-122"/>
              </a:rPr>
              <a:t>根本原因：</a:t>
            </a:r>
            <a:endParaRPr lang="en-US" altLang="zh-CN" sz="2400" b="1" dirty="0">
              <a:solidFill>
                <a:schemeClr val="tx1"/>
              </a:solidFill>
              <a:latin typeface="楷体" panose="02010609060101010101" pitchFamily="49" charset="-122"/>
              <a:ea typeface="楷体" panose="02010609060101010101" pitchFamily="49" charset="-122"/>
            </a:endParaRPr>
          </a:p>
          <a:p>
            <a:pPr algn="ctr"/>
            <a:r>
              <a:rPr lang="zh-CN" altLang="en-US" sz="2400" b="1" dirty="0">
                <a:solidFill>
                  <a:srgbClr val="FF0000"/>
                </a:solidFill>
                <a:latin typeface="楷体" panose="02010609060101010101" pitchFamily="49" charset="-122"/>
                <a:ea typeface="楷体" panose="02010609060101010101" pitchFamily="49" charset="-122"/>
              </a:rPr>
              <a:t>帝国主义忙于战争，无暇东顾</a:t>
            </a:r>
          </a:p>
        </p:txBody>
      </p:sp>
      <p:sp>
        <p:nvSpPr>
          <p:cNvPr id="47" name="文本框 3"/>
          <p:cNvSpPr txBox="1"/>
          <p:nvPr/>
        </p:nvSpPr>
        <p:spPr>
          <a:xfrm>
            <a:off x="-228600" y="675144"/>
            <a:ext cx="1143000" cy="2677656"/>
          </a:xfrm>
          <a:prstGeom prst="rect">
            <a:avLst/>
          </a:prstGeom>
          <a:noFill/>
        </p:spPr>
        <p:txBody>
          <a:bodyPr wrap="square" rtlCol="0">
            <a:spAutoFit/>
          </a:bodyPr>
          <a:lstStyle/>
          <a:p>
            <a:pPr algn="ctr"/>
            <a:r>
              <a:rPr lang="en-US" altLang="zh-CN" sz="2800" b="1" dirty="0">
                <a:latin typeface="宋体" panose="02010600030101010101" pitchFamily="2" charset="-122"/>
                <a:ea typeface="宋体" panose="02010600030101010101" pitchFamily="2" charset="-122"/>
              </a:rPr>
              <a:t>︻</a:t>
            </a:r>
          </a:p>
          <a:p>
            <a:pPr algn="ctr"/>
            <a:r>
              <a:rPr lang="zh-CN" altLang="en-US" sz="2800" b="1" dirty="0"/>
              <a:t>时</a:t>
            </a:r>
            <a:endParaRPr lang="en-US" altLang="zh-CN" sz="2800" b="1" dirty="0"/>
          </a:p>
          <a:p>
            <a:pPr algn="ctr"/>
            <a:r>
              <a:rPr lang="zh-CN" altLang="en-US" sz="2800" b="1" dirty="0"/>
              <a:t>空</a:t>
            </a:r>
            <a:endParaRPr lang="en-US" altLang="zh-CN" sz="2800" b="1" dirty="0"/>
          </a:p>
          <a:p>
            <a:pPr algn="ctr"/>
            <a:r>
              <a:rPr lang="zh-CN" altLang="en-US" sz="2800" b="1" dirty="0"/>
              <a:t>观</a:t>
            </a:r>
            <a:endParaRPr lang="en-US" altLang="zh-CN" sz="2800" b="1" dirty="0"/>
          </a:p>
          <a:p>
            <a:pPr algn="ctr"/>
            <a:r>
              <a:rPr lang="zh-CN" altLang="en-US" sz="2800" b="1" dirty="0"/>
              <a:t>念</a:t>
            </a:r>
            <a:endParaRPr lang="en-US" altLang="zh-CN" sz="2800" b="1" dirty="0"/>
          </a:p>
          <a:p>
            <a:pPr algn="ctr"/>
            <a:r>
              <a:rPr lang="en-US" altLang="zh-CN" sz="2800" b="1" dirty="0">
                <a:latin typeface="宋体" panose="02010600030101010101" pitchFamily="2" charset="-122"/>
              </a:rPr>
              <a:t>︼</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i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ox(i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in)">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ox(in)">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ox(i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ox(in)">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ox(in)">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ox(in)">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ox(in)">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ox(in)">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box(in)">
                                      <p:cBhvr>
                                        <p:cTn id="72" dur="500"/>
                                        <p:tgtEl>
                                          <p:spTgt spid="41"/>
                                        </p:tgtEl>
                                      </p:cBhvr>
                                    </p:animEffect>
                                  </p:childTnLst>
                                </p:cTn>
                              </p:par>
                            </p:childTnLst>
                          </p:cTn>
                        </p:par>
                        <p:par>
                          <p:cTn id="73" fill="hold">
                            <p:stCondLst>
                              <p:cond delay="500"/>
                            </p:stCondLst>
                            <p:childTnLst>
                              <p:par>
                                <p:cTn id="74" presetID="4" presetClass="entr" presetSubtype="16" fill="hold" nodeType="after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box(in)">
                                      <p:cBhvr>
                                        <p:cTn id="76" dur="500"/>
                                        <p:tgtEl>
                                          <p:spTgt spid="42"/>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box(in)">
                                      <p:cBhvr>
                                        <p:cTn id="8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1" grpId="0"/>
      <p:bldP spid="32" grpId="0"/>
      <p:bldP spid="34" grpId="0"/>
      <p:bldP spid="36" grpId="0"/>
      <p:bldP spid="37" grpId="0"/>
      <p:bldP spid="45" grpId="0"/>
      <p:bldP spid="4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838200"/>
            <a:chOff x="0" y="0"/>
            <a:chExt cx="9144000" cy="838200"/>
          </a:xfrm>
        </p:grpSpPr>
        <p:sp>
          <p:nvSpPr>
            <p:cNvPr id="3" name="矩形 2"/>
            <p:cNvSpPr/>
            <p:nvPr/>
          </p:nvSpPr>
          <p:spPr>
            <a:xfrm>
              <a:off x="2209800" y="0"/>
              <a:ext cx="6934200" cy="8382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pic>
          <p:nvPicPr>
            <p:cNvPr id="4" name="图片 3" descr="1.jpg"/>
            <p:cNvPicPr>
              <a:picLocks noChangeAspect="1"/>
            </p:cNvPicPr>
            <p:nvPr/>
          </p:nvPicPr>
          <p:blipFill>
            <a:blip r:embed="rId2" cstate="print"/>
            <a:stretch>
              <a:fillRect/>
            </a:stretch>
          </p:blipFill>
          <p:spPr>
            <a:xfrm>
              <a:off x="0" y="1"/>
              <a:ext cx="2205037" cy="838199"/>
            </a:xfrm>
            <a:prstGeom prst="rect">
              <a:avLst/>
            </a:prstGeom>
          </p:spPr>
        </p:pic>
        <p:sp>
          <p:nvSpPr>
            <p:cNvPr id="5" name="TextBox 4"/>
            <p:cNvSpPr txBox="1"/>
            <p:nvPr/>
          </p:nvSpPr>
          <p:spPr>
            <a:xfrm>
              <a:off x="3505200" y="152400"/>
              <a:ext cx="4038600" cy="584775"/>
            </a:xfrm>
            <a:prstGeom prst="rect">
              <a:avLst/>
            </a:prstGeom>
            <a:noFill/>
          </p:spPr>
          <p:txBody>
            <a:bodyPr wrap="square" rtlCol="0">
              <a:spAutoFit/>
            </a:bodyPr>
            <a:lstStyle/>
            <a:p>
              <a:r>
                <a:rPr lang="zh-CN" altLang="en-US" sz="3200" b="1" dirty="0">
                  <a:solidFill>
                    <a:schemeClr val="bg1"/>
                  </a:solidFill>
                </a:rPr>
                <a:t>民族资本主义的发展</a:t>
              </a:r>
            </a:p>
          </p:txBody>
        </p:sp>
      </p:grpSp>
      <p:sp>
        <p:nvSpPr>
          <p:cNvPr id="6" name="内容占位符 2"/>
          <p:cNvSpPr txBox="1"/>
          <p:nvPr/>
        </p:nvSpPr>
        <p:spPr bwMode="auto">
          <a:xfrm>
            <a:off x="76200" y="965200"/>
            <a:ext cx="8839200" cy="863600"/>
          </a:xfrm>
          <a:prstGeom prst="rect">
            <a:avLst/>
          </a:prstGeom>
          <a:noFill/>
          <a:ln w="9525">
            <a:noFill/>
            <a:miter lim="800000"/>
          </a:ln>
        </p:spPr>
        <p:txBody>
          <a:bodyPr lIns="68580" tIns="34290" rIns="68580" bIns="34290"/>
          <a:lstStyle/>
          <a:p>
            <a:pPr marL="228600" indent="-228600">
              <a:lnSpc>
                <a:spcPct val="150000"/>
              </a:lnSpc>
              <a:spcBef>
                <a:spcPts val="1000"/>
              </a:spcBef>
            </a:pPr>
            <a:r>
              <a:rPr lang="zh-CN" altLang="en-US" sz="3200" b="1" dirty="0">
                <a:latin typeface="仿宋" panose="02010609060101010101" pitchFamily="49" charset="-122"/>
                <a:ea typeface="仿宋" panose="02010609060101010101" pitchFamily="49" charset="-122"/>
              </a:rPr>
              <a:t>记忆学案</a:t>
            </a:r>
            <a:r>
              <a:rPr lang="zh-CN" altLang="zh-CN" sz="3200" b="1" dirty="0"/>
              <a:t>【考点清单——须背诵】</a:t>
            </a:r>
            <a:r>
              <a:rPr lang="zh-CN" altLang="en-US" sz="3200" b="1" dirty="0">
                <a:latin typeface="仿宋" panose="02010609060101010101" pitchFamily="49" charset="-122"/>
                <a:ea typeface="仿宋" panose="02010609060101010101" pitchFamily="49" charset="-122"/>
              </a:rPr>
              <a:t>（时间：</a:t>
            </a:r>
            <a:r>
              <a:rPr lang="en-US" altLang="zh-CN" sz="3200" b="1" dirty="0">
                <a:latin typeface="仿宋" panose="02010609060101010101" pitchFamily="49" charset="-122"/>
                <a:ea typeface="仿宋" panose="02010609060101010101" pitchFamily="49" charset="-122"/>
              </a:rPr>
              <a:t>2</a:t>
            </a:r>
            <a:r>
              <a:rPr lang="zh-CN" altLang="en-US" sz="3200" b="1" dirty="0">
                <a:latin typeface="仿宋" panose="02010609060101010101" pitchFamily="49" charset="-122"/>
                <a:ea typeface="仿宋" panose="02010609060101010101" pitchFamily="49" charset="-122"/>
              </a:rPr>
              <a:t>分钟）</a:t>
            </a:r>
            <a:endParaRPr lang="en-US" altLang="zh-CN" sz="3200" b="1" dirty="0">
              <a:latin typeface="仿宋" panose="02010609060101010101" pitchFamily="49" charset="-122"/>
              <a:ea typeface="仿宋" panose="02010609060101010101" pitchFamily="49" charset="-122"/>
            </a:endParaRPr>
          </a:p>
        </p:txBody>
      </p:sp>
      <p:pic>
        <p:nvPicPr>
          <p:cNvPr id="7" name="图片 6" descr="1.png"/>
          <p:cNvPicPr>
            <a:picLocks noChangeAspect="1"/>
          </p:cNvPicPr>
          <p:nvPr/>
        </p:nvPicPr>
        <p:blipFill>
          <a:blip r:embed="rId3" cstate="print"/>
          <a:stretch>
            <a:fillRect/>
          </a:stretch>
        </p:blipFill>
        <p:spPr>
          <a:xfrm>
            <a:off x="0" y="1752600"/>
            <a:ext cx="9144000" cy="44196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838200"/>
            <a:chOff x="0" y="0"/>
            <a:chExt cx="9144000" cy="838200"/>
          </a:xfrm>
        </p:grpSpPr>
        <p:sp>
          <p:nvSpPr>
            <p:cNvPr id="3" name="矩形 2"/>
            <p:cNvSpPr/>
            <p:nvPr/>
          </p:nvSpPr>
          <p:spPr>
            <a:xfrm>
              <a:off x="2209800" y="0"/>
              <a:ext cx="6934200" cy="8382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pic>
          <p:nvPicPr>
            <p:cNvPr id="4" name="图片 3" descr="1.jpg"/>
            <p:cNvPicPr>
              <a:picLocks noChangeAspect="1"/>
            </p:cNvPicPr>
            <p:nvPr/>
          </p:nvPicPr>
          <p:blipFill>
            <a:blip r:embed="rId2" cstate="print"/>
            <a:stretch>
              <a:fillRect/>
            </a:stretch>
          </p:blipFill>
          <p:spPr>
            <a:xfrm>
              <a:off x="0" y="1"/>
              <a:ext cx="2205037" cy="838199"/>
            </a:xfrm>
            <a:prstGeom prst="rect">
              <a:avLst/>
            </a:prstGeom>
          </p:spPr>
        </p:pic>
      </p:grpSp>
      <p:sp>
        <p:nvSpPr>
          <p:cNvPr id="6" name="TextBox 5"/>
          <p:cNvSpPr txBox="1"/>
          <p:nvPr/>
        </p:nvSpPr>
        <p:spPr>
          <a:xfrm>
            <a:off x="3505200" y="152400"/>
            <a:ext cx="4038600" cy="584775"/>
          </a:xfrm>
          <a:prstGeom prst="rect">
            <a:avLst/>
          </a:prstGeom>
          <a:noFill/>
        </p:spPr>
        <p:txBody>
          <a:bodyPr wrap="square" rtlCol="0">
            <a:spAutoFit/>
          </a:bodyPr>
          <a:lstStyle/>
          <a:p>
            <a:r>
              <a:rPr lang="zh-CN" altLang="en-US" sz="3200" b="1" dirty="0">
                <a:solidFill>
                  <a:schemeClr val="bg1"/>
                </a:solidFill>
              </a:rPr>
              <a:t>民族资本主义的发展</a:t>
            </a:r>
          </a:p>
        </p:txBody>
      </p:sp>
      <p:sp>
        <p:nvSpPr>
          <p:cNvPr id="7" name="内容占位符 2"/>
          <p:cNvSpPr txBox="1"/>
          <p:nvPr/>
        </p:nvSpPr>
        <p:spPr bwMode="auto">
          <a:xfrm>
            <a:off x="457200" y="2489200"/>
            <a:ext cx="8915400" cy="787400"/>
          </a:xfrm>
          <a:prstGeom prst="rect">
            <a:avLst/>
          </a:prstGeom>
          <a:noFill/>
          <a:ln w="9525">
            <a:noFill/>
            <a:miter lim="800000"/>
          </a:ln>
        </p:spPr>
        <p:txBody>
          <a:bodyPr lIns="68580" tIns="34290" rIns="68580" bIns="34290"/>
          <a:lstStyle/>
          <a:p>
            <a:pPr marL="228600" indent="-228600">
              <a:lnSpc>
                <a:spcPct val="150000"/>
              </a:lnSpc>
              <a:spcBef>
                <a:spcPts val="1000"/>
              </a:spcBef>
            </a:pPr>
            <a:r>
              <a:rPr lang="zh-CN" altLang="en-US" sz="4000" b="1" dirty="0">
                <a:latin typeface="仿宋" panose="02010609060101010101" pitchFamily="49" charset="-122"/>
                <a:ea typeface="仿宋" panose="02010609060101010101" pitchFamily="49" charset="-122"/>
              </a:rPr>
              <a:t>完成学案</a:t>
            </a:r>
            <a:r>
              <a:rPr lang="zh-CN" altLang="zh-CN" sz="4000" b="1" dirty="0"/>
              <a:t>【</a:t>
            </a:r>
            <a:r>
              <a:rPr lang="zh-CN" altLang="en-US" sz="4000" b="1" dirty="0"/>
              <a:t>记忆重现</a:t>
            </a:r>
            <a:r>
              <a:rPr lang="zh-CN" altLang="zh-CN" sz="4000" b="1" dirty="0"/>
              <a:t>——</a:t>
            </a:r>
            <a:r>
              <a:rPr lang="zh-CN" altLang="en-US" sz="4000" b="1" dirty="0"/>
              <a:t>要准确</a:t>
            </a:r>
            <a:r>
              <a:rPr lang="zh-CN" altLang="zh-CN" sz="4000" b="1" dirty="0"/>
              <a:t>】</a:t>
            </a:r>
            <a:endParaRPr lang="en-US" altLang="zh-CN" sz="4000" b="1" dirty="0"/>
          </a:p>
          <a:p>
            <a:pPr marL="228600" indent="-228600">
              <a:lnSpc>
                <a:spcPct val="150000"/>
              </a:lnSpc>
              <a:spcBef>
                <a:spcPts val="1000"/>
              </a:spcBef>
            </a:pPr>
            <a:r>
              <a:rPr lang="zh-CN" altLang="en-US" sz="4000" b="1" dirty="0">
                <a:latin typeface="仿宋" panose="02010609060101010101" pitchFamily="49" charset="-122"/>
                <a:ea typeface="仿宋" panose="02010609060101010101" pitchFamily="49" charset="-122"/>
              </a:rPr>
              <a:t>（时间：</a:t>
            </a:r>
            <a:r>
              <a:rPr lang="en-US" altLang="zh-CN" sz="4000" b="1" dirty="0">
                <a:latin typeface="仿宋" panose="02010609060101010101" pitchFamily="49" charset="-122"/>
                <a:ea typeface="仿宋" panose="02010609060101010101" pitchFamily="49" charset="-122"/>
              </a:rPr>
              <a:t>3</a:t>
            </a:r>
            <a:r>
              <a:rPr lang="zh-CN" altLang="en-US" sz="4000" b="1" dirty="0">
                <a:latin typeface="仿宋" panose="02010609060101010101" pitchFamily="49" charset="-122"/>
                <a:ea typeface="仿宋" panose="02010609060101010101" pitchFamily="49" charset="-122"/>
              </a:rPr>
              <a:t>分钟）</a:t>
            </a:r>
            <a:endParaRPr lang="en-US" altLang="zh-CN" sz="4000" b="1" dirty="0">
              <a:latin typeface="仿宋" panose="02010609060101010101" pitchFamily="49" charset="-122"/>
              <a:ea typeface="仿宋"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838200"/>
            <a:chOff x="0" y="0"/>
            <a:chExt cx="9144000" cy="838200"/>
          </a:xfrm>
        </p:grpSpPr>
        <p:sp>
          <p:nvSpPr>
            <p:cNvPr id="3" name="矩形 2"/>
            <p:cNvSpPr/>
            <p:nvPr/>
          </p:nvSpPr>
          <p:spPr>
            <a:xfrm>
              <a:off x="2209800" y="0"/>
              <a:ext cx="6934200" cy="8382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pic>
          <p:nvPicPr>
            <p:cNvPr id="4" name="图片 3" descr="1.jpg"/>
            <p:cNvPicPr>
              <a:picLocks noChangeAspect="1"/>
            </p:cNvPicPr>
            <p:nvPr/>
          </p:nvPicPr>
          <p:blipFill>
            <a:blip r:embed="rId2" cstate="print"/>
            <a:stretch>
              <a:fillRect/>
            </a:stretch>
          </p:blipFill>
          <p:spPr>
            <a:xfrm>
              <a:off x="0" y="1"/>
              <a:ext cx="2205037" cy="838199"/>
            </a:xfrm>
            <a:prstGeom prst="rect">
              <a:avLst/>
            </a:prstGeom>
          </p:spPr>
        </p:pic>
      </p:grpSp>
      <p:sp>
        <p:nvSpPr>
          <p:cNvPr id="6" name="TextBox 5"/>
          <p:cNvSpPr txBox="1"/>
          <p:nvPr/>
        </p:nvSpPr>
        <p:spPr>
          <a:xfrm>
            <a:off x="3505200" y="152400"/>
            <a:ext cx="4038600" cy="584775"/>
          </a:xfrm>
          <a:prstGeom prst="rect">
            <a:avLst/>
          </a:prstGeom>
          <a:noFill/>
        </p:spPr>
        <p:txBody>
          <a:bodyPr wrap="square" rtlCol="0">
            <a:spAutoFit/>
          </a:bodyPr>
          <a:lstStyle/>
          <a:p>
            <a:r>
              <a:rPr lang="zh-CN" altLang="en-US" sz="3200" b="1" dirty="0">
                <a:solidFill>
                  <a:schemeClr val="bg1"/>
                </a:solidFill>
              </a:rPr>
              <a:t>民族资本主义的发展</a:t>
            </a:r>
          </a:p>
        </p:txBody>
      </p:sp>
      <p:pic>
        <p:nvPicPr>
          <p:cNvPr id="8" name="图片 7" descr="1.png"/>
          <p:cNvPicPr>
            <a:picLocks noChangeAspect="1"/>
          </p:cNvPicPr>
          <p:nvPr/>
        </p:nvPicPr>
        <p:blipFill>
          <a:blip r:embed="rId3" cstate="print"/>
          <a:stretch>
            <a:fillRect/>
          </a:stretch>
        </p:blipFill>
        <p:spPr>
          <a:xfrm>
            <a:off x="0" y="838200"/>
            <a:ext cx="9144000" cy="6019800"/>
          </a:xfrm>
          <a:prstGeom prst="rect">
            <a:avLst/>
          </a:prstGeom>
        </p:spPr>
      </p:pic>
      <p:sp>
        <p:nvSpPr>
          <p:cNvPr id="7" name="椭圆 6"/>
          <p:cNvSpPr/>
          <p:nvPr/>
        </p:nvSpPr>
        <p:spPr>
          <a:xfrm>
            <a:off x="6019800" y="1143001"/>
            <a:ext cx="6096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0" y="1524000"/>
            <a:ext cx="914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038600" y="1524000"/>
            <a:ext cx="1143000" cy="523220"/>
          </a:xfrm>
          <a:prstGeom prst="rect">
            <a:avLst/>
          </a:prstGeom>
          <a:noFill/>
        </p:spPr>
        <p:txBody>
          <a:bodyPr wrap="square" rtlCol="0">
            <a:spAutoFit/>
          </a:bodyPr>
          <a:lstStyle/>
          <a:p>
            <a:r>
              <a:rPr lang="zh-CN" altLang="en-US" sz="2800" b="1" dirty="0">
                <a:solidFill>
                  <a:srgbClr val="FF0000"/>
                </a:solidFill>
              </a:rPr>
              <a:t>张謇</a:t>
            </a:r>
          </a:p>
        </p:txBody>
      </p:sp>
      <p:sp>
        <p:nvSpPr>
          <p:cNvPr id="12" name="TextBox 11"/>
          <p:cNvSpPr txBox="1"/>
          <p:nvPr/>
        </p:nvSpPr>
        <p:spPr>
          <a:xfrm>
            <a:off x="1981200" y="1915180"/>
            <a:ext cx="1752600" cy="523220"/>
          </a:xfrm>
          <a:prstGeom prst="rect">
            <a:avLst/>
          </a:prstGeom>
          <a:noFill/>
        </p:spPr>
        <p:txBody>
          <a:bodyPr wrap="square" rtlCol="0">
            <a:spAutoFit/>
          </a:bodyPr>
          <a:lstStyle/>
          <a:p>
            <a:r>
              <a:rPr lang="zh-CN" altLang="en-US" sz="2800" b="1" dirty="0">
                <a:solidFill>
                  <a:srgbClr val="FF0000"/>
                </a:solidFill>
              </a:rPr>
              <a:t>实业救国</a:t>
            </a:r>
          </a:p>
        </p:txBody>
      </p:sp>
      <p:sp>
        <p:nvSpPr>
          <p:cNvPr id="13" name="TextBox 12"/>
          <p:cNvSpPr txBox="1"/>
          <p:nvPr/>
        </p:nvSpPr>
        <p:spPr>
          <a:xfrm>
            <a:off x="4495800" y="3058180"/>
            <a:ext cx="2133600" cy="523220"/>
          </a:xfrm>
          <a:prstGeom prst="rect">
            <a:avLst/>
          </a:prstGeom>
          <a:noFill/>
        </p:spPr>
        <p:txBody>
          <a:bodyPr wrap="square" rtlCol="0">
            <a:spAutoFit/>
          </a:bodyPr>
          <a:lstStyle/>
          <a:p>
            <a:r>
              <a:rPr lang="zh-CN" altLang="en-US" sz="2800" b="1" dirty="0">
                <a:solidFill>
                  <a:srgbClr val="FF0000"/>
                </a:solidFill>
              </a:rPr>
              <a:t>短暂的春天</a:t>
            </a:r>
          </a:p>
        </p:txBody>
      </p:sp>
      <p:sp>
        <p:nvSpPr>
          <p:cNvPr id="14" name="TextBox 13"/>
          <p:cNvSpPr txBox="1"/>
          <p:nvPr/>
        </p:nvSpPr>
        <p:spPr>
          <a:xfrm>
            <a:off x="1143000" y="3820180"/>
            <a:ext cx="6019800" cy="523220"/>
          </a:xfrm>
          <a:prstGeom prst="rect">
            <a:avLst/>
          </a:prstGeom>
          <a:noFill/>
        </p:spPr>
        <p:txBody>
          <a:bodyPr wrap="square" rtlCol="0">
            <a:spAutoFit/>
          </a:bodyPr>
          <a:lstStyle/>
          <a:p>
            <a:r>
              <a:rPr lang="zh-CN" altLang="en-US" sz="2800" b="1" dirty="0">
                <a:solidFill>
                  <a:srgbClr val="FF0000"/>
                </a:solidFill>
              </a:rPr>
              <a:t>帝国主义国家忙于战争，无暇东顾</a:t>
            </a:r>
          </a:p>
        </p:txBody>
      </p:sp>
      <p:sp>
        <p:nvSpPr>
          <p:cNvPr id="68609" name="Rectangle 1"/>
          <p:cNvSpPr>
            <a:spLocks noChangeArrowheads="1"/>
          </p:cNvSpPr>
          <p:nvPr/>
        </p:nvSpPr>
        <p:spPr bwMode="auto">
          <a:xfrm>
            <a:off x="0" y="6213157"/>
            <a:ext cx="7543800"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zh-CN" sz="24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近代民族工业发展不平衡，主要集中在轻工业</a:t>
            </a:r>
            <a:r>
              <a:rPr kumimoji="0" lang="zh-CN" altLang="en-US" sz="24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部门</a:t>
            </a:r>
            <a:endParaRPr kumimoji="0" lang="zh-CN" sz="24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6" name="Rectangle 1"/>
          <p:cNvSpPr>
            <a:spLocks noChangeArrowheads="1"/>
          </p:cNvSpPr>
          <p:nvPr/>
        </p:nvSpPr>
        <p:spPr bwMode="auto">
          <a:xfrm>
            <a:off x="76200" y="5267980"/>
            <a:ext cx="6096000" cy="523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pPr>
            <a:r>
              <a:rPr kumimoji="0" lang="zh-CN" sz="28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一战为中国民族工业发展提供了机会</a:t>
            </a:r>
            <a:endParaRPr kumimoji="0" lang="zh-CN" sz="28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7" name="椭圆 16"/>
          <p:cNvSpPr/>
          <p:nvPr/>
        </p:nvSpPr>
        <p:spPr>
          <a:xfrm>
            <a:off x="1066800" y="4191000"/>
            <a:ext cx="13716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438400" y="4572000"/>
            <a:ext cx="6096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ox(i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ox(i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i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8609"/>
                                        </p:tgtEl>
                                        <p:attrNameLst>
                                          <p:attrName>style.visibility</p:attrName>
                                        </p:attrNameLst>
                                      </p:cBhvr>
                                      <p:to>
                                        <p:strVal val="visible"/>
                                      </p:to>
                                    </p:set>
                                    <p:animEffect transition="in" filter="box(in)">
                                      <p:cBhvr>
                                        <p:cTn id="52" dur="500"/>
                                        <p:tgtEl>
                                          <p:spTgt spid="68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P spid="14" grpId="0"/>
      <p:bldP spid="68609" grpId="0"/>
      <p:bldP spid="16" grpId="0"/>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82b7e4d8989370cdcd558a99c462699edd25bf72739f-u8HiEW_fw658.jpg"/>
          <p:cNvPicPr>
            <a:picLocks noChangeAspect="1"/>
          </p:cNvPicPr>
          <p:nvPr/>
        </p:nvPicPr>
        <p:blipFill>
          <a:blip r:embed="rId2" cstate="print"/>
          <a:stretch>
            <a:fillRect/>
          </a:stretch>
        </p:blipFill>
        <p:spPr>
          <a:xfrm>
            <a:off x="0" y="0"/>
            <a:ext cx="9144000" cy="6858000"/>
          </a:xfrm>
          <a:prstGeom prst="rect">
            <a:avLst/>
          </a:prstGeom>
        </p:spPr>
      </p:pic>
      <p:sp>
        <p:nvSpPr>
          <p:cNvPr id="3" name="Text Box 15"/>
          <p:cNvSpPr txBox="1">
            <a:spLocks noChangeArrowheads="1"/>
          </p:cNvSpPr>
          <p:nvPr/>
        </p:nvSpPr>
        <p:spPr bwMode="auto">
          <a:xfrm>
            <a:off x="0" y="2513012"/>
            <a:ext cx="9144000" cy="1015661"/>
          </a:xfrm>
          <a:prstGeom prst="rect">
            <a:avLst/>
          </a:prstGeom>
          <a:noFill/>
          <a:ln w="9525">
            <a:noFill/>
            <a:miter lim="800000"/>
          </a:ln>
          <a:effectLst>
            <a:outerShdw dist="38100" algn="ctr" rotWithShape="0">
              <a:schemeClr val="bg1"/>
            </a:outerShdw>
          </a:effectLst>
        </p:spPr>
        <p:txBody>
          <a:bodyPr wrap="square" lIns="91436" tIns="45719" rIns="91436" bIns="45719">
            <a:spAutoFit/>
          </a:bodyPr>
          <a:lstStyle/>
          <a:p>
            <a:pPr algn="ctr" fontAlgn="auto">
              <a:spcBef>
                <a:spcPts val="0"/>
              </a:spcBef>
              <a:spcAft>
                <a:spcPts val="0"/>
              </a:spcAft>
              <a:defRPr/>
            </a:pPr>
            <a:r>
              <a:rPr lang="zh-CN" altLang="en-US" sz="6000" b="1" dirty="0">
                <a:ea typeface="方正隶二简体" pitchFamily="65" charset="-122"/>
              </a:rPr>
              <a:t>解放战争</a:t>
            </a:r>
            <a:endParaRPr lang="zh-CN" altLang="en-US" sz="6000" b="1" dirty="0">
              <a:latin typeface="+mn-lt"/>
              <a:ea typeface="方正隶二简体" pitchFamily="65" charset="-122"/>
            </a:endParaRPr>
          </a:p>
        </p:txBody>
      </p:sp>
      <p:sp>
        <p:nvSpPr>
          <p:cNvPr id="4" name="矩形 3"/>
          <p:cNvSpPr>
            <a:spLocks noChangeArrowheads="1"/>
          </p:cNvSpPr>
          <p:nvPr/>
        </p:nvSpPr>
        <p:spPr bwMode="auto">
          <a:xfrm>
            <a:off x="533400" y="838200"/>
            <a:ext cx="3416300" cy="523875"/>
          </a:xfrm>
          <a:prstGeom prst="rect">
            <a:avLst/>
          </a:prstGeom>
          <a:noFill/>
          <a:ln w="9525">
            <a:noFill/>
            <a:miter lim="800000"/>
          </a:ln>
        </p:spPr>
        <p:txBody>
          <a:bodyPr wrap="none">
            <a:spAutoFit/>
          </a:bodyPr>
          <a:lstStyle/>
          <a:p>
            <a:pPr algn="ctr"/>
            <a:r>
              <a:rPr lang="zh-CN" altLang="en-US" sz="2800" dirty="0">
                <a:solidFill>
                  <a:srgbClr val="FF0000"/>
                </a:solidFill>
                <a:ea typeface="方正隶二简体"/>
                <a:cs typeface="方正隶二简体"/>
              </a:rPr>
              <a:t>中国历史八年级上册</a:t>
            </a:r>
            <a:endParaRPr lang="en-US" altLang="zh-CN" sz="2800" dirty="0">
              <a:solidFill>
                <a:srgbClr val="FF0000"/>
              </a:solidFill>
              <a:ea typeface="方正隶二简体"/>
              <a:cs typeface="方正隶二简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Effect transition="in" filter="fade">
                                      <p:cBhvr>
                                        <p:cTn id="9" dur="2000"/>
                                        <p:tgtEl>
                                          <p:spTgt spid="4"/>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fltVal val="0"/>
                                          </p:val>
                                        </p:tav>
                                        <p:tav tm="100000">
                                          <p:val>
                                            <p:strVal val="#ppt_w"/>
                                          </p:val>
                                        </p:tav>
                                      </p:tavLst>
                                    </p:anim>
                                    <p:anim calcmode="lin" valueType="num">
                                      <p:cBhvr>
                                        <p:cTn id="13" dur="2000" fill="hold"/>
                                        <p:tgtEl>
                                          <p:spTgt spid="3"/>
                                        </p:tgtEl>
                                        <p:attrNameLst>
                                          <p:attrName>ppt_h</p:attrName>
                                        </p:attrNameLst>
                                      </p:cBhvr>
                                      <p:tavLst>
                                        <p:tav tm="0">
                                          <p:val>
                                            <p:fltVal val="0"/>
                                          </p:val>
                                        </p:tav>
                                        <p:tav tm="100000">
                                          <p:val>
                                            <p:strVal val="#ppt_h"/>
                                          </p:val>
                                        </p:tav>
                                      </p:tavLst>
                                    </p:anim>
                                    <p:animEffect transition="in" filter="fade">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228600" y="1905000"/>
            <a:ext cx="8839200" cy="4379321"/>
          </a:xfrm>
          <a:prstGeom prst="rect">
            <a:avLst/>
          </a:prstGeom>
          <a:noFill/>
          <a:ln w="9525">
            <a:noFill/>
            <a:miter lim="800000"/>
          </a:ln>
        </p:spPr>
        <p:txBody>
          <a:bodyPr wrap="square" lIns="69769" tIns="34884" rIns="69769" bIns="34884">
            <a:spAutoFit/>
          </a:bodyPr>
          <a:lstStyle/>
          <a:p>
            <a:pPr>
              <a:lnSpc>
                <a:spcPct val="125000"/>
              </a:lnSpc>
            </a:pPr>
            <a:r>
              <a:rPr lang="en-US" altLang="zh-CN" sz="2800" b="1" dirty="0">
                <a:latin typeface="楷体" panose="02010609060101010101" pitchFamily="49" charset="-122"/>
                <a:ea typeface="楷体" panose="02010609060101010101" pitchFamily="49" charset="-122"/>
              </a:rPr>
              <a:t>1.</a:t>
            </a:r>
            <a:r>
              <a:rPr lang="zh-CN" altLang="zh-CN" sz="2800" b="1" dirty="0">
                <a:latin typeface="楷体" panose="02010609060101010101" pitchFamily="49" charset="-122"/>
                <a:ea typeface="楷体" panose="02010609060101010101" pitchFamily="49" charset="-122"/>
              </a:rPr>
              <a:t>知道“</a:t>
            </a:r>
            <a:r>
              <a:rPr lang="zh-CN" altLang="en-US" sz="2800" b="1" dirty="0">
                <a:latin typeface="楷体" panose="02010609060101010101" pitchFamily="49" charset="-122"/>
                <a:ea typeface="楷体" panose="02010609060101010101" pitchFamily="49" charset="-122"/>
              </a:rPr>
              <a:t>解放战争”</a:t>
            </a:r>
            <a:r>
              <a:rPr lang="zh-CN" altLang="zh-CN" sz="2800" b="1" dirty="0">
                <a:latin typeface="楷体" panose="02010609060101010101" pitchFamily="49" charset="-122"/>
                <a:ea typeface="楷体" panose="02010609060101010101" pitchFamily="49" charset="-122"/>
              </a:rPr>
              <a:t>的重要史实，梳理主干知识线索。</a:t>
            </a:r>
            <a:endParaRPr lang="zh-CN" altLang="zh-CN" sz="2800" dirty="0">
              <a:latin typeface="楷体" panose="02010609060101010101" pitchFamily="49" charset="-122"/>
              <a:ea typeface="楷体" panose="02010609060101010101" pitchFamily="49" charset="-122"/>
            </a:endParaRPr>
          </a:p>
          <a:p>
            <a:pPr>
              <a:lnSpc>
                <a:spcPct val="125000"/>
              </a:lnSpc>
            </a:pPr>
            <a:r>
              <a:rPr lang="en-US" altLang="zh-CN" sz="2800" b="1" dirty="0">
                <a:latin typeface="楷体" panose="02010609060101010101" pitchFamily="49" charset="-122"/>
                <a:ea typeface="楷体" panose="02010609060101010101" pitchFamily="49" charset="-122"/>
              </a:rPr>
              <a:t>2.</a:t>
            </a:r>
            <a:r>
              <a:rPr lang="zh-CN" altLang="zh-CN" sz="2800" b="1" dirty="0">
                <a:latin typeface="楷体" panose="02010609060101010101" pitchFamily="49" charset="-122"/>
                <a:ea typeface="楷体" panose="02010609060101010101" pitchFamily="49" charset="-122"/>
              </a:rPr>
              <a:t>掌握重点知识并学以致用：</a:t>
            </a:r>
            <a:endParaRPr lang="zh-CN" altLang="zh-CN" sz="2800" dirty="0"/>
          </a:p>
          <a:p>
            <a:pPr>
              <a:lnSpc>
                <a:spcPct val="125000"/>
              </a:lnSpc>
            </a:pPr>
            <a:r>
              <a:rPr lang="zh-CN" altLang="zh-CN" sz="2800" b="1" dirty="0">
                <a:latin typeface="楷体" panose="02010609060101010101" pitchFamily="49" charset="-122"/>
                <a:ea typeface="楷体" panose="02010609060101010101" pitchFamily="49" charset="-122"/>
              </a:rPr>
              <a:t>①</a:t>
            </a:r>
            <a:r>
              <a:rPr lang="zh-CN" altLang="en-US" sz="2800" b="1" dirty="0">
                <a:latin typeface="楷体" panose="02010609060101010101" pitchFamily="49" charset="-122"/>
                <a:ea typeface="楷体" panose="02010609060101010101" pitchFamily="49" charset="-122"/>
              </a:rPr>
              <a:t>知道重庆谈判，理解中国共产党为争取和平民主作出的努力，认识国民党实行独裁、发动内战的本质。</a:t>
            </a:r>
            <a:endParaRPr lang="en-US" altLang="zh-CN" sz="2800" b="1" dirty="0">
              <a:latin typeface="楷体" panose="02010609060101010101" pitchFamily="49" charset="-122"/>
              <a:ea typeface="楷体" panose="02010609060101010101" pitchFamily="49" charset="-122"/>
            </a:endParaRPr>
          </a:p>
          <a:p>
            <a:pPr>
              <a:lnSpc>
                <a:spcPct val="125000"/>
              </a:lnSpc>
            </a:pPr>
            <a:r>
              <a:rPr lang="zh-CN" altLang="zh-CN" sz="2800" b="1" dirty="0">
                <a:latin typeface="楷体" panose="02010609060101010101" pitchFamily="49" charset="-122"/>
                <a:ea typeface="楷体" panose="02010609060101010101" pitchFamily="49" charset="-122"/>
              </a:rPr>
              <a:t>②</a:t>
            </a:r>
            <a:r>
              <a:rPr lang="zh-CN" altLang="en-US" sz="2800" b="1" dirty="0">
                <a:latin typeface="楷体" panose="02010609060101010101" pitchFamily="49" charset="-122"/>
                <a:ea typeface="楷体" panose="02010609060101010101" pitchFamily="49" charset="-122"/>
              </a:rPr>
              <a:t>了解中共中央转战陕北和刘邓大军挺进大别山的史实；知道辽沈、淮海、平津三大战役和南京解放</a:t>
            </a:r>
            <a:r>
              <a:rPr lang="zh-CN" altLang="zh-CN" sz="2800" b="1" dirty="0">
                <a:latin typeface="楷体" panose="02010609060101010101" pitchFamily="49" charset="-122"/>
                <a:ea typeface="楷体" panose="02010609060101010101" pitchFamily="49" charset="-122"/>
              </a:rPr>
              <a:t>。</a:t>
            </a:r>
          </a:p>
          <a:p>
            <a:pPr>
              <a:lnSpc>
                <a:spcPct val="125000"/>
              </a:lnSpc>
            </a:pPr>
            <a:r>
              <a:rPr lang="zh-CN" altLang="zh-CN" sz="2800" b="1" dirty="0">
                <a:latin typeface="楷体" panose="02010609060101010101" pitchFamily="49" charset="-122"/>
                <a:ea typeface="楷体" panose="02010609060101010101" pitchFamily="49" charset="-122"/>
              </a:rPr>
              <a:t>③</a:t>
            </a:r>
            <a:r>
              <a:rPr lang="zh-CN" altLang="en-US" sz="2800" b="1" dirty="0">
                <a:latin typeface="楷体" panose="02010609060101010101" pitchFamily="49" charset="-122"/>
                <a:ea typeface="楷体" panose="02010609060101010101" pitchFamily="49" charset="-122"/>
              </a:rPr>
              <a:t>知道解放区的土地改革；简析国民党南京政权覆亡和人民解放战争迅速胜利的主要原因</a:t>
            </a:r>
            <a:r>
              <a:rPr lang="zh-CN"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33" name="矩形 32"/>
          <p:cNvSpPr/>
          <p:nvPr/>
        </p:nvSpPr>
        <p:spPr>
          <a:xfrm>
            <a:off x="4572000" y="4114800"/>
            <a:ext cx="32766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676400" y="1981200"/>
            <a:ext cx="1524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3"/>
          <p:cNvSpPr txBox="1"/>
          <p:nvPr/>
        </p:nvSpPr>
        <p:spPr>
          <a:xfrm>
            <a:off x="2438400" y="1066800"/>
            <a:ext cx="3581400" cy="707886"/>
          </a:xfrm>
          <a:prstGeom prst="rect">
            <a:avLst/>
          </a:prstGeom>
          <a:noFill/>
        </p:spPr>
        <p:txBody>
          <a:bodyPr wrap="square" rtlCol="0">
            <a:spAutoFit/>
          </a:bodyPr>
          <a:lstStyle/>
          <a:p>
            <a:pPr algn="ctr"/>
            <a:r>
              <a:rPr lang="zh-CN" altLang="en-US" sz="4000" b="1" dirty="0"/>
              <a:t>【学习目标】</a:t>
            </a:r>
          </a:p>
        </p:txBody>
      </p:sp>
      <p:sp>
        <p:nvSpPr>
          <p:cNvPr id="39" name="矩形 38"/>
          <p:cNvSpPr/>
          <p:nvPr/>
        </p:nvSpPr>
        <p:spPr>
          <a:xfrm>
            <a:off x="1371600" y="3048000"/>
            <a:ext cx="1524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819400" y="41148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886200" y="46482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638800" y="4648200"/>
            <a:ext cx="1524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819400" y="51816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267200" y="57150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0" y="0"/>
            <a:ext cx="9144000" cy="838200"/>
            <a:chOff x="0" y="0"/>
            <a:chExt cx="9144000" cy="838200"/>
          </a:xfrm>
        </p:grpSpPr>
        <p:grpSp>
          <p:nvGrpSpPr>
            <p:cNvPr id="18" name="组合 5"/>
            <p:cNvGrpSpPr/>
            <p:nvPr/>
          </p:nvGrpSpPr>
          <p:grpSpPr>
            <a:xfrm>
              <a:off x="2209800" y="0"/>
              <a:ext cx="6934200" cy="838200"/>
              <a:chOff x="1676400" y="0"/>
              <a:chExt cx="7467600" cy="762000"/>
            </a:xfrm>
          </p:grpSpPr>
          <p:sp>
            <p:nvSpPr>
              <p:cNvPr id="20"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21" name="TextBox 20"/>
              <p:cNvSpPr txBox="1"/>
              <p:nvPr/>
            </p:nvSpPr>
            <p:spPr>
              <a:xfrm>
                <a:off x="4384431" y="76200"/>
                <a:ext cx="3048000" cy="584775"/>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解 放 战 争</a:t>
                </a:r>
              </a:p>
            </p:txBody>
          </p:sp>
        </p:grpSp>
        <p:pic>
          <p:nvPicPr>
            <p:cNvPr id="19" name="图片 18" descr="timg (3).jpg"/>
            <p:cNvPicPr>
              <a:picLocks noChangeAspect="1"/>
            </p:cNvPicPr>
            <p:nvPr/>
          </p:nvPicPr>
          <p:blipFill>
            <a:blip r:embed="rId2" cstate="print"/>
            <a:stretch>
              <a:fillRect/>
            </a:stretch>
          </p:blipFill>
          <p:spPr>
            <a:xfrm>
              <a:off x="0" y="0"/>
              <a:ext cx="2209800" cy="8382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P spid="39" grpId="0" animBg="1"/>
      <p:bldP spid="40" grpId="0" animBg="1"/>
      <p:bldP spid="41" grpId="0" animBg="1"/>
      <p:bldP spid="42" grpId="0" animBg="1"/>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82b7e4d8989370cdcd558a99c462699edd25bf72739f-u8HiEW_fw658.jpg"/>
          <p:cNvPicPr>
            <a:picLocks noChangeAspect="1"/>
          </p:cNvPicPr>
          <p:nvPr/>
        </p:nvPicPr>
        <p:blipFill>
          <a:blip r:embed="rId2" cstate="print"/>
          <a:stretch>
            <a:fillRect/>
          </a:stretch>
        </p:blipFill>
        <p:spPr>
          <a:xfrm>
            <a:off x="0" y="0"/>
            <a:ext cx="9144000" cy="6858000"/>
          </a:xfrm>
          <a:prstGeom prst="rect">
            <a:avLst/>
          </a:prstGeom>
        </p:spPr>
      </p:pic>
      <p:pic>
        <p:nvPicPr>
          <p:cNvPr id="4" name="图片 3" descr="2.jpg"/>
          <p:cNvPicPr>
            <a:picLocks noChangeAspect="1"/>
          </p:cNvPicPr>
          <p:nvPr/>
        </p:nvPicPr>
        <p:blipFill>
          <a:blip r:embed="rId3" cstate="print"/>
          <a:stretch>
            <a:fillRect/>
          </a:stretch>
        </p:blipFill>
        <p:spPr>
          <a:xfrm>
            <a:off x="304800" y="457200"/>
            <a:ext cx="4724400" cy="6096000"/>
          </a:xfrm>
          <a:prstGeom prst="rect">
            <a:avLst/>
          </a:prstGeom>
        </p:spPr>
      </p:pic>
      <p:sp>
        <p:nvSpPr>
          <p:cNvPr id="21" name="TextBox 20"/>
          <p:cNvSpPr txBox="1"/>
          <p:nvPr/>
        </p:nvSpPr>
        <p:spPr>
          <a:xfrm>
            <a:off x="6019800" y="1371600"/>
            <a:ext cx="2286000" cy="646331"/>
          </a:xfrm>
          <a:prstGeom prst="rect">
            <a:avLst/>
          </a:prstGeom>
          <a:noFill/>
        </p:spPr>
        <p:txBody>
          <a:bodyPr wrap="square" rtlCol="0">
            <a:spAutoFit/>
          </a:bodyPr>
          <a:lstStyle/>
          <a:p>
            <a:r>
              <a:rPr lang="zh-CN" altLang="en-US" sz="3600" b="1" dirty="0">
                <a:solidFill>
                  <a:srgbClr val="FF0000"/>
                </a:solidFill>
              </a:rPr>
              <a:t>背景</a:t>
            </a:r>
          </a:p>
        </p:txBody>
      </p:sp>
      <p:sp>
        <p:nvSpPr>
          <p:cNvPr id="26" name="TextBox 25"/>
          <p:cNvSpPr txBox="1"/>
          <p:nvPr/>
        </p:nvSpPr>
        <p:spPr>
          <a:xfrm>
            <a:off x="6096000" y="2782669"/>
            <a:ext cx="2286000" cy="646331"/>
          </a:xfrm>
          <a:prstGeom prst="rect">
            <a:avLst/>
          </a:prstGeom>
          <a:noFill/>
        </p:spPr>
        <p:txBody>
          <a:bodyPr wrap="square" rtlCol="0">
            <a:spAutoFit/>
          </a:bodyPr>
          <a:lstStyle/>
          <a:p>
            <a:r>
              <a:rPr lang="zh-CN" altLang="en-US" sz="3600" b="1" dirty="0">
                <a:solidFill>
                  <a:srgbClr val="FF0000"/>
                </a:solidFill>
              </a:rPr>
              <a:t>过程</a:t>
            </a:r>
          </a:p>
        </p:txBody>
      </p:sp>
      <p:sp>
        <p:nvSpPr>
          <p:cNvPr id="29" name="TextBox 28"/>
          <p:cNvSpPr txBox="1"/>
          <p:nvPr/>
        </p:nvSpPr>
        <p:spPr>
          <a:xfrm>
            <a:off x="6172200" y="4230469"/>
            <a:ext cx="2286000" cy="646331"/>
          </a:xfrm>
          <a:prstGeom prst="rect">
            <a:avLst/>
          </a:prstGeom>
          <a:noFill/>
        </p:spPr>
        <p:txBody>
          <a:bodyPr wrap="square" rtlCol="0">
            <a:spAutoFit/>
          </a:bodyPr>
          <a:lstStyle/>
          <a:p>
            <a:r>
              <a:rPr lang="zh-CN" altLang="en-US" sz="3600" b="1" dirty="0">
                <a:solidFill>
                  <a:srgbClr val="FF0000"/>
                </a:solidFill>
              </a:rPr>
              <a:t>结果</a:t>
            </a:r>
          </a:p>
        </p:txBody>
      </p:sp>
      <p:sp>
        <p:nvSpPr>
          <p:cNvPr id="30" name="椭圆 29"/>
          <p:cNvSpPr/>
          <p:nvPr/>
        </p:nvSpPr>
        <p:spPr>
          <a:xfrm>
            <a:off x="2438400" y="381000"/>
            <a:ext cx="2819400" cy="990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762000" y="3200400"/>
            <a:ext cx="1143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71600" y="3657600"/>
            <a:ext cx="762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3581400" y="4038600"/>
            <a:ext cx="1371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57200" y="4419600"/>
            <a:ext cx="1066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657600" y="4876800"/>
            <a:ext cx="1371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57200" y="5257800"/>
            <a:ext cx="4419600" cy="76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57200" y="5638800"/>
            <a:ext cx="167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62200" y="5715000"/>
            <a:ext cx="2514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57200" y="6096000"/>
            <a:ext cx="2971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ox(in)">
                                      <p:cBhvr>
                                        <p:cTn id="11" dur="500"/>
                                        <p:tgtEl>
                                          <p:spTgt spid="26"/>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ox(in)">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ox(in)">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ox(in)">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ox(in)">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500"/>
                                        <p:tgtEl>
                                          <p:spTgt spid="41"/>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left)">
                                      <p:cBhvr>
                                        <p:cTn id="44" dur="500"/>
                                        <p:tgtEl>
                                          <p:spTgt spid="4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left)">
                                      <p:cBhvr>
                                        <p:cTn id="48" dur="500"/>
                                        <p:tgtEl>
                                          <p:spTgt spid="47"/>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9" grpId="0"/>
      <p:bldP spid="30" grpId="0" animBg="1"/>
      <p:bldP spid="33"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右箭头 6"/>
          <p:cNvSpPr/>
          <p:nvPr/>
        </p:nvSpPr>
        <p:spPr>
          <a:xfrm>
            <a:off x="1" y="4016514"/>
            <a:ext cx="9144000" cy="304801"/>
          </a:xfrm>
          <a:prstGeom prst="rightArrow">
            <a:avLst>
              <a:gd name="adj1" fmla="val 50000"/>
              <a:gd name="adj2" fmla="val 49889"/>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zh-CN" altLang="en-US" noProof="1"/>
          </a:p>
        </p:txBody>
      </p:sp>
      <p:sp>
        <p:nvSpPr>
          <p:cNvPr id="8" name="椭圆 7"/>
          <p:cNvSpPr/>
          <p:nvPr/>
        </p:nvSpPr>
        <p:spPr>
          <a:xfrm>
            <a:off x="304800" y="4072399"/>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10" name="椭圆 9"/>
          <p:cNvSpPr/>
          <p:nvPr/>
        </p:nvSpPr>
        <p:spPr>
          <a:xfrm>
            <a:off x="7391400" y="4086687"/>
            <a:ext cx="76200" cy="142875"/>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14" name="椭圆 13"/>
          <p:cNvSpPr/>
          <p:nvPr/>
        </p:nvSpPr>
        <p:spPr>
          <a:xfrm>
            <a:off x="3505200" y="408827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15" name="椭圆 14"/>
          <p:cNvSpPr/>
          <p:nvPr/>
        </p:nvSpPr>
        <p:spPr>
          <a:xfrm>
            <a:off x="6477000" y="408827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16" name="文本框 3"/>
          <p:cNvSpPr txBox="1"/>
          <p:nvPr/>
        </p:nvSpPr>
        <p:spPr>
          <a:xfrm>
            <a:off x="-304800" y="892314"/>
            <a:ext cx="3581400" cy="646331"/>
          </a:xfrm>
          <a:prstGeom prst="rect">
            <a:avLst/>
          </a:prstGeom>
          <a:noFill/>
        </p:spPr>
        <p:txBody>
          <a:bodyPr wrap="square" rtlCol="0">
            <a:spAutoFit/>
          </a:bodyPr>
          <a:lstStyle/>
          <a:p>
            <a:pPr algn="ctr"/>
            <a:r>
              <a:rPr lang="zh-CN" altLang="en-US" sz="3600" b="1" dirty="0"/>
              <a:t>【时空观念】</a:t>
            </a:r>
          </a:p>
        </p:txBody>
      </p:sp>
      <p:sp>
        <p:nvSpPr>
          <p:cNvPr id="18" name="椭圆 17"/>
          <p:cNvSpPr/>
          <p:nvPr/>
        </p:nvSpPr>
        <p:spPr>
          <a:xfrm>
            <a:off x="1371600" y="409271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26" name="椭圆 25"/>
          <p:cNvSpPr/>
          <p:nvPr/>
        </p:nvSpPr>
        <p:spPr>
          <a:xfrm>
            <a:off x="4572000" y="409271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32" name="椭圆 31"/>
          <p:cNvSpPr/>
          <p:nvPr/>
        </p:nvSpPr>
        <p:spPr>
          <a:xfrm>
            <a:off x="8458200" y="4102239"/>
            <a:ext cx="76200" cy="142875"/>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grpSp>
        <p:nvGrpSpPr>
          <p:cNvPr id="44" name="组合 43"/>
          <p:cNvGrpSpPr/>
          <p:nvPr/>
        </p:nvGrpSpPr>
        <p:grpSpPr>
          <a:xfrm>
            <a:off x="0" y="0"/>
            <a:ext cx="9144000" cy="838200"/>
            <a:chOff x="0" y="0"/>
            <a:chExt cx="9144000" cy="838200"/>
          </a:xfrm>
        </p:grpSpPr>
        <p:grpSp>
          <p:nvGrpSpPr>
            <p:cNvPr id="45" name="组合 5"/>
            <p:cNvGrpSpPr/>
            <p:nvPr/>
          </p:nvGrpSpPr>
          <p:grpSpPr>
            <a:xfrm>
              <a:off x="2209800" y="0"/>
              <a:ext cx="6934200" cy="838200"/>
              <a:chOff x="1676400" y="0"/>
              <a:chExt cx="7467600" cy="762000"/>
            </a:xfrm>
          </p:grpSpPr>
          <p:sp>
            <p:nvSpPr>
              <p:cNvPr id="47"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8" name="TextBox 47"/>
              <p:cNvSpPr txBox="1"/>
              <p:nvPr/>
            </p:nvSpPr>
            <p:spPr>
              <a:xfrm>
                <a:off x="4384431" y="76200"/>
                <a:ext cx="3048000" cy="584775"/>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解 放 战 争</a:t>
                </a:r>
              </a:p>
            </p:txBody>
          </p:sp>
        </p:grpSp>
        <p:pic>
          <p:nvPicPr>
            <p:cNvPr id="46" name="图片 45"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49" name="椭圆 48"/>
          <p:cNvSpPr/>
          <p:nvPr/>
        </p:nvSpPr>
        <p:spPr>
          <a:xfrm>
            <a:off x="2438400" y="409271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50" name="椭圆 49"/>
          <p:cNvSpPr/>
          <p:nvPr/>
        </p:nvSpPr>
        <p:spPr>
          <a:xfrm>
            <a:off x="5715000" y="409271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51" name="TextBox 50"/>
          <p:cNvSpPr txBox="1"/>
          <p:nvPr/>
        </p:nvSpPr>
        <p:spPr>
          <a:xfrm>
            <a:off x="-76200" y="4321314"/>
            <a:ext cx="1295400" cy="707886"/>
          </a:xfrm>
          <a:prstGeom prst="rect">
            <a:avLst/>
          </a:prstGeom>
          <a:noFill/>
        </p:spPr>
        <p:txBody>
          <a:bodyPr wrap="square" rtlCol="0">
            <a:spAutoFit/>
          </a:bodyPr>
          <a:lstStyle/>
          <a:p>
            <a:r>
              <a:rPr lang="en-US" altLang="zh-CN" sz="2000" b="1" dirty="0">
                <a:latin typeface="+mj-ea"/>
                <a:ea typeface="+mj-ea"/>
              </a:rPr>
              <a:t>1945.8</a:t>
            </a:r>
          </a:p>
          <a:p>
            <a:endParaRPr lang="zh-CN" altLang="en-US" sz="2000" b="1" dirty="0">
              <a:latin typeface="+mj-ea"/>
              <a:ea typeface="+mj-ea"/>
            </a:endParaRPr>
          </a:p>
        </p:txBody>
      </p:sp>
      <p:sp>
        <p:nvSpPr>
          <p:cNvPr id="52" name="TextBox 51"/>
          <p:cNvSpPr txBox="1"/>
          <p:nvPr/>
        </p:nvSpPr>
        <p:spPr>
          <a:xfrm>
            <a:off x="0" y="3406914"/>
            <a:ext cx="838200" cy="707886"/>
          </a:xfrm>
          <a:prstGeom prst="rect">
            <a:avLst/>
          </a:prstGeom>
          <a:noFill/>
        </p:spPr>
        <p:txBody>
          <a:bodyPr wrap="square" rtlCol="0">
            <a:spAutoFit/>
          </a:bodyPr>
          <a:lstStyle/>
          <a:p>
            <a:r>
              <a:rPr lang="zh-CN" altLang="en-US" sz="2000" b="1" dirty="0"/>
              <a:t>重庆谈判</a:t>
            </a:r>
          </a:p>
        </p:txBody>
      </p:sp>
      <p:sp>
        <p:nvSpPr>
          <p:cNvPr id="53" name="TextBox 52"/>
          <p:cNvSpPr txBox="1"/>
          <p:nvPr/>
        </p:nvSpPr>
        <p:spPr>
          <a:xfrm>
            <a:off x="914400" y="4321314"/>
            <a:ext cx="1295400" cy="400110"/>
          </a:xfrm>
          <a:prstGeom prst="rect">
            <a:avLst/>
          </a:prstGeom>
          <a:noFill/>
        </p:spPr>
        <p:txBody>
          <a:bodyPr wrap="square" rtlCol="0">
            <a:spAutoFit/>
          </a:bodyPr>
          <a:lstStyle/>
          <a:p>
            <a:r>
              <a:rPr lang="en-US" altLang="zh-CN" sz="2000" b="1" dirty="0">
                <a:latin typeface="+mj-ea"/>
                <a:ea typeface="+mj-ea"/>
              </a:rPr>
              <a:t>1946.1</a:t>
            </a:r>
          </a:p>
        </p:txBody>
      </p:sp>
      <p:sp>
        <p:nvSpPr>
          <p:cNvPr id="54" name="TextBox 53"/>
          <p:cNvSpPr txBox="1"/>
          <p:nvPr/>
        </p:nvSpPr>
        <p:spPr>
          <a:xfrm>
            <a:off x="1066800" y="3077051"/>
            <a:ext cx="838200" cy="1015663"/>
          </a:xfrm>
          <a:prstGeom prst="rect">
            <a:avLst/>
          </a:prstGeom>
          <a:noFill/>
        </p:spPr>
        <p:txBody>
          <a:bodyPr wrap="square" rtlCol="0">
            <a:spAutoFit/>
          </a:bodyPr>
          <a:lstStyle/>
          <a:p>
            <a:r>
              <a:rPr lang="zh-CN" altLang="en-US" sz="2000" b="1" dirty="0"/>
              <a:t>政治协商会议</a:t>
            </a:r>
          </a:p>
        </p:txBody>
      </p:sp>
      <p:sp>
        <p:nvSpPr>
          <p:cNvPr id="55" name="TextBox 54"/>
          <p:cNvSpPr txBox="1"/>
          <p:nvPr/>
        </p:nvSpPr>
        <p:spPr>
          <a:xfrm>
            <a:off x="1981200" y="4321314"/>
            <a:ext cx="990600" cy="400110"/>
          </a:xfrm>
          <a:prstGeom prst="rect">
            <a:avLst/>
          </a:prstGeom>
          <a:noFill/>
        </p:spPr>
        <p:txBody>
          <a:bodyPr wrap="square" rtlCol="0">
            <a:spAutoFit/>
          </a:bodyPr>
          <a:lstStyle/>
          <a:p>
            <a:r>
              <a:rPr lang="en-US" altLang="zh-CN" sz="2000" b="1" dirty="0">
                <a:latin typeface="+mj-ea"/>
                <a:ea typeface="+mj-ea"/>
              </a:rPr>
              <a:t>1946.6</a:t>
            </a:r>
          </a:p>
        </p:txBody>
      </p:sp>
      <p:sp>
        <p:nvSpPr>
          <p:cNvPr id="56" name="TextBox 55"/>
          <p:cNvSpPr txBox="1"/>
          <p:nvPr/>
        </p:nvSpPr>
        <p:spPr>
          <a:xfrm>
            <a:off x="2133600" y="3384828"/>
            <a:ext cx="838200" cy="707886"/>
          </a:xfrm>
          <a:prstGeom prst="rect">
            <a:avLst/>
          </a:prstGeom>
          <a:noFill/>
        </p:spPr>
        <p:txBody>
          <a:bodyPr wrap="square" rtlCol="0">
            <a:spAutoFit/>
          </a:bodyPr>
          <a:lstStyle/>
          <a:p>
            <a:r>
              <a:rPr lang="zh-CN" altLang="en-US" sz="2000" b="1" dirty="0"/>
              <a:t>内战爆发</a:t>
            </a:r>
          </a:p>
        </p:txBody>
      </p:sp>
      <p:sp>
        <p:nvSpPr>
          <p:cNvPr id="57" name="TextBox 56"/>
          <p:cNvSpPr txBox="1"/>
          <p:nvPr/>
        </p:nvSpPr>
        <p:spPr>
          <a:xfrm>
            <a:off x="3048000" y="4321314"/>
            <a:ext cx="990600" cy="400110"/>
          </a:xfrm>
          <a:prstGeom prst="rect">
            <a:avLst/>
          </a:prstGeom>
          <a:noFill/>
        </p:spPr>
        <p:txBody>
          <a:bodyPr wrap="square" rtlCol="0">
            <a:spAutoFit/>
          </a:bodyPr>
          <a:lstStyle/>
          <a:p>
            <a:r>
              <a:rPr lang="en-US" altLang="zh-CN" sz="2000" b="1" dirty="0">
                <a:latin typeface="+mj-ea"/>
                <a:ea typeface="+mj-ea"/>
              </a:rPr>
              <a:t>1947.3</a:t>
            </a:r>
          </a:p>
        </p:txBody>
      </p:sp>
      <p:sp>
        <p:nvSpPr>
          <p:cNvPr id="58" name="TextBox 57"/>
          <p:cNvSpPr txBox="1"/>
          <p:nvPr/>
        </p:nvSpPr>
        <p:spPr>
          <a:xfrm>
            <a:off x="3200400" y="3406914"/>
            <a:ext cx="838200" cy="707886"/>
          </a:xfrm>
          <a:prstGeom prst="rect">
            <a:avLst/>
          </a:prstGeom>
          <a:noFill/>
        </p:spPr>
        <p:txBody>
          <a:bodyPr wrap="square" rtlCol="0">
            <a:spAutoFit/>
          </a:bodyPr>
          <a:lstStyle/>
          <a:p>
            <a:r>
              <a:rPr lang="zh-CN" altLang="en-US" sz="2000" b="1" dirty="0"/>
              <a:t>转战陕北</a:t>
            </a:r>
          </a:p>
        </p:txBody>
      </p:sp>
      <p:sp>
        <p:nvSpPr>
          <p:cNvPr id="59" name="TextBox 58"/>
          <p:cNvSpPr txBox="1"/>
          <p:nvPr/>
        </p:nvSpPr>
        <p:spPr>
          <a:xfrm>
            <a:off x="4114800" y="4321314"/>
            <a:ext cx="1295400" cy="400110"/>
          </a:xfrm>
          <a:prstGeom prst="rect">
            <a:avLst/>
          </a:prstGeom>
          <a:noFill/>
        </p:spPr>
        <p:txBody>
          <a:bodyPr wrap="square" rtlCol="0">
            <a:spAutoFit/>
          </a:bodyPr>
          <a:lstStyle/>
          <a:p>
            <a:r>
              <a:rPr lang="en-US" altLang="zh-CN" sz="2000" b="1" dirty="0">
                <a:latin typeface="+mj-ea"/>
                <a:ea typeface="+mj-ea"/>
              </a:rPr>
              <a:t>1947</a:t>
            </a:r>
            <a:r>
              <a:rPr lang="zh-CN" altLang="en-US" sz="2000" b="1" dirty="0">
                <a:latin typeface="+mj-ea"/>
                <a:ea typeface="+mj-ea"/>
              </a:rPr>
              <a:t>年夏</a:t>
            </a:r>
            <a:endParaRPr lang="en-US" altLang="zh-CN" sz="2000" b="1" dirty="0">
              <a:latin typeface="+mj-ea"/>
              <a:ea typeface="+mj-ea"/>
            </a:endParaRPr>
          </a:p>
        </p:txBody>
      </p:sp>
      <p:sp>
        <p:nvSpPr>
          <p:cNvPr id="60" name="TextBox 59"/>
          <p:cNvSpPr txBox="1"/>
          <p:nvPr/>
        </p:nvSpPr>
        <p:spPr>
          <a:xfrm>
            <a:off x="4114800" y="3384828"/>
            <a:ext cx="1143000" cy="707886"/>
          </a:xfrm>
          <a:prstGeom prst="rect">
            <a:avLst/>
          </a:prstGeom>
          <a:noFill/>
        </p:spPr>
        <p:txBody>
          <a:bodyPr wrap="square" rtlCol="0">
            <a:spAutoFit/>
          </a:bodyPr>
          <a:lstStyle/>
          <a:p>
            <a:r>
              <a:rPr lang="zh-CN" altLang="en-US" sz="2000" b="1" dirty="0"/>
              <a:t>   挺进</a:t>
            </a:r>
            <a:endParaRPr lang="en-US" altLang="zh-CN" sz="2000" b="1" dirty="0"/>
          </a:p>
          <a:p>
            <a:r>
              <a:rPr lang="zh-CN" altLang="en-US" sz="2000" b="1" dirty="0"/>
              <a:t>大别山</a:t>
            </a:r>
          </a:p>
        </p:txBody>
      </p:sp>
      <p:sp>
        <p:nvSpPr>
          <p:cNvPr id="61" name="TextBox 60"/>
          <p:cNvSpPr txBox="1"/>
          <p:nvPr/>
        </p:nvSpPr>
        <p:spPr>
          <a:xfrm>
            <a:off x="5257800" y="4321314"/>
            <a:ext cx="1295400" cy="400110"/>
          </a:xfrm>
          <a:prstGeom prst="rect">
            <a:avLst/>
          </a:prstGeom>
          <a:noFill/>
        </p:spPr>
        <p:txBody>
          <a:bodyPr wrap="square" rtlCol="0">
            <a:spAutoFit/>
          </a:bodyPr>
          <a:lstStyle/>
          <a:p>
            <a:r>
              <a:rPr lang="en-US" altLang="zh-CN" sz="2000" b="1" dirty="0">
                <a:latin typeface="+mj-ea"/>
                <a:ea typeface="+mj-ea"/>
              </a:rPr>
              <a:t>1947</a:t>
            </a:r>
            <a:r>
              <a:rPr lang="zh-CN" altLang="en-US" sz="2000" b="1" dirty="0">
                <a:latin typeface="+mj-ea"/>
                <a:ea typeface="+mj-ea"/>
              </a:rPr>
              <a:t>年</a:t>
            </a:r>
            <a:endParaRPr lang="en-US" altLang="zh-CN" sz="2000" b="1" dirty="0">
              <a:latin typeface="+mj-ea"/>
              <a:ea typeface="+mj-ea"/>
            </a:endParaRPr>
          </a:p>
        </p:txBody>
      </p:sp>
      <p:sp>
        <p:nvSpPr>
          <p:cNvPr id="62" name="TextBox 61"/>
          <p:cNvSpPr txBox="1"/>
          <p:nvPr/>
        </p:nvSpPr>
        <p:spPr>
          <a:xfrm>
            <a:off x="5410200" y="3406914"/>
            <a:ext cx="762000" cy="707886"/>
          </a:xfrm>
          <a:prstGeom prst="rect">
            <a:avLst/>
          </a:prstGeom>
          <a:noFill/>
        </p:spPr>
        <p:txBody>
          <a:bodyPr wrap="square" rtlCol="0">
            <a:spAutoFit/>
          </a:bodyPr>
          <a:lstStyle/>
          <a:p>
            <a:r>
              <a:rPr lang="zh-CN" altLang="en-US" sz="2000" b="1" dirty="0"/>
              <a:t>土地</a:t>
            </a:r>
            <a:endParaRPr lang="en-US" altLang="zh-CN" sz="2000" b="1" dirty="0"/>
          </a:p>
          <a:p>
            <a:r>
              <a:rPr lang="zh-CN" altLang="en-US" sz="2000" b="1" dirty="0"/>
              <a:t>改革</a:t>
            </a:r>
            <a:endParaRPr lang="en-US" altLang="zh-CN" sz="2000" b="1" dirty="0"/>
          </a:p>
        </p:txBody>
      </p:sp>
      <p:sp>
        <p:nvSpPr>
          <p:cNvPr id="63" name="TextBox 62"/>
          <p:cNvSpPr txBox="1"/>
          <p:nvPr/>
        </p:nvSpPr>
        <p:spPr>
          <a:xfrm>
            <a:off x="6172200" y="4321314"/>
            <a:ext cx="1295400" cy="400110"/>
          </a:xfrm>
          <a:prstGeom prst="rect">
            <a:avLst/>
          </a:prstGeom>
          <a:noFill/>
        </p:spPr>
        <p:txBody>
          <a:bodyPr wrap="square" rtlCol="0">
            <a:spAutoFit/>
          </a:bodyPr>
          <a:lstStyle/>
          <a:p>
            <a:r>
              <a:rPr lang="en-US" altLang="zh-CN" sz="2000" b="1" dirty="0">
                <a:latin typeface="+mj-ea"/>
                <a:ea typeface="+mj-ea"/>
              </a:rPr>
              <a:t>1948.9</a:t>
            </a:r>
          </a:p>
        </p:txBody>
      </p:sp>
      <p:sp>
        <p:nvSpPr>
          <p:cNvPr id="64" name="TextBox 63"/>
          <p:cNvSpPr txBox="1"/>
          <p:nvPr/>
        </p:nvSpPr>
        <p:spPr>
          <a:xfrm>
            <a:off x="7086600" y="4321314"/>
            <a:ext cx="1295400" cy="400110"/>
          </a:xfrm>
          <a:prstGeom prst="rect">
            <a:avLst/>
          </a:prstGeom>
          <a:noFill/>
        </p:spPr>
        <p:txBody>
          <a:bodyPr wrap="square" rtlCol="0">
            <a:spAutoFit/>
          </a:bodyPr>
          <a:lstStyle/>
          <a:p>
            <a:r>
              <a:rPr lang="en-US" altLang="zh-CN" sz="2000" b="1" dirty="0">
                <a:latin typeface="+mj-ea"/>
                <a:ea typeface="+mj-ea"/>
              </a:rPr>
              <a:t>1949.1</a:t>
            </a:r>
          </a:p>
        </p:txBody>
      </p:sp>
      <p:sp>
        <p:nvSpPr>
          <p:cNvPr id="65" name="TextBox 64"/>
          <p:cNvSpPr txBox="1"/>
          <p:nvPr/>
        </p:nvSpPr>
        <p:spPr>
          <a:xfrm>
            <a:off x="7848600" y="3384828"/>
            <a:ext cx="1295400" cy="707886"/>
          </a:xfrm>
          <a:prstGeom prst="rect">
            <a:avLst/>
          </a:prstGeom>
          <a:noFill/>
        </p:spPr>
        <p:txBody>
          <a:bodyPr wrap="square" rtlCol="0">
            <a:spAutoFit/>
          </a:bodyPr>
          <a:lstStyle/>
          <a:p>
            <a:r>
              <a:rPr lang="zh-CN" altLang="en-US" sz="2000" b="1" dirty="0"/>
              <a:t>渡江战役</a:t>
            </a:r>
            <a:endParaRPr lang="en-US" altLang="zh-CN" sz="2000" b="1" dirty="0"/>
          </a:p>
          <a:p>
            <a:r>
              <a:rPr lang="zh-CN" altLang="en-US" sz="2000" b="1" dirty="0"/>
              <a:t>南京解放</a:t>
            </a:r>
            <a:endParaRPr lang="en-US" altLang="zh-CN" sz="2000" b="1" dirty="0"/>
          </a:p>
        </p:txBody>
      </p:sp>
      <p:sp>
        <p:nvSpPr>
          <p:cNvPr id="66" name="TextBox 65"/>
          <p:cNvSpPr txBox="1"/>
          <p:nvPr/>
        </p:nvSpPr>
        <p:spPr>
          <a:xfrm>
            <a:off x="8077200" y="4321314"/>
            <a:ext cx="1066800" cy="400110"/>
          </a:xfrm>
          <a:prstGeom prst="rect">
            <a:avLst/>
          </a:prstGeom>
          <a:noFill/>
        </p:spPr>
        <p:txBody>
          <a:bodyPr wrap="square" rtlCol="0">
            <a:spAutoFit/>
          </a:bodyPr>
          <a:lstStyle/>
          <a:p>
            <a:r>
              <a:rPr lang="en-US" altLang="zh-CN" sz="2000" b="1" dirty="0">
                <a:latin typeface="+mj-ea"/>
                <a:ea typeface="+mj-ea"/>
              </a:rPr>
              <a:t>1949.4</a:t>
            </a:r>
          </a:p>
        </p:txBody>
      </p:sp>
      <p:sp>
        <p:nvSpPr>
          <p:cNvPr id="67" name="TextBox 66"/>
          <p:cNvSpPr txBox="1"/>
          <p:nvPr/>
        </p:nvSpPr>
        <p:spPr>
          <a:xfrm>
            <a:off x="6705600" y="3406914"/>
            <a:ext cx="762000" cy="707886"/>
          </a:xfrm>
          <a:prstGeom prst="rect">
            <a:avLst/>
          </a:prstGeom>
          <a:noFill/>
        </p:spPr>
        <p:txBody>
          <a:bodyPr wrap="square" rtlCol="0">
            <a:spAutoFit/>
          </a:bodyPr>
          <a:lstStyle/>
          <a:p>
            <a:r>
              <a:rPr lang="zh-CN" altLang="en-US" sz="2000" b="1" dirty="0"/>
              <a:t>三大战役</a:t>
            </a:r>
            <a:endParaRPr lang="en-US" altLang="zh-CN" sz="2000" b="1" dirty="0"/>
          </a:p>
        </p:txBody>
      </p:sp>
      <p:sp>
        <p:nvSpPr>
          <p:cNvPr id="68" name="左大括号 67"/>
          <p:cNvSpPr/>
          <p:nvPr/>
        </p:nvSpPr>
        <p:spPr>
          <a:xfrm rot="5400000">
            <a:off x="3276600" y="2057400"/>
            <a:ext cx="533399" cy="2209800"/>
          </a:xfrm>
          <a:prstGeom prst="leftBrace">
            <a:avLst>
              <a:gd name="adj1" fmla="val 8333"/>
              <a:gd name="adj2" fmla="val 5114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TextBox 68"/>
          <p:cNvSpPr txBox="1"/>
          <p:nvPr/>
        </p:nvSpPr>
        <p:spPr>
          <a:xfrm>
            <a:off x="2819400" y="2510135"/>
            <a:ext cx="1524000" cy="461665"/>
          </a:xfrm>
          <a:prstGeom prst="rect">
            <a:avLst/>
          </a:prstGeom>
          <a:noFill/>
        </p:spPr>
        <p:txBody>
          <a:bodyPr wrap="square" rtlCol="0">
            <a:spAutoFit/>
          </a:bodyPr>
          <a:lstStyle/>
          <a:p>
            <a:r>
              <a:rPr lang="zh-CN" altLang="en-US" sz="2400" b="1" dirty="0"/>
              <a:t>战略防御</a:t>
            </a:r>
          </a:p>
        </p:txBody>
      </p:sp>
      <p:sp>
        <p:nvSpPr>
          <p:cNvPr id="70" name="左大括号 69"/>
          <p:cNvSpPr/>
          <p:nvPr/>
        </p:nvSpPr>
        <p:spPr>
          <a:xfrm rot="5400000">
            <a:off x="5298133" y="2250135"/>
            <a:ext cx="528936" cy="1828799"/>
          </a:xfrm>
          <a:prstGeom prst="leftBrace">
            <a:avLst>
              <a:gd name="adj1" fmla="val 8333"/>
              <a:gd name="adj2" fmla="val 5114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TextBox 70"/>
          <p:cNvSpPr txBox="1"/>
          <p:nvPr/>
        </p:nvSpPr>
        <p:spPr>
          <a:xfrm>
            <a:off x="4800600" y="2510135"/>
            <a:ext cx="1447799" cy="461665"/>
          </a:xfrm>
          <a:prstGeom prst="rect">
            <a:avLst/>
          </a:prstGeom>
          <a:noFill/>
        </p:spPr>
        <p:txBody>
          <a:bodyPr wrap="square" rtlCol="0">
            <a:spAutoFit/>
          </a:bodyPr>
          <a:lstStyle/>
          <a:p>
            <a:r>
              <a:rPr lang="zh-CN" altLang="en-US" sz="2400" b="1" dirty="0"/>
              <a:t>战略进攻</a:t>
            </a:r>
          </a:p>
        </p:txBody>
      </p:sp>
      <p:sp>
        <p:nvSpPr>
          <p:cNvPr id="72" name="左大括号 71"/>
          <p:cNvSpPr/>
          <p:nvPr/>
        </p:nvSpPr>
        <p:spPr>
          <a:xfrm rot="5400000">
            <a:off x="6710065" y="2671467"/>
            <a:ext cx="524470" cy="990600"/>
          </a:xfrm>
          <a:prstGeom prst="leftBrace">
            <a:avLst>
              <a:gd name="adj1" fmla="val 8333"/>
              <a:gd name="adj2" fmla="val 5114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TextBox 72"/>
          <p:cNvSpPr txBox="1"/>
          <p:nvPr/>
        </p:nvSpPr>
        <p:spPr>
          <a:xfrm>
            <a:off x="6172200" y="2514600"/>
            <a:ext cx="1447799" cy="461665"/>
          </a:xfrm>
          <a:prstGeom prst="rect">
            <a:avLst/>
          </a:prstGeom>
          <a:noFill/>
        </p:spPr>
        <p:txBody>
          <a:bodyPr wrap="square" rtlCol="0">
            <a:spAutoFit/>
          </a:bodyPr>
          <a:lstStyle/>
          <a:p>
            <a:r>
              <a:rPr lang="zh-CN" altLang="en-US" sz="2400" b="1" dirty="0"/>
              <a:t>战略决战</a:t>
            </a:r>
          </a:p>
        </p:txBody>
      </p:sp>
      <p:sp>
        <p:nvSpPr>
          <p:cNvPr id="74" name="左大括号 73"/>
          <p:cNvSpPr/>
          <p:nvPr/>
        </p:nvSpPr>
        <p:spPr>
          <a:xfrm rot="5400000">
            <a:off x="7814966" y="2557166"/>
            <a:ext cx="448268" cy="1143000"/>
          </a:xfrm>
          <a:prstGeom prst="leftBrace">
            <a:avLst>
              <a:gd name="adj1" fmla="val 8333"/>
              <a:gd name="adj2" fmla="val 5114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7467601" y="2514600"/>
            <a:ext cx="1447799" cy="461665"/>
          </a:xfrm>
          <a:prstGeom prst="rect">
            <a:avLst/>
          </a:prstGeom>
          <a:noFill/>
        </p:spPr>
        <p:txBody>
          <a:bodyPr wrap="square" rtlCol="0">
            <a:spAutoFit/>
          </a:bodyPr>
          <a:lstStyle/>
          <a:p>
            <a:r>
              <a:rPr lang="zh-CN" altLang="en-US" sz="2400" b="1" dirty="0"/>
              <a:t>走向胜利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in)">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ox(in)">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box(in)">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box(in)">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box(in)">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box(in)">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ox(in)">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ox(in)">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box(in)">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box(in)">
                                      <p:cBhvr>
                                        <p:cTn id="52" dur="5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box(in)">
                                      <p:cBhvr>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box(in)">
                                      <p:cBhvr>
                                        <p:cTn id="62" dur="5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box(i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box(in)">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box(in)">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box(in)">
                                      <p:cBhvr>
                                        <p:cTn id="82" dur="500"/>
                                        <p:tgtEl>
                                          <p:spTgt spid="66"/>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box(in)">
                                      <p:cBhvr>
                                        <p:cTn id="87" dur="5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ipe(up)">
                                      <p:cBhvr>
                                        <p:cTn id="92" dur="500"/>
                                        <p:tgtEl>
                                          <p:spTgt spid="68"/>
                                        </p:tgtEl>
                                      </p:cBhvr>
                                    </p:animEffect>
                                  </p:childTnLst>
                                </p:cTn>
                              </p:par>
                            </p:childTnLst>
                          </p:cTn>
                        </p:par>
                        <p:par>
                          <p:cTn id="93" fill="hold">
                            <p:stCondLst>
                              <p:cond delay="500"/>
                            </p:stCondLst>
                            <p:childTnLst>
                              <p:par>
                                <p:cTn id="94" presetID="4" presetClass="entr" presetSubtype="16" fill="hold" grpId="0" nodeType="after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box(in)">
                                      <p:cBhvr>
                                        <p:cTn id="96" dur="500"/>
                                        <p:tgtEl>
                                          <p:spTgt spid="6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70"/>
                                        </p:tgtEl>
                                        <p:attrNameLst>
                                          <p:attrName>style.visibility</p:attrName>
                                        </p:attrNameLst>
                                      </p:cBhvr>
                                      <p:to>
                                        <p:strVal val="visible"/>
                                      </p:to>
                                    </p:set>
                                    <p:animEffect transition="in" filter="wipe(up)">
                                      <p:cBhvr>
                                        <p:cTn id="101" dur="500"/>
                                        <p:tgtEl>
                                          <p:spTgt spid="70"/>
                                        </p:tgtEl>
                                      </p:cBhvr>
                                    </p:animEffect>
                                  </p:childTnLst>
                                </p:cTn>
                              </p:par>
                            </p:childTnLst>
                          </p:cTn>
                        </p:par>
                        <p:par>
                          <p:cTn id="102" fill="hold">
                            <p:stCondLst>
                              <p:cond delay="500"/>
                            </p:stCondLst>
                            <p:childTnLst>
                              <p:par>
                                <p:cTn id="103" presetID="4" presetClass="entr" presetSubtype="16" fill="hold" grpId="0" nodeType="after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box(in)">
                                      <p:cBhvr>
                                        <p:cTn id="105" dur="500"/>
                                        <p:tgtEl>
                                          <p:spTgt spid="7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wipe(up)">
                                      <p:cBhvr>
                                        <p:cTn id="110" dur="500"/>
                                        <p:tgtEl>
                                          <p:spTgt spid="72"/>
                                        </p:tgtEl>
                                      </p:cBhvr>
                                    </p:animEffect>
                                  </p:childTnLst>
                                </p:cTn>
                              </p:par>
                            </p:childTnLst>
                          </p:cTn>
                        </p:par>
                        <p:par>
                          <p:cTn id="111" fill="hold">
                            <p:stCondLst>
                              <p:cond delay="500"/>
                            </p:stCondLst>
                            <p:childTnLst>
                              <p:par>
                                <p:cTn id="112" presetID="4" presetClass="entr" presetSubtype="16" fill="hold" grpId="0" nodeType="after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box(in)">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74"/>
                                        </p:tgtEl>
                                        <p:attrNameLst>
                                          <p:attrName>style.visibility</p:attrName>
                                        </p:attrNameLst>
                                      </p:cBhvr>
                                      <p:to>
                                        <p:strVal val="visible"/>
                                      </p:to>
                                    </p:set>
                                    <p:animEffect transition="in" filter="wipe(up)">
                                      <p:cBhvr>
                                        <p:cTn id="119" dur="500"/>
                                        <p:tgtEl>
                                          <p:spTgt spid="74"/>
                                        </p:tgtEl>
                                      </p:cBhvr>
                                    </p:animEffect>
                                  </p:childTnLst>
                                </p:cTn>
                              </p:par>
                            </p:childTnLst>
                          </p:cTn>
                        </p:par>
                        <p:par>
                          <p:cTn id="120" fill="hold">
                            <p:stCondLst>
                              <p:cond delay="500"/>
                            </p:stCondLst>
                            <p:childTnLst>
                              <p:par>
                                <p:cTn id="121" presetID="4" presetClass="entr" presetSubtype="16"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box(in)">
                                      <p:cBhvr>
                                        <p:cTn id="12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animBg="1"/>
      <p:bldP spid="69" grpId="0"/>
      <p:bldP spid="70" grpId="0" animBg="1"/>
      <p:bldP spid="71" grpId="0"/>
      <p:bldP spid="72" grpId="0" animBg="1"/>
      <p:bldP spid="73" grpId="0"/>
      <p:bldP spid="74" grpId="0" animBg="1"/>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bwMode="auto">
          <a:xfrm>
            <a:off x="595313" y="2209800"/>
            <a:ext cx="8015287" cy="1625600"/>
          </a:xfrm>
          <a:prstGeom prst="rect">
            <a:avLst/>
          </a:prstGeom>
          <a:noFill/>
          <a:ln w="9525">
            <a:noFill/>
            <a:miter lim="800000"/>
          </a:ln>
        </p:spPr>
        <p:txBody>
          <a:bodyPr lIns="68580" tIns="34290" rIns="68580" bIns="34290"/>
          <a:lstStyle/>
          <a:p>
            <a:pPr marL="228600" indent="-228600">
              <a:lnSpc>
                <a:spcPct val="150000"/>
              </a:lnSpc>
              <a:spcBef>
                <a:spcPts val="1000"/>
              </a:spcBef>
            </a:pPr>
            <a:r>
              <a:rPr lang="zh-CN" altLang="en-US" sz="3600" b="1" dirty="0">
                <a:latin typeface="仿宋" panose="02010609060101010101" pitchFamily="49" charset="-122"/>
                <a:ea typeface="仿宋" panose="02010609060101010101" pitchFamily="49" charset="-122"/>
              </a:rPr>
              <a:t>记忆学案</a:t>
            </a:r>
            <a:r>
              <a:rPr lang="zh-CN" altLang="zh-CN" sz="3600" b="1" dirty="0"/>
              <a:t>【考点清单——须背诵】</a:t>
            </a:r>
            <a:r>
              <a:rPr lang="zh-CN" altLang="en-US" sz="3600" b="1" dirty="0">
                <a:latin typeface="仿宋" panose="02010609060101010101" pitchFamily="49" charset="-122"/>
                <a:ea typeface="仿宋" panose="02010609060101010101" pitchFamily="49" charset="-122"/>
              </a:rPr>
              <a:t>部分</a:t>
            </a:r>
            <a:endParaRPr lang="en-US" altLang="zh-CN" sz="3600" b="1" dirty="0">
              <a:latin typeface="仿宋" panose="02010609060101010101" pitchFamily="49" charset="-122"/>
              <a:ea typeface="仿宋" panose="02010609060101010101" pitchFamily="49" charset="-122"/>
            </a:endParaRPr>
          </a:p>
          <a:p>
            <a:pPr marL="228600" indent="-228600">
              <a:lnSpc>
                <a:spcPct val="150000"/>
              </a:lnSpc>
              <a:spcBef>
                <a:spcPts val="1000"/>
              </a:spcBef>
            </a:pPr>
            <a:r>
              <a:rPr lang="zh-CN" altLang="en-US" sz="3600" b="1" dirty="0">
                <a:latin typeface="仿宋" panose="02010609060101010101" pitchFamily="49" charset="-122"/>
                <a:ea typeface="仿宋" panose="02010609060101010101" pitchFamily="49" charset="-122"/>
              </a:rPr>
              <a:t>（时间：</a:t>
            </a:r>
            <a:r>
              <a:rPr lang="en-US" altLang="zh-CN" sz="3600" b="1" dirty="0">
                <a:latin typeface="仿宋" panose="02010609060101010101" pitchFamily="49" charset="-122"/>
                <a:ea typeface="仿宋" panose="02010609060101010101" pitchFamily="49" charset="-122"/>
              </a:rPr>
              <a:t>5</a:t>
            </a:r>
            <a:r>
              <a:rPr lang="zh-CN" altLang="en-US" sz="3600" b="1" dirty="0">
                <a:latin typeface="仿宋" panose="02010609060101010101" pitchFamily="49" charset="-122"/>
                <a:ea typeface="仿宋" panose="02010609060101010101" pitchFamily="49" charset="-122"/>
              </a:rPr>
              <a:t>分钟）</a:t>
            </a:r>
            <a:endParaRPr lang="en-US" altLang="zh-CN" sz="3600" b="1" dirty="0">
              <a:latin typeface="仿宋" panose="02010609060101010101" pitchFamily="49" charset="-122"/>
              <a:ea typeface="仿宋" panose="02010609060101010101" pitchFamily="49" charset="-122"/>
            </a:endParaRPr>
          </a:p>
        </p:txBody>
      </p:sp>
      <p:grpSp>
        <p:nvGrpSpPr>
          <p:cNvPr id="8" name="组合 7"/>
          <p:cNvGrpSpPr/>
          <p:nvPr/>
        </p:nvGrpSpPr>
        <p:grpSpPr>
          <a:xfrm>
            <a:off x="0" y="0"/>
            <a:ext cx="9144000" cy="838200"/>
            <a:chOff x="0" y="0"/>
            <a:chExt cx="9144000" cy="838200"/>
          </a:xfrm>
        </p:grpSpPr>
        <p:grpSp>
          <p:nvGrpSpPr>
            <p:cNvPr id="9" name="组合 5"/>
            <p:cNvGrpSpPr/>
            <p:nvPr/>
          </p:nvGrpSpPr>
          <p:grpSpPr>
            <a:xfrm>
              <a:off x="2209800" y="0"/>
              <a:ext cx="6934200" cy="838200"/>
              <a:chOff x="1676400" y="0"/>
              <a:chExt cx="7467600" cy="762000"/>
            </a:xfrm>
          </p:grpSpPr>
          <p:sp>
            <p:nvSpPr>
              <p:cNvPr id="12"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3" name="TextBox 12"/>
              <p:cNvSpPr txBox="1"/>
              <p:nvPr/>
            </p:nvSpPr>
            <p:spPr>
              <a:xfrm>
                <a:off x="4384431" y="76200"/>
                <a:ext cx="3048000" cy="584775"/>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解 放 战 争</a:t>
                </a:r>
              </a:p>
            </p:txBody>
          </p:sp>
        </p:grpSp>
        <p:pic>
          <p:nvPicPr>
            <p:cNvPr id="10" name="图片 9" descr="timg (3).jpg"/>
            <p:cNvPicPr>
              <a:picLocks noChangeAspect="1"/>
            </p:cNvPicPr>
            <p:nvPr/>
          </p:nvPicPr>
          <p:blipFill>
            <a:blip r:embed="rId2" cstate="print"/>
            <a:stretch>
              <a:fillRect/>
            </a:stretch>
          </p:blipFill>
          <p:spPr>
            <a:xfrm>
              <a:off x="0" y="0"/>
              <a:ext cx="2209800" cy="838200"/>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1878</Words>
  <Application>Microsoft Office PowerPoint</Application>
  <PresentationFormat>全屏显示(4:3)</PresentationFormat>
  <Paragraphs>295</Paragraphs>
  <Slides>43</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43</vt:i4>
      </vt:variant>
    </vt:vector>
  </HeadingPairs>
  <TitlesOfParts>
    <vt:vector size="54" baseType="lpstr">
      <vt:lpstr>仿宋</vt:lpstr>
      <vt:lpstr>黑体</vt:lpstr>
      <vt:lpstr>楷体</vt:lpstr>
      <vt:lpstr>隶书</vt:lpstr>
      <vt:lpstr>宋体</vt:lpstr>
      <vt:lpstr>Arial</vt:lpstr>
      <vt:lpstr>Calibri</vt:lpstr>
      <vt:lpstr>Tahoma</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会玲 郭</cp:lastModifiedBy>
  <cp:revision>533</cp:revision>
  <dcterms:created xsi:type="dcterms:W3CDTF">2006-08-16T00:00:00Z</dcterms:created>
  <dcterms:modified xsi:type="dcterms:W3CDTF">2020-04-16T01:36:27Z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