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24"/>
  </p:notesMasterIdLst>
  <p:sldIdLst>
    <p:sldId id="1701" r:id="rId3"/>
    <p:sldId id="1778" r:id="rId4"/>
    <p:sldId id="1790" r:id="rId5"/>
    <p:sldId id="1803" r:id="rId6"/>
    <p:sldId id="1804" r:id="rId7"/>
    <p:sldId id="1805" r:id="rId8"/>
    <p:sldId id="1809" r:id="rId9"/>
    <p:sldId id="1119" r:id="rId10"/>
    <p:sldId id="1766" r:id="rId11"/>
    <p:sldId id="1770" r:id="rId12"/>
    <p:sldId id="1789" r:id="rId13"/>
    <p:sldId id="1806" r:id="rId14"/>
    <p:sldId id="1807" r:id="rId15"/>
    <p:sldId id="1771" r:id="rId16"/>
    <p:sldId id="1772" r:id="rId17"/>
    <p:sldId id="1773" r:id="rId18"/>
    <p:sldId id="1808" r:id="rId19"/>
    <p:sldId id="1825" r:id="rId20"/>
    <p:sldId id="1774" r:id="rId21"/>
    <p:sldId id="1775" r:id="rId22"/>
    <p:sldId id="1776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8D8BB"/>
    <a:srgbClr val="31B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965"/>
            <a:ext cx="6858000" cy="1242103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140"/>
            <a:ext cx="6858000" cy="1242103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51"/>
            <a:ext cx="7886700" cy="4170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2447"/>
            <a:ext cx="6858000" cy="1640622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141"/>
            <a:ext cx="6858000" cy="1242103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78"/>
            <a:ext cx="7886700" cy="994397"/>
          </a:xfrm>
        </p:spPr>
        <p:txBody>
          <a:bodyPr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69528"/>
            <a:ext cx="7886700" cy="3264243"/>
          </a:xfrm>
        </p:spPr>
        <p:txBody>
          <a:bodyPr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3975"/>
            <a:ext cx="5491163" cy="608655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58304"/>
            <a:ext cx="5491163" cy="48577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78"/>
            <a:ext cx="7886700" cy="994397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69528"/>
            <a:ext cx="3886200" cy="3264243"/>
          </a:xfrm>
        </p:spPr>
        <p:txBody>
          <a:bodyPr/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69528"/>
            <a:ext cx="3886200" cy="3264243"/>
          </a:xfrm>
        </p:spPr>
        <p:txBody>
          <a:bodyPr/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017"/>
            <a:ext cx="3868340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151"/>
            <a:ext cx="3868340" cy="26811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017"/>
            <a:ext cx="3887391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151"/>
            <a:ext cx="3887391" cy="26811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5134"/>
            <a:ext cx="7886700" cy="994397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/>
        </p:nvCxnSpPr>
        <p:spPr>
          <a:xfrm>
            <a:off x="557213" y="325512"/>
            <a:ext cx="0" cy="104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272"/>
            <a:ext cx="3123900" cy="1200422"/>
          </a:xfrm>
        </p:spPr>
        <p:txBody>
          <a:bodyPr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4897"/>
            <a:ext cx="4363031" cy="3821701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3399"/>
            <a:ext cx="3123900" cy="285933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8342"/>
            <a:ext cx="2057400" cy="2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E25FE-ED35-4FFD-8359-B381F2CECFF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8342"/>
            <a:ext cx="3086100" cy="2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8342"/>
            <a:ext cx="2057400" cy="274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3906"/>
            <a:ext cx="1146987" cy="4359866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06"/>
            <a:ext cx="6659969" cy="435986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51"/>
            <a:ext cx="7886700" cy="4170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" descr="微信图片_2020022512233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86638" y="125051"/>
            <a:ext cx="1581150" cy="50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953"/>
            <a:ext cx="7886700" cy="1862758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7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017"/>
            <a:ext cx="3868340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151"/>
            <a:ext cx="3868340" cy="268114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017"/>
            <a:ext cx="3887391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151"/>
            <a:ext cx="3887391" cy="268114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616"/>
            <a:ext cx="4286250" cy="103707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535"/>
            <a:ext cx="4286250" cy="88965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76"/>
            <a:ext cx="3511241" cy="1071363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76"/>
            <a:ext cx="4283912" cy="405361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97"/>
            <a:ext cx="3511241" cy="285933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906"/>
            <a:ext cx="681676" cy="435986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906"/>
            <a:ext cx="7084832" cy="435986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906"/>
            <a:ext cx="7886700" cy="99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528"/>
            <a:ext cx="7886700" cy="3264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341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341"/>
            <a:ext cx="3086100" cy="27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341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4700"/>
            <a:ext cx="7886700" cy="99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5"/>
            </p:custDataLst>
          </p:nvPr>
        </p:nvSpPr>
        <p:spPr>
          <a:xfrm>
            <a:off x="628650" y="1370324"/>
            <a:ext cx="7886700" cy="3263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342"/>
            <a:ext cx="2057400" cy="2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EE39A-0670-4528-A1D2-0E1375CF056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2020/5/11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342"/>
            <a:ext cx="3086100" cy="2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342"/>
            <a:ext cx="2057400" cy="274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2683724" y="1518326"/>
            <a:ext cx="3598421" cy="410825"/>
          </a:xfrm>
          <a:prstGeom prst="rect">
            <a:avLst/>
          </a:prstGeom>
        </p:spPr>
        <p:txBody>
          <a:bodyPr vert="horz" lIns="51441" tIns="25720" rIns="51441" bIns="2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25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初中历史九年级</a:t>
            </a:r>
          </a:p>
        </p:txBody>
      </p:sp>
      <p:sp>
        <p:nvSpPr>
          <p:cNvPr id="8" name="副标题 2"/>
          <p:cNvSpPr txBox="1"/>
          <p:nvPr/>
        </p:nvSpPr>
        <p:spPr>
          <a:xfrm>
            <a:off x="1483104" y="2070699"/>
            <a:ext cx="6339603" cy="879384"/>
          </a:xfrm>
          <a:prstGeom prst="rect">
            <a:avLst/>
          </a:prstGeom>
        </p:spPr>
        <p:txBody>
          <a:bodyPr vert="horz" lIns="51441" tIns="25720" rIns="51441" bIns="2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5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225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22</a:t>
            </a:r>
            <a:r>
              <a:rPr lang="zh-CN" altLang="en-US" sz="225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  中国近现代练习非选择题讲评</a:t>
            </a:r>
            <a:endParaRPr lang="en-US" altLang="zh-CN" sz="22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62560" y="241432"/>
            <a:ext cx="8769985" cy="2584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材料三  ……试图通过自上而下的改良来使中国现代化（近代化）是无效的。唯一的办法是从下面进行革命；这一革命于1911年爆发。……（革命派）所建立的制度对中国人民毫无意义，很快就在中国的政治现实面前土崩瓦解。        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                               ——斯塔夫里阿诺斯《全球通史》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（3）材料三中斯塔夫里阿诺斯在《全球通史》中对辛亥革命的影响持何种观点？你是否同意这一观点，请说明理由。（6分）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38125" y="1506352"/>
            <a:ext cx="6005830" cy="539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38125" y="2404242"/>
            <a:ext cx="100076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7251065" y="2017527"/>
            <a:ext cx="918210" cy="3867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2547620" y="2404877"/>
            <a:ext cx="104457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38125" y="3625982"/>
            <a:ext cx="8721090" cy="13220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观点一：同意。（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理由：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3921257"/>
            <a:ext cx="725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革命果实被袁世凯窃取（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分）；或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之后开始了北洋政府的黑暗统治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</a:p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没有改变中国半殖民地半封建的社会性质（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分）或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没有完成反帝反封建的革命任务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8125" y="2933832"/>
            <a:ext cx="8721090" cy="5835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作者观点：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6995" y="2933832"/>
            <a:ext cx="6985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认为辛亥革命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毫无意义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分。或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否定辛亥革命的作用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70100" y="4493392"/>
            <a:ext cx="6811010" cy="583565"/>
          </a:xfrm>
          <a:prstGeom prst="rect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评分说明：</a:t>
            </a:r>
          </a:p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同意的理由必须说出两层内容。每层内容中只要答出一点既得相应的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25525" y="755782"/>
            <a:ext cx="166370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3715385" y="755782"/>
            <a:ext cx="166370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圆角矩形 9"/>
          <p:cNvSpPr/>
          <p:nvPr/>
        </p:nvSpPr>
        <p:spPr>
          <a:xfrm>
            <a:off x="5838825" y="755782"/>
            <a:ext cx="10229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2" grpId="0" bldLvl="0" animBg="1"/>
      <p:bldP spid="4" grpId="0" bldLvl="0" animBg="1"/>
      <p:bldP spid="3" grpId="0"/>
      <p:bldP spid="5" grpId="0" bldLvl="0" animBg="1"/>
      <p:bldP spid="6" grpId="0"/>
      <p:bldP spid="7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2560" y="852302"/>
            <a:ext cx="8721090" cy="23069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观点二：不同意。（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理由：</a:t>
            </a:r>
          </a:p>
          <a:p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475" y="1844807"/>
            <a:ext cx="85572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①推翻了清王朝的反动统治，结束了两千多年的君主专制制度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分）；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必须答出这一条内容</a:t>
            </a:r>
          </a:p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②开创了完全意义上的近代民族民主革命；极大推动了中华民族的思想解放；建立了中华民国；颁布了《中华民国临时约法》</a:t>
            </a:r>
          </a:p>
          <a:p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110" y="3245617"/>
            <a:ext cx="6300000" cy="583565"/>
          </a:xfrm>
          <a:prstGeom prst="rect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评分说明：不同的理由，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的内容必须答出 ，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任意答出一点即可</a:t>
            </a:r>
            <a:endParaRPr lang="en-US" altLang="zh-CN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6840" y="77602"/>
            <a:ext cx="89109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27.（16分）阅读材料，完成下列要求。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材料一  1921年注定照耀史册，它并非世纪起点的标志，却是一个全新时代的开始，以毛泽东为代表的中国共产党人总结经验，上下求索，终于找到了一条使中国走向民族独立和人民解放的正确革命道路，取得了新民主主义革命的伟大胜利。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　                                          　——改编自《百年中国》解说词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（1）材料一认为“1921年是全新时代的开端”是因为这一年发生了什么重大事件？“正确革命道路”指的是什么道路？（6分）</a:t>
            </a: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（2）为探索出这条“正确革命道路”，中国共产党进行了哪些努力？请完成下面的年代尺。（6分）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材料二  我们党团结带领人民找到了一条……正确革命道路，进行了二十八年浴血奋战，完成了新民主主义革命，一九四九年建立了中华人民共和国，实现了中国从几千年封建专制政治向人民民主的伟大飞跃。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                                                       ——习近平在中国共产党第十九次全国代表大会上的报告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（3）在探索出这条“正确革命道路”之后，中国共产党为了“完成了新民主主义革命”又进行了哪些努力？结合所学知识，试举两例史实。（4分）</a:t>
            </a:r>
            <a:endParaRPr lang="zh-CN" altLang="en-US" sz="1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1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1862587"/>
            <a:ext cx="5208270" cy="1315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829310" y="225557"/>
            <a:ext cx="7929880" cy="3371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1921-1949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中国共产党成立后历经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28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年革命奋斗，带领中国人民完成新民主主义革命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25145" y="151262"/>
            <a:ext cx="7929880" cy="3371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1921-1949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中国共产党成立后历经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28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年革命奋斗，带领中国人民完成新民主主义革命</a:t>
            </a:r>
          </a:p>
        </p:txBody>
      </p:sp>
      <p:sp>
        <p:nvSpPr>
          <p:cNvPr id="6147" name="AutoShape -1020"/>
          <p:cNvSpPr/>
          <p:nvPr/>
        </p:nvSpPr>
        <p:spPr>
          <a:xfrm>
            <a:off x="68898" y="1782895"/>
            <a:ext cx="8990012" cy="285750"/>
          </a:xfrm>
          <a:prstGeom prst="rightArrow">
            <a:avLst>
              <a:gd name="adj1" fmla="val 50000"/>
              <a:gd name="adj2" fmla="val 51269"/>
            </a:avLst>
          </a:prstGeom>
          <a:solidFill>
            <a:srgbClr val="FFFFC2"/>
          </a:solidFill>
          <a:ln w="48260" cap="flat" cmpd="thickThin">
            <a:solidFill>
              <a:srgbClr val="695F0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Oval -972"/>
          <p:cNvSpPr>
            <a:spLocks noChangeArrowheads="1"/>
          </p:cNvSpPr>
          <p:nvPr/>
        </p:nvSpPr>
        <p:spPr bwMode="auto">
          <a:xfrm flipH="1">
            <a:off x="696341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Oval -972"/>
          <p:cNvSpPr>
            <a:spLocks noChangeArrowheads="1"/>
          </p:cNvSpPr>
          <p:nvPr/>
        </p:nvSpPr>
        <p:spPr bwMode="auto">
          <a:xfrm flipH="1">
            <a:off x="581279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Oval -972"/>
          <p:cNvSpPr>
            <a:spLocks noChangeArrowheads="1"/>
          </p:cNvSpPr>
          <p:nvPr/>
        </p:nvSpPr>
        <p:spPr bwMode="auto">
          <a:xfrm flipH="1">
            <a:off x="512127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" name="Oval -972"/>
          <p:cNvSpPr>
            <a:spLocks noChangeArrowheads="1"/>
          </p:cNvSpPr>
          <p:nvPr/>
        </p:nvSpPr>
        <p:spPr bwMode="auto">
          <a:xfrm flipH="1">
            <a:off x="4533900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" name="Oval -972"/>
          <p:cNvSpPr>
            <a:spLocks noChangeArrowheads="1"/>
          </p:cNvSpPr>
          <p:nvPr/>
        </p:nvSpPr>
        <p:spPr bwMode="auto">
          <a:xfrm flipH="1">
            <a:off x="3331210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" name="Oval -972"/>
          <p:cNvSpPr>
            <a:spLocks noChangeArrowheads="1"/>
          </p:cNvSpPr>
          <p:nvPr/>
        </p:nvSpPr>
        <p:spPr bwMode="auto">
          <a:xfrm flipH="1">
            <a:off x="234505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" name="Oval -972"/>
          <p:cNvSpPr>
            <a:spLocks noChangeArrowheads="1"/>
          </p:cNvSpPr>
          <p:nvPr/>
        </p:nvSpPr>
        <p:spPr bwMode="auto">
          <a:xfrm flipH="1">
            <a:off x="1118235" y="185687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" name="Oval -972"/>
          <p:cNvSpPr>
            <a:spLocks noChangeArrowheads="1"/>
          </p:cNvSpPr>
          <p:nvPr/>
        </p:nvSpPr>
        <p:spPr bwMode="auto">
          <a:xfrm flipH="1">
            <a:off x="33972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" name="Oval -972"/>
          <p:cNvSpPr>
            <a:spLocks noChangeArrowheads="1"/>
          </p:cNvSpPr>
          <p:nvPr/>
        </p:nvSpPr>
        <p:spPr bwMode="auto">
          <a:xfrm flipH="1">
            <a:off x="832612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9772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1921</a:t>
            </a:r>
            <a:r>
              <a:rPr lang="zh-CN" altLang="en-US" sz="1600" b="1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4783050" y="139776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1935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895159" y="139774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1927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5429" y="139774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1928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4329" y="1397778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1934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789305" y="139772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1924</a:t>
            </a:r>
            <a:r>
              <a:rPr lang="zh-CN" altLang="en-US" sz="1600" b="1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24" name="TextBox 9"/>
          <p:cNvSpPr txBox="1"/>
          <p:nvPr/>
        </p:nvSpPr>
        <p:spPr>
          <a:xfrm>
            <a:off x="5432020" y="1397767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1936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25" name="TextBox 9"/>
          <p:cNvSpPr txBox="1"/>
          <p:nvPr/>
        </p:nvSpPr>
        <p:spPr>
          <a:xfrm>
            <a:off x="6270220" y="1397767"/>
            <a:ext cx="13582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1937-1945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7628485" y="1397767"/>
            <a:ext cx="13582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1946-1949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3505" y="2163577"/>
            <a:ext cx="459740" cy="1320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中共一大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49605" y="2213107"/>
            <a:ext cx="73660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第一次国共合作</a:t>
            </a:r>
          </a:p>
          <a:p>
            <a:r>
              <a:rPr lang="zh-CN" altLang="en-US"/>
              <a:t>（黄埔军校）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895475" y="2126747"/>
            <a:ext cx="1217295" cy="36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南昌起义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895475" y="2630937"/>
            <a:ext cx="1217295" cy="3848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秋收起义</a:t>
            </a:r>
          </a:p>
        </p:txBody>
      </p:sp>
      <p:sp>
        <p:nvSpPr>
          <p:cNvPr id="33" name="矩形 32"/>
          <p:cNvSpPr/>
          <p:nvPr/>
        </p:nvSpPr>
        <p:spPr>
          <a:xfrm>
            <a:off x="1297305" y="3119252"/>
            <a:ext cx="2033905" cy="36449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井冈山革命根据地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233420" y="2163577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井冈山会师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398645" y="2213107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长征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990465" y="2213107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遵义会议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21020" y="2213107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西安事变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580505" y="2163577"/>
            <a:ext cx="736600" cy="2008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全民族抗日战争</a:t>
            </a:r>
          </a:p>
          <a:p>
            <a:r>
              <a:rPr lang="zh-CN" altLang="zh-CN"/>
              <a:t>（国共第二次合作）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85235" y="2213107"/>
            <a:ext cx="459740" cy="1823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九一八事变</a:t>
            </a:r>
          </a:p>
        </p:txBody>
      </p:sp>
      <p:sp>
        <p:nvSpPr>
          <p:cNvPr id="41" name="Oval -972"/>
          <p:cNvSpPr>
            <a:spLocks noChangeArrowheads="1"/>
          </p:cNvSpPr>
          <p:nvPr/>
        </p:nvSpPr>
        <p:spPr bwMode="auto">
          <a:xfrm flipH="1">
            <a:off x="3969385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2" name="TextBox 30"/>
          <p:cNvSpPr txBox="1"/>
          <p:nvPr/>
        </p:nvSpPr>
        <p:spPr>
          <a:xfrm>
            <a:off x="3450274" y="1397778"/>
            <a:ext cx="838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1931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272780" y="2213107"/>
            <a:ext cx="459740" cy="2008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解放战争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245995" y="3667892"/>
            <a:ext cx="1439545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井冈山道路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 bldLvl="0" animBg="1"/>
      <p:bldP spid="32" grpId="0" bldLvl="0" animBg="1"/>
      <p:bldP spid="33" grpId="0" bldLvl="0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38430" y="137927"/>
            <a:ext cx="8769985" cy="29997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27.（16分）阅读材料，完成下列要求。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材料一  1921年注定照耀史册，它并非世纪起点的标志，却是一个全新时代的开始，以毛泽东为代表的中国共产党人总结经验，上下求索，终于找到了一条使中国走向民族独立和人民解放的正确革命道路，取得了新民主主义革命的伟大胜利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　                                          　——改编自《百年中国》解说词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（1）材料一认为“1921年是全新时代的开端”是因为这一年发生了什么重大事件？“正确革命道路”指的是什么道路？（6分）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6628130" y="1393322"/>
            <a:ext cx="2236470" cy="222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92780" y="2711582"/>
            <a:ext cx="58483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7513320" y="2303277"/>
            <a:ext cx="102933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2106295" y="2310262"/>
            <a:ext cx="77851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48310" y="1415547"/>
            <a:ext cx="2995295" cy="52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38430" y="1838457"/>
            <a:ext cx="3639185" cy="368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8430" y="3246887"/>
            <a:ext cx="8769985" cy="8299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" y="3309117"/>
            <a:ext cx="1779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事件：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3295" y="3309117"/>
            <a:ext cx="5161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中国共产党的诞生（或中共一大的召开）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080" y="3677417"/>
            <a:ext cx="1578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正确革命道路：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79270" y="3646302"/>
            <a:ext cx="6555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井冈山道路（或农村包围城市，武装夺取政权）</a:t>
            </a: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660972" y="581069"/>
            <a:ext cx="5793143" cy="2057400"/>
            <a:chOff x="0" y="0"/>
            <a:chExt cx="10574" cy="3720"/>
          </a:xfrm>
        </p:grpSpPr>
        <p:pic>
          <p:nvPicPr>
            <p:cNvPr id="11" name="Picture 5" descr="zhonggongyidahuizhi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"/>
              <a:ext cx="4679" cy="37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Picture 6" descr="W0201103093400433739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8" y="0"/>
              <a:ext cx="5776" cy="372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2" grpId="0" bldLvl="0" animBg="1"/>
      <p:bldP spid="5" grpId="0" bldLvl="0" animBg="1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87325" y="442092"/>
            <a:ext cx="8769985" cy="2584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（2）为探索出这条“正确革命道路”，中国共产党进行了哪些努力？请完成下面的年代尺。（6分）</a:t>
            </a: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                    </a:t>
            </a:r>
          </a:p>
        </p:txBody>
      </p:sp>
      <p:pic>
        <p:nvPicPr>
          <p:cNvPr id="2" name="图片 1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1209807"/>
            <a:ext cx="7195820" cy="1816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6690" y="3261492"/>
            <a:ext cx="8769985" cy="8299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</a:rPr>
              <a:t>                                           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r="2263"/>
          <a:stretch>
            <a:fillRect/>
          </a:stretch>
        </p:blipFill>
        <p:spPr>
          <a:xfrm rot="16200000">
            <a:off x="422910" y="1084712"/>
            <a:ext cx="1447165" cy="1918970"/>
          </a:xfrm>
          <a:prstGeom prst="rect">
            <a:avLst/>
          </a:prstGeom>
        </p:spPr>
      </p:pic>
      <p:pic>
        <p:nvPicPr>
          <p:cNvPr id="1026" name="图片 3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45" y="1274577"/>
            <a:ext cx="2106930" cy="1590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timgsa.baidu.com/timg?image&amp;quality=80&amp;size=b9999_10000&amp;sec=1583484469302&amp;di=bd7b7ec143951aa1ba879555d2dd86aa&amp;imgtype=0&amp;src=http%3A%2F%2Fhbimg.b0.upaiyun.com%2Fcc796934ae8f13887a23392883dfac85550dd9db6445-t1nqKE_fw6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40" y="1214887"/>
            <a:ext cx="2406650" cy="15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85445" y="3309117"/>
            <a:ext cx="211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①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南昌起义（</a:t>
            </a:r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分</a:t>
            </a:r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5375" y="3309117"/>
            <a:ext cx="260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②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秋收起义（</a:t>
            </a:r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分）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75225" y="3309117"/>
            <a:ext cx="311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③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井冈山革命根据地（</a:t>
            </a:r>
            <a:r>
              <a:rPr lang="en-US" altLang="zh-CN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分）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87325" y="449077"/>
            <a:ext cx="8769985" cy="2584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材料二  我们党团结带领人民找到了一条……正确革命道路，进行了二十八年浴血奋战，完成了新民主主义革命，一九四九年建立了中华人民共和国，实现了中国从几千年封建专制政治向人民民主的伟大飞跃。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       ——习近平在中国共产党第十九次全国代表大会上的报告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（3）在探索出这条“正确革命道路”之后，中国共产党为了“完成了新民主主义革命”又进行了哪些努力？结合所学知识，试举两例史实。（4分）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839335" y="2613792"/>
            <a:ext cx="11626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747395" y="2613792"/>
            <a:ext cx="185991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138430" y="3246887"/>
            <a:ext cx="8769985" cy="8299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史实：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030" y="3246887"/>
            <a:ext cx="4152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抗日战争的胜利、解放战争的胜利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分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5030" y="3677417"/>
            <a:ext cx="7971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或回答中共领导的具体史实，如百团大战、挺进大别山、三大战役）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3964305" y="2566802"/>
            <a:ext cx="737235" cy="107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5" grpId="0" bldLvl="0" animBg="1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3985" y="57282"/>
            <a:ext cx="85718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28．（16分）阅读材料，完成下列要求。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材料一  邓小平说：“在革命成功后，各国必须根据自己的条件建设社会主义，否则只能导致失误，甚至失败。……要紧紧抓住合乎自己的实际情况这一条。所有别人的东西都可以参考，但也只是参考。世界上的问题不可能都用一个模式解决。中国有中国自己的模式。”                                  ——《邓小平文选》第3卷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（1）依据材料一并结合所学知识，指出在社会主义建设时期“导致失误，甚至失败”的历史事件（一例即可）。 邓小平所说的“中国有中国自己的模式”是指什么？对这种模式的探索开始于哪一重大历史事件？（6分）</a:t>
            </a: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材料二  邓小平为中国经济奇迹奠定基础已经过去40年了，他允许中国农民自主生产，在南方沿海设立了经济特区，也让外国人在那里投资。这很快带来了成果——40年后的今天，数亿中国农民摆脱了贫困，村庄变成现代化的城市，配备高科技的火车在大都市之间穿行，中国的经济繁荣有很多方面让人难以置信。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                                      ——德国《时代》周报网站2018年5月7日刊登《更高，更远，更快，中国》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）依据材料二，写出中国采取了哪些措施使经济取得了“让人难以置信”的奇迹。（6分）</a:t>
            </a:r>
            <a:endParaRPr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材料三</a:t>
            </a: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（3）依据材料三，说一说我国“改革不停顿，开放不止步”的原因。（4分</a:t>
            </a:r>
            <a:r>
              <a:rPr lang="zh-CN"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3225297"/>
            <a:ext cx="3150870" cy="14763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0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国进行改革开放，顺应了中国人民要发展、要创新、要美好生活的历史要求，契合了世界各国人民要发展、要合作、要和平生活的时代潮流。……改革不停顿，开放不止步……中国人民将继续扩大开放、加强合作…… </a:t>
            </a:r>
          </a:p>
          <a:p>
            <a:pPr fontAlgn="auto">
              <a:lnSpc>
                <a:spcPct val="150000"/>
              </a:lnSpc>
            </a:pPr>
            <a:r>
              <a:rPr sz="10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——2018年4月10日习近平在博鳌亚洲论坛2018年</a:t>
            </a:r>
            <a:endParaRPr lang="zh-CN" altLang="en-US" sz="10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5330" y="3141477"/>
            <a:ext cx="2528570" cy="14300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0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中国GDP增长趋势图（1978年——2016年）</a:t>
            </a:r>
            <a:endParaRPr lang="zh-CN" altLang="en-US" sz="10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95" y="3141477"/>
            <a:ext cx="1444625" cy="1169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804160" y="141737"/>
            <a:ext cx="559816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今，中国建设社会主义的探索及成就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AutoShape -1020"/>
          <p:cNvSpPr/>
          <p:nvPr/>
        </p:nvSpPr>
        <p:spPr>
          <a:xfrm>
            <a:off x="68898" y="1775275"/>
            <a:ext cx="8990012" cy="285750"/>
          </a:xfrm>
          <a:prstGeom prst="rightArrow">
            <a:avLst>
              <a:gd name="adj1" fmla="val 50000"/>
              <a:gd name="adj2" fmla="val 51269"/>
            </a:avLst>
          </a:prstGeom>
          <a:solidFill>
            <a:srgbClr val="FFFFC2"/>
          </a:solidFill>
          <a:ln w="48260" cap="flat" cmpd="thickThin">
            <a:solidFill>
              <a:srgbClr val="695F0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Oval -972"/>
          <p:cNvSpPr>
            <a:spLocks noChangeArrowheads="1"/>
          </p:cNvSpPr>
          <p:nvPr/>
        </p:nvSpPr>
        <p:spPr bwMode="auto">
          <a:xfrm flipH="1">
            <a:off x="616775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Oval -972"/>
          <p:cNvSpPr>
            <a:spLocks noChangeArrowheads="1"/>
          </p:cNvSpPr>
          <p:nvPr/>
        </p:nvSpPr>
        <p:spPr bwMode="auto">
          <a:xfrm flipH="1">
            <a:off x="516636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" name="Oval -972"/>
          <p:cNvSpPr>
            <a:spLocks noChangeArrowheads="1"/>
          </p:cNvSpPr>
          <p:nvPr/>
        </p:nvSpPr>
        <p:spPr bwMode="auto">
          <a:xfrm flipH="1">
            <a:off x="430657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" name="Oval -972"/>
          <p:cNvSpPr>
            <a:spLocks noChangeArrowheads="1"/>
          </p:cNvSpPr>
          <p:nvPr/>
        </p:nvSpPr>
        <p:spPr bwMode="auto">
          <a:xfrm flipH="1">
            <a:off x="266192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" name="Oval -972"/>
          <p:cNvSpPr>
            <a:spLocks noChangeArrowheads="1"/>
          </p:cNvSpPr>
          <p:nvPr/>
        </p:nvSpPr>
        <p:spPr bwMode="auto">
          <a:xfrm flipH="1">
            <a:off x="195834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" name="Oval -972"/>
          <p:cNvSpPr>
            <a:spLocks noChangeArrowheads="1"/>
          </p:cNvSpPr>
          <p:nvPr/>
        </p:nvSpPr>
        <p:spPr bwMode="auto">
          <a:xfrm flipH="1">
            <a:off x="90741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" name="Oval -972"/>
          <p:cNvSpPr>
            <a:spLocks noChangeArrowheads="1"/>
          </p:cNvSpPr>
          <p:nvPr/>
        </p:nvSpPr>
        <p:spPr bwMode="auto">
          <a:xfrm flipH="1">
            <a:off x="33972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" name="Oval -972"/>
          <p:cNvSpPr>
            <a:spLocks noChangeArrowheads="1"/>
          </p:cNvSpPr>
          <p:nvPr/>
        </p:nvSpPr>
        <p:spPr bwMode="auto">
          <a:xfrm flipH="1">
            <a:off x="7118350" y="185687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15" y="1438367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2069" y="1438387"/>
            <a:ext cx="1313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1966-1976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7024" y="1446038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1978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851535" y="1445987"/>
            <a:ext cx="1414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1958—1961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24" name="TextBox 9"/>
          <p:cNvSpPr txBox="1"/>
          <p:nvPr/>
        </p:nvSpPr>
        <p:spPr>
          <a:xfrm>
            <a:off x="4849725" y="1446027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1980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25" name="TextBox 9"/>
          <p:cNvSpPr txBox="1"/>
          <p:nvPr/>
        </p:nvSpPr>
        <p:spPr>
          <a:xfrm>
            <a:off x="5882870" y="1438407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1983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6915380" y="1446027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1984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3505" y="2163577"/>
            <a:ext cx="459740" cy="1661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三大改造完成</a:t>
            </a:r>
          </a:p>
        </p:txBody>
      </p:sp>
      <p:sp>
        <p:nvSpPr>
          <p:cNvPr id="30" name="矩形 29"/>
          <p:cNvSpPr/>
          <p:nvPr/>
        </p:nvSpPr>
        <p:spPr>
          <a:xfrm>
            <a:off x="994410" y="2163577"/>
            <a:ext cx="1217295" cy="36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</a:p>
        </p:txBody>
      </p:sp>
      <p:sp>
        <p:nvSpPr>
          <p:cNvPr id="32" name="矩形 31"/>
          <p:cNvSpPr/>
          <p:nvPr/>
        </p:nvSpPr>
        <p:spPr>
          <a:xfrm>
            <a:off x="734695" y="2801752"/>
            <a:ext cx="2003425" cy="3848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人民公社化运动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092450" y="2119127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/>
              <a:t>文化大革命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041140" y="2136907"/>
            <a:ext cx="428625" cy="2268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zh-CN" sz="1600"/>
              <a:t>中共十一届三中全会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38725" y="2267082"/>
            <a:ext cx="459740" cy="174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建立经</a:t>
            </a:r>
            <a:r>
              <a:rPr lang="zh-CN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济特区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882640" y="2254382"/>
            <a:ext cx="675005" cy="2008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家庭联产承包责任制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普遍实行</a:t>
            </a:r>
          </a:p>
        </p:txBody>
      </p:sp>
      <p:sp>
        <p:nvSpPr>
          <p:cNvPr id="41" name="Oval -972"/>
          <p:cNvSpPr>
            <a:spLocks noChangeArrowheads="1"/>
          </p:cNvSpPr>
          <p:nvPr/>
        </p:nvSpPr>
        <p:spPr bwMode="auto">
          <a:xfrm flipH="1">
            <a:off x="3552190" y="185687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942455" y="2267082"/>
            <a:ext cx="428625" cy="242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城市经济体制改革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展开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685" y="238257"/>
            <a:ext cx="559816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今，中国建设社会主义的探索及成就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47540" y="2136907"/>
            <a:ext cx="508000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提出实行改革开放</a:t>
            </a:r>
          </a:p>
        </p:txBody>
      </p:sp>
      <p:sp>
        <p:nvSpPr>
          <p:cNvPr id="7" name="Oval -972"/>
          <p:cNvSpPr>
            <a:spLocks noChangeArrowheads="1"/>
          </p:cNvSpPr>
          <p:nvPr/>
        </p:nvSpPr>
        <p:spPr bwMode="auto">
          <a:xfrm flipH="1">
            <a:off x="8136255" y="185687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57160" y="2319787"/>
            <a:ext cx="428625" cy="1878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邓小平南方讲话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36255" y="2267082"/>
            <a:ext cx="675005" cy="242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中共十四大，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建立社会主义市场经济体制</a:t>
            </a:r>
          </a:p>
        </p:txBody>
      </p:sp>
      <p:sp>
        <p:nvSpPr>
          <p:cNvPr id="21" name="TextBox 9"/>
          <p:cNvSpPr txBox="1"/>
          <p:nvPr/>
        </p:nvSpPr>
        <p:spPr>
          <a:xfrm>
            <a:off x="7874865" y="1446027"/>
            <a:ext cx="798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1992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bldLvl="0" animBg="1"/>
      <p:bldP spid="32" grpId="0" bldLvl="0" animBg="1"/>
      <p:bldP spid="35" grpId="0"/>
      <p:bldP spid="36" grpId="0" bldLvl="0" animBg="1"/>
      <p:bldP spid="38" grpId="0"/>
      <p:bldP spid="39" grpId="0"/>
      <p:bldP spid="43" grpId="0"/>
      <p:bldP spid="4" grpId="1" animBg="1"/>
      <p:bldP spid="4" grpId="2" bldLvl="0" animBg="1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2008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60960" y="81412"/>
            <a:ext cx="8769985" cy="3276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28．（16分）阅读材料，完成下列要求。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材料一  邓小平说：“在革命成功后，各国必须根据自己的条件建设社会主义，否则只能导致失误，甚至失败。……要紧紧抓住合乎自己的实际情况这一条。所有别人的东西都可以参考，但也只是参考。世界上的问题不可能都用一个模式解决。中国有中国自己的模式。”                       ——《邓小平文选》第3卷</a:t>
            </a:r>
          </a:p>
          <a:p>
            <a:pPr fontAlgn="auto">
              <a:lnSpc>
                <a:spcPct val="150000"/>
              </a:lnSpc>
            </a:pPr>
            <a:r>
              <a:rPr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（1）依据材料一并结合所学知识，指出在社会主义建设时期“导致失误，甚至失败”的历史事件（一例即可）。 邓小平所说的“中国有中国自己的模式”是指什么？对这种模式的探索开始于哪一重大历史事件？（6分）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919855" y="2239142"/>
            <a:ext cx="1659890" cy="335280"/>
          </a:xfrm>
          <a:prstGeom prst="roundRect">
            <a:avLst>
              <a:gd name="adj" fmla="val 776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5751830" y="2239142"/>
            <a:ext cx="194056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>
            <a:off x="3267710" y="2634112"/>
            <a:ext cx="231203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1149985" y="2950342"/>
            <a:ext cx="10356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60960" y="3372617"/>
            <a:ext cx="8769985" cy="15684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3419607"/>
            <a:ext cx="175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失误：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9635" y="3419607"/>
            <a:ext cx="5494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大跃进、人民公社化运动、文革（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250" y="3834897"/>
            <a:ext cx="2602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中国有中国自己的模式：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07945" y="3834897"/>
            <a:ext cx="363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中国特色社会主义道路（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9235" y="4283842"/>
            <a:ext cx="175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历史事件：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7650" y="4283842"/>
            <a:ext cx="2736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十一届三中全会（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2" grpId="0" bldLvl="0" animBg="1"/>
      <p:bldP spid="4" grpId="0" bldLvl="0" animBg="1"/>
      <p:bldP spid="5" grpId="0" bldLvl="0" animBg="1"/>
      <p:bldP spid="6" grpId="0" bldLvl="0" animBg="1"/>
      <p:bldP spid="3" grpId="1"/>
      <p:bldP spid="3" grpId="2"/>
      <p:bldP spid="7" grpId="1"/>
      <p:bldP spid="7" grpId="2"/>
      <p:bldP spid="8" grpId="1"/>
      <p:bldP spid="8" grpId="2"/>
      <p:bldP spid="9" grpId="1"/>
      <p:bldP spid="9" grpId="2"/>
      <p:bldP spid="10" grpId="1"/>
      <p:bldP spid="10" grpId="2"/>
      <p:bldP spid="11" grpId="1"/>
      <p:bldP spid="1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8480" y="1141862"/>
            <a:ext cx="6213475" cy="28613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460" y="392562"/>
            <a:ext cx="2926080" cy="4603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答题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解题的关键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38480" y="1288547"/>
            <a:ext cx="47904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（一）建立比较明确的时空观念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8480" y="1868937"/>
            <a:ext cx="2832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（二）基础知识熟练掌握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480" y="2530607"/>
            <a:ext cx="322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（三）认真读题审题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5460" y="3053847"/>
            <a:ext cx="322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（四）分析材料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8480" y="3558672"/>
            <a:ext cx="322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（五）答题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90805" y="115702"/>
            <a:ext cx="8769985" cy="29997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材料二  邓小平为中国经济奇迹奠定基础已经过去40年了，他允许中国农民自主生产，在南方沿海设立了经济特区，也让外国人在那里投资。这很快带来了成果——40年后的今天，数亿中国农民摆脱了贫困，村庄变成现代化的城市，配备高科技的火车在大都市之间穿行，中国的经济繁荣有很多方面让人难以置信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——德国《时代》周报网站2018年5月7日刊登《更高，更远，更快，中国》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（1）依据材料二，写出中国采取了哪些措施使经济取得了“让人难以置信”的奇迹。（6分）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6169660" y="598937"/>
            <a:ext cx="2554605" cy="2984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689985" y="2250572"/>
            <a:ext cx="11626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732155" y="2250572"/>
            <a:ext cx="11626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66700" y="992002"/>
            <a:ext cx="5243195" cy="146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805" y="3394842"/>
            <a:ext cx="8769985" cy="5835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3419607"/>
            <a:ext cx="175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措施：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1880" y="3419607"/>
            <a:ext cx="4559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实行家庭联产承包责任制、设立经济特区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0785" y="3419607"/>
            <a:ext cx="363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（答对一项得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分，共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6" grpId="0" bldLvl="0" animBg="1"/>
      <p:bldP spid="3" grpId="1"/>
      <p:bldP spid="3" grpId="2"/>
      <p:bldP spid="9" grpId="1"/>
      <p:bldP spid="9" grpId="2"/>
      <p:bldP spid="4" grpId="1"/>
      <p:bldP spid="4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28270" y="226192"/>
            <a:ext cx="8769985" cy="34150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材料三  </a:t>
            </a: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endParaRPr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（3）依据材料三，说一说我国“改革不停顿，开放不止步”的原因。（4分）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036445" y="1075187"/>
            <a:ext cx="2227580" cy="95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6425565" y="3229107"/>
            <a:ext cx="74739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769620" y="3229107"/>
            <a:ext cx="1339850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128270" y="3861567"/>
            <a:ext cx="8769985" cy="5835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645" y="691012"/>
            <a:ext cx="4136390" cy="20300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国进行改革开放，顺应了中国人民要发展、要创新、要美好生活的历史要求，契合了世界各国人民要发展、要合作、要和平生活的时代潮流。……改革不停顿，开放不止步……中国人民将继续扩大开放、加强合作…… </a:t>
            </a:r>
          </a:p>
          <a:p>
            <a:pPr fontAlgn="auto">
              <a:lnSpc>
                <a:spcPct val="150000"/>
              </a:lnSpc>
            </a:pPr>
            <a:r>
              <a:rPr sz="1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——2018年4月10日习近平在博鳌亚洲论坛2018年</a:t>
            </a:r>
            <a:endParaRPr lang="zh-CN" altLang="en-US" sz="1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7245" y="460507"/>
            <a:ext cx="3062605" cy="24917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中国GDP增长趋势图（1978年——2016年）</a:t>
            </a:r>
            <a:endParaRPr lang="zh-CN" altLang="en-US"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0" y="544962"/>
            <a:ext cx="2527300" cy="20447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/>
        </p:nvCxnSpPr>
        <p:spPr>
          <a:xfrm flipV="1">
            <a:off x="333375" y="1711457"/>
            <a:ext cx="3418840" cy="15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4000" y="1386337"/>
            <a:ext cx="3972560" cy="368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18380" y="2905892"/>
            <a:ext cx="2552700" cy="304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645" y="3916177"/>
            <a:ext cx="175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原因：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9325" y="3937767"/>
            <a:ext cx="812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顺应了中国人民要发展、要创新、要美好生活的历史要求；契合了世界各国人民要发展、要合作、要和平生活的时代潮流；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60520" y="4170177"/>
            <a:ext cx="4457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实践证明改革开放有利于我国经济的发展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037590" y="4536572"/>
            <a:ext cx="2292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分。答出两点即可）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6" grpId="0" bldLvl="0" animBg="1"/>
      <p:bldP spid="12" grpId="1"/>
      <p:bldP spid="12" grpId="2"/>
      <p:bldP spid="13" grpId="1"/>
      <p:bldP spid="13" grpId="2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0990" y="1030102"/>
            <a:ext cx="8371205" cy="35693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455" y="377957"/>
            <a:ext cx="2683510" cy="39878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（三）认真读题审题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620" y="1651767"/>
            <a:ext cx="7942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第一遍要细读，要了解材料涉及到的时间、地点、人物、事件，注意各段材料间的联系，找到材料叙述的核心内容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5775" y="2401067"/>
            <a:ext cx="764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第二遍，结合所问问题再重点读材料。带着问题再回过头来有重点地读材料，从中获取有效信息。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6570" y="1115192"/>
            <a:ext cx="187642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阅读材料正文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5775" y="3528827"/>
            <a:ext cx="7942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读题，找出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提示语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，明确要答什么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找出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限定词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，明确怎么答。</a:t>
            </a:r>
          </a:p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如有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依据材料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回答，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答案要根据材料提供内容来解答。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60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</a:rPr>
              <a:t>③看清分值。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5620" y="3046227"/>
            <a:ext cx="135763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阅读问题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  <p:bldP spid="9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86385" y="1275212"/>
            <a:ext cx="8371205" cy="31076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455" y="377957"/>
            <a:ext cx="2683510" cy="39878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（四）分析材料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65" y="1380622"/>
            <a:ext cx="4941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材料的编排一般是按照时间的先后来编排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015" y="1904497"/>
            <a:ext cx="7942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一般多则材料是围绕一个主题展开的，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把握主题是答题的关键</a:t>
            </a:r>
          </a:p>
          <a:p>
            <a:endParaRPr lang="zh-CN" altLang="en-US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015" y="2423292"/>
            <a:ext cx="764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注意从材料介绍（多在材料的开头）和材料的出处（多注在材料的末尾）获取重要线索。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1015" y="3189102"/>
            <a:ext cx="7646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按照题意，回归课本，定位相关知识点。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86385" y="1275212"/>
            <a:ext cx="8371205" cy="31076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377957"/>
            <a:ext cx="2683510" cy="39878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（五）答题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5465" y="1380622"/>
            <a:ext cx="748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看清分值。把握得分点。如果某一问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分，很可能这一问有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个要点；如果某一问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分，很可能要求答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个要点。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5465" y="2280417"/>
            <a:ext cx="7646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 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规范答题，答题语言一定要规范。用历史语言，论点明确，简明扼要，用词规范。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0" y="244924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333375"/>
            <a:r>
              <a:rPr lang="zh-CN" sz="12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材料一</a:t>
            </a:r>
            <a:r>
              <a:rPr lang="en-US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269365" y="275722"/>
            <a:ext cx="5692775" cy="149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20015" y="1423802"/>
            <a:ext cx="77978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1050" b="0">
              <a:latin typeface="宋体" panose="02010600030101010101" pitchFamily="2" charset="-122"/>
            </a:endParaRPr>
          </a:p>
          <a:p>
            <a:pPr indent="0"/>
            <a:r>
              <a:rPr lang="en-US" sz="1050" b="0">
                <a:latin typeface="宋体" panose="02010600030101010101" pitchFamily="2" charset="-122"/>
              </a:rPr>
              <a:t> </a:t>
            </a:r>
            <a:r>
              <a:rPr lang="zh-CN" sz="12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（1）时空观念是历史学科核心素养之一，请完成材料一中的年代尺。（8分）</a:t>
            </a:r>
            <a:endParaRPr 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535" y="449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"/>
            <a:r>
              <a:rPr lang="zh-CN" sz="12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26.（18分）阅读材料，完成下列要求。</a:t>
            </a:r>
            <a:endParaRPr lang="zh-CN" altLang="en-US" sz="12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535" y="1868302"/>
            <a:ext cx="8850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材料二  （第二次鸦片战争后）同治初年，李鸿章领淮军入苏南，比较西洋利器与中国枪炮之后，在一封信中已经说及“中国但有开花大炮轮船两样，西人即可敛手”。                     ——陈旭麓《近代中国社会的新陈代谢》</a:t>
            </a:r>
            <a:endParaRPr sz="120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（2）材料二中李鸿章认为怎样做可以使“西人即可敛手”？为此，以李鸿章为代表的开明地主阶级开启了近代化探索的历程，与之相关的得历史事件是什么？（4分）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605" y="3114807"/>
            <a:ext cx="8861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材料三  ……试图通过自上而下的改良来使中国现代化（近代化）是无效的。唯一的办法是从下面进行革命；这一革命于1911年爆发。……（革命派）所建立的制度对中国人民毫无意义，很快就在中国的政治现实面前土崩瓦解。 ——斯塔夫里阿诺斯《全球通史》</a:t>
            </a:r>
            <a:endParaRPr sz="12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120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（</a:t>
            </a:r>
            <a:r>
              <a:rPr sz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3）材料三中斯塔夫里阿诺斯在《全球通史》中对辛亥革命的影响持何种观点？你是否同意这一观点，请说明理由。（6分）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2880" y="717682"/>
            <a:ext cx="1588135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近代侵华战争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36385" y="2138177"/>
            <a:ext cx="1113155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洋务运动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36385" y="2883667"/>
            <a:ext cx="1113155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辛亥革命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450" y="275722"/>
            <a:ext cx="4733925" cy="3371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1840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年后，民族危机和中国近代化探索的相关史实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Oval -1016"/>
          <p:cNvSpPr>
            <a:spLocks noChangeArrowheads="1"/>
          </p:cNvSpPr>
          <p:nvPr/>
        </p:nvSpPr>
        <p:spPr bwMode="auto">
          <a:xfrm>
            <a:off x="7365683" y="1853062"/>
            <a:ext cx="76200" cy="14605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153" name="Text Box -1010"/>
          <p:cNvSpPr txBox="1"/>
          <p:nvPr/>
        </p:nvSpPr>
        <p:spPr>
          <a:xfrm>
            <a:off x="1711008" y="1906720"/>
            <a:ext cx="487362" cy="29559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4" name="Text Box -1009"/>
          <p:cNvSpPr txBox="1"/>
          <p:nvPr/>
        </p:nvSpPr>
        <p:spPr>
          <a:xfrm>
            <a:off x="4127183" y="1898782"/>
            <a:ext cx="488950" cy="29591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5" name="Text Box -1008"/>
          <p:cNvSpPr txBox="1"/>
          <p:nvPr/>
        </p:nvSpPr>
        <p:spPr>
          <a:xfrm>
            <a:off x="6386195" y="1890210"/>
            <a:ext cx="487363" cy="29591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6" name="Text Box -1007"/>
          <p:cNvSpPr txBox="1"/>
          <p:nvPr/>
        </p:nvSpPr>
        <p:spPr>
          <a:xfrm>
            <a:off x="7083108" y="1915610"/>
            <a:ext cx="487362" cy="29575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8" name="Text Box -1004"/>
          <p:cNvSpPr txBox="1"/>
          <p:nvPr/>
        </p:nvSpPr>
        <p:spPr>
          <a:xfrm>
            <a:off x="76518" y="1385067"/>
            <a:ext cx="8826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1840</a:t>
            </a:r>
          </a:p>
        </p:txBody>
      </p:sp>
      <p:sp>
        <p:nvSpPr>
          <p:cNvPr id="6159" name="Text Box -1003"/>
          <p:cNvSpPr txBox="1"/>
          <p:nvPr/>
        </p:nvSpPr>
        <p:spPr>
          <a:xfrm>
            <a:off x="185738" y="1922595"/>
            <a:ext cx="487362" cy="29575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60" name="Text Box -1002"/>
          <p:cNvSpPr txBox="1"/>
          <p:nvPr/>
        </p:nvSpPr>
        <p:spPr>
          <a:xfrm>
            <a:off x="162543" y="215754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鸦片战争</a:t>
            </a:r>
          </a:p>
        </p:txBody>
      </p:sp>
      <p:sp>
        <p:nvSpPr>
          <p:cNvPr id="6162" name="Text Box -1000"/>
          <p:cNvSpPr txBox="1"/>
          <p:nvPr/>
        </p:nvSpPr>
        <p:spPr>
          <a:xfrm>
            <a:off x="879158" y="1384750"/>
            <a:ext cx="8826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1842</a:t>
            </a:r>
          </a:p>
        </p:txBody>
      </p:sp>
      <p:sp>
        <p:nvSpPr>
          <p:cNvPr id="6163" name="Text Box -999"/>
          <p:cNvSpPr txBox="1"/>
          <p:nvPr/>
        </p:nvSpPr>
        <p:spPr>
          <a:xfrm>
            <a:off x="999808" y="1905132"/>
            <a:ext cx="487362" cy="29575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64" name="Text Box -997"/>
          <p:cNvSpPr txBox="1"/>
          <p:nvPr/>
        </p:nvSpPr>
        <p:spPr>
          <a:xfrm>
            <a:off x="1673225" y="1384750"/>
            <a:ext cx="11826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</a:p>
        </p:txBody>
      </p:sp>
      <p:sp>
        <p:nvSpPr>
          <p:cNvPr id="6165" name="Text Box -996"/>
          <p:cNvSpPr txBox="1"/>
          <p:nvPr/>
        </p:nvSpPr>
        <p:spPr>
          <a:xfrm>
            <a:off x="1784650" y="2179770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第二次鸦片战争</a:t>
            </a:r>
          </a:p>
        </p:txBody>
      </p:sp>
      <p:sp>
        <p:nvSpPr>
          <p:cNvPr id="6168" name="Text Box -993"/>
          <p:cNvSpPr txBox="1"/>
          <p:nvPr/>
        </p:nvSpPr>
        <p:spPr>
          <a:xfrm>
            <a:off x="2507933" y="1400942"/>
            <a:ext cx="16192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60-90年代</a:t>
            </a:r>
          </a:p>
        </p:txBody>
      </p:sp>
      <p:sp>
        <p:nvSpPr>
          <p:cNvPr id="6170" name="Text Box -991"/>
          <p:cNvSpPr txBox="1"/>
          <p:nvPr/>
        </p:nvSpPr>
        <p:spPr>
          <a:xfrm>
            <a:off x="3954780" y="138475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1894</a:t>
            </a:r>
          </a:p>
        </p:txBody>
      </p:sp>
      <p:sp>
        <p:nvSpPr>
          <p:cNvPr id="6171" name="Text Box -990"/>
          <p:cNvSpPr txBox="1"/>
          <p:nvPr/>
        </p:nvSpPr>
        <p:spPr>
          <a:xfrm>
            <a:off x="4050013" y="228200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中日甲午战争</a:t>
            </a:r>
          </a:p>
        </p:txBody>
      </p:sp>
      <p:sp>
        <p:nvSpPr>
          <p:cNvPr id="6174" name="Text Box -987"/>
          <p:cNvSpPr txBox="1"/>
          <p:nvPr/>
        </p:nvSpPr>
        <p:spPr>
          <a:xfrm>
            <a:off x="4705985" y="1411737"/>
            <a:ext cx="9413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1895</a:t>
            </a:r>
          </a:p>
        </p:txBody>
      </p:sp>
      <p:sp>
        <p:nvSpPr>
          <p:cNvPr id="6175" name="Text Box -986"/>
          <p:cNvSpPr txBox="1"/>
          <p:nvPr/>
        </p:nvSpPr>
        <p:spPr>
          <a:xfrm>
            <a:off x="4770120" y="1914657"/>
            <a:ext cx="487363" cy="29559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76" name="Text Box -985"/>
          <p:cNvSpPr txBox="1"/>
          <p:nvPr/>
        </p:nvSpPr>
        <p:spPr>
          <a:xfrm>
            <a:off x="879458" y="215754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《南京条约》</a:t>
            </a:r>
          </a:p>
        </p:txBody>
      </p:sp>
      <p:sp>
        <p:nvSpPr>
          <p:cNvPr id="6177" name="Text Box -984"/>
          <p:cNvSpPr txBox="1"/>
          <p:nvPr/>
        </p:nvSpPr>
        <p:spPr>
          <a:xfrm>
            <a:off x="4830745" y="221850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《马关条约》</a:t>
            </a:r>
          </a:p>
        </p:txBody>
      </p:sp>
      <p:sp>
        <p:nvSpPr>
          <p:cNvPr id="6178" name="Text Box -983"/>
          <p:cNvSpPr txBox="1"/>
          <p:nvPr/>
        </p:nvSpPr>
        <p:spPr>
          <a:xfrm>
            <a:off x="5519420" y="1427612"/>
            <a:ext cx="1127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1898</a:t>
            </a:r>
          </a:p>
        </p:txBody>
      </p:sp>
      <p:sp>
        <p:nvSpPr>
          <p:cNvPr id="6180" name="Text Box -981"/>
          <p:cNvSpPr txBox="1"/>
          <p:nvPr/>
        </p:nvSpPr>
        <p:spPr>
          <a:xfrm>
            <a:off x="6932613" y="1411737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1901</a:t>
            </a:r>
          </a:p>
        </p:txBody>
      </p:sp>
      <p:sp>
        <p:nvSpPr>
          <p:cNvPr id="6181" name="Text Box -980"/>
          <p:cNvSpPr txBox="1"/>
          <p:nvPr/>
        </p:nvSpPr>
        <p:spPr>
          <a:xfrm>
            <a:off x="6250940" y="1427612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1900</a:t>
            </a:r>
          </a:p>
        </p:txBody>
      </p:sp>
      <p:sp>
        <p:nvSpPr>
          <p:cNvPr id="6182" name="Text Box -979"/>
          <p:cNvSpPr txBox="1"/>
          <p:nvPr/>
        </p:nvSpPr>
        <p:spPr>
          <a:xfrm>
            <a:off x="6419515" y="228200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八国联军侵华战争</a:t>
            </a:r>
          </a:p>
        </p:txBody>
      </p:sp>
      <p:sp>
        <p:nvSpPr>
          <p:cNvPr id="6183" name="Text Box -978"/>
          <p:cNvSpPr txBox="1"/>
          <p:nvPr/>
        </p:nvSpPr>
        <p:spPr>
          <a:xfrm>
            <a:off x="7083725" y="221850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《辛丑条约》</a:t>
            </a:r>
          </a:p>
        </p:txBody>
      </p:sp>
      <p:sp>
        <p:nvSpPr>
          <p:cNvPr id="6185" name="Text Box -976"/>
          <p:cNvSpPr txBox="1"/>
          <p:nvPr/>
        </p:nvSpPr>
        <p:spPr>
          <a:xfrm>
            <a:off x="7719060" y="1427612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1911</a:t>
            </a:r>
          </a:p>
        </p:txBody>
      </p:sp>
      <p:sp>
        <p:nvSpPr>
          <p:cNvPr id="52" name="Oval -972"/>
          <p:cNvSpPr>
            <a:spLocks noChangeArrowheads="1"/>
          </p:cNvSpPr>
          <p:nvPr/>
        </p:nvSpPr>
        <p:spPr bwMode="auto">
          <a:xfrm>
            <a:off x="7998778" y="1846712"/>
            <a:ext cx="77788" cy="144463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190" name="Text Box -971"/>
          <p:cNvSpPr txBox="1"/>
          <p:nvPr/>
        </p:nvSpPr>
        <p:spPr>
          <a:xfrm>
            <a:off x="2856213" y="2368682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洋务运动</a:t>
            </a:r>
          </a:p>
        </p:txBody>
      </p:sp>
      <p:sp>
        <p:nvSpPr>
          <p:cNvPr id="6192" name="Text Box -969"/>
          <p:cNvSpPr txBox="1"/>
          <p:nvPr/>
        </p:nvSpPr>
        <p:spPr>
          <a:xfrm>
            <a:off x="7807943" y="2282322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辛亥革命</a:t>
            </a:r>
          </a:p>
        </p:txBody>
      </p:sp>
      <p:sp>
        <p:nvSpPr>
          <p:cNvPr id="6147" name="AutoShape -1020"/>
          <p:cNvSpPr/>
          <p:nvPr/>
        </p:nvSpPr>
        <p:spPr>
          <a:xfrm>
            <a:off x="68898" y="1782895"/>
            <a:ext cx="8990012" cy="285750"/>
          </a:xfrm>
          <a:prstGeom prst="rightArrow">
            <a:avLst>
              <a:gd name="adj1" fmla="val 50000"/>
              <a:gd name="adj2" fmla="val 51269"/>
            </a:avLst>
          </a:prstGeom>
          <a:solidFill>
            <a:srgbClr val="FFFFC2"/>
          </a:solidFill>
          <a:ln w="48260" cap="flat" cmpd="thickThin">
            <a:solidFill>
              <a:srgbClr val="695F0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Text Box -990"/>
          <p:cNvSpPr txBox="1"/>
          <p:nvPr/>
        </p:nvSpPr>
        <p:spPr>
          <a:xfrm>
            <a:off x="5647990" y="2218505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ko-K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戊戌变法</a:t>
            </a:r>
          </a:p>
        </p:txBody>
      </p:sp>
      <p:sp>
        <p:nvSpPr>
          <p:cNvPr id="3" name="Oval -972"/>
          <p:cNvSpPr>
            <a:spLocks noChangeArrowheads="1"/>
          </p:cNvSpPr>
          <p:nvPr/>
        </p:nvSpPr>
        <p:spPr bwMode="auto">
          <a:xfrm flipH="1">
            <a:off x="7312660" y="185306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Oval -972"/>
          <p:cNvSpPr>
            <a:spLocks noChangeArrowheads="1"/>
          </p:cNvSpPr>
          <p:nvPr/>
        </p:nvSpPr>
        <p:spPr bwMode="auto">
          <a:xfrm flipH="1">
            <a:off x="7999095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Oval -972"/>
          <p:cNvSpPr>
            <a:spLocks noChangeArrowheads="1"/>
          </p:cNvSpPr>
          <p:nvPr/>
        </p:nvSpPr>
        <p:spPr bwMode="auto">
          <a:xfrm flipH="1">
            <a:off x="6570345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" name="Oval -972"/>
          <p:cNvSpPr>
            <a:spLocks noChangeArrowheads="1"/>
          </p:cNvSpPr>
          <p:nvPr/>
        </p:nvSpPr>
        <p:spPr bwMode="auto">
          <a:xfrm flipH="1">
            <a:off x="5812790" y="184671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Oval -972"/>
          <p:cNvSpPr>
            <a:spLocks noChangeArrowheads="1"/>
          </p:cNvSpPr>
          <p:nvPr/>
        </p:nvSpPr>
        <p:spPr bwMode="auto">
          <a:xfrm flipH="1">
            <a:off x="5022215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" name="Oval -972"/>
          <p:cNvSpPr>
            <a:spLocks noChangeArrowheads="1"/>
          </p:cNvSpPr>
          <p:nvPr/>
        </p:nvSpPr>
        <p:spPr bwMode="auto">
          <a:xfrm flipH="1">
            <a:off x="4241800" y="187846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" name="Oval -972"/>
          <p:cNvSpPr>
            <a:spLocks noChangeArrowheads="1"/>
          </p:cNvSpPr>
          <p:nvPr/>
        </p:nvSpPr>
        <p:spPr bwMode="auto">
          <a:xfrm flipH="1">
            <a:off x="3048000" y="187846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" name="Oval -972"/>
          <p:cNvSpPr>
            <a:spLocks noChangeArrowheads="1"/>
          </p:cNvSpPr>
          <p:nvPr/>
        </p:nvSpPr>
        <p:spPr bwMode="auto">
          <a:xfrm flipH="1">
            <a:off x="1917065" y="185306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" name="Oval -972"/>
          <p:cNvSpPr>
            <a:spLocks noChangeArrowheads="1"/>
          </p:cNvSpPr>
          <p:nvPr/>
        </p:nvSpPr>
        <p:spPr bwMode="auto">
          <a:xfrm flipH="1">
            <a:off x="1096010" y="185306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" name="Oval -972"/>
          <p:cNvSpPr>
            <a:spLocks noChangeArrowheads="1"/>
          </p:cNvSpPr>
          <p:nvPr/>
        </p:nvSpPr>
        <p:spPr bwMode="auto">
          <a:xfrm flipH="1">
            <a:off x="354330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" name="Oval -972"/>
          <p:cNvSpPr>
            <a:spLocks noChangeArrowheads="1"/>
          </p:cNvSpPr>
          <p:nvPr/>
        </p:nvSpPr>
        <p:spPr bwMode="auto">
          <a:xfrm flipH="1">
            <a:off x="8578215" y="1863222"/>
            <a:ext cx="76200" cy="138430"/>
          </a:xfrm>
          <a:prstGeom prst="ellipse">
            <a:avLst/>
          </a:prstGeom>
          <a:solidFill>
            <a:srgbClr val="FF0000"/>
          </a:solidFill>
          <a:ln w="6350" cap="rnd">
            <a:solidFill>
              <a:srgbClr val="FF0000"/>
            </a:solidFill>
            <a:round/>
          </a:ln>
          <a:effectLst>
            <a:outerShdw dist="30480" dir="5400000" rotWithShape="0">
              <a:srgbClr val="000000">
                <a:alpha val="37109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" name="Text Box -976"/>
          <p:cNvSpPr txBox="1"/>
          <p:nvPr/>
        </p:nvSpPr>
        <p:spPr>
          <a:xfrm>
            <a:off x="8371205" y="1427612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</a:t>
            </a:r>
            <a:r>
              <a:rPr lang="en-US" altLang="ko-KR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" name="Text Box -969"/>
          <p:cNvSpPr txBox="1"/>
          <p:nvPr/>
        </p:nvSpPr>
        <p:spPr>
          <a:xfrm>
            <a:off x="8454373" y="2282322"/>
            <a:ext cx="459740" cy="2700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中华民国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6160" grpId="1"/>
      <p:bldP spid="6165" grpId="0"/>
      <p:bldP spid="6165" grpId="1"/>
      <p:bldP spid="6171" grpId="0"/>
      <p:bldP spid="6171" grpId="1"/>
      <p:bldP spid="6176" grpId="0"/>
      <p:bldP spid="6176" grpId="1"/>
      <p:bldP spid="6177" grpId="0"/>
      <p:bldP spid="6177" grpId="1"/>
      <p:bldP spid="6182" grpId="0"/>
      <p:bldP spid="6182" grpId="1"/>
      <p:bldP spid="6183" grpId="0"/>
      <p:bldP spid="6183" grpId="1"/>
      <p:bldP spid="6190" grpId="0"/>
      <p:bldP spid="6190" grpId="1"/>
      <p:bldP spid="6192" grpId="0"/>
      <p:bldP spid="6192" grpId="1"/>
      <p:bldP spid="2" grpId="0"/>
      <p:bldP spid="2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4310" y="451299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333375"/>
            <a:r>
              <a:rPr lang="zh-CN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材料一</a:t>
            </a:r>
            <a:r>
              <a:rPr lang="en-US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461010" y="800232"/>
            <a:ext cx="7754620" cy="273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35280" y="3081787"/>
            <a:ext cx="7797800" cy="219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1050" b="0">
              <a:latin typeface="宋体" panose="02010600030101010101" pitchFamily="2" charset="-122"/>
            </a:endParaRPr>
          </a:p>
          <a:p>
            <a:pPr indent="0"/>
            <a:r>
              <a:rPr lang="en-US" sz="1050" b="0">
                <a:latin typeface="宋体" panose="02010600030101010101" pitchFamily="2" charset="-122"/>
              </a:rPr>
              <a:t> </a:t>
            </a:r>
            <a:r>
              <a:rPr lang="zh-CN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（1）时空观念是历史学科核心素养之一，请完成材料一中的年代尺。（8分）</a:t>
            </a:r>
          </a:p>
          <a:p>
            <a:pPr indent="0"/>
            <a:endParaRPr 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/>
            <a:r>
              <a:rPr lang="zh-CN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A：＿＿＿＿＿＿＿＿＿＿＿＿       B：＿＿＿＿＿＿＿＿＿＿＿＿</a:t>
            </a:r>
          </a:p>
          <a:p>
            <a:pPr indent="0"/>
            <a:endParaRPr 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/>
            <a:endParaRPr lang="zh-CN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/>
            <a:r>
              <a:rPr lang="zh-CN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C：＿＿＿＿＿＿＿＿＿＿＿＿       D：＿＿＿＿＿＿＿＿＿＿＿＿</a:t>
            </a:r>
            <a:endParaRPr lang="en-US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/>
            <a:r>
              <a:rPr lang="en-US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198569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"/>
            <a:r>
              <a:rPr lang="zh-CN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26.（18分）阅读材料，完成下列要求。</a:t>
            </a:r>
            <a:endParaRPr lang="zh-CN" altLang="en-US" sz="16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4695" y="3677417"/>
            <a:ext cx="1386840" cy="3371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《南京条约》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44390" y="3677417"/>
            <a:ext cx="2157730" cy="3371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英法联军火烧圆明园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5640" y="4278762"/>
            <a:ext cx="3048635" cy="5835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平壤战役、黄海大战、辽东半岛战役、威海卫战役（任意一个）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44390" y="4471802"/>
            <a:ext cx="2861310" cy="337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完全沦为半殖民地半封建社会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227455" y="1583187"/>
            <a:ext cx="737235" cy="107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889885" y="2093727"/>
            <a:ext cx="737235" cy="107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44390" y="1829567"/>
            <a:ext cx="737235" cy="107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animBg="1"/>
      <p:bldP spid="5" grpId="1" animBg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"/>
          <p:cNvPicPr>
            <a:picLocks noChangeAspect="1"/>
          </p:cNvPicPr>
          <p:nvPr/>
        </p:nvPicPr>
        <p:blipFill>
          <a:blip r:embed="rId2"/>
          <a:srcRect t="68124"/>
          <a:stretch>
            <a:fillRect/>
          </a:stretch>
        </p:blipFill>
        <p:spPr>
          <a:xfrm>
            <a:off x="0" y="3677232"/>
            <a:ext cx="9144000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87325" y="449077"/>
            <a:ext cx="8769985" cy="2584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材料二  （第二次鸦片战争后）同治初年，李鸿章领淮军入苏南，比较西洋利器与中国枪炮之后，在一封信中已经说及“中国但有开花大炮轮船两样，西人即可敛手”。</a:t>
            </a:r>
          </a:p>
          <a:p>
            <a:pPr fontAlgn="auto">
              <a:lnSpc>
                <a:spcPct val="150000"/>
              </a:lnSpc>
            </a:pPr>
            <a:r>
              <a:rPr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                            ——陈旭麓《近代中国社会的新陈代谢》</a:t>
            </a:r>
            <a:endParaRPr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（2）材料二中李鸿章认为怎样做可以使“西人即可敛手”？为此，以李鸿章为代表的开明地主阶级开启了近代化探索的历程，与之相关的得历史事件是什么？（4分）</a:t>
            </a:r>
          </a:p>
          <a:p>
            <a:pPr fontAlgn="auto">
              <a:lnSpc>
                <a:spcPct val="150000"/>
              </a:lnSpc>
            </a:pPr>
            <a:endParaRPr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740660" y="1414277"/>
            <a:ext cx="6216650" cy="393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907030" y="1806707"/>
            <a:ext cx="68770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圆角矩形 43"/>
          <p:cNvSpPr/>
          <p:nvPr/>
        </p:nvSpPr>
        <p:spPr>
          <a:xfrm>
            <a:off x="859155" y="1806707"/>
            <a:ext cx="895985" cy="335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5755005" y="2222632"/>
            <a:ext cx="953135" cy="379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11455" y="3203072"/>
            <a:ext cx="8721090" cy="119888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做法：</a:t>
            </a:r>
          </a:p>
          <a:p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" y="3926337"/>
            <a:ext cx="794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）事件：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0035" y="3926337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洋务运动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0500" y="3203072"/>
            <a:ext cx="717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学习西方先进技术（或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先进武器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先进大炮、轮船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”)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2" grpId="0" bldLvl="0" animBg="1"/>
      <p:bldP spid="4" grpId="0" bldLvl="0" animBg="1"/>
      <p:bldP spid="3" grpId="0"/>
      <p:bldP spid="3" grpId="1"/>
      <p:bldP spid="5" grpId="0"/>
      <p:bldP spid="5" grpId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0c45d1b-2544-468c-9f73-f5cbb999541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Microsoft Office PowerPoint</Application>
  <PresentationFormat>全屏显示(16:9)</PresentationFormat>
  <Paragraphs>276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Calibri</vt:lpstr>
      <vt:lpstr>Times New Roman</vt:lpstr>
      <vt:lpstr>Office 主题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296</cp:revision>
  <dcterms:created xsi:type="dcterms:W3CDTF">2018-03-01T02:03:00Z</dcterms:created>
  <dcterms:modified xsi:type="dcterms:W3CDTF">2020-05-11T04:33:47Z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