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6" r:id="rId2"/>
  </p:sldMasterIdLst>
  <p:sldIdLst>
    <p:sldId id="277" r:id="rId3"/>
    <p:sldId id="256" r:id="rId4"/>
    <p:sldId id="258" r:id="rId5"/>
    <p:sldId id="259" r:id="rId6"/>
    <p:sldId id="273" r:id="rId7"/>
    <p:sldId id="274" r:id="rId8"/>
    <p:sldId id="275" r:id="rId9"/>
    <p:sldId id="257" r:id="rId10"/>
    <p:sldId id="263" r:id="rId11"/>
    <p:sldId id="264" r:id="rId12"/>
    <p:sldId id="271" r:id="rId13"/>
    <p:sldId id="260" r:id="rId14"/>
    <p:sldId id="265" r:id="rId15"/>
    <p:sldId id="266" r:id="rId16"/>
    <p:sldId id="267" r:id="rId17"/>
    <p:sldId id="276" r:id="rId18"/>
    <p:sldId id="280" r:id="rId19"/>
    <p:sldId id="268" r:id="rId20"/>
    <p:sldId id="269" r:id="rId21"/>
    <p:sldId id="270" r:id="rId22"/>
    <p:sldId id="281" r:id="rId23"/>
    <p:sldId id="262"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67" autoAdjust="0"/>
  </p:normalViewPr>
  <p:slideViewPr>
    <p:cSldViewPr snapToGrid="0">
      <p:cViewPr varScale="1">
        <p:scale>
          <a:sx n="102" d="100"/>
          <a:sy n="102" d="100"/>
        </p:scale>
        <p:origin x="4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D07B4698-4275-440A-AF77-2C83D5515E4F}"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151687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07B4698-4275-440A-AF77-2C83D5515E4F}"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423272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07B4698-4275-440A-AF77-2C83D5515E4F}"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960072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914400" y="3197226"/>
            <a:ext cx="103632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zh-CN" altLang="en-US" sz="1800" b="0"/>
          </a:p>
        </p:txBody>
      </p:sp>
      <p:sp>
        <p:nvSpPr>
          <p:cNvPr id="2" name="标题 1"/>
          <p:cNvSpPr>
            <a:spLocks noGrp="1"/>
          </p:cNvSpPr>
          <p:nvPr>
            <p:ph type="ctrTitle"/>
          </p:nvPr>
        </p:nvSpPr>
        <p:spPr>
          <a:xfrm>
            <a:off x="914400" y="1676401"/>
            <a:ext cx="103632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828800" y="3214686"/>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fld id="{78BDDCA3-346B-40C2-AC48-AD9CDEC6B2BE}" type="datetimeFigureOut">
              <a:rPr lang="zh-CN" altLang="en-US"/>
              <a:pPr>
                <a:defRPr/>
              </a:pPr>
              <a:t>2020/4/28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8F3990D-AF34-49F4-A05E-6FBCEB05636B}" type="slidenum">
              <a:rPr lang="zh-CN" altLang="en-US"/>
              <a:pPr/>
              <a:t>‹#›</a:t>
            </a:fld>
            <a:endParaRPr lang="en-US" altLang="zh-CN"/>
          </a:p>
        </p:txBody>
      </p:sp>
    </p:spTree>
    <p:extLst>
      <p:ext uri="{BB962C8B-B14F-4D97-AF65-F5344CB8AC3E}">
        <p14:creationId xmlns:p14="http://schemas.microsoft.com/office/powerpoint/2010/main" val="2994624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609600" y="1411288"/>
            <a:ext cx="109728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zh-CN" altLang="en-US" sz="1800" b="0"/>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97367" y="6400801"/>
            <a:ext cx="4267200" cy="284163"/>
          </a:xfrm>
        </p:spPr>
        <p:txBody>
          <a:bodyPr/>
          <a:lstStyle>
            <a:lvl1pPr>
              <a:defRPr/>
            </a:lvl1pPr>
          </a:lstStyle>
          <a:p>
            <a:pPr>
              <a:defRPr/>
            </a:pPr>
            <a:fld id="{02625F91-CB3C-4127-A3BA-148D3F741B83}" type="datetimeFigureOut">
              <a:rPr lang="zh-CN" altLang="en-US"/>
              <a:pPr>
                <a:defRPr/>
              </a:pPr>
              <a:t>2020/4/28</a:t>
            </a:fld>
            <a:endParaRPr lang="zh-CN" altLang="en-US"/>
          </a:p>
        </p:txBody>
      </p:sp>
      <p:sp>
        <p:nvSpPr>
          <p:cNvPr id="6" name="页脚占位符 4"/>
          <p:cNvSpPr>
            <a:spLocks noGrp="1"/>
          </p:cNvSpPr>
          <p:nvPr>
            <p:ph type="ftr" sz="quarter" idx="11"/>
          </p:nvPr>
        </p:nvSpPr>
        <p:spPr>
          <a:xfrm>
            <a:off x="7107767" y="6400801"/>
            <a:ext cx="4978400" cy="284163"/>
          </a:xfr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DB74C81-4155-4208-8165-C290C0CCA948}" type="slidenum">
              <a:rPr lang="zh-CN" altLang="en-US"/>
              <a:pPr/>
              <a:t>‹#›</a:t>
            </a:fld>
            <a:endParaRPr lang="en-US" altLang="zh-CN"/>
          </a:p>
        </p:txBody>
      </p:sp>
    </p:spTree>
    <p:extLst>
      <p:ext uri="{BB962C8B-B14F-4D97-AF65-F5344CB8AC3E}">
        <p14:creationId xmlns:p14="http://schemas.microsoft.com/office/powerpoint/2010/main" val="390801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914400" y="3143251"/>
            <a:ext cx="103632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zh-CN" altLang="en-US" sz="1800" b="0"/>
          </a:p>
        </p:txBody>
      </p:sp>
      <p:sp>
        <p:nvSpPr>
          <p:cNvPr id="2" name="标题 1"/>
          <p:cNvSpPr>
            <a:spLocks noGrp="1"/>
          </p:cNvSpPr>
          <p:nvPr>
            <p:ph type="title"/>
          </p:nvPr>
        </p:nvSpPr>
        <p:spPr>
          <a:xfrm>
            <a:off x="963084" y="3143249"/>
            <a:ext cx="103632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963084" y="1643062"/>
            <a:ext cx="103632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B6D00FC7-3184-4CAE-B110-6614A2559BAB}" type="datetimeFigureOut">
              <a:rPr lang="zh-CN" altLang="en-US"/>
              <a:pPr>
                <a:defRPr/>
              </a:pPr>
              <a:t>2020/4/28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376FD74-3495-454F-A00C-295E69A42822}" type="slidenum">
              <a:rPr lang="zh-CN" altLang="en-US"/>
              <a:pPr/>
              <a:t>‹#›</a:t>
            </a:fld>
            <a:endParaRPr lang="en-US" altLang="zh-CN"/>
          </a:p>
        </p:txBody>
      </p:sp>
    </p:spTree>
    <p:extLst>
      <p:ext uri="{BB962C8B-B14F-4D97-AF65-F5344CB8AC3E}">
        <p14:creationId xmlns:p14="http://schemas.microsoft.com/office/powerpoint/2010/main" val="3659468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609600" y="1411288"/>
            <a:ext cx="109728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zh-CN" altLang="en-US" sz="1800" b="0"/>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514C8823-07EC-4579-A0F4-F39527F6E64F}" type="datetimeFigureOut">
              <a:rPr lang="zh-CN" altLang="en-US"/>
              <a:pPr>
                <a:defRPr/>
              </a:pPr>
              <a:t>2020/4/28</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fld id="{CAC22640-5C26-45D7-9BDA-82F8C49DFAD7}" type="slidenum">
              <a:rPr lang="zh-CN" altLang="en-US"/>
              <a:pPr/>
              <a:t>‹#›</a:t>
            </a:fld>
            <a:endParaRPr lang="en-US" altLang="zh-CN"/>
          </a:p>
        </p:txBody>
      </p:sp>
    </p:spTree>
    <p:extLst>
      <p:ext uri="{BB962C8B-B14F-4D97-AF65-F5344CB8AC3E}">
        <p14:creationId xmlns:p14="http://schemas.microsoft.com/office/powerpoint/2010/main" val="3350354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609600" y="1411288"/>
            <a:ext cx="109728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zh-CN" altLang="en-US" sz="1800" b="0"/>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fld id="{0510C27D-38F4-4DBE-8176-CD899D6C3347}" type="datetimeFigureOut">
              <a:rPr lang="zh-CN" altLang="en-US"/>
              <a:pPr>
                <a:defRPr/>
              </a:pPr>
              <a:t>2020/4/28</a:t>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fld id="{5EA8D0D0-8349-4E09-A6C3-8CA880D4173D}" type="slidenum">
              <a:rPr lang="zh-CN" altLang="en-US"/>
              <a:pPr/>
              <a:t>‹#›</a:t>
            </a:fld>
            <a:endParaRPr lang="en-US" altLang="zh-CN"/>
          </a:p>
        </p:txBody>
      </p:sp>
    </p:spTree>
    <p:extLst>
      <p:ext uri="{BB962C8B-B14F-4D97-AF65-F5344CB8AC3E}">
        <p14:creationId xmlns:p14="http://schemas.microsoft.com/office/powerpoint/2010/main" val="1114912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609600" y="1411288"/>
            <a:ext cx="109728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zh-CN" altLang="en-US" sz="1800" b="0"/>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4F73D0D5-EE65-4BEA-94A6-F6D01DC9C5E8}" type="datetimeFigureOut">
              <a:rPr lang="zh-CN" altLang="en-US"/>
              <a:pPr>
                <a:defRPr/>
              </a:pPr>
              <a:t>2020/4/28</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0EB70BCC-1C94-4F77-88A9-BEEBD180BA02}" type="slidenum">
              <a:rPr lang="zh-CN" altLang="en-US"/>
              <a:pPr/>
              <a:t>‹#›</a:t>
            </a:fld>
            <a:endParaRPr lang="en-US" altLang="zh-CN"/>
          </a:p>
        </p:txBody>
      </p:sp>
    </p:spTree>
    <p:extLst>
      <p:ext uri="{BB962C8B-B14F-4D97-AF65-F5344CB8AC3E}">
        <p14:creationId xmlns:p14="http://schemas.microsoft.com/office/powerpoint/2010/main" val="2444860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6DB4CB30-4D20-43F3-AF0E-F0EF10C31BA2}" type="datetimeFigureOut">
              <a:rPr lang="zh-CN" altLang="en-US"/>
              <a:pPr>
                <a:defRPr/>
              </a:pPr>
              <a:t>2020/4/28</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fld id="{2F42F561-BDC1-46E3-A0BD-FB9A3AA4A6C5}" type="slidenum">
              <a:rPr lang="zh-CN" altLang="en-US"/>
              <a:pPr/>
              <a:t>‹#›</a:t>
            </a:fld>
            <a:endParaRPr lang="en-US" altLang="zh-CN"/>
          </a:p>
        </p:txBody>
      </p:sp>
    </p:spTree>
    <p:extLst>
      <p:ext uri="{BB962C8B-B14F-4D97-AF65-F5344CB8AC3E}">
        <p14:creationId xmlns:p14="http://schemas.microsoft.com/office/powerpoint/2010/main" val="214890429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3714751" y="1054101"/>
            <a:ext cx="7871883"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zh-CN" altLang="en-US" sz="1800" b="0"/>
          </a:p>
        </p:txBody>
      </p:sp>
      <p:sp>
        <p:nvSpPr>
          <p:cNvPr id="2" name="标题 1"/>
          <p:cNvSpPr>
            <a:spLocks noGrp="1"/>
          </p:cNvSpPr>
          <p:nvPr>
            <p:ph type="title"/>
          </p:nvPr>
        </p:nvSpPr>
        <p:spPr>
          <a:xfrm>
            <a:off x="3714734" y="228600"/>
            <a:ext cx="7867669"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3714733" y="1142984"/>
            <a:ext cx="7867667"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09607" y="1142984"/>
            <a:ext cx="3009877"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fld id="{0EFB82DB-5621-41BF-A9AF-2842E2710C65}" type="datetimeFigureOut">
              <a:rPr lang="zh-CN" altLang="en-US"/>
              <a:pPr>
                <a:defRPr/>
              </a:pPr>
              <a:t>2020/4/28</a:t>
            </a:fld>
            <a:endParaRPr lang="zh-CN" altLang="en-US"/>
          </a:p>
        </p:txBody>
      </p:sp>
      <p:sp>
        <p:nvSpPr>
          <p:cNvPr id="7" name="页脚占位符 5"/>
          <p:cNvSpPr>
            <a:spLocks noGrp="1"/>
          </p:cNvSpPr>
          <p:nvPr>
            <p:ph type="ftr" sz="quarter" idx="11"/>
          </p:nvPr>
        </p:nvSpPr>
        <p:spPr/>
        <p:txBody>
          <a:bodyPr/>
          <a:lstStyle>
            <a:lvl1pPr>
              <a:defRPr/>
            </a:lvl1pPr>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fld id="{4D5DB725-D0AF-4485-927F-B0DBC3508CB5}" type="slidenum">
              <a:rPr lang="zh-CN" altLang="en-US"/>
              <a:pPr/>
              <a:t>‹#›</a:t>
            </a:fld>
            <a:endParaRPr lang="en-US" altLang="zh-CN"/>
          </a:p>
        </p:txBody>
      </p:sp>
    </p:spTree>
    <p:extLst>
      <p:ext uri="{BB962C8B-B14F-4D97-AF65-F5344CB8AC3E}">
        <p14:creationId xmlns:p14="http://schemas.microsoft.com/office/powerpoint/2010/main" val="3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07B4698-4275-440A-AF77-2C83D5515E4F}" type="datetimeFigureOut">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2906395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1200" y="304800"/>
            <a:ext cx="85344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935403" y="1143000"/>
            <a:ext cx="9630997"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3149600" y="5410200"/>
            <a:ext cx="7543851"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F4BB4D8B-77BC-4516-BAC3-071527815274}" type="datetimeFigureOut">
              <a:rPr lang="zh-CN" altLang="en-US"/>
              <a:pPr>
                <a:defRPr/>
              </a:pPr>
              <a:t>2020/4/28</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DEC66104-B7CC-4E9B-B8B6-B9C8D4D10845}" type="slidenum">
              <a:rPr lang="zh-CN" altLang="en-US"/>
              <a:pPr/>
              <a:t>‹#›</a:t>
            </a:fld>
            <a:endParaRPr lang="en-US" altLang="zh-CN"/>
          </a:p>
        </p:txBody>
      </p:sp>
    </p:spTree>
    <p:extLst>
      <p:ext uri="{BB962C8B-B14F-4D97-AF65-F5344CB8AC3E}">
        <p14:creationId xmlns:p14="http://schemas.microsoft.com/office/powerpoint/2010/main" val="395274547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609600" y="1411288"/>
            <a:ext cx="109728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zh-CN" altLang="en-US" sz="1800" b="0"/>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fld id="{B15E8749-7813-498C-9223-0525CBD9FA26}" type="datetimeFigureOut">
              <a:rPr lang="zh-CN" altLang="en-US"/>
              <a:pPr>
                <a:defRPr/>
              </a:pPr>
              <a:t>2020/4/28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42598FC-3CAC-49FA-8FF6-2D186F0E0777}" type="slidenum">
              <a:rPr lang="zh-CN" altLang="en-US"/>
              <a:pPr/>
              <a:t>‹#›</a:t>
            </a:fld>
            <a:endParaRPr lang="en-US" altLang="zh-CN"/>
          </a:p>
        </p:txBody>
      </p:sp>
    </p:spTree>
    <p:extLst>
      <p:ext uri="{BB962C8B-B14F-4D97-AF65-F5344CB8AC3E}">
        <p14:creationId xmlns:p14="http://schemas.microsoft.com/office/powerpoint/2010/main" val="4204778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620275" y="274638"/>
            <a:ext cx="1962125"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274638"/>
            <a:ext cx="8915424"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EADF1B3E-C973-4FA5-B200-6002FFE6E06F}" type="datetimeFigureOut">
              <a:rPr lang="zh-CN" altLang="en-US"/>
              <a:pPr>
                <a:defRPr/>
              </a:pPr>
              <a:t>2020/4/28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598CB4A-BE10-4373-BDD8-4C904413422E}" type="slidenum">
              <a:rPr lang="zh-CN" altLang="en-US"/>
              <a:pPr/>
              <a:t>‹#›</a:t>
            </a:fld>
            <a:endParaRPr lang="en-US" altLang="zh-CN"/>
          </a:p>
        </p:txBody>
      </p:sp>
    </p:spTree>
    <p:extLst>
      <p:ext uri="{BB962C8B-B14F-4D97-AF65-F5344CB8AC3E}">
        <p14:creationId xmlns:p14="http://schemas.microsoft.com/office/powerpoint/2010/main" val="170240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8593667" y="6272784"/>
            <a:ext cx="2644309" cy="365125"/>
          </a:xfrm>
        </p:spPr>
        <p:txBody>
          <a:bodyPr/>
          <a:lstStyle/>
          <a:p>
            <a:fld id="{D07B4698-4275-440A-AF77-2C83D5515E4F}" type="datetimeFigureOut">
              <a:rPr lang="zh-CN" altLang="en-US" smtClean="0"/>
              <a:t>2020/4/28</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171452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07B4698-4275-440A-AF77-2C83D5515E4F}" type="datetimeFigureOut">
              <a:rPr lang="zh-CN" altLang="en-US" smtClean="0"/>
              <a:t>2020/4/28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412660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07B4698-4275-440A-AF77-2C83D5515E4F}" type="datetimeFigureOut">
              <a:rPr lang="zh-CN" altLang="en-US" smtClean="0"/>
              <a:t>2020/4/28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274163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07B4698-4275-440A-AF77-2C83D5515E4F}" type="datetimeFigureOut">
              <a:rPr lang="zh-CN" altLang="en-US" smtClean="0"/>
              <a:t>2020/4/28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166943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B4698-4275-440A-AF77-2C83D5515E4F}" type="datetimeFigureOut">
              <a:rPr lang="zh-CN" altLang="en-US" smtClean="0"/>
              <a:t>2020/4/28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88468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07B4698-4275-440A-AF77-2C83D5515E4F}" type="datetimeFigureOut">
              <a:rPr lang="zh-CN" altLang="en-US" smtClean="0"/>
              <a:t>2020/4/28</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149131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07B4698-4275-440A-AF77-2C83D5515E4F}" type="datetimeFigureOut">
              <a:rPr lang="zh-CN" altLang="en-US" smtClean="0"/>
              <a:t>2020/4/28</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91990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7.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07B4698-4275-440A-AF77-2C83D5515E4F}" type="datetimeFigureOut">
              <a:rPr lang="zh-CN" altLang="en-US" smtClean="0"/>
              <a:t>2020/4/28</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830357C-E099-4832-9CBA-CCB6C15EB565}" type="slidenum">
              <a:rPr lang="zh-CN" altLang="en-US" smtClean="0"/>
              <a:t>‹#›</a:t>
            </a:fld>
            <a:endParaRPr lang="zh-CN" altLang="en-US"/>
          </a:p>
        </p:txBody>
      </p:sp>
    </p:spTree>
    <p:extLst>
      <p:ext uri="{BB962C8B-B14F-4D97-AF65-F5344CB8AC3E}">
        <p14:creationId xmlns:p14="http://schemas.microsoft.com/office/powerpoint/2010/main" val="301760973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4"/>
            <a:ext cx="12192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zh-CN" altLang="en-US" sz="1800" b="0"/>
          </a:p>
        </p:txBody>
      </p:sp>
      <p:sp>
        <p:nvSpPr>
          <p:cNvPr id="1027"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文本占位符 2"/>
          <p:cNvSpPr>
            <a:spLocks noGrp="1"/>
          </p:cNvSpPr>
          <p:nvPr>
            <p:ph type="body" idx="1"/>
          </p:nvPr>
        </p:nvSpPr>
        <p:spPr bwMode="auto">
          <a:xfrm>
            <a:off x="609600" y="1600200"/>
            <a:ext cx="109728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101600" y="6400801"/>
            <a:ext cx="4267200" cy="284163"/>
          </a:xfrm>
          <a:prstGeom prst="rect">
            <a:avLst/>
          </a:prstGeom>
        </p:spPr>
        <p:txBody>
          <a:bodyPr vert="horz" rtlCol="0" anchor="b"/>
          <a:lstStyle>
            <a:lvl1pPr algn="l" eaLnBrk="1" fontAlgn="auto" latinLnBrk="0" hangingPunct="1">
              <a:lnSpc>
                <a:spcPct val="100000"/>
              </a:lnSpc>
              <a:spcBef>
                <a:spcPts val="0"/>
              </a:spcBef>
              <a:spcAft>
                <a:spcPts val="0"/>
              </a:spcAft>
              <a:defRPr kumimoji="0" sz="1100" b="0">
                <a:solidFill>
                  <a:schemeClr val="tx2">
                    <a:lumMod val="75000"/>
                    <a:lumOff val="25000"/>
                  </a:schemeClr>
                </a:solidFill>
                <a:latin typeface="+mn-lt"/>
                <a:ea typeface="+mn-ea"/>
              </a:defRPr>
            </a:lvl1pPr>
          </a:lstStyle>
          <a:p>
            <a:pPr>
              <a:defRPr/>
            </a:pPr>
            <a:fld id="{A4AE6C03-0704-4F48-A05F-2C6162D616E6}" type="datetimeFigureOut">
              <a:rPr lang="zh-CN" altLang="en-US"/>
              <a:pPr>
                <a:defRPr/>
              </a:pPr>
              <a:t>2020/4/28</a:t>
            </a:fld>
            <a:endParaRPr lang="zh-CN" altLang="en-US"/>
          </a:p>
        </p:txBody>
      </p:sp>
      <p:sp>
        <p:nvSpPr>
          <p:cNvPr id="5" name="页脚占位符 4"/>
          <p:cNvSpPr>
            <a:spLocks noGrp="1"/>
          </p:cNvSpPr>
          <p:nvPr>
            <p:ph type="ftr" sz="quarter" idx="3"/>
          </p:nvPr>
        </p:nvSpPr>
        <p:spPr>
          <a:xfrm>
            <a:off x="7112000" y="6400801"/>
            <a:ext cx="4978400" cy="284163"/>
          </a:xfrm>
          <a:prstGeom prst="rect">
            <a:avLst/>
          </a:prstGeom>
        </p:spPr>
        <p:txBody>
          <a:bodyPr vert="horz" rtlCol="0" anchor="ctr"/>
          <a:lstStyle>
            <a:lvl1pPr algn="r" eaLnBrk="1" fontAlgn="auto" latinLnBrk="0" hangingPunct="1">
              <a:lnSpc>
                <a:spcPct val="100000"/>
              </a:lnSpc>
              <a:spcBef>
                <a:spcPts val="0"/>
              </a:spcBef>
              <a:spcAft>
                <a:spcPts val="0"/>
              </a:spcAft>
              <a:defRPr kumimoji="0" sz="1100" b="0">
                <a:solidFill>
                  <a:schemeClr val="tx2">
                    <a:lumMod val="75000"/>
                    <a:lumOff val="2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5486400" y="6400801"/>
            <a:ext cx="1219200" cy="284163"/>
          </a:xfrm>
          <a:prstGeom prst="rect">
            <a:avLst/>
          </a:prstGeom>
          <a:noFill/>
        </p:spPr>
        <p:txBody>
          <a:bodyPr vert="horz" wrap="square" lIns="45720" tIns="45720" rIns="45720" bIns="45720" numCol="1" anchor="ctr" anchorCtr="0" compatLnSpc="1">
            <a:prstTxWarp prst="textNoShape">
              <a:avLst/>
            </a:prstTxWarp>
          </a:bodyPr>
          <a:lstStyle>
            <a:lvl1pPr algn="ctr">
              <a:lnSpc>
                <a:spcPct val="100000"/>
              </a:lnSpc>
              <a:defRPr sz="1100" b="0">
                <a:solidFill>
                  <a:srgbClr val="636363"/>
                </a:solidFill>
                <a:latin typeface="Franklin Gothic Book" panose="020B0503020102020204" pitchFamily="34" charset="0"/>
                <a:ea typeface="黑体" panose="02010609060101010101" pitchFamily="49" charset="-122"/>
              </a:defRPr>
            </a:lvl1pPr>
          </a:lstStyle>
          <a:p>
            <a:fld id="{03DAC04D-6EDF-45E3-828A-DEE0EA1C8A1A}" type="slidenum">
              <a:rPr lang="zh-CN" altLang="en-US"/>
              <a:pPr/>
              <a:t>‹#›</a:t>
            </a:fld>
            <a:endParaRPr lang="en-US" altLang="zh-CN"/>
          </a:p>
        </p:txBody>
      </p:sp>
      <p:sp>
        <p:nvSpPr>
          <p:cNvPr id="8" name="矩形 7"/>
          <p:cNvSpPr/>
          <p:nvPr/>
        </p:nvSpPr>
        <p:spPr>
          <a:xfrm>
            <a:off x="0" y="0"/>
            <a:ext cx="12192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zh-CN" altLang="en-US" sz="1800" b="0"/>
          </a:p>
        </p:txBody>
      </p:sp>
    </p:spTree>
    <p:extLst>
      <p:ext uri="{BB962C8B-B14F-4D97-AF65-F5344CB8AC3E}">
        <p14:creationId xmlns:p14="http://schemas.microsoft.com/office/powerpoint/2010/main" val="318136280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副标题 2"/>
          <p:cNvSpPr txBox="1">
            <a:spLocks/>
          </p:cNvSpPr>
          <p:nvPr/>
        </p:nvSpPr>
        <p:spPr bwMode="auto">
          <a:xfrm>
            <a:off x="0" y="0"/>
            <a:ext cx="12192000" cy="68580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defTabSz="457200" eaLnBrk="0" hangingPunct="0">
              <a:defRPr>
                <a:solidFill>
                  <a:schemeClr val="tx1"/>
                </a:solidFill>
                <a:latin typeface="Arial" panose="020B0604020202020204" pitchFamily="34" charset="0"/>
                <a:ea typeface="宋体" panose="02010600030101010101" pitchFamily="2" charset="-122"/>
              </a:defRPr>
            </a:lvl1pPr>
            <a:lvl2pPr marL="742950" indent="-285750" defTabSz="457200" eaLnBrk="0" hangingPunct="0">
              <a:defRPr>
                <a:solidFill>
                  <a:schemeClr val="tx1"/>
                </a:solidFill>
                <a:latin typeface="Arial" panose="020B0604020202020204" pitchFamily="34" charset="0"/>
                <a:ea typeface="宋体" panose="02010600030101010101" pitchFamily="2" charset="-122"/>
              </a:defRPr>
            </a:lvl2pPr>
            <a:lvl3pPr marL="1143000" indent="-228600" defTabSz="457200" eaLnBrk="0" hangingPunct="0">
              <a:defRPr>
                <a:solidFill>
                  <a:schemeClr val="tx1"/>
                </a:solidFill>
                <a:latin typeface="Arial" panose="020B0604020202020204" pitchFamily="34" charset="0"/>
                <a:ea typeface="宋体" panose="02010600030101010101" pitchFamily="2" charset="-122"/>
              </a:defRPr>
            </a:lvl3pPr>
            <a:lvl4pPr marL="1600200" indent="-228600" defTabSz="457200" eaLnBrk="0" hangingPunct="0">
              <a:defRPr>
                <a:solidFill>
                  <a:schemeClr val="tx1"/>
                </a:solidFill>
                <a:latin typeface="Arial" panose="020B0604020202020204" pitchFamily="34" charset="0"/>
                <a:ea typeface="宋体" panose="02010600030101010101" pitchFamily="2" charset="-122"/>
              </a:defRPr>
            </a:lvl4pPr>
            <a:lvl5pPr marL="2057400" indent="-228600" defTabSz="4572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1333"/>
              </a:spcBef>
              <a:buClr>
                <a:schemeClr val="accent1"/>
              </a:buClr>
            </a:pPr>
            <a:endParaRPr lang="zh-CN" altLang="en-US" sz="3200" b="1" dirty="0">
              <a:solidFill>
                <a:schemeClr val="bg1"/>
              </a:solidFill>
              <a:latin typeface="宋体" panose="02010600030101010101" pitchFamily="2" charset="-122"/>
            </a:endParaRPr>
          </a:p>
        </p:txBody>
      </p:sp>
      <p:sp>
        <p:nvSpPr>
          <p:cNvPr id="14339" name="副标题 2"/>
          <p:cNvSpPr txBox="1">
            <a:spLocks/>
          </p:cNvSpPr>
          <p:nvPr/>
        </p:nvSpPr>
        <p:spPr bwMode="auto">
          <a:xfrm>
            <a:off x="406400" y="463552"/>
            <a:ext cx="9144000" cy="73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defTabSz="457200" eaLnBrk="0" hangingPunct="0">
              <a:defRPr>
                <a:solidFill>
                  <a:schemeClr val="tx1"/>
                </a:solidFill>
                <a:latin typeface="Arial" panose="020B0604020202020204" pitchFamily="34" charset="0"/>
                <a:ea typeface="宋体" panose="02010600030101010101" pitchFamily="2" charset="-122"/>
              </a:defRPr>
            </a:lvl1pPr>
            <a:lvl2pPr marL="742950" indent="-285750" defTabSz="457200" eaLnBrk="0" hangingPunct="0">
              <a:defRPr>
                <a:solidFill>
                  <a:schemeClr val="tx1"/>
                </a:solidFill>
                <a:latin typeface="Arial" panose="020B0604020202020204" pitchFamily="34" charset="0"/>
                <a:ea typeface="宋体" panose="02010600030101010101" pitchFamily="2" charset="-122"/>
              </a:defRPr>
            </a:lvl2pPr>
            <a:lvl3pPr marL="1143000" indent="-228600" defTabSz="457200" eaLnBrk="0" hangingPunct="0">
              <a:defRPr>
                <a:solidFill>
                  <a:schemeClr val="tx1"/>
                </a:solidFill>
                <a:latin typeface="Arial" panose="020B0604020202020204" pitchFamily="34" charset="0"/>
                <a:ea typeface="宋体" panose="02010600030101010101" pitchFamily="2" charset="-122"/>
              </a:defRPr>
            </a:lvl3pPr>
            <a:lvl4pPr marL="1600200" indent="-228600" defTabSz="457200" eaLnBrk="0" hangingPunct="0">
              <a:defRPr>
                <a:solidFill>
                  <a:schemeClr val="tx1"/>
                </a:solidFill>
                <a:latin typeface="Arial" panose="020B0604020202020204" pitchFamily="34" charset="0"/>
                <a:ea typeface="宋体" panose="02010600030101010101" pitchFamily="2" charset="-122"/>
              </a:defRPr>
            </a:lvl4pPr>
            <a:lvl5pPr marL="2057400" indent="-228600" defTabSz="4572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1333"/>
              </a:spcBef>
              <a:buClr>
                <a:schemeClr val="accent1"/>
              </a:buClr>
            </a:pPr>
            <a:r>
              <a:rPr lang="zh-CN" altLang="en-US" sz="3200" b="1">
                <a:solidFill>
                  <a:schemeClr val="bg1"/>
                </a:solidFill>
                <a:latin typeface="宋体" panose="02010600030101010101" pitchFamily="2" charset="-122"/>
              </a:rPr>
              <a:t>济南市</a:t>
            </a:r>
            <a:r>
              <a:rPr lang="en-US" altLang="zh-CN" sz="3200" b="1">
                <a:solidFill>
                  <a:schemeClr val="bg1"/>
                </a:solidFill>
                <a:latin typeface="宋体" panose="02010600030101010101" pitchFamily="2" charset="-122"/>
              </a:rPr>
              <a:t>2020</a:t>
            </a:r>
            <a:r>
              <a:rPr lang="zh-CN" altLang="en-US" sz="3200" b="1">
                <a:solidFill>
                  <a:schemeClr val="bg1"/>
                </a:solidFill>
                <a:latin typeface="宋体" panose="02010600030101010101" pitchFamily="2" charset="-122"/>
              </a:rPr>
              <a:t>年春季学期延期开学网络学习资源</a:t>
            </a:r>
          </a:p>
        </p:txBody>
      </p:sp>
      <p:sp>
        <p:nvSpPr>
          <p:cNvPr id="14340" name="副标题 2"/>
          <p:cNvSpPr txBox="1">
            <a:spLocks/>
          </p:cNvSpPr>
          <p:nvPr/>
        </p:nvSpPr>
        <p:spPr bwMode="auto">
          <a:xfrm>
            <a:off x="1441451" y="4832352"/>
            <a:ext cx="9144000" cy="73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333"/>
              </a:spcBef>
            </a:pPr>
            <a:r>
              <a:rPr lang="zh-CN" altLang="en-US" sz="3600" b="1">
                <a:solidFill>
                  <a:schemeClr val="bg1"/>
                </a:solidFill>
                <a:latin typeface="宋体" panose="02010600030101010101" pitchFamily="2" charset="-122"/>
              </a:rPr>
              <a:t>山东省济南第二十七中学  宋蕾</a:t>
            </a:r>
          </a:p>
        </p:txBody>
      </p:sp>
      <p:sp>
        <p:nvSpPr>
          <p:cNvPr id="14341" name="副标题 2"/>
          <p:cNvSpPr txBox="1">
            <a:spLocks/>
          </p:cNvSpPr>
          <p:nvPr/>
        </p:nvSpPr>
        <p:spPr bwMode="auto">
          <a:xfrm>
            <a:off x="2738967" y="1555752"/>
            <a:ext cx="6396567" cy="73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333"/>
              </a:spcBef>
            </a:pPr>
            <a:r>
              <a:rPr lang="zh-CN" altLang="en-US" sz="3600">
                <a:solidFill>
                  <a:schemeClr val="bg1"/>
                </a:solidFill>
                <a:latin typeface="宋体" panose="02010600030101010101" pitchFamily="2" charset="-122"/>
              </a:rPr>
              <a:t>初中历史九年级</a:t>
            </a:r>
          </a:p>
        </p:txBody>
      </p:sp>
      <p:sp>
        <p:nvSpPr>
          <p:cNvPr id="14342" name="副标题 2"/>
          <p:cNvSpPr txBox="1">
            <a:spLocks/>
          </p:cNvSpPr>
          <p:nvPr/>
        </p:nvSpPr>
        <p:spPr bwMode="auto">
          <a:xfrm>
            <a:off x="216958" y="2495026"/>
            <a:ext cx="11758083" cy="1454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zh-CN" sz="4400" b="1" dirty="0">
                <a:solidFill>
                  <a:schemeClr val="bg1"/>
                </a:solidFill>
                <a:latin typeface="宋体" panose="02010600030101010101" pitchFamily="2" charset="-122"/>
              </a:rPr>
              <a:t>世界史测试题</a:t>
            </a:r>
            <a:r>
              <a:rPr lang="zh-CN" altLang="en-US" sz="4400" b="1" dirty="0">
                <a:solidFill>
                  <a:schemeClr val="bg1"/>
                </a:solidFill>
                <a:latin typeface="宋体" panose="02010600030101010101" pitchFamily="2" charset="-122"/>
              </a:rPr>
              <a:t>非选择题讲评</a:t>
            </a:r>
            <a:r>
              <a:rPr lang="en-US" altLang="zh-CN" sz="4400" b="1" dirty="0">
                <a:solidFill>
                  <a:schemeClr val="bg1"/>
                </a:solidFill>
                <a:latin typeface="宋体" panose="02010600030101010101" pitchFamily="2" charset="-122"/>
              </a:rPr>
              <a:t/>
            </a:r>
            <a:br>
              <a:rPr lang="en-US" altLang="zh-CN" sz="4400" b="1" dirty="0">
                <a:solidFill>
                  <a:schemeClr val="bg1"/>
                </a:solidFill>
                <a:latin typeface="宋体" panose="02010600030101010101" pitchFamily="2" charset="-122"/>
              </a:rPr>
            </a:br>
            <a:r>
              <a:rPr lang="zh-CN" altLang="en-US" sz="4400" b="1" dirty="0" smtClean="0">
                <a:solidFill>
                  <a:schemeClr val="bg1"/>
                </a:solidFill>
                <a:latin typeface="宋体" panose="02010600030101010101" pitchFamily="2" charset="-122"/>
              </a:rPr>
              <a:t>（复习）</a:t>
            </a:r>
            <a:endParaRPr lang="zh-CN" altLang="en-US" sz="4400" b="1" dirty="0">
              <a:solidFill>
                <a:schemeClr val="bg1"/>
              </a:solidFill>
              <a:latin typeface="宋体" panose="02010600030101010101" pitchFamily="2" charset="-122"/>
            </a:endParaRPr>
          </a:p>
          <a:p>
            <a:pPr algn="ctr" eaLnBrk="1" hangingPunct="1">
              <a:spcBef>
                <a:spcPts val="1333"/>
              </a:spcBef>
            </a:pPr>
            <a:endParaRPr lang="zh-CN" altLang="en-US" sz="4400" b="1" dirty="0">
              <a:solidFill>
                <a:schemeClr val="bg1"/>
              </a:solidFill>
              <a:latin typeface="宋体" panose="02010600030101010101" pitchFamily="2" charset="-122"/>
            </a:endParaRPr>
          </a:p>
        </p:txBody>
      </p:sp>
      <p:sp>
        <p:nvSpPr>
          <p:cNvPr id="14343" name="副标题 2"/>
          <p:cNvSpPr txBox="1">
            <a:spLocks/>
          </p:cNvSpPr>
          <p:nvPr/>
        </p:nvSpPr>
        <p:spPr bwMode="auto">
          <a:xfrm>
            <a:off x="2933700" y="5846233"/>
            <a:ext cx="6394451" cy="7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333"/>
              </a:spcBef>
            </a:pPr>
            <a:r>
              <a:rPr lang="zh-CN" altLang="en-US" sz="3200">
                <a:solidFill>
                  <a:schemeClr val="bg1"/>
                </a:solidFill>
                <a:latin typeface="宋体" panose="02010600030101010101" pitchFamily="2" charset="-122"/>
              </a:rPr>
              <a:t>济南市教育教学研究院监制</a:t>
            </a:r>
          </a:p>
        </p:txBody>
      </p:sp>
    </p:spTree>
    <p:extLst>
      <p:ext uri="{BB962C8B-B14F-4D97-AF65-F5344CB8AC3E}">
        <p14:creationId xmlns:p14="http://schemas.microsoft.com/office/powerpoint/2010/main" val="2954682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834" y="169924"/>
            <a:ext cx="11770937" cy="3970318"/>
          </a:xfrm>
          <a:prstGeom prst="rect">
            <a:avLst/>
          </a:prstGeom>
        </p:spPr>
        <p:txBody>
          <a:bodyPr wrap="square">
            <a:spAutoFit/>
          </a:bodyPr>
          <a:lstStyle/>
          <a:p>
            <a:pPr indent="266700" algn="just">
              <a:spcAft>
                <a:spcPts val="0"/>
              </a:spcAft>
            </a:pPr>
            <a:r>
              <a:rPr lang="zh-CN" altLang="zh-CN" sz="2800" b="1" kern="100" dirty="0">
                <a:latin typeface="Calibri" panose="020F0502020204030204" pitchFamily="34" charset="0"/>
                <a:ea typeface="黑体" panose="02010609060101010101" pitchFamily="49" charset="-122"/>
                <a:cs typeface="Times New Roman" panose="02020603050405020304" pitchFamily="18" charset="0"/>
              </a:rPr>
              <a:t>材料三</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它宣布保护私有制度，规定一切动产、不动产的私人所有权都是绝对的，受到法律严格保护的。法典根据法律上公民平等的原则，规定一切人都享有民事权利。对于体现资本主义生产关系的契约，法典给予了特别的重视，规定了一系列保障契约自由和契约法律效力的条款。……如恩格斯所说，这部法典“总括了革命的全部法规，在法律上承认了整个这种完全改变了的秩序”，是一部“典型的资产阶级社会的法典”。</a:t>
            </a:r>
          </a:p>
          <a:p>
            <a:pPr indent="2266950" algn="just">
              <a:spcAft>
                <a:spcPts val="0"/>
              </a:spcAft>
            </a:pPr>
            <a:r>
              <a:rPr lang="en-US" altLang="zh-CN" sz="2800" b="1" kern="1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zh-CN" sz="2800" b="1" kern="1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刘祚昌、王觉非《世界史近代史编》（上卷）</a:t>
            </a:r>
          </a:p>
          <a:p>
            <a:pPr lvl="0" algn="just">
              <a:spcAft>
                <a:spcPts val="0"/>
              </a:spcAft>
            </a:pPr>
            <a:r>
              <a:rPr lang="zh-CN" altLang="en-US" sz="28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smtClean="0">
                <a:latin typeface="Calibri" panose="020F0502020204030204" pitchFamily="34" charset="0"/>
                <a:ea typeface="宋体" panose="02010600030101010101" pitchFamily="2" charset="-122"/>
                <a:cs typeface="Times New Roman" panose="02020603050405020304" pitchFamily="18" charset="0"/>
              </a:rPr>
              <a:t>3</a:t>
            </a:r>
            <a:r>
              <a:rPr lang="zh-CN" altLang="en-US" sz="2800" b="1"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sz="2800" b="1" kern="100" dirty="0" smtClean="0">
                <a:latin typeface="Calibri" panose="020F0502020204030204" pitchFamily="34" charset="0"/>
                <a:ea typeface="宋体" panose="02010600030101010101" pitchFamily="2" charset="-122"/>
                <a:cs typeface="Times New Roman" panose="02020603050405020304" pitchFamily="18" charset="0"/>
              </a:rPr>
              <a:t>材料</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三反映的是哪一部法律文献的内容？依据材料三，概括该法律文献所体现的原则。 （</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6</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a:t>
            </a:r>
            <a:r>
              <a:rPr lang="zh-CN" altLang="zh-CN" sz="2800" b="1"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p:cNvSpPr/>
          <p:nvPr/>
        </p:nvSpPr>
        <p:spPr>
          <a:xfrm>
            <a:off x="2246545" y="5441306"/>
            <a:ext cx="8023647" cy="1107994"/>
          </a:xfrm>
          <a:prstGeom prst="rect">
            <a:avLst/>
          </a:prstGeom>
          <a:noFill/>
        </p:spPr>
        <p:txBody>
          <a:bodyPr wrap="square" lIns="121917" tIns="60959" rIns="121917" bIns="60959">
            <a:spAutoFit/>
          </a:bodyPr>
          <a:lstStyle/>
          <a:p>
            <a:pPr defTabSz="1219170" fontAlgn="base">
              <a:spcBef>
                <a:spcPct val="0"/>
              </a:spcBef>
              <a:spcAft>
                <a:spcPct val="0"/>
              </a:spcAft>
            </a:pPr>
            <a:r>
              <a:rPr lang="zh-CN" altLang="zh-CN" sz="3200" b="1" dirty="0">
                <a:solidFill>
                  <a:srgbClr val="0000CC"/>
                </a:solidFill>
                <a:latin typeface="宋体" panose="02010600030101010101" pitchFamily="2" charset="-122"/>
                <a:ea typeface="宋体" panose="02010600030101010101" pitchFamily="2" charset="-122"/>
              </a:rPr>
              <a:t>所有权原则</a:t>
            </a:r>
            <a:r>
              <a:rPr lang="en-US" altLang="zh-CN" sz="3200" b="1" dirty="0">
                <a:solidFill>
                  <a:srgbClr val="0000CC"/>
                </a:solidFill>
                <a:latin typeface="宋体" panose="02010600030101010101" pitchFamily="2" charset="-122"/>
                <a:ea typeface="宋体" panose="02010600030101010101" pitchFamily="2" charset="-122"/>
              </a:rPr>
              <a:t>(</a:t>
            </a:r>
            <a:r>
              <a:rPr lang="zh-CN" altLang="zh-CN" sz="3200" b="1" dirty="0">
                <a:solidFill>
                  <a:srgbClr val="0000CC"/>
                </a:solidFill>
                <a:latin typeface="宋体" panose="02010600030101010101" pitchFamily="2" charset="-122"/>
                <a:ea typeface="宋体" panose="02010600030101010101" pitchFamily="2" charset="-122"/>
              </a:rPr>
              <a:t>保护私有财产</a:t>
            </a:r>
            <a:r>
              <a:rPr lang="en-US" altLang="zh-CN" sz="3200" b="1" dirty="0">
                <a:solidFill>
                  <a:srgbClr val="0000CC"/>
                </a:solidFill>
                <a:latin typeface="宋体" panose="02010600030101010101" pitchFamily="2" charset="-122"/>
                <a:ea typeface="宋体" panose="02010600030101010101" pitchFamily="2" charset="-122"/>
              </a:rPr>
              <a:t>)</a:t>
            </a:r>
            <a:r>
              <a:rPr lang="zh-CN" altLang="zh-CN" sz="3200" b="1" dirty="0">
                <a:solidFill>
                  <a:srgbClr val="0000CC"/>
                </a:solidFill>
                <a:latin typeface="宋体" panose="02010600030101010101" pitchFamily="2" charset="-122"/>
                <a:ea typeface="宋体" panose="02010600030101010101" pitchFamily="2" charset="-122"/>
              </a:rPr>
              <a:t>、法律面前人人平等、</a:t>
            </a:r>
            <a:r>
              <a:rPr lang="en-US" altLang="zh-CN" sz="3200" b="1" dirty="0">
                <a:solidFill>
                  <a:srgbClr val="0000CC"/>
                </a:solidFill>
                <a:latin typeface="宋体" panose="02010600030101010101" pitchFamily="2" charset="-122"/>
                <a:ea typeface="宋体" panose="02010600030101010101" pitchFamily="2" charset="-122"/>
              </a:rPr>
              <a:t> </a:t>
            </a:r>
            <a:r>
              <a:rPr lang="zh-CN" altLang="zh-CN" sz="3200" b="1" dirty="0">
                <a:solidFill>
                  <a:srgbClr val="0000CC"/>
                </a:solidFill>
                <a:latin typeface="宋体" panose="02010600030101010101" pitchFamily="2" charset="-122"/>
                <a:ea typeface="宋体" panose="02010600030101010101" pitchFamily="2" charset="-122"/>
              </a:rPr>
              <a:t>契约自由原则。</a:t>
            </a:r>
          </a:p>
        </p:txBody>
      </p:sp>
      <p:sp>
        <p:nvSpPr>
          <p:cNvPr id="4" name="矩形 3"/>
          <p:cNvSpPr/>
          <p:nvPr/>
        </p:nvSpPr>
        <p:spPr>
          <a:xfrm>
            <a:off x="830773" y="4458772"/>
            <a:ext cx="2236510" cy="68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p>
            <a:pPr defTabSz="1219170" fontAlgn="base">
              <a:lnSpc>
                <a:spcPct val="114000"/>
              </a:lnSpc>
              <a:spcBef>
                <a:spcPct val="0"/>
              </a:spcBef>
              <a:spcAft>
                <a:spcPct val="0"/>
              </a:spcAft>
              <a:buFont typeface="Arial" panose="020B0604020202020204" pitchFamily="34" charset="0"/>
              <a:buNone/>
            </a:pPr>
            <a:r>
              <a:rPr lang="zh-CN" altLang="zh-CN" sz="3200" b="1" dirty="0">
                <a:solidFill>
                  <a:srgbClr val="C00000"/>
                </a:solidFill>
                <a:latin typeface="华文中宋" panose="02010600040101010101" pitchFamily="2" charset="-122"/>
                <a:ea typeface="华文中宋" panose="02010600040101010101" pitchFamily="2" charset="-122"/>
              </a:rPr>
              <a:t>法律文献：</a:t>
            </a:r>
            <a:endParaRPr lang="zh-CN" altLang="en-US" sz="3200" b="1" dirty="0">
              <a:solidFill>
                <a:srgbClr val="C00000"/>
              </a:solidFill>
              <a:latin typeface="华文中宋" panose="02010600040101010101" pitchFamily="2" charset="-122"/>
              <a:ea typeface="华文中宋" panose="02010600040101010101" pitchFamily="2" charset="-122"/>
            </a:endParaRPr>
          </a:p>
        </p:txBody>
      </p:sp>
      <p:sp>
        <p:nvSpPr>
          <p:cNvPr id="5" name="矩形 4"/>
          <p:cNvSpPr/>
          <p:nvPr/>
        </p:nvSpPr>
        <p:spPr>
          <a:xfrm>
            <a:off x="830773" y="5310822"/>
            <a:ext cx="1415772" cy="68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p>
            <a:pPr defTabSz="1219170" fontAlgn="base">
              <a:lnSpc>
                <a:spcPct val="114000"/>
              </a:lnSpc>
              <a:spcBef>
                <a:spcPct val="0"/>
              </a:spcBef>
              <a:spcAft>
                <a:spcPct val="0"/>
              </a:spcAft>
              <a:buFont typeface="Arial" panose="020B0604020202020204" pitchFamily="34" charset="0"/>
              <a:buNone/>
            </a:pPr>
            <a:r>
              <a:rPr lang="zh-CN" altLang="zh-CN" sz="3200" b="1" dirty="0">
                <a:solidFill>
                  <a:srgbClr val="C00000"/>
                </a:solidFill>
                <a:latin typeface="华文中宋" panose="02010600040101010101" pitchFamily="2" charset="-122"/>
                <a:ea typeface="华文中宋" panose="02010600040101010101" pitchFamily="2" charset="-122"/>
              </a:rPr>
              <a:t>原则：</a:t>
            </a:r>
            <a:endParaRPr lang="zh-CN" altLang="en-US" sz="3200" b="1" dirty="0">
              <a:solidFill>
                <a:srgbClr val="C00000"/>
              </a:solidFill>
              <a:latin typeface="华文中宋" panose="02010600040101010101" pitchFamily="2" charset="-122"/>
              <a:ea typeface="华文中宋" panose="02010600040101010101" pitchFamily="2" charset="-122"/>
            </a:endParaRPr>
          </a:p>
        </p:txBody>
      </p:sp>
      <p:sp>
        <p:nvSpPr>
          <p:cNvPr id="6" name="矩形 5"/>
          <p:cNvSpPr/>
          <p:nvPr/>
        </p:nvSpPr>
        <p:spPr>
          <a:xfrm>
            <a:off x="2923834" y="4458772"/>
            <a:ext cx="3068469" cy="615551"/>
          </a:xfrm>
          <a:prstGeom prst="rect">
            <a:avLst/>
          </a:prstGeom>
          <a:noFill/>
        </p:spPr>
        <p:txBody>
          <a:bodyPr lIns="121917" tIns="60959" rIns="121917" bIns="60959">
            <a:spAutoFit/>
          </a:bodyPr>
          <a:lstStyle/>
          <a:p>
            <a:pPr defTabSz="1219170" fontAlgn="base">
              <a:spcBef>
                <a:spcPct val="0"/>
              </a:spcBef>
              <a:spcAft>
                <a:spcPct val="0"/>
              </a:spcAft>
            </a:pPr>
            <a:r>
              <a:rPr lang="zh-CN" altLang="zh-CN" sz="3200" b="1" dirty="0">
                <a:solidFill>
                  <a:srgbClr val="0000CC"/>
                </a:solidFill>
                <a:latin typeface="宋体" panose="02010600030101010101" pitchFamily="2" charset="-122"/>
                <a:ea typeface="宋体" panose="02010600030101010101" pitchFamily="2" charset="-122"/>
              </a:rPr>
              <a:t>《拿破仑法典》</a:t>
            </a:r>
            <a:endParaRPr lang="zh-CN" altLang="en-US" sz="3200" b="1" dirty="0">
              <a:solidFill>
                <a:srgbClr val="0000CC"/>
              </a:solidFill>
              <a:latin typeface="宋体" panose="02010600030101010101" pitchFamily="2" charset="-122"/>
              <a:ea typeface="宋体" panose="02010600030101010101" pitchFamily="2" charset="-122"/>
            </a:endParaRPr>
          </a:p>
        </p:txBody>
      </p:sp>
      <p:cxnSp>
        <p:nvCxnSpPr>
          <p:cNvPr id="7" name="直接连接符 6"/>
          <p:cNvCxnSpPr/>
          <p:nvPr/>
        </p:nvCxnSpPr>
        <p:spPr>
          <a:xfrm>
            <a:off x="4706428" y="3665922"/>
            <a:ext cx="1806407" cy="202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949028" y="4111409"/>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154894" y="672060"/>
            <a:ext cx="909474" cy="5509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5" name="直接连接符 14"/>
          <p:cNvCxnSpPr/>
          <p:nvPr/>
        </p:nvCxnSpPr>
        <p:spPr>
          <a:xfrm>
            <a:off x="2481544" y="672060"/>
            <a:ext cx="2673350" cy="7938"/>
          </a:xfrm>
          <a:prstGeom prst="line">
            <a:avLst/>
          </a:prstGeom>
          <a:ln w="38100">
            <a:solidFill>
              <a:srgbClr val="0000FF"/>
            </a:solidFill>
          </a:ln>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a:off x="7167508" y="1067348"/>
            <a:ext cx="2673350" cy="7938"/>
          </a:xfrm>
          <a:prstGeom prst="line">
            <a:avLst/>
          </a:prstGeom>
          <a:ln w="38100">
            <a:solidFill>
              <a:srgbClr val="0000FF"/>
            </a:solidFill>
          </a:ln>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a:off x="4458068" y="1955038"/>
            <a:ext cx="2673350" cy="7938"/>
          </a:xfrm>
          <a:prstGeom prst="line">
            <a:avLst/>
          </a:prstGeom>
          <a:ln w="38100">
            <a:solidFill>
              <a:srgbClr val="0000FF"/>
            </a:solidFill>
          </a:ln>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a:off x="8933516" y="668091"/>
            <a:ext cx="2673350" cy="7938"/>
          </a:xfrm>
          <a:prstGeom prst="line">
            <a:avLst/>
          </a:prstGeom>
          <a:ln w="38100">
            <a:solidFill>
              <a:srgbClr val="0000FF"/>
            </a:solidFill>
          </a:ln>
        </p:spPr>
        <p:style>
          <a:lnRef idx="2">
            <a:schemeClr val="dk1"/>
          </a:lnRef>
          <a:fillRef idx="0">
            <a:schemeClr val="dk1"/>
          </a:fillRef>
          <a:effectRef idx="1">
            <a:schemeClr val="dk1"/>
          </a:effectRef>
          <a:fontRef idx="minor">
            <a:schemeClr val="tx1"/>
          </a:fontRef>
        </p:style>
      </p:cxnSp>
      <p:sp>
        <p:nvSpPr>
          <p:cNvPr id="20" name="矩形 19"/>
          <p:cNvSpPr/>
          <p:nvPr/>
        </p:nvSpPr>
        <p:spPr>
          <a:xfrm>
            <a:off x="7718628" y="3173136"/>
            <a:ext cx="2939847" cy="55091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14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ox(i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linds(horizontal)">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1000"/>
                                        <p:tgtEl>
                                          <p:spTgt spid="3"/>
                                        </p:tgtEl>
                                      </p:cBhvr>
                                    </p:animEffect>
                                    <p:anim calcmode="lin" valueType="num">
                                      <p:cBhvr>
                                        <p:cTn id="67" dur="1000" fill="hold"/>
                                        <p:tgtEl>
                                          <p:spTgt spid="3"/>
                                        </p:tgtEl>
                                        <p:attrNameLst>
                                          <p:attrName>ppt_x</p:attrName>
                                        </p:attrNameLst>
                                      </p:cBhvr>
                                      <p:tavLst>
                                        <p:tav tm="0">
                                          <p:val>
                                            <p:strVal val="#ppt_x"/>
                                          </p:val>
                                        </p:tav>
                                        <p:tav tm="100000">
                                          <p:val>
                                            <p:strVal val="#ppt_x"/>
                                          </p:val>
                                        </p:tav>
                                      </p:tavLst>
                                    </p:anim>
                                    <p:anim calcmode="lin" valueType="num">
                                      <p:cBhvr>
                                        <p:cTn id="6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0" grpId="0" animBg="1" autoUpdateAnimBg="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Text Box 5"/>
          <p:cNvSpPr txBox="1">
            <a:spLocks noChangeArrowheads="1"/>
          </p:cNvSpPr>
          <p:nvPr/>
        </p:nvSpPr>
        <p:spPr bwMode="auto">
          <a:xfrm>
            <a:off x="2279651" y="1052514"/>
            <a:ext cx="58324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3494088" eaLnBrk="0" hangingPunct="0">
              <a:defRPr sz="3600">
                <a:solidFill>
                  <a:schemeClr val="tx1"/>
                </a:solidFill>
                <a:latin typeface="Arial" panose="020B0604020202020204" pitchFamily="34" charset="0"/>
                <a:ea typeface="宋体" panose="02010600030101010101" pitchFamily="2" charset="-122"/>
              </a:defRPr>
            </a:lvl2pPr>
            <a:lvl3pPr marL="3673475" eaLnBrk="0" hangingPunct="0">
              <a:defRPr sz="3600">
                <a:solidFill>
                  <a:schemeClr val="tx1"/>
                </a:solidFill>
                <a:latin typeface="Arial" panose="020B0604020202020204" pitchFamily="34" charset="0"/>
                <a:ea typeface="宋体" panose="02010600030101010101" pitchFamily="2" charset="-122"/>
              </a:defRPr>
            </a:lvl3pPr>
            <a:lvl4pPr marL="3852863" eaLnBrk="0" hangingPunct="0">
              <a:defRPr sz="3600">
                <a:solidFill>
                  <a:schemeClr val="tx1"/>
                </a:solidFill>
                <a:latin typeface="Arial" panose="020B0604020202020204" pitchFamily="34" charset="0"/>
                <a:ea typeface="宋体" panose="02010600030101010101" pitchFamily="2" charset="-122"/>
              </a:defRPr>
            </a:lvl4pPr>
            <a:lvl5pPr marL="4032250" eaLnBrk="0" hangingPunct="0">
              <a:defRPr sz="3600">
                <a:solidFill>
                  <a:schemeClr val="tx1"/>
                </a:solidFill>
                <a:latin typeface="Arial" panose="020B0604020202020204" pitchFamily="34" charset="0"/>
                <a:ea typeface="宋体" panose="02010600030101010101" pitchFamily="2" charset="-122"/>
              </a:defRPr>
            </a:lvl5pPr>
            <a:lvl6pPr marL="44894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49466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54038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58610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非选择题审题，特别关注：</a:t>
            </a:r>
          </a:p>
        </p:txBody>
      </p:sp>
      <p:sp>
        <p:nvSpPr>
          <p:cNvPr id="98310" name="Text Box 6"/>
          <p:cNvSpPr txBox="1">
            <a:spLocks noChangeArrowheads="1"/>
          </p:cNvSpPr>
          <p:nvPr/>
        </p:nvSpPr>
        <p:spPr bwMode="auto">
          <a:xfrm>
            <a:off x="2135188" y="2060576"/>
            <a:ext cx="756126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3494088" eaLnBrk="0" hangingPunct="0">
              <a:defRPr sz="3600">
                <a:solidFill>
                  <a:schemeClr val="tx1"/>
                </a:solidFill>
                <a:latin typeface="Arial" panose="020B0604020202020204" pitchFamily="34" charset="0"/>
                <a:ea typeface="宋体" panose="02010600030101010101" pitchFamily="2" charset="-122"/>
              </a:defRPr>
            </a:lvl2pPr>
            <a:lvl3pPr marL="3673475" eaLnBrk="0" hangingPunct="0">
              <a:defRPr sz="3600">
                <a:solidFill>
                  <a:schemeClr val="tx1"/>
                </a:solidFill>
                <a:latin typeface="Arial" panose="020B0604020202020204" pitchFamily="34" charset="0"/>
                <a:ea typeface="宋体" panose="02010600030101010101" pitchFamily="2" charset="-122"/>
              </a:defRPr>
            </a:lvl3pPr>
            <a:lvl4pPr marL="3852863" eaLnBrk="0" hangingPunct="0">
              <a:defRPr sz="3600">
                <a:solidFill>
                  <a:schemeClr val="tx1"/>
                </a:solidFill>
                <a:latin typeface="Arial" panose="020B0604020202020204" pitchFamily="34" charset="0"/>
                <a:ea typeface="宋体" panose="02010600030101010101" pitchFamily="2" charset="-122"/>
              </a:defRPr>
            </a:lvl4pPr>
            <a:lvl5pPr marL="4032250" eaLnBrk="0" hangingPunct="0">
              <a:defRPr sz="3600">
                <a:solidFill>
                  <a:schemeClr val="tx1"/>
                </a:solidFill>
                <a:latin typeface="Arial" panose="020B0604020202020204" pitchFamily="34" charset="0"/>
                <a:ea typeface="宋体" panose="02010600030101010101" pitchFamily="2" charset="-122"/>
              </a:defRPr>
            </a:lvl5pPr>
            <a:lvl6pPr marL="44894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49466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54038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58610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a:t>
            </a:r>
            <a:r>
              <a:rPr kumimoji="0" lang="zh-CN" altLang="en-US" sz="3200" b="0" i="0" u="none" strike="noStrike" kern="1200" cap="none" spc="0" normalizeH="0" baseline="0" noProof="0" dirty="0" smtClean="0">
                <a:ln>
                  <a:noFill/>
                </a:ln>
                <a:solidFill>
                  <a:srgbClr val="FF0000"/>
                </a:solidFill>
                <a:effectLst/>
                <a:uLnTx/>
                <a:uFillTx/>
                <a:latin typeface="Arial" panose="020B0604020202020204" pitchFamily="34" charset="0"/>
                <a:ea typeface="楷体" panose="02010609060101010101" pitchFamily="49" charset="-122"/>
                <a:cs typeface="+mn-cs"/>
              </a:rPr>
              <a:t>依据材料，概括回答</a:t>
            </a:r>
            <a:r>
              <a:rPr kumimoji="0" lang="zh-CN" altLang="en-US" sz="3200" b="0" i="0" u="none" strike="noStrike" kern="1200" cap="none" spc="0" normalizeH="0" baseline="0" noProof="0" dirty="0" smtClean="0">
                <a:ln>
                  <a:noFill/>
                </a:ln>
                <a:solidFill>
                  <a:srgbClr val="FF0000"/>
                </a:solidFill>
                <a:effectLst/>
                <a:uLnTx/>
                <a:uFillTx/>
                <a:latin typeface="楷体" panose="02010609060101010101" pitchFamily="49" charset="-122"/>
                <a:ea typeface="楷体" panose="02010609060101010101" pitchFamily="49" charset="-122"/>
                <a:cs typeface="+mn-cs"/>
              </a:rPr>
              <a:t>”</a:t>
            </a:r>
            <a:endParaRPr kumimoji="0" lang="zh-CN" altLang="en-US" sz="3200" b="0" i="0" u="none" strike="noStrike" kern="1200" cap="none" spc="0" normalizeH="0" baseline="0" noProof="0" dirty="0">
              <a:ln>
                <a:noFill/>
              </a:ln>
              <a:solidFill>
                <a:srgbClr val="FF0000"/>
              </a:solidFill>
              <a:effectLst/>
              <a:uLnTx/>
              <a:uFillTx/>
              <a:latin typeface="Arial" panose="020B0604020202020204" pitchFamily="34" charset="0"/>
              <a:ea typeface="楷体" panose="02010609060101010101" pitchFamily="49" charset="-122"/>
              <a:cs typeface="+mn-cs"/>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a:t>
            </a:r>
            <a:r>
              <a:rPr kumimoji="0" lang="zh-CN" altLang="en-US" sz="3200" b="0" i="0" u="none" strike="noStrike" kern="1200" cap="none" spc="0" normalizeH="0" baseline="0" noProof="0" dirty="0">
                <a:ln>
                  <a:noFill/>
                </a:ln>
                <a:solidFill>
                  <a:srgbClr val="FF0000"/>
                </a:solidFill>
                <a:effectLst/>
                <a:uLnTx/>
                <a:uFillTx/>
                <a:latin typeface="Arial" panose="020B0604020202020204" pitchFamily="34" charset="0"/>
                <a:ea typeface="楷体" panose="02010609060101010101" pitchFamily="49" charset="-122"/>
                <a:cs typeface="+mn-cs"/>
              </a:rPr>
              <a:t>依据</a:t>
            </a:r>
            <a:r>
              <a:rPr kumimoji="0" lang="zh-CN" altLang="en-US" sz="3200" b="0" i="0" u="none" strike="noStrike" kern="1200" cap="none" spc="0" normalizeH="0" baseline="0" noProof="0" dirty="0" smtClean="0">
                <a:ln>
                  <a:noFill/>
                </a:ln>
                <a:solidFill>
                  <a:srgbClr val="FF0000"/>
                </a:solidFill>
                <a:effectLst/>
                <a:uLnTx/>
                <a:uFillTx/>
                <a:latin typeface="Arial" panose="020B0604020202020204" pitchFamily="34" charset="0"/>
                <a:ea typeface="楷体" panose="02010609060101010101" pitchFamily="49" charset="-122"/>
                <a:cs typeface="+mn-cs"/>
              </a:rPr>
              <a:t>材料，并</a:t>
            </a:r>
            <a:r>
              <a:rPr kumimoji="0" lang="zh-CN" altLang="en-US" sz="3200" b="0" i="0" u="none" strike="noStrike" kern="1200" cap="none" spc="0" normalizeH="0" baseline="0" noProof="0" dirty="0">
                <a:ln>
                  <a:noFill/>
                </a:ln>
                <a:solidFill>
                  <a:srgbClr val="FF0000"/>
                </a:solidFill>
                <a:effectLst/>
                <a:uLnTx/>
                <a:uFillTx/>
                <a:latin typeface="Arial" panose="020B0604020202020204" pitchFamily="34" charset="0"/>
                <a:ea typeface="楷体" panose="02010609060101010101" pitchFamily="49" charset="-122"/>
                <a:cs typeface="+mn-cs"/>
              </a:rPr>
              <a:t>结合所学知识回答</a:t>
            </a:r>
            <a:r>
              <a:rPr kumimoji="0" lang="zh-CN" altLang="en-US" sz="32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a:t>
            </a:r>
            <a:endParaRPr kumimoji="0" lang="zh-CN" altLang="en-US" sz="3200" b="0" i="0" u="none" strike="noStrike" kern="1200" cap="none" spc="0" normalizeH="0" baseline="0" noProof="0" dirty="0">
              <a:ln>
                <a:noFill/>
              </a:ln>
              <a:solidFill>
                <a:srgbClr val="FF0000"/>
              </a:solidFill>
              <a:effectLst/>
              <a:uLnTx/>
              <a:uFillTx/>
              <a:latin typeface="Arial" panose="020B0604020202020204" pitchFamily="34" charset="0"/>
              <a:ea typeface="楷体" panose="02010609060101010101" pitchFamily="49" charset="-122"/>
              <a:cs typeface="+mn-cs"/>
            </a:endParaRPr>
          </a:p>
        </p:txBody>
      </p:sp>
    </p:spTree>
    <p:extLst>
      <p:ext uri="{BB962C8B-B14F-4D97-AF65-F5344CB8AC3E}">
        <p14:creationId xmlns:p14="http://schemas.microsoft.com/office/powerpoint/2010/main" val="1155951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WordArt 4"/>
          <p:cNvSpPr>
            <a:spLocks noChangeArrowheads="1" noChangeShapeType="1" noTextEdit="1"/>
          </p:cNvSpPr>
          <p:nvPr/>
        </p:nvSpPr>
        <p:spPr bwMode="auto">
          <a:xfrm>
            <a:off x="4148491" y="274536"/>
            <a:ext cx="3744912" cy="360362"/>
          </a:xfrm>
          <a:prstGeom prst="rect">
            <a:avLst/>
          </a:prstGeom>
        </p:spPr>
        <p:txBody>
          <a:bodyPr wrap="none" fromWordArt="1">
            <a:prstTxWarp prst="textPlain">
              <a:avLst>
                <a:gd name="adj" fmla="val 50000"/>
              </a:avLst>
            </a:prstTxWarp>
          </a:bodyPr>
          <a:lstStyle/>
          <a:p>
            <a:pPr algn="ctr"/>
            <a:r>
              <a:rPr lang="en-US" altLang="zh-CN" sz="3600" kern="10" dirty="0" smtClean="0">
                <a:ln w="19050">
                  <a:solidFill>
                    <a:srgbClr val="99CCFF"/>
                  </a:solidFill>
                  <a:round/>
                  <a:headEnd/>
                  <a:tailEnd/>
                </a:ln>
                <a:solidFill>
                  <a:srgbClr val="0066CC"/>
                </a:solidFill>
                <a:latin typeface="华文行楷" panose="02010800040101010101" pitchFamily="2" charset="-122"/>
                <a:ea typeface="华文行楷" panose="02010800040101010101" pitchFamily="2" charset="-122"/>
              </a:rPr>
              <a:t>26</a:t>
            </a:r>
            <a:r>
              <a:rPr lang="zh-CN" altLang="en-US" sz="3600" kern="10" dirty="0" smtClean="0">
                <a:ln w="19050">
                  <a:solidFill>
                    <a:srgbClr val="99CCFF"/>
                  </a:solidFill>
                  <a:round/>
                  <a:headEnd/>
                  <a:tailEnd/>
                </a:ln>
                <a:solidFill>
                  <a:srgbClr val="0066CC"/>
                </a:solidFill>
                <a:latin typeface="华文行楷" panose="02010800040101010101" pitchFamily="2" charset="-122"/>
                <a:ea typeface="华文行楷" panose="02010800040101010101" pitchFamily="2" charset="-122"/>
              </a:rPr>
              <a:t>题考查</a:t>
            </a:r>
            <a:r>
              <a:rPr lang="zh-CN" altLang="en-US" sz="3600" kern="10" dirty="0">
                <a:ln w="19050">
                  <a:solidFill>
                    <a:srgbClr val="99CCFF"/>
                  </a:solidFill>
                  <a:round/>
                  <a:headEnd/>
                  <a:tailEnd/>
                </a:ln>
                <a:solidFill>
                  <a:srgbClr val="0066CC"/>
                </a:solidFill>
                <a:latin typeface="华文行楷" panose="02010800040101010101" pitchFamily="2" charset="-122"/>
                <a:ea typeface="华文行楷" panose="02010800040101010101" pitchFamily="2" charset="-122"/>
              </a:rPr>
              <a:t>的主题内容</a:t>
            </a:r>
          </a:p>
        </p:txBody>
      </p:sp>
      <p:sp>
        <p:nvSpPr>
          <p:cNvPr id="97298" name="Rectangle 18"/>
          <p:cNvSpPr>
            <a:spLocks noChangeArrowheads="1"/>
          </p:cNvSpPr>
          <p:nvPr/>
        </p:nvSpPr>
        <p:spPr bwMode="auto">
          <a:xfrm>
            <a:off x="770703" y="3983627"/>
            <a:ext cx="606373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3586163" eaLnBrk="0" hangingPunct="0">
              <a:defRPr sz="3600">
                <a:solidFill>
                  <a:schemeClr val="tx1"/>
                </a:solidFill>
                <a:latin typeface="Arial" panose="020B0604020202020204" pitchFamily="34" charset="0"/>
                <a:ea typeface="宋体" panose="02010600030101010101" pitchFamily="2" charset="-122"/>
              </a:defRPr>
            </a:lvl2pPr>
            <a:lvl3pPr marL="3765550" eaLnBrk="0" hangingPunct="0">
              <a:defRPr sz="3600">
                <a:solidFill>
                  <a:schemeClr val="tx1"/>
                </a:solidFill>
                <a:latin typeface="Arial" panose="020B0604020202020204" pitchFamily="34" charset="0"/>
                <a:ea typeface="宋体" panose="02010600030101010101" pitchFamily="2" charset="-122"/>
              </a:defRPr>
            </a:lvl3pPr>
            <a:lvl4pPr marL="3944938" eaLnBrk="0" hangingPunct="0">
              <a:defRPr sz="3600">
                <a:solidFill>
                  <a:schemeClr val="tx1"/>
                </a:solidFill>
                <a:latin typeface="Arial" panose="020B0604020202020204" pitchFamily="34" charset="0"/>
                <a:ea typeface="宋体" panose="02010600030101010101" pitchFamily="2" charset="-122"/>
              </a:defRPr>
            </a:lvl4pPr>
            <a:lvl5pPr marL="4124325" eaLnBrk="0" hangingPunct="0">
              <a:defRPr sz="3600">
                <a:solidFill>
                  <a:schemeClr val="tx1"/>
                </a:solidFill>
                <a:latin typeface="Arial" panose="020B0604020202020204" pitchFamily="34" charset="0"/>
                <a:ea typeface="宋体" panose="02010600030101010101" pitchFamily="2" charset="-122"/>
              </a:defRPr>
            </a:lvl5pPr>
            <a:lvl6pPr marL="4581525"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5038725"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5495925"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5953125"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rgbClr val="0000FF"/>
                </a:solidFill>
                <a:latin typeface="楷体" panose="02010609060101010101" pitchFamily="49" charset="-122"/>
                <a:ea typeface="楷体" panose="02010609060101010101" pitchFamily="49" charset="-122"/>
              </a:rPr>
              <a:t>①革命中颁布的，推动革命进程的文献：</a:t>
            </a:r>
          </a:p>
          <a:p>
            <a:pPr eaLnBrk="1" hangingPunct="1"/>
            <a:r>
              <a:rPr lang="zh-CN" altLang="en-US" sz="2400" b="1" dirty="0" smtClean="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美国独立战争</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独立宣言</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p>
          <a:p>
            <a:pPr eaLnBrk="1" hangingPunct="1"/>
            <a:r>
              <a:rPr lang="zh-CN" altLang="en-US" sz="2400" b="1" dirty="0">
                <a:latin typeface="楷体" panose="02010609060101010101" pitchFamily="49" charset="-122"/>
                <a:ea typeface="楷体" panose="02010609060101010101" pitchFamily="49" charset="-122"/>
              </a:rPr>
              <a:t>    法国大革命</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人权宣言</a:t>
            </a:r>
            <a:r>
              <a:rPr lang="en-US" altLang="zh-CN" sz="2400" b="1" dirty="0">
                <a:latin typeface="楷体" panose="02010609060101010101" pitchFamily="49" charset="-122"/>
                <a:ea typeface="楷体" panose="02010609060101010101" pitchFamily="49" charset="-122"/>
              </a:rPr>
              <a:t>》</a:t>
            </a:r>
          </a:p>
          <a:p>
            <a:pPr eaLnBrk="1" hangingPunct="1"/>
            <a:r>
              <a:rPr lang="zh-CN" altLang="en-US" sz="2400" b="1" dirty="0">
                <a:solidFill>
                  <a:srgbClr val="0000FF"/>
                </a:solidFill>
                <a:latin typeface="楷体" panose="02010609060101010101" pitchFamily="49" charset="-122"/>
                <a:ea typeface="楷体" panose="02010609060101010101" pitchFamily="49" charset="-122"/>
              </a:rPr>
              <a:t>②革命后颁布的，巩固革命成果的文献：</a:t>
            </a:r>
          </a:p>
          <a:p>
            <a:pPr eaLnBrk="1" hangingPunct="1"/>
            <a:r>
              <a:rPr lang="zh-CN" altLang="en-US" sz="2400" b="1" dirty="0">
                <a:latin typeface="楷体" panose="02010609060101010101" pitchFamily="49" charset="-122"/>
                <a:ea typeface="楷体" panose="02010609060101010101" pitchFamily="49" charset="-122"/>
              </a:rPr>
              <a:t>    英国资产阶级革命</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权利法案</a:t>
            </a:r>
            <a:r>
              <a:rPr lang="en-US" altLang="zh-CN" sz="2400" b="1" dirty="0">
                <a:latin typeface="楷体" panose="02010609060101010101" pitchFamily="49" charset="-122"/>
                <a:ea typeface="楷体" panose="02010609060101010101" pitchFamily="49" charset="-122"/>
              </a:rPr>
              <a:t>》</a:t>
            </a:r>
          </a:p>
          <a:p>
            <a:pPr eaLnBrk="1" hangingPunct="1"/>
            <a:r>
              <a:rPr lang="zh-CN" altLang="en-US" sz="2400" b="1" dirty="0">
                <a:latin typeface="楷体" panose="02010609060101010101" pitchFamily="49" charset="-122"/>
                <a:ea typeface="楷体" panose="02010609060101010101" pitchFamily="49" charset="-122"/>
              </a:rPr>
              <a:t>    美国独立战争</a:t>
            </a:r>
            <a:r>
              <a:rPr lang="en-US" altLang="zh-CN" sz="2400" b="1" dirty="0" smtClean="0">
                <a:latin typeface="楷体" panose="02010609060101010101" pitchFamily="49" charset="-122"/>
                <a:ea typeface="楷体" panose="02010609060101010101" pitchFamily="49" charset="-122"/>
              </a:rPr>
              <a:t>——1787</a:t>
            </a:r>
            <a:r>
              <a:rPr lang="zh-CN" altLang="en-US" sz="2400" b="1" dirty="0">
                <a:latin typeface="楷体" panose="02010609060101010101" pitchFamily="49" charset="-122"/>
                <a:ea typeface="楷体" panose="02010609060101010101" pitchFamily="49" charset="-122"/>
              </a:rPr>
              <a:t>年</a:t>
            </a:r>
            <a:r>
              <a:rPr lang="zh-CN" altLang="en-US" sz="2400" b="1" dirty="0" smtClean="0">
                <a:latin typeface="楷体" panose="02010609060101010101" pitchFamily="49" charset="-122"/>
                <a:ea typeface="楷体" panose="02010609060101010101" pitchFamily="49" charset="-122"/>
              </a:rPr>
              <a:t>宪法</a:t>
            </a:r>
            <a:endParaRPr lang="en-US" altLang="zh-CN" sz="2400" b="1" dirty="0">
              <a:latin typeface="楷体" panose="02010609060101010101" pitchFamily="49" charset="-122"/>
              <a:ea typeface="楷体" panose="02010609060101010101" pitchFamily="49" charset="-122"/>
            </a:endParaRPr>
          </a:p>
          <a:p>
            <a:pPr eaLnBrk="1" hangingPunct="1"/>
            <a:r>
              <a:rPr lang="zh-CN" altLang="en-US" sz="2400" b="1" dirty="0">
                <a:latin typeface="楷体" panose="02010609060101010101" pitchFamily="49" charset="-122"/>
                <a:ea typeface="楷体" panose="02010609060101010101" pitchFamily="49" charset="-122"/>
              </a:rPr>
              <a:t>    法国大革命</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拿破仑法典</a:t>
            </a:r>
            <a:r>
              <a:rPr lang="en-US" altLang="zh-CN" sz="2400" b="1" dirty="0">
                <a:latin typeface="楷体" panose="02010609060101010101" pitchFamily="49" charset="-122"/>
                <a:ea typeface="楷体" panose="02010609060101010101" pitchFamily="49" charset="-122"/>
              </a:rPr>
              <a:t>》</a:t>
            </a:r>
          </a:p>
        </p:txBody>
      </p:sp>
      <p:sp>
        <p:nvSpPr>
          <p:cNvPr id="97299" name="Text Box 19"/>
          <p:cNvSpPr txBox="1">
            <a:spLocks noChangeArrowheads="1"/>
          </p:cNvSpPr>
          <p:nvPr/>
        </p:nvSpPr>
        <p:spPr bwMode="auto">
          <a:xfrm>
            <a:off x="586803" y="1050338"/>
            <a:ext cx="42066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3494088" eaLnBrk="0" hangingPunct="0">
              <a:defRPr sz="3600">
                <a:solidFill>
                  <a:schemeClr val="tx1"/>
                </a:solidFill>
                <a:latin typeface="Arial" panose="020B0604020202020204" pitchFamily="34" charset="0"/>
                <a:ea typeface="宋体" panose="02010600030101010101" pitchFamily="2" charset="-122"/>
              </a:defRPr>
            </a:lvl2pPr>
            <a:lvl3pPr marL="3673475" eaLnBrk="0" hangingPunct="0">
              <a:defRPr sz="3600">
                <a:solidFill>
                  <a:schemeClr val="tx1"/>
                </a:solidFill>
                <a:latin typeface="Arial" panose="020B0604020202020204" pitchFamily="34" charset="0"/>
                <a:ea typeface="宋体" panose="02010600030101010101" pitchFamily="2" charset="-122"/>
              </a:defRPr>
            </a:lvl3pPr>
            <a:lvl4pPr marL="3852863" eaLnBrk="0" hangingPunct="0">
              <a:defRPr sz="3600">
                <a:solidFill>
                  <a:schemeClr val="tx1"/>
                </a:solidFill>
                <a:latin typeface="Arial" panose="020B0604020202020204" pitchFamily="34" charset="0"/>
                <a:ea typeface="宋体" panose="02010600030101010101" pitchFamily="2" charset="-122"/>
              </a:defRPr>
            </a:lvl4pPr>
            <a:lvl5pPr marL="4032250" eaLnBrk="0" hangingPunct="0">
              <a:defRPr sz="3600">
                <a:solidFill>
                  <a:schemeClr val="tx1"/>
                </a:solidFill>
                <a:latin typeface="Arial" panose="020B0604020202020204" pitchFamily="34" charset="0"/>
                <a:ea typeface="宋体" panose="02010600030101010101" pitchFamily="2" charset="-122"/>
              </a:defRPr>
            </a:lvl5pPr>
            <a:lvl6pPr marL="44894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49466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54038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58610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eaLnBrk="1" hangingPunct="1"/>
            <a:r>
              <a:rPr lang="zh-CN" altLang="zh-CN" sz="2400" b="1" kern="100" dirty="0" smtClean="0">
                <a:latin typeface="黑体" panose="02010609060101010101" pitchFamily="49" charset="-122"/>
                <a:ea typeface="黑体" panose="02010609060101010101" pitchFamily="49" charset="-122"/>
              </a:rPr>
              <a:t>【资本主义制度的初步确立】</a:t>
            </a:r>
            <a:endParaRPr lang="zh-CN" altLang="zh-CN" sz="1600" kern="100" dirty="0">
              <a:latin typeface="黑体" panose="02010609060101010101" pitchFamily="49" charset="-122"/>
              <a:ea typeface="黑体" panose="02010609060101010101" pitchFamily="49" charset="-122"/>
            </a:endParaRPr>
          </a:p>
        </p:txBody>
      </p:sp>
      <p:sp>
        <p:nvSpPr>
          <p:cNvPr id="2" name="矩形 1"/>
          <p:cNvSpPr/>
          <p:nvPr/>
        </p:nvSpPr>
        <p:spPr>
          <a:xfrm>
            <a:off x="860981" y="1551844"/>
            <a:ext cx="11177048" cy="1421928"/>
          </a:xfrm>
          <a:prstGeom prst="rect">
            <a:avLst/>
          </a:prstGeom>
        </p:spPr>
        <p:txBody>
          <a:bodyPr wrap="square">
            <a:spAutoFit/>
          </a:bodyPr>
          <a:lstStyle/>
          <a:p>
            <a:pPr algn="just">
              <a:lnSpc>
                <a:spcPct val="120000"/>
              </a:lnSpc>
              <a:spcAft>
                <a:spcPts val="0"/>
              </a:spcAft>
            </a:pPr>
            <a:r>
              <a:rPr lang="en-US" altLang="zh-CN" sz="2400" b="1" kern="100" dirty="0" smtClean="0">
                <a:latin typeface="楷体" panose="02010609060101010101" pitchFamily="49" charset="-122"/>
                <a:ea typeface="楷体" panose="02010609060101010101" pitchFamily="49" charset="-122"/>
              </a:rPr>
              <a:t>1</a:t>
            </a:r>
            <a:r>
              <a:rPr lang="en-US" altLang="zh-CN" sz="2400" b="1" kern="100" dirty="0">
                <a:latin typeface="楷体" panose="02010609060101010101" pitchFamily="49" charset="-122"/>
                <a:ea typeface="楷体" panose="02010609060101010101" pitchFamily="49" charset="-122"/>
              </a:rPr>
              <a:t>.</a:t>
            </a:r>
            <a:r>
              <a:rPr lang="zh-CN" altLang="zh-CN" sz="2400" b="1" kern="100" dirty="0">
                <a:latin typeface="楷体" panose="02010609060101010101" pitchFamily="49" charset="-122"/>
                <a:ea typeface="楷体" panose="02010609060101010101" pitchFamily="49" charset="-122"/>
              </a:rPr>
              <a:t>资本主义制度初步确立的时间和方式： </a:t>
            </a:r>
            <a:r>
              <a:rPr lang="en-US" altLang="zh-CN" sz="2400" b="1" kern="100" dirty="0">
                <a:latin typeface="楷体" panose="02010609060101010101" pitchFamily="49" charset="-122"/>
                <a:ea typeface="楷体" panose="02010609060101010101" pitchFamily="49" charset="-122"/>
              </a:rPr>
              <a:t>17-18</a:t>
            </a:r>
            <a:r>
              <a:rPr lang="zh-CN" altLang="zh-CN" sz="2400" b="1" kern="100" dirty="0">
                <a:latin typeface="楷体" panose="02010609060101010101" pitchFamily="49" charset="-122"/>
                <a:ea typeface="楷体" panose="02010609060101010101" pitchFamily="49" charset="-122"/>
              </a:rPr>
              <a:t>世纪，早期资产阶级革命</a:t>
            </a:r>
            <a:endParaRPr lang="zh-CN" altLang="zh-CN" sz="2400" kern="100" dirty="0">
              <a:latin typeface="楷体" panose="02010609060101010101" pitchFamily="49" charset="-122"/>
              <a:ea typeface="楷体" panose="02010609060101010101" pitchFamily="49" charset="-122"/>
            </a:endParaRPr>
          </a:p>
          <a:p>
            <a:pPr algn="just">
              <a:lnSpc>
                <a:spcPct val="120000"/>
              </a:lnSpc>
              <a:spcAft>
                <a:spcPts val="0"/>
              </a:spcAft>
            </a:pPr>
            <a:r>
              <a:rPr lang="en-US" altLang="zh-CN" sz="2400" b="1" kern="100" dirty="0">
                <a:latin typeface="楷体" panose="02010609060101010101" pitchFamily="49" charset="-122"/>
                <a:ea typeface="楷体" panose="02010609060101010101" pitchFamily="49" charset="-122"/>
              </a:rPr>
              <a:t>2.</a:t>
            </a:r>
            <a:r>
              <a:rPr lang="zh-CN" altLang="zh-CN" sz="2400" b="1" kern="100" dirty="0">
                <a:latin typeface="楷体" panose="02010609060101010101" pitchFamily="49" charset="-122"/>
                <a:ea typeface="楷体" panose="02010609060101010101" pitchFamily="49" charset="-122"/>
              </a:rPr>
              <a:t>资本主义制度初步确立的史实（</a:t>
            </a:r>
            <a:r>
              <a:rPr lang="en-US" altLang="zh-CN" sz="2400" b="1" kern="100" dirty="0">
                <a:solidFill>
                  <a:srgbClr val="000000"/>
                </a:solidFill>
                <a:latin typeface="楷体" panose="02010609060101010101" pitchFamily="49" charset="-122"/>
                <a:ea typeface="楷体" panose="02010609060101010101" pitchFamily="49" charset="-122"/>
                <a:cs typeface="宋体" panose="02010600030101010101" pitchFamily="2" charset="-122"/>
              </a:rPr>
              <a:t>17</a:t>
            </a:r>
            <a:r>
              <a:rPr lang="en-US" altLang="zh-CN" sz="2400" b="1" kern="100" dirty="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en-US" altLang="zh-CN" sz="2400" b="1" kern="100" dirty="0">
                <a:solidFill>
                  <a:srgbClr val="000000"/>
                </a:solidFill>
                <a:latin typeface="楷体" panose="02010609060101010101" pitchFamily="49" charset="-122"/>
                <a:ea typeface="楷体" panose="02010609060101010101" pitchFamily="49" charset="-122"/>
                <a:cs typeface="宋体" panose="02010600030101010101" pitchFamily="2" charset="-122"/>
              </a:rPr>
              <a:t>18</a:t>
            </a:r>
            <a:r>
              <a:rPr lang="zh-CN" altLang="zh-CN" sz="2400" b="1" kern="100" dirty="0">
                <a:solidFill>
                  <a:srgbClr val="000000"/>
                </a:solidFill>
                <a:latin typeface="楷体" panose="02010609060101010101" pitchFamily="49" charset="-122"/>
                <a:ea typeface="楷体" panose="02010609060101010101" pitchFamily="49" charset="-122"/>
                <a:cs typeface="宋体" panose="02010600030101010101" pitchFamily="2" charset="-122"/>
              </a:rPr>
              <a:t>世纪早期资产阶级革命指</a:t>
            </a:r>
            <a:r>
              <a:rPr lang="zh-CN" altLang="zh-CN" sz="2400" b="1" kern="100" dirty="0">
                <a:latin typeface="楷体" panose="02010609060101010101" pitchFamily="49" charset="-122"/>
                <a:ea typeface="楷体" panose="02010609060101010101" pitchFamily="49" charset="-122"/>
              </a:rPr>
              <a:t>）</a:t>
            </a:r>
            <a:r>
              <a:rPr lang="zh-CN" altLang="zh-CN" sz="2400" b="1" kern="100" dirty="0" smtClean="0">
                <a:solidFill>
                  <a:srgbClr val="000000"/>
                </a:solidFill>
                <a:latin typeface="楷体" panose="02010609060101010101" pitchFamily="49" charset="-122"/>
                <a:ea typeface="楷体" panose="02010609060101010101" pitchFamily="49" charset="-122"/>
                <a:cs typeface="宋体" panose="02010600030101010101" pitchFamily="2" charset="-122"/>
              </a:rPr>
              <a:t>：</a:t>
            </a:r>
            <a:endParaRPr lang="en-US" altLang="zh-CN" sz="2400" b="1" kern="100" dirty="0" smtClean="0">
              <a:solidFill>
                <a:srgbClr val="000000"/>
              </a:solidFill>
              <a:latin typeface="楷体" panose="02010609060101010101" pitchFamily="49" charset="-122"/>
              <a:ea typeface="楷体" panose="02010609060101010101" pitchFamily="49" charset="-122"/>
              <a:cs typeface="宋体" panose="02010600030101010101" pitchFamily="2" charset="-122"/>
            </a:endParaRPr>
          </a:p>
          <a:p>
            <a:pPr algn="just">
              <a:lnSpc>
                <a:spcPct val="120000"/>
              </a:lnSpc>
              <a:spcAft>
                <a:spcPts val="0"/>
              </a:spcAft>
            </a:pPr>
            <a:r>
              <a:rPr lang="en-US" altLang="zh-CN" sz="2400" b="1" kern="100" dirty="0">
                <a:solidFill>
                  <a:srgbClr val="000000"/>
                </a:solidFill>
                <a:latin typeface="楷体" panose="02010609060101010101" pitchFamily="49" charset="-122"/>
                <a:ea typeface="楷体" panose="02010609060101010101" pitchFamily="49" charset="-122"/>
              </a:rPr>
              <a:t> </a:t>
            </a:r>
            <a:r>
              <a:rPr lang="en-US" altLang="zh-CN" sz="2400" b="1" kern="100" dirty="0" smtClean="0">
                <a:solidFill>
                  <a:srgbClr val="000000"/>
                </a:solidFill>
                <a:latin typeface="楷体" panose="02010609060101010101" pitchFamily="49" charset="-122"/>
                <a:ea typeface="楷体" panose="02010609060101010101" pitchFamily="49" charset="-122"/>
              </a:rPr>
              <a:t>      </a:t>
            </a:r>
            <a:r>
              <a:rPr lang="en-US" altLang="zh-CN" sz="2400" b="1" kern="100" dirty="0" smtClean="0">
                <a:latin typeface="楷体" panose="02010609060101010101" pitchFamily="49" charset="-122"/>
                <a:ea typeface="楷体" panose="02010609060101010101" pitchFamily="49" charset="-122"/>
              </a:rPr>
              <a:t>17</a:t>
            </a:r>
            <a:r>
              <a:rPr lang="zh-CN" altLang="zh-CN" sz="2400" b="1" kern="100" dirty="0">
                <a:latin typeface="楷体" panose="02010609060101010101" pitchFamily="49" charset="-122"/>
                <a:ea typeface="楷体" panose="02010609060101010101" pitchFamily="49" charset="-122"/>
              </a:rPr>
              <a:t>世纪英国资产阶级革命</a:t>
            </a:r>
            <a:r>
              <a:rPr lang="zh-CN" altLang="zh-CN" sz="2400" b="1" kern="100" dirty="0" smtClean="0">
                <a:latin typeface="楷体" panose="02010609060101010101" pitchFamily="49" charset="-122"/>
                <a:ea typeface="楷体" panose="02010609060101010101" pitchFamily="49" charset="-122"/>
              </a:rPr>
              <a:t>、</a:t>
            </a:r>
            <a:r>
              <a:rPr lang="en-US" altLang="zh-CN" sz="2400" b="1" kern="100" dirty="0" smtClean="0">
                <a:latin typeface="楷体" panose="02010609060101010101" pitchFamily="49" charset="-122"/>
                <a:ea typeface="楷体" panose="02010609060101010101" pitchFamily="49" charset="-122"/>
              </a:rPr>
              <a:t>18</a:t>
            </a:r>
            <a:r>
              <a:rPr lang="zh-CN" altLang="zh-CN" sz="2400" b="1" kern="100" dirty="0">
                <a:latin typeface="楷体" panose="02010609060101010101" pitchFamily="49" charset="-122"/>
                <a:ea typeface="楷体" panose="02010609060101010101" pitchFamily="49" charset="-122"/>
              </a:rPr>
              <a:t>世纪美国独立战争、法国大革命</a:t>
            </a:r>
            <a:endParaRPr lang="zh-CN" altLang="zh-CN" sz="2400" kern="100" dirty="0">
              <a:effectLst/>
              <a:latin typeface="楷体" panose="02010609060101010101" pitchFamily="49" charset="-122"/>
              <a:ea typeface="楷体" panose="02010609060101010101" pitchFamily="49" charset="-122"/>
            </a:endParaRPr>
          </a:p>
        </p:txBody>
      </p:sp>
      <p:sp>
        <p:nvSpPr>
          <p:cNvPr id="3" name="矩形 2"/>
          <p:cNvSpPr/>
          <p:nvPr/>
        </p:nvSpPr>
        <p:spPr>
          <a:xfrm>
            <a:off x="700725" y="3389212"/>
            <a:ext cx="2969083" cy="461665"/>
          </a:xfrm>
          <a:prstGeom prst="rect">
            <a:avLst/>
          </a:prstGeom>
        </p:spPr>
        <p:txBody>
          <a:bodyPr wrap="none">
            <a:spAutoFit/>
          </a:bodyPr>
          <a:lstStyle/>
          <a:p>
            <a:r>
              <a:rPr lang="en-US" altLang="zh-CN" sz="2400" b="1" kern="100" dirty="0">
                <a:latin typeface="黑体" panose="02010609060101010101" pitchFamily="49" charset="-122"/>
                <a:ea typeface="黑体" panose="02010609060101010101" pitchFamily="49" charset="-122"/>
              </a:rPr>
              <a:t>【</a:t>
            </a:r>
            <a:r>
              <a:rPr lang="zh-CN" altLang="en-US" sz="2400" b="1" kern="100" dirty="0">
                <a:latin typeface="黑体" panose="02010609060101010101" pitchFamily="49" charset="-122"/>
                <a:ea typeface="黑体" panose="02010609060101010101" pitchFamily="49" charset="-122"/>
              </a:rPr>
              <a:t>重要的法律文件</a:t>
            </a:r>
            <a:r>
              <a:rPr lang="en-US" altLang="zh-CN" sz="2400" b="1" kern="100" dirty="0">
                <a:latin typeface="黑体" panose="02010609060101010101" pitchFamily="49" charset="-122"/>
                <a:ea typeface="黑体" panose="02010609060101010101" pitchFamily="49" charset="-122"/>
              </a:rPr>
              <a:t>】</a:t>
            </a:r>
            <a:endParaRPr lang="zh-CN" altLang="en-US" sz="2400" b="1" kern="1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80737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143000" y="1381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2" name="图片 3" descr="IMG_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751489"/>
            <a:ext cx="2494544" cy="30526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0" y="270897"/>
            <a:ext cx="9525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Calibri" panose="020F0502020204030204" pitchFamily="34" charset="0"/>
              </a:rPr>
              <a:t>27.</a:t>
            </a:r>
            <a:r>
              <a:rPr kumimoji="0" lang="zh-CN" altLang="en-US" sz="2800" b="1"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Calibri" panose="020F0502020204030204" pitchFamily="34" charset="0"/>
              </a:rPr>
              <a:t>（</a:t>
            </a:r>
            <a:r>
              <a:rPr kumimoji="0" lang="en-US" altLang="zh-CN" sz="2800" b="1"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Calibri" panose="020F0502020204030204" pitchFamily="34" charset="0"/>
              </a:rPr>
              <a:t>16</a:t>
            </a:r>
            <a:r>
              <a:rPr kumimoji="0" lang="zh-CN" altLang="en-US" sz="2800" b="1"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Calibri" panose="020F0502020204030204" pitchFamily="34" charset="0"/>
              </a:rPr>
              <a:t>分）</a:t>
            </a:r>
            <a:r>
              <a:rPr kumimoji="0" lang="zh-CN" altLang="en-US"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阅读材料，完成下列要求。</a:t>
            </a:r>
            <a:endParaRPr kumimoji="0" lang="zh-CN" altLang="en-US" sz="2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alibri" panose="020F0502020204030204" pitchFamily="34" charset="0"/>
              </a:rPr>
              <a:t>材料一  </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漫画</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新政疗法</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，发表于</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1934</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年</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1</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月的</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华盛顿星报</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。画中罗斯福总统被视为新政医生，试图拯救生病的“山姆大叔”。</a:t>
            </a:r>
            <a:endPar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r>
              <a:rPr kumimoji="0"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1</a:t>
            </a: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）材料一漫画中“</a:t>
            </a:r>
            <a:r>
              <a:rPr kumimoji="0" lang="zh-CN" altLang="en-US"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楷体" panose="02010609060101010101" pitchFamily="49" charset="-122"/>
              </a:rPr>
              <a:t>山姆大叔</a:t>
            </a: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”生病的原因是什么？“</a:t>
            </a:r>
            <a:r>
              <a:rPr kumimoji="0" lang="zh-CN" altLang="en-US"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楷体" panose="02010609060101010101" pitchFamily="49" charset="-122"/>
              </a:rPr>
              <a:t>医生</a:t>
            </a: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”罗斯福采用什么特效疗法拯救“</a:t>
            </a:r>
            <a:r>
              <a:rPr kumimoji="0" lang="zh-CN" altLang="en-US"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楷体" panose="02010609060101010101" pitchFamily="49" charset="-122"/>
              </a:rPr>
              <a:t>山姆大叔</a:t>
            </a: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r>
              <a:rPr kumimoji="0"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6</a:t>
            </a: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分）</a:t>
            </a:r>
            <a:endParaRPr kumimoji="0" lang="zh-CN" altLang="en-US" sz="2800" b="1" i="0" u="none" strike="noStrike" cap="none" normalizeH="0" baseline="0" dirty="0" smtClean="0">
              <a:ln>
                <a:noFill/>
              </a:ln>
              <a:solidFill>
                <a:schemeClr val="tx1"/>
              </a:solidFill>
              <a:effectLst/>
            </a:endParaRPr>
          </a:p>
        </p:txBody>
      </p:sp>
      <p:cxnSp>
        <p:nvCxnSpPr>
          <p:cNvPr id="8" name="直接连接符 7"/>
          <p:cNvCxnSpPr/>
          <p:nvPr/>
        </p:nvCxnSpPr>
        <p:spPr>
          <a:xfrm flipV="1">
            <a:off x="6064140" y="2428802"/>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120915" y="2948552"/>
            <a:ext cx="1827322"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495831" y="3548554"/>
            <a:ext cx="2857500" cy="151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9" rIns="121917" bIns="6095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lnSpc>
                <a:spcPct val="150000"/>
              </a:lnSpc>
              <a:spcBef>
                <a:spcPct val="0"/>
              </a:spcBef>
              <a:spcAft>
                <a:spcPct val="0"/>
              </a:spcAft>
              <a:buNone/>
            </a:pPr>
            <a:r>
              <a:rPr lang="zh-CN" altLang="zh-CN" b="1" dirty="0" smtClean="0">
                <a:solidFill>
                  <a:srgbClr val="C00000"/>
                </a:solidFill>
                <a:latin typeface="华文中宋" panose="02010600040101010101" pitchFamily="2" charset="-122"/>
                <a:ea typeface="华文中宋" panose="02010600040101010101" pitchFamily="2" charset="-122"/>
              </a:rPr>
              <a:t>原因</a:t>
            </a:r>
            <a:r>
              <a:rPr lang="zh-CN" altLang="zh-CN" b="1" dirty="0">
                <a:solidFill>
                  <a:srgbClr val="C00000"/>
                </a:solidFill>
                <a:latin typeface="华文中宋" panose="02010600040101010101" pitchFamily="2" charset="-122"/>
                <a:ea typeface="华文中宋" panose="02010600040101010101" pitchFamily="2" charset="-122"/>
              </a:rPr>
              <a:t>：</a:t>
            </a:r>
            <a:endParaRPr lang="en-US" altLang="zh-CN" b="1" dirty="0">
              <a:solidFill>
                <a:srgbClr val="C00000"/>
              </a:solidFill>
              <a:latin typeface="华文中宋" panose="02010600040101010101" pitchFamily="2" charset="-122"/>
              <a:ea typeface="华文中宋" panose="02010600040101010101" pitchFamily="2" charset="-122"/>
            </a:endParaRPr>
          </a:p>
          <a:p>
            <a:pPr defTabSz="1219170" fontAlgn="base">
              <a:lnSpc>
                <a:spcPct val="150000"/>
              </a:lnSpc>
              <a:spcBef>
                <a:spcPct val="0"/>
              </a:spcBef>
              <a:spcAft>
                <a:spcPct val="0"/>
              </a:spcAft>
              <a:buNone/>
            </a:pPr>
            <a:r>
              <a:rPr lang="zh-CN" altLang="zh-CN" b="1" dirty="0" smtClean="0">
                <a:solidFill>
                  <a:srgbClr val="C00000"/>
                </a:solidFill>
                <a:latin typeface="华文中宋" panose="02010600040101010101" pitchFamily="2" charset="-122"/>
                <a:ea typeface="华文中宋" panose="02010600040101010101" pitchFamily="2" charset="-122"/>
              </a:rPr>
              <a:t>治疗</a:t>
            </a:r>
            <a:r>
              <a:rPr lang="zh-CN" altLang="zh-CN" b="1" dirty="0">
                <a:solidFill>
                  <a:srgbClr val="C00000"/>
                </a:solidFill>
                <a:latin typeface="华文中宋" panose="02010600040101010101" pitchFamily="2" charset="-122"/>
                <a:ea typeface="华文中宋" panose="02010600040101010101" pitchFamily="2" charset="-122"/>
              </a:rPr>
              <a:t>方法：</a:t>
            </a:r>
            <a:endParaRPr lang="zh-CN" altLang="en-US" b="1" dirty="0">
              <a:solidFill>
                <a:srgbClr val="C00000"/>
              </a:solidFill>
              <a:latin typeface="华文中宋" panose="02010600040101010101" pitchFamily="2" charset="-122"/>
              <a:ea typeface="华文中宋" panose="02010600040101010101" pitchFamily="2" charset="-122"/>
            </a:endParaRPr>
          </a:p>
        </p:txBody>
      </p:sp>
      <p:sp>
        <p:nvSpPr>
          <p:cNvPr id="12" name="TextBox 11"/>
          <p:cNvSpPr txBox="1"/>
          <p:nvPr/>
        </p:nvSpPr>
        <p:spPr>
          <a:xfrm>
            <a:off x="1977233" y="3689619"/>
            <a:ext cx="4572000" cy="615551"/>
          </a:xfrm>
          <a:prstGeom prst="rect">
            <a:avLst/>
          </a:prstGeom>
          <a:noFill/>
        </p:spPr>
        <p:txBody>
          <a:bodyPr lIns="121917" tIns="60959" rIns="121917" bIns="60959">
            <a:spAutoFit/>
          </a:bodyPr>
          <a:lstStyle/>
          <a:p>
            <a:pPr defTabSz="1219170" fontAlgn="base">
              <a:spcBef>
                <a:spcPct val="0"/>
              </a:spcBef>
              <a:spcAft>
                <a:spcPct val="0"/>
              </a:spcAft>
              <a:defRPr/>
            </a:pPr>
            <a:r>
              <a:rPr lang="zh-CN" altLang="zh-CN" sz="3200" b="1" dirty="0" smtClean="0">
                <a:solidFill>
                  <a:srgbClr val="0000CC"/>
                </a:solidFill>
                <a:latin typeface="宋体" panose="02010600030101010101" pitchFamily="2" charset="-122"/>
                <a:ea typeface="宋体" panose="02010600030101010101" pitchFamily="2" charset="-122"/>
              </a:rPr>
              <a:t>经济</a:t>
            </a:r>
            <a:r>
              <a:rPr lang="zh-CN" altLang="zh-CN" sz="3200" b="1" dirty="0">
                <a:solidFill>
                  <a:srgbClr val="0000CC"/>
                </a:solidFill>
                <a:latin typeface="宋体" panose="02010600030101010101" pitchFamily="2" charset="-122"/>
                <a:ea typeface="宋体" panose="02010600030101010101" pitchFamily="2" charset="-122"/>
              </a:rPr>
              <a:t>大危机（</a:t>
            </a:r>
            <a:r>
              <a:rPr lang="en-US" altLang="zh-CN" sz="3200" b="1" dirty="0">
                <a:solidFill>
                  <a:srgbClr val="0000CC"/>
                </a:solidFill>
                <a:latin typeface="宋体" panose="02010600030101010101" pitchFamily="2" charset="-122"/>
                <a:ea typeface="宋体" panose="02010600030101010101" pitchFamily="2" charset="-122"/>
              </a:rPr>
              <a:t>3</a:t>
            </a:r>
            <a:r>
              <a:rPr lang="zh-CN" altLang="zh-CN" sz="3200" b="1" dirty="0">
                <a:solidFill>
                  <a:srgbClr val="0000CC"/>
                </a:solidFill>
                <a:latin typeface="宋体" panose="02010600030101010101" pitchFamily="2" charset="-122"/>
                <a:ea typeface="宋体" panose="02010600030101010101" pitchFamily="2" charset="-122"/>
              </a:rPr>
              <a:t>分</a:t>
            </a:r>
            <a:r>
              <a:rPr lang="zh-CN" altLang="zh-CN" sz="3200" b="1" dirty="0" smtClean="0">
                <a:solidFill>
                  <a:srgbClr val="0000CC"/>
                </a:solidFill>
                <a:latin typeface="宋体" panose="02010600030101010101" pitchFamily="2" charset="-122"/>
                <a:ea typeface="宋体" panose="02010600030101010101" pitchFamily="2" charset="-122"/>
              </a:rPr>
              <a:t>）</a:t>
            </a:r>
            <a:endParaRPr lang="zh-CN" altLang="en-US" sz="3200" b="1" dirty="0">
              <a:solidFill>
                <a:srgbClr val="0000CC"/>
              </a:solidFill>
              <a:latin typeface="宋体" panose="02010600030101010101" pitchFamily="2" charset="-122"/>
              <a:ea typeface="宋体" panose="02010600030101010101" pitchFamily="2" charset="-122"/>
            </a:endParaRPr>
          </a:p>
        </p:txBody>
      </p:sp>
      <p:sp>
        <p:nvSpPr>
          <p:cNvPr id="13" name="TextBox 12"/>
          <p:cNvSpPr txBox="1"/>
          <p:nvPr/>
        </p:nvSpPr>
        <p:spPr>
          <a:xfrm>
            <a:off x="2574925" y="4460670"/>
            <a:ext cx="8544984" cy="615551"/>
          </a:xfrm>
          <a:prstGeom prst="rect">
            <a:avLst/>
          </a:prstGeom>
          <a:noFill/>
        </p:spPr>
        <p:txBody>
          <a:bodyPr lIns="121917" tIns="60959" rIns="121917" bIns="60959">
            <a:spAutoFit/>
          </a:bodyPr>
          <a:lstStyle/>
          <a:p>
            <a:pPr defTabSz="1219170" fontAlgn="base">
              <a:spcBef>
                <a:spcPct val="0"/>
              </a:spcBef>
              <a:spcAft>
                <a:spcPct val="0"/>
              </a:spcAft>
              <a:defRPr/>
            </a:pPr>
            <a:r>
              <a:rPr lang="zh-CN" altLang="zh-CN" sz="3200" b="1" dirty="0" smtClean="0">
                <a:solidFill>
                  <a:srgbClr val="0000CC"/>
                </a:solidFill>
                <a:latin typeface="宋体" panose="02010600030101010101" pitchFamily="2" charset="-122"/>
                <a:ea typeface="宋体" panose="02010600030101010101" pitchFamily="2" charset="-122"/>
              </a:rPr>
              <a:t>罗斯福</a:t>
            </a:r>
            <a:r>
              <a:rPr lang="zh-CN" altLang="zh-CN" sz="3200" b="1" dirty="0">
                <a:solidFill>
                  <a:srgbClr val="0000CC"/>
                </a:solidFill>
                <a:latin typeface="宋体" panose="02010600030101010101" pitchFamily="2" charset="-122"/>
                <a:ea typeface="宋体" panose="02010600030101010101" pitchFamily="2" charset="-122"/>
              </a:rPr>
              <a:t>新政，或政府干预经济（</a:t>
            </a:r>
            <a:r>
              <a:rPr lang="en-US" altLang="zh-CN" sz="3200" b="1" dirty="0">
                <a:solidFill>
                  <a:srgbClr val="0000CC"/>
                </a:solidFill>
                <a:latin typeface="宋体" panose="02010600030101010101" pitchFamily="2" charset="-122"/>
                <a:ea typeface="宋体" panose="02010600030101010101" pitchFamily="2" charset="-122"/>
              </a:rPr>
              <a:t>3</a:t>
            </a:r>
            <a:r>
              <a:rPr lang="zh-CN" altLang="zh-CN" sz="3200" b="1" dirty="0">
                <a:solidFill>
                  <a:srgbClr val="0000CC"/>
                </a:solidFill>
                <a:latin typeface="宋体" panose="02010600030101010101" pitchFamily="2" charset="-122"/>
                <a:ea typeface="宋体" panose="02010600030101010101" pitchFamily="2" charset="-122"/>
              </a:rPr>
              <a:t>分</a:t>
            </a:r>
            <a:r>
              <a:rPr lang="zh-CN" altLang="zh-CN" sz="3200" b="1" dirty="0" smtClean="0">
                <a:solidFill>
                  <a:srgbClr val="0000CC"/>
                </a:solidFill>
                <a:latin typeface="宋体" panose="02010600030101010101" pitchFamily="2" charset="-122"/>
                <a:ea typeface="宋体" panose="02010600030101010101" pitchFamily="2" charset="-122"/>
              </a:rPr>
              <a:t>）</a:t>
            </a:r>
            <a:endParaRPr lang="zh-CN" altLang="zh-CN" sz="3200" b="1" dirty="0">
              <a:solidFill>
                <a:srgbClr val="0000CC"/>
              </a:solidFill>
              <a:latin typeface="宋体" panose="02010600030101010101" pitchFamily="2" charset="-122"/>
              <a:ea typeface="宋体" panose="02010600030101010101" pitchFamily="2" charset="-122"/>
            </a:endParaRPr>
          </a:p>
        </p:txBody>
      </p:sp>
      <p:sp>
        <p:nvSpPr>
          <p:cNvPr id="14" name="椭圆 13"/>
          <p:cNvSpPr/>
          <p:nvPr/>
        </p:nvSpPr>
        <p:spPr>
          <a:xfrm>
            <a:off x="2151409" y="1104039"/>
            <a:ext cx="1201922" cy="5509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p:cNvSpPr/>
          <p:nvPr/>
        </p:nvSpPr>
        <p:spPr>
          <a:xfrm>
            <a:off x="5797603" y="759675"/>
            <a:ext cx="909474" cy="5509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13676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autoUpdateAnimBg="0"/>
      <p:bldP spid="1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96847"/>
            <a:ext cx="11714375" cy="3194721"/>
          </a:xfrm>
          <a:prstGeom prst="rect">
            <a:avLst/>
          </a:prstGeom>
        </p:spPr>
        <p:txBody>
          <a:bodyPr wrap="square">
            <a:spAutoFit/>
          </a:bodyPr>
          <a:lstStyle/>
          <a:p>
            <a:pPr algn="just">
              <a:lnSpc>
                <a:spcPct val="120000"/>
              </a:lnSpc>
              <a:spcAft>
                <a:spcPts val="0"/>
              </a:spcAft>
            </a:pPr>
            <a:r>
              <a:rPr lang="en-US" altLang="zh-CN" sz="2800" b="1"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sz="2800" b="1" kern="100" dirty="0" smtClean="0">
                <a:latin typeface="Calibri" panose="020F0502020204030204" pitchFamily="34" charset="0"/>
                <a:ea typeface="黑体" panose="02010609060101010101" pitchFamily="49" charset="-122"/>
                <a:cs typeface="Times New Roman" panose="02020603050405020304" pitchFamily="18" charset="0"/>
              </a:rPr>
              <a:t>材料</a:t>
            </a:r>
            <a:r>
              <a:rPr lang="zh-CN" altLang="zh-CN" sz="2800" b="1" kern="100" dirty="0">
                <a:latin typeface="Calibri" panose="020F0502020204030204" pitchFamily="34" charset="0"/>
                <a:ea typeface="黑体" panose="02010609060101010101" pitchFamily="49" charset="-122"/>
                <a:cs typeface="Times New Roman" panose="02020603050405020304" pitchFamily="18" charset="0"/>
              </a:rPr>
              <a:t>二</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800" b="1" kern="100" dirty="0">
                <a:solidFill>
                  <a:srgbClr val="42515A"/>
                </a:solidFill>
                <a:latin typeface="楷体" panose="02010609060101010101" pitchFamily="49" charset="-122"/>
                <a:ea typeface="楷体" panose="02010609060101010101" pitchFamily="49" charset="-122"/>
                <a:cs typeface="Times New Roman" panose="02020603050405020304" pitchFamily="18" charset="0"/>
              </a:rPr>
              <a:t>1933</a:t>
            </a:r>
            <a:r>
              <a:rPr lang="zh-CN" altLang="zh-CN" sz="2800" b="1" kern="100" dirty="0">
                <a:solidFill>
                  <a:srgbClr val="42515A"/>
                </a:solidFill>
                <a:latin typeface="楷体" panose="02010609060101010101" pitchFamily="49" charset="-122"/>
                <a:ea typeface="楷体" panose="02010609060101010101" pitchFamily="49" charset="-122"/>
                <a:cs typeface="Times New Roman" panose="02020603050405020304" pitchFamily="18" charset="0"/>
              </a:rPr>
              <a:t>年</a:t>
            </a:r>
            <a:r>
              <a:rPr lang="en-US" altLang="zh-CN" sz="2800" b="1" kern="100" dirty="0">
                <a:solidFill>
                  <a:srgbClr val="42515A"/>
                </a:solidFill>
                <a:latin typeface="楷体" panose="02010609060101010101" pitchFamily="49" charset="-122"/>
                <a:ea typeface="楷体" panose="02010609060101010101" pitchFamily="49" charset="-122"/>
                <a:cs typeface="Times New Roman" panose="02020603050405020304" pitchFamily="18" charset="0"/>
              </a:rPr>
              <a:t>5</a:t>
            </a:r>
            <a:r>
              <a:rPr lang="zh-CN" altLang="zh-CN" sz="2800" b="1" kern="100" dirty="0">
                <a:solidFill>
                  <a:srgbClr val="42515A"/>
                </a:solidFill>
                <a:latin typeface="楷体" panose="02010609060101010101" pitchFamily="49" charset="-122"/>
                <a:ea typeface="楷体" panose="02010609060101010101" pitchFamily="49" charset="-122"/>
                <a:cs typeface="Times New Roman" panose="02020603050405020304" pitchFamily="18" charset="0"/>
              </a:rPr>
              <a:t>月美国国会通过了《联邦紧急救济法》，并成立了以霍普金斯为首的“联邦紧急救济署”。到</a:t>
            </a:r>
            <a:r>
              <a:rPr lang="en-US" altLang="zh-CN" sz="2800" b="1" kern="100" dirty="0">
                <a:solidFill>
                  <a:srgbClr val="42515A"/>
                </a:solidFill>
                <a:latin typeface="楷体" panose="02010609060101010101" pitchFamily="49" charset="-122"/>
                <a:ea typeface="楷体" panose="02010609060101010101" pitchFamily="49" charset="-122"/>
                <a:cs typeface="Times New Roman" panose="02020603050405020304" pitchFamily="18" charset="0"/>
              </a:rPr>
              <a:t>1934</a:t>
            </a:r>
            <a:r>
              <a:rPr lang="zh-CN" altLang="zh-CN" sz="2800" b="1" kern="100" dirty="0">
                <a:solidFill>
                  <a:srgbClr val="42515A"/>
                </a:solidFill>
                <a:latin typeface="楷体" panose="02010609060101010101" pitchFamily="49" charset="-122"/>
                <a:ea typeface="楷体" panose="02010609060101010101" pitchFamily="49" charset="-122"/>
                <a:cs typeface="Times New Roman" panose="02020603050405020304" pitchFamily="18" charset="0"/>
              </a:rPr>
              <a:t>年底，有大约</a:t>
            </a:r>
            <a:r>
              <a:rPr lang="en-US" altLang="zh-CN" sz="2800" b="1" kern="100" dirty="0">
                <a:solidFill>
                  <a:srgbClr val="42515A"/>
                </a:solidFill>
                <a:latin typeface="楷体" panose="02010609060101010101" pitchFamily="49" charset="-122"/>
                <a:ea typeface="楷体" panose="02010609060101010101" pitchFamily="49" charset="-122"/>
                <a:cs typeface="Times New Roman" panose="02020603050405020304" pitchFamily="18" charset="0"/>
              </a:rPr>
              <a:t>200</a:t>
            </a:r>
            <a:r>
              <a:rPr lang="zh-CN" altLang="zh-CN" sz="2800" b="1" kern="100" dirty="0">
                <a:solidFill>
                  <a:srgbClr val="42515A"/>
                </a:solidFill>
                <a:latin typeface="楷体" panose="02010609060101010101" pitchFamily="49" charset="-122"/>
                <a:ea typeface="楷体" panose="02010609060101010101" pitchFamily="49" charset="-122"/>
                <a:cs typeface="Times New Roman" panose="02020603050405020304" pitchFamily="18" charset="0"/>
              </a:rPr>
              <a:t>万个家庭得到了救济。在救济困难家庭的同时，还实行了以工代赈计划，成立了公共工程署等机构，管理公共工程</a:t>
            </a:r>
            <a:r>
              <a:rPr lang="zh-CN" altLang="zh-CN" sz="2800" b="1" kern="100" dirty="0" smtClean="0">
                <a:solidFill>
                  <a:srgbClr val="42515A"/>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800" b="1" kern="100" dirty="0" smtClean="0">
              <a:solidFill>
                <a:srgbClr val="42515A"/>
              </a:solidFill>
              <a:latin typeface="楷体" panose="02010609060101010101" pitchFamily="49" charset="-122"/>
              <a:ea typeface="楷体" panose="02010609060101010101" pitchFamily="49" charset="-122"/>
              <a:cs typeface="Times New Roman" panose="02020603050405020304" pitchFamily="18" charset="0"/>
            </a:endParaRPr>
          </a:p>
          <a:p>
            <a:pPr indent="266700" algn="just">
              <a:lnSpc>
                <a:spcPct val="120000"/>
              </a:lnSpc>
              <a:spcAft>
                <a:spcPts val="0"/>
              </a:spcAft>
            </a:pPr>
            <a:r>
              <a:rPr lang="en-US" altLang="zh-CN" sz="2800" b="1" kern="100" dirty="0" smtClean="0">
                <a:solidFill>
                  <a:srgbClr val="42515A"/>
                </a:solidFill>
                <a:latin typeface="楷体" panose="02010609060101010101" pitchFamily="49" charset="-122"/>
                <a:ea typeface="楷体" panose="02010609060101010101" pitchFamily="49" charset="-122"/>
                <a:cs typeface="Times New Roman" panose="02020603050405020304" pitchFamily="18" charset="0"/>
              </a:rPr>
              <a:t>                     </a:t>
            </a:r>
            <a:r>
              <a:rPr lang="zh-CN" altLang="zh-CN" sz="2800" b="1" kern="100" dirty="0" smtClean="0">
                <a:solidFill>
                  <a:srgbClr val="42515A"/>
                </a:solidFill>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solidFill>
                  <a:srgbClr val="42515A"/>
                </a:solidFill>
                <a:latin typeface="楷体" panose="02010609060101010101" pitchFamily="49" charset="-122"/>
                <a:ea typeface="楷体" panose="02010609060101010101" pitchFamily="49" charset="-122"/>
                <a:cs typeface="Times New Roman" panose="02020603050405020304" pitchFamily="18" charset="0"/>
              </a:rPr>
              <a:t>齐世荣、吴于廑主编《世界史·现代卷》</a:t>
            </a:r>
            <a:endParaRPr lang="zh-CN" altLang="zh-CN" sz="2800" b="1" kern="100" dirty="0">
              <a:latin typeface="楷体" panose="02010609060101010101" pitchFamily="49" charset="-122"/>
              <a:ea typeface="楷体" panose="02010609060101010101" pitchFamily="49" charset="-122"/>
              <a:cs typeface="Times New Roman" panose="02020603050405020304" pitchFamily="18" charset="0"/>
            </a:endParaRPr>
          </a:p>
          <a:p>
            <a:pPr indent="266700" algn="just">
              <a:lnSpc>
                <a:spcPct val="120000"/>
              </a:lnSpc>
              <a:spcAft>
                <a:spcPts val="0"/>
              </a:spcAft>
            </a:pPr>
            <a:r>
              <a:rPr lang="en-US" altLang="zh-CN" sz="2800" b="1" kern="100" dirty="0">
                <a:latin typeface="宋体" panose="02010600030101010101" pitchFamily="2" charset="-122"/>
                <a:ea typeface="宋体" panose="02010600030101010101" pitchFamily="2" charset="-122"/>
                <a:cs typeface="Times New Roman" panose="02020603050405020304" pitchFamily="18" charset="0"/>
              </a:rPr>
              <a:t>(2)</a:t>
            </a:r>
            <a:r>
              <a:rPr lang="en-US" altLang="zh-CN" sz="2800" b="1" kern="100" dirty="0">
                <a:solidFill>
                  <a:srgbClr val="42515A"/>
                </a:solidFill>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solidFill>
                  <a:srgbClr val="42515A"/>
                </a:solidFill>
                <a:latin typeface="Verdana" panose="020B0604030504040204" pitchFamily="34" charset="0"/>
                <a:ea typeface="宋体" panose="02010600030101010101" pitchFamily="2" charset="-122"/>
                <a:cs typeface="Times New Roman" panose="02020603050405020304" pitchFamily="18" charset="0"/>
              </a:rPr>
              <a:t>依据材料二，概括罗斯福</a:t>
            </a:r>
            <a:r>
              <a:rPr lang="zh-CN" altLang="zh-CN" sz="2800" b="1" kern="100" dirty="0">
                <a:solidFill>
                  <a:srgbClr val="42515A"/>
                </a:solidFill>
                <a:latin typeface="Calibri" panose="020F0502020204030204" pitchFamily="34" charset="0"/>
                <a:ea typeface="宋体" panose="02010600030101010101" pitchFamily="2" charset="-122"/>
                <a:cs typeface="Times New Roman" panose="02020603050405020304" pitchFamily="18" charset="0"/>
              </a:rPr>
              <a:t>解决民生问题的</a:t>
            </a:r>
            <a:r>
              <a:rPr lang="zh-CN" altLang="zh-CN" sz="2800" b="1" kern="100" dirty="0">
                <a:solidFill>
                  <a:srgbClr val="42515A"/>
                </a:solidFill>
                <a:latin typeface="Verdana" panose="020B0604030504040204" pitchFamily="34" charset="0"/>
                <a:ea typeface="宋体" panose="02010600030101010101" pitchFamily="2" charset="-122"/>
                <a:cs typeface="Times New Roman" panose="02020603050405020304" pitchFamily="18" charset="0"/>
              </a:rPr>
              <a:t>措施及特点。</a:t>
            </a:r>
            <a:r>
              <a:rPr lang="zh-CN" altLang="zh-CN" sz="2800" b="1" kern="100" dirty="0">
                <a:solidFill>
                  <a:srgbClr val="42515A"/>
                </a:solidFill>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solidFill>
                  <a:srgbClr val="42515A"/>
                </a:solidFill>
                <a:latin typeface="Calibri" panose="020F0502020204030204" pitchFamily="34" charset="0"/>
                <a:ea typeface="宋体" panose="02010600030101010101" pitchFamily="2" charset="-122"/>
                <a:cs typeface="Times New Roman" panose="02020603050405020304" pitchFamily="18" charset="0"/>
              </a:rPr>
              <a:t>4</a:t>
            </a:r>
            <a:r>
              <a:rPr lang="zh-CN" altLang="zh-CN" sz="2800" b="1" kern="100" dirty="0">
                <a:solidFill>
                  <a:srgbClr val="42515A"/>
                </a:solidFill>
                <a:latin typeface="Calibri" panose="020F0502020204030204" pitchFamily="34" charset="0"/>
                <a:ea typeface="宋体" panose="02010600030101010101" pitchFamily="2" charset="-122"/>
                <a:cs typeface="Times New Roman" panose="02020603050405020304" pitchFamily="18" charset="0"/>
              </a:rPr>
              <a:t>分）</a:t>
            </a:r>
            <a:endPar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7" name="直接连接符 6"/>
          <p:cNvCxnSpPr/>
          <p:nvPr/>
        </p:nvCxnSpPr>
        <p:spPr>
          <a:xfrm flipV="1">
            <a:off x="6921391" y="3237295"/>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364428" y="3246820"/>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56351" y="2670885"/>
            <a:ext cx="3029849" cy="7206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0"/>
          <p:cNvSpPr txBox="1">
            <a:spLocks noChangeArrowheads="1"/>
          </p:cNvSpPr>
          <p:nvPr/>
        </p:nvSpPr>
        <p:spPr bwMode="auto">
          <a:xfrm>
            <a:off x="495831" y="3548554"/>
            <a:ext cx="1481402" cy="233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lnSpc>
                <a:spcPct val="150000"/>
              </a:lnSpc>
              <a:spcBef>
                <a:spcPct val="0"/>
              </a:spcBef>
              <a:spcAft>
                <a:spcPct val="0"/>
              </a:spcAft>
              <a:buNone/>
            </a:pPr>
            <a:r>
              <a:rPr lang="zh-CN" altLang="en-US" b="1" dirty="0">
                <a:solidFill>
                  <a:srgbClr val="C00000"/>
                </a:solidFill>
                <a:latin typeface="华文中宋" panose="02010600040101010101" pitchFamily="2" charset="-122"/>
                <a:ea typeface="华文中宋" panose="02010600040101010101" pitchFamily="2" charset="-122"/>
              </a:rPr>
              <a:t>措施</a:t>
            </a:r>
            <a:r>
              <a:rPr lang="zh-CN" altLang="zh-CN" b="1" dirty="0" smtClean="0">
                <a:solidFill>
                  <a:srgbClr val="C00000"/>
                </a:solidFill>
                <a:latin typeface="华文中宋" panose="02010600040101010101" pitchFamily="2" charset="-122"/>
                <a:ea typeface="华文中宋" panose="02010600040101010101" pitchFamily="2" charset="-122"/>
              </a:rPr>
              <a:t>：</a:t>
            </a:r>
            <a:endParaRPr lang="en-US" altLang="zh-CN" b="1" dirty="0">
              <a:solidFill>
                <a:srgbClr val="C00000"/>
              </a:solidFill>
              <a:latin typeface="华文中宋" panose="02010600040101010101" pitchFamily="2" charset="-122"/>
              <a:ea typeface="华文中宋" panose="02010600040101010101" pitchFamily="2" charset="-122"/>
            </a:endParaRPr>
          </a:p>
          <a:p>
            <a:pPr defTabSz="1219170" fontAlgn="base">
              <a:lnSpc>
                <a:spcPct val="150000"/>
              </a:lnSpc>
              <a:spcBef>
                <a:spcPct val="0"/>
              </a:spcBef>
              <a:spcAft>
                <a:spcPct val="0"/>
              </a:spcAft>
              <a:buNone/>
            </a:pPr>
            <a:endParaRPr lang="en-US" altLang="zh-CN" b="1" dirty="0" smtClean="0">
              <a:solidFill>
                <a:srgbClr val="C00000"/>
              </a:solidFill>
              <a:latin typeface="华文中宋" panose="02010600040101010101" pitchFamily="2" charset="-122"/>
              <a:ea typeface="华文中宋" panose="02010600040101010101" pitchFamily="2" charset="-122"/>
            </a:endParaRPr>
          </a:p>
          <a:p>
            <a:pPr defTabSz="1219170" fontAlgn="base">
              <a:lnSpc>
                <a:spcPct val="150000"/>
              </a:lnSpc>
              <a:spcBef>
                <a:spcPct val="0"/>
              </a:spcBef>
              <a:spcAft>
                <a:spcPct val="0"/>
              </a:spcAft>
              <a:buNone/>
            </a:pPr>
            <a:r>
              <a:rPr lang="zh-CN" altLang="en-US" b="1" dirty="0" smtClean="0">
                <a:solidFill>
                  <a:srgbClr val="C00000"/>
                </a:solidFill>
                <a:latin typeface="华文中宋" panose="02010600040101010101" pitchFamily="2" charset="-122"/>
                <a:ea typeface="华文中宋" panose="02010600040101010101" pitchFamily="2" charset="-122"/>
              </a:rPr>
              <a:t>特点</a:t>
            </a:r>
            <a:r>
              <a:rPr lang="zh-CN" altLang="zh-CN" b="1" dirty="0" smtClean="0">
                <a:solidFill>
                  <a:srgbClr val="C00000"/>
                </a:solidFill>
                <a:latin typeface="华文中宋" panose="02010600040101010101" pitchFamily="2" charset="-122"/>
                <a:ea typeface="华文中宋" panose="02010600040101010101" pitchFamily="2" charset="-122"/>
              </a:rPr>
              <a:t>：</a:t>
            </a:r>
            <a:endParaRPr lang="zh-CN" altLang="en-US" b="1" dirty="0">
              <a:solidFill>
                <a:srgbClr val="C00000"/>
              </a:solidFill>
              <a:latin typeface="华文中宋" panose="02010600040101010101" pitchFamily="2" charset="-122"/>
              <a:ea typeface="华文中宋" panose="02010600040101010101" pitchFamily="2" charset="-122"/>
            </a:endParaRPr>
          </a:p>
        </p:txBody>
      </p:sp>
      <p:sp>
        <p:nvSpPr>
          <p:cNvPr id="11" name="TextBox 11"/>
          <p:cNvSpPr txBox="1"/>
          <p:nvPr/>
        </p:nvSpPr>
        <p:spPr>
          <a:xfrm>
            <a:off x="1977233" y="3689619"/>
            <a:ext cx="9438480" cy="1107994"/>
          </a:xfrm>
          <a:prstGeom prst="rect">
            <a:avLst/>
          </a:prstGeom>
          <a:noFill/>
        </p:spPr>
        <p:txBody>
          <a:bodyPr wrap="square" lIns="121917" tIns="60959" rIns="121917" bIns="60959">
            <a:spAutoFit/>
          </a:bodyPr>
          <a:lstStyle/>
          <a:p>
            <a:pPr defTabSz="1219170" fontAlgn="base">
              <a:spcBef>
                <a:spcPct val="0"/>
              </a:spcBef>
              <a:spcAft>
                <a:spcPct val="0"/>
              </a:spcAft>
              <a:defRPr/>
            </a:pPr>
            <a:r>
              <a:rPr lang="zh-CN" altLang="zh-CN" sz="3200" b="1" dirty="0" smtClean="0">
                <a:solidFill>
                  <a:srgbClr val="0000CC"/>
                </a:solidFill>
                <a:latin typeface="宋体" panose="02010600030101010101" pitchFamily="2" charset="-122"/>
                <a:ea typeface="宋体" panose="02010600030101010101" pitchFamily="2" charset="-122"/>
              </a:rPr>
              <a:t>通过</a:t>
            </a:r>
            <a:r>
              <a:rPr lang="zh-CN" altLang="zh-CN" sz="3200" b="1" dirty="0">
                <a:solidFill>
                  <a:srgbClr val="0000CC"/>
                </a:solidFill>
                <a:latin typeface="宋体" panose="02010600030101010101" pitchFamily="2" charset="-122"/>
                <a:ea typeface="宋体" panose="02010600030101010101" pitchFamily="2" charset="-122"/>
              </a:rPr>
              <a:t>救济法，成立救济署，发放救济多，以工代赈。（</a:t>
            </a:r>
            <a:r>
              <a:rPr lang="en-US" altLang="zh-CN" sz="3200" b="1" dirty="0">
                <a:solidFill>
                  <a:srgbClr val="0000CC"/>
                </a:solidFill>
                <a:latin typeface="宋体" panose="02010600030101010101" pitchFamily="2" charset="-122"/>
                <a:ea typeface="宋体" panose="02010600030101010101" pitchFamily="2" charset="-122"/>
              </a:rPr>
              <a:t>2</a:t>
            </a:r>
            <a:r>
              <a:rPr lang="zh-CN" altLang="zh-CN" sz="3200" b="1" dirty="0">
                <a:solidFill>
                  <a:srgbClr val="0000CC"/>
                </a:solidFill>
                <a:latin typeface="宋体" panose="02010600030101010101" pitchFamily="2" charset="-122"/>
                <a:ea typeface="宋体" panose="02010600030101010101" pitchFamily="2" charset="-122"/>
              </a:rPr>
              <a:t>分）</a:t>
            </a:r>
            <a:endParaRPr lang="zh-CN" altLang="en-US" sz="3200" b="1" dirty="0">
              <a:solidFill>
                <a:srgbClr val="0000CC"/>
              </a:solidFill>
              <a:latin typeface="宋体" panose="02010600030101010101" pitchFamily="2" charset="-122"/>
              <a:ea typeface="宋体" panose="02010600030101010101" pitchFamily="2" charset="-122"/>
            </a:endParaRPr>
          </a:p>
        </p:txBody>
      </p:sp>
      <p:sp>
        <p:nvSpPr>
          <p:cNvPr id="6" name="矩形 5"/>
          <p:cNvSpPr/>
          <p:nvPr/>
        </p:nvSpPr>
        <p:spPr>
          <a:xfrm>
            <a:off x="1977233" y="5188799"/>
            <a:ext cx="9304447" cy="615551"/>
          </a:xfrm>
          <a:prstGeom prst="rect">
            <a:avLst/>
          </a:prstGeom>
          <a:noFill/>
        </p:spPr>
        <p:txBody>
          <a:bodyPr wrap="square" lIns="121917" tIns="60959" rIns="121917" bIns="60959">
            <a:spAutoFit/>
          </a:bodyPr>
          <a:lstStyle/>
          <a:p>
            <a:pPr defTabSz="1219170" fontAlgn="base">
              <a:spcBef>
                <a:spcPct val="0"/>
              </a:spcBef>
              <a:spcAft>
                <a:spcPct val="0"/>
              </a:spcAft>
            </a:pPr>
            <a:r>
              <a:rPr lang="zh-CN" altLang="zh-CN" sz="3200" b="1" dirty="0">
                <a:solidFill>
                  <a:srgbClr val="0000CC"/>
                </a:solidFill>
                <a:latin typeface="宋体" panose="02010600030101010101" pitchFamily="2" charset="-122"/>
                <a:ea typeface="宋体" panose="02010600030101010101" pitchFamily="2" charset="-122"/>
              </a:rPr>
              <a:t>政府主导，直接救济与提供就业结合。（</a:t>
            </a:r>
            <a:r>
              <a:rPr lang="en-US" altLang="zh-CN" sz="3200" b="1" dirty="0">
                <a:solidFill>
                  <a:srgbClr val="0000CC"/>
                </a:solidFill>
                <a:latin typeface="宋体" panose="02010600030101010101" pitchFamily="2" charset="-122"/>
                <a:ea typeface="宋体" panose="02010600030101010101" pitchFamily="2" charset="-122"/>
              </a:rPr>
              <a:t>2</a:t>
            </a:r>
            <a:r>
              <a:rPr lang="zh-CN" altLang="zh-CN" sz="3200" b="1" dirty="0">
                <a:solidFill>
                  <a:srgbClr val="0000CC"/>
                </a:solidFill>
                <a:latin typeface="宋体" panose="02010600030101010101" pitchFamily="2" charset="-122"/>
                <a:ea typeface="宋体" panose="02010600030101010101" pitchFamily="2" charset="-122"/>
              </a:rPr>
              <a:t>分</a:t>
            </a:r>
            <a:r>
              <a:rPr lang="zh-CN" altLang="zh-CN" sz="3200" b="1" dirty="0" smtClean="0">
                <a:solidFill>
                  <a:srgbClr val="0000CC"/>
                </a:solidFill>
                <a:latin typeface="宋体" panose="02010600030101010101" pitchFamily="2" charset="-122"/>
                <a:ea typeface="宋体" panose="02010600030101010101" pitchFamily="2" charset="-122"/>
              </a:rPr>
              <a:t>）</a:t>
            </a:r>
            <a:endParaRPr lang="zh-CN" altLang="zh-CN" sz="3200" b="1" dirty="0">
              <a:solidFill>
                <a:srgbClr val="0000CC"/>
              </a:solidFill>
              <a:latin typeface="宋体" panose="02010600030101010101" pitchFamily="2" charset="-122"/>
              <a:ea typeface="宋体" panose="02010600030101010101" pitchFamily="2" charset="-122"/>
            </a:endParaRPr>
          </a:p>
        </p:txBody>
      </p:sp>
      <p:sp>
        <p:nvSpPr>
          <p:cNvPr id="13" name="矩形 12"/>
          <p:cNvSpPr/>
          <p:nvPr/>
        </p:nvSpPr>
        <p:spPr>
          <a:xfrm>
            <a:off x="4857319" y="2792711"/>
            <a:ext cx="2286431" cy="55091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6334015" y="757785"/>
            <a:ext cx="2673350" cy="7938"/>
          </a:xfrm>
          <a:prstGeom prst="line">
            <a:avLst/>
          </a:prstGeom>
          <a:ln w="38100">
            <a:solidFill>
              <a:srgbClr val="0000FF"/>
            </a:solidFill>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2549525" y="1243560"/>
            <a:ext cx="2673350" cy="7938"/>
          </a:xfrm>
          <a:prstGeom prst="line">
            <a:avLst/>
          </a:prstGeom>
          <a:ln w="38100">
            <a:solidFill>
              <a:srgbClr val="0000FF"/>
            </a:solidFill>
          </a:ln>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a:off x="495831" y="1786269"/>
            <a:ext cx="1047219" cy="7938"/>
          </a:xfrm>
          <a:prstGeom prst="line">
            <a:avLst/>
          </a:prstGeom>
          <a:ln w="38100">
            <a:solidFill>
              <a:srgbClr val="0000FF"/>
            </a:solidFill>
          </a:ln>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a:off x="6976953" y="1767310"/>
            <a:ext cx="2673350" cy="7938"/>
          </a:xfrm>
          <a:prstGeom prst="line">
            <a:avLst/>
          </a:prstGeom>
          <a:ln w="38100">
            <a:solidFill>
              <a:srgbClr val="0000FF"/>
            </a:solidFill>
          </a:ln>
        </p:spPr>
        <p:style>
          <a:lnRef idx="2">
            <a:schemeClr val="dk1"/>
          </a:lnRef>
          <a:fillRef idx="0">
            <a:schemeClr val="dk1"/>
          </a:fillRef>
          <a:effectRef idx="1">
            <a:schemeClr val="dk1"/>
          </a:effectRef>
          <a:fontRef idx="minor">
            <a:schemeClr val="tx1"/>
          </a:fontRef>
        </p:style>
      </p:cxnSp>
      <p:sp>
        <p:nvSpPr>
          <p:cNvPr id="17" name="椭圆 16"/>
          <p:cNvSpPr/>
          <p:nvPr/>
        </p:nvSpPr>
        <p:spPr>
          <a:xfrm>
            <a:off x="3189633" y="196847"/>
            <a:ext cx="1667685" cy="5509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82128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ox(i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1000"/>
                                        <p:tgtEl>
                                          <p:spTgt spid="6"/>
                                        </p:tgtEl>
                                      </p:cBhvr>
                                    </p:animEffect>
                                    <p:anim calcmode="lin" valueType="num">
                                      <p:cBhvr>
                                        <p:cTn id="63" dur="1000" fill="hold"/>
                                        <p:tgtEl>
                                          <p:spTgt spid="6"/>
                                        </p:tgtEl>
                                        <p:attrNameLst>
                                          <p:attrName>ppt_x</p:attrName>
                                        </p:attrNameLst>
                                      </p:cBhvr>
                                      <p:tavLst>
                                        <p:tav tm="0">
                                          <p:val>
                                            <p:strVal val="#ppt_x"/>
                                          </p:val>
                                        </p:tav>
                                        <p:tav tm="100000">
                                          <p:val>
                                            <p:strVal val="#ppt_x"/>
                                          </p:val>
                                        </p:tav>
                                      </p:tavLst>
                                    </p:anim>
                                    <p:anim calcmode="lin" valueType="num">
                                      <p:cBhvr>
                                        <p:cTn id="6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6" grpId="0"/>
      <p:bldP spid="13" grpId="0" animBg="1"/>
      <p:bldP spid="17"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p:nvSpPr>
        <p:spPr>
          <a:xfrm>
            <a:off x="182251" y="333054"/>
            <a:ext cx="11440998" cy="1643527"/>
          </a:xfrm>
          <a:prstGeom prst="rect">
            <a:avLst/>
          </a:prstGeom>
        </p:spPr>
        <p:txBody>
          <a:bodyPr wrap="square">
            <a:spAutoFit/>
          </a:bodyPr>
          <a:lstStyle/>
          <a:p>
            <a:pPr algn="just">
              <a:lnSpc>
                <a:spcPct val="120000"/>
              </a:lnSpc>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）黄安年的《美国社会经济史论》中记载：</a:t>
            </a:r>
            <a:r>
              <a:rPr lang="zh-CN" altLang="zh-CN" sz="2800" b="1" kern="100" dirty="0">
                <a:latin typeface="Calibri" panose="020F0502020204030204" pitchFamily="34" charset="0"/>
                <a:ea typeface="楷体" panose="02010609060101010101" pitchFamily="49" charset="-122"/>
                <a:cs typeface="楷体" panose="02010609060101010101" pitchFamily="49" charset="-122"/>
              </a:rPr>
              <a:t>（</a:t>
            </a:r>
            <a:r>
              <a:rPr lang="en-US" altLang="zh-CN" sz="2800" b="1" kern="100" dirty="0">
                <a:latin typeface="Calibri" panose="020F0502020204030204" pitchFamily="34" charset="0"/>
                <a:ea typeface="楷体" panose="02010609060101010101" pitchFamily="49" charset="-122"/>
                <a:cs typeface="楷体" panose="02010609060101010101" pitchFamily="49" charset="-122"/>
              </a:rPr>
              <a:t>20</a:t>
            </a:r>
            <a:r>
              <a:rPr lang="zh-CN" altLang="zh-CN" sz="2800" b="1" kern="100" dirty="0">
                <a:latin typeface="Calibri" panose="020F0502020204030204" pitchFamily="34" charset="0"/>
                <a:ea typeface="楷体" panose="02010609060101010101" pitchFamily="49" charset="-122"/>
                <a:cs typeface="楷体" panose="02010609060101010101" pitchFamily="49" charset="-122"/>
              </a:rPr>
              <a:t>世纪</a:t>
            </a:r>
            <a:r>
              <a:rPr lang="en-US" altLang="zh-CN" sz="2800" b="1" kern="100" dirty="0">
                <a:latin typeface="Calibri" panose="020F0502020204030204" pitchFamily="34" charset="0"/>
                <a:ea typeface="楷体" panose="02010609060101010101" pitchFamily="49" charset="-122"/>
                <a:cs typeface="楷体" panose="02010609060101010101" pitchFamily="49" charset="-122"/>
              </a:rPr>
              <a:t>30</a:t>
            </a:r>
            <a:r>
              <a:rPr lang="zh-CN" altLang="zh-CN" sz="2800" b="1" kern="100" dirty="0">
                <a:latin typeface="Calibri" panose="020F0502020204030204" pitchFamily="34" charset="0"/>
                <a:ea typeface="楷体" panose="02010609060101010101" pitchFamily="49" charset="-122"/>
                <a:cs typeface="楷体" panose="02010609060101010101" pitchFamily="49" charset="-122"/>
              </a:rPr>
              <a:t>年代）一</a:t>
            </a:r>
            <a:r>
              <a:rPr lang="zh-CN" altLang="zh-CN" sz="2800" b="1" kern="100" dirty="0">
                <a:latin typeface="Calibri" panose="020F0502020204030204" pitchFamily="34" charset="0"/>
                <a:ea typeface="楷体" panose="02010609060101010101" pitchFamily="49" charset="-122"/>
                <a:cs typeface="Times New Roman" panose="02020603050405020304" pitchFamily="18" charset="0"/>
              </a:rPr>
              <a:t>些人激烈地抨击罗斯福，说他“背叛了他的阶级”，其举措是“淡红色的社会主义”。</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你是否同意这一观点，请说明理由。（</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6</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a:t>
            </a:r>
          </a:p>
        </p:txBody>
      </p:sp>
      <p:sp>
        <p:nvSpPr>
          <p:cNvPr id="3" name="矩形 2"/>
          <p:cNvSpPr/>
          <p:nvPr/>
        </p:nvSpPr>
        <p:spPr>
          <a:xfrm>
            <a:off x="1504949" y="2216713"/>
            <a:ext cx="10118300" cy="3077764"/>
          </a:xfrm>
          <a:prstGeom prst="rect">
            <a:avLst/>
          </a:prstGeom>
          <a:noFill/>
        </p:spPr>
        <p:txBody>
          <a:bodyPr wrap="square" lIns="121917" tIns="60959" rIns="121917" bIns="60959">
            <a:spAutoFit/>
          </a:bodyPr>
          <a:lstStyle/>
          <a:p>
            <a:pPr defTabSz="1219170" fontAlgn="base">
              <a:lnSpc>
                <a:spcPct val="150000"/>
              </a:lnSpc>
              <a:spcBef>
                <a:spcPct val="0"/>
              </a:spcBef>
              <a:spcAft>
                <a:spcPct val="0"/>
              </a:spcAft>
            </a:pPr>
            <a:r>
              <a:rPr lang="zh-CN" altLang="zh-CN" sz="3200" b="1" dirty="0" smtClean="0">
                <a:solidFill>
                  <a:srgbClr val="0000CC"/>
                </a:solidFill>
                <a:latin typeface="宋体" panose="02010600030101010101" pitchFamily="2" charset="-122"/>
                <a:ea typeface="宋体" panose="02010600030101010101" pitchFamily="2" charset="-122"/>
              </a:rPr>
              <a:t>不</a:t>
            </a:r>
            <a:r>
              <a:rPr lang="zh-CN" altLang="zh-CN" sz="3200" b="1" dirty="0">
                <a:solidFill>
                  <a:srgbClr val="0000CC"/>
                </a:solidFill>
                <a:latin typeface="宋体" panose="02010600030101010101" pitchFamily="2" charset="-122"/>
                <a:ea typeface="宋体" panose="02010600030101010101" pitchFamily="2" charset="-122"/>
              </a:rPr>
              <a:t>同意。（</a:t>
            </a:r>
            <a:r>
              <a:rPr lang="en-US" altLang="zh-CN" sz="3200" b="1" dirty="0">
                <a:solidFill>
                  <a:srgbClr val="0000CC"/>
                </a:solidFill>
                <a:latin typeface="宋体" panose="02010600030101010101" pitchFamily="2" charset="-122"/>
                <a:ea typeface="宋体" panose="02010600030101010101" pitchFamily="2" charset="-122"/>
              </a:rPr>
              <a:t>2</a:t>
            </a:r>
            <a:r>
              <a:rPr lang="zh-CN" altLang="zh-CN" sz="3200" b="1" dirty="0">
                <a:solidFill>
                  <a:srgbClr val="0000CC"/>
                </a:solidFill>
                <a:latin typeface="宋体" panose="02010600030101010101" pitchFamily="2" charset="-122"/>
                <a:ea typeface="宋体" panose="02010600030101010101" pitchFamily="2" charset="-122"/>
              </a:rPr>
              <a:t>分）</a:t>
            </a:r>
          </a:p>
          <a:p>
            <a:pPr defTabSz="1219170" fontAlgn="base">
              <a:lnSpc>
                <a:spcPct val="150000"/>
              </a:lnSpc>
              <a:spcBef>
                <a:spcPct val="0"/>
              </a:spcBef>
              <a:spcAft>
                <a:spcPct val="0"/>
              </a:spcAft>
            </a:pPr>
            <a:r>
              <a:rPr lang="zh-CN" altLang="zh-CN" sz="3200" b="1" dirty="0" smtClean="0">
                <a:solidFill>
                  <a:srgbClr val="0000CC"/>
                </a:solidFill>
                <a:latin typeface="宋体" panose="02010600030101010101" pitchFamily="2" charset="-122"/>
                <a:ea typeface="宋体" panose="02010600030101010101" pitchFamily="2" charset="-122"/>
              </a:rPr>
              <a:t>新政</a:t>
            </a:r>
            <a:r>
              <a:rPr lang="zh-CN" altLang="zh-CN" sz="3200" b="1" dirty="0">
                <a:solidFill>
                  <a:srgbClr val="0000CC"/>
                </a:solidFill>
                <a:latin typeface="宋体" panose="02010600030101010101" pitchFamily="2" charset="-122"/>
                <a:ea typeface="宋体" panose="02010600030101010101" pitchFamily="2" charset="-122"/>
              </a:rPr>
              <a:t>是在维护资本主义制度的前提下做出的政策调整，没有改变资本主义的本质，不会导致变为社会主义。（</a:t>
            </a:r>
            <a:r>
              <a:rPr lang="en-US" altLang="zh-CN" sz="3200" b="1" dirty="0">
                <a:solidFill>
                  <a:srgbClr val="0000CC"/>
                </a:solidFill>
                <a:latin typeface="宋体" panose="02010600030101010101" pitchFamily="2" charset="-122"/>
                <a:ea typeface="宋体" panose="02010600030101010101" pitchFamily="2" charset="-122"/>
              </a:rPr>
              <a:t>4</a:t>
            </a:r>
            <a:r>
              <a:rPr lang="zh-CN" altLang="zh-CN" sz="3200" b="1" dirty="0">
                <a:solidFill>
                  <a:srgbClr val="0000CC"/>
                </a:solidFill>
                <a:latin typeface="宋体" panose="02010600030101010101" pitchFamily="2" charset="-122"/>
                <a:ea typeface="宋体" panose="02010600030101010101" pitchFamily="2" charset="-122"/>
              </a:rPr>
              <a:t>分）</a:t>
            </a:r>
          </a:p>
        </p:txBody>
      </p:sp>
      <p:sp>
        <p:nvSpPr>
          <p:cNvPr id="4" name="TextBox 10"/>
          <p:cNvSpPr txBox="1">
            <a:spLocks noChangeArrowheads="1"/>
          </p:cNvSpPr>
          <p:nvPr/>
        </p:nvSpPr>
        <p:spPr bwMode="auto">
          <a:xfrm>
            <a:off x="367244" y="2216713"/>
            <a:ext cx="1547281" cy="160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lnSpc>
                <a:spcPct val="150000"/>
              </a:lnSpc>
              <a:spcBef>
                <a:spcPct val="0"/>
              </a:spcBef>
              <a:spcAft>
                <a:spcPct val="0"/>
              </a:spcAft>
              <a:buNone/>
            </a:pPr>
            <a:r>
              <a:rPr lang="zh-CN" altLang="en-US" b="1" dirty="0" smtClean="0">
                <a:solidFill>
                  <a:srgbClr val="C00000"/>
                </a:solidFill>
                <a:latin typeface="华文中宋" panose="02010600040101010101" pitchFamily="2" charset="-122"/>
                <a:ea typeface="华文中宋" panose="02010600040101010101" pitchFamily="2" charset="-122"/>
              </a:rPr>
              <a:t>观点</a:t>
            </a:r>
            <a:r>
              <a:rPr lang="zh-CN" altLang="zh-CN" b="1" dirty="0" smtClean="0">
                <a:solidFill>
                  <a:srgbClr val="C00000"/>
                </a:solidFill>
                <a:latin typeface="华文中宋" panose="02010600040101010101" pitchFamily="2" charset="-122"/>
                <a:ea typeface="华文中宋" panose="02010600040101010101" pitchFamily="2" charset="-122"/>
              </a:rPr>
              <a:t>：</a:t>
            </a:r>
            <a:endParaRPr lang="en-US" altLang="zh-CN" b="1" dirty="0">
              <a:solidFill>
                <a:srgbClr val="C00000"/>
              </a:solidFill>
              <a:latin typeface="华文中宋" panose="02010600040101010101" pitchFamily="2" charset="-122"/>
              <a:ea typeface="华文中宋" panose="02010600040101010101" pitchFamily="2" charset="-122"/>
            </a:endParaRPr>
          </a:p>
          <a:p>
            <a:pPr defTabSz="1219170" fontAlgn="base">
              <a:lnSpc>
                <a:spcPct val="150000"/>
              </a:lnSpc>
              <a:spcBef>
                <a:spcPct val="0"/>
              </a:spcBef>
              <a:spcAft>
                <a:spcPct val="0"/>
              </a:spcAft>
              <a:buNone/>
            </a:pPr>
            <a:r>
              <a:rPr lang="zh-CN" altLang="en-US" b="1" dirty="0" smtClean="0">
                <a:solidFill>
                  <a:srgbClr val="C00000"/>
                </a:solidFill>
                <a:latin typeface="华文中宋" panose="02010600040101010101" pitchFamily="2" charset="-122"/>
                <a:ea typeface="华文中宋" panose="02010600040101010101" pitchFamily="2" charset="-122"/>
              </a:rPr>
              <a:t>理由</a:t>
            </a:r>
            <a:r>
              <a:rPr lang="zh-CN" altLang="zh-CN" b="1" dirty="0" smtClean="0">
                <a:solidFill>
                  <a:srgbClr val="C00000"/>
                </a:solidFill>
                <a:latin typeface="华文中宋" panose="02010600040101010101" pitchFamily="2" charset="-122"/>
                <a:ea typeface="华文中宋" panose="02010600040101010101" pitchFamily="2" charset="-122"/>
              </a:rPr>
              <a:t>：</a:t>
            </a:r>
            <a:endParaRPr lang="zh-CN" altLang="en-US" b="1" dirty="0">
              <a:solidFill>
                <a:srgbClr val="C00000"/>
              </a:solidFill>
              <a:latin typeface="华文中宋" panose="02010600040101010101" pitchFamily="2" charset="-122"/>
              <a:ea typeface="华文中宋" panose="02010600040101010101" pitchFamily="2" charset="-122"/>
            </a:endParaRPr>
          </a:p>
        </p:txBody>
      </p:sp>
      <p:cxnSp>
        <p:nvCxnSpPr>
          <p:cNvPr id="6" name="直接连接符 5"/>
          <p:cNvCxnSpPr/>
          <p:nvPr/>
        </p:nvCxnSpPr>
        <p:spPr>
          <a:xfrm flipV="1">
            <a:off x="4721116" y="1398971"/>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19074" y="1865069"/>
            <a:ext cx="169545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2454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Text Box 5"/>
          <p:cNvSpPr txBox="1">
            <a:spLocks noChangeArrowheads="1"/>
          </p:cNvSpPr>
          <p:nvPr/>
        </p:nvSpPr>
        <p:spPr bwMode="auto">
          <a:xfrm>
            <a:off x="4365627" y="366714"/>
            <a:ext cx="51909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3494088" eaLnBrk="0" hangingPunct="0">
              <a:defRPr sz="3600">
                <a:solidFill>
                  <a:schemeClr val="tx1"/>
                </a:solidFill>
                <a:latin typeface="Arial" panose="020B0604020202020204" pitchFamily="34" charset="0"/>
                <a:ea typeface="宋体" panose="02010600030101010101" pitchFamily="2" charset="-122"/>
              </a:defRPr>
            </a:lvl2pPr>
            <a:lvl3pPr marL="3673475" eaLnBrk="0" hangingPunct="0">
              <a:defRPr sz="3600">
                <a:solidFill>
                  <a:schemeClr val="tx1"/>
                </a:solidFill>
                <a:latin typeface="Arial" panose="020B0604020202020204" pitchFamily="34" charset="0"/>
                <a:ea typeface="宋体" panose="02010600030101010101" pitchFamily="2" charset="-122"/>
              </a:defRPr>
            </a:lvl3pPr>
            <a:lvl4pPr marL="3852863" eaLnBrk="0" hangingPunct="0">
              <a:defRPr sz="3600">
                <a:solidFill>
                  <a:schemeClr val="tx1"/>
                </a:solidFill>
                <a:latin typeface="Arial" panose="020B0604020202020204" pitchFamily="34" charset="0"/>
                <a:ea typeface="宋体" panose="02010600030101010101" pitchFamily="2" charset="-122"/>
              </a:defRPr>
            </a:lvl4pPr>
            <a:lvl5pPr marL="4032250" eaLnBrk="0" hangingPunct="0">
              <a:defRPr sz="3600">
                <a:solidFill>
                  <a:schemeClr val="tx1"/>
                </a:solidFill>
                <a:latin typeface="Arial" panose="020B0604020202020204" pitchFamily="34" charset="0"/>
                <a:ea typeface="宋体" panose="02010600030101010101" pitchFamily="2" charset="-122"/>
              </a:defRPr>
            </a:lvl5pPr>
            <a:lvl6pPr marL="44894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49466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54038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58610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cs typeface="+mn-cs"/>
              </a:rPr>
              <a:t>漫画类题目的答题技巧</a:t>
            </a:r>
            <a:endParaRPr kumimoji="0" lang="zh-CN" altLang="en-US" sz="32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98310" name="Text Box 6"/>
          <p:cNvSpPr txBox="1">
            <a:spLocks noChangeArrowheads="1"/>
          </p:cNvSpPr>
          <p:nvPr/>
        </p:nvSpPr>
        <p:spPr bwMode="auto">
          <a:xfrm>
            <a:off x="233363" y="1131497"/>
            <a:ext cx="119586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3494088" eaLnBrk="0" hangingPunct="0">
              <a:defRPr sz="3600">
                <a:solidFill>
                  <a:schemeClr val="tx1"/>
                </a:solidFill>
                <a:latin typeface="Arial" panose="020B0604020202020204" pitchFamily="34" charset="0"/>
                <a:ea typeface="宋体" panose="02010600030101010101" pitchFamily="2" charset="-122"/>
              </a:defRPr>
            </a:lvl2pPr>
            <a:lvl3pPr marL="3673475" eaLnBrk="0" hangingPunct="0">
              <a:defRPr sz="3600">
                <a:solidFill>
                  <a:schemeClr val="tx1"/>
                </a:solidFill>
                <a:latin typeface="Arial" panose="020B0604020202020204" pitchFamily="34" charset="0"/>
                <a:ea typeface="宋体" panose="02010600030101010101" pitchFamily="2" charset="-122"/>
              </a:defRPr>
            </a:lvl3pPr>
            <a:lvl4pPr marL="3852863" eaLnBrk="0" hangingPunct="0">
              <a:defRPr sz="3600">
                <a:solidFill>
                  <a:schemeClr val="tx1"/>
                </a:solidFill>
                <a:latin typeface="Arial" panose="020B0604020202020204" pitchFamily="34" charset="0"/>
                <a:ea typeface="宋体" panose="02010600030101010101" pitchFamily="2" charset="-122"/>
              </a:defRPr>
            </a:lvl4pPr>
            <a:lvl5pPr marL="4032250" eaLnBrk="0" hangingPunct="0">
              <a:defRPr sz="3600">
                <a:solidFill>
                  <a:schemeClr val="tx1"/>
                </a:solidFill>
                <a:latin typeface="Arial" panose="020B0604020202020204" pitchFamily="34" charset="0"/>
                <a:ea typeface="宋体" panose="02010600030101010101" pitchFamily="2" charset="-122"/>
              </a:defRPr>
            </a:lvl5pPr>
            <a:lvl6pPr marL="44894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49466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54038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58610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lvl="0" eaLnBrk="1" hangingPunct="1"/>
            <a:r>
              <a:rPr lang="en-US" altLang="zh-CN" sz="3200" dirty="0" smtClean="0">
                <a:solidFill>
                  <a:srgbClr val="FF0000"/>
                </a:solidFill>
                <a:latin typeface="楷体" panose="02010609060101010101" pitchFamily="49" charset="-122"/>
                <a:ea typeface="楷体" panose="02010609060101010101" pitchFamily="49" charset="-122"/>
              </a:rPr>
              <a:t>    </a:t>
            </a:r>
            <a:r>
              <a:rPr lang="zh-CN" altLang="zh-CN" sz="3200" dirty="0" smtClean="0">
                <a:solidFill>
                  <a:srgbClr val="FF0000"/>
                </a:solidFill>
                <a:latin typeface="楷体" panose="02010609060101010101" pitchFamily="49" charset="-122"/>
                <a:ea typeface="楷体" panose="02010609060101010101" pitchFamily="49" charset="-122"/>
              </a:rPr>
              <a:t>从整体上把握漫画的寓意。</a:t>
            </a:r>
            <a:r>
              <a:rPr lang="zh-CN" altLang="en-US" sz="3200" dirty="0" smtClean="0">
                <a:solidFill>
                  <a:srgbClr val="FF0000"/>
                </a:solidFill>
                <a:latin typeface="楷体" panose="02010609060101010101" pitchFamily="49" charset="-122"/>
                <a:ea typeface="楷体" panose="02010609060101010101" pitchFamily="49" charset="-122"/>
              </a:rPr>
              <a:t>通过</a:t>
            </a:r>
            <a:r>
              <a:rPr lang="zh-CN" altLang="zh-CN" sz="3200" dirty="0" smtClean="0">
                <a:solidFill>
                  <a:srgbClr val="FF0000"/>
                </a:solidFill>
                <a:latin typeface="楷体" panose="02010609060101010101" pitchFamily="49" charset="-122"/>
                <a:ea typeface="楷体" panose="02010609060101010101" pitchFamily="49" charset="-122"/>
              </a:rPr>
              <a:t>漫画中的提示性语言和标题领会寓意。漫画所要揭示的问题，就是教材中学过的基本知识，联系</a:t>
            </a:r>
            <a:r>
              <a:rPr lang="zh-CN" altLang="en-US" sz="3200" dirty="0" smtClean="0">
                <a:solidFill>
                  <a:srgbClr val="FF0000"/>
                </a:solidFill>
                <a:latin typeface="楷体" panose="02010609060101010101" pitchFamily="49" charset="-122"/>
                <a:ea typeface="楷体" panose="02010609060101010101" pitchFamily="49" charset="-122"/>
              </a:rPr>
              <a:t>所学</a:t>
            </a:r>
            <a:r>
              <a:rPr lang="zh-CN" altLang="zh-CN" sz="3200" dirty="0" smtClean="0">
                <a:solidFill>
                  <a:srgbClr val="FF0000"/>
                </a:solidFill>
                <a:latin typeface="楷体" panose="02010609060101010101" pitchFamily="49" charset="-122"/>
                <a:ea typeface="楷体" panose="02010609060101010101" pitchFamily="49" charset="-122"/>
              </a:rPr>
              <a:t>知识，不能脱离教材知识。</a:t>
            </a:r>
            <a:endParaRPr lang="zh-CN" altLang="en-US" sz="3200" dirty="0">
              <a:solidFill>
                <a:srgbClr val="FF0000"/>
              </a:solidFill>
              <a:latin typeface="楷体" panose="02010609060101010101" pitchFamily="49" charset="-122"/>
              <a:ea typeface="楷体" panose="02010609060101010101" pitchFamily="49" charset="-122"/>
            </a:endParaRPr>
          </a:p>
        </p:txBody>
      </p:sp>
      <p:sp>
        <p:nvSpPr>
          <p:cNvPr id="6" name="Text Box 5"/>
          <p:cNvSpPr txBox="1">
            <a:spLocks noChangeArrowheads="1"/>
          </p:cNvSpPr>
          <p:nvPr/>
        </p:nvSpPr>
        <p:spPr bwMode="auto">
          <a:xfrm>
            <a:off x="3994152" y="3776665"/>
            <a:ext cx="49498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3494088" eaLnBrk="0" hangingPunct="0">
              <a:defRPr sz="3600">
                <a:solidFill>
                  <a:schemeClr val="tx1"/>
                </a:solidFill>
                <a:latin typeface="Arial" panose="020B0604020202020204" pitchFamily="34" charset="0"/>
                <a:ea typeface="宋体" panose="02010600030101010101" pitchFamily="2" charset="-122"/>
              </a:defRPr>
            </a:lvl2pPr>
            <a:lvl3pPr marL="3673475" eaLnBrk="0" hangingPunct="0">
              <a:defRPr sz="3600">
                <a:solidFill>
                  <a:schemeClr val="tx1"/>
                </a:solidFill>
                <a:latin typeface="Arial" panose="020B0604020202020204" pitchFamily="34" charset="0"/>
                <a:ea typeface="宋体" panose="02010600030101010101" pitchFamily="2" charset="-122"/>
              </a:defRPr>
            </a:lvl3pPr>
            <a:lvl4pPr marL="3852863" eaLnBrk="0" hangingPunct="0">
              <a:defRPr sz="3600">
                <a:solidFill>
                  <a:schemeClr val="tx1"/>
                </a:solidFill>
                <a:latin typeface="Arial" panose="020B0604020202020204" pitchFamily="34" charset="0"/>
                <a:ea typeface="宋体" panose="02010600030101010101" pitchFamily="2" charset="-122"/>
              </a:defRPr>
            </a:lvl4pPr>
            <a:lvl5pPr marL="4032250" eaLnBrk="0" hangingPunct="0">
              <a:defRPr sz="3600">
                <a:solidFill>
                  <a:schemeClr val="tx1"/>
                </a:solidFill>
                <a:latin typeface="Arial" panose="020B0604020202020204" pitchFamily="34" charset="0"/>
                <a:ea typeface="宋体" panose="02010600030101010101" pitchFamily="2" charset="-122"/>
              </a:defRPr>
            </a:lvl5pPr>
            <a:lvl6pPr marL="44894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49466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54038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58610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cs typeface="+mn-cs"/>
              </a:rPr>
              <a:t>观点辨析题的答题技巧</a:t>
            </a:r>
            <a:endParaRPr kumimoji="0" lang="zh-CN" altLang="en-US" sz="3200" b="0"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7" name="Text Box 6"/>
          <p:cNvSpPr txBox="1">
            <a:spLocks noChangeArrowheads="1"/>
          </p:cNvSpPr>
          <p:nvPr/>
        </p:nvSpPr>
        <p:spPr bwMode="auto">
          <a:xfrm>
            <a:off x="111125" y="4641459"/>
            <a:ext cx="1159668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3494088" eaLnBrk="0" hangingPunct="0">
              <a:defRPr sz="3600">
                <a:solidFill>
                  <a:schemeClr val="tx1"/>
                </a:solidFill>
                <a:latin typeface="Arial" panose="020B0604020202020204" pitchFamily="34" charset="0"/>
                <a:ea typeface="宋体" panose="02010600030101010101" pitchFamily="2" charset="-122"/>
              </a:defRPr>
            </a:lvl2pPr>
            <a:lvl3pPr marL="3673475" eaLnBrk="0" hangingPunct="0">
              <a:defRPr sz="3600">
                <a:solidFill>
                  <a:schemeClr val="tx1"/>
                </a:solidFill>
                <a:latin typeface="Arial" panose="020B0604020202020204" pitchFamily="34" charset="0"/>
                <a:ea typeface="宋体" panose="02010600030101010101" pitchFamily="2" charset="-122"/>
              </a:defRPr>
            </a:lvl3pPr>
            <a:lvl4pPr marL="3852863" eaLnBrk="0" hangingPunct="0">
              <a:defRPr sz="3600">
                <a:solidFill>
                  <a:schemeClr val="tx1"/>
                </a:solidFill>
                <a:latin typeface="Arial" panose="020B0604020202020204" pitchFamily="34" charset="0"/>
                <a:ea typeface="宋体" panose="02010600030101010101" pitchFamily="2" charset="-122"/>
              </a:defRPr>
            </a:lvl4pPr>
            <a:lvl5pPr marL="4032250" eaLnBrk="0" hangingPunct="0">
              <a:defRPr sz="3600">
                <a:solidFill>
                  <a:schemeClr val="tx1"/>
                </a:solidFill>
                <a:latin typeface="Arial" panose="020B0604020202020204" pitchFamily="34" charset="0"/>
                <a:ea typeface="宋体" panose="02010600030101010101" pitchFamily="2" charset="-122"/>
              </a:defRPr>
            </a:lvl5pPr>
            <a:lvl6pPr marL="44894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49466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54038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58610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lvl="0" eaLnBrk="1" hangingPunct="1"/>
            <a:r>
              <a:rPr lang="zh-CN" altLang="en-US" sz="3200" dirty="0" smtClean="0">
                <a:solidFill>
                  <a:srgbClr val="FF0000"/>
                </a:solidFill>
                <a:latin typeface="楷体" panose="02010609060101010101" pitchFamily="49" charset="-122"/>
                <a:ea typeface="楷体" panose="02010609060101010101" pitchFamily="49" charset="-122"/>
              </a:rPr>
              <a:t>    明确</a:t>
            </a:r>
            <a:r>
              <a:rPr lang="zh-CN" altLang="en-US" sz="3200" dirty="0">
                <a:solidFill>
                  <a:srgbClr val="FF0000"/>
                </a:solidFill>
                <a:latin typeface="楷体" panose="02010609060101010101" pitchFamily="49" charset="-122"/>
                <a:ea typeface="楷体" panose="02010609060101010101" pitchFamily="49" charset="-122"/>
              </a:rPr>
              <a:t>观点，观点与理由要一致。</a:t>
            </a:r>
            <a:r>
              <a:rPr lang="zh-CN" altLang="en-US" sz="3200" dirty="0" smtClean="0">
                <a:solidFill>
                  <a:srgbClr val="FF0000"/>
                </a:solidFill>
                <a:latin typeface="楷体" panose="02010609060101010101" pitchFamily="49" charset="-122"/>
                <a:ea typeface="楷体" panose="02010609060101010101" pitchFamily="49" charset="-122"/>
              </a:rPr>
              <a:t>依据题目要求，结合所</a:t>
            </a:r>
            <a:r>
              <a:rPr lang="zh-CN" altLang="en-US" sz="3200" dirty="0">
                <a:solidFill>
                  <a:srgbClr val="FF0000"/>
                </a:solidFill>
                <a:latin typeface="楷体" panose="02010609060101010101" pitchFamily="49" charset="-122"/>
                <a:ea typeface="楷体" panose="02010609060101010101" pitchFamily="49" charset="-122"/>
              </a:rPr>
              <a:t>学</a:t>
            </a:r>
            <a:r>
              <a:rPr lang="zh-CN" altLang="zh-CN" sz="3200" dirty="0">
                <a:solidFill>
                  <a:srgbClr val="FF0000"/>
                </a:solidFill>
                <a:latin typeface="楷体" panose="02010609060101010101" pitchFamily="49" charset="-122"/>
                <a:ea typeface="楷体" panose="02010609060101010101" pitchFamily="49" charset="-122"/>
              </a:rPr>
              <a:t>知识，</a:t>
            </a:r>
            <a:r>
              <a:rPr lang="zh-CN" altLang="en-US" sz="3200" dirty="0" smtClean="0">
                <a:solidFill>
                  <a:srgbClr val="FF0000"/>
                </a:solidFill>
                <a:latin typeface="楷体" panose="02010609060101010101" pitchFamily="49" charset="-122"/>
                <a:ea typeface="楷体" panose="02010609060101010101" pitchFamily="49" charset="-122"/>
              </a:rPr>
              <a:t>选取最紧扣题目的知识。</a:t>
            </a:r>
            <a:endParaRPr lang="zh-CN" altLang="en-US" sz="32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9684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fade">
                                      <p:cBhvr>
                                        <p:cTn id="7" dur="1000"/>
                                        <p:tgtEl>
                                          <p:spTgt spid="98309"/>
                                        </p:tgtEl>
                                      </p:cBhvr>
                                    </p:animEffect>
                                    <p:anim calcmode="lin" valueType="num">
                                      <p:cBhvr>
                                        <p:cTn id="8" dur="1000" fill="hold"/>
                                        <p:tgtEl>
                                          <p:spTgt spid="98309"/>
                                        </p:tgtEl>
                                        <p:attrNameLst>
                                          <p:attrName>ppt_x</p:attrName>
                                        </p:attrNameLst>
                                      </p:cBhvr>
                                      <p:tavLst>
                                        <p:tav tm="0">
                                          <p:val>
                                            <p:strVal val="#ppt_x"/>
                                          </p:val>
                                        </p:tav>
                                        <p:tav tm="100000">
                                          <p:val>
                                            <p:strVal val="#ppt_x"/>
                                          </p:val>
                                        </p:tav>
                                      </p:tavLst>
                                    </p:anim>
                                    <p:anim calcmode="lin" valueType="num">
                                      <p:cBhvr>
                                        <p:cTn id="9" dur="1000" fill="hold"/>
                                        <p:tgtEl>
                                          <p:spTgt spid="983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8310"/>
                                        </p:tgtEl>
                                        <p:attrNameLst>
                                          <p:attrName>style.visibility</p:attrName>
                                        </p:attrNameLst>
                                      </p:cBhvr>
                                      <p:to>
                                        <p:strVal val="visible"/>
                                      </p:to>
                                    </p:set>
                                    <p:animEffect transition="in" filter="fade">
                                      <p:cBhvr>
                                        <p:cTn id="14" dur="1000"/>
                                        <p:tgtEl>
                                          <p:spTgt spid="98310"/>
                                        </p:tgtEl>
                                      </p:cBhvr>
                                    </p:animEffect>
                                    <p:anim calcmode="lin" valueType="num">
                                      <p:cBhvr>
                                        <p:cTn id="15" dur="1000" fill="hold"/>
                                        <p:tgtEl>
                                          <p:spTgt spid="98310"/>
                                        </p:tgtEl>
                                        <p:attrNameLst>
                                          <p:attrName>ppt_x</p:attrName>
                                        </p:attrNameLst>
                                      </p:cBhvr>
                                      <p:tavLst>
                                        <p:tav tm="0">
                                          <p:val>
                                            <p:strVal val="#ppt_x"/>
                                          </p:val>
                                        </p:tav>
                                        <p:tav tm="100000">
                                          <p:val>
                                            <p:strVal val="#ppt_x"/>
                                          </p:val>
                                        </p:tav>
                                      </p:tavLst>
                                    </p:anim>
                                    <p:anim calcmode="lin" valueType="num">
                                      <p:cBhvr>
                                        <p:cTn id="16" dur="1000" fill="hold"/>
                                        <p:tgtEl>
                                          <p:spTgt spid="983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P spid="98310"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WordArt 4"/>
          <p:cNvSpPr>
            <a:spLocks noChangeArrowheads="1" noChangeShapeType="1" noTextEdit="1"/>
          </p:cNvSpPr>
          <p:nvPr/>
        </p:nvSpPr>
        <p:spPr bwMode="auto">
          <a:xfrm>
            <a:off x="4148490" y="634897"/>
            <a:ext cx="3744912" cy="360362"/>
          </a:xfrm>
          <a:prstGeom prst="rect">
            <a:avLst/>
          </a:prstGeom>
        </p:spPr>
        <p:txBody>
          <a:bodyPr wrap="none" fromWordArt="1">
            <a:prstTxWarp prst="textPlain">
              <a:avLst>
                <a:gd name="adj" fmla="val 50000"/>
              </a:avLst>
            </a:prstTxWarp>
          </a:bodyPr>
          <a:lstStyle/>
          <a:p>
            <a:pPr algn="ctr"/>
            <a:r>
              <a:rPr lang="en-US" altLang="zh-CN" sz="3600" kern="10" dirty="0" smtClean="0">
                <a:ln w="19050">
                  <a:solidFill>
                    <a:srgbClr val="99CCFF"/>
                  </a:solidFill>
                  <a:round/>
                  <a:headEnd/>
                  <a:tailEnd/>
                </a:ln>
                <a:solidFill>
                  <a:srgbClr val="0066CC"/>
                </a:solidFill>
                <a:latin typeface="华文行楷" panose="02010800040101010101" pitchFamily="2" charset="-122"/>
                <a:ea typeface="华文行楷" panose="02010800040101010101" pitchFamily="2" charset="-122"/>
              </a:rPr>
              <a:t>27</a:t>
            </a:r>
            <a:r>
              <a:rPr lang="zh-CN" altLang="en-US" sz="3600" kern="10" dirty="0" smtClean="0">
                <a:ln w="19050">
                  <a:solidFill>
                    <a:srgbClr val="99CCFF"/>
                  </a:solidFill>
                  <a:round/>
                  <a:headEnd/>
                  <a:tailEnd/>
                </a:ln>
                <a:solidFill>
                  <a:srgbClr val="0066CC"/>
                </a:solidFill>
                <a:latin typeface="华文行楷" panose="02010800040101010101" pitchFamily="2" charset="-122"/>
                <a:ea typeface="华文行楷" panose="02010800040101010101" pitchFamily="2" charset="-122"/>
              </a:rPr>
              <a:t>题考查</a:t>
            </a:r>
            <a:r>
              <a:rPr lang="zh-CN" altLang="en-US" sz="3600" kern="10" dirty="0">
                <a:ln w="19050">
                  <a:solidFill>
                    <a:srgbClr val="99CCFF"/>
                  </a:solidFill>
                  <a:round/>
                  <a:headEnd/>
                  <a:tailEnd/>
                </a:ln>
                <a:solidFill>
                  <a:srgbClr val="0066CC"/>
                </a:solidFill>
                <a:latin typeface="华文行楷" panose="02010800040101010101" pitchFamily="2" charset="-122"/>
                <a:ea typeface="华文行楷" panose="02010800040101010101" pitchFamily="2" charset="-122"/>
              </a:rPr>
              <a:t>的主题内容</a:t>
            </a:r>
          </a:p>
        </p:txBody>
      </p:sp>
      <p:sp>
        <p:nvSpPr>
          <p:cNvPr id="97299" name="Text Box 19"/>
          <p:cNvSpPr txBox="1">
            <a:spLocks noChangeArrowheads="1"/>
          </p:cNvSpPr>
          <p:nvPr/>
        </p:nvSpPr>
        <p:spPr bwMode="auto">
          <a:xfrm>
            <a:off x="4307176" y="1392374"/>
            <a:ext cx="34275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3494088" eaLnBrk="0" hangingPunct="0">
              <a:defRPr sz="3600">
                <a:solidFill>
                  <a:schemeClr val="tx1"/>
                </a:solidFill>
                <a:latin typeface="Arial" panose="020B0604020202020204" pitchFamily="34" charset="0"/>
                <a:ea typeface="宋体" panose="02010600030101010101" pitchFamily="2" charset="-122"/>
              </a:defRPr>
            </a:lvl2pPr>
            <a:lvl3pPr marL="3673475" eaLnBrk="0" hangingPunct="0">
              <a:defRPr sz="3600">
                <a:solidFill>
                  <a:schemeClr val="tx1"/>
                </a:solidFill>
                <a:latin typeface="Arial" panose="020B0604020202020204" pitchFamily="34" charset="0"/>
                <a:ea typeface="宋体" panose="02010600030101010101" pitchFamily="2" charset="-122"/>
              </a:defRPr>
            </a:lvl3pPr>
            <a:lvl4pPr marL="3852863" eaLnBrk="0" hangingPunct="0">
              <a:defRPr sz="3600">
                <a:solidFill>
                  <a:schemeClr val="tx1"/>
                </a:solidFill>
                <a:latin typeface="Arial" panose="020B0604020202020204" pitchFamily="34" charset="0"/>
                <a:ea typeface="宋体" panose="02010600030101010101" pitchFamily="2" charset="-122"/>
              </a:defRPr>
            </a:lvl4pPr>
            <a:lvl5pPr marL="4032250" eaLnBrk="0" hangingPunct="0">
              <a:defRPr sz="3600">
                <a:solidFill>
                  <a:schemeClr val="tx1"/>
                </a:solidFill>
                <a:latin typeface="Arial" panose="020B0604020202020204" pitchFamily="34" charset="0"/>
                <a:ea typeface="宋体" panose="02010600030101010101" pitchFamily="2" charset="-122"/>
              </a:defRPr>
            </a:lvl5pPr>
            <a:lvl6pPr marL="44894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49466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54038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58610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eaLnBrk="1" hangingPunct="1"/>
            <a:r>
              <a:rPr lang="zh-CN" altLang="zh-CN" b="1" dirty="0" smtClean="0"/>
              <a:t>【罗斯福新政】</a:t>
            </a:r>
            <a:endParaRPr lang="zh-CN" altLang="zh-CN" sz="1600" kern="100" dirty="0">
              <a:latin typeface="黑体" panose="02010609060101010101" pitchFamily="49" charset="-122"/>
              <a:ea typeface="黑体" panose="02010609060101010101" pitchFamily="49" charset="-122"/>
            </a:endParaRPr>
          </a:p>
        </p:txBody>
      </p:sp>
      <p:sp>
        <p:nvSpPr>
          <p:cNvPr id="2" name="矩形 1"/>
          <p:cNvSpPr/>
          <p:nvPr/>
        </p:nvSpPr>
        <p:spPr>
          <a:xfrm>
            <a:off x="432422" y="2164586"/>
            <a:ext cx="11177048" cy="3637919"/>
          </a:xfrm>
          <a:prstGeom prst="rect">
            <a:avLst/>
          </a:prstGeom>
        </p:spPr>
        <p:txBody>
          <a:bodyPr wrap="square">
            <a:spAutoFit/>
          </a:bodyPr>
          <a:lstStyle/>
          <a:p>
            <a:pPr algn="just">
              <a:lnSpc>
                <a:spcPct val="120000"/>
              </a:lnSpc>
            </a:pPr>
            <a:r>
              <a:rPr lang="en-US" altLang="zh-CN" sz="2400" b="1" kern="100" dirty="0" smtClean="0">
                <a:latin typeface="楷体" panose="02010609060101010101" pitchFamily="49" charset="-122"/>
                <a:ea typeface="楷体" panose="02010609060101010101" pitchFamily="49" charset="-122"/>
              </a:rPr>
              <a:t>1.</a:t>
            </a:r>
            <a:r>
              <a:rPr lang="zh-CN" altLang="zh-CN" sz="2400" b="1" kern="100" dirty="0" smtClean="0">
                <a:latin typeface="楷体" panose="02010609060101010101" pitchFamily="49" charset="-122"/>
                <a:ea typeface="楷体" panose="02010609060101010101" pitchFamily="49" charset="-122"/>
              </a:rPr>
              <a:t> 背景</a:t>
            </a:r>
            <a:r>
              <a:rPr lang="zh-CN" altLang="zh-CN" sz="2400" b="1" kern="100" dirty="0">
                <a:latin typeface="楷体" panose="02010609060101010101" pitchFamily="49" charset="-122"/>
                <a:ea typeface="楷体" panose="02010609060101010101" pitchFamily="49" charset="-122"/>
              </a:rPr>
              <a:t>：</a:t>
            </a:r>
            <a:r>
              <a:rPr lang="en-US" altLang="zh-CN" sz="2400" b="1" kern="100" dirty="0">
                <a:latin typeface="楷体" panose="02010609060101010101" pitchFamily="49" charset="-122"/>
                <a:ea typeface="楷体" panose="02010609060101010101" pitchFamily="49" charset="-122"/>
              </a:rPr>
              <a:t>1929</a:t>
            </a:r>
            <a:r>
              <a:rPr lang="zh-CN" altLang="zh-CN" sz="2400" b="1" kern="100" dirty="0">
                <a:latin typeface="楷体" panose="02010609060101010101" pitchFamily="49" charset="-122"/>
                <a:ea typeface="楷体" panose="02010609060101010101" pitchFamily="49" charset="-122"/>
              </a:rPr>
              <a:t>—</a:t>
            </a:r>
            <a:r>
              <a:rPr lang="en-US" altLang="zh-CN" sz="2400" b="1" kern="100" dirty="0">
                <a:latin typeface="楷体" panose="02010609060101010101" pitchFamily="49" charset="-122"/>
                <a:ea typeface="楷体" panose="02010609060101010101" pitchFamily="49" charset="-122"/>
              </a:rPr>
              <a:t>1933</a:t>
            </a:r>
            <a:r>
              <a:rPr lang="zh-CN" altLang="zh-CN" sz="2400" b="1" kern="100" dirty="0">
                <a:latin typeface="楷体" panose="02010609060101010101" pitchFamily="49" charset="-122"/>
                <a:ea typeface="楷体" panose="02010609060101010101" pitchFamily="49" charset="-122"/>
              </a:rPr>
              <a:t>年的经济大危机</a:t>
            </a:r>
          </a:p>
          <a:p>
            <a:pPr algn="just">
              <a:lnSpc>
                <a:spcPct val="120000"/>
              </a:lnSpc>
            </a:pPr>
            <a:r>
              <a:rPr lang="en-US" altLang="zh-CN" sz="2400" b="1" kern="100" dirty="0" smtClean="0">
                <a:latin typeface="楷体" panose="02010609060101010101" pitchFamily="49" charset="-122"/>
                <a:ea typeface="楷体" panose="02010609060101010101" pitchFamily="49" charset="-122"/>
              </a:rPr>
              <a:t>2.</a:t>
            </a:r>
            <a:r>
              <a:rPr lang="zh-CN" altLang="zh-CN" sz="2400" b="1" kern="100" dirty="0" smtClean="0">
                <a:latin typeface="楷体" panose="02010609060101010101" pitchFamily="49" charset="-122"/>
                <a:ea typeface="楷体" panose="02010609060101010101" pitchFamily="49" charset="-122"/>
              </a:rPr>
              <a:t> 主要</a:t>
            </a:r>
            <a:r>
              <a:rPr lang="zh-CN" altLang="zh-CN" sz="2400" b="1" kern="100" dirty="0">
                <a:latin typeface="楷体" panose="02010609060101010101" pitchFamily="49" charset="-122"/>
                <a:ea typeface="楷体" panose="02010609060101010101" pitchFamily="49" charset="-122"/>
              </a:rPr>
              <a:t>内容：①整顿金融体系；②加强对工业的计划指导；③调整农业政策</a:t>
            </a:r>
            <a:r>
              <a:rPr lang="zh-CN" altLang="zh-CN" sz="2400" b="1" kern="100" dirty="0" smtClean="0">
                <a:latin typeface="楷体" panose="02010609060101010101" pitchFamily="49" charset="-122"/>
                <a:ea typeface="楷体" panose="02010609060101010101" pitchFamily="49" charset="-122"/>
              </a:rPr>
              <a:t>；</a:t>
            </a:r>
            <a:endParaRPr lang="en-US" altLang="zh-CN" sz="2400" b="1" kern="100" dirty="0" smtClean="0">
              <a:latin typeface="楷体" panose="02010609060101010101" pitchFamily="49" charset="-122"/>
              <a:ea typeface="楷体" panose="02010609060101010101" pitchFamily="49" charset="-122"/>
            </a:endParaRPr>
          </a:p>
          <a:p>
            <a:pPr algn="just">
              <a:lnSpc>
                <a:spcPct val="120000"/>
              </a:lnSpc>
            </a:pPr>
            <a:r>
              <a:rPr lang="en-US" altLang="zh-CN" sz="2400" b="1" kern="100" dirty="0">
                <a:latin typeface="楷体" panose="02010609060101010101" pitchFamily="49" charset="-122"/>
                <a:ea typeface="楷体" panose="02010609060101010101" pitchFamily="49" charset="-122"/>
              </a:rPr>
              <a:t> </a:t>
            </a:r>
            <a:r>
              <a:rPr lang="en-US" altLang="zh-CN" sz="2400" b="1" kern="100" dirty="0" smtClean="0">
                <a:latin typeface="楷体" panose="02010609060101010101" pitchFamily="49" charset="-122"/>
                <a:ea typeface="楷体" panose="02010609060101010101" pitchFamily="49" charset="-122"/>
              </a:rPr>
              <a:t>        </a:t>
            </a:r>
            <a:r>
              <a:rPr lang="zh-CN" altLang="en-US" sz="2400" b="1" kern="100" dirty="0" smtClean="0">
                <a:latin typeface="楷体" panose="02010609060101010101" pitchFamily="49" charset="-122"/>
                <a:ea typeface="楷体" panose="02010609060101010101" pitchFamily="49" charset="-122"/>
              </a:rPr>
              <a:t>    </a:t>
            </a:r>
            <a:r>
              <a:rPr lang="zh-CN" altLang="zh-CN" sz="2400" b="1" kern="100" dirty="0" smtClean="0">
                <a:latin typeface="楷体" panose="02010609060101010101" pitchFamily="49" charset="-122"/>
                <a:ea typeface="楷体" panose="02010609060101010101" pitchFamily="49" charset="-122"/>
              </a:rPr>
              <a:t>④</a:t>
            </a:r>
            <a:r>
              <a:rPr lang="zh-CN" altLang="zh-CN" sz="2400" b="1" kern="100" dirty="0">
                <a:latin typeface="楷体" panose="02010609060101010101" pitchFamily="49" charset="-122"/>
                <a:ea typeface="楷体" panose="02010609060101010101" pitchFamily="49" charset="-122"/>
              </a:rPr>
              <a:t>推行“以工代振”；⑤社会福利。</a:t>
            </a:r>
          </a:p>
          <a:p>
            <a:pPr algn="just">
              <a:lnSpc>
                <a:spcPct val="120000"/>
              </a:lnSpc>
            </a:pPr>
            <a:r>
              <a:rPr lang="en-US" altLang="zh-CN" sz="2400" b="1" kern="100" dirty="0" smtClean="0">
                <a:latin typeface="楷体" panose="02010609060101010101" pitchFamily="49" charset="-122"/>
                <a:ea typeface="楷体" panose="02010609060101010101" pitchFamily="49" charset="-122"/>
              </a:rPr>
              <a:t>3.</a:t>
            </a:r>
            <a:r>
              <a:rPr lang="zh-CN" altLang="zh-CN" sz="2400" b="1" kern="100" dirty="0" smtClean="0">
                <a:latin typeface="楷体" panose="02010609060101010101" pitchFamily="49" charset="-122"/>
                <a:ea typeface="楷体" panose="02010609060101010101" pitchFamily="49" charset="-122"/>
              </a:rPr>
              <a:t> 特点：</a:t>
            </a:r>
            <a:r>
              <a:rPr lang="zh-CN" altLang="zh-CN" sz="2400" b="1" kern="100" dirty="0">
                <a:latin typeface="楷体" panose="02010609060101010101" pitchFamily="49" charset="-122"/>
                <a:ea typeface="楷体" panose="02010609060101010101" pitchFamily="49" charset="-122"/>
              </a:rPr>
              <a:t>采用国家干预手段</a:t>
            </a:r>
          </a:p>
          <a:p>
            <a:pPr algn="just">
              <a:lnSpc>
                <a:spcPct val="120000"/>
              </a:lnSpc>
            </a:pPr>
            <a:r>
              <a:rPr lang="en-US" altLang="zh-CN" sz="2400" b="1" kern="100" dirty="0" smtClean="0">
                <a:latin typeface="楷体" panose="02010609060101010101" pitchFamily="49" charset="-122"/>
                <a:ea typeface="楷体" panose="02010609060101010101" pitchFamily="49" charset="-122"/>
              </a:rPr>
              <a:t>4.</a:t>
            </a:r>
            <a:r>
              <a:rPr lang="zh-CN" altLang="zh-CN" sz="2400" b="1" kern="100" dirty="0" smtClean="0">
                <a:latin typeface="楷体" panose="02010609060101010101" pitchFamily="49" charset="-122"/>
                <a:ea typeface="楷体" panose="02010609060101010101" pitchFamily="49" charset="-122"/>
              </a:rPr>
              <a:t> 作用</a:t>
            </a:r>
            <a:r>
              <a:rPr lang="zh-CN" altLang="zh-CN" sz="2400" b="1" kern="100" dirty="0">
                <a:latin typeface="楷体" panose="02010609060101010101" pitchFamily="49" charset="-122"/>
                <a:ea typeface="楷体" panose="02010609060101010101" pitchFamily="49" charset="-122"/>
              </a:rPr>
              <a:t>：</a:t>
            </a:r>
          </a:p>
          <a:p>
            <a:pPr algn="just">
              <a:lnSpc>
                <a:spcPct val="120000"/>
              </a:lnSpc>
            </a:pPr>
            <a:r>
              <a:rPr lang="zh-CN" altLang="zh-CN" sz="2400" b="1" kern="100" dirty="0">
                <a:latin typeface="楷体" panose="02010609060101010101" pitchFamily="49" charset="-122"/>
                <a:ea typeface="楷体" panose="02010609060101010101" pitchFamily="49" charset="-122"/>
              </a:rPr>
              <a:t>经济：①美国经济缓慢复苏，人民生活得到改善。</a:t>
            </a:r>
          </a:p>
          <a:p>
            <a:pPr algn="just">
              <a:lnSpc>
                <a:spcPct val="120000"/>
              </a:lnSpc>
            </a:pPr>
            <a:r>
              <a:rPr lang="zh-CN" altLang="zh-CN" sz="2400" b="1" kern="100" dirty="0">
                <a:latin typeface="楷体" panose="02010609060101010101" pitchFamily="49" charset="-122"/>
                <a:ea typeface="楷体" panose="02010609060101010101" pitchFamily="49" charset="-122"/>
              </a:rPr>
              <a:t>政治：②新政维护资本主义制度，增强了政府的宏观调控能力； </a:t>
            </a:r>
          </a:p>
          <a:p>
            <a:pPr algn="just">
              <a:lnSpc>
                <a:spcPct val="120000"/>
              </a:lnSpc>
            </a:pPr>
            <a:r>
              <a:rPr lang="en-US" altLang="zh-CN" sz="2400" b="1" kern="100" dirty="0" smtClean="0">
                <a:latin typeface="楷体" panose="02010609060101010101" pitchFamily="49" charset="-122"/>
                <a:ea typeface="楷体" panose="02010609060101010101" pitchFamily="49" charset="-122"/>
              </a:rPr>
              <a:t>      </a:t>
            </a:r>
            <a:r>
              <a:rPr lang="zh-CN" altLang="zh-CN" sz="2400" b="1" kern="100" dirty="0" smtClean="0">
                <a:latin typeface="楷体" panose="02010609060101010101" pitchFamily="49" charset="-122"/>
                <a:ea typeface="楷体" panose="02010609060101010101" pitchFamily="49" charset="-122"/>
              </a:rPr>
              <a:t>③</a:t>
            </a:r>
            <a:r>
              <a:rPr lang="zh-CN" altLang="zh-CN" sz="2400" b="1" kern="100" dirty="0">
                <a:latin typeface="楷体" panose="02010609060101010101" pitchFamily="49" charset="-122"/>
                <a:ea typeface="楷体" panose="02010609060101010101" pitchFamily="49" charset="-122"/>
              </a:rPr>
              <a:t>开创了国家干预经济的先河，对资本主义世界产生了深远影响</a:t>
            </a:r>
            <a:r>
              <a:rPr lang="zh-CN" altLang="zh-CN" sz="2400" b="1" kern="100" dirty="0" smtClean="0">
                <a:latin typeface="楷体" panose="02010609060101010101" pitchFamily="49" charset="-122"/>
                <a:ea typeface="楷体" panose="02010609060101010101" pitchFamily="49" charset="-122"/>
              </a:rPr>
              <a:t>。</a:t>
            </a:r>
            <a:endParaRPr lang="zh-CN" altLang="zh-CN" sz="2400" b="1" kern="1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99163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8"/>
          <p:cNvSpPr>
            <a:spLocks noChangeArrowheads="1"/>
          </p:cNvSpPr>
          <p:nvPr/>
        </p:nvSpPr>
        <p:spPr bwMode="auto">
          <a:xfrm>
            <a:off x="20594" y="217071"/>
            <a:ext cx="1217140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材料一：</a:t>
            </a:r>
            <a:endParaRPr kumimoji="0" lang="en-US"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dirty="0">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dirty="0">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dirty="0">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a:t>
            </a:r>
            <a:r>
              <a:rPr kumimoji="0" lang="en-US" altLang="zh-CN"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1</a:t>
            </a:r>
            <a:r>
              <a:rPr kumimoji="0" lang="zh-CN" altLang="en-US"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）德国领土面积的变化与哪一条约的签订有关？这反映出战后世界的哪一新秩序？（</a:t>
            </a:r>
            <a:r>
              <a:rPr kumimoji="0" lang="en-US" altLang="zh-CN"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6</a:t>
            </a:r>
            <a:r>
              <a:rPr kumimoji="0" lang="zh-CN" altLang="en-US"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分）</a:t>
            </a:r>
            <a:endParaRPr kumimoji="0" lang="zh-CN"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7" name="Rectangle 15"/>
          <p:cNvSpPr>
            <a:spLocks noChangeArrowheads="1"/>
          </p:cNvSpPr>
          <p:nvPr/>
        </p:nvSpPr>
        <p:spPr bwMode="auto">
          <a:xfrm>
            <a:off x="0" y="164737"/>
            <a:ext cx="64219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28.</a:t>
            </a:r>
            <a:r>
              <a:rPr kumimoji="0" lang="zh-CN" altLang="en-US"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a:t>
            </a:r>
            <a:r>
              <a:rPr kumimoji="0" lang="en-US" altLang="zh-CN"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18</a:t>
            </a:r>
            <a:r>
              <a:rPr kumimoji="0" lang="zh-CN" altLang="en-US"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分）阅读材料，完成下列要求。</a:t>
            </a:r>
            <a:endParaRPr kumimoji="0" lang="zh-CN" altLang="en-US" sz="2800" b="1" i="0" u="none" strike="noStrike" cap="none" normalizeH="0" baseline="0" dirty="0" smtClean="0">
              <a:ln>
                <a:noFill/>
              </a:ln>
              <a:solidFill>
                <a:schemeClr val="tx1"/>
              </a:solidFill>
              <a:effectLst/>
            </a:endParaRPr>
          </a:p>
        </p:txBody>
      </p:sp>
      <p:grpSp>
        <p:nvGrpSpPr>
          <p:cNvPr id="8" name="组合 245"/>
          <p:cNvGrpSpPr>
            <a:grpSpLocks/>
          </p:cNvGrpSpPr>
          <p:nvPr/>
        </p:nvGrpSpPr>
        <p:grpSpPr bwMode="auto">
          <a:xfrm>
            <a:off x="2280452" y="1063795"/>
            <a:ext cx="6365814" cy="2269606"/>
            <a:chOff x="13774" y="46274"/>
            <a:chExt cx="6938" cy="2515"/>
          </a:xfrm>
        </p:grpSpPr>
        <p:sp>
          <p:nvSpPr>
            <p:cNvPr id="9" name="文本框 195"/>
            <p:cNvSpPr txBox="1">
              <a:spLocks noChangeArrowheads="1"/>
            </p:cNvSpPr>
            <p:nvPr/>
          </p:nvSpPr>
          <p:spPr bwMode="auto">
            <a:xfrm>
              <a:off x="13846" y="48349"/>
              <a:ext cx="3022"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图</a:t>
              </a: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1</a:t>
              </a: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一战前的德国地图</a:t>
              </a:r>
              <a:endParaRPr kumimoji="0" lang="zh-CN" altLang="en-US" sz="4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10" name="文本框 196"/>
            <p:cNvSpPr txBox="1">
              <a:spLocks noChangeArrowheads="1"/>
            </p:cNvSpPr>
            <p:nvPr/>
          </p:nvSpPr>
          <p:spPr bwMode="auto">
            <a:xfrm>
              <a:off x="17264" y="48337"/>
              <a:ext cx="344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图</a:t>
              </a: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2  </a:t>
              </a: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一战后的德国地图</a:t>
              </a:r>
              <a:endParaRPr kumimoji="0" lang="zh-CN" altLang="en-US" sz="4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pic>
          <p:nvPicPr>
            <p:cNvPr id="21516" name="图片 197" descr="t01e789c4243422cf51"/>
            <p:cNvPicPr>
              <a:picLocks noChangeAspect="1" noChangeArrowheads="1"/>
            </p:cNvPicPr>
            <p:nvPr/>
          </p:nvPicPr>
          <p:blipFill>
            <a:blip r:embed="rId2">
              <a:grayscl/>
              <a:extLst>
                <a:ext uri="{28A0092B-C50C-407E-A947-70E740481C1C}">
                  <a14:useLocalDpi xmlns:a14="http://schemas.microsoft.com/office/drawing/2010/main" val="0"/>
                </a:ext>
              </a:extLst>
            </a:blip>
            <a:srcRect l="18213" t="14758" r="20126" b="38029"/>
            <a:stretch>
              <a:fillRect/>
            </a:stretch>
          </p:blipFill>
          <p:spPr bwMode="auto">
            <a:xfrm>
              <a:off x="13774" y="46274"/>
              <a:ext cx="2899" cy="20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1515" name="图片 198" descr="20190201154000_da543a6c966fc85cd3346c34151902e3_6"/>
            <p:cNvPicPr>
              <a:picLocks noChangeAspect="1" noChangeArrowheads="1"/>
            </p:cNvPicPr>
            <p:nvPr/>
          </p:nvPicPr>
          <p:blipFill>
            <a:blip r:embed="rId3">
              <a:grayscl/>
              <a:extLst>
                <a:ext uri="{28A0092B-C50C-407E-A947-70E740481C1C}">
                  <a14:useLocalDpi xmlns:a14="http://schemas.microsoft.com/office/drawing/2010/main" val="0"/>
                </a:ext>
              </a:extLst>
            </a:blip>
            <a:srcRect l="25801" t="25978" r="33028" b="33519"/>
            <a:stretch>
              <a:fillRect/>
            </a:stretch>
          </p:blipFill>
          <p:spPr bwMode="auto">
            <a:xfrm>
              <a:off x="17457" y="46368"/>
              <a:ext cx="2898" cy="18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cxnSp>
        <p:nvCxnSpPr>
          <p:cNvPr id="16" name="直接连接符 15"/>
          <p:cNvCxnSpPr/>
          <p:nvPr/>
        </p:nvCxnSpPr>
        <p:spPr>
          <a:xfrm flipV="1">
            <a:off x="4820422" y="4156458"/>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77691" y="4588462"/>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0"/>
          <p:cNvSpPr txBox="1">
            <a:spLocks noChangeArrowheads="1"/>
          </p:cNvSpPr>
          <p:nvPr/>
        </p:nvSpPr>
        <p:spPr bwMode="auto">
          <a:xfrm>
            <a:off x="481543" y="4694812"/>
            <a:ext cx="2857500" cy="1807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9" rIns="121917" bIns="6095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lnSpc>
                <a:spcPct val="114000"/>
              </a:lnSpc>
              <a:spcBef>
                <a:spcPct val="0"/>
              </a:spcBef>
              <a:spcAft>
                <a:spcPct val="0"/>
              </a:spcAft>
              <a:buNone/>
            </a:pPr>
            <a:r>
              <a:rPr lang="zh-CN" altLang="en-US" b="1" dirty="0">
                <a:solidFill>
                  <a:srgbClr val="C00000"/>
                </a:solidFill>
                <a:latin typeface="华文中宋" panose="02010600040101010101" pitchFamily="2" charset="-122"/>
                <a:ea typeface="华文中宋" panose="02010600040101010101" pitchFamily="2" charset="-122"/>
              </a:rPr>
              <a:t>条约</a:t>
            </a:r>
            <a:r>
              <a:rPr lang="zh-CN" altLang="en-US" b="1" dirty="0" smtClean="0">
                <a:solidFill>
                  <a:srgbClr val="C00000"/>
                </a:solidFill>
                <a:latin typeface="华文中宋" panose="02010600040101010101" pitchFamily="2" charset="-122"/>
                <a:ea typeface="华文中宋" panose="02010600040101010101" pitchFamily="2" charset="-122"/>
              </a:rPr>
              <a:t>：</a:t>
            </a:r>
            <a:endParaRPr lang="en-US" altLang="zh-CN" b="1" dirty="0">
              <a:solidFill>
                <a:srgbClr val="C00000"/>
              </a:solidFill>
              <a:latin typeface="华文中宋" panose="02010600040101010101" pitchFamily="2" charset="-122"/>
              <a:ea typeface="华文中宋" panose="02010600040101010101" pitchFamily="2" charset="-122"/>
            </a:endParaRPr>
          </a:p>
          <a:p>
            <a:pPr defTabSz="1219170" fontAlgn="base">
              <a:lnSpc>
                <a:spcPct val="114000"/>
              </a:lnSpc>
              <a:spcBef>
                <a:spcPct val="0"/>
              </a:spcBef>
              <a:spcAft>
                <a:spcPct val="0"/>
              </a:spcAft>
              <a:buNone/>
            </a:pPr>
            <a:endParaRPr lang="en-US" altLang="zh-CN" b="1" dirty="0">
              <a:solidFill>
                <a:srgbClr val="C00000"/>
              </a:solidFill>
              <a:latin typeface="华文中宋" panose="02010600040101010101" pitchFamily="2" charset="-122"/>
              <a:ea typeface="华文中宋" panose="02010600040101010101" pitchFamily="2" charset="-122"/>
            </a:endParaRPr>
          </a:p>
          <a:p>
            <a:pPr defTabSz="1219170" fontAlgn="base">
              <a:lnSpc>
                <a:spcPct val="114000"/>
              </a:lnSpc>
              <a:spcBef>
                <a:spcPct val="0"/>
              </a:spcBef>
              <a:spcAft>
                <a:spcPct val="0"/>
              </a:spcAft>
              <a:buNone/>
            </a:pPr>
            <a:r>
              <a:rPr lang="zh-CN" altLang="en-US" b="1" dirty="0" smtClean="0">
                <a:solidFill>
                  <a:srgbClr val="C00000"/>
                </a:solidFill>
                <a:latin typeface="华文中宋" panose="02010600040101010101" pitchFamily="2" charset="-122"/>
                <a:ea typeface="华文中宋" panose="02010600040101010101" pitchFamily="2" charset="-122"/>
              </a:rPr>
              <a:t>新秩序：</a:t>
            </a:r>
            <a:endParaRPr lang="zh-CN" altLang="en-US" b="1" dirty="0">
              <a:solidFill>
                <a:srgbClr val="C00000"/>
              </a:solidFill>
              <a:latin typeface="华文中宋" panose="02010600040101010101" pitchFamily="2" charset="-122"/>
              <a:ea typeface="华文中宋" panose="02010600040101010101" pitchFamily="2" charset="-122"/>
            </a:endParaRPr>
          </a:p>
        </p:txBody>
      </p:sp>
      <p:sp>
        <p:nvSpPr>
          <p:cNvPr id="19" name="TextBox 11"/>
          <p:cNvSpPr txBox="1"/>
          <p:nvPr/>
        </p:nvSpPr>
        <p:spPr>
          <a:xfrm>
            <a:off x="1849951" y="4696557"/>
            <a:ext cx="4572000" cy="615551"/>
          </a:xfrm>
          <a:prstGeom prst="rect">
            <a:avLst/>
          </a:prstGeom>
          <a:noFill/>
        </p:spPr>
        <p:txBody>
          <a:bodyPr lIns="121917" tIns="60959" rIns="121917" bIns="60959">
            <a:spAutoFit/>
          </a:bodyPr>
          <a:lstStyle/>
          <a:p>
            <a:pPr defTabSz="1219170" fontAlgn="base">
              <a:spcBef>
                <a:spcPct val="0"/>
              </a:spcBef>
              <a:spcAft>
                <a:spcPct val="0"/>
              </a:spcAft>
              <a:defRPr/>
            </a:pPr>
            <a:r>
              <a:rPr lang="zh-CN" altLang="zh-CN" sz="3200" b="1" dirty="0">
                <a:solidFill>
                  <a:srgbClr val="0000CC"/>
                </a:solidFill>
                <a:latin typeface="宋体" panose="02010600030101010101" pitchFamily="2" charset="-122"/>
                <a:ea typeface="宋体" panose="02010600030101010101" pitchFamily="2" charset="-122"/>
              </a:rPr>
              <a:t>《凡尔赛条约》（</a:t>
            </a:r>
            <a:r>
              <a:rPr lang="en-US" altLang="zh-CN" sz="3200" b="1" dirty="0">
                <a:solidFill>
                  <a:srgbClr val="0000CC"/>
                </a:solidFill>
                <a:latin typeface="宋体" panose="02010600030101010101" pitchFamily="2" charset="-122"/>
                <a:ea typeface="宋体" panose="02010600030101010101" pitchFamily="2" charset="-122"/>
              </a:rPr>
              <a:t>3</a:t>
            </a:r>
            <a:r>
              <a:rPr lang="zh-CN" altLang="zh-CN" sz="3200" b="1" dirty="0">
                <a:solidFill>
                  <a:srgbClr val="0000CC"/>
                </a:solidFill>
                <a:latin typeface="宋体" panose="02010600030101010101" pitchFamily="2" charset="-122"/>
                <a:ea typeface="宋体" panose="02010600030101010101" pitchFamily="2" charset="-122"/>
              </a:rPr>
              <a:t>分）</a:t>
            </a:r>
          </a:p>
        </p:txBody>
      </p:sp>
      <p:sp>
        <p:nvSpPr>
          <p:cNvPr id="20" name="TextBox 12"/>
          <p:cNvSpPr txBox="1"/>
          <p:nvPr/>
        </p:nvSpPr>
        <p:spPr>
          <a:xfrm>
            <a:off x="2117180" y="5765325"/>
            <a:ext cx="8609542" cy="615551"/>
          </a:xfrm>
          <a:prstGeom prst="rect">
            <a:avLst/>
          </a:prstGeom>
          <a:noFill/>
        </p:spPr>
        <p:txBody>
          <a:bodyPr wrap="square" lIns="121917" tIns="60959" rIns="121917" bIns="60959">
            <a:spAutoFit/>
          </a:bodyPr>
          <a:lstStyle/>
          <a:p>
            <a:pPr defTabSz="1219170" fontAlgn="base">
              <a:spcBef>
                <a:spcPct val="0"/>
              </a:spcBef>
              <a:spcAft>
                <a:spcPct val="0"/>
              </a:spcAft>
              <a:defRPr/>
            </a:pPr>
            <a:r>
              <a:rPr lang="zh-CN" altLang="zh-CN" sz="3200" b="1" dirty="0" smtClean="0">
                <a:solidFill>
                  <a:srgbClr val="0000CC"/>
                </a:solidFill>
                <a:latin typeface="宋体" panose="02010600030101010101" pitchFamily="2" charset="-122"/>
                <a:ea typeface="宋体" panose="02010600030101010101" pitchFamily="2" charset="-122"/>
              </a:rPr>
              <a:t>凡尔赛</a:t>
            </a:r>
            <a:r>
              <a:rPr lang="zh-CN" altLang="zh-CN" sz="3200" b="1" dirty="0">
                <a:solidFill>
                  <a:srgbClr val="0000CC"/>
                </a:solidFill>
                <a:latin typeface="宋体" panose="02010600030101010101" pitchFamily="2" charset="-122"/>
                <a:ea typeface="宋体" panose="02010600030101010101" pitchFamily="2" charset="-122"/>
              </a:rPr>
              <a:t>体系（或凡尔赛——华盛顿体系）（</a:t>
            </a:r>
            <a:r>
              <a:rPr lang="en-US" altLang="zh-CN" sz="3200" b="1" dirty="0">
                <a:solidFill>
                  <a:srgbClr val="0000CC"/>
                </a:solidFill>
                <a:latin typeface="宋体" panose="02010600030101010101" pitchFamily="2" charset="-122"/>
                <a:ea typeface="宋体" panose="02010600030101010101" pitchFamily="2" charset="-122"/>
              </a:rPr>
              <a:t>3</a:t>
            </a:r>
            <a:r>
              <a:rPr lang="zh-CN" altLang="zh-CN" sz="3200" b="1" dirty="0">
                <a:solidFill>
                  <a:srgbClr val="0000CC"/>
                </a:solidFill>
                <a:latin typeface="宋体" panose="02010600030101010101" pitchFamily="2" charset="-122"/>
                <a:ea typeface="宋体" panose="02010600030101010101" pitchFamily="2" charset="-122"/>
              </a:rPr>
              <a:t>分</a:t>
            </a:r>
            <a:r>
              <a:rPr lang="zh-CN" altLang="zh-CN" sz="3200" b="1" dirty="0" smtClean="0">
                <a:solidFill>
                  <a:srgbClr val="0000CC"/>
                </a:solidFill>
                <a:latin typeface="宋体" panose="02010600030101010101" pitchFamily="2" charset="-122"/>
                <a:ea typeface="宋体" panose="02010600030101010101" pitchFamily="2" charset="-122"/>
              </a:rPr>
              <a:t>）</a:t>
            </a:r>
            <a:endParaRPr lang="zh-CN" altLang="zh-CN" sz="3200" b="1" dirty="0">
              <a:solidFill>
                <a:srgbClr val="0000CC"/>
              </a:solidFill>
              <a:latin typeface="宋体" panose="02010600030101010101" pitchFamily="2" charset="-122"/>
              <a:ea typeface="宋体" panose="02010600030101010101" pitchFamily="2" charset="-122"/>
            </a:endParaRPr>
          </a:p>
        </p:txBody>
      </p:sp>
      <p:sp>
        <p:nvSpPr>
          <p:cNvPr id="22" name="椭圆 21"/>
          <p:cNvSpPr/>
          <p:nvPr/>
        </p:nvSpPr>
        <p:spPr>
          <a:xfrm>
            <a:off x="2884306" y="1728214"/>
            <a:ext cx="909474" cy="5509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椭圆 22"/>
          <p:cNvSpPr/>
          <p:nvPr/>
        </p:nvSpPr>
        <p:spPr>
          <a:xfrm>
            <a:off x="6277444" y="1375999"/>
            <a:ext cx="909474" cy="5509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2765502" y="2879399"/>
            <a:ext cx="844908" cy="44317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134859" y="2862760"/>
            <a:ext cx="929587" cy="44918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424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ox(in)">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2" grpId="0" animBg="1" autoUpdateAnimBg="0"/>
      <p:bldP spid="23" grpId="0" animBg="1" autoUpdateAnimBg="0"/>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1" y="155010"/>
            <a:ext cx="12192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rPr>
              <a:t>材料二：</a:t>
            </a:r>
            <a:endParaRPr kumimoji="0" lang="en-US"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dirty="0">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dirty="0">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dirty="0">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b="1" dirty="0">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a:t>
            </a:r>
            <a:r>
              <a:rPr kumimoji="0" lang="en-US" altLang="zh-CN"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2</a:t>
            </a:r>
            <a:r>
              <a:rPr kumimoji="0" lang="zh-CN" altLang="en-US"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）依据材料二中的两幅图片，判断德国面临的问题是什么？这一问题的出现反映出当时世界面临着怎样的形势？（</a:t>
            </a:r>
            <a:r>
              <a:rPr kumimoji="0" lang="en-US" altLang="zh-CN"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6</a:t>
            </a:r>
            <a:r>
              <a:rPr kumimoji="0" lang="zh-CN" altLang="en-US" sz="28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分）</a:t>
            </a:r>
            <a:endParaRPr kumimoji="0" lang="zh-CN" altLang="en-US" sz="2800" b="0" i="0" u="none" strike="noStrike" cap="none" normalizeH="0" baseline="0" dirty="0" smtClean="0">
              <a:ln>
                <a:noFill/>
              </a:ln>
              <a:solidFill>
                <a:schemeClr val="tx1"/>
              </a:solidFill>
              <a:effectLst/>
            </a:endParaRPr>
          </a:p>
        </p:txBody>
      </p:sp>
      <p:sp>
        <p:nvSpPr>
          <p:cNvPr id="2" name="Rectangle 6"/>
          <p:cNvSpPr>
            <a:spLocks noChangeArrowheads="1"/>
          </p:cNvSpPr>
          <p:nvPr/>
        </p:nvSpPr>
        <p:spPr bwMode="auto">
          <a:xfrm>
            <a:off x="0" y="-330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800"/>
          </a:p>
        </p:txBody>
      </p:sp>
      <p:grpSp>
        <p:nvGrpSpPr>
          <p:cNvPr id="3" name="组合 199"/>
          <p:cNvGrpSpPr>
            <a:grpSpLocks/>
          </p:cNvGrpSpPr>
          <p:nvPr/>
        </p:nvGrpSpPr>
        <p:grpSpPr bwMode="auto">
          <a:xfrm>
            <a:off x="1949613" y="837052"/>
            <a:ext cx="7498645" cy="2661484"/>
            <a:chOff x="6801" y="6881"/>
            <a:chExt cx="6744" cy="2446"/>
          </a:xfrm>
        </p:grpSpPr>
        <p:pic>
          <p:nvPicPr>
            <p:cNvPr id="22533" name="图片 1" descr="http://pic.baike.soso.com/ugc/baikepic2/50224/20140811111706-368269372.jpg/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 y="6881"/>
              <a:ext cx="2740" cy="19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文本框 201"/>
            <p:cNvSpPr txBox="1">
              <a:spLocks noChangeArrowheads="1"/>
            </p:cNvSpPr>
            <p:nvPr/>
          </p:nvSpPr>
          <p:spPr bwMode="auto">
            <a:xfrm>
              <a:off x="6801" y="8929"/>
              <a:ext cx="2700" cy="3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Calibri" panose="020F0502020204030204" pitchFamily="34" charset="0"/>
                </a:rPr>
                <a:t>图</a:t>
              </a: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Calibri" panose="020F0502020204030204" pitchFamily="34" charset="0"/>
                </a:rPr>
                <a:t>3  1949</a:t>
              </a: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Calibri" panose="020F0502020204030204" pitchFamily="34" charset="0"/>
                </a:rPr>
                <a:t>年的德国</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p:txBody>
        </p:sp>
        <p:sp>
          <p:nvSpPr>
            <p:cNvPr id="5" name="文本框 202"/>
            <p:cNvSpPr txBox="1">
              <a:spLocks noChangeArrowheads="1"/>
            </p:cNvSpPr>
            <p:nvPr/>
          </p:nvSpPr>
          <p:spPr bwMode="auto">
            <a:xfrm>
              <a:off x="11021" y="8859"/>
              <a:ext cx="2073" cy="441"/>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Calibri" panose="020F0502020204030204" pitchFamily="34" charset="0"/>
                </a:rPr>
                <a:t>图</a:t>
              </a: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Calibri" panose="020F0502020204030204" pitchFamily="34" charset="0"/>
                </a:rPr>
                <a:t>4 </a:t>
              </a: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rPr>
                <a:t> </a:t>
              </a: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修建柏林墙</a:t>
              </a: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rPr>
                <a:t>                       </a:t>
              </a:r>
              <a:endPar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endParaRPr>
            </a:p>
          </p:txBody>
        </p:sp>
        <p:pic>
          <p:nvPicPr>
            <p:cNvPr id="22530" name="图片 1" descr="川教社历史课程网吴涛、蒋国化制作，更多川教版资源请访问http://www.chuanjiaoban.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9" y="6881"/>
              <a:ext cx="3277" cy="19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cxnSp>
        <p:nvCxnSpPr>
          <p:cNvPr id="9" name="直接连接符 8"/>
          <p:cNvCxnSpPr/>
          <p:nvPr/>
        </p:nvCxnSpPr>
        <p:spPr>
          <a:xfrm flipV="1">
            <a:off x="7407165" y="4118648"/>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4810125" y="4546690"/>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644525" y="4455384"/>
            <a:ext cx="2857500" cy="151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9" rIns="121917" bIns="6095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lnSpc>
                <a:spcPct val="150000"/>
              </a:lnSpc>
              <a:spcBef>
                <a:spcPct val="0"/>
              </a:spcBef>
              <a:spcAft>
                <a:spcPct val="0"/>
              </a:spcAft>
              <a:buNone/>
            </a:pPr>
            <a:r>
              <a:rPr lang="zh-CN" altLang="en-US" b="1" dirty="0" smtClean="0">
                <a:solidFill>
                  <a:srgbClr val="C00000"/>
                </a:solidFill>
                <a:latin typeface="华文中宋" panose="02010600040101010101" pitchFamily="2" charset="-122"/>
                <a:ea typeface="华文中宋" panose="02010600040101010101" pitchFamily="2" charset="-122"/>
              </a:rPr>
              <a:t>问题：</a:t>
            </a:r>
            <a:endParaRPr lang="en-US" altLang="zh-CN" b="1" dirty="0">
              <a:solidFill>
                <a:srgbClr val="C00000"/>
              </a:solidFill>
              <a:latin typeface="华文中宋" panose="02010600040101010101" pitchFamily="2" charset="-122"/>
              <a:ea typeface="华文中宋" panose="02010600040101010101" pitchFamily="2" charset="-122"/>
            </a:endParaRPr>
          </a:p>
          <a:p>
            <a:pPr defTabSz="1219170" fontAlgn="base">
              <a:lnSpc>
                <a:spcPct val="150000"/>
              </a:lnSpc>
              <a:spcBef>
                <a:spcPct val="0"/>
              </a:spcBef>
              <a:spcAft>
                <a:spcPct val="0"/>
              </a:spcAft>
              <a:buNone/>
            </a:pPr>
            <a:r>
              <a:rPr lang="zh-CN" altLang="en-US" b="1" dirty="0" smtClean="0">
                <a:solidFill>
                  <a:srgbClr val="C00000"/>
                </a:solidFill>
                <a:latin typeface="华文中宋" panose="02010600040101010101" pitchFamily="2" charset="-122"/>
                <a:ea typeface="华文中宋" panose="02010600040101010101" pitchFamily="2" charset="-122"/>
              </a:rPr>
              <a:t>形势：</a:t>
            </a:r>
            <a:endParaRPr lang="zh-CN" altLang="en-US" b="1" dirty="0">
              <a:solidFill>
                <a:srgbClr val="C00000"/>
              </a:solidFill>
              <a:latin typeface="华文中宋" panose="02010600040101010101" pitchFamily="2" charset="-122"/>
              <a:ea typeface="华文中宋" panose="02010600040101010101" pitchFamily="2" charset="-122"/>
            </a:endParaRPr>
          </a:p>
        </p:txBody>
      </p:sp>
      <p:sp>
        <p:nvSpPr>
          <p:cNvPr id="12" name="TextBox 11"/>
          <p:cNvSpPr txBox="1"/>
          <p:nvPr/>
        </p:nvSpPr>
        <p:spPr>
          <a:xfrm>
            <a:off x="1891770" y="4646865"/>
            <a:ext cx="9359900" cy="615551"/>
          </a:xfrm>
          <a:prstGeom prst="rect">
            <a:avLst/>
          </a:prstGeom>
          <a:noFill/>
        </p:spPr>
        <p:txBody>
          <a:bodyPr wrap="square" lIns="121917" tIns="60959" rIns="121917" bIns="60959">
            <a:spAutoFit/>
          </a:bodyPr>
          <a:lstStyle/>
          <a:p>
            <a:pPr defTabSz="1219170" fontAlgn="base">
              <a:spcBef>
                <a:spcPct val="0"/>
              </a:spcBef>
              <a:spcAft>
                <a:spcPct val="0"/>
              </a:spcAft>
              <a:defRPr/>
            </a:pPr>
            <a:r>
              <a:rPr lang="zh-CN" altLang="zh-CN" sz="3200" b="1" dirty="0" smtClean="0">
                <a:solidFill>
                  <a:srgbClr val="0000CC"/>
                </a:solidFill>
                <a:latin typeface="宋体" panose="02010600030101010101" pitchFamily="2" charset="-122"/>
                <a:ea typeface="宋体" panose="02010600030101010101" pitchFamily="2" charset="-122"/>
              </a:rPr>
              <a:t>德国</a:t>
            </a:r>
            <a:r>
              <a:rPr lang="zh-CN" altLang="zh-CN" sz="3200" b="1" dirty="0">
                <a:solidFill>
                  <a:srgbClr val="0000CC"/>
                </a:solidFill>
                <a:latin typeface="宋体" panose="02010600030101010101" pitchFamily="2" charset="-122"/>
                <a:ea typeface="宋体" panose="02010600030101010101" pitchFamily="2" charset="-122"/>
              </a:rPr>
              <a:t>分裂（或德国被分区占领、柏林危机）（</a:t>
            </a:r>
            <a:r>
              <a:rPr lang="en-US" altLang="zh-CN" sz="3200" b="1" dirty="0">
                <a:solidFill>
                  <a:srgbClr val="0000CC"/>
                </a:solidFill>
                <a:latin typeface="宋体" panose="02010600030101010101" pitchFamily="2" charset="-122"/>
                <a:ea typeface="宋体" panose="02010600030101010101" pitchFamily="2" charset="-122"/>
              </a:rPr>
              <a:t>3</a:t>
            </a:r>
            <a:r>
              <a:rPr lang="zh-CN" altLang="zh-CN" sz="3200" b="1" dirty="0">
                <a:solidFill>
                  <a:srgbClr val="0000CC"/>
                </a:solidFill>
                <a:latin typeface="宋体" panose="02010600030101010101" pitchFamily="2" charset="-122"/>
                <a:ea typeface="宋体" panose="02010600030101010101" pitchFamily="2" charset="-122"/>
              </a:rPr>
              <a:t>分</a:t>
            </a:r>
            <a:r>
              <a:rPr lang="zh-CN" altLang="zh-CN" sz="3200" b="1" dirty="0" smtClean="0">
                <a:solidFill>
                  <a:srgbClr val="0000CC"/>
                </a:solidFill>
                <a:latin typeface="宋体" panose="02010600030101010101" pitchFamily="2" charset="-122"/>
                <a:ea typeface="宋体" panose="02010600030101010101" pitchFamily="2" charset="-122"/>
              </a:rPr>
              <a:t>）</a:t>
            </a:r>
            <a:endParaRPr lang="zh-CN" altLang="zh-CN" sz="3200" b="1" dirty="0">
              <a:solidFill>
                <a:srgbClr val="0000CC"/>
              </a:solidFill>
              <a:latin typeface="宋体" panose="02010600030101010101" pitchFamily="2" charset="-122"/>
              <a:ea typeface="宋体" panose="02010600030101010101" pitchFamily="2" charset="-122"/>
            </a:endParaRPr>
          </a:p>
        </p:txBody>
      </p:sp>
      <p:sp>
        <p:nvSpPr>
          <p:cNvPr id="7" name="矩形 6"/>
          <p:cNvSpPr/>
          <p:nvPr/>
        </p:nvSpPr>
        <p:spPr>
          <a:xfrm>
            <a:off x="1891770" y="5413499"/>
            <a:ext cx="8408459" cy="615551"/>
          </a:xfrm>
          <a:prstGeom prst="rect">
            <a:avLst/>
          </a:prstGeom>
          <a:noFill/>
        </p:spPr>
        <p:txBody>
          <a:bodyPr wrap="square" lIns="121917" tIns="60959" rIns="121917" bIns="60959">
            <a:spAutoFit/>
          </a:bodyPr>
          <a:lstStyle/>
          <a:p>
            <a:pPr defTabSz="1219170" fontAlgn="base">
              <a:spcBef>
                <a:spcPct val="0"/>
              </a:spcBef>
              <a:spcAft>
                <a:spcPct val="0"/>
              </a:spcAft>
            </a:pPr>
            <a:r>
              <a:rPr lang="zh-CN" altLang="zh-CN" sz="3200" b="1" dirty="0" smtClean="0">
                <a:solidFill>
                  <a:srgbClr val="0000CC"/>
                </a:solidFill>
                <a:latin typeface="宋体" panose="02010600030101010101" pitchFamily="2" charset="-122"/>
                <a:ea typeface="宋体" panose="02010600030101010101" pitchFamily="2" charset="-122"/>
              </a:rPr>
              <a:t>两极</a:t>
            </a:r>
            <a:r>
              <a:rPr lang="zh-CN" altLang="zh-CN" sz="3200" b="1" dirty="0">
                <a:solidFill>
                  <a:srgbClr val="0000CC"/>
                </a:solidFill>
                <a:latin typeface="宋体" panose="02010600030101010101" pitchFamily="2" charset="-122"/>
                <a:ea typeface="宋体" panose="02010600030101010101" pitchFamily="2" charset="-122"/>
              </a:rPr>
              <a:t>格局（或美苏冷战对峙）（</a:t>
            </a:r>
            <a:r>
              <a:rPr lang="en-US" altLang="zh-CN" sz="3200" b="1" dirty="0">
                <a:solidFill>
                  <a:srgbClr val="0000CC"/>
                </a:solidFill>
                <a:latin typeface="宋体" panose="02010600030101010101" pitchFamily="2" charset="-122"/>
                <a:ea typeface="宋体" panose="02010600030101010101" pitchFamily="2" charset="-122"/>
              </a:rPr>
              <a:t>3</a:t>
            </a:r>
            <a:r>
              <a:rPr lang="zh-CN" altLang="zh-CN" sz="3200" b="1" dirty="0">
                <a:solidFill>
                  <a:srgbClr val="0000CC"/>
                </a:solidFill>
                <a:latin typeface="宋体" panose="02010600030101010101" pitchFamily="2" charset="-122"/>
                <a:ea typeface="宋体" panose="02010600030101010101" pitchFamily="2" charset="-122"/>
              </a:rPr>
              <a:t>分）</a:t>
            </a:r>
          </a:p>
        </p:txBody>
      </p:sp>
      <p:sp>
        <p:nvSpPr>
          <p:cNvPr id="15" name="矩形 14"/>
          <p:cNvSpPr/>
          <p:nvPr/>
        </p:nvSpPr>
        <p:spPr>
          <a:xfrm>
            <a:off x="2773254" y="3021624"/>
            <a:ext cx="2036871" cy="55091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176023" y="2953774"/>
            <a:ext cx="1770770" cy="55091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087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7" grpId="0"/>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body" idx="1"/>
          </p:nvPr>
        </p:nvSpPr>
        <p:spPr>
          <a:xfrm>
            <a:off x="1962685" y="4901158"/>
            <a:ext cx="9052560" cy="1506868"/>
          </a:xfrm>
        </p:spPr>
        <p:txBody>
          <a:bodyPr>
            <a:noAutofit/>
          </a:bodyPr>
          <a:lstStyle/>
          <a:p>
            <a:pPr algn="ctr">
              <a:lnSpc>
                <a:spcPct val="120000"/>
              </a:lnSpc>
              <a:spcBef>
                <a:spcPts val="0"/>
              </a:spcBef>
            </a:pPr>
            <a:r>
              <a:rPr lang="zh-CN" altLang="zh-CN" sz="4800" b="1" dirty="0">
                <a:latin typeface="华文行楷" panose="02010800040101010101" pitchFamily="2" charset="-122"/>
                <a:ea typeface="华文行楷" panose="02010800040101010101" pitchFamily="2" charset="-122"/>
              </a:rPr>
              <a:t>九年级历史复习</a:t>
            </a:r>
            <a:r>
              <a:rPr lang="en-US" altLang="zh-CN" sz="4800" b="1" dirty="0">
                <a:latin typeface="华文行楷" panose="02010800040101010101" pitchFamily="2" charset="-122"/>
                <a:ea typeface="华文行楷" panose="02010800040101010101" pitchFamily="2" charset="-122"/>
              </a:rPr>
              <a:t/>
            </a:r>
            <a:br>
              <a:rPr lang="en-US" altLang="zh-CN" sz="4800" b="1" dirty="0">
                <a:latin typeface="华文行楷" panose="02010800040101010101" pitchFamily="2" charset="-122"/>
                <a:ea typeface="华文行楷" panose="02010800040101010101" pitchFamily="2" charset="-122"/>
              </a:rPr>
            </a:br>
            <a:r>
              <a:rPr lang="zh-CN" altLang="zh-CN" sz="4800" b="1" dirty="0">
                <a:latin typeface="华文行楷" panose="02010800040101010101" pitchFamily="2" charset="-122"/>
                <a:ea typeface="华文行楷" panose="02010800040101010101" pitchFamily="2" charset="-122"/>
              </a:rPr>
              <a:t>世界史测试</a:t>
            </a:r>
            <a:r>
              <a:rPr lang="zh-CN" altLang="zh-CN" sz="4800" b="1" dirty="0" smtClean="0">
                <a:latin typeface="华文行楷" panose="02010800040101010101" pitchFamily="2" charset="-122"/>
                <a:ea typeface="华文行楷" panose="02010800040101010101" pitchFamily="2" charset="-122"/>
              </a:rPr>
              <a:t>题</a:t>
            </a:r>
            <a:r>
              <a:rPr lang="zh-CN" altLang="en-US" sz="4800" b="1" dirty="0" smtClean="0">
                <a:latin typeface="华文行楷" panose="02010800040101010101" pitchFamily="2" charset="-122"/>
                <a:ea typeface="华文行楷" panose="02010800040101010101" pitchFamily="2" charset="-122"/>
              </a:rPr>
              <a:t>非</a:t>
            </a:r>
            <a:r>
              <a:rPr lang="zh-CN" altLang="en-US" sz="4800" b="1" dirty="0">
                <a:latin typeface="华文行楷" panose="02010800040101010101" pitchFamily="2" charset="-122"/>
                <a:ea typeface="华文行楷" panose="02010800040101010101" pitchFamily="2" charset="-122"/>
              </a:rPr>
              <a:t>选择题讲评</a:t>
            </a:r>
            <a:endParaRPr lang="zh-CN" altLang="en-US" sz="4800" dirty="0">
              <a:latin typeface="华文行楷" panose="02010800040101010101" pitchFamily="2" charset="-122"/>
              <a:ea typeface="华文行楷" panose="02010800040101010101" pitchFamily="2" charset="-122"/>
            </a:endParaRPr>
          </a:p>
        </p:txBody>
      </p:sp>
      <p:sp>
        <p:nvSpPr>
          <p:cNvPr id="4" name="矩形 3"/>
          <p:cNvSpPr/>
          <p:nvPr/>
        </p:nvSpPr>
        <p:spPr>
          <a:xfrm>
            <a:off x="1962685" y="1906396"/>
            <a:ext cx="9458737" cy="2215991"/>
          </a:xfrm>
          <a:prstGeom prst="rect">
            <a:avLst/>
          </a:prstGeom>
          <a:noFill/>
        </p:spPr>
        <p:txBody>
          <a:bodyPr wrap="square" lIns="91440" tIns="45720" rIns="91440" bIns="45720">
            <a:spAutoFit/>
          </a:bodyPr>
          <a:lstStyle/>
          <a:p>
            <a:pPr algn="ctr"/>
            <a:r>
              <a:rPr lang="zh-CN" altLang="en-US" sz="13800" kern="10" dirty="0">
                <a:ln w="12700">
                  <a:solidFill>
                    <a:schemeClr val="accent1"/>
                  </a:solidFill>
                  <a:prstDash val="solid"/>
                </a:ln>
                <a:solidFill>
                  <a:srgbClr val="C00000"/>
                </a:solidFill>
                <a:latin typeface="华文行楷" panose="02010800040101010101" pitchFamily="2" charset="-122"/>
                <a:ea typeface="华文行楷" panose="02010800040101010101" pitchFamily="2" charset="-122"/>
              </a:rPr>
              <a:t>慧目识题</a:t>
            </a:r>
            <a:r>
              <a:rPr lang="zh-CN" altLang="en-US" sz="13800" kern="10" dirty="0" smtClean="0">
                <a:ln w="12700">
                  <a:solidFill>
                    <a:schemeClr val="accent1"/>
                  </a:solidFill>
                  <a:prstDash val="solid"/>
                </a:ln>
                <a:solidFill>
                  <a:srgbClr val="C00000"/>
                </a:solidFill>
                <a:latin typeface="华文行楷" panose="02010800040101010101" pitchFamily="2" charset="-122"/>
                <a:ea typeface="华文行楷" panose="02010800040101010101" pitchFamily="2" charset="-122"/>
              </a:rPr>
              <a:t>眼</a:t>
            </a:r>
            <a:endParaRPr lang="zh-CN" altLang="en-US" sz="13800" kern="10" dirty="0">
              <a:ln w="12700">
                <a:solidFill>
                  <a:schemeClr val="accent1"/>
                </a:solidFill>
                <a:prstDash val="solid"/>
              </a:ln>
              <a:solidFill>
                <a:srgbClr val="C0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049776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02999" y="404538"/>
            <a:ext cx="1171277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Calibri" panose="020F0502020204030204" pitchFamily="34" charset="0"/>
              </a:rPr>
              <a:t>材料三</a:t>
            </a:r>
            <a:r>
              <a:rPr kumimoji="0" lang="zh-CN"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楷体" panose="02010609060101010101" pitchFamily="49" charset="-122"/>
              </a:rPr>
              <a:t> </a:t>
            </a:r>
            <a:r>
              <a:rPr kumimoji="0" lang="zh-CN" altLang="zh-CN" sz="2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rPr>
              <a:t>见右图：</a:t>
            </a:r>
            <a:endParaRPr kumimoji="0" lang="en-US" altLang="zh-CN" sz="28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dirty="0">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dirty="0">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dirty="0">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3</a:t>
            </a: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）从材料三的图片中可以看出，德国加入欧盟体现了二战后欧洲发展的趋势是什么？这一趋势的出现推动着世界政治格局朝着什么方向发展？（</a:t>
            </a:r>
            <a:r>
              <a:rPr kumimoji="0"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6</a:t>
            </a: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分）</a:t>
            </a:r>
            <a:endPar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76199" y="994511"/>
            <a:ext cx="934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2800"/>
          </a:p>
        </p:txBody>
      </p:sp>
      <p:pic>
        <p:nvPicPr>
          <p:cNvPr id="23553" name="图片 204" descr="http://p0.ifengimg.com/a/2016_26/cbee833b18bd72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434" y="404538"/>
            <a:ext cx="2399703" cy="301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flipV="1">
            <a:off x="202999" y="4327908"/>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6892815" y="4337433"/>
            <a:ext cx="4665773" cy="401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005558" y="3416775"/>
            <a:ext cx="1124280" cy="5509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5728138" y="3416775"/>
            <a:ext cx="2315726" cy="55091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0"/>
          <p:cNvSpPr txBox="1">
            <a:spLocks noChangeArrowheads="1"/>
          </p:cNvSpPr>
          <p:nvPr/>
        </p:nvSpPr>
        <p:spPr bwMode="auto">
          <a:xfrm>
            <a:off x="995894" y="4805743"/>
            <a:ext cx="2857500" cy="151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9" rIns="121917" bIns="6095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lnSpc>
                <a:spcPct val="150000"/>
              </a:lnSpc>
              <a:spcBef>
                <a:spcPct val="0"/>
              </a:spcBef>
              <a:spcAft>
                <a:spcPct val="0"/>
              </a:spcAft>
              <a:buNone/>
            </a:pPr>
            <a:r>
              <a:rPr lang="zh-CN" altLang="zh-CN" b="1" dirty="0" smtClean="0">
                <a:solidFill>
                  <a:srgbClr val="C00000"/>
                </a:solidFill>
                <a:latin typeface="华文中宋" panose="02010600040101010101" pitchFamily="2" charset="-122"/>
                <a:ea typeface="华文中宋" panose="02010600040101010101" pitchFamily="2" charset="-122"/>
              </a:rPr>
              <a:t>趋势</a:t>
            </a:r>
            <a:r>
              <a:rPr lang="zh-CN" altLang="zh-CN" b="1" dirty="0">
                <a:solidFill>
                  <a:srgbClr val="C00000"/>
                </a:solidFill>
                <a:latin typeface="华文中宋" panose="02010600040101010101" pitchFamily="2" charset="-122"/>
                <a:ea typeface="华文中宋" panose="02010600040101010101" pitchFamily="2" charset="-122"/>
              </a:rPr>
              <a:t>：</a:t>
            </a:r>
            <a:endParaRPr lang="en-US" altLang="zh-CN" b="1" dirty="0">
              <a:solidFill>
                <a:srgbClr val="C00000"/>
              </a:solidFill>
              <a:latin typeface="华文中宋" panose="02010600040101010101" pitchFamily="2" charset="-122"/>
              <a:ea typeface="华文中宋" panose="02010600040101010101" pitchFamily="2" charset="-122"/>
            </a:endParaRPr>
          </a:p>
          <a:p>
            <a:pPr defTabSz="1219170" fontAlgn="base">
              <a:lnSpc>
                <a:spcPct val="150000"/>
              </a:lnSpc>
              <a:spcBef>
                <a:spcPct val="0"/>
              </a:spcBef>
              <a:spcAft>
                <a:spcPct val="0"/>
              </a:spcAft>
              <a:buNone/>
            </a:pPr>
            <a:r>
              <a:rPr lang="zh-CN" altLang="zh-CN" b="1" dirty="0" smtClean="0">
                <a:solidFill>
                  <a:srgbClr val="C00000"/>
                </a:solidFill>
                <a:latin typeface="华文中宋" panose="02010600040101010101" pitchFamily="2" charset="-122"/>
                <a:ea typeface="华文中宋" panose="02010600040101010101" pitchFamily="2" charset="-122"/>
              </a:rPr>
              <a:t>发展</a:t>
            </a:r>
            <a:r>
              <a:rPr lang="zh-CN" altLang="zh-CN" b="1" dirty="0">
                <a:solidFill>
                  <a:srgbClr val="C00000"/>
                </a:solidFill>
                <a:latin typeface="华文中宋" panose="02010600040101010101" pitchFamily="2" charset="-122"/>
                <a:ea typeface="华文中宋" panose="02010600040101010101" pitchFamily="2" charset="-122"/>
              </a:rPr>
              <a:t>方向：</a:t>
            </a:r>
            <a:endParaRPr lang="zh-CN" altLang="en-US" b="1" dirty="0">
              <a:solidFill>
                <a:srgbClr val="C00000"/>
              </a:solidFill>
              <a:latin typeface="华文中宋" panose="02010600040101010101" pitchFamily="2" charset="-122"/>
              <a:ea typeface="华文中宋" panose="02010600040101010101" pitchFamily="2" charset="-122"/>
            </a:endParaRPr>
          </a:p>
        </p:txBody>
      </p:sp>
      <p:sp>
        <p:nvSpPr>
          <p:cNvPr id="11" name="TextBox 11"/>
          <p:cNvSpPr txBox="1"/>
          <p:nvPr/>
        </p:nvSpPr>
        <p:spPr>
          <a:xfrm>
            <a:off x="2971376" y="4966277"/>
            <a:ext cx="4394992" cy="615551"/>
          </a:xfrm>
          <a:prstGeom prst="rect">
            <a:avLst/>
          </a:prstGeom>
          <a:noFill/>
        </p:spPr>
        <p:txBody>
          <a:bodyPr wrap="square" lIns="121917" tIns="60959" rIns="121917" bIns="60959">
            <a:spAutoFit/>
          </a:bodyPr>
          <a:lstStyle/>
          <a:p>
            <a:pPr defTabSz="1219170" fontAlgn="base">
              <a:spcBef>
                <a:spcPct val="0"/>
              </a:spcBef>
              <a:spcAft>
                <a:spcPct val="0"/>
              </a:spcAft>
              <a:defRPr/>
            </a:pPr>
            <a:r>
              <a:rPr lang="zh-CN" altLang="zh-CN" sz="3200" b="1" dirty="0" smtClean="0">
                <a:solidFill>
                  <a:srgbClr val="0000CC"/>
                </a:solidFill>
                <a:latin typeface="宋体" panose="02010600030101010101" pitchFamily="2" charset="-122"/>
                <a:ea typeface="宋体" panose="02010600030101010101" pitchFamily="2" charset="-122"/>
              </a:rPr>
              <a:t>欧洲</a:t>
            </a:r>
            <a:r>
              <a:rPr lang="zh-CN" altLang="zh-CN" sz="3200" b="1" dirty="0">
                <a:solidFill>
                  <a:srgbClr val="0000CC"/>
                </a:solidFill>
                <a:latin typeface="宋体" panose="02010600030101010101" pitchFamily="2" charset="-122"/>
                <a:ea typeface="宋体" panose="02010600030101010101" pitchFamily="2" charset="-122"/>
              </a:rPr>
              <a:t>走向联合（</a:t>
            </a:r>
            <a:r>
              <a:rPr lang="en-US" altLang="zh-CN" sz="3200" b="1" dirty="0">
                <a:solidFill>
                  <a:srgbClr val="0000CC"/>
                </a:solidFill>
                <a:latin typeface="宋体" panose="02010600030101010101" pitchFamily="2" charset="-122"/>
                <a:ea typeface="宋体" panose="02010600030101010101" pitchFamily="2" charset="-122"/>
              </a:rPr>
              <a:t>3</a:t>
            </a:r>
            <a:r>
              <a:rPr lang="zh-CN" altLang="zh-CN" sz="3200" b="1" dirty="0">
                <a:solidFill>
                  <a:srgbClr val="0000CC"/>
                </a:solidFill>
                <a:latin typeface="宋体" panose="02010600030101010101" pitchFamily="2" charset="-122"/>
                <a:ea typeface="宋体" panose="02010600030101010101" pitchFamily="2" charset="-122"/>
              </a:rPr>
              <a:t>分</a:t>
            </a:r>
            <a:r>
              <a:rPr lang="zh-CN" altLang="zh-CN" sz="3200" b="1" dirty="0" smtClean="0">
                <a:solidFill>
                  <a:srgbClr val="0000CC"/>
                </a:solidFill>
                <a:latin typeface="宋体" panose="02010600030101010101" pitchFamily="2" charset="-122"/>
                <a:ea typeface="宋体" panose="02010600030101010101" pitchFamily="2" charset="-122"/>
              </a:rPr>
              <a:t>）</a:t>
            </a:r>
            <a:endParaRPr lang="zh-CN" altLang="en-US" sz="3200" b="1" dirty="0">
              <a:solidFill>
                <a:srgbClr val="0000CC"/>
              </a:solidFill>
              <a:latin typeface="宋体" panose="02010600030101010101" pitchFamily="2" charset="-122"/>
              <a:ea typeface="宋体" panose="02010600030101010101" pitchFamily="2" charset="-122"/>
            </a:endParaRPr>
          </a:p>
        </p:txBody>
      </p:sp>
      <p:sp>
        <p:nvSpPr>
          <p:cNvPr id="7" name="矩形 6"/>
          <p:cNvSpPr/>
          <p:nvPr/>
        </p:nvSpPr>
        <p:spPr>
          <a:xfrm>
            <a:off x="3011387" y="5718115"/>
            <a:ext cx="6096000" cy="615551"/>
          </a:xfrm>
          <a:prstGeom prst="rect">
            <a:avLst/>
          </a:prstGeom>
          <a:noFill/>
        </p:spPr>
        <p:txBody>
          <a:bodyPr wrap="square" lIns="121917" tIns="60959" rIns="121917" bIns="60959">
            <a:spAutoFit/>
          </a:bodyPr>
          <a:lstStyle/>
          <a:p>
            <a:pPr defTabSz="1219170" fontAlgn="base">
              <a:spcBef>
                <a:spcPct val="0"/>
              </a:spcBef>
              <a:spcAft>
                <a:spcPct val="0"/>
              </a:spcAft>
            </a:pPr>
            <a:r>
              <a:rPr lang="zh-CN" altLang="zh-CN" sz="3200" b="1" dirty="0">
                <a:solidFill>
                  <a:srgbClr val="0000CC"/>
                </a:solidFill>
                <a:latin typeface="宋体" panose="02010600030101010101" pitchFamily="2" charset="-122"/>
                <a:ea typeface="宋体" panose="02010600030101010101" pitchFamily="2" charset="-122"/>
              </a:rPr>
              <a:t>多极化趋势（</a:t>
            </a:r>
            <a:r>
              <a:rPr lang="en-US" altLang="zh-CN" sz="3200" b="1" dirty="0">
                <a:solidFill>
                  <a:srgbClr val="0000CC"/>
                </a:solidFill>
                <a:latin typeface="宋体" panose="02010600030101010101" pitchFamily="2" charset="-122"/>
                <a:ea typeface="宋体" panose="02010600030101010101" pitchFamily="2" charset="-122"/>
              </a:rPr>
              <a:t>3</a:t>
            </a:r>
            <a:r>
              <a:rPr lang="zh-CN" altLang="zh-CN" sz="3200" b="1" dirty="0">
                <a:solidFill>
                  <a:srgbClr val="0000CC"/>
                </a:solidFill>
                <a:latin typeface="宋体" panose="02010600030101010101" pitchFamily="2" charset="-122"/>
                <a:ea typeface="宋体" panose="02010600030101010101" pitchFamily="2" charset="-122"/>
              </a:rPr>
              <a:t>分）</a:t>
            </a:r>
          </a:p>
        </p:txBody>
      </p:sp>
    </p:spTree>
    <p:extLst>
      <p:ext uri="{BB962C8B-B14F-4D97-AF65-F5344CB8AC3E}">
        <p14:creationId xmlns:p14="http://schemas.microsoft.com/office/powerpoint/2010/main" val="65486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P spid="10" grpId="0"/>
      <p:bldP spid="11"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WordArt 4"/>
          <p:cNvSpPr>
            <a:spLocks noChangeArrowheads="1" noChangeShapeType="1" noTextEdit="1"/>
          </p:cNvSpPr>
          <p:nvPr/>
        </p:nvSpPr>
        <p:spPr bwMode="auto">
          <a:xfrm>
            <a:off x="4148490" y="634897"/>
            <a:ext cx="3744912" cy="360362"/>
          </a:xfrm>
          <a:prstGeom prst="rect">
            <a:avLst/>
          </a:prstGeom>
        </p:spPr>
        <p:txBody>
          <a:bodyPr wrap="none" fromWordArt="1">
            <a:prstTxWarp prst="textPlain">
              <a:avLst>
                <a:gd name="adj" fmla="val 50000"/>
              </a:avLst>
            </a:prstTxWarp>
          </a:bodyPr>
          <a:lstStyle/>
          <a:p>
            <a:pPr algn="ctr"/>
            <a:r>
              <a:rPr lang="en-US" altLang="zh-CN" sz="3600" kern="10" dirty="0" smtClean="0">
                <a:ln w="19050">
                  <a:solidFill>
                    <a:srgbClr val="99CCFF"/>
                  </a:solidFill>
                  <a:round/>
                  <a:headEnd/>
                  <a:tailEnd/>
                </a:ln>
                <a:solidFill>
                  <a:srgbClr val="0066CC"/>
                </a:solidFill>
                <a:latin typeface="华文行楷" panose="02010800040101010101" pitchFamily="2" charset="-122"/>
                <a:ea typeface="华文行楷" panose="02010800040101010101" pitchFamily="2" charset="-122"/>
              </a:rPr>
              <a:t>28</a:t>
            </a:r>
            <a:r>
              <a:rPr lang="zh-CN" altLang="en-US" sz="3600" kern="10" dirty="0" smtClean="0">
                <a:ln w="19050">
                  <a:solidFill>
                    <a:srgbClr val="99CCFF"/>
                  </a:solidFill>
                  <a:round/>
                  <a:headEnd/>
                  <a:tailEnd/>
                </a:ln>
                <a:solidFill>
                  <a:srgbClr val="0066CC"/>
                </a:solidFill>
                <a:latin typeface="华文行楷" panose="02010800040101010101" pitchFamily="2" charset="-122"/>
                <a:ea typeface="华文行楷" panose="02010800040101010101" pitchFamily="2" charset="-122"/>
              </a:rPr>
              <a:t>题考查</a:t>
            </a:r>
            <a:r>
              <a:rPr lang="zh-CN" altLang="en-US" sz="3600" kern="10" dirty="0">
                <a:ln w="19050">
                  <a:solidFill>
                    <a:srgbClr val="99CCFF"/>
                  </a:solidFill>
                  <a:round/>
                  <a:headEnd/>
                  <a:tailEnd/>
                </a:ln>
                <a:solidFill>
                  <a:srgbClr val="0066CC"/>
                </a:solidFill>
                <a:latin typeface="华文行楷" panose="02010800040101010101" pitchFamily="2" charset="-122"/>
                <a:ea typeface="华文行楷" panose="02010800040101010101" pitchFamily="2" charset="-122"/>
              </a:rPr>
              <a:t>的主题内容</a:t>
            </a:r>
          </a:p>
        </p:txBody>
      </p:sp>
      <p:sp>
        <p:nvSpPr>
          <p:cNvPr id="97299" name="Text Box 19"/>
          <p:cNvSpPr txBox="1">
            <a:spLocks noChangeArrowheads="1"/>
          </p:cNvSpPr>
          <p:nvPr/>
        </p:nvSpPr>
        <p:spPr bwMode="auto">
          <a:xfrm>
            <a:off x="4307176" y="1392374"/>
            <a:ext cx="29642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3494088" eaLnBrk="0" hangingPunct="0">
              <a:defRPr sz="3600">
                <a:solidFill>
                  <a:schemeClr val="tx1"/>
                </a:solidFill>
                <a:latin typeface="Arial" panose="020B0604020202020204" pitchFamily="34" charset="0"/>
                <a:ea typeface="宋体" panose="02010600030101010101" pitchFamily="2" charset="-122"/>
              </a:defRPr>
            </a:lvl2pPr>
            <a:lvl3pPr marL="3673475" eaLnBrk="0" hangingPunct="0">
              <a:defRPr sz="3600">
                <a:solidFill>
                  <a:schemeClr val="tx1"/>
                </a:solidFill>
                <a:latin typeface="Arial" panose="020B0604020202020204" pitchFamily="34" charset="0"/>
                <a:ea typeface="宋体" panose="02010600030101010101" pitchFamily="2" charset="-122"/>
              </a:defRPr>
            </a:lvl3pPr>
            <a:lvl4pPr marL="3852863" eaLnBrk="0" hangingPunct="0">
              <a:defRPr sz="3600">
                <a:solidFill>
                  <a:schemeClr val="tx1"/>
                </a:solidFill>
                <a:latin typeface="Arial" panose="020B0604020202020204" pitchFamily="34" charset="0"/>
                <a:ea typeface="宋体" panose="02010600030101010101" pitchFamily="2" charset="-122"/>
              </a:defRPr>
            </a:lvl4pPr>
            <a:lvl5pPr marL="4032250" eaLnBrk="0" hangingPunct="0">
              <a:defRPr sz="3600">
                <a:solidFill>
                  <a:schemeClr val="tx1"/>
                </a:solidFill>
                <a:latin typeface="Arial" panose="020B0604020202020204" pitchFamily="34" charset="0"/>
                <a:ea typeface="宋体" panose="02010600030101010101" pitchFamily="2" charset="-122"/>
              </a:defRPr>
            </a:lvl5pPr>
            <a:lvl6pPr marL="44894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49466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54038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58610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eaLnBrk="1" hangingPunct="1"/>
            <a:r>
              <a:rPr lang="zh-CN" altLang="zh-CN" b="1" dirty="0" smtClean="0"/>
              <a:t>【</a:t>
            </a:r>
            <a:r>
              <a:rPr lang="zh-CN" altLang="en-US" b="1" dirty="0" smtClean="0"/>
              <a:t>国际格局</a:t>
            </a:r>
            <a:r>
              <a:rPr lang="zh-CN" altLang="zh-CN" b="1" dirty="0" smtClean="0"/>
              <a:t>】</a:t>
            </a:r>
            <a:endParaRPr lang="zh-CN" altLang="zh-CN" sz="1600" kern="100" dirty="0">
              <a:latin typeface="黑体" panose="02010609060101010101" pitchFamily="49" charset="-122"/>
              <a:ea typeface="黑体" panose="02010609060101010101" pitchFamily="49" charset="-122"/>
            </a:endParaRPr>
          </a:p>
        </p:txBody>
      </p:sp>
      <p:sp>
        <p:nvSpPr>
          <p:cNvPr id="2" name="矩形 1"/>
          <p:cNvSpPr/>
          <p:nvPr/>
        </p:nvSpPr>
        <p:spPr>
          <a:xfrm>
            <a:off x="432422" y="2164586"/>
            <a:ext cx="11177048" cy="3194721"/>
          </a:xfrm>
          <a:prstGeom prst="rect">
            <a:avLst/>
          </a:prstGeom>
        </p:spPr>
        <p:txBody>
          <a:bodyPr wrap="square">
            <a:spAutoFit/>
          </a:bodyPr>
          <a:lstStyle/>
          <a:p>
            <a:pPr algn="just">
              <a:lnSpc>
                <a:spcPct val="120000"/>
              </a:lnSpc>
            </a:pPr>
            <a:r>
              <a:rPr lang="en-US" altLang="zh-CN" sz="2400" b="1" kern="100" dirty="0">
                <a:latin typeface="楷体" panose="02010609060101010101" pitchFamily="49" charset="-122"/>
                <a:ea typeface="楷体" panose="02010609060101010101" pitchFamily="49" charset="-122"/>
              </a:rPr>
              <a:t>1.</a:t>
            </a:r>
            <a:r>
              <a:rPr lang="zh-CN" altLang="zh-CN" sz="2400" b="1" kern="100" dirty="0">
                <a:latin typeface="楷体" panose="02010609060101010101" pitchFamily="49" charset="-122"/>
                <a:ea typeface="楷体" panose="02010609060101010101" pitchFamily="49" charset="-122"/>
              </a:rPr>
              <a:t>一战后，战胜国建立的世界新秩序是：凡尔赛—华盛顿体系；</a:t>
            </a:r>
          </a:p>
          <a:p>
            <a:pPr algn="just">
              <a:lnSpc>
                <a:spcPct val="120000"/>
              </a:lnSpc>
            </a:pPr>
            <a:r>
              <a:rPr lang="en-US" altLang="zh-CN" sz="2400" b="1" kern="100" dirty="0">
                <a:latin typeface="楷体" panose="02010609060101010101" pitchFamily="49" charset="-122"/>
                <a:ea typeface="楷体" panose="02010609060101010101" pitchFamily="49" charset="-122"/>
              </a:rPr>
              <a:t>2.</a:t>
            </a:r>
            <a:r>
              <a:rPr lang="zh-CN" altLang="zh-CN" sz="2400" b="1" kern="100" dirty="0">
                <a:latin typeface="楷体" panose="02010609060101010101" pitchFamily="49" charset="-122"/>
                <a:ea typeface="楷体" panose="02010609060101010101" pitchFamily="49" charset="-122"/>
              </a:rPr>
              <a:t>构成凡尔赛—华盛顿体系基础的两个重要会议和核心条约： </a:t>
            </a:r>
            <a:endParaRPr lang="en-US" altLang="zh-CN" sz="2400" b="1" kern="100" dirty="0" smtClean="0">
              <a:latin typeface="楷体" panose="02010609060101010101" pitchFamily="49" charset="-122"/>
              <a:ea typeface="楷体" panose="02010609060101010101" pitchFamily="49" charset="-122"/>
            </a:endParaRPr>
          </a:p>
          <a:p>
            <a:pPr algn="just">
              <a:lnSpc>
                <a:spcPct val="120000"/>
              </a:lnSpc>
            </a:pPr>
            <a:r>
              <a:rPr lang="en-US" altLang="zh-CN" sz="2400" b="1" kern="100" dirty="0">
                <a:latin typeface="楷体" panose="02010609060101010101" pitchFamily="49" charset="-122"/>
                <a:ea typeface="楷体" panose="02010609060101010101" pitchFamily="49" charset="-122"/>
              </a:rPr>
              <a:t> </a:t>
            </a:r>
            <a:r>
              <a:rPr lang="en-US" altLang="zh-CN" sz="2400" b="1" kern="100" dirty="0" smtClean="0">
                <a:latin typeface="楷体" panose="02010609060101010101" pitchFamily="49" charset="-122"/>
                <a:ea typeface="楷体" panose="02010609060101010101" pitchFamily="49" charset="-122"/>
              </a:rPr>
              <a:t>  </a:t>
            </a:r>
            <a:r>
              <a:rPr lang="zh-CN" altLang="zh-CN" sz="2400" b="1" kern="100" dirty="0" smtClean="0">
                <a:latin typeface="楷体" panose="02010609060101010101" pitchFamily="49" charset="-122"/>
                <a:ea typeface="楷体" panose="02010609060101010101" pitchFamily="49" charset="-122"/>
              </a:rPr>
              <a:t>①</a:t>
            </a:r>
            <a:r>
              <a:rPr lang="zh-CN" altLang="zh-CN" sz="2400" b="1" kern="100" dirty="0">
                <a:latin typeface="楷体" panose="02010609060101010101" pitchFamily="49" charset="-122"/>
                <a:ea typeface="楷体" panose="02010609060101010101" pitchFamily="49" charset="-122"/>
              </a:rPr>
              <a:t>巴黎和会——《凡尔赛条约》</a:t>
            </a:r>
            <a:r>
              <a:rPr lang="en-US" altLang="zh-CN" sz="2400" b="1" kern="100" dirty="0">
                <a:latin typeface="楷体" panose="02010609060101010101" pitchFamily="49" charset="-122"/>
                <a:ea typeface="楷体" panose="02010609060101010101" pitchFamily="49" charset="-122"/>
              </a:rPr>
              <a:t>  </a:t>
            </a:r>
            <a:endParaRPr lang="zh-CN" altLang="zh-CN" sz="2400" b="1" kern="100" dirty="0">
              <a:latin typeface="楷体" panose="02010609060101010101" pitchFamily="49" charset="-122"/>
              <a:ea typeface="楷体" panose="02010609060101010101" pitchFamily="49" charset="-122"/>
            </a:endParaRPr>
          </a:p>
          <a:p>
            <a:pPr algn="just">
              <a:lnSpc>
                <a:spcPct val="120000"/>
              </a:lnSpc>
            </a:pPr>
            <a:r>
              <a:rPr lang="en-US" altLang="zh-CN" sz="2400" b="1" kern="100" dirty="0" smtClean="0">
                <a:latin typeface="楷体" panose="02010609060101010101" pitchFamily="49" charset="-122"/>
                <a:ea typeface="楷体" panose="02010609060101010101" pitchFamily="49" charset="-122"/>
              </a:rPr>
              <a:t>   </a:t>
            </a:r>
            <a:r>
              <a:rPr lang="zh-CN" altLang="zh-CN" sz="2400" b="1" kern="100" dirty="0" smtClean="0">
                <a:latin typeface="楷体" panose="02010609060101010101" pitchFamily="49" charset="-122"/>
                <a:ea typeface="楷体" panose="02010609060101010101" pitchFamily="49" charset="-122"/>
              </a:rPr>
              <a:t>②</a:t>
            </a:r>
            <a:r>
              <a:rPr lang="zh-CN" altLang="zh-CN" sz="2400" b="1" kern="100" dirty="0">
                <a:latin typeface="楷体" panose="02010609060101010101" pitchFamily="49" charset="-122"/>
                <a:ea typeface="楷体" panose="02010609060101010101" pitchFamily="49" charset="-122"/>
              </a:rPr>
              <a:t>华盛顿会议——《九国公约》</a:t>
            </a:r>
            <a:r>
              <a:rPr lang="zh-CN" altLang="zh-CN" sz="2400" b="1" kern="100" dirty="0" smtClean="0">
                <a:latin typeface="楷体" panose="02010609060101010101" pitchFamily="49" charset="-122"/>
                <a:ea typeface="楷体" panose="02010609060101010101" pitchFamily="49" charset="-122"/>
              </a:rPr>
              <a:t>；</a:t>
            </a:r>
            <a:endParaRPr lang="en-US" altLang="zh-CN" sz="2400" b="1" kern="100" dirty="0" smtClean="0">
              <a:latin typeface="楷体" panose="02010609060101010101" pitchFamily="49" charset="-122"/>
              <a:ea typeface="楷体" panose="02010609060101010101" pitchFamily="49" charset="-122"/>
            </a:endParaRPr>
          </a:p>
          <a:p>
            <a:pPr algn="just">
              <a:lnSpc>
                <a:spcPct val="120000"/>
              </a:lnSpc>
            </a:pPr>
            <a:r>
              <a:rPr lang="en-US" altLang="zh-CN" sz="2400" b="1" kern="100" dirty="0" smtClean="0">
                <a:latin typeface="楷体" panose="02010609060101010101" pitchFamily="49" charset="-122"/>
                <a:ea typeface="楷体" panose="02010609060101010101" pitchFamily="49" charset="-122"/>
              </a:rPr>
              <a:t>3.</a:t>
            </a:r>
            <a:r>
              <a:rPr lang="zh-CN" altLang="zh-CN" sz="2400" b="1" kern="100" dirty="0">
                <a:latin typeface="楷体" panose="02010609060101010101" pitchFamily="49" charset="-122"/>
                <a:ea typeface="楷体" panose="02010609060101010101" pitchFamily="49" charset="-122"/>
              </a:rPr>
              <a:t>二战后的世界格局：美苏冷战对峙的两极格局</a:t>
            </a:r>
          </a:p>
          <a:p>
            <a:pPr algn="just">
              <a:lnSpc>
                <a:spcPct val="120000"/>
              </a:lnSpc>
            </a:pPr>
            <a:r>
              <a:rPr lang="en-US" altLang="zh-CN" sz="2400" b="1" kern="100" dirty="0" smtClean="0">
                <a:latin typeface="楷体" panose="02010609060101010101" pitchFamily="49" charset="-122"/>
                <a:ea typeface="楷体" panose="02010609060101010101" pitchFamily="49" charset="-122"/>
              </a:rPr>
              <a:t>4.</a:t>
            </a:r>
            <a:r>
              <a:rPr lang="zh-CN" altLang="zh-CN" sz="2400" b="1" kern="100" dirty="0">
                <a:latin typeface="楷体" panose="02010609060101010101" pitchFamily="49" charset="-122"/>
                <a:ea typeface="楷体" panose="02010609060101010101" pitchFamily="49" charset="-122"/>
              </a:rPr>
              <a:t>欧洲冷战对峙局面基本形成是：德国</a:t>
            </a:r>
            <a:r>
              <a:rPr lang="zh-CN" altLang="zh-CN" sz="2400" b="1" kern="100" dirty="0" smtClean="0">
                <a:latin typeface="楷体" panose="02010609060101010101" pitchFamily="49" charset="-122"/>
                <a:ea typeface="楷体" panose="02010609060101010101" pitchFamily="49" charset="-122"/>
              </a:rPr>
              <a:t>分裂</a:t>
            </a:r>
            <a:endParaRPr lang="en-US" altLang="zh-CN" sz="2400" b="1" kern="100" dirty="0" smtClean="0">
              <a:latin typeface="楷体" panose="02010609060101010101" pitchFamily="49" charset="-122"/>
              <a:ea typeface="楷体" panose="02010609060101010101" pitchFamily="49" charset="-122"/>
            </a:endParaRPr>
          </a:p>
          <a:p>
            <a:pPr algn="just">
              <a:lnSpc>
                <a:spcPct val="120000"/>
              </a:lnSpc>
            </a:pPr>
            <a:r>
              <a:rPr lang="en-US" altLang="zh-CN" sz="2400" b="1" kern="100" dirty="0" smtClean="0">
                <a:latin typeface="楷体" panose="02010609060101010101" pitchFamily="49" charset="-122"/>
                <a:ea typeface="楷体" panose="02010609060101010101" pitchFamily="49" charset="-122"/>
              </a:rPr>
              <a:t>5.</a:t>
            </a:r>
            <a:r>
              <a:rPr lang="zh-CN" altLang="zh-CN" sz="2400" b="1" kern="100" dirty="0">
                <a:latin typeface="楷体" panose="02010609060101010101" pitchFamily="49" charset="-122"/>
                <a:ea typeface="楷体" panose="02010609060101010101" pitchFamily="49" charset="-122"/>
              </a:rPr>
              <a:t>当今（冷战后的）世界格局：世界多极化趋势发展</a:t>
            </a:r>
            <a:r>
              <a:rPr lang="zh-CN" altLang="zh-CN" sz="2400" b="1" kern="100" dirty="0" smtClean="0">
                <a:latin typeface="楷体" panose="02010609060101010101" pitchFamily="49" charset="-122"/>
                <a:ea typeface="楷体" panose="02010609060101010101" pitchFamily="49" charset="-122"/>
              </a:rPr>
              <a:t>。</a:t>
            </a:r>
            <a:endParaRPr lang="zh-CN" altLang="zh-CN" sz="2400" b="1" kern="1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65062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WordArt 2"/>
          <p:cNvSpPr>
            <a:spLocks noChangeArrowheads="1" noChangeShapeType="1" noTextEdit="1"/>
          </p:cNvSpPr>
          <p:nvPr/>
        </p:nvSpPr>
        <p:spPr bwMode="auto">
          <a:xfrm>
            <a:off x="4422775" y="339726"/>
            <a:ext cx="3455987" cy="863600"/>
          </a:xfrm>
          <a:prstGeom prst="rect">
            <a:avLst/>
          </a:prstGeom>
        </p:spPr>
        <p:txBody>
          <a:bodyPr wrap="none" fromWordArt="1">
            <a:prstTxWarp prst="textPlain">
              <a:avLst>
                <a:gd name="adj" fmla="val 50000"/>
              </a:avLst>
            </a:prstTxWarp>
          </a:bodyPr>
          <a:lstStyle/>
          <a:p>
            <a:pPr algn="ctr"/>
            <a:r>
              <a:rPr lang="zh-CN" altLang="en-US" sz="3600" b="1" kern="10" dirty="0">
                <a:ln w="12700">
                  <a:solidFill>
                    <a:srgbClr val="3333CC"/>
                  </a:solidFill>
                  <a:round/>
                  <a:headEnd/>
                  <a:tailEnd/>
                </a:ln>
                <a:solidFill>
                  <a:srgbClr val="B2B2B2">
                    <a:alpha val="50000"/>
                  </a:srgbClr>
                </a:solidFill>
                <a:latin typeface="华文行楷" panose="02010800040101010101" pitchFamily="2" charset="-122"/>
                <a:ea typeface="华文行楷" panose="02010800040101010101" pitchFamily="2" charset="-122"/>
              </a:rPr>
              <a:t>历史学习建议</a:t>
            </a:r>
          </a:p>
        </p:txBody>
      </p:sp>
      <p:sp>
        <p:nvSpPr>
          <p:cNvPr id="77827" name="Text Box 3"/>
          <p:cNvSpPr txBox="1">
            <a:spLocks noChangeArrowheads="1"/>
          </p:cNvSpPr>
          <p:nvPr/>
        </p:nvSpPr>
        <p:spPr bwMode="auto">
          <a:xfrm>
            <a:off x="1539875" y="1779589"/>
            <a:ext cx="89646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715963" eaLnBrk="0" hangingPunct="0">
              <a:defRPr sz="3600">
                <a:solidFill>
                  <a:schemeClr val="tx1"/>
                </a:solidFill>
                <a:latin typeface="Arial" panose="020B0604020202020204" pitchFamily="34" charset="0"/>
                <a:ea typeface="宋体" panose="02010600030101010101" pitchFamily="2" charset="-122"/>
              </a:defRPr>
            </a:lvl2pPr>
            <a:lvl3pPr eaLnBrk="0" hangingPunct="0">
              <a:defRPr sz="3600">
                <a:solidFill>
                  <a:schemeClr val="tx1"/>
                </a:solidFill>
                <a:latin typeface="Arial" panose="020B0604020202020204" pitchFamily="34" charset="0"/>
                <a:ea typeface="宋体" panose="02010600030101010101" pitchFamily="2" charset="-122"/>
              </a:defRPr>
            </a:lvl3pPr>
            <a:lvl4pPr eaLnBrk="0" hangingPunct="0">
              <a:defRPr sz="3600">
                <a:solidFill>
                  <a:schemeClr val="tx1"/>
                </a:solidFill>
                <a:latin typeface="Arial" panose="020B0604020202020204" pitchFamily="34" charset="0"/>
                <a:ea typeface="宋体" panose="02010600030101010101" pitchFamily="2" charset="-122"/>
              </a:defRPr>
            </a:lvl4pPr>
            <a:lvl5pPr eaLnBrk="0" hangingPunct="0">
              <a:defRPr sz="36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lang="en-US" altLang="zh-CN" sz="3200" b="1" dirty="0">
                <a:solidFill>
                  <a:srgbClr val="C00000"/>
                </a:solidFill>
                <a:latin typeface="楷体" panose="02010609060101010101" pitchFamily="49" charset="-122"/>
                <a:ea typeface="楷体" panose="02010609060101010101" pitchFamily="49" charset="-122"/>
              </a:rPr>
              <a:t>1.</a:t>
            </a:r>
            <a:r>
              <a:rPr lang="zh-CN" altLang="en-US" sz="3200" b="1" dirty="0">
                <a:solidFill>
                  <a:srgbClr val="C00000"/>
                </a:solidFill>
                <a:latin typeface="楷体" panose="02010609060101010101" pitchFamily="49" charset="-122"/>
                <a:ea typeface="楷体" panose="02010609060101010101" pitchFamily="49" charset="-122"/>
              </a:rPr>
              <a:t>基本知识掌握牢固，是灵活运用知识的根本。</a:t>
            </a:r>
          </a:p>
        </p:txBody>
      </p:sp>
      <p:sp>
        <p:nvSpPr>
          <p:cNvPr id="77828" name="Text Box 4"/>
          <p:cNvSpPr txBox="1">
            <a:spLocks noChangeArrowheads="1"/>
          </p:cNvSpPr>
          <p:nvPr/>
        </p:nvSpPr>
        <p:spPr bwMode="auto">
          <a:xfrm>
            <a:off x="1539875" y="2530317"/>
            <a:ext cx="982027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715963" eaLnBrk="0" hangingPunct="0">
              <a:defRPr sz="3600">
                <a:solidFill>
                  <a:schemeClr val="tx1"/>
                </a:solidFill>
                <a:latin typeface="Arial" panose="020B0604020202020204" pitchFamily="34" charset="0"/>
                <a:ea typeface="宋体" panose="02010600030101010101" pitchFamily="2" charset="-122"/>
              </a:defRPr>
            </a:lvl2pPr>
            <a:lvl3pPr eaLnBrk="0" hangingPunct="0">
              <a:defRPr sz="3600">
                <a:solidFill>
                  <a:schemeClr val="tx1"/>
                </a:solidFill>
                <a:latin typeface="Arial" panose="020B0604020202020204" pitchFamily="34" charset="0"/>
                <a:ea typeface="宋体" panose="02010600030101010101" pitchFamily="2" charset="-122"/>
              </a:defRPr>
            </a:lvl3pPr>
            <a:lvl4pPr eaLnBrk="0" hangingPunct="0">
              <a:defRPr sz="3600">
                <a:solidFill>
                  <a:schemeClr val="tx1"/>
                </a:solidFill>
                <a:latin typeface="Arial" panose="020B0604020202020204" pitchFamily="34" charset="0"/>
                <a:ea typeface="宋体" panose="02010600030101010101" pitchFamily="2" charset="-122"/>
              </a:defRPr>
            </a:lvl4pPr>
            <a:lvl5pPr eaLnBrk="0" hangingPunct="0">
              <a:defRPr sz="36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lang="en-US" altLang="zh-CN" sz="3200" b="1" dirty="0">
                <a:solidFill>
                  <a:srgbClr val="C00000"/>
                </a:solidFill>
                <a:latin typeface="楷体" panose="02010609060101010101" pitchFamily="49" charset="-122"/>
                <a:ea typeface="楷体" panose="02010609060101010101" pitchFamily="49" charset="-122"/>
              </a:rPr>
              <a:t>2.</a:t>
            </a:r>
            <a:r>
              <a:rPr lang="zh-CN" altLang="en-US" sz="3200" b="1" dirty="0">
                <a:solidFill>
                  <a:srgbClr val="C00000"/>
                </a:solidFill>
                <a:latin typeface="楷体" panose="02010609060101010101" pitchFamily="49" charset="-122"/>
                <a:ea typeface="楷体" panose="02010609060101010101" pitchFamily="49" charset="-122"/>
              </a:rPr>
              <a:t>认真分析阅读材料和题干，提炼有效信息，联系所学知识。</a:t>
            </a:r>
          </a:p>
        </p:txBody>
      </p:sp>
      <p:sp>
        <p:nvSpPr>
          <p:cNvPr id="77829" name="Text Box 5"/>
          <p:cNvSpPr txBox="1">
            <a:spLocks noChangeArrowheads="1"/>
          </p:cNvSpPr>
          <p:nvPr/>
        </p:nvSpPr>
        <p:spPr bwMode="auto">
          <a:xfrm>
            <a:off x="1539875" y="3702130"/>
            <a:ext cx="89646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715963" eaLnBrk="0" hangingPunct="0">
              <a:defRPr sz="3600">
                <a:solidFill>
                  <a:schemeClr val="tx1"/>
                </a:solidFill>
                <a:latin typeface="Arial" panose="020B0604020202020204" pitchFamily="34" charset="0"/>
                <a:ea typeface="宋体" panose="02010600030101010101" pitchFamily="2" charset="-122"/>
              </a:defRPr>
            </a:lvl2pPr>
            <a:lvl3pPr eaLnBrk="0" hangingPunct="0">
              <a:defRPr sz="3600">
                <a:solidFill>
                  <a:schemeClr val="tx1"/>
                </a:solidFill>
                <a:latin typeface="Arial" panose="020B0604020202020204" pitchFamily="34" charset="0"/>
                <a:ea typeface="宋体" panose="02010600030101010101" pitchFamily="2" charset="-122"/>
              </a:defRPr>
            </a:lvl3pPr>
            <a:lvl4pPr eaLnBrk="0" hangingPunct="0">
              <a:defRPr sz="3600">
                <a:solidFill>
                  <a:schemeClr val="tx1"/>
                </a:solidFill>
                <a:latin typeface="Arial" panose="020B0604020202020204" pitchFamily="34" charset="0"/>
                <a:ea typeface="宋体" panose="02010600030101010101" pitchFamily="2" charset="-122"/>
              </a:defRPr>
            </a:lvl4pPr>
            <a:lvl5pPr eaLnBrk="0" hangingPunct="0">
              <a:defRPr sz="36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lang="en-US" altLang="zh-CN" sz="3200" b="1" dirty="0">
                <a:solidFill>
                  <a:srgbClr val="C00000"/>
                </a:solidFill>
                <a:latin typeface="楷体" panose="02010609060101010101" pitchFamily="49" charset="-122"/>
                <a:ea typeface="楷体" panose="02010609060101010101" pitchFamily="49" charset="-122"/>
              </a:rPr>
              <a:t>3.</a:t>
            </a:r>
            <a:r>
              <a:rPr lang="zh-CN" altLang="en-US" sz="3200" b="1" dirty="0">
                <a:solidFill>
                  <a:srgbClr val="C00000"/>
                </a:solidFill>
                <a:latin typeface="楷体" panose="02010609060101010101" pitchFamily="49" charset="-122"/>
                <a:ea typeface="楷体" panose="02010609060101010101" pitchFamily="49" charset="-122"/>
              </a:rPr>
              <a:t>规范答题格式，要有提示语。</a:t>
            </a:r>
          </a:p>
        </p:txBody>
      </p:sp>
      <p:sp>
        <p:nvSpPr>
          <p:cNvPr id="77830" name="Text Box 6"/>
          <p:cNvSpPr txBox="1">
            <a:spLocks noChangeArrowheads="1"/>
          </p:cNvSpPr>
          <p:nvPr/>
        </p:nvSpPr>
        <p:spPr bwMode="auto">
          <a:xfrm>
            <a:off x="1539875" y="4521201"/>
            <a:ext cx="89646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715963" eaLnBrk="0" hangingPunct="0">
              <a:defRPr sz="3600">
                <a:solidFill>
                  <a:schemeClr val="tx1"/>
                </a:solidFill>
                <a:latin typeface="Arial" panose="020B0604020202020204" pitchFamily="34" charset="0"/>
                <a:ea typeface="宋体" panose="02010600030101010101" pitchFamily="2" charset="-122"/>
              </a:defRPr>
            </a:lvl2pPr>
            <a:lvl3pPr eaLnBrk="0" hangingPunct="0">
              <a:defRPr sz="3600">
                <a:solidFill>
                  <a:schemeClr val="tx1"/>
                </a:solidFill>
                <a:latin typeface="Arial" panose="020B0604020202020204" pitchFamily="34" charset="0"/>
                <a:ea typeface="宋体" panose="02010600030101010101" pitchFamily="2" charset="-122"/>
              </a:defRPr>
            </a:lvl3pPr>
            <a:lvl4pPr eaLnBrk="0" hangingPunct="0">
              <a:defRPr sz="3600">
                <a:solidFill>
                  <a:schemeClr val="tx1"/>
                </a:solidFill>
                <a:latin typeface="Arial" panose="020B0604020202020204" pitchFamily="34" charset="0"/>
                <a:ea typeface="宋体" panose="02010600030101010101" pitchFamily="2" charset="-122"/>
              </a:defRPr>
            </a:lvl4pPr>
            <a:lvl5pPr eaLnBrk="0" hangingPunct="0">
              <a:defRPr sz="36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eaLnBrk="1" hangingPunct="1">
              <a:lnSpc>
                <a:spcPct val="100000"/>
              </a:lnSpc>
            </a:pPr>
            <a:r>
              <a:rPr lang="en-US" altLang="zh-CN" sz="3200" b="1" dirty="0">
                <a:solidFill>
                  <a:srgbClr val="C00000"/>
                </a:solidFill>
                <a:latin typeface="楷体" panose="02010609060101010101" pitchFamily="49" charset="-122"/>
                <a:ea typeface="楷体" panose="02010609060101010101" pitchFamily="49" charset="-122"/>
              </a:rPr>
              <a:t>4.</a:t>
            </a:r>
            <a:r>
              <a:rPr lang="zh-CN" altLang="en-US" sz="3200" b="1" dirty="0">
                <a:solidFill>
                  <a:srgbClr val="C00000"/>
                </a:solidFill>
                <a:latin typeface="楷体" panose="02010609060101010101" pitchFamily="49" charset="-122"/>
                <a:ea typeface="楷体" panose="02010609060101010101" pitchFamily="49" charset="-122"/>
              </a:rPr>
              <a:t>尽力作答，不留空白。</a:t>
            </a:r>
          </a:p>
        </p:txBody>
      </p:sp>
    </p:spTree>
    <p:extLst>
      <p:ext uri="{BB962C8B-B14F-4D97-AF65-F5344CB8AC3E}">
        <p14:creationId xmlns:p14="http://schemas.microsoft.com/office/powerpoint/2010/main" val="1582912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linds(horizontal)">
                                      <p:cBhvr>
                                        <p:cTn id="7" dur="500"/>
                                        <p:tgtEl>
                                          <p:spTgt spid="77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8"/>
                                        </p:tgtEl>
                                        <p:attrNameLst>
                                          <p:attrName>style.visibility</p:attrName>
                                        </p:attrNameLst>
                                      </p:cBhvr>
                                      <p:to>
                                        <p:strVal val="visible"/>
                                      </p:to>
                                    </p:set>
                                    <p:animEffect transition="in" filter="blinds(horizontal)">
                                      <p:cBhvr>
                                        <p:cTn id="12" dur="500"/>
                                        <p:tgtEl>
                                          <p:spTgt spid="77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29"/>
                                        </p:tgtEl>
                                        <p:attrNameLst>
                                          <p:attrName>style.visibility</p:attrName>
                                        </p:attrNameLst>
                                      </p:cBhvr>
                                      <p:to>
                                        <p:strVal val="visible"/>
                                      </p:to>
                                    </p:set>
                                    <p:animEffect transition="in" filter="blinds(horizontal)">
                                      <p:cBhvr>
                                        <p:cTn id="17" dur="500"/>
                                        <p:tgtEl>
                                          <p:spTgt spid="778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30"/>
                                        </p:tgtEl>
                                        <p:attrNameLst>
                                          <p:attrName>style.visibility</p:attrName>
                                        </p:attrNameLst>
                                      </p:cBhvr>
                                      <p:to>
                                        <p:strVal val="visible"/>
                                      </p:to>
                                    </p:set>
                                    <p:animEffect transition="in" filter="blinds(horizontal)">
                                      <p:cBhvr>
                                        <p:cTn id="22"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77828" grpId="0"/>
      <p:bldP spid="77829" grpId="0"/>
      <p:bldP spid="778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副标题 2"/>
          <p:cNvSpPr txBox="1">
            <a:spLocks/>
          </p:cNvSpPr>
          <p:nvPr/>
        </p:nvSpPr>
        <p:spPr bwMode="auto">
          <a:xfrm>
            <a:off x="0" y="0"/>
            <a:ext cx="12192000" cy="68580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defTabSz="457200" eaLnBrk="0" hangingPunct="0">
              <a:defRPr>
                <a:solidFill>
                  <a:schemeClr val="tx1"/>
                </a:solidFill>
                <a:latin typeface="Arial" panose="020B0604020202020204" pitchFamily="34" charset="0"/>
                <a:ea typeface="宋体" panose="02010600030101010101" pitchFamily="2" charset="-122"/>
              </a:defRPr>
            </a:lvl1pPr>
            <a:lvl2pPr marL="742950" indent="-285750" defTabSz="457200" eaLnBrk="0" hangingPunct="0">
              <a:defRPr>
                <a:solidFill>
                  <a:schemeClr val="tx1"/>
                </a:solidFill>
                <a:latin typeface="Arial" panose="020B0604020202020204" pitchFamily="34" charset="0"/>
                <a:ea typeface="宋体" panose="02010600030101010101" pitchFamily="2" charset="-122"/>
              </a:defRPr>
            </a:lvl2pPr>
            <a:lvl3pPr marL="1143000" indent="-228600" defTabSz="457200" eaLnBrk="0" hangingPunct="0">
              <a:defRPr>
                <a:solidFill>
                  <a:schemeClr val="tx1"/>
                </a:solidFill>
                <a:latin typeface="Arial" panose="020B0604020202020204" pitchFamily="34" charset="0"/>
                <a:ea typeface="宋体" panose="02010600030101010101" pitchFamily="2" charset="-122"/>
              </a:defRPr>
            </a:lvl3pPr>
            <a:lvl4pPr marL="1600200" indent="-228600" defTabSz="457200" eaLnBrk="0" hangingPunct="0">
              <a:defRPr>
                <a:solidFill>
                  <a:schemeClr val="tx1"/>
                </a:solidFill>
                <a:latin typeface="Arial" panose="020B0604020202020204" pitchFamily="34" charset="0"/>
                <a:ea typeface="宋体" panose="02010600030101010101" pitchFamily="2" charset="-122"/>
              </a:defRPr>
            </a:lvl4pPr>
            <a:lvl5pPr marL="2057400" indent="-228600" defTabSz="4572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1333"/>
              </a:spcBef>
              <a:buClr>
                <a:schemeClr val="accent1"/>
              </a:buClr>
            </a:pPr>
            <a:endParaRPr lang="zh-CN" altLang="en-US" sz="3200" b="1">
              <a:solidFill>
                <a:schemeClr val="bg1"/>
              </a:solidFill>
              <a:latin typeface="宋体" panose="02010600030101010101" pitchFamily="2" charset="-122"/>
            </a:endParaRPr>
          </a:p>
        </p:txBody>
      </p:sp>
      <p:sp>
        <p:nvSpPr>
          <p:cNvPr id="49155" name="副标题 2"/>
          <p:cNvSpPr txBox="1">
            <a:spLocks/>
          </p:cNvSpPr>
          <p:nvPr/>
        </p:nvSpPr>
        <p:spPr bwMode="auto">
          <a:xfrm>
            <a:off x="2442634" y="2279651"/>
            <a:ext cx="8913284" cy="275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ts val="1333"/>
              </a:spcBef>
            </a:pPr>
            <a:r>
              <a:rPr lang="zh-CN" altLang="en-US" sz="4000" b="1" dirty="0">
                <a:solidFill>
                  <a:schemeClr val="bg1"/>
                </a:solidFill>
                <a:latin typeface="宋体" panose="02010600030101010101" pitchFamily="2" charset="-122"/>
              </a:rPr>
              <a:t>制作单位：济南第二十七中学</a:t>
            </a:r>
            <a:endParaRPr lang="en-US" altLang="zh-CN" sz="4000" b="1" dirty="0">
              <a:solidFill>
                <a:schemeClr val="bg1"/>
              </a:solidFill>
              <a:latin typeface="宋体" panose="02010600030101010101" pitchFamily="2" charset="-122"/>
            </a:endParaRPr>
          </a:p>
          <a:p>
            <a:pPr eaLnBrk="1" hangingPunct="1">
              <a:lnSpc>
                <a:spcPct val="150000"/>
              </a:lnSpc>
              <a:spcBef>
                <a:spcPts val="1333"/>
              </a:spcBef>
            </a:pPr>
            <a:r>
              <a:rPr lang="zh-CN" altLang="en-US" sz="4000" b="1" dirty="0">
                <a:solidFill>
                  <a:schemeClr val="bg1"/>
                </a:solidFill>
                <a:latin typeface="宋体" panose="02010600030101010101" pitchFamily="2" charset="-122"/>
              </a:rPr>
              <a:t>录制时间：</a:t>
            </a:r>
            <a:r>
              <a:rPr lang="en-US" altLang="zh-CN" sz="4000" b="1" dirty="0">
                <a:solidFill>
                  <a:schemeClr val="bg1"/>
                </a:solidFill>
                <a:latin typeface="宋体" panose="02010600030101010101" pitchFamily="2" charset="-122"/>
              </a:rPr>
              <a:t>2020</a:t>
            </a:r>
            <a:r>
              <a:rPr lang="zh-CN" altLang="en-US" sz="4000" b="1" dirty="0" smtClean="0">
                <a:solidFill>
                  <a:schemeClr val="bg1"/>
                </a:solidFill>
                <a:latin typeface="宋体" panose="02010600030101010101" pitchFamily="2" charset="-122"/>
              </a:rPr>
              <a:t>年</a:t>
            </a:r>
            <a:r>
              <a:rPr lang="en-US" altLang="zh-CN" sz="3733" b="1" dirty="0" smtClean="0">
                <a:solidFill>
                  <a:schemeClr val="bg1"/>
                </a:solidFill>
                <a:latin typeface="宋体" panose="02010600030101010101" pitchFamily="2" charset="-122"/>
              </a:rPr>
              <a:t>4</a:t>
            </a:r>
            <a:r>
              <a:rPr lang="zh-CN" altLang="en-US" sz="4000" b="1" dirty="0" smtClean="0">
                <a:solidFill>
                  <a:schemeClr val="bg1"/>
                </a:solidFill>
                <a:latin typeface="宋体" panose="02010600030101010101" pitchFamily="2" charset="-122"/>
              </a:rPr>
              <a:t>月</a:t>
            </a:r>
            <a:endParaRPr lang="zh-CN" altLang="en-US" sz="4000" b="1" dirty="0">
              <a:solidFill>
                <a:schemeClr val="bg1"/>
              </a:solidFill>
              <a:latin typeface="宋体" panose="02010600030101010101" pitchFamily="2" charset="-122"/>
            </a:endParaRPr>
          </a:p>
        </p:txBody>
      </p:sp>
    </p:spTree>
    <p:extLst>
      <p:ext uri="{BB962C8B-B14F-4D97-AF65-F5344CB8AC3E}">
        <p14:creationId xmlns:p14="http://schemas.microsoft.com/office/powerpoint/2010/main" val="4249825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WordArt 4"/>
          <p:cNvSpPr>
            <a:spLocks noChangeArrowheads="1" noChangeShapeType="1" noTextEdit="1"/>
          </p:cNvSpPr>
          <p:nvPr/>
        </p:nvSpPr>
        <p:spPr bwMode="auto">
          <a:xfrm>
            <a:off x="3933826" y="2328261"/>
            <a:ext cx="3097212" cy="576263"/>
          </a:xfrm>
          <a:prstGeom prst="rect">
            <a:avLst/>
          </a:prstGeom>
        </p:spPr>
        <p:txBody>
          <a:bodyPr wrap="none" fromWordArt="1">
            <a:prstTxWarp prst="textPlain">
              <a:avLst>
                <a:gd name="adj" fmla="val 50000"/>
              </a:avLst>
            </a:prstTxWarp>
          </a:bodyPr>
          <a:lstStyle/>
          <a:p>
            <a:pPr algn="ctr"/>
            <a:endParaRPr lang="zh-CN" altLang="en-US" sz="36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华文行楷" panose="02010800040101010101" pitchFamily="2" charset="-122"/>
              <a:ea typeface="华文行楷" panose="02010800040101010101" pitchFamily="2" charset="-122"/>
            </a:endParaRPr>
          </a:p>
        </p:txBody>
      </p:sp>
      <p:sp>
        <p:nvSpPr>
          <p:cNvPr id="90122" name="Text Box 10"/>
          <p:cNvSpPr txBox="1">
            <a:spLocks noChangeArrowheads="1"/>
          </p:cNvSpPr>
          <p:nvPr/>
        </p:nvSpPr>
        <p:spPr bwMode="auto">
          <a:xfrm>
            <a:off x="2034554" y="4785978"/>
            <a:ext cx="8778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zh-CN" altLang="en-US" sz="2800" b="1" dirty="0">
                <a:solidFill>
                  <a:srgbClr val="FF0000"/>
                </a:solidFill>
                <a:latin typeface="黑体" panose="02010609060101010101" pitchFamily="49" charset="-122"/>
                <a:ea typeface="黑体" panose="02010609060101010101" pitchFamily="49" charset="-122"/>
              </a:rPr>
              <a:t>解题需要一定的解题之基</a:t>
            </a:r>
            <a:r>
              <a:rPr lang="en-US" altLang="zh-CN" sz="2800" b="1" dirty="0">
                <a:solidFill>
                  <a:srgbClr val="FF0000"/>
                </a:solidFill>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基本的知识要求 </a:t>
            </a:r>
          </a:p>
        </p:txBody>
      </p:sp>
      <p:sp>
        <p:nvSpPr>
          <p:cNvPr id="90123" name="Text Box 11"/>
          <p:cNvSpPr txBox="1">
            <a:spLocks noChangeArrowheads="1"/>
          </p:cNvSpPr>
          <p:nvPr/>
        </p:nvSpPr>
        <p:spPr bwMode="auto">
          <a:xfrm>
            <a:off x="1623997" y="5618963"/>
            <a:ext cx="877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zh-CN" altLang="en-US" sz="3200" b="1" dirty="0">
                <a:solidFill>
                  <a:srgbClr val="FF0000"/>
                </a:solidFill>
                <a:latin typeface="黑体" panose="02010609060101010101" pitchFamily="49" charset="-122"/>
                <a:ea typeface="黑体" panose="02010609060101010101" pitchFamily="49" charset="-122"/>
              </a:rPr>
              <a:t>解题需要一定的</a:t>
            </a:r>
            <a:r>
              <a:rPr lang="zh-CN" altLang="en-US" sz="3200" b="1" dirty="0" smtClean="0">
                <a:solidFill>
                  <a:srgbClr val="FF0000"/>
                </a:solidFill>
                <a:latin typeface="黑体" panose="02010609060101010101" pitchFamily="49" charset="-122"/>
                <a:ea typeface="黑体" panose="02010609060101010101" pitchFamily="49" charset="-122"/>
              </a:rPr>
              <a:t>解题技巧</a:t>
            </a:r>
            <a:r>
              <a:rPr lang="en-US" altLang="zh-CN" sz="3200" b="1" dirty="0" smtClean="0">
                <a:solidFill>
                  <a:srgbClr val="FF0000"/>
                </a:solidFill>
                <a:latin typeface="黑体" panose="02010609060101010101" pitchFamily="49" charset="-122"/>
                <a:ea typeface="黑体" panose="02010609060101010101" pitchFamily="49" charset="-122"/>
              </a:rPr>
              <a:t>——</a:t>
            </a:r>
            <a:r>
              <a:rPr lang="zh-CN" altLang="en-US" sz="3200" b="1" dirty="0">
                <a:solidFill>
                  <a:srgbClr val="FF0000"/>
                </a:solidFill>
                <a:latin typeface="黑体" panose="02010609060101010101" pitchFamily="49" charset="-122"/>
                <a:ea typeface="黑体" panose="02010609060101010101" pitchFamily="49" charset="-122"/>
              </a:rPr>
              <a:t>基本的</a:t>
            </a:r>
            <a:r>
              <a:rPr lang="zh-CN" altLang="en-US" sz="3200" b="1" dirty="0" smtClean="0">
                <a:solidFill>
                  <a:srgbClr val="FF0000"/>
                </a:solidFill>
                <a:latin typeface="黑体" panose="02010609060101010101" pitchFamily="49" charset="-122"/>
                <a:ea typeface="黑体" panose="02010609060101010101" pitchFamily="49" charset="-122"/>
              </a:rPr>
              <a:t>解题要求 </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矩形 1"/>
          <p:cNvSpPr/>
          <p:nvPr/>
        </p:nvSpPr>
        <p:spPr>
          <a:xfrm>
            <a:off x="2859387" y="2225014"/>
            <a:ext cx="6609751" cy="1569660"/>
          </a:xfrm>
          <a:prstGeom prst="rect">
            <a:avLst/>
          </a:prstGeom>
          <a:noFill/>
        </p:spPr>
        <p:txBody>
          <a:bodyPr wrap="square" lIns="91440" tIns="45720" rIns="91440" bIns="45720">
            <a:spAutoFit/>
          </a:bodyPr>
          <a:lstStyle/>
          <a:p>
            <a:pPr algn="ctr"/>
            <a:r>
              <a:rPr lang="zh-CN" altLang="en-US" sz="9600" kern="10" dirty="0">
                <a:ln w="12700">
                  <a:solidFill>
                    <a:schemeClr val="accent1"/>
                  </a:solidFill>
                  <a:prstDash val="solid"/>
                </a:ln>
                <a:solidFill>
                  <a:srgbClr val="C00000"/>
                </a:solidFill>
                <a:latin typeface="华文行楷" panose="02010800040101010101" pitchFamily="2" charset="-122"/>
                <a:ea typeface="华文行楷" panose="02010800040101010101" pitchFamily="2" charset="-122"/>
              </a:rPr>
              <a:t>慧目识题</a:t>
            </a:r>
            <a:r>
              <a:rPr lang="zh-CN" altLang="en-US" sz="9600" kern="10" dirty="0" smtClean="0">
                <a:ln w="12700">
                  <a:solidFill>
                    <a:schemeClr val="accent1"/>
                  </a:solidFill>
                  <a:prstDash val="solid"/>
                </a:ln>
                <a:solidFill>
                  <a:srgbClr val="C00000"/>
                </a:solidFill>
                <a:latin typeface="华文行楷" panose="02010800040101010101" pitchFamily="2" charset="-122"/>
                <a:ea typeface="华文行楷" panose="02010800040101010101" pitchFamily="2" charset="-122"/>
              </a:rPr>
              <a:t>眼</a:t>
            </a:r>
            <a:endParaRPr lang="zh-CN" altLang="en-US" sz="9600" kern="10" dirty="0">
              <a:ln w="12700">
                <a:solidFill>
                  <a:schemeClr val="accent1"/>
                </a:solidFill>
                <a:prstDash val="solid"/>
              </a:ln>
              <a:solidFill>
                <a:srgbClr val="C0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607007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0122"/>
                                        </p:tgtEl>
                                        <p:attrNameLst>
                                          <p:attrName>style.visibility</p:attrName>
                                        </p:attrNameLst>
                                      </p:cBhvr>
                                      <p:to>
                                        <p:strVal val="visible"/>
                                      </p:to>
                                    </p:set>
                                    <p:anim calcmode="lin" valueType="num">
                                      <p:cBhvr>
                                        <p:cTn id="7" dur="1000" fill="hold"/>
                                        <p:tgtEl>
                                          <p:spTgt spid="90122"/>
                                        </p:tgtEl>
                                        <p:attrNameLst>
                                          <p:attrName>ppt_w</p:attrName>
                                        </p:attrNameLst>
                                      </p:cBhvr>
                                      <p:tavLst>
                                        <p:tav tm="0">
                                          <p:val>
                                            <p:strVal val="#ppt_w*0.70"/>
                                          </p:val>
                                        </p:tav>
                                        <p:tav tm="100000">
                                          <p:val>
                                            <p:strVal val="#ppt_w"/>
                                          </p:val>
                                        </p:tav>
                                      </p:tavLst>
                                    </p:anim>
                                    <p:anim calcmode="lin" valueType="num">
                                      <p:cBhvr>
                                        <p:cTn id="8" dur="1000" fill="hold"/>
                                        <p:tgtEl>
                                          <p:spTgt spid="90122"/>
                                        </p:tgtEl>
                                        <p:attrNameLst>
                                          <p:attrName>ppt_h</p:attrName>
                                        </p:attrNameLst>
                                      </p:cBhvr>
                                      <p:tavLst>
                                        <p:tav tm="0">
                                          <p:val>
                                            <p:strVal val="#ppt_h"/>
                                          </p:val>
                                        </p:tav>
                                        <p:tav tm="100000">
                                          <p:val>
                                            <p:strVal val="#ppt_h"/>
                                          </p:val>
                                        </p:tav>
                                      </p:tavLst>
                                    </p:anim>
                                    <p:animEffect transition="in" filter="fade">
                                      <p:cBhvr>
                                        <p:cTn id="9" dur="1000"/>
                                        <p:tgtEl>
                                          <p:spTgt spid="901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90123"/>
                                        </p:tgtEl>
                                        <p:attrNameLst>
                                          <p:attrName>style.visibility</p:attrName>
                                        </p:attrNameLst>
                                      </p:cBhvr>
                                      <p:to>
                                        <p:strVal val="visible"/>
                                      </p:to>
                                    </p:set>
                                    <p:anim calcmode="lin" valueType="num">
                                      <p:cBhvr>
                                        <p:cTn id="14" dur="1000" fill="hold"/>
                                        <p:tgtEl>
                                          <p:spTgt spid="90123"/>
                                        </p:tgtEl>
                                        <p:attrNameLst>
                                          <p:attrName>ppt_w</p:attrName>
                                        </p:attrNameLst>
                                      </p:cBhvr>
                                      <p:tavLst>
                                        <p:tav tm="0">
                                          <p:val>
                                            <p:strVal val="#ppt_w*0.70"/>
                                          </p:val>
                                        </p:tav>
                                        <p:tav tm="100000">
                                          <p:val>
                                            <p:strVal val="#ppt_w"/>
                                          </p:val>
                                        </p:tav>
                                      </p:tavLst>
                                    </p:anim>
                                    <p:anim calcmode="lin" valueType="num">
                                      <p:cBhvr>
                                        <p:cTn id="15" dur="1000" fill="hold"/>
                                        <p:tgtEl>
                                          <p:spTgt spid="90123"/>
                                        </p:tgtEl>
                                        <p:attrNameLst>
                                          <p:attrName>ppt_h</p:attrName>
                                        </p:attrNameLst>
                                      </p:cBhvr>
                                      <p:tavLst>
                                        <p:tav tm="0">
                                          <p:val>
                                            <p:strVal val="#ppt_h"/>
                                          </p:val>
                                        </p:tav>
                                        <p:tav tm="100000">
                                          <p:val>
                                            <p:strVal val="#ppt_h"/>
                                          </p:val>
                                        </p:tav>
                                      </p:tavLst>
                                    </p:anim>
                                    <p:animEffect transition="in" filter="fade">
                                      <p:cBhvr>
                                        <p:cTn id="16" dur="1000"/>
                                        <p:tgtEl>
                                          <p:spTgt spid="901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0116"/>
                                        </p:tgtEl>
                                        <p:attrNameLst>
                                          <p:attrName>style.visibility</p:attrName>
                                        </p:attrNameLst>
                                      </p:cBhvr>
                                      <p:to>
                                        <p:strVal val="visible"/>
                                      </p:to>
                                    </p:set>
                                    <p:animEffect transition="in" filter="blinds(horizontal)">
                                      <p:cBhvr>
                                        <p:cTn id="21"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2" grpId="0"/>
      <p:bldP spid="901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536027" y="1602335"/>
            <a:ext cx="29527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23875" eaLnBrk="0" hangingPunct="0">
              <a:defRPr sz="3600">
                <a:solidFill>
                  <a:schemeClr val="tx1"/>
                </a:solidFill>
                <a:latin typeface="Arial" panose="020B0604020202020204" pitchFamily="34" charset="0"/>
                <a:ea typeface="宋体" panose="02010600030101010101" pitchFamily="2" charset="-122"/>
              </a:defRPr>
            </a:lvl1pPr>
            <a:lvl2pPr eaLnBrk="0" hangingPunct="0">
              <a:defRPr sz="3600">
                <a:solidFill>
                  <a:schemeClr val="tx1"/>
                </a:solidFill>
                <a:latin typeface="Arial" panose="020B0604020202020204" pitchFamily="34" charset="0"/>
                <a:ea typeface="宋体" panose="02010600030101010101" pitchFamily="2" charset="-122"/>
              </a:defRPr>
            </a:lvl2pPr>
            <a:lvl3pPr eaLnBrk="0" hangingPunct="0">
              <a:defRPr sz="3600">
                <a:solidFill>
                  <a:schemeClr val="tx1"/>
                </a:solidFill>
                <a:latin typeface="Arial" panose="020B0604020202020204" pitchFamily="34" charset="0"/>
                <a:ea typeface="宋体" panose="02010600030101010101" pitchFamily="2" charset="-122"/>
              </a:defRPr>
            </a:lvl3pPr>
            <a:lvl4pPr eaLnBrk="0" hangingPunct="0">
              <a:defRPr sz="3600">
                <a:solidFill>
                  <a:schemeClr val="tx1"/>
                </a:solidFill>
                <a:latin typeface="Arial" panose="020B0604020202020204" pitchFamily="34" charset="0"/>
                <a:ea typeface="宋体" panose="02010600030101010101" pitchFamily="2" charset="-122"/>
              </a:defRPr>
            </a:lvl4pPr>
            <a:lvl5pPr eaLnBrk="0" hangingPunct="0">
              <a:defRPr sz="36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algn="ctr" defTabSz="914400" eaLnBrk="1" fontAlgn="base" hangingPunct="1">
              <a:spcBef>
                <a:spcPct val="0"/>
              </a:spcBef>
              <a:spcAft>
                <a:spcPct val="0"/>
              </a:spcAft>
            </a:pPr>
            <a:r>
              <a:rPr lang="zh-CN" altLang="en-US" sz="3200" b="1" dirty="0">
                <a:solidFill>
                  <a:srgbClr val="0000FF"/>
                </a:solidFill>
              </a:rPr>
              <a:t>题眼</a:t>
            </a:r>
          </a:p>
          <a:p>
            <a:pPr algn="ctr" defTabSz="914400" eaLnBrk="1" fontAlgn="base" hangingPunct="1">
              <a:spcBef>
                <a:spcPct val="0"/>
              </a:spcBef>
              <a:spcAft>
                <a:spcPct val="0"/>
              </a:spcAft>
            </a:pPr>
            <a:r>
              <a:rPr lang="zh-CN" altLang="en-US" sz="3200" b="1" dirty="0">
                <a:solidFill>
                  <a:srgbClr val="0000FF"/>
                </a:solidFill>
              </a:rPr>
              <a:t>“关键词”</a:t>
            </a:r>
          </a:p>
        </p:txBody>
      </p:sp>
      <p:sp>
        <p:nvSpPr>
          <p:cNvPr id="91139" name="AutoShape 3"/>
          <p:cNvSpPr>
            <a:spLocks/>
          </p:cNvSpPr>
          <p:nvPr/>
        </p:nvSpPr>
        <p:spPr bwMode="auto">
          <a:xfrm>
            <a:off x="2122817" y="1442175"/>
            <a:ext cx="189459" cy="1521742"/>
          </a:xfrm>
          <a:prstGeom prst="leftBrace">
            <a:avLst>
              <a:gd name="adj1" fmla="val 61152"/>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defTabSz="914400" fontAlgn="base">
              <a:lnSpc>
                <a:spcPct val="125000"/>
              </a:lnSpc>
              <a:spcBef>
                <a:spcPct val="0"/>
              </a:spcBef>
              <a:spcAft>
                <a:spcPct val="0"/>
              </a:spcAft>
            </a:pPr>
            <a:endParaRPr lang="zh-CN" altLang="en-US" sz="2400" b="1">
              <a:solidFill>
                <a:prstClr val="black"/>
              </a:solidFill>
              <a:latin typeface="Arial" panose="020B0604020202020204" pitchFamily="34" charset="0"/>
              <a:ea typeface="宋体" panose="02010600030101010101" pitchFamily="2" charset="-122"/>
            </a:endParaRPr>
          </a:p>
        </p:txBody>
      </p:sp>
      <p:sp>
        <p:nvSpPr>
          <p:cNvPr id="91140" name="Text Box 4"/>
          <p:cNvSpPr txBox="1">
            <a:spLocks noChangeArrowheads="1"/>
          </p:cNvSpPr>
          <p:nvPr/>
        </p:nvSpPr>
        <p:spPr bwMode="auto">
          <a:xfrm>
            <a:off x="1835479" y="1270547"/>
            <a:ext cx="5327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23875" eaLnBrk="0" hangingPunct="0">
              <a:defRPr sz="3600">
                <a:solidFill>
                  <a:schemeClr val="tx1"/>
                </a:solidFill>
                <a:latin typeface="Arial" panose="020B0604020202020204" pitchFamily="34" charset="0"/>
                <a:ea typeface="宋体" panose="02010600030101010101" pitchFamily="2" charset="-122"/>
              </a:defRPr>
            </a:lvl1pPr>
            <a:lvl2pPr eaLnBrk="0" hangingPunct="0">
              <a:defRPr sz="3600">
                <a:solidFill>
                  <a:schemeClr val="tx1"/>
                </a:solidFill>
                <a:latin typeface="Arial" panose="020B0604020202020204" pitchFamily="34" charset="0"/>
                <a:ea typeface="宋体" panose="02010600030101010101" pitchFamily="2" charset="-122"/>
              </a:defRPr>
            </a:lvl2pPr>
            <a:lvl3pPr eaLnBrk="0" hangingPunct="0">
              <a:defRPr sz="3600">
                <a:solidFill>
                  <a:schemeClr val="tx1"/>
                </a:solidFill>
                <a:latin typeface="Arial" panose="020B0604020202020204" pitchFamily="34" charset="0"/>
                <a:ea typeface="宋体" panose="02010600030101010101" pitchFamily="2" charset="-122"/>
              </a:defRPr>
            </a:lvl3pPr>
            <a:lvl4pPr eaLnBrk="0" hangingPunct="0">
              <a:defRPr sz="3600">
                <a:solidFill>
                  <a:schemeClr val="tx1"/>
                </a:solidFill>
                <a:latin typeface="Arial" panose="020B0604020202020204" pitchFamily="34" charset="0"/>
                <a:ea typeface="宋体" panose="02010600030101010101" pitchFamily="2" charset="-122"/>
              </a:defRPr>
            </a:lvl4pPr>
            <a:lvl5pPr eaLnBrk="0" hangingPunct="0">
              <a:defRPr sz="36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defTabSz="914400" eaLnBrk="1" fontAlgn="base" hangingPunct="1">
              <a:spcBef>
                <a:spcPct val="0"/>
              </a:spcBef>
              <a:spcAft>
                <a:spcPct val="0"/>
              </a:spcAft>
            </a:pPr>
            <a:r>
              <a:rPr lang="zh-CN" altLang="en-US" sz="3200" b="1">
                <a:solidFill>
                  <a:srgbClr val="0000FF"/>
                </a:solidFill>
              </a:rPr>
              <a:t>答题主题</a:t>
            </a:r>
            <a:r>
              <a:rPr lang="en-US" altLang="zh-CN" sz="3200" b="1">
                <a:solidFill>
                  <a:srgbClr val="0000FF"/>
                </a:solidFill>
              </a:rPr>
              <a:t>——</a:t>
            </a:r>
            <a:r>
              <a:rPr lang="zh-CN" altLang="en-US" sz="3200" b="1">
                <a:solidFill>
                  <a:srgbClr val="0000FF"/>
                </a:solidFill>
              </a:rPr>
              <a:t>即所答内容</a:t>
            </a:r>
          </a:p>
        </p:txBody>
      </p:sp>
      <p:sp>
        <p:nvSpPr>
          <p:cNvPr id="91141" name="Text Box 5"/>
          <p:cNvSpPr txBox="1">
            <a:spLocks noChangeArrowheads="1"/>
          </p:cNvSpPr>
          <p:nvPr/>
        </p:nvSpPr>
        <p:spPr bwMode="auto">
          <a:xfrm>
            <a:off x="1835480" y="2565947"/>
            <a:ext cx="7127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23875" eaLnBrk="0" hangingPunct="0">
              <a:defRPr sz="3600">
                <a:solidFill>
                  <a:schemeClr val="tx1"/>
                </a:solidFill>
                <a:latin typeface="Arial" panose="020B0604020202020204" pitchFamily="34" charset="0"/>
                <a:ea typeface="宋体" panose="02010600030101010101" pitchFamily="2" charset="-122"/>
              </a:defRPr>
            </a:lvl1pPr>
            <a:lvl2pPr eaLnBrk="0" hangingPunct="0">
              <a:defRPr sz="3600">
                <a:solidFill>
                  <a:schemeClr val="tx1"/>
                </a:solidFill>
                <a:latin typeface="Arial" panose="020B0604020202020204" pitchFamily="34" charset="0"/>
                <a:ea typeface="宋体" panose="02010600030101010101" pitchFamily="2" charset="-122"/>
              </a:defRPr>
            </a:lvl2pPr>
            <a:lvl3pPr eaLnBrk="0" hangingPunct="0">
              <a:defRPr sz="3600">
                <a:solidFill>
                  <a:schemeClr val="tx1"/>
                </a:solidFill>
                <a:latin typeface="Arial" panose="020B0604020202020204" pitchFamily="34" charset="0"/>
                <a:ea typeface="宋体" panose="02010600030101010101" pitchFamily="2" charset="-122"/>
              </a:defRPr>
            </a:lvl3pPr>
            <a:lvl4pPr eaLnBrk="0" hangingPunct="0">
              <a:defRPr sz="3600">
                <a:solidFill>
                  <a:schemeClr val="tx1"/>
                </a:solidFill>
                <a:latin typeface="Arial" panose="020B0604020202020204" pitchFamily="34" charset="0"/>
                <a:ea typeface="宋体" panose="02010600030101010101" pitchFamily="2" charset="-122"/>
              </a:defRPr>
            </a:lvl4pPr>
            <a:lvl5pPr eaLnBrk="0" hangingPunct="0">
              <a:defRPr sz="36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defTabSz="914400" eaLnBrk="1" fontAlgn="base" hangingPunct="1">
              <a:spcBef>
                <a:spcPct val="0"/>
              </a:spcBef>
              <a:spcAft>
                <a:spcPct val="0"/>
              </a:spcAft>
            </a:pPr>
            <a:r>
              <a:rPr lang="zh-CN" altLang="en-US" sz="3200" b="1">
                <a:solidFill>
                  <a:srgbClr val="0000FF"/>
                </a:solidFill>
              </a:rPr>
              <a:t>条件限制</a:t>
            </a:r>
            <a:r>
              <a:rPr lang="en-US" altLang="zh-CN" sz="3200" b="1">
                <a:solidFill>
                  <a:srgbClr val="0000FF"/>
                </a:solidFill>
              </a:rPr>
              <a:t>——</a:t>
            </a:r>
            <a:r>
              <a:rPr lang="zh-CN" altLang="en-US" sz="3200" b="1">
                <a:solidFill>
                  <a:srgbClr val="0000FF"/>
                </a:solidFill>
              </a:rPr>
              <a:t>即答案的指引性要素</a:t>
            </a:r>
          </a:p>
        </p:txBody>
      </p:sp>
      <p:sp>
        <p:nvSpPr>
          <p:cNvPr id="91150" name="Text Box 14"/>
          <p:cNvSpPr txBox="1">
            <a:spLocks noChangeArrowheads="1"/>
          </p:cNvSpPr>
          <p:nvPr/>
        </p:nvSpPr>
        <p:spPr bwMode="auto">
          <a:xfrm>
            <a:off x="341202" y="3509273"/>
            <a:ext cx="8713788" cy="25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3600">
                <a:solidFill>
                  <a:schemeClr val="tx1"/>
                </a:solidFill>
                <a:latin typeface="Arial" panose="020B0604020202020204" pitchFamily="34" charset="0"/>
                <a:ea typeface="宋体" panose="02010600030101010101" pitchFamily="2" charset="-122"/>
              </a:defRPr>
            </a:lvl1pPr>
            <a:lvl2pPr marL="3494088" eaLnBrk="0" hangingPunct="0">
              <a:defRPr sz="3600">
                <a:solidFill>
                  <a:schemeClr val="tx1"/>
                </a:solidFill>
                <a:latin typeface="Arial" panose="020B0604020202020204" pitchFamily="34" charset="0"/>
                <a:ea typeface="宋体" panose="02010600030101010101" pitchFamily="2" charset="-122"/>
              </a:defRPr>
            </a:lvl2pPr>
            <a:lvl3pPr marL="3673475" eaLnBrk="0" hangingPunct="0">
              <a:defRPr sz="3600">
                <a:solidFill>
                  <a:schemeClr val="tx1"/>
                </a:solidFill>
                <a:latin typeface="Arial" panose="020B0604020202020204" pitchFamily="34" charset="0"/>
                <a:ea typeface="宋体" panose="02010600030101010101" pitchFamily="2" charset="-122"/>
              </a:defRPr>
            </a:lvl3pPr>
            <a:lvl4pPr marL="3852863" eaLnBrk="0" hangingPunct="0">
              <a:defRPr sz="3600">
                <a:solidFill>
                  <a:schemeClr val="tx1"/>
                </a:solidFill>
                <a:latin typeface="Arial" panose="020B0604020202020204" pitchFamily="34" charset="0"/>
                <a:ea typeface="宋体" panose="02010600030101010101" pitchFamily="2" charset="-122"/>
              </a:defRPr>
            </a:lvl4pPr>
            <a:lvl5pPr marL="4032250" eaLnBrk="0" hangingPunct="0">
              <a:defRPr sz="3600">
                <a:solidFill>
                  <a:schemeClr val="tx1"/>
                </a:solidFill>
                <a:latin typeface="Arial" panose="020B0604020202020204" pitchFamily="34" charset="0"/>
                <a:ea typeface="宋体" panose="02010600030101010101" pitchFamily="2" charset="-122"/>
              </a:defRPr>
            </a:lvl5pPr>
            <a:lvl6pPr marL="44894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49466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54038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5861050" eaLnBrk="0" fontAlgn="base" hangingPunct="0">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pPr defTabSz="914400" eaLnBrk="1" fontAlgn="base" hangingPunct="1">
              <a:lnSpc>
                <a:spcPct val="150000"/>
              </a:lnSpc>
              <a:spcBef>
                <a:spcPct val="0"/>
              </a:spcBef>
              <a:spcAft>
                <a:spcPct val="0"/>
              </a:spcAft>
            </a:pPr>
            <a:r>
              <a:rPr lang="zh-CN" altLang="en-US" sz="4000" b="1" dirty="0">
                <a:solidFill>
                  <a:srgbClr val="FF0000"/>
                </a:solidFill>
                <a:ea typeface="楷体" panose="02010609060101010101" pitchFamily="49" charset="-122"/>
              </a:rPr>
              <a:t>对于</a:t>
            </a:r>
            <a:r>
              <a:rPr lang="zh-CN" altLang="en-US" sz="4000" b="1" u="sng" dirty="0">
                <a:solidFill>
                  <a:srgbClr val="FF0000"/>
                </a:solidFill>
                <a:ea typeface="楷体" panose="02010609060101010101" pitchFamily="49" charset="-122"/>
              </a:rPr>
              <a:t>非选择题</a:t>
            </a:r>
            <a:r>
              <a:rPr lang="zh-CN" altLang="en-US" sz="4000" b="1" dirty="0">
                <a:solidFill>
                  <a:srgbClr val="FF0000"/>
                </a:solidFill>
                <a:ea typeface="楷体" panose="02010609060101010101" pitchFamily="49" charset="-122"/>
              </a:rPr>
              <a:t>而言，</a:t>
            </a:r>
          </a:p>
          <a:p>
            <a:pPr defTabSz="914400" eaLnBrk="1" fontAlgn="base" hangingPunct="1">
              <a:lnSpc>
                <a:spcPct val="150000"/>
              </a:lnSpc>
              <a:spcBef>
                <a:spcPct val="0"/>
              </a:spcBef>
              <a:spcAft>
                <a:spcPct val="0"/>
              </a:spcAft>
            </a:pPr>
            <a:r>
              <a:rPr lang="zh-CN" altLang="en-US" b="1" dirty="0">
                <a:solidFill>
                  <a:srgbClr val="FF0000"/>
                </a:solidFill>
                <a:ea typeface="楷体" panose="02010609060101010101" pitchFamily="49" charset="-122"/>
              </a:rPr>
              <a:t>审题</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FF0000"/>
                </a:solidFill>
                <a:ea typeface="楷体" panose="02010609060101010101" pitchFamily="49" charset="-122"/>
              </a:rPr>
              <a:t>题眼不仅在</a:t>
            </a:r>
            <a:r>
              <a:rPr lang="zh-CN" altLang="en-US" b="1" u="sng" dirty="0">
                <a:solidFill>
                  <a:srgbClr val="FF0000"/>
                </a:solidFill>
                <a:ea typeface="楷体" panose="02010609060101010101" pitchFamily="49" charset="-122"/>
              </a:rPr>
              <a:t>题干</a:t>
            </a:r>
            <a:r>
              <a:rPr lang="zh-CN" altLang="en-US" b="1" dirty="0">
                <a:solidFill>
                  <a:srgbClr val="FF0000"/>
                </a:solidFill>
                <a:ea typeface="楷体" panose="02010609060101010101" pitchFamily="49" charset="-122"/>
              </a:rPr>
              <a:t>中，也在</a:t>
            </a:r>
            <a:r>
              <a:rPr lang="zh-CN" altLang="en-US" b="1" u="sng" dirty="0">
                <a:solidFill>
                  <a:srgbClr val="FF0000"/>
                </a:solidFill>
                <a:ea typeface="楷体" panose="02010609060101010101" pitchFamily="49" charset="-122"/>
              </a:rPr>
              <a:t>材料</a:t>
            </a:r>
            <a:r>
              <a:rPr lang="zh-CN" altLang="en-US" b="1" dirty="0">
                <a:solidFill>
                  <a:srgbClr val="FF0000"/>
                </a:solidFill>
                <a:ea typeface="楷体" panose="02010609060101010101" pitchFamily="49" charset="-122"/>
              </a:rPr>
              <a:t>里</a:t>
            </a:r>
          </a:p>
          <a:p>
            <a:pPr defTabSz="914400" eaLnBrk="1" fontAlgn="base" hangingPunct="1">
              <a:lnSpc>
                <a:spcPct val="150000"/>
              </a:lnSpc>
              <a:spcBef>
                <a:spcPct val="0"/>
              </a:spcBef>
              <a:spcAft>
                <a:spcPct val="0"/>
              </a:spcAft>
            </a:pPr>
            <a:r>
              <a:rPr lang="zh-CN" altLang="en-US" b="1" dirty="0">
                <a:solidFill>
                  <a:srgbClr val="FF0000"/>
                </a:solidFill>
                <a:ea typeface="楷体" panose="02010609060101010101" pitchFamily="49" charset="-122"/>
              </a:rPr>
              <a:t>答题</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FF0000"/>
                </a:solidFill>
                <a:ea typeface="楷体" panose="02010609060101010101" pitchFamily="49" charset="-122"/>
              </a:rPr>
              <a:t>提示语要明确；段落化要清晰</a:t>
            </a:r>
            <a:endParaRPr lang="en-US" altLang="zh-CN" b="1" dirty="0">
              <a:solidFill>
                <a:srgbClr val="FF0000"/>
              </a:solidFill>
              <a:ea typeface="楷体" panose="02010609060101010101" pitchFamily="49" charset="-122"/>
            </a:endParaRPr>
          </a:p>
        </p:txBody>
      </p:sp>
      <p:sp>
        <p:nvSpPr>
          <p:cNvPr id="8" name="矩形 7"/>
          <p:cNvSpPr/>
          <p:nvPr/>
        </p:nvSpPr>
        <p:spPr>
          <a:xfrm>
            <a:off x="3969367" y="165273"/>
            <a:ext cx="4098461" cy="923330"/>
          </a:xfrm>
          <a:prstGeom prst="rect">
            <a:avLst/>
          </a:prstGeom>
          <a:noFill/>
        </p:spPr>
        <p:txBody>
          <a:bodyPr wrap="square" lIns="91440" tIns="45720" rIns="91440" bIns="45720">
            <a:spAutoFit/>
          </a:bodyPr>
          <a:lstStyle/>
          <a:p>
            <a:pPr algn="ctr"/>
            <a:r>
              <a:rPr lang="zh-CN" altLang="en-US" sz="5400" kern="10" dirty="0">
                <a:ln w="12700">
                  <a:solidFill>
                    <a:schemeClr val="accent1"/>
                  </a:solidFill>
                  <a:prstDash val="solid"/>
                </a:ln>
                <a:solidFill>
                  <a:srgbClr val="C00000"/>
                </a:solidFill>
                <a:latin typeface="华文行楷" panose="02010800040101010101" pitchFamily="2" charset="-122"/>
                <a:ea typeface="华文行楷" panose="02010800040101010101" pitchFamily="2" charset="-122"/>
              </a:rPr>
              <a:t>慧目识题</a:t>
            </a:r>
            <a:r>
              <a:rPr lang="zh-CN" altLang="en-US" sz="5400" kern="10" dirty="0" smtClean="0">
                <a:ln w="12700">
                  <a:solidFill>
                    <a:schemeClr val="accent1"/>
                  </a:solidFill>
                  <a:prstDash val="solid"/>
                </a:ln>
                <a:solidFill>
                  <a:srgbClr val="C00000"/>
                </a:solidFill>
                <a:latin typeface="华文行楷" panose="02010800040101010101" pitchFamily="2" charset="-122"/>
                <a:ea typeface="华文行楷" panose="02010800040101010101" pitchFamily="2" charset="-122"/>
              </a:rPr>
              <a:t>眼</a:t>
            </a:r>
            <a:endParaRPr lang="zh-CN" altLang="en-US" sz="5400" kern="10" dirty="0">
              <a:ln w="12700">
                <a:solidFill>
                  <a:schemeClr val="accent1"/>
                </a:solidFill>
                <a:prstDash val="solid"/>
              </a:ln>
              <a:solidFill>
                <a:srgbClr val="C00000"/>
              </a:solidFill>
              <a:latin typeface="华文行楷" panose="02010800040101010101" pitchFamily="2" charset="-122"/>
              <a:ea typeface="华文行楷" panose="02010800040101010101" pitchFamily="2" charset="-122"/>
            </a:endParaRPr>
          </a:p>
        </p:txBody>
      </p:sp>
      <p:pic>
        <p:nvPicPr>
          <p:cNvPr id="3" name="图片 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26693" y="4449947"/>
            <a:ext cx="1045779" cy="688714"/>
          </a:xfrm>
          <a:prstGeom prst="rect">
            <a:avLst/>
          </a:prstGeom>
        </p:spPr>
      </p:pic>
      <p:sp>
        <p:nvSpPr>
          <p:cNvPr id="4" name="矩形 3"/>
          <p:cNvSpPr/>
          <p:nvPr/>
        </p:nvSpPr>
        <p:spPr>
          <a:xfrm>
            <a:off x="9483286" y="4209529"/>
            <a:ext cx="2519528" cy="646331"/>
          </a:xfrm>
          <a:prstGeom prst="rect">
            <a:avLst/>
          </a:prstGeom>
        </p:spPr>
        <p:txBody>
          <a:bodyPr wrap="square">
            <a:spAutoFit/>
          </a:bodyPr>
          <a:lstStyle/>
          <a:p>
            <a:r>
              <a:rPr lang="en-US" altLang="zh-CN" sz="3200" b="1" dirty="0" smtClean="0">
                <a:solidFill>
                  <a:srgbClr val="00B050"/>
                </a:solidFill>
                <a:latin typeface="黑体" panose="02010609060101010101" pitchFamily="49" charset="-122"/>
                <a:ea typeface="黑体" panose="02010609060101010101" pitchFamily="49" charset="-122"/>
              </a:rPr>
              <a:t>1.</a:t>
            </a:r>
            <a:r>
              <a:rPr lang="zh-CN" altLang="en-US" sz="3600" b="1" dirty="0" smtClean="0">
                <a:solidFill>
                  <a:srgbClr val="00B05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读</a:t>
            </a:r>
            <a:r>
              <a:rPr lang="zh-CN" altLang="en-US" sz="3200" b="1" dirty="0" smtClean="0">
                <a:solidFill>
                  <a:srgbClr val="00B050"/>
                </a:solidFill>
                <a:latin typeface="黑体" panose="02010609060101010101" pitchFamily="49" charset="-122"/>
                <a:ea typeface="黑体" panose="02010609060101010101" pitchFamily="49" charset="-122"/>
              </a:rPr>
              <a:t>懂材料</a:t>
            </a:r>
            <a:endParaRPr lang="zh-CN" altLang="en-US" sz="3200" dirty="0">
              <a:solidFill>
                <a:srgbClr val="00B050"/>
              </a:solidFill>
              <a:latin typeface="黑体" panose="02010609060101010101" pitchFamily="49" charset="-122"/>
              <a:ea typeface="黑体" panose="02010609060101010101" pitchFamily="49" charset="-122"/>
            </a:endParaRPr>
          </a:p>
        </p:txBody>
      </p:sp>
      <p:sp>
        <p:nvSpPr>
          <p:cNvPr id="12" name="矩形 11"/>
          <p:cNvSpPr/>
          <p:nvPr/>
        </p:nvSpPr>
        <p:spPr>
          <a:xfrm>
            <a:off x="9483286" y="4794304"/>
            <a:ext cx="2519528" cy="646331"/>
          </a:xfrm>
          <a:prstGeom prst="rect">
            <a:avLst/>
          </a:prstGeom>
        </p:spPr>
        <p:txBody>
          <a:bodyPr wrap="square">
            <a:spAutoFit/>
          </a:bodyPr>
          <a:lstStyle/>
          <a:p>
            <a:r>
              <a:rPr lang="en-US" altLang="zh-CN" sz="3200" b="1" dirty="0" smtClean="0">
                <a:solidFill>
                  <a:srgbClr val="00B050"/>
                </a:solidFill>
                <a:latin typeface="黑体" panose="02010609060101010101" pitchFamily="49" charset="-122"/>
                <a:ea typeface="黑体" panose="02010609060101010101" pitchFamily="49" charset="-122"/>
              </a:rPr>
              <a:t>2.</a:t>
            </a:r>
            <a:r>
              <a:rPr lang="zh-CN" altLang="en-US" sz="3600" b="1" dirty="0">
                <a:solidFill>
                  <a:srgbClr val="00B05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找</a:t>
            </a:r>
            <a:r>
              <a:rPr lang="zh-CN" altLang="en-US" sz="3200" b="1" dirty="0">
                <a:solidFill>
                  <a:srgbClr val="00B050"/>
                </a:solidFill>
                <a:latin typeface="黑体" panose="02010609060101010101" pitchFamily="49" charset="-122"/>
                <a:ea typeface="黑体" panose="02010609060101010101" pitchFamily="49" charset="-122"/>
              </a:rPr>
              <a:t>准</a:t>
            </a:r>
            <a:r>
              <a:rPr lang="zh-CN" altLang="en-US" sz="3200" b="1" dirty="0" smtClean="0">
                <a:solidFill>
                  <a:srgbClr val="00B050"/>
                </a:solidFill>
                <a:latin typeface="黑体" panose="02010609060101010101" pitchFamily="49" charset="-122"/>
                <a:ea typeface="黑体" panose="02010609060101010101" pitchFamily="49" charset="-122"/>
              </a:rPr>
              <a:t>关键</a:t>
            </a:r>
            <a:endParaRPr lang="zh-CN" altLang="en-US" sz="3200" dirty="0">
              <a:solidFill>
                <a:srgbClr val="00B050"/>
              </a:solidFill>
              <a:latin typeface="黑体" panose="02010609060101010101" pitchFamily="49" charset="-122"/>
              <a:ea typeface="黑体" panose="02010609060101010101" pitchFamily="49" charset="-122"/>
            </a:endParaRPr>
          </a:p>
        </p:txBody>
      </p:sp>
      <p:sp>
        <p:nvSpPr>
          <p:cNvPr id="14" name="矩形 13"/>
          <p:cNvSpPr/>
          <p:nvPr/>
        </p:nvSpPr>
        <p:spPr>
          <a:xfrm>
            <a:off x="9483286" y="5430108"/>
            <a:ext cx="2519528" cy="646331"/>
          </a:xfrm>
          <a:prstGeom prst="rect">
            <a:avLst/>
          </a:prstGeom>
        </p:spPr>
        <p:txBody>
          <a:bodyPr wrap="square">
            <a:spAutoFit/>
          </a:bodyPr>
          <a:lstStyle/>
          <a:p>
            <a:r>
              <a:rPr lang="en-US" altLang="zh-CN" sz="3200" b="1" dirty="0" smtClean="0">
                <a:solidFill>
                  <a:srgbClr val="00B050"/>
                </a:solidFill>
                <a:latin typeface="黑体" panose="02010609060101010101" pitchFamily="49" charset="-122"/>
                <a:ea typeface="黑体" panose="02010609060101010101" pitchFamily="49" charset="-122"/>
              </a:rPr>
              <a:t>3.</a:t>
            </a:r>
            <a:r>
              <a:rPr lang="zh-CN" altLang="en-US" sz="3200" b="1" dirty="0" smtClean="0">
                <a:solidFill>
                  <a:srgbClr val="00B050"/>
                </a:solidFill>
                <a:latin typeface="黑体" panose="02010609060101010101" pitchFamily="49" charset="-122"/>
                <a:ea typeface="黑体" panose="02010609060101010101" pitchFamily="49" charset="-122"/>
              </a:rPr>
              <a:t>规范</a:t>
            </a:r>
            <a:r>
              <a:rPr lang="zh-CN" altLang="en-US" sz="3600" b="1" dirty="0" smtClean="0">
                <a:solidFill>
                  <a:srgbClr val="00B05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答</a:t>
            </a:r>
            <a:r>
              <a:rPr lang="zh-CN" altLang="en-US" sz="3200" b="1" dirty="0" smtClean="0">
                <a:solidFill>
                  <a:srgbClr val="00B050"/>
                </a:solidFill>
                <a:latin typeface="黑体" panose="02010609060101010101" pitchFamily="49" charset="-122"/>
                <a:ea typeface="黑体" panose="02010609060101010101" pitchFamily="49" charset="-122"/>
              </a:rPr>
              <a:t>题</a:t>
            </a:r>
            <a:endParaRPr lang="zh-CN" altLang="en-US" sz="3200" dirty="0">
              <a:solidFill>
                <a:srgbClr val="00B050"/>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8339740" y="5379079"/>
            <a:ext cx="1247229" cy="742417"/>
          </a:xfrm>
          <a:prstGeom prst="rect">
            <a:avLst/>
          </a:prstGeom>
        </p:spPr>
      </p:pic>
    </p:spTree>
    <p:extLst>
      <p:ext uri="{BB962C8B-B14F-4D97-AF65-F5344CB8AC3E}">
        <p14:creationId xmlns:p14="http://schemas.microsoft.com/office/powerpoint/2010/main" val="1536819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50"/>
                                        </p:tgtEl>
                                        <p:attrNameLst>
                                          <p:attrName>style.visibility</p:attrName>
                                        </p:attrNameLst>
                                      </p:cBhvr>
                                      <p:to>
                                        <p:strVal val="visible"/>
                                      </p:to>
                                    </p:set>
                                    <p:animEffect transition="in" filter="blinds(horizontal)">
                                      <p:cBhvr>
                                        <p:cTn id="7" dur="500"/>
                                        <p:tgtEl>
                                          <p:spTgt spid="911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0" grpId="0"/>
      <p:bldP spid="4" grpId="0"/>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04597" y="1597288"/>
            <a:ext cx="2328092" cy="930735"/>
            <a:chOff x="0" y="0"/>
            <a:chExt cx="1776349" cy="930735"/>
          </a:xfrm>
        </p:grpSpPr>
        <p:sp>
          <p:nvSpPr>
            <p:cNvPr id="4" name="圆角矩形 3"/>
            <p:cNvSpPr/>
            <p:nvPr/>
          </p:nvSpPr>
          <p:spPr>
            <a:xfrm>
              <a:off x="0" y="0"/>
              <a:ext cx="1776349" cy="930735"/>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 name="圆角矩形 4"/>
            <p:cNvSpPr txBox="1"/>
            <p:nvPr/>
          </p:nvSpPr>
          <p:spPr>
            <a:xfrm>
              <a:off x="45435" y="45435"/>
              <a:ext cx="1685479"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3600" b="1" kern="1200" dirty="0" smtClean="0">
                  <a:latin typeface="楷体" panose="02010609060101010101" pitchFamily="49" charset="-122"/>
                  <a:ea typeface="楷体" panose="02010609060101010101" pitchFamily="49" charset="-122"/>
                </a:rPr>
                <a:t>1.</a:t>
              </a:r>
              <a:r>
                <a:rPr lang="zh-CN" sz="3600" b="1" kern="1200" dirty="0" smtClean="0">
                  <a:latin typeface="楷体" panose="02010609060101010101" pitchFamily="49" charset="-122"/>
                  <a:ea typeface="楷体" panose="02010609060101010101" pitchFamily="49" charset="-122"/>
                </a:rPr>
                <a:t>读什么</a:t>
              </a:r>
              <a:r>
                <a:rPr lang="en-US" sz="3600" b="1" kern="1200" dirty="0" smtClean="0">
                  <a:latin typeface="楷体" panose="02010609060101010101" pitchFamily="49" charset="-122"/>
                  <a:ea typeface="楷体" panose="02010609060101010101" pitchFamily="49" charset="-122"/>
                </a:rPr>
                <a:t>?</a:t>
              </a:r>
              <a:endParaRPr lang="zh-CN" sz="3600" kern="1200" dirty="0">
                <a:latin typeface="楷体" panose="02010609060101010101" pitchFamily="49" charset="-122"/>
                <a:ea typeface="楷体" panose="02010609060101010101" pitchFamily="49" charset="-122"/>
              </a:endParaRPr>
            </a:p>
          </p:txBody>
        </p:sp>
      </p:grpSp>
      <p:sp>
        <p:nvSpPr>
          <p:cNvPr id="6" name="矩形 5"/>
          <p:cNvSpPr/>
          <p:nvPr/>
        </p:nvSpPr>
        <p:spPr>
          <a:xfrm>
            <a:off x="4519283" y="1732235"/>
            <a:ext cx="4586512" cy="646331"/>
          </a:xfrm>
          <a:prstGeom prst="rect">
            <a:avLst/>
          </a:prstGeom>
        </p:spPr>
        <p:txBody>
          <a:bodyPr wrap="none">
            <a:spAutoFit/>
          </a:bodyPr>
          <a:lstStyle/>
          <a:p>
            <a:pPr lvl="0"/>
            <a:r>
              <a:rPr lang="zh-CN" altLang="zh-CN" sz="3600" b="1" dirty="0">
                <a:solidFill>
                  <a:srgbClr val="0000FF"/>
                </a:solidFill>
                <a:latin typeface="楷体" panose="02010609060101010101" pitchFamily="49" charset="-122"/>
                <a:ea typeface="楷体" panose="02010609060101010101" pitchFamily="49" charset="-122"/>
              </a:rPr>
              <a:t>阅读内容：材料</a:t>
            </a:r>
            <a:r>
              <a:rPr lang="en-US" altLang="zh-CN" sz="3600" b="1" dirty="0">
                <a:solidFill>
                  <a:srgbClr val="0000FF"/>
                </a:solidFill>
                <a:latin typeface="楷体" panose="02010609060101010101" pitchFamily="49" charset="-122"/>
                <a:ea typeface="楷体" panose="02010609060101010101" pitchFamily="49" charset="-122"/>
              </a:rPr>
              <a:t>+</a:t>
            </a:r>
            <a:r>
              <a:rPr lang="zh-CN" altLang="zh-CN" sz="3600" b="1" dirty="0">
                <a:solidFill>
                  <a:srgbClr val="0000FF"/>
                </a:solidFill>
                <a:latin typeface="楷体" panose="02010609060101010101" pitchFamily="49" charset="-122"/>
                <a:ea typeface="楷体" panose="02010609060101010101" pitchFamily="49" charset="-122"/>
              </a:rPr>
              <a:t>设问</a:t>
            </a:r>
            <a:endParaRPr lang="zh-CN" altLang="zh-CN" sz="3600" dirty="0">
              <a:solidFill>
                <a:srgbClr val="0000FF"/>
              </a:solidFill>
              <a:latin typeface="楷体" panose="02010609060101010101" pitchFamily="49" charset="-122"/>
              <a:ea typeface="楷体" panose="02010609060101010101" pitchFamily="49" charset="-122"/>
            </a:endParaRPr>
          </a:p>
        </p:txBody>
      </p:sp>
      <p:sp>
        <p:nvSpPr>
          <p:cNvPr id="7" name="矩形 6"/>
          <p:cNvSpPr/>
          <p:nvPr/>
        </p:nvSpPr>
        <p:spPr>
          <a:xfrm>
            <a:off x="2834538" y="2513514"/>
            <a:ext cx="9070427" cy="1815882"/>
          </a:xfrm>
          <a:prstGeom prst="rect">
            <a:avLst/>
          </a:prstGeom>
        </p:spPr>
        <p:txBody>
          <a:bodyPr wrap="square">
            <a:spAutoFit/>
          </a:bodyPr>
          <a:lstStyle/>
          <a:p>
            <a:pPr lvl="0"/>
            <a:r>
              <a:rPr lang="en-US" altLang="zh-CN" sz="2800" b="1" dirty="0" smtClean="0">
                <a:solidFill>
                  <a:srgbClr val="0000FF"/>
                </a:solidFill>
                <a:latin typeface="楷体" panose="02010609060101010101" pitchFamily="49" charset="-122"/>
                <a:ea typeface="楷体" panose="02010609060101010101" pitchFamily="49" charset="-122"/>
              </a:rPr>
              <a:t>    </a:t>
            </a:r>
            <a:r>
              <a:rPr lang="zh-CN" altLang="zh-CN" sz="2800" b="1" dirty="0" smtClean="0">
                <a:solidFill>
                  <a:srgbClr val="0000FF"/>
                </a:solidFill>
                <a:latin typeface="楷体" panose="02010609060101010101" pitchFamily="49" charset="-122"/>
                <a:ea typeface="楷体" panose="02010609060101010101" pitchFamily="49" charset="-122"/>
              </a:rPr>
              <a:t>阅读材料一定要</a:t>
            </a:r>
            <a:r>
              <a:rPr lang="zh-CN" altLang="zh-CN" sz="2800" b="1" dirty="0" smtClean="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读</a:t>
            </a:r>
            <a:r>
              <a:rPr lang="zh-CN" altLang="zh-CN"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全</a:t>
            </a:r>
            <a:r>
              <a:rPr lang="zh-CN" altLang="zh-CN" sz="2800" b="1" dirty="0">
                <a:solidFill>
                  <a:srgbClr val="0000FF"/>
                </a:solidFill>
                <a:latin typeface="楷体" panose="02010609060101010101" pitchFamily="49" charset="-122"/>
                <a:ea typeface="楷体" panose="02010609060101010101" pitchFamily="49" charset="-122"/>
              </a:rPr>
              <a:t>，找出</a:t>
            </a:r>
            <a:r>
              <a:rPr lang="zh-CN" altLang="zh-CN"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关键词句</a:t>
            </a:r>
            <a:r>
              <a:rPr lang="zh-CN" altLang="zh-CN" sz="2800" b="1" dirty="0" smtClean="0">
                <a:solidFill>
                  <a:srgbClr val="0000FF"/>
                </a:solidFill>
                <a:latin typeface="楷体" panose="02010609060101010101" pitchFamily="49" charset="-122"/>
                <a:ea typeface="楷体" panose="02010609060101010101" pitchFamily="49" charset="-122"/>
              </a:rPr>
              <a:t>，最大限度</a:t>
            </a:r>
            <a:r>
              <a:rPr lang="zh-CN" altLang="zh-CN" sz="2800" b="1" dirty="0">
                <a:solidFill>
                  <a:srgbClr val="0000FF"/>
                </a:solidFill>
                <a:latin typeface="楷体" panose="02010609060101010101" pitchFamily="49" charset="-122"/>
                <a:ea typeface="楷体" panose="02010609060101010101" pitchFamily="49" charset="-122"/>
              </a:rPr>
              <a:t>地获取有效信息。不能忽视材料的</a:t>
            </a:r>
            <a:r>
              <a:rPr lang="zh-CN" altLang="zh-CN"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标题、注释、出处</a:t>
            </a:r>
            <a:r>
              <a:rPr lang="zh-CN" altLang="zh-CN" sz="2800" b="1" dirty="0">
                <a:solidFill>
                  <a:srgbClr val="0000FF"/>
                </a:solidFill>
                <a:latin typeface="楷体" panose="02010609060101010101" pitchFamily="49" charset="-122"/>
                <a:ea typeface="楷体" panose="02010609060101010101" pitchFamily="49" charset="-122"/>
              </a:rPr>
              <a:t>这些内容，这些说明性文字，它们往往能够提供材料的</a:t>
            </a:r>
            <a:r>
              <a:rPr lang="zh-CN" altLang="zh-CN" sz="2800" b="1" dirty="0">
                <a:solidFill>
                  <a:srgbClr val="0000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时间、国别、背景、作者及其身份</a:t>
            </a:r>
            <a:r>
              <a:rPr lang="zh-CN" altLang="zh-CN" sz="2800" b="1" dirty="0">
                <a:solidFill>
                  <a:srgbClr val="0000FF"/>
                </a:solidFill>
                <a:latin typeface="楷体" panose="02010609060101010101" pitchFamily="49" charset="-122"/>
                <a:ea typeface="楷体" panose="02010609060101010101" pitchFamily="49" charset="-122"/>
              </a:rPr>
              <a:t>等</a:t>
            </a:r>
            <a:r>
              <a:rPr lang="zh-CN" altLang="zh-CN" sz="2800" b="1" dirty="0" smtClean="0">
                <a:solidFill>
                  <a:srgbClr val="0000FF"/>
                </a:solidFill>
                <a:latin typeface="楷体" panose="02010609060101010101" pitchFamily="49" charset="-122"/>
                <a:ea typeface="楷体" panose="02010609060101010101" pitchFamily="49" charset="-122"/>
              </a:rPr>
              <a:t>信息。</a:t>
            </a:r>
            <a:endParaRPr lang="zh-CN" altLang="zh-CN" sz="2800" dirty="0">
              <a:solidFill>
                <a:srgbClr val="0000FF"/>
              </a:solidFill>
              <a:latin typeface="楷体" panose="02010609060101010101" pitchFamily="49" charset="-122"/>
              <a:ea typeface="楷体" panose="02010609060101010101" pitchFamily="49" charset="-122"/>
            </a:endParaRPr>
          </a:p>
        </p:txBody>
      </p:sp>
      <p:grpSp>
        <p:nvGrpSpPr>
          <p:cNvPr id="9" name="组合 8"/>
          <p:cNvGrpSpPr/>
          <p:nvPr/>
        </p:nvGrpSpPr>
        <p:grpSpPr>
          <a:xfrm>
            <a:off x="345049" y="4674475"/>
            <a:ext cx="2328092" cy="930735"/>
            <a:chOff x="0" y="0"/>
            <a:chExt cx="1776349" cy="930735"/>
          </a:xfrm>
        </p:grpSpPr>
        <p:sp>
          <p:nvSpPr>
            <p:cNvPr id="10" name="圆角矩形 9"/>
            <p:cNvSpPr/>
            <p:nvPr/>
          </p:nvSpPr>
          <p:spPr>
            <a:xfrm>
              <a:off x="0" y="0"/>
              <a:ext cx="1776349" cy="930735"/>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圆角矩形 4"/>
            <p:cNvSpPr txBox="1"/>
            <p:nvPr/>
          </p:nvSpPr>
          <p:spPr>
            <a:xfrm>
              <a:off x="45435" y="45435"/>
              <a:ext cx="1685479"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3600" b="1" kern="1200" dirty="0" smtClean="0">
                  <a:latin typeface="楷体" panose="02010609060101010101" pitchFamily="49" charset="-122"/>
                  <a:ea typeface="楷体" panose="02010609060101010101" pitchFamily="49" charset="-122"/>
                </a:rPr>
                <a:t>2.</a:t>
              </a:r>
              <a:r>
                <a:rPr lang="zh-CN" altLang="en-US" sz="3600" b="1" kern="1200" dirty="0" smtClean="0">
                  <a:latin typeface="楷体" panose="02010609060101010101" pitchFamily="49" charset="-122"/>
                  <a:ea typeface="楷体" panose="02010609060101010101" pitchFamily="49" charset="-122"/>
                </a:rPr>
                <a:t>如何读？</a:t>
              </a:r>
              <a:endParaRPr lang="zh-CN" sz="3600" kern="1200" dirty="0">
                <a:latin typeface="楷体" panose="02010609060101010101" pitchFamily="49" charset="-122"/>
                <a:ea typeface="楷体" panose="02010609060101010101" pitchFamily="49" charset="-122"/>
              </a:endParaRPr>
            </a:p>
          </p:txBody>
        </p:sp>
      </p:grpSp>
      <p:sp>
        <p:nvSpPr>
          <p:cNvPr id="13" name="矩形 12"/>
          <p:cNvSpPr/>
          <p:nvPr/>
        </p:nvSpPr>
        <p:spPr>
          <a:xfrm>
            <a:off x="3708965" y="4958879"/>
            <a:ext cx="6207148" cy="646331"/>
          </a:xfrm>
          <a:prstGeom prst="rect">
            <a:avLst/>
          </a:prstGeom>
        </p:spPr>
        <p:txBody>
          <a:bodyPr wrap="none">
            <a:spAutoFit/>
          </a:bodyPr>
          <a:lstStyle/>
          <a:p>
            <a:pPr lvl="0"/>
            <a:r>
              <a:rPr lang="zh-CN" altLang="zh-CN" sz="3600" b="1" dirty="0" smtClean="0">
                <a:solidFill>
                  <a:srgbClr val="0000FF"/>
                </a:solidFill>
                <a:latin typeface="楷体" panose="02010609060101010101" pitchFamily="49" charset="-122"/>
                <a:ea typeface="楷体" panose="02010609060101010101" pitchFamily="49" charset="-122"/>
              </a:rPr>
              <a:t>阅读</a:t>
            </a:r>
            <a:r>
              <a:rPr lang="zh-CN" altLang="zh-CN" sz="3600" b="1" dirty="0">
                <a:solidFill>
                  <a:srgbClr val="0000FF"/>
                </a:solidFill>
                <a:latin typeface="楷体" panose="02010609060101010101" pitchFamily="49" charset="-122"/>
                <a:ea typeface="楷体" panose="02010609060101010101" pitchFamily="49" charset="-122"/>
              </a:rPr>
              <a:t>顺序</a:t>
            </a:r>
            <a:r>
              <a:rPr lang="zh-CN" altLang="zh-CN" sz="3600" b="1" dirty="0" smtClean="0">
                <a:solidFill>
                  <a:srgbClr val="0000FF"/>
                </a:solidFill>
                <a:latin typeface="楷体" panose="02010609060101010101" pitchFamily="49" charset="-122"/>
                <a:ea typeface="楷体" panose="02010609060101010101" pitchFamily="49" charset="-122"/>
              </a:rPr>
              <a:t>：</a:t>
            </a:r>
            <a:r>
              <a:rPr lang="zh-CN" altLang="en-US" sz="3600" b="1" dirty="0" smtClean="0">
                <a:solidFill>
                  <a:srgbClr val="0000FF"/>
                </a:solidFill>
                <a:latin typeface="楷体" panose="02010609060101010101" pitchFamily="49" charset="-122"/>
                <a:ea typeface="楷体" panose="02010609060101010101" pitchFamily="49" charset="-122"/>
              </a:rPr>
              <a:t>导语</a:t>
            </a:r>
            <a:r>
              <a:rPr lang="en-US" altLang="zh-CN" sz="3600" b="1" dirty="0" smtClean="0">
                <a:solidFill>
                  <a:srgbClr val="0000FF"/>
                </a:solidFill>
                <a:latin typeface="楷体" panose="02010609060101010101" pitchFamily="49" charset="-122"/>
                <a:ea typeface="楷体" panose="02010609060101010101" pitchFamily="49" charset="-122"/>
              </a:rPr>
              <a:t>—</a:t>
            </a:r>
            <a:r>
              <a:rPr lang="zh-CN" altLang="zh-CN" sz="3600" b="1" dirty="0" smtClean="0">
                <a:solidFill>
                  <a:srgbClr val="0000FF"/>
                </a:solidFill>
                <a:latin typeface="楷体" panose="02010609060101010101" pitchFamily="49" charset="-122"/>
                <a:ea typeface="楷体" panose="02010609060101010101" pitchFamily="49" charset="-122"/>
              </a:rPr>
              <a:t>设问</a:t>
            </a:r>
            <a:r>
              <a:rPr lang="en-US" altLang="zh-CN" sz="3600" b="1" smtClean="0">
                <a:solidFill>
                  <a:srgbClr val="0000FF"/>
                </a:solidFill>
                <a:latin typeface="楷体" panose="02010609060101010101" pitchFamily="49" charset="-122"/>
                <a:ea typeface="楷体" panose="02010609060101010101" pitchFamily="49" charset="-122"/>
              </a:rPr>
              <a:t>—</a:t>
            </a:r>
            <a:r>
              <a:rPr lang="zh-CN" altLang="zh-CN" sz="3600" b="1" smtClean="0">
                <a:solidFill>
                  <a:srgbClr val="0000FF"/>
                </a:solidFill>
                <a:latin typeface="楷体" panose="02010609060101010101" pitchFamily="49" charset="-122"/>
                <a:ea typeface="楷体" panose="02010609060101010101" pitchFamily="49" charset="-122"/>
              </a:rPr>
              <a:t>材料</a:t>
            </a:r>
            <a:endParaRPr lang="zh-CN" altLang="zh-CN" sz="3600" b="1" dirty="0">
              <a:solidFill>
                <a:srgbClr val="0000FF"/>
              </a:solidFill>
              <a:latin typeface="楷体" panose="02010609060101010101" pitchFamily="49" charset="-122"/>
              <a:ea typeface="楷体" panose="02010609060101010101" pitchFamily="49" charset="-122"/>
            </a:endParaRPr>
          </a:p>
        </p:txBody>
      </p:sp>
      <p:sp>
        <p:nvSpPr>
          <p:cNvPr id="14" name="矩形 13"/>
          <p:cNvSpPr/>
          <p:nvPr/>
        </p:nvSpPr>
        <p:spPr>
          <a:xfrm>
            <a:off x="5349266" y="273849"/>
            <a:ext cx="1212191"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000" b="1" cap="none" spc="0" dirty="0" smtClean="0">
                <a:ln/>
                <a:solidFill>
                  <a:schemeClr val="accent4"/>
                </a:solidFill>
                <a:effectLst/>
                <a:latin typeface="华文行楷" panose="02010800040101010101" pitchFamily="2" charset="-122"/>
                <a:ea typeface="华文行楷" panose="02010800040101010101" pitchFamily="2" charset="-122"/>
              </a:rPr>
              <a:t>读</a:t>
            </a:r>
            <a:endParaRPr lang="zh-CN" altLang="en-US" sz="8000" b="1" cap="none" spc="0" dirty="0">
              <a:ln/>
              <a:solidFill>
                <a:schemeClr val="accent4"/>
              </a:solidFill>
              <a:effectLst/>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65799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49266" y="273849"/>
            <a:ext cx="1212191"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000" b="1" cap="none" spc="0" dirty="0" smtClean="0">
                <a:ln/>
                <a:solidFill>
                  <a:schemeClr val="accent4"/>
                </a:solidFill>
                <a:effectLst/>
                <a:latin typeface="华文行楷" panose="02010800040101010101" pitchFamily="2" charset="-122"/>
                <a:ea typeface="华文行楷" panose="02010800040101010101" pitchFamily="2" charset="-122"/>
              </a:rPr>
              <a:t>找</a:t>
            </a:r>
            <a:endParaRPr lang="zh-CN" altLang="en-US" sz="8000" b="1" cap="none" spc="0" dirty="0">
              <a:ln/>
              <a:solidFill>
                <a:schemeClr val="accent4"/>
              </a:solidFill>
              <a:effectLst/>
              <a:latin typeface="华文行楷" panose="02010800040101010101" pitchFamily="2" charset="-122"/>
              <a:ea typeface="华文行楷" panose="02010800040101010101" pitchFamily="2" charset="-122"/>
            </a:endParaRPr>
          </a:p>
        </p:txBody>
      </p:sp>
      <p:grpSp>
        <p:nvGrpSpPr>
          <p:cNvPr id="5" name="组合 4"/>
          <p:cNvGrpSpPr/>
          <p:nvPr/>
        </p:nvGrpSpPr>
        <p:grpSpPr>
          <a:xfrm>
            <a:off x="2737890" y="1954639"/>
            <a:ext cx="6721418" cy="930735"/>
            <a:chOff x="0" y="0"/>
            <a:chExt cx="1776349" cy="930735"/>
          </a:xfrm>
        </p:grpSpPr>
        <p:sp>
          <p:nvSpPr>
            <p:cNvPr id="6" name="圆角矩形 5"/>
            <p:cNvSpPr/>
            <p:nvPr/>
          </p:nvSpPr>
          <p:spPr>
            <a:xfrm>
              <a:off x="0" y="0"/>
              <a:ext cx="1776349" cy="930735"/>
            </a:xfrm>
            <a:prstGeom prst="roundRect">
              <a:avLst/>
            </a:prstGeom>
          </p:spPr>
          <p:style>
            <a:lnRef idx="1">
              <a:schemeClr val="accent1"/>
            </a:lnRef>
            <a:fillRef idx="3">
              <a:schemeClr val="accent1"/>
            </a:fillRef>
            <a:effectRef idx="2">
              <a:schemeClr val="accent1"/>
            </a:effectRef>
            <a:fontRef idx="minor">
              <a:schemeClr val="lt1"/>
            </a:fontRef>
          </p:style>
        </p:sp>
        <p:sp>
          <p:nvSpPr>
            <p:cNvPr id="7" name="圆角矩形 4"/>
            <p:cNvSpPr txBox="1"/>
            <p:nvPr/>
          </p:nvSpPr>
          <p:spPr>
            <a:xfrm>
              <a:off x="45435" y="45435"/>
              <a:ext cx="1685479" cy="839865"/>
            </a:xfrm>
            <a:prstGeom prst="rect">
              <a:avLst/>
            </a:prstGeom>
          </p:spPr>
          <p:style>
            <a:lnRef idx="1">
              <a:schemeClr val="accent1"/>
            </a:lnRef>
            <a:fillRef idx="3">
              <a:schemeClr val="accent1"/>
            </a:fillRef>
            <a:effectRef idx="2">
              <a:schemeClr val="accent1"/>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3600" b="1" kern="1200" dirty="0" smtClean="0">
                  <a:latin typeface="楷体" panose="02010609060101010101" pitchFamily="49" charset="-122"/>
                  <a:ea typeface="楷体" panose="02010609060101010101" pitchFamily="49" charset="-122"/>
                </a:rPr>
                <a:t>1.</a:t>
              </a:r>
              <a:r>
                <a:rPr lang="zh-CN" altLang="en-US" sz="3600" b="1" kern="1200" dirty="0" smtClean="0">
                  <a:latin typeface="楷体" panose="02010609060101010101" pitchFamily="49" charset="-122"/>
                  <a:ea typeface="楷体" panose="02010609060101010101" pitchFamily="49" charset="-122"/>
                </a:rPr>
                <a:t>找材料与设问的相关点。</a:t>
              </a:r>
              <a:endParaRPr lang="zh-CN" sz="3600" kern="1200" dirty="0">
                <a:latin typeface="楷体" panose="02010609060101010101" pitchFamily="49" charset="-122"/>
                <a:ea typeface="楷体" panose="02010609060101010101" pitchFamily="49" charset="-122"/>
              </a:endParaRPr>
            </a:p>
          </p:txBody>
        </p:sp>
      </p:grpSp>
      <p:grpSp>
        <p:nvGrpSpPr>
          <p:cNvPr id="9" name="组合 8"/>
          <p:cNvGrpSpPr/>
          <p:nvPr/>
        </p:nvGrpSpPr>
        <p:grpSpPr>
          <a:xfrm>
            <a:off x="2737890" y="3567977"/>
            <a:ext cx="6721418" cy="930735"/>
            <a:chOff x="0" y="0"/>
            <a:chExt cx="1776349" cy="930735"/>
          </a:xfrm>
        </p:grpSpPr>
        <p:sp>
          <p:nvSpPr>
            <p:cNvPr id="10" name="圆角矩形 9"/>
            <p:cNvSpPr/>
            <p:nvPr/>
          </p:nvSpPr>
          <p:spPr>
            <a:xfrm>
              <a:off x="0" y="0"/>
              <a:ext cx="1776349" cy="930735"/>
            </a:xfrm>
            <a:prstGeom prst="roundRect">
              <a:avLst/>
            </a:prstGeom>
          </p:spPr>
          <p:style>
            <a:lnRef idx="1">
              <a:schemeClr val="accent1"/>
            </a:lnRef>
            <a:fillRef idx="3">
              <a:schemeClr val="accent1"/>
            </a:fillRef>
            <a:effectRef idx="2">
              <a:schemeClr val="accent1"/>
            </a:effectRef>
            <a:fontRef idx="minor">
              <a:schemeClr val="lt1"/>
            </a:fontRef>
          </p:style>
        </p:sp>
        <p:sp>
          <p:nvSpPr>
            <p:cNvPr id="11" name="圆角矩形 4"/>
            <p:cNvSpPr txBox="1"/>
            <p:nvPr/>
          </p:nvSpPr>
          <p:spPr>
            <a:xfrm>
              <a:off x="45435" y="45435"/>
              <a:ext cx="1685479" cy="839865"/>
            </a:xfrm>
            <a:prstGeom prst="rect">
              <a:avLst/>
            </a:prstGeom>
          </p:spPr>
          <p:style>
            <a:lnRef idx="1">
              <a:schemeClr val="accent1"/>
            </a:lnRef>
            <a:fillRef idx="3">
              <a:schemeClr val="accent1"/>
            </a:fillRef>
            <a:effectRef idx="2">
              <a:schemeClr val="accent1"/>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3600" b="1" kern="1200" dirty="0" smtClean="0">
                  <a:latin typeface="楷体" panose="02010609060101010101" pitchFamily="49" charset="-122"/>
                  <a:ea typeface="楷体" panose="02010609060101010101" pitchFamily="49" charset="-122"/>
                </a:rPr>
                <a:t>2.</a:t>
              </a:r>
              <a:r>
                <a:rPr lang="zh-CN" altLang="en-US" sz="3600" b="1" kern="1200" dirty="0" smtClean="0">
                  <a:latin typeface="楷体" panose="02010609060101010101" pitchFamily="49" charset="-122"/>
                  <a:ea typeface="楷体" panose="02010609060101010101" pitchFamily="49" charset="-122"/>
                </a:rPr>
                <a:t>找材料与材料的相联点。</a:t>
              </a:r>
              <a:endParaRPr lang="zh-CN" sz="3600" kern="1200" dirty="0">
                <a:latin typeface="楷体" panose="02010609060101010101" pitchFamily="49" charset="-122"/>
                <a:ea typeface="楷体" panose="02010609060101010101" pitchFamily="49" charset="-122"/>
              </a:endParaRPr>
            </a:p>
          </p:txBody>
        </p:sp>
      </p:grpSp>
      <p:grpSp>
        <p:nvGrpSpPr>
          <p:cNvPr id="12" name="组合 11"/>
          <p:cNvGrpSpPr/>
          <p:nvPr/>
        </p:nvGrpSpPr>
        <p:grpSpPr>
          <a:xfrm>
            <a:off x="2737890" y="5181315"/>
            <a:ext cx="6721418" cy="930735"/>
            <a:chOff x="0" y="0"/>
            <a:chExt cx="1776349" cy="930735"/>
          </a:xfrm>
        </p:grpSpPr>
        <p:sp>
          <p:nvSpPr>
            <p:cNvPr id="13" name="圆角矩形 12"/>
            <p:cNvSpPr/>
            <p:nvPr/>
          </p:nvSpPr>
          <p:spPr>
            <a:xfrm>
              <a:off x="0" y="0"/>
              <a:ext cx="1776349" cy="930735"/>
            </a:xfrm>
            <a:prstGeom prst="roundRect">
              <a:avLst/>
            </a:prstGeom>
          </p:spPr>
          <p:style>
            <a:lnRef idx="1">
              <a:schemeClr val="accent1"/>
            </a:lnRef>
            <a:fillRef idx="3">
              <a:schemeClr val="accent1"/>
            </a:fillRef>
            <a:effectRef idx="2">
              <a:schemeClr val="accent1"/>
            </a:effectRef>
            <a:fontRef idx="minor">
              <a:schemeClr val="lt1"/>
            </a:fontRef>
          </p:style>
        </p:sp>
        <p:sp>
          <p:nvSpPr>
            <p:cNvPr id="14" name="圆角矩形 4"/>
            <p:cNvSpPr txBox="1"/>
            <p:nvPr/>
          </p:nvSpPr>
          <p:spPr>
            <a:xfrm>
              <a:off x="45435" y="45435"/>
              <a:ext cx="1685479" cy="839865"/>
            </a:xfrm>
            <a:prstGeom prst="rect">
              <a:avLst/>
            </a:prstGeom>
          </p:spPr>
          <p:style>
            <a:lnRef idx="1">
              <a:schemeClr val="accent1"/>
            </a:lnRef>
            <a:fillRef idx="3">
              <a:schemeClr val="accent1"/>
            </a:fillRef>
            <a:effectRef idx="2">
              <a:schemeClr val="accent1"/>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3600" b="1" kern="1200" dirty="0" smtClean="0">
                  <a:latin typeface="楷体" panose="02010609060101010101" pitchFamily="49" charset="-122"/>
                  <a:ea typeface="楷体" panose="02010609060101010101" pitchFamily="49" charset="-122"/>
                </a:rPr>
                <a:t>3.</a:t>
              </a:r>
              <a:r>
                <a:rPr lang="zh-CN" altLang="en-US" sz="3600" b="1" kern="1200" dirty="0" smtClean="0">
                  <a:latin typeface="楷体" panose="02010609060101010101" pitchFamily="49" charset="-122"/>
                  <a:ea typeface="楷体" panose="02010609060101010101" pitchFamily="49" charset="-122"/>
                </a:rPr>
                <a:t>找材料与材料之间的联系。</a:t>
              </a:r>
              <a:endParaRPr lang="zh-CN" sz="3600" kern="1200" dirty="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236789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49266" y="273849"/>
            <a:ext cx="1212191"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000" b="1" cap="none" spc="0" dirty="0" smtClean="0">
                <a:ln/>
                <a:solidFill>
                  <a:schemeClr val="accent4"/>
                </a:solidFill>
                <a:effectLst/>
                <a:latin typeface="华文行楷" panose="02010800040101010101" pitchFamily="2" charset="-122"/>
                <a:ea typeface="华文行楷" panose="02010800040101010101" pitchFamily="2" charset="-122"/>
              </a:rPr>
              <a:t>答</a:t>
            </a:r>
            <a:endParaRPr lang="zh-CN" altLang="en-US" sz="8000" b="1" cap="none" spc="0" dirty="0">
              <a:ln/>
              <a:solidFill>
                <a:schemeClr val="accent4"/>
              </a:solidFill>
              <a:effectLst/>
              <a:latin typeface="华文行楷" panose="02010800040101010101" pitchFamily="2" charset="-122"/>
              <a:ea typeface="华文行楷" panose="02010800040101010101" pitchFamily="2" charset="-122"/>
            </a:endParaRPr>
          </a:p>
        </p:txBody>
      </p:sp>
      <p:grpSp>
        <p:nvGrpSpPr>
          <p:cNvPr id="5" name="组合 4"/>
          <p:cNvGrpSpPr/>
          <p:nvPr/>
        </p:nvGrpSpPr>
        <p:grpSpPr>
          <a:xfrm>
            <a:off x="2412066" y="1954639"/>
            <a:ext cx="6721418" cy="930735"/>
            <a:chOff x="0" y="0"/>
            <a:chExt cx="1776349" cy="930735"/>
          </a:xfrm>
        </p:grpSpPr>
        <p:sp>
          <p:nvSpPr>
            <p:cNvPr id="6" name="圆角矩形 5"/>
            <p:cNvSpPr/>
            <p:nvPr/>
          </p:nvSpPr>
          <p:spPr>
            <a:xfrm>
              <a:off x="0" y="0"/>
              <a:ext cx="1776349" cy="930735"/>
            </a:xfrm>
            <a:prstGeom prst="roundRect">
              <a:avLst/>
            </a:prstGeom>
          </p:spPr>
          <p:style>
            <a:lnRef idx="1">
              <a:schemeClr val="accent1"/>
            </a:lnRef>
            <a:fillRef idx="3">
              <a:schemeClr val="accent1"/>
            </a:fillRef>
            <a:effectRef idx="2">
              <a:schemeClr val="accent1"/>
            </a:effectRef>
            <a:fontRef idx="minor">
              <a:schemeClr val="lt1"/>
            </a:fontRef>
          </p:style>
        </p:sp>
        <p:sp>
          <p:nvSpPr>
            <p:cNvPr id="7" name="圆角矩形 4"/>
            <p:cNvSpPr txBox="1"/>
            <p:nvPr/>
          </p:nvSpPr>
          <p:spPr>
            <a:xfrm>
              <a:off x="45435" y="45435"/>
              <a:ext cx="1685479" cy="839865"/>
            </a:xfrm>
            <a:prstGeom prst="rect">
              <a:avLst/>
            </a:prstGeom>
          </p:spPr>
          <p:style>
            <a:lnRef idx="1">
              <a:schemeClr val="accent1"/>
            </a:lnRef>
            <a:fillRef idx="3">
              <a:schemeClr val="accent1"/>
            </a:fillRef>
            <a:effectRef idx="2">
              <a:schemeClr val="accent1"/>
            </a:effectRef>
            <a:fontRef idx="minor">
              <a:schemeClr val="lt1"/>
            </a:fontRef>
          </p:style>
          <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3600" b="1" kern="1200" dirty="0" smtClean="0">
                  <a:latin typeface="楷体" panose="02010609060101010101" pitchFamily="49" charset="-122"/>
                  <a:ea typeface="楷体" panose="02010609060101010101" pitchFamily="49" charset="-122"/>
                </a:rPr>
                <a:t>1.</a:t>
              </a:r>
              <a:r>
                <a:rPr lang="zh-CN" altLang="en-US" sz="3600" b="1" kern="1200" dirty="0" smtClean="0">
                  <a:latin typeface="楷体" panose="02010609060101010101" pitchFamily="49" charset="-122"/>
                  <a:ea typeface="楷体" panose="02010609060101010101" pitchFamily="49" charset="-122"/>
                </a:rPr>
                <a:t>“问什么答什么”。</a:t>
              </a:r>
              <a:endParaRPr lang="zh-CN" sz="3600" kern="1200" dirty="0">
                <a:latin typeface="楷体" panose="02010609060101010101" pitchFamily="49" charset="-122"/>
                <a:ea typeface="楷体" panose="02010609060101010101" pitchFamily="49" charset="-122"/>
              </a:endParaRPr>
            </a:p>
          </p:txBody>
        </p:sp>
      </p:grpSp>
      <p:grpSp>
        <p:nvGrpSpPr>
          <p:cNvPr id="8" name="组合 7"/>
          <p:cNvGrpSpPr/>
          <p:nvPr/>
        </p:nvGrpSpPr>
        <p:grpSpPr>
          <a:xfrm>
            <a:off x="2412067" y="3399812"/>
            <a:ext cx="6721418" cy="930735"/>
            <a:chOff x="0" y="0"/>
            <a:chExt cx="2412441" cy="930735"/>
          </a:xfrm>
        </p:grpSpPr>
        <p:sp>
          <p:nvSpPr>
            <p:cNvPr id="9" name="圆角矩形 8"/>
            <p:cNvSpPr/>
            <p:nvPr/>
          </p:nvSpPr>
          <p:spPr>
            <a:xfrm>
              <a:off x="0" y="0"/>
              <a:ext cx="2412441" cy="930735"/>
            </a:xfrm>
            <a:prstGeom prst="roundRect">
              <a:avLst/>
            </a:prstGeom>
          </p:spPr>
          <p:style>
            <a:lnRef idx="1">
              <a:schemeClr val="accent1"/>
            </a:lnRef>
            <a:fillRef idx="3">
              <a:schemeClr val="accent1"/>
            </a:fillRef>
            <a:effectRef idx="2">
              <a:schemeClr val="accent1"/>
            </a:effectRef>
            <a:fontRef idx="minor">
              <a:schemeClr val="lt1"/>
            </a:fontRef>
          </p:style>
        </p:sp>
        <p:sp>
          <p:nvSpPr>
            <p:cNvPr id="10" name="圆角矩形 4"/>
            <p:cNvSpPr txBox="1"/>
            <p:nvPr/>
          </p:nvSpPr>
          <p:spPr>
            <a:xfrm>
              <a:off x="45435" y="45434"/>
              <a:ext cx="2305301" cy="839865"/>
            </a:xfrm>
            <a:prstGeom prst="rect">
              <a:avLst/>
            </a:prstGeom>
          </p:spPr>
          <p:style>
            <a:lnRef idx="1">
              <a:schemeClr val="accent1"/>
            </a:lnRef>
            <a:fillRef idx="3">
              <a:schemeClr val="accent1"/>
            </a:fillRef>
            <a:effectRef idx="2">
              <a:schemeClr val="accent1"/>
            </a:effectRef>
            <a:fontRef idx="minor">
              <a:schemeClr val="lt1"/>
            </a:fontRef>
          </p:style>
          <p:txBody>
            <a:bodyPr spcFirstLastPara="0" vert="horz" wrap="square" lIns="60960" tIns="60960" rIns="60960" bIns="60960" numCol="1" spcCol="1270" anchor="ctr" anchorCtr="0">
              <a:noAutofit/>
            </a:bodyPr>
            <a:lstStyle/>
            <a:p>
              <a:pPr lvl="0" defTabSz="711200">
                <a:lnSpc>
                  <a:spcPct val="90000"/>
                </a:lnSpc>
                <a:spcBef>
                  <a:spcPct val="0"/>
                </a:spcBef>
                <a:spcAft>
                  <a:spcPct val="35000"/>
                </a:spcAft>
              </a:pPr>
              <a:r>
                <a:rPr lang="en-US" altLang="zh-CN" sz="3600" b="1" dirty="0" smtClean="0">
                  <a:latin typeface="楷体" panose="02010609060101010101" pitchFamily="49" charset="-122"/>
                  <a:ea typeface="楷体" panose="02010609060101010101" pitchFamily="49" charset="-122"/>
                </a:rPr>
                <a:t>2.</a:t>
              </a:r>
              <a:r>
                <a:rPr lang="zh-CN" altLang="en-US" sz="3600" b="1" dirty="0" smtClean="0">
                  <a:latin typeface="楷体" panose="02010609060101010101" pitchFamily="49" charset="-122"/>
                  <a:ea typeface="楷体" panose="02010609060101010101" pitchFamily="49" charset="-122"/>
                </a:rPr>
                <a:t>提示</a:t>
              </a:r>
              <a:r>
                <a:rPr lang="zh-CN" altLang="en-US" sz="3600" b="1" dirty="0">
                  <a:latin typeface="楷体" panose="02010609060101010101" pitchFamily="49" charset="-122"/>
                  <a:ea typeface="楷体" panose="02010609060101010101" pitchFamily="49" charset="-122"/>
                </a:rPr>
                <a:t>语</a:t>
              </a:r>
              <a:r>
                <a:rPr lang="zh-CN" altLang="en-US" sz="3600" b="1" dirty="0" smtClean="0">
                  <a:latin typeface="楷体" panose="02010609060101010101" pitchFamily="49" charset="-122"/>
                  <a:ea typeface="楷体" panose="02010609060101010101" pitchFamily="49" charset="-122"/>
                </a:rPr>
                <a:t>、序号</a:t>
              </a:r>
              <a:r>
                <a:rPr lang="zh-CN" altLang="en-US" sz="3600" b="1" dirty="0">
                  <a:latin typeface="楷体" panose="02010609060101010101" pitchFamily="49" charset="-122"/>
                  <a:ea typeface="楷体" panose="02010609060101010101" pitchFamily="49" charset="-122"/>
                </a:rPr>
                <a:t>化</a:t>
              </a:r>
              <a:r>
                <a:rPr lang="zh-CN" altLang="en-US" sz="3600" b="1" dirty="0" smtClean="0">
                  <a:latin typeface="楷体" panose="02010609060101010101" pitchFamily="49" charset="-122"/>
                  <a:ea typeface="楷体" panose="02010609060101010101" pitchFamily="49" charset="-122"/>
                </a:rPr>
                <a:t>、条理化。</a:t>
              </a:r>
              <a:endParaRPr lang="zh-CN" sz="3600" b="1" dirty="0">
                <a:latin typeface="楷体" panose="02010609060101010101" pitchFamily="49" charset="-122"/>
                <a:ea typeface="楷体" panose="02010609060101010101" pitchFamily="49" charset="-122"/>
              </a:endParaRPr>
            </a:p>
          </p:txBody>
        </p:sp>
      </p:grpSp>
      <p:grpSp>
        <p:nvGrpSpPr>
          <p:cNvPr id="11" name="组合 10"/>
          <p:cNvGrpSpPr/>
          <p:nvPr/>
        </p:nvGrpSpPr>
        <p:grpSpPr>
          <a:xfrm>
            <a:off x="2412066" y="4975206"/>
            <a:ext cx="6721418" cy="930735"/>
            <a:chOff x="0" y="0"/>
            <a:chExt cx="1776349" cy="930735"/>
          </a:xfrm>
        </p:grpSpPr>
        <p:sp>
          <p:nvSpPr>
            <p:cNvPr id="12" name="圆角矩形 11"/>
            <p:cNvSpPr/>
            <p:nvPr/>
          </p:nvSpPr>
          <p:spPr>
            <a:xfrm>
              <a:off x="0" y="0"/>
              <a:ext cx="1776349" cy="930735"/>
            </a:xfrm>
            <a:prstGeom prst="roundRect">
              <a:avLst/>
            </a:prstGeom>
          </p:spPr>
          <p:style>
            <a:lnRef idx="1">
              <a:schemeClr val="accent1"/>
            </a:lnRef>
            <a:fillRef idx="3">
              <a:schemeClr val="accent1"/>
            </a:fillRef>
            <a:effectRef idx="2">
              <a:schemeClr val="accent1"/>
            </a:effectRef>
            <a:fontRef idx="minor">
              <a:schemeClr val="lt1"/>
            </a:fontRef>
          </p:style>
        </p:sp>
        <p:sp>
          <p:nvSpPr>
            <p:cNvPr id="13" name="圆角矩形 4"/>
            <p:cNvSpPr txBox="1"/>
            <p:nvPr/>
          </p:nvSpPr>
          <p:spPr>
            <a:xfrm>
              <a:off x="45435" y="45435"/>
              <a:ext cx="1685479" cy="839865"/>
            </a:xfrm>
            <a:prstGeom prst="rect">
              <a:avLst/>
            </a:prstGeom>
          </p:spPr>
          <p:style>
            <a:lnRef idx="1">
              <a:schemeClr val="accent1"/>
            </a:lnRef>
            <a:fillRef idx="3">
              <a:schemeClr val="accent1"/>
            </a:fillRef>
            <a:effectRef idx="2">
              <a:schemeClr val="accent1"/>
            </a:effectRef>
            <a:fontRef idx="minor">
              <a:schemeClr val="lt1"/>
            </a:fontRef>
          </p:style>
          <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3600" b="1" kern="1200" dirty="0" smtClean="0">
                  <a:latin typeface="楷体" panose="02010609060101010101" pitchFamily="49" charset="-122"/>
                  <a:ea typeface="楷体" panose="02010609060101010101" pitchFamily="49" charset="-122"/>
                </a:rPr>
                <a:t>3.</a:t>
              </a:r>
              <a:r>
                <a:rPr lang="zh-CN" altLang="en-US" sz="3600" b="1" kern="1200" dirty="0" smtClean="0">
                  <a:latin typeface="楷体" panose="02010609060101010101" pitchFamily="49" charset="-122"/>
                  <a:ea typeface="楷体" panose="02010609060101010101" pitchFamily="49" charset="-122"/>
                </a:rPr>
                <a:t>书面语言、严谨清晰。</a:t>
              </a:r>
              <a:endParaRPr lang="zh-CN" sz="3600" kern="1200" dirty="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58375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1367" y="231139"/>
            <a:ext cx="11686095" cy="4228850"/>
          </a:xfrm>
          <a:prstGeom prst="rect">
            <a:avLst/>
          </a:prstGeom>
        </p:spPr>
        <p:txBody>
          <a:bodyPr wrap="square">
            <a:spAutoFit/>
          </a:bodyPr>
          <a:lstStyle/>
          <a:p>
            <a:pPr algn="just">
              <a:lnSpc>
                <a:spcPct val="120000"/>
              </a:lnSpc>
              <a:spcAft>
                <a:spcPts val="0"/>
              </a:spcAft>
            </a:pPr>
            <a:r>
              <a:rPr lang="en-US" altLang="zh-CN" sz="2800" b="1" kern="100" dirty="0">
                <a:latin typeface="宋体" panose="02010600030101010101" pitchFamily="2" charset="-122"/>
                <a:ea typeface="宋体" panose="02010600030101010101" pitchFamily="2" charset="-122"/>
                <a:cs typeface="Times New Roman" panose="02020603050405020304" pitchFamily="18" charset="0"/>
              </a:rPr>
              <a:t>26.</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16</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分）阅读材料，完成下列要求。</a:t>
            </a:r>
          </a:p>
          <a:p>
            <a:pPr algn="just">
              <a:lnSpc>
                <a:spcPct val="120000"/>
              </a:lnSpc>
              <a:spcAft>
                <a:spcPts val="0"/>
              </a:spcAft>
            </a:pPr>
            <a:r>
              <a:rPr lang="zh-CN" altLang="zh-CN" sz="2800" b="1" kern="100" dirty="0">
                <a:latin typeface="Calibri" panose="020F0502020204030204" pitchFamily="34" charset="0"/>
                <a:ea typeface="黑体" panose="02010609060101010101" pitchFamily="49" charset="-122"/>
                <a:cs typeface="Times New Roman" panose="02020603050405020304" pitchFamily="18" charset="0"/>
              </a:rPr>
              <a:t>材料一</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Calibri" panose="020F0502020204030204" pitchFamily="34" charset="0"/>
                <a:ea typeface="楷体" panose="02010609060101010101" pitchFamily="49" charset="-122"/>
                <a:cs typeface="Times New Roman" panose="02020603050405020304" pitchFamily="18" charset="0"/>
              </a:rPr>
              <a:t> </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“光荣革命”是英国历史的转折点。从表面上看似乎一切都没有变，只是换了国王……但实质上新国王是由议会创造出来的，没有议会就没有国王的王位。</a:t>
            </a:r>
          </a:p>
          <a:p>
            <a:pPr algn="just">
              <a:lnSpc>
                <a:spcPct val="120000"/>
              </a:lnSpc>
              <a:spcAft>
                <a:spcPts val="0"/>
              </a:spcAft>
            </a:pPr>
            <a:r>
              <a:rPr lang="en-US" altLang="zh-CN" sz="2800" b="1" kern="1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zh-CN" sz="2800" b="1" kern="100" dirty="0" smtClean="0">
                <a:latin typeface="楷体" panose="02010609060101010101" pitchFamily="49" charset="-122"/>
                <a:ea typeface="楷体" panose="02010609060101010101" pitchFamily="49" charset="-122"/>
                <a:cs typeface="Times New Roman" panose="02020603050405020304" pitchFamily="18" charset="0"/>
              </a:rPr>
              <a:t>钱</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乘旦、许洁明《英国通史》</a:t>
            </a:r>
          </a:p>
          <a:p>
            <a:pPr algn="just">
              <a:lnSpc>
                <a:spcPct val="120000"/>
              </a:lnSpc>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）材料一中“</a:t>
            </a:r>
            <a:r>
              <a:rPr lang="zh-CN" altLang="zh-CN" sz="2800" b="1" kern="100" dirty="0">
                <a:latin typeface="Calibri" panose="020F0502020204030204" pitchFamily="34" charset="0"/>
                <a:ea typeface="楷体" panose="02010609060101010101" pitchFamily="49" charset="-122"/>
                <a:cs typeface="Times New Roman" panose="02020603050405020304" pitchFamily="18" charset="0"/>
              </a:rPr>
              <a:t>新国王是由议会创造出来的，没有议会就没有国王的王位</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”表明英国确立了何种政治制度？该政治制度有何特点？结合所学知识回答，该政治制度确立的标志是什么？（</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6</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a:t>
            </a:r>
            <a:r>
              <a:rPr lang="zh-CN" altLang="zh-CN" sz="2800" b="1"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椭圆 4"/>
          <p:cNvSpPr/>
          <p:nvPr/>
        </p:nvSpPr>
        <p:spPr>
          <a:xfrm>
            <a:off x="1717787" y="3330299"/>
            <a:ext cx="909474" cy="5509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p:nvCxnSpPr>
        <p:spPr>
          <a:xfrm>
            <a:off x="3278985" y="3811157"/>
            <a:ext cx="2673350" cy="79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8328713" y="3871691"/>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10"/>
          <p:cNvSpPr txBox="1">
            <a:spLocks noChangeArrowheads="1"/>
          </p:cNvSpPr>
          <p:nvPr/>
        </p:nvSpPr>
        <p:spPr bwMode="auto">
          <a:xfrm>
            <a:off x="607133" y="4411993"/>
            <a:ext cx="2371030" cy="225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lnSpc>
                <a:spcPct val="150000"/>
              </a:lnSpc>
              <a:spcBef>
                <a:spcPct val="0"/>
              </a:spcBef>
              <a:spcAft>
                <a:spcPct val="0"/>
              </a:spcAft>
              <a:buNone/>
            </a:pPr>
            <a:r>
              <a:rPr lang="zh-CN" altLang="zh-CN" b="1" dirty="0">
                <a:solidFill>
                  <a:srgbClr val="C00000"/>
                </a:solidFill>
                <a:latin typeface="华文中宋" panose="02010600040101010101" pitchFamily="2" charset="-122"/>
                <a:ea typeface="华文中宋" panose="02010600040101010101" pitchFamily="2" charset="-122"/>
              </a:rPr>
              <a:t>政治制度</a:t>
            </a:r>
            <a:r>
              <a:rPr lang="zh-CN" altLang="zh-CN" b="1" dirty="0" smtClean="0">
                <a:solidFill>
                  <a:srgbClr val="C00000"/>
                </a:solidFill>
                <a:latin typeface="华文中宋" panose="02010600040101010101" pitchFamily="2" charset="-122"/>
                <a:ea typeface="华文中宋" panose="02010600040101010101" pitchFamily="2" charset="-122"/>
              </a:rPr>
              <a:t>：</a:t>
            </a:r>
            <a:endParaRPr lang="en-US" altLang="zh-CN" b="1" dirty="0">
              <a:solidFill>
                <a:srgbClr val="C00000"/>
              </a:solidFill>
              <a:latin typeface="华文中宋" panose="02010600040101010101" pitchFamily="2" charset="-122"/>
              <a:ea typeface="华文中宋" panose="02010600040101010101" pitchFamily="2" charset="-122"/>
            </a:endParaRPr>
          </a:p>
          <a:p>
            <a:pPr defTabSz="1219170" fontAlgn="base">
              <a:lnSpc>
                <a:spcPct val="150000"/>
              </a:lnSpc>
              <a:spcBef>
                <a:spcPct val="0"/>
              </a:spcBef>
              <a:spcAft>
                <a:spcPct val="0"/>
              </a:spcAft>
              <a:buNone/>
            </a:pPr>
            <a:r>
              <a:rPr lang="zh-CN" altLang="zh-CN" b="1" dirty="0">
                <a:solidFill>
                  <a:srgbClr val="C00000"/>
                </a:solidFill>
                <a:latin typeface="华文中宋" panose="02010600040101010101" pitchFamily="2" charset="-122"/>
                <a:ea typeface="华文中宋" panose="02010600040101010101" pitchFamily="2" charset="-122"/>
              </a:rPr>
              <a:t>特点</a:t>
            </a:r>
            <a:r>
              <a:rPr lang="zh-CN" altLang="zh-CN" b="1" dirty="0" smtClean="0">
                <a:solidFill>
                  <a:srgbClr val="C00000"/>
                </a:solidFill>
                <a:latin typeface="华文中宋" panose="02010600040101010101" pitchFamily="2" charset="-122"/>
                <a:ea typeface="华文中宋" panose="02010600040101010101" pitchFamily="2" charset="-122"/>
              </a:rPr>
              <a:t>：</a:t>
            </a:r>
            <a:endParaRPr lang="en-US" altLang="zh-CN" b="1" dirty="0" smtClean="0">
              <a:solidFill>
                <a:srgbClr val="C00000"/>
              </a:solidFill>
              <a:latin typeface="华文中宋" panose="02010600040101010101" pitchFamily="2" charset="-122"/>
              <a:ea typeface="华文中宋" panose="02010600040101010101" pitchFamily="2" charset="-122"/>
            </a:endParaRPr>
          </a:p>
          <a:p>
            <a:pPr defTabSz="1219170" fontAlgn="base">
              <a:lnSpc>
                <a:spcPct val="150000"/>
              </a:lnSpc>
              <a:spcBef>
                <a:spcPct val="0"/>
              </a:spcBef>
              <a:spcAft>
                <a:spcPct val="0"/>
              </a:spcAft>
              <a:buNone/>
            </a:pPr>
            <a:r>
              <a:rPr lang="zh-CN" altLang="en-US" b="1" dirty="0" smtClean="0">
                <a:solidFill>
                  <a:srgbClr val="C00000"/>
                </a:solidFill>
                <a:latin typeface="华文中宋" panose="02010600040101010101" pitchFamily="2" charset="-122"/>
                <a:ea typeface="华文中宋" panose="02010600040101010101" pitchFamily="2" charset="-122"/>
              </a:rPr>
              <a:t>标志：</a:t>
            </a:r>
            <a:endParaRPr lang="en-US" altLang="zh-CN" b="1" dirty="0">
              <a:solidFill>
                <a:srgbClr val="C00000"/>
              </a:solidFill>
              <a:latin typeface="华文中宋" panose="02010600040101010101" pitchFamily="2" charset="-122"/>
              <a:ea typeface="华文中宋" panose="02010600040101010101" pitchFamily="2" charset="-122"/>
            </a:endParaRPr>
          </a:p>
        </p:txBody>
      </p:sp>
      <p:sp>
        <p:nvSpPr>
          <p:cNvPr id="9" name="TextBox 11"/>
          <p:cNvSpPr txBox="1"/>
          <p:nvPr/>
        </p:nvSpPr>
        <p:spPr>
          <a:xfrm>
            <a:off x="2573341" y="4551562"/>
            <a:ext cx="4084638" cy="615551"/>
          </a:xfrm>
          <a:prstGeom prst="rect">
            <a:avLst/>
          </a:prstGeom>
          <a:noFill/>
        </p:spPr>
        <p:txBody>
          <a:bodyPr wrap="square" lIns="121917" tIns="60959" rIns="121917" bIns="60959">
            <a:spAutoFit/>
          </a:bodyPr>
          <a:lstStyle/>
          <a:p>
            <a:pPr defTabSz="1219170" fontAlgn="base">
              <a:spcBef>
                <a:spcPct val="0"/>
              </a:spcBef>
              <a:spcAft>
                <a:spcPct val="0"/>
              </a:spcAft>
              <a:defRPr/>
            </a:pPr>
            <a:r>
              <a:rPr lang="zh-CN" altLang="zh-CN" sz="3200" b="1" dirty="0" smtClean="0">
                <a:solidFill>
                  <a:srgbClr val="0000CC"/>
                </a:solidFill>
                <a:latin typeface="宋体" panose="02010600030101010101" pitchFamily="2" charset="-122"/>
                <a:ea typeface="宋体" panose="02010600030101010101" pitchFamily="2" charset="-122"/>
              </a:rPr>
              <a:t>君主立宪制（</a:t>
            </a:r>
            <a:r>
              <a:rPr lang="en-US" altLang="zh-CN" sz="3200" b="1" dirty="0" smtClean="0">
                <a:solidFill>
                  <a:srgbClr val="0000CC"/>
                </a:solidFill>
                <a:latin typeface="宋体" panose="02010600030101010101" pitchFamily="2" charset="-122"/>
                <a:ea typeface="宋体" panose="02010600030101010101" pitchFamily="2" charset="-122"/>
              </a:rPr>
              <a:t>2</a:t>
            </a:r>
            <a:r>
              <a:rPr lang="zh-CN" altLang="zh-CN" sz="3200" b="1" dirty="0" smtClean="0">
                <a:solidFill>
                  <a:srgbClr val="0000CC"/>
                </a:solidFill>
                <a:latin typeface="宋体" panose="02010600030101010101" pitchFamily="2" charset="-122"/>
                <a:ea typeface="宋体" panose="02010600030101010101" pitchFamily="2" charset="-122"/>
              </a:rPr>
              <a:t>分</a:t>
            </a:r>
            <a:r>
              <a:rPr lang="zh-CN" altLang="zh-CN" sz="3200" b="1" dirty="0">
                <a:solidFill>
                  <a:srgbClr val="0000CC"/>
                </a:solidFill>
                <a:latin typeface="宋体" panose="02010600030101010101" pitchFamily="2" charset="-122"/>
                <a:ea typeface="宋体" panose="02010600030101010101" pitchFamily="2" charset="-122"/>
              </a:rPr>
              <a:t>）</a:t>
            </a:r>
            <a:endParaRPr lang="en-US" altLang="zh-CN" sz="3200" b="1" dirty="0">
              <a:solidFill>
                <a:srgbClr val="0000CC"/>
              </a:solidFill>
              <a:latin typeface="宋体" panose="02010600030101010101" pitchFamily="2" charset="-122"/>
              <a:ea typeface="宋体" panose="02010600030101010101" pitchFamily="2" charset="-122"/>
            </a:endParaRPr>
          </a:p>
        </p:txBody>
      </p:sp>
      <p:cxnSp>
        <p:nvCxnSpPr>
          <p:cNvPr id="13" name="直接连接符 12"/>
          <p:cNvCxnSpPr/>
          <p:nvPr/>
        </p:nvCxnSpPr>
        <p:spPr>
          <a:xfrm flipV="1">
            <a:off x="3822973" y="4274626"/>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846486" y="5306682"/>
            <a:ext cx="4440018" cy="615551"/>
          </a:xfrm>
          <a:prstGeom prst="rect">
            <a:avLst/>
          </a:prstGeom>
          <a:noFill/>
        </p:spPr>
        <p:txBody>
          <a:bodyPr wrap="square" lIns="121917" tIns="60959" rIns="121917" bIns="60959">
            <a:spAutoFit/>
          </a:bodyPr>
          <a:lstStyle/>
          <a:p>
            <a:pPr defTabSz="1219170" fontAlgn="base">
              <a:spcBef>
                <a:spcPct val="0"/>
              </a:spcBef>
              <a:spcAft>
                <a:spcPct val="0"/>
              </a:spcAft>
            </a:pPr>
            <a:r>
              <a:rPr lang="zh-CN" altLang="zh-CN" sz="3200" b="1" dirty="0">
                <a:solidFill>
                  <a:srgbClr val="0000CC"/>
                </a:solidFill>
                <a:latin typeface="宋体" panose="02010600030101010101" pitchFamily="2" charset="-122"/>
                <a:ea typeface="宋体" panose="02010600030101010101" pitchFamily="2" charset="-122"/>
              </a:rPr>
              <a:t>议会权力</a:t>
            </a:r>
            <a:r>
              <a:rPr lang="zh-CN" altLang="zh-CN" sz="3200" b="1" dirty="0" smtClean="0">
                <a:solidFill>
                  <a:srgbClr val="0000CC"/>
                </a:solidFill>
                <a:latin typeface="宋体" panose="02010600030101010101" pitchFamily="2" charset="-122"/>
                <a:ea typeface="宋体" panose="02010600030101010101" pitchFamily="2" charset="-122"/>
              </a:rPr>
              <a:t>至上</a:t>
            </a:r>
            <a:r>
              <a:rPr lang="zh-CN" altLang="zh-CN" sz="3200" b="1" dirty="0">
                <a:solidFill>
                  <a:srgbClr val="0000CC"/>
                </a:solidFill>
                <a:latin typeface="宋体" panose="02010600030101010101" pitchFamily="2" charset="-122"/>
                <a:ea typeface="宋体" panose="02010600030101010101" pitchFamily="2" charset="-122"/>
              </a:rPr>
              <a:t>（</a:t>
            </a:r>
            <a:r>
              <a:rPr lang="en-US" altLang="zh-CN" sz="3200" b="1" dirty="0">
                <a:solidFill>
                  <a:srgbClr val="0000CC"/>
                </a:solidFill>
                <a:latin typeface="宋体" panose="02010600030101010101" pitchFamily="2" charset="-122"/>
                <a:ea typeface="宋体" panose="02010600030101010101" pitchFamily="2" charset="-122"/>
              </a:rPr>
              <a:t>2</a:t>
            </a:r>
            <a:r>
              <a:rPr lang="zh-CN" altLang="zh-CN" sz="3200" b="1" dirty="0">
                <a:solidFill>
                  <a:srgbClr val="0000CC"/>
                </a:solidFill>
                <a:latin typeface="宋体" panose="02010600030101010101" pitchFamily="2" charset="-122"/>
                <a:ea typeface="宋体" panose="02010600030101010101" pitchFamily="2" charset="-122"/>
              </a:rPr>
              <a:t>分</a:t>
            </a:r>
            <a:r>
              <a:rPr lang="zh-CN" altLang="zh-CN" sz="3200" b="1" dirty="0" smtClean="0">
                <a:solidFill>
                  <a:srgbClr val="0000CC"/>
                </a:solidFill>
                <a:latin typeface="宋体" panose="02010600030101010101" pitchFamily="2" charset="-122"/>
                <a:ea typeface="宋体" panose="02010600030101010101" pitchFamily="2" charset="-122"/>
              </a:rPr>
              <a:t>）</a:t>
            </a:r>
            <a:endParaRPr lang="zh-CN" altLang="en-US" sz="3200" b="1" dirty="0">
              <a:solidFill>
                <a:srgbClr val="0000CC"/>
              </a:solidFill>
              <a:latin typeface="宋体" panose="02010600030101010101" pitchFamily="2" charset="-122"/>
              <a:ea typeface="宋体" panose="02010600030101010101" pitchFamily="2" charset="-122"/>
            </a:endParaRPr>
          </a:p>
        </p:txBody>
      </p:sp>
      <p:sp>
        <p:nvSpPr>
          <p:cNvPr id="15" name="矩形 14"/>
          <p:cNvSpPr/>
          <p:nvPr/>
        </p:nvSpPr>
        <p:spPr>
          <a:xfrm>
            <a:off x="1717787" y="6037835"/>
            <a:ext cx="4940191" cy="615551"/>
          </a:xfrm>
          <a:prstGeom prst="rect">
            <a:avLst/>
          </a:prstGeom>
          <a:noFill/>
        </p:spPr>
        <p:txBody>
          <a:bodyPr wrap="square" lIns="121917" tIns="60959" rIns="121917" bIns="60959">
            <a:spAutoFit/>
          </a:bodyPr>
          <a:lstStyle/>
          <a:p>
            <a:pPr defTabSz="1219170" fontAlgn="base">
              <a:spcBef>
                <a:spcPct val="0"/>
              </a:spcBef>
              <a:spcAft>
                <a:spcPct val="0"/>
              </a:spcAft>
            </a:pPr>
            <a:r>
              <a:rPr lang="zh-CN" altLang="zh-CN" sz="3200" b="1" dirty="0" smtClean="0">
                <a:solidFill>
                  <a:srgbClr val="0000CC"/>
                </a:solidFill>
                <a:latin typeface="宋体" panose="02010600030101010101" pitchFamily="2" charset="-122"/>
                <a:ea typeface="宋体" panose="02010600030101010101" pitchFamily="2" charset="-122"/>
              </a:rPr>
              <a:t>《权利法案》</a:t>
            </a:r>
            <a:r>
              <a:rPr lang="zh-CN" altLang="zh-CN" sz="3200" b="1" dirty="0">
                <a:solidFill>
                  <a:srgbClr val="0000CC"/>
                </a:solidFill>
                <a:latin typeface="宋体" panose="02010600030101010101" pitchFamily="2" charset="-122"/>
                <a:ea typeface="宋体" panose="02010600030101010101" pitchFamily="2" charset="-122"/>
              </a:rPr>
              <a:t>（</a:t>
            </a:r>
            <a:r>
              <a:rPr lang="en-US" altLang="zh-CN" sz="3200" b="1" dirty="0">
                <a:solidFill>
                  <a:srgbClr val="0000CC"/>
                </a:solidFill>
                <a:latin typeface="宋体" panose="02010600030101010101" pitchFamily="2" charset="-122"/>
                <a:ea typeface="宋体" panose="02010600030101010101" pitchFamily="2" charset="-122"/>
              </a:rPr>
              <a:t>2</a:t>
            </a:r>
            <a:r>
              <a:rPr lang="zh-CN" altLang="zh-CN" sz="3200" b="1" dirty="0">
                <a:solidFill>
                  <a:srgbClr val="0000CC"/>
                </a:solidFill>
                <a:latin typeface="宋体" panose="02010600030101010101" pitchFamily="2" charset="-122"/>
                <a:ea typeface="宋体" panose="02010600030101010101" pitchFamily="2" charset="-122"/>
              </a:rPr>
              <a:t>分</a:t>
            </a:r>
            <a:r>
              <a:rPr lang="zh-CN" altLang="zh-CN" sz="3200" b="1" dirty="0" smtClean="0">
                <a:solidFill>
                  <a:srgbClr val="0000CC"/>
                </a:solidFill>
                <a:latin typeface="宋体" panose="02010600030101010101" pitchFamily="2" charset="-122"/>
                <a:ea typeface="宋体" panose="02010600030101010101" pitchFamily="2" charset="-122"/>
              </a:rPr>
              <a:t>）</a:t>
            </a:r>
            <a:endParaRPr lang="en-US" altLang="zh-CN" sz="3200" b="1" dirty="0">
              <a:solidFill>
                <a:srgbClr val="0000CC"/>
              </a:solidFill>
              <a:latin typeface="宋体" panose="02010600030101010101" pitchFamily="2" charset="-122"/>
              <a:ea typeface="宋体" panose="02010600030101010101" pitchFamily="2" charset="-122"/>
            </a:endParaRPr>
          </a:p>
        </p:txBody>
      </p:sp>
      <p:cxnSp>
        <p:nvCxnSpPr>
          <p:cNvPr id="16" name="直接连接符 15"/>
          <p:cNvCxnSpPr/>
          <p:nvPr/>
        </p:nvCxnSpPr>
        <p:spPr>
          <a:xfrm flipV="1">
            <a:off x="5251723" y="1741718"/>
            <a:ext cx="4692377" cy="547"/>
          </a:xfrm>
          <a:prstGeom prst="line">
            <a:avLst/>
          </a:prstGeom>
          <a:ln w="38100">
            <a:solidFill>
              <a:srgbClr val="0000FF"/>
            </a:solidFill>
          </a:ln>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a:off x="1519458" y="1295836"/>
            <a:ext cx="2673350" cy="7938"/>
          </a:xfrm>
          <a:prstGeom prst="line">
            <a:avLst/>
          </a:prstGeom>
          <a:ln w="38100">
            <a:solidFill>
              <a:srgbClr val="0000FF"/>
            </a:solidFill>
          </a:ln>
        </p:spPr>
        <p:style>
          <a:lnRef idx="2">
            <a:schemeClr val="dk1"/>
          </a:lnRef>
          <a:fillRef idx="0">
            <a:schemeClr val="dk1"/>
          </a:fillRef>
          <a:effectRef idx="1">
            <a:schemeClr val="dk1"/>
          </a:effectRef>
          <a:fontRef idx="minor">
            <a:schemeClr val="tx1"/>
          </a:fontRef>
        </p:style>
      </p:cxnSp>
      <p:sp>
        <p:nvSpPr>
          <p:cNvPr id="20" name="矩形 19"/>
          <p:cNvSpPr/>
          <p:nvPr/>
        </p:nvSpPr>
        <p:spPr>
          <a:xfrm>
            <a:off x="9614588" y="3330299"/>
            <a:ext cx="2429775" cy="55091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769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8" grpId="0"/>
      <p:bldP spid="9" grpId="0"/>
      <p:bldP spid="14" grpId="0"/>
      <p:bldP spid="15" grpId="0"/>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5708"/>
            <a:ext cx="12028602" cy="3970318"/>
          </a:xfrm>
          <a:prstGeom prst="rect">
            <a:avLst/>
          </a:prstGeom>
        </p:spPr>
        <p:txBody>
          <a:bodyPr wrap="square">
            <a:spAutoFit/>
          </a:bodyPr>
          <a:lstStyle/>
          <a:p>
            <a:pPr marL="133350" indent="133350" algn="just">
              <a:spcAft>
                <a:spcPts val="0"/>
              </a:spcAft>
            </a:pPr>
            <a:r>
              <a:rPr lang="zh-CN" altLang="zh-CN" sz="2800" b="1" kern="100" dirty="0">
                <a:latin typeface="Calibri" panose="020F0502020204030204" pitchFamily="34" charset="0"/>
                <a:ea typeface="黑体" panose="02010609060101010101" pitchFamily="49" charset="-122"/>
                <a:cs typeface="Times New Roman" panose="02020603050405020304" pitchFamily="18" charset="0"/>
              </a:rPr>
              <a:t>材料二</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◆第一条第一款 本宪法所指定的立法权，均属合众国国会，国会由一个</a:t>
            </a:r>
            <a:r>
              <a:rPr lang="zh-CN" altLang="zh-CN" sz="2800" b="1" kern="100" dirty="0" smtClean="0">
                <a:latin typeface="楷体" panose="02010609060101010101" pitchFamily="49" charset="-122"/>
                <a:ea typeface="楷体" panose="02010609060101010101" pitchFamily="49" charset="-122"/>
                <a:cs typeface="Times New Roman" panose="02020603050405020304" pitchFamily="18" charset="0"/>
              </a:rPr>
              <a:t>参议院</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和一个众议院组成。</a:t>
            </a:r>
          </a:p>
          <a:p>
            <a:pPr indent="803275" algn="just">
              <a:spcAft>
                <a:spcPts val="0"/>
              </a:spcAft>
            </a:pP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◆第二条第一款 行政权赋予美利坚合众国总统。总统任期四年……</a:t>
            </a:r>
          </a:p>
          <a:p>
            <a:pPr marL="1737360" indent="-937260" algn="just">
              <a:spcAft>
                <a:spcPts val="0"/>
              </a:spcAft>
            </a:pP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◆第三条第一款 合众国的司法权属于一个最高法院以及国会随时下令设立的低级法院。最高法院和低级法院的法官，如果尽忠职守，应继续任职……</a:t>
            </a:r>
          </a:p>
          <a:p>
            <a:pPr indent="3000375" algn="just">
              <a:spcAft>
                <a:spcPts val="0"/>
              </a:spcAft>
            </a:pPr>
            <a:r>
              <a:rPr lang="en-US" altLang="zh-CN" sz="2800" b="1" kern="100" dirty="0" smtClean="0">
                <a:latin typeface="楷体" panose="02010609060101010101" pitchFamily="49" charset="-122"/>
                <a:ea typeface="楷体" panose="02010609060101010101" pitchFamily="49" charset="-122"/>
                <a:cs typeface="Times New Roman" panose="02020603050405020304" pitchFamily="18" charset="0"/>
              </a:rPr>
              <a:t>               ——</a:t>
            </a:r>
            <a:r>
              <a:rPr lang="zh-CN" altLang="zh-CN" sz="2800" b="1" kern="100" dirty="0" smtClean="0">
                <a:latin typeface="楷体" panose="02010609060101010101" pitchFamily="49" charset="-122"/>
                <a:ea typeface="楷体" panose="02010609060101010101" pitchFamily="49" charset="-122"/>
                <a:cs typeface="Times New Roman" panose="02020603050405020304" pitchFamily="18" charset="0"/>
              </a:rPr>
              <a:t>《美国历史文献选集》</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1985</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年</a:t>
            </a:r>
          </a:p>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）材料二反映的是哪一法律文献的条款？该法律文献的原则是什么？（</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a:t>
            </a:r>
            <a:r>
              <a:rPr lang="zh-CN" altLang="zh-CN" sz="2800" b="1"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TextBox 10"/>
          <p:cNvSpPr txBox="1">
            <a:spLocks noChangeArrowheads="1"/>
          </p:cNvSpPr>
          <p:nvPr/>
        </p:nvSpPr>
        <p:spPr bwMode="auto">
          <a:xfrm>
            <a:off x="756490" y="5094161"/>
            <a:ext cx="1467141" cy="68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1219170" fontAlgn="base">
              <a:lnSpc>
                <a:spcPct val="114000"/>
              </a:lnSpc>
              <a:spcBef>
                <a:spcPct val="0"/>
              </a:spcBef>
              <a:spcAft>
                <a:spcPct val="0"/>
              </a:spcAft>
              <a:buNone/>
            </a:pPr>
            <a:r>
              <a:rPr lang="zh-CN" altLang="zh-CN" b="1" dirty="0" smtClean="0">
                <a:solidFill>
                  <a:srgbClr val="C00000"/>
                </a:solidFill>
                <a:latin typeface="华文中宋" panose="02010600040101010101" pitchFamily="2" charset="-122"/>
                <a:ea typeface="华文中宋" panose="02010600040101010101" pitchFamily="2" charset="-122"/>
              </a:rPr>
              <a:t>原则</a:t>
            </a:r>
            <a:r>
              <a:rPr lang="zh-CN" altLang="zh-CN" b="1" dirty="0">
                <a:solidFill>
                  <a:srgbClr val="C00000"/>
                </a:solidFill>
                <a:latin typeface="华文中宋" panose="02010600040101010101" pitchFamily="2" charset="-122"/>
                <a:ea typeface="华文中宋" panose="02010600040101010101" pitchFamily="2" charset="-122"/>
              </a:rPr>
              <a:t>：</a:t>
            </a:r>
            <a:endParaRPr lang="zh-CN" altLang="en-US" b="1" dirty="0">
              <a:solidFill>
                <a:srgbClr val="C00000"/>
              </a:solidFill>
              <a:latin typeface="华文中宋" panose="02010600040101010101" pitchFamily="2" charset="-122"/>
              <a:ea typeface="华文中宋" panose="02010600040101010101" pitchFamily="2" charset="-122"/>
            </a:endParaRPr>
          </a:p>
        </p:txBody>
      </p:sp>
      <p:sp>
        <p:nvSpPr>
          <p:cNvPr id="6" name="矩形 5"/>
          <p:cNvSpPr/>
          <p:nvPr/>
        </p:nvSpPr>
        <p:spPr>
          <a:xfrm>
            <a:off x="2822409" y="5143644"/>
            <a:ext cx="1832553" cy="584775"/>
          </a:xfrm>
          <a:prstGeom prst="rect">
            <a:avLst/>
          </a:prstGeom>
        </p:spPr>
        <p:txBody>
          <a:bodyPr wrap="none">
            <a:spAutoFit/>
          </a:bodyPr>
          <a:lstStyle/>
          <a:p>
            <a:r>
              <a:rPr lang="zh-CN" altLang="zh-CN" sz="3200" b="1" dirty="0">
                <a:solidFill>
                  <a:srgbClr val="0000CC"/>
                </a:solidFill>
                <a:latin typeface="宋体" panose="02010600030101010101" pitchFamily="2" charset="-122"/>
                <a:ea typeface="宋体" panose="02010600030101010101" pitchFamily="2" charset="-122"/>
              </a:rPr>
              <a:t>三权分立</a:t>
            </a:r>
            <a:endParaRPr lang="zh-CN" altLang="en-US" sz="3200" b="1" dirty="0">
              <a:solidFill>
                <a:srgbClr val="0000CC"/>
              </a:solidFill>
              <a:latin typeface="宋体" panose="02010600030101010101" pitchFamily="2" charset="-122"/>
              <a:ea typeface="宋体" panose="02010600030101010101" pitchFamily="2" charset="-122"/>
            </a:endParaRPr>
          </a:p>
        </p:txBody>
      </p:sp>
      <p:sp>
        <p:nvSpPr>
          <p:cNvPr id="7" name="矩形 6"/>
          <p:cNvSpPr/>
          <p:nvPr/>
        </p:nvSpPr>
        <p:spPr>
          <a:xfrm>
            <a:off x="756490" y="4229136"/>
            <a:ext cx="2312531" cy="64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p>
            <a:pPr defTabSz="1219170" fontAlgn="base">
              <a:lnSpc>
                <a:spcPct val="114000"/>
              </a:lnSpc>
              <a:spcBef>
                <a:spcPct val="0"/>
              </a:spcBef>
              <a:spcAft>
                <a:spcPct val="0"/>
              </a:spcAft>
              <a:buFont typeface="Arial" panose="020B0604020202020204" pitchFamily="34" charset="0"/>
              <a:buNone/>
            </a:pPr>
            <a:r>
              <a:rPr lang="zh-CN" altLang="zh-CN" sz="3200" b="1" dirty="0">
                <a:solidFill>
                  <a:srgbClr val="C00000"/>
                </a:solidFill>
                <a:latin typeface="华文中宋" panose="02010600040101010101" pitchFamily="2" charset="-122"/>
                <a:ea typeface="华文中宋" panose="02010600040101010101" pitchFamily="2" charset="-122"/>
              </a:rPr>
              <a:t>法律文献</a:t>
            </a:r>
            <a:r>
              <a:rPr lang="zh-CN" altLang="en-US" sz="3200" b="1" dirty="0">
                <a:solidFill>
                  <a:srgbClr val="C00000"/>
                </a:solidFill>
                <a:latin typeface="华文中宋" panose="02010600040101010101" pitchFamily="2" charset="-122"/>
                <a:ea typeface="华文中宋" panose="02010600040101010101" pitchFamily="2" charset="-122"/>
              </a:rPr>
              <a:t>：</a:t>
            </a:r>
            <a:endParaRPr lang="en-US" altLang="zh-CN" sz="3200" b="1" dirty="0">
              <a:solidFill>
                <a:srgbClr val="C00000"/>
              </a:solidFill>
              <a:latin typeface="华文中宋" panose="02010600040101010101" pitchFamily="2" charset="-122"/>
              <a:ea typeface="华文中宋" panose="02010600040101010101" pitchFamily="2" charset="-122"/>
            </a:endParaRPr>
          </a:p>
        </p:txBody>
      </p:sp>
      <p:sp>
        <p:nvSpPr>
          <p:cNvPr id="8" name="矩形 7"/>
          <p:cNvSpPr/>
          <p:nvPr/>
        </p:nvSpPr>
        <p:spPr>
          <a:xfrm>
            <a:off x="2837794" y="4242184"/>
            <a:ext cx="2659702" cy="615551"/>
          </a:xfrm>
          <a:prstGeom prst="rect">
            <a:avLst/>
          </a:prstGeom>
          <a:noFill/>
        </p:spPr>
        <p:txBody>
          <a:bodyPr lIns="121917" tIns="60959" rIns="121917" bIns="60959">
            <a:spAutoFit/>
          </a:bodyPr>
          <a:lstStyle/>
          <a:p>
            <a:pPr defTabSz="1219170" fontAlgn="base">
              <a:spcBef>
                <a:spcPct val="0"/>
              </a:spcBef>
              <a:spcAft>
                <a:spcPct val="0"/>
              </a:spcAft>
            </a:pPr>
            <a:r>
              <a:rPr lang="en-US" altLang="zh-CN" sz="3200" b="1" dirty="0">
                <a:solidFill>
                  <a:srgbClr val="0000CC"/>
                </a:solidFill>
                <a:latin typeface="宋体" panose="02010600030101010101" pitchFamily="2" charset="-122"/>
                <a:ea typeface="宋体" panose="02010600030101010101" pitchFamily="2" charset="-122"/>
              </a:rPr>
              <a:t>1787</a:t>
            </a:r>
            <a:r>
              <a:rPr lang="zh-CN" altLang="zh-CN" sz="3200" b="1" dirty="0">
                <a:solidFill>
                  <a:srgbClr val="0000CC"/>
                </a:solidFill>
                <a:latin typeface="宋体" panose="02010600030101010101" pitchFamily="2" charset="-122"/>
                <a:ea typeface="宋体" panose="02010600030101010101" pitchFamily="2" charset="-122"/>
              </a:rPr>
              <a:t>年宪法；</a:t>
            </a:r>
            <a:endParaRPr lang="zh-CN" altLang="en-US" sz="3200" b="1" dirty="0">
              <a:solidFill>
                <a:srgbClr val="0000CC"/>
              </a:solidFill>
              <a:latin typeface="宋体" panose="02010600030101010101" pitchFamily="2" charset="-122"/>
              <a:ea typeface="宋体" panose="02010600030101010101" pitchFamily="2" charset="-122"/>
            </a:endParaRPr>
          </a:p>
        </p:txBody>
      </p:sp>
      <p:cxnSp>
        <p:nvCxnSpPr>
          <p:cNvPr id="9" name="直接连接符 8"/>
          <p:cNvCxnSpPr/>
          <p:nvPr/>
        </p:nvCxnSpPr>
        <p:spPr>
          <a:xfrm>
            <a:off x="4125893" y="3651634"/>
            <a:ext cx="1603392" cy="59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8888303" y="3651634"/>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776708" y="2758035"/>
            <a:ext cx="909474" cy="5509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3" name="直接连接符 12"/>
          <p:cNvCxnSpPr/>
          <p:nvPr/>
        </p:nvCxnSpPr>
        <p:spPr>
          <a:xfrm flipV="1">
            <a:off x="6907103" y="641733"/>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482955" y="1498983"/>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927589" y="1910665"/>
            <a:ext cx="1285875"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654962" y="151962"/>
            <a:ext cx="909474" cy="5509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427477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1000"/>
                                        <p:tgtEl>
                                          <p:spTgt spid="6"/>
                                        </p:tgtEl>
                                      </p:cBhvr>
                                    </p:animEffect>
                                    <p:anim calcmode="lin" valueType="num">
                                      <p:cBhvr>
                                        <p:cTn id="60" dur="1000" fill="hold"/>
                                        <p:tgtEl>
                                          <p:spTgt spid="6"/>
                                        </p:tgtEl>
                                        <p:attrNameLst>
                                          <p:attrName>ppt_x</p:attrName>
                                        </p:attrNameLst>
                                      </p:cBhvr>
                                      <p:tavLst>
                                        <p:tav tm="0">
                                          <p:val>
                                            <p:strVal val="#ppt_x"/>
                                          </p:val>
                                        </p:tav>
                                        <p:tav tm="100000">
                                          <p:val>
                                            <p:strVal val="#ppt_x"/>
                                          </p:val>
                                        </p:tav>
                                      </p:tavLst>
                                    </p:anim>
                                    <p:anim calcmode="lin" valueType="num">
                                      <p:cBhvr>
                                        <p:cTn id="6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12" grpId="0" animBg="1" autoUpdateAnimBg="0"/>
      <p:bldP spid="16"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Override1.xml><?xml version="1.0" encoding="utf-8"?>
<a:themeOverride xmlns:a="http://schemas.openxmlformats.org/drawingml/2006/main">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木材纹理</Template>
  <TotalTime>532</TotalTime>
  <Words>1795</Words>
  <Application>Microsoft Office PowerPoint</Application>
  <PresentationFormat>宽屏</PresentationFormat>
  <Paragraphs>171</Paragraphs>
  <Slides>23</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23</vt:i4>
      </vt:variant>
    </vt:vector>
  </HeadingPairs>
  <TitlesOfParts>
    <vt:vector size="42" baseType="lpstr">
      <vt:lpstr>方正姚体</vt:lpstr>
      <vt:lpstr>黑体</vt:lpstr>
      <vt:lpstr>华文行楷</vt:lpstr>
      <vt:lpstr>华文中宋</vt:lpstr>
      <vt:lpstr>楷体</vt:lpstr>
      <vt:lpstr>宋体</vt:lpstr>
      <vt:lpstr>微软雅黑</vt:lpstr>
      <vt:lpstr>Arial</vt:lpstr>
      <vt:lpstr>Calibri</vt:lpstr>
      <vt:lpstr>Franklin Gothic Book</vt:lpstr>
      <vt:lpstr>Franklin Gothic Medium</vt:lpstr>
      <vt:lpstr>Rockwell</vt:lpstr>
      <vt:lpstr>Rockwell Condensed</vt:lpstr>
      <vt:lpstr>Times New Roman</vt:lpstr>
      <vt:lpstr>Verdana</vt:lpstr>
      <vt:lpstr>Wingdings</vt:lpstr>
      <vt:lpstr>Wingdings 2</vt:lpstr>
      <vt:lpstr>木活字</vt:lpstr>
      <vt:lpstr>暗香扑面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九年级历史复习 世界史测试题</dc:title>
  <dc:creator>Administrator</dc:creator>
  <cp:lastModifiedBy>Administrator</cp:lastModifiedBy>
  <cp:revision>38</cp:revision>
  <dcterms:created xsi:type="dcterms:W3CDTF">2020-04-27T04:39:31Z</dcterms:created>
  <dcterms:modified xsi:type="dcterms:W3CDTF">2020-04-28T05:11:17Z</dcterms:modified>
</cp:coreProperties>
</file>