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42"/>
  </p:notesMasterIdLst>
  <p:sldIdLst>
    <p:sldId id="338" r:id="rId5"/>
    <p:sldId id="505" r:id="rId6"/>
    <p:sldId id="665" r:id="rId7"/>
    <p:sldId id="631" r:id="rId8"/>
    <p:sldId id="597" r:id="rId9"/>
    <p:sldId id="298" r:id="rId10"/>
    <p:sldId id="481" r:id="rId11"/>
    <p:sldId id="482" r:id="rId12"/>
    <p:sldId id="483" r:id="rId13"/>
    <p:sldId id="484" r:id="rId14"/>
    <p:sldId id="599" r:id="rId15"/>
    <p:sldId id="485" r:id="rId16"/>
    <p:sldId id="486" r:id="rId17"/>
    <p:sldId id="487" r:id="rId18"/>
    <p:sldId id="488" r:id="rId19"/>
    <p:sldId id="489" r:id="rId20"/>
    <p:sldId id="490" r:id="rId21"/>
    <p:sldId id="600" r:id="rId22"/>
    <p:sldId id="491" r:id="rId23"/>
    <p:sldId id="492" r:id="rId24"/>
    <p:sldId id="493" r:id="rId25"/>
    <p:sldId id="494" r:id="rId26"/>
    <p:sldId id="495" r:id="rId27"/>
    <p:sldId id="496" r:id="rId28"/>
    <p:sldId id="497" r:id="rId29"/>
    <p:sldId id="498" r:id="rId30"/>
    <p:sldId id="499" r:id="rId31"/>
    <p:sldId id="601" r:id="rId32"/>
    <p:sldId id="500" r:id="rId33"/>
    <p:sldId id="501" r:id="rId34"/>
    <p:sldId id="502" r:id="rId35"/>
    <p:sldId id="503" r:id="rId36"/>
    <p:sldId id="504" r:id="rId37"/>
    <p:sldId id="666" r:id="rId38"/>
    <p:sldId id="667" r:id="rId39"/>
    <p:sldId id="507" r:id="rId40"/>
    <p:sldId id="344" r:id="rId4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0FBD"/>
    <a:srgbClr val="CC0000"/>
    <a:srgbClr val="990033"/>
    <a:srgbClr val="15A6D9"/>
    <a:srgbClr val="009FEE"/>
    <a:srgbClr val="EF972D"/>
    <a:srgbClr val="F0A346"/>
    <a:srgbClr val="0099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87" d="100"/>
          <a:sy n="87" d="100"/>
        </p:scale>
        <p:origin x="-90" y="-120"/>
      </p:cViewPr>
      <p:guideLst>
        <p:guide orient="horz" pos="2168"/>
        <p:guide pos="37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alibri" panose="020F050202020403020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charset="0"/>
              </a:defRPr>
            </a:lvl1pPr>
          </a:lstStyle>
          <a:p>
            <a:pPr>
              <a:defRPr/>
            </a:pPr>
            <a:fld id="{40164E64-9491-4225-B2AF-4083C51FFBCE}" type="datetimeFigureOut">
              <a:rPr lang="zh-CN" altLang="en-US"/>
            </a:fld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Calibri" panose="020F05020202040302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charset="0"/>
              </a:defRPr>
            </a:lvl1pPr>
          </a:lstStyle>
          <a:p>
            <a:pPr>
              <a:defRPr/>
            </a:pPr>
            <a:fld id="{BAC60697-6956-4C61-B494-FA1676831C7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FF724-E53C-4C11-8973-19718FE29826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9CBD1-B720-48CA-B81D-E5B7F4F076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E4B3D-EB6A-48A7-8D77-24876BFAD294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7ECE5-DA02-44D1-B191-9AE457B1FA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5FF0F-AA66-454F-B2FC-D90AF91E6CAA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22271-590C-4203-A036-160BC3E3B5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0277B-2E1F-4160-92C1-FF73FE52CD33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39101-E6C8-45E4-8424-CF6FCD0261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30E73-78C7-486F-A7D3-973111499207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75FDC-20CA-4D1B-B446-ACB94A4539C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85851-DD5F-4A02-BEE3-3BFAA4E1BB02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AD64D-8924-4F27-BA72-4D39E61D784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5E09-876F-4997-920F-74DBB770F619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5A317-598D-40E7-8DB9-A01595732EC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CB884-8E77-4E00-87EC-C37D4D7A65C3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93BAC-EDCA-4B60-BA22-35C5289982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BEC6A-A5FF-4966-A36B-E1689913FE2B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76548-66C0-4AA8-A6C5-25F289D98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99614-AD63-4001-B85F-95C7C0943B39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A35AF-7CF7-41B1-8E33-059FBA2AC84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7B168-AC0B-407D-912B-0A8E772A7715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EA870-8219-4DD1-B9DB-E6745CAF59B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A6696-96BD-438B-921A-C8A7CF8A4AE9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F10BE-E4BF-49CE-8953-56A660FE41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F505E-9EF7-4CEF-B9B9-8BB1638A3065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D9046-DE02-4271-BD41-CF2D13654B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6A85A-FC73-49A7-AC0B-5AD0901D9B64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052E4-7DD6-4583-9CF6-147BAC50DE7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4D16F-FE4B-4540-A30B-06A6171A1664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6B52C-6B90-4510-8431-3F95E23471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AF7DD-329C-432C-AFFB-1E4F3C1F327E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A679D-DAB3-402B-9AE9-1D73E257AF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AF266-6B8E-4492-BDA5-A230EFA18849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2F4DA-8F0B-4C91-977A-D29CE71FFC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645CA-1DEC-4321-8F6C-1F255694B344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BFB08-B9D8-4F05-9345-D5F803AADB3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1B160-8FEE-42E6-A891-E07FC60958D6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C897E-98B7-4AB7-94EF-50120C62CC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4FCC8-282B-427F-A364-9A6F588ABF2C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8EAD2-0967-4846-A81E-F19663F46E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5FED3-BBA4-4E18-86C5-8F8DB7ED504F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E826E-0C27-4A78-BAB2-CBB98BD5A4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1C994-60B5-4480-B76F-F9A2BBF5D9C3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57B1A-93BC-4291-92FC-D948E99805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2C32D-456E-451C-9DFC-A0A3DEA1C158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85240-3FBD-4B49-92D5-D36BCFD1E6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65138" y="6459538"/>
            <a:ext cx="2619375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7C1872F-240B-462E-9919-E65BFECE9772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5F91317-76FC-4B7E-8036-C85568E719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0A871-D383-47FD-9020-25713F0083DA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6B278-A395-4733-A0F7-A5AB0A4E9C7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D2B7E-0B7C-4661-8979-A34B980A5B83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2E462-269C-45B2-8484-6FB673FB64D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9D7C9-9E83-4093-B335-A6674D6C7BA4}" type="datetimeFigureOut">
              <a:rPr lang="zh-CN" altLang="en-US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616E1-534C-4B66-957B-AF7310A53C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98521-591B-4C94-BEB0-C1604A4A00CA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C148F-740F-457F-A381-44BCBEA7E03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 showMasterSp="0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096963" y="287338"/>
            <a:ext cx="10058400" cy="5581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0091B-A4E4-415C-A90D-DC8E07FBC102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C42A5-050B-4542-8323-3AA1ECBA72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1CD9-904A-45F4-86FA-1CD4E61A5528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29B23-6238-4CAB-B0CC-F2CFDC30E1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CFD56-C5A0-43EA-A749-62047010A0C7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5CB11-0F2B-45F2-9EAF-E0B274DDE3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366D1-1244-4CB7-B238-7B069EAE635F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36FDA-A947-4E66-AEBF-09DB1E81124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34818-4ED7-46A2-AC42-8191FCD35710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5E2EE-8B42-4A0F-8098-361502A13B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9460E-5AF2-40A4-8877-74213F7AE61A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2B02E-0CBF-4174-A682-4A87158F75C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3044F-7E5E-4C23-83FA-B83E8DFD65FC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56F6D-2746-4660-BBCB-2D878A2FB1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9AE87E-D137-45CE-825C-75126B62E0B8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5E4CC6-2F3A-44F5-A860-C158E78FA2F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F5FC5-A6CA-4100-BFAA-94995535D668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0820E89-81A1-4307-B645-88C14454799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560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22D9C7-D94D-4294-8C20-0078170E1EEE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E56FA70-363D-4204-BE4B-8A9936BE127C}" type="slidenum">
              <a:rPr lang="zh-CN" altLang="en-US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800" y="1738313"/>
            <a:ext cx="996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/>
        </a:defRPr>
      </a:lvl9pPr>
    </p:titleStyle>
    <p:bodyStyle>
      <a:lvl1pPr marL="90805" indent="-90805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4175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7055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2180" indent="-182880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8.jpe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4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4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4.xml"/><Relationship Id="rId3" Type="http://schemas.openxmlformats.org/officeDocument/2006/relationships/audio" Target="../media/audio6.wav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audio" Target="../media/audio6.wav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4.xml"/><Relationship Id="rId3" Type="http://schemas.openxmlformats.org/officeDocument/2006/relationships/audio" Target="../media/audio7.wav"/><Relationship Id="rId2" Type="http://schemas.openxmlformats.org/officeDocument/2006/relationships/tags" Target="../tags/tag2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audio" Target="../media/audio6.wav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16.jpeg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17.jpeg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audio" Target="../media/audio6.wav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audio" Target="../media/audio8.wav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18.png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4.xml"/><Relationship Id="rId3" Type="http://schemas.openxmlformats.org/officeDocument/2006/relationships/audio" Target="../media/audio1.wav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4.xml"/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audio" Target="../media/audio4.wav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audio" Target="../media/audio5.wav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70"/>
            <a:ext cx="12192000" cy="6859270"/>
          </a:xfrm>
          <a:prstGeom prst="rect">
            <a:avLst/>
          </a:prstGeom>
        </p:spPr>
      </p:pic>
      <p:sp>
        <p:nvSpPr>
          <p:cNvPr id="41986" name="标题 1"/>
          <p:cNvSpPr txBox="1"/>
          <p:nvPr/>
        </p:nvSpPr>
        <p:spPr bwMode="auto">
          <a:xfrm>
            <a:off x="1054100" y="647700"/>
            <a:ext cx="10229850" cy="56813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济南市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年春季学期延期开学网络学习资源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初中历史 八年级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第一二单元练习解析（一）选择题</a:t>
            </a:r>
            <a:endParaRPr lang="zh-CN" altLang="en-US" sz="4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0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济南汇才学校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蒙秀英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济南市教育教学研究院监制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1270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805180" y="882015"/>
            <a:ext cx="10580688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72490" y="1798320"/>
            <a:ext cx="1044702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33350" indent="-133350"/>
            <a:r>
              <a:rPr lang="en-US" sz="2800" b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sz="2800" b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．有以下四部反映中国近代历史的影视作品，请你按照历史发展进程向同学们推荐观看的先后顺序①《建军大业》</a:t>
            </a:r>
            <a:r>
              <a:rPr lang="en-US" sz="2800" b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</a:t>
            </a:r>
            <a:r>
              <a:rPr lang="zh-CN" sz="2800" b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②《西安事变》</a:t>
            </a:r>
            <a:r>
              <a:rPr lang="en-US" sz="2800" b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</a:t>
            </a:r>
            <a:r>
              <a:rPr lang="zh-CN" sz="2800" b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③《大决战》</a:t>
            </a:r>
            <a:r>
              <a:rPr lang="en-US" sz="2800" b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sz="2800" b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④《建国大业》</a:t>
            </a:r>
            <a:endParaRPr lang="en-US" sz="2800" b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133350" indent="-133350"/>
            <a:r>
              <a:rPr lang="en-US" sz="2800" b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A .①②③④  </a:t>
            </a:r>
            <a:r>
              <a:rPr lang="en-US" sz="2800" b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sz="2800" b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B．②①④③     C．③④②①  </a:t>
            </a:r>
            <a:r>
              <a:rPr 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D．②④①③</a:t>
            </a:r>
            <a:r>
              <a:rPr lang="zh-CN" sz="2800" b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    </a:t>
            </a:r>
            <a:endParaRPr lang="zh-CN" altLang="en-US" sz="2800" b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43965" y="4494530"/>
            <a:ext cx="9688195" cy="9220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重点解析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:</a:t>
            </a:r>
            <a:r>
              <a:rPr lang="zh-CN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首尾排除选择法   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④建国大业最晚，只有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A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符合要求</a:t>
            </a:r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建军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--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南昌起义（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1927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）、西安事变（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1936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）、大决战（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1948--1949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）、建国（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1949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）   </a:t>
            </a:r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8275" y="-1270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0" y="1122045"/>
            <a:ext cx="10580688" cy="409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第二组：</a:t>
            </a:r>
            <a:r>
              <a:rPr lang="en-US" altLang="zh-CN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6----11</a:t>
            </a: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</a:t>
            </a:r>
            <a:endParaRPr lang="zh-CN" altLang="en-US" sz="28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对应主题：新政权巩固</a:t>
            </a:r>
            <a:endParaRPr lang="zh-CN" altLang="en-US" sz="28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领土</a:t>
            </a: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：和平解放西藏</a:t>
            </a:r>
            <a:r>
              <a:rPr lang="en-US" altLang="zh-CN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大陆获得统一，人民实现大团结</a:t>
            </a:r>
            <a:endParaRPr lang="zh-CN" altLang="en-US" sz="28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军事</a:t>
            </a: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：抗美援朝</a:t>
            </a:r>
            <a:r>
              <a:rPr lang="en-US" altLang="zh-CN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提高了国际地位</a:t>
            </a:r>
            <a:endParaRPr lang="zh-CN" altLang="en-US" sz="28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经济：土地改革</a:t>
            </a:r>
            <a:r>
              <a:rPr lang="en-US" altLang="zh-CN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农民成为土地主人</a:t>
            </a:r>
            <a:endParaRPr lang="zh-CN" altLang="en-US" sz="28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765" y="882015"/>
            <a:ext cx="2056130" cy="2030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765" y="2936240"/>
            <a:ext cx="2095500" cy="2038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1270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805180" y="882015"/>
            <a:ext cx="10580688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05180" y="882015"/>
            <a:ext cx="9835515" cy="4615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eaLnBrk="1" latinLnBrk="0" hangingPunct="1">
              <a:lnSpc>
                <a:spcPct val="150000"/>
              </a:lnSpc>
            </a:pP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6．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1951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年，西藏地方政府派出以阿沛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·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阿旺晋美为首席代表的代表团抵达北京，与中央人民政府谈判，双方达成了和平解放西藏的协议，                 这标志着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A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．祖国获得了统一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                        </a:t>
            </a:r>
            <a:endParaRPr lang="en-US" sz="28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en-US" sz="2800" b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</a:t>
            </a:r>
            <a:r>
              <a:rPr lang="zh-CN" sz="2800" b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．祖国大陆获得了统一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C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．西藏自治区成立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                       </a:t>
            </a:r>
            <a:endParaRPr lang="en-US" sz="28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．西藏确立社会主义制度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24530" y="2349500"/>
            <a:ext cx="3254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西藏获得和平解放，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4580" y="5497830"/>
            <a:ext cx="9060180" cy="9220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重点解析：西藏和平解放意义：祖国大陆获得统一，各族人民大团结。（台湾问题未解决，务必强调大陆。）</a:t>
            </a:r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805180" y="882015"/>
            <a:ext cx="10580688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84250" y="2104390"/>
            <a:ext cx="10537825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32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7. 1950年10月，在抗美援朝战争中担任              司令员的是A.朱德               B.陈毅       </a:t>
            </a:r>
            <a:endParaRPr lang="zh-CN" sz="32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/>
            <a:r>
              <a:rPr lang="zh-CN" sz="3200" b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C.彭德怀  </a:t>
            </a:r>
            <a:r>
              <a:rPr lang="zh-CN" sz="32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   D.刘伯承</a:t>
            </a:r>
            <a:endParaRPr lang="zh-CN" altLang="en-US" sz="3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97850" y="2104390"/>
            <a:ext cx="3424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中国人民志愿军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1270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805180" y="882015"/>
            <a:ext cx="10580688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89710" y="1549400"/>
            <a:ext cx="9727565" cy="14452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8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．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李晓明同学搜集到下面三幅历史图片进行研究性学习。他           应该是</a:t>
            </a:r>
            <a:endParaRPr lang="en-US" sz="28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/>
            <a:r>
              <a:rPr lang="en-US" sz="32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endParaRPr lang="zh-CN" altLang="en-US" sz="3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816735" y="2834005"/>
            <a:ext cx="7660640" cy="1190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1707515" y="4024630"/>
            <a:ext cx="8955405" cy="11144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133350"/>
            <a:endParaRPr lang="zh-CN" sz="1050" b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133350"/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A. 人民解放军进军大西南    </a:t>
            </a:r>
            <a:r>
              <a:rPr lang="zh-CN" sz="2800" b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B. 抗美援朝</a:t>
            </a:r>
            <a:r>
              <a:rPr lang="en-US" sz="2800" b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endParaRPr lang="en-US" sz="28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133350"/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C. 解放西藏                 D. 大炼钢铁运动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57070" y="1990090"/>
            <a:ext cx="3564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研究的主题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805180" y="882015"/>
            <a:ext cx="10580688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90195" y="1438910"/>
            <a:ext cx="1109599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eaLnBrk="1" latinLnBrk="0" hangingPunct="1">
              <a:lnSpc>
                <a:spcPct val="150000"/>
              </a:lnSpc>
            </a:pPr>
            <a:r>
              <a:rPr lang="en-US" sz="32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9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抗美援朝战争结束几十年后，英国学者罗伯特奥内尔在他的书中写道：</a:t>
            </a:r>
            <a:r>
              <a:rPr lang="en-US" alt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中国从他们的胜利中一跃而成为                           。    作者意在强调这次战争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A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.捍卫了中国领土完整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      </a:t>
            </a:r>
            <a:r>
              <a:rPr lang="en-US" sz="2800" b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</a:t>
            </a:r>
            <a:r>
              <a:rPr lang="zh-CN" sz="2800" b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.提高了中国国际地位</a:t>
            </a:r>
            <a:r>
              <a:rPr lang="en-US" sz="2800" b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C.增强了中国军事实力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      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D.改变了中国落后面貌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78575" y="2369820"/>
            <a:ext cx="4922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不能再被人轻视的世界大国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”</a:t>
            </a:r>
            <a:endParaRPr lang="en-US" altLang="zh-CN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48715" y="5176520"/>
            <a:ext cx="9438005" cy="6451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重点解析：一定要根据材料来理解理解作者意思：强调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世界大国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”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，所以从国际地位考虑。</a:t>
            </a:r>
            <a:r>
              <a:rPr lang="zh-CN" altLang="en-US" b="1">
                <a:solidFill>
                  <a:srgbClr val="4F0FBD"/>
                </a:solidFill>
                <a:latin typeface="楷体" panose="02010609060101010101" charset="-122"/>
                <a:ea typeface="楷体" panose="02010609060101010101" charset="-122"/>
              </a:rPr>
              <a:t>抗美援朝意义：为我国经济建设赢得相对稳定的和平环境，大大提高了我国国际地位。</a:t>
            </a:r>
            <a:endParaRPr lang="zh-CN" altLang="en-US" b="1">
              <a:solidFill>
                <a:srgbClr val="4F0FBD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805180" y="882015"/>
            <a:ext cx="10580688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539115" y="1509395"/>
            <a:ext cx="10717530" cy="3322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eaLnBrk="1" latinLnBrk="0" hangingPunct="1">
              <a:lnSpc>
                <a:spcPct val="150000"/>
              </a:lnSpc>
            </a:pP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10. 1950—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1952年行的            依据的法律文献是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A.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《中华民国临时约法》      </a:t>
            </a:r>
            <a:endParaRPr lang="zh-CN" sz="28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B.《中国人民政治协商会议共同纲领》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endParaRPr lang="zh-CN" sz="28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zh-CN" sz="2800" b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C.《中华人民共和国土地改革法》</a:t>
            </a:r>
            <a:r>
              <a:rPr lang="en-US" sz="2800" b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endParaRPr lang="en-US" sz="28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D.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《中华人民共和国宪法》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24325" y="1682115"/>
            <a:ext cx="4223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土地改革运动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1148715" y="5205095"/>
            <a:ext cx="479615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重点解析：都有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土地改革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”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这一历史名称。</a:t>
            </a:r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1270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805180" y="882015"/>
            <a:ext cx="10580688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631315" y="1341755"/>
            <a:ext cx="721487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11.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下列图片共同体现出的         是</a:t>
            </a:r>
            <a:endParaRPr lang="en-US" sz="28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/>
            <a:r>
              <a:rPr lang="en-US" sz="32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</a:t>
            </a:r>
            <a:endParaRPr lang="zh-CN" altLang="en-US" sz="32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2320925" y="2072005"/>
            <a:ext cx="2055495" cy="847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文本框 102"/>
          <p:cNvSpPr txBox="1"/>
          <p:nvPr/>
        </p:nvSpPr>
        <p:spPr>
          <a:xfrm>
            <a:off x="3556000" y="3767138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1050" b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842385" y="2062480"/>
            <a:ext cx="4507230" cy="857250"/>
            <a:chOff x="5553" y="3248"/>
            <a:chExt cx="8000" cy="1350"/>
          </a:xfrm>
        </p:grpSpPr>
        <p:grpSp>
          <p:nvGrpSpPr>
            <p:cNvPr id="6" name="组合 5"/>
            <p:cNvGrpSpPr/>
            <p:nvPr/>
          </p:nvGrpSpPr>
          <p:grpSpPr>
            <a:xfrm>
              <a:off x="5553" y="3263"/>
              <a:ext cx="8000" cy="1335"/>
              <a:chOff x="5600" y="3263"/>
              <a:chExt cx="8000" cy="1335"/>
            </a:xfrm>
          </p:grpSpPr>
          <p:sp>
            <p:nvSpPr>
              <p:cNvPr id="102" name="文本框 101"/>
              <p:cNvSpPr txBox="1"/>
              <p:nvPr/>
            </p:nvSpPr>
            <p:spPr>
              <a:xfrm>
                <a:off x="5600" y="4200"/>
                <a:ext cx="8000" cy="3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marL="0" indent="0"/>
                <a:r>
                  <a:rPr lang="en-US" sz="1050" b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endParaRPr lang="zh-CN" altLang="en-US"/>
              </a:p>
            </p:txBody>
          </p:sp>
          <p:pic>
            <p:nvPicPr>
              <p:cNvPr id="4" name="图片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8" y="3263"/>
                <a:ext cx="3060" cy="1335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pic>
          <p:nvPicPr>
            <p:cNvPr id="5" name="图片 4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9292" y="3248"/>
              <a:ext cx="3827" cy="135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4" name="文本框 103"/>
          <p:cNvSpPr txBox="1"/>
          <p:nvPr/>
        </p:nvSpPr>
        <p:spPr>
          <a:xfrm>
            <a:off x="2024380" y="2993390"/>
            <a:ext cx="7620000" cy="3638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666750"/>
            <a:endParaRPr lang="zh-CN" sz="1050" b="0">
              <a:ea typeface="宋体" panose="02010600030101010101" pitchFamily="2" charset="-122"/>
            </a:endParaRPr>
          </a:p>
          <a:p>
            <a:pPr marL="0" indent="666750"/>
            <a:r>
              <a:rPr lang="zh-CN" sz="2000" b="1">
                <a:ea typeface="宋体" panose="02010600030101010101" pitchFamily="2" charset="-122"/>
              </a:rPr>
              <a:t>   西藏和平解放</a:t>
            </a:r>
            <a:r>
              <a:rPr lang="en-US" sz="20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sz="2000" b="1">
                <a:ea typeface="宋体" panose="02010600030101010101" pitchFamily="2" charset="-122"/>
              </a:rPr>
              <a:t>土地改革</a:t>
            </a:r>
            <a:r>
              <a:rPr lang="en-US" sz="20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sz="2000" b="1">
                <a:ea typeface="宋体" panose="02010600030101010101" pitchFamily="2" charset="-122"/>
              </a:rPr>
              <a:t>抗美援朝</a:t>
            </a:r>
            <a:endParaRPr lang="zh-CN" sz="20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666750"/>
            <a:endParaRPr lang="zh-CN" sz="32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666750"/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A.反抗外来侵略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B.进行三大改造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</a:t>
            </a:r>
            <a:endParaRPr lang="en-US" sz="28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666750"/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C.发展国民经济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</a:t>
            </a:r>
            <a:r>
              <a:rPr lang="zh-CN" sz="2800" b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D.巩固新生政权</a:t>
            </a:r>
            <a:endParaRPr lang="zh-CN" altLang="en-US" sz="2800" b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28665" y="1341755"/>
            <a:ext cx="1628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时代主题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1368425" y="5174615"/>
            <a:ext cx="7477125" cy="6451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重点解析：图片反映历史事件新中国成立后从领土解放、军事、经济三个方面巩固政权 。</a:t>
            </a:r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8270" y="-140335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505460" y="671830"/>
            <a:ext cx="10580688" cy="45231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第三组：</a:t>
            </a:r>
            <a:r>
              <a:rPr lang="en-US" altLang="zh-CN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12----20</a:t>
            </a: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</a:t>
            </a:r>
            <a:endParaRPr lang="zh-CN" altLang="en-US" sz="28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对应主题</a:t>
            </a: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：社会主义制度建立</a:t>
            </a:r>
            <a:endParaRPr lang="zh-CN" altLang="en-US" sz="28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工业化实践：实施一五计划（</a:t>
            </a:r>
            <a:r>
              <a:rPr lang="en-US" altLang="zh-CN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1953--1957</a:t>
            </a: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民主化探索：召开一届人大，制定宪法（</a:t>
            </a:r>
            <a:r>
              <a:rPr lang="en-US" altLang="zh-CN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1954</a:t>
            </a: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所有制变革：实行三大改造（</a:t>
            </a:r>
            <a:r>
              <a:rPr lang="en-US" altLang="zh-CN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1953--1956</a:t>
            </a: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ct val="150000"/>
              </a:lnSpc>
            </a:pP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370" y="774065"/>
            <a:ext cx="2322195" cy="1915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005" y="2689225"/>
            <a:ext cx="2322195" cy="20612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3155" y="4328795"/>
            <a:ext cx="2715260" cy="2030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1270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805180" y="882015"/>
            <a:ext cx="10580688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805180" y="2349500"/>
            <a:ext cx="949896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12. “    飞架南北，天堑变通途”是指我国“一五计划”期间建设的</a:t>
            </a:r>
            <a:endParaRPr lang="zh-CN" sz="28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/>
            <a:r>
              <a:rPr lang="zh-CN" sz="2800" b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A.武汉长江大桥</a:t>
            </a:r>
            <a:r>
              <a:rPr lang="en-US" sz="2800" b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 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B.长春第一汽车制造厂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</a:t>
            </a:r>
            <a:endParaRPr lang="en-US" sz="28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/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C.鞍山钢铁公司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  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D.沈阳第一机床厂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66265" y="2349500"/>
            <a:ext cx="939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一桥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1270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875030" y="796925"/>
            <a:ext cx="10580688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2942590" y="1451610"/>
            <a:ext cx="59467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8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一、 原题讲解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--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千人可千法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42590" y="2636520"/>
            <a:ext cx="59467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8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二、 方法归纳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--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殊途亦同归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21330" y="4180205"/>
            <a:ext cx="59467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8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三、 复习建议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--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结网能捕鱼</a:t>
            </a:r>
            <a:endParaRPr lang="zh-CN" altLang="en-US" sz="2800" b="1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670" y="1603375"/>
            <a:ext cx="3079750" cy="3248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1270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805180" y="882015"/>
            <a:ext cx="10580688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607820" y="1905000"/>
            <a:ext cx="919226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eaLnBrk="1" latinLnBrk="0" hangingPunct="1">
              <a:lnSpc>
                <a:spcPct val="150000"/>
              </a:lnSpc>
            </a:pPr>
            <a:r>
              <a:rPr lang="zh-CN" sz="2800" b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13. 当参加                       的代表们步入会场时，他们当时所肩负的历史使命应是A．筹备举办开国大典</a:t>
            </a:r>
            <a:r>
              <a:rPr lang="en-US" sz="2800" b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</a:t>
            </a:r>
            <a:r>
              <a:rPr lang="zh-CN" sz="2800" b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B．准备迎接港澳回归C．作出改革开放决策     </a:t>
            </a:r>
            <a:r>
              <a:rPr lang="zh-CN" sz="2800" b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D．制定社会主义宪法</a:t>
            </a:r>
            <a:endParaRPr lang="zh-CN" altLang="en-US" sz="2800" b="0">
              <a:solidFill>
                <a:srgbClr val="CC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95675" y="2080260"/>
            <a:ext cx="4493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第一届全国人民代表大会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433830" y="5005070"/>
            <a:ext cx="747712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重点解析：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1954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年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一届人大的主要内容就是制定宪法，选举国家领导人 。</a:t>
            </a:r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f0fb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1270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805180" y="882015"/>
            <a:ext cx="10580688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022985" y="998855"/>
            <a:ext cx="1009269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33350" indent="-133350" algn="l"/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14.“中华人民共和国是工人阶级领导的、以工农联盟为基础的人民民主国家……中华人民共和国的一切权力属于人民……各少数民族聚居的地方实行民族区域自治。”对                  的是</a:t>
            </a:r>
            <a:endParaRPr lang="zh-CN" sz="28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133350" indent="-133350" algn="l"/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①人民代表大会制度是我国的根本政治制度       </a:t>
            </a:r>
            <a:endParaRPr lang="zh-CN" sz="28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133350" indent="-133350" algn="l"/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②材料出自第一部社会主义类型宪法</a:t>
            </a:r>
            <a:endParaRPr lang="zh-CN" sz="28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133350" indent="-133350" algn="l"/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③民族区域自治是我国的基本政治制度  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</a:t>
            </a:r>
            <a:endParaRPr lang="zh-CN" sz="28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133350" indent="-133350" algn="l"/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④我国坚持人民民主专政</a:t>
            </a:r>
            <a:endParaRPr lang="zh-CN" sz="28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133350" indent="-133350" algn="l"/>
            <a:r>
              <a:rPr lang="zh-CN" sz="2800" b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A．②③④   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B．①②④    C．①③④   D．①②③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49615" y="1829435"/>
            <a:ext cx="23768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材料理解正确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433830" y="5005070"/>
            <a:ext cx="862520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重点解析：根据材料做题，材料中没有涉及人民代表大会制度，所以排除 。</a:t>
            </a:r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0485" y="0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805180" y="882015"/>
            <a:ext cx="10580688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9261475" y="1854835"/>
            <a:ext cx="2124710" cy="23533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5" name="文本框 104"/>
          <p:cNvSpPr txBox="1"/>
          <p:nvPr/>
        </p:nvSpPr>
        <p:spPr>
          <a:xfrm>
            <a:off x="1591310" y="1609725"/>
            <a:ext cx="7670165" cy="3322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eaLnBrk="1" latinLnBrk="0" hangingPunct="1">
              <a:lnSpc>
                <a:spcPct val="150000"/>
              </a:lnSpc>
            </a:pP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15.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创建于济南的老字号瑞蚨祥，在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1954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年底响应国家号召，率先实现公私合营。我国在公私合营过程中采取的           是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A.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成立合作社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</a:t>
            </a:r>
            <a:r>
              <a:rPr lang="en-US" sz="2800" b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B.</a:t>
            </a:r>
            <a:r>
              <a:rPr lang="zh-CN" sz="2800" b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赎买政策</a:t>
            </a:r>
            <a:r>
              <a:rPr lang="en-US" sz="2800" b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</a:t>
            </a:r>
            <a:endParaRPr lang="en-US" sz="2800" b="0">
              <a:solidFill>
                <a:srgbClr val="CC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C.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无偿没收 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    D.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政企分开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64330" y="3078480"/>
            <a:ext cx="2257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创造性举措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713865" y="5094605"/>
            <a:ext cx="8065770" cy="6451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重点解析：从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公私合营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”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很容易判断资本主义公工商业改造中赎买政策实现和平过度，是社会主义改造的创举 。</a:t>
            </a:r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1270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805180" y="882015"/>
            <a:ext cx="10580688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134745" y="1152525"/>
            <a:ext cx="10115550" cy="3322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eaLnBrk="1" latinLnBrk="0" hangingPunct="1">
              <a:lnSpc>
                <a:spcPct val="150000"/>
              </a:lnSpc>
            </a:pPr>
            <a:r>
              <a:rPr lang="zh-CN" sz="2800" b="0">
                <a:solidFill>
                  <a:srgbClr val="333333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16.大生纱厂是“状元实业家”---张謇的心血之作，20世纪50年代，国家对其所属的第一和第三纺织公司进行了        ，国家采取这一做法的出发点是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A.工业化建设的需要           </a:t>
            </a:r>
            <a:r>
              <a:rPr lang="zh-CN" sz="2800" b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B. 社会主义改造的需要          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</a:t>
            </a:r>
            <a:endParaRPr lang="en-US" sz="28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C.进行大跃进的需要      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D.人民公社化的需要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66835" y="1990090"/>
            <a:ext cx="3225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rgbClr val="333333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公私合营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134745" y="4925060"/>
            <a:ext cx="556958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重点解析：从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公私合营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”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很容易判断三大改造 。</a:t>
            </a:r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" y="-1270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805180" y="635000"/>
            <a:ext cx="10580688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15645" y="1384935"/>
            <a:ext cx="11189335" cy="1137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8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17.解读图表是学习历史的重要方法。出现下表数据变化的主要原因是</a:t>
            </a:r>
            <a:endParaRPr lang="zh-CN" sz="2800" b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/>
            <a:r>
              <a:rPr lang="zh-CN" sz="20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     </a:t>
            </a:r>
            <a:endParaRPr lang="zh-CN" sz="2000" b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/>
            <a:r>
              <a:rPr lang="zh-CN" sz="20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      1952年和                      在国民收入中所占比例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693545" y="2680970"/>
          <a:ext cx="7185025" cy="1795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780"/>
                <a:gridCol w="1073785"/>
                <a:gridCol w="986155"/>
                <a:gridCol w="1456055"/>
                <a:gridCol w="1668145"/>
                <a:gridCol w="1348105"/>
              </a:tblGrid>
              <a:tr h="609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楷体_GB2312" charset="0"/>
                          <a:cs typeface="楷体_GB2312" charset="0"/>
                        </a:rPr>
                        <a:t>年份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楷体_GB2312" charset="0"/>
                        <a:ea typeface="楷体_GB2312" charset="0"/>
                        <a:cs typeface="楷体_GB231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楷体_GB2312" charset="0"/>
                          <a:cs typeface="楷体_GB2312" charset="0"/>
                        </a:rPr>
                        <a:t>个体经济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楷体_GB2312" charset="0"/>
                        <a:ea typeface="楷体_GB2312" charset="0"/>
                        <a:cs typeface="楷体_GB231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楷体_GB2312" charset="0"/>
                          <a:cs typeface="楷体_GB2312" charset="0"/>
                        </a:rPr>
                        <a:t>私营经济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楷体_GB2312" charset="0"/>
                        <a:ea typeface="楷体_GB2312" charset="0"/>
                        <a:cs typeface="楷体_GB231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楷体_GB2312" charset="0"/>
                          <a:cs typeface="楷体_GB2312" charset="0"/>
                        </a:rPr>
                        <a:t>公私合营经济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楷体_GB2312" charset="0"/>
                        <a:ea typeface="楷体_GB2312" charset="0"/>
                        <a:cs typeface="楷体_GB231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楷体_GB2312" charset="0"/>
                          <a:cs typeface="楷体_GB2312" charset="0"/>
                        </a:rPr>
                        <a:t>集体所有制经济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楷体_GB2312" charset="0"/>
                        <a:ea typeface="楷体_GB2312" charset="0"/>
                        <a:cs typeface="楷体_GB231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楷体_GB2312" charset="0"/>
                          <a:cs typeface="楷体_GB2312" charset="0"/>
                        </a:rPr>
                        <a:t>国营经济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楷体_GB2312" charset="0"/>
                        <a:ea typeface="楷体_GB2312" charset="0"/>
                        <a:cs typeface="楷体_GB231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0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楷体_GB2312" charset="0"/>
                          <a:cs typeface="楷体_GB2312" charset="0"/>
                        </a:rPr>
                        <a:t>1952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楷体_GB2312" charset="0"/>
                        <a:ea typeface="楷体_GB2312" charset="0"/>
                        <a:cs typeface="楷体_GB231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楷体_GB2312" charset="0"/>
                          <a:cs typeface="楷体_GB2312" charset="0"/>
                        </a:rPr>
                        <a:t>71．8%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楷体_GB2312" charset="0"/>
                        <a:ea typeface="楷体_GB2312" charset="0"/>
                        <a:cs typeface="楷体_GB231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楷体_GB2312" charset="0"/>
                          <a:cs typeface="楷体_GB2312" charset="0"/>
                        </a:rPr>
                        <a:t>6．9%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楷体_GB2312" charset="0"/>
                        <a:ea typeface="楷体_GB2312" charset="0"/>
                        <a:cs typeface="楷体_GB231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楷体_GB2312" charset="0"/>
                          <a:cs typeface="楷体_GB2312" charset="0"/>
                        </a:rPr>
                        <a:t>0．7%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楷体_GB2312" charset="0"/>
                        <a:ea typeface="楷体_GB2312" charset="0"/>
                        <a:cs typeface="楷体_GB231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楷体_GB2312" charset="0"/>
                          <a:cs typeface="楷体_GB2312" charset="0"/>
                        </a:rPr>
                        <a:t>1．5%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楷体_GB2312" charset="0"/>
                        <a:ea typeface="楷体_GB2312" charset="0"/>
                        <a:cs typeface="楷体_GB231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楷体_GB2312" charset="0"/>
                          <a:cs typeface="楷体_GB2312" charset="0"/>
                        </a:rPr>
                        <a:t>19．1%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楷体_GB2312" charset="0"/>
                        <a:ea typeface="楷体_GB2312" charset="0"/>
                        <a:cs typeface="楷体_GB231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0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楷体_GB2312" charset="0"/>
                          <a:cs typeface="楷体_GB2312" charset="0"/>
                        </a:rPr>
                        <a:t>1956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楷体_GB2312" charset="0"/>
                        <a:ea typeface="楷体_GB2312" charset="0"/>
                        <a:cs typeface="楷体_GB231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楷体_GB2312" charset="0"/>
                          <a:cs typeface="楷体_GB2312" charset="0"/>
                        </a:rPr>
                        <a:t>7%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楷体_GB2312" charset="0"/>
                        <a:ea typeface="楷体_GB2312" charset="0"/>
                        <a:cs typeface="楷体_GB231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楷体_GB2312" charset="0"/>
                          <a:cs typeface="楷体_GB2312" charset="0"/>
                        </a:rPr>
                        <a:t>0．1%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楷体_GB2312" charset="0"/>
                        <a:ea typeface="楷体_GB2312" charset="0"/>
                        <a:cs typeface="楷体_GB231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楷体_GB2312" charset="0"/>
                          <a:cs typeface="楷体_GB2312" charset="0"/>
                        </a:rPr>
                        <a:t>7．3%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楷体_GB2312" charset="0"/>
                        <a:ea typeface="楷体_GB2312" charset="0"/>
                        <a:cs typeface="楷体_GB231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楷体_GB2312" charset="0"/>
                          <a:cs typeface="楷体_GB2312" charset="0"/>
                        </a:rPr>
                        <a:t>53．4%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楷体_GB2312" charset="0"/>
                        <a:ea typeface="楷体_GB2312" charset="0"/>
                        <a:cs typeface="楷体_GB231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楷体_GB2312" charset="0"/>
                          <a:cs typeface="楷体_GB2312" charset="0"/>
                        </a:rPr>
                        <a:t>32．2%</a:t>
                      </a:r>
                      <a:endParaRPr lang="en-US" altLang="en-US" sz="2000" b="1">
                        <a:solidFill>
                          <a:srgbClr val="000000"/>
                        </a:solidFill>
                        <a:latin typeface="楷体_GB2312" charset="0"/>
                        <a:ea typeface="楷体_GB2312" charset="0"/>
                        <a:cs typeface="楷体_GB231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05180" y="4393565"/>
            <a:ext cx="10581005" cy="1626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00025" eaLnBrk="1" latinLnBrk="0" hangingPunct="1">
              <a:lnSpc>
                <a:spcPct val="150000"/>
              </a:lnSpc>
            </a:pPr>
            <a:endParaRPr lang="zh-CN" sz="1050" b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200025" eaLnBrk="1" latinLnBrk="0" hangingPunct="1">
              <a:lnSpc>
                <a:spcPct val="150000"/>
              </a:lnSpc>
            </a:pPr>
            <a:r>
              <a:rPr lang="zh-CN" sz="2800" b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A．三大改造的完成</a:t>
            </a:r>
            <a:r>
              <a:rPr lang="zh-CN" sz="28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B．《中华人民共和国土地改革法》的实行 C．苏联的经济援助   D．《中华人民共和国宪法》的颁布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65525" y="2123440"/>
            <a:ext cx="2957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sz="20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1956年各种所有制经济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9016365" y="2740660"/>
            <a:ext cx="3175635" cy="9220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解析：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1956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年集体所有制和国营经济比例迅速增长体现了三大改造成果。</a:t>
            </a:r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1270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805180" y="882015"/>
            <a:ext cx="10580688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157605" y="1463675"/>
            <a:ext cx="9499600" cy="4615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eaLnBrk="1" latinLnBrk="0" hangingPunct="1">
              <a:lnSpc>
                <a:spcPct val="150000"/>
              </a:lnSpc>
            </a:pP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18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．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1956年，全国96.39%的农户加了           ，91.7%的个体手工业者参加了            ，99%的资本主义工商业实行了全行业的          ，该材料表明我国         A．实行了农民土地所有制                     </a:t>
            </a:r>
            <a:endParaRPr lang="zh-CN" sz="28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zh-CN" sz="2800" b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B．实现了社会主义公有制</a:t>
            </a:r>
            <a:endParaRPr lang="zh-CN" sz="2800" b="0">
              <a:solidFill>
                <a:srgbClr val="CC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C．发动了人民公社化运动                      </a:t>
            </a:r>
            <a:endParaRPr lang="zh-CN" sz="28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D．实现了社会主义工业化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78980" y="1639570"/>
            <a:ext cx="2207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农业合作社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4762500" y="2319020"/>
            <a:ext cx="2536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手工业合作社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4104005" y="2921000"/>
            <a:ext cx="2047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公私合营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007100" y="3946525"/>
            <a:ext cx="5021580" cy="9220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解析：图片中有农业、手工业、资本主义工商业，很容易判断三大改造，三大改造的实质就是建立社会主义公有制 。</a:t>
            </a:r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1270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805180" y="882015"/>
            <a:ext cx="10580688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489075" y="1391285"/>
            <a:ext cx="94183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19. 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板书是浓缩的教学案。见下图板书设计，其标题应为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3463925" y="2119630"/>
            <a:ext cx="5262245" cy="19221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6" name="文本框 105"/>
          <p:cNvSpPr txBox="1"/>
          <p:nvPr/>
        </p:nvSpPr>
        <p:spPr>
          <a:xfrm>
            <a:off x="2176780" y="3655695"/>
            <a:ext cx="7838440" cy="1706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050" b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 </a:t>
            </a:r>
            <a:endParaRPr lang="zh-CN" sz="1050" b="0">
              <a:ea typeface="宋体" panose="02010600030101010101" pitchFamily="2" charset="-122"/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en-US" alt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A.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土地改革               </a:t>
            </a:r>
            <a:r>
              <a:rPr lang="zh-CN" sz="2800" b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B. 三大改造</a:t>
            </a:r>
            <a:r>
              <a:rPr lang="en-US" sz="2800" b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</a:t>
            </a:r>
            <a:endParaRPr lang="en-US" sz="2800" b="0">
              <a:solidFill>
                <a:srgbClr val="CC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zh-CN" sz="28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C. 家庭联产承包责任制      D. 国有企业改革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5830" y="5654040"/>
            <a:ext cx="935418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重点解析：图片中有农业、手工业、资本主义工商业，很容易判断三大改造 。</a:t>
            </a:r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0490" y="-1270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805180" y="882015"/>
            <a:ext cx="10580688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332230" y="1344930"/>
            <a:ext cx="1012063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8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20.把握历史阶段特征有助于学好历史。下表反映了中国近现代史四个时期阶段特征的主题词，其中          年处应该填写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2399665" y="2298065"/>
            <a:ext cx="7171055" cy="17703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" name="文本框 106"/>
          <p:cNvSpPr txBox="1"/>
          <p:nvPr/>
        </p:nvSpPr>
        <p:spPr>
          <a:xfrm>
            <a:off x="2755265" y="3827145"/>
            <a:ext cx="6177280" cy="2138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050" b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 </a:t>
            </a:r>
            <a:endParaRPr lang="en-US" sz="105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charset="0"/>
            </a:endParaRPr>
          </a:p>
          <a:p>
            <a:pPr marL="0" indent="0"/>
            <a:r>
              <a:rPr lang="en-US" sz="28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A. </a:t>
            </a:r>
            <a:r>
              <a:rPr lang="zh-CN" sz="28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五四风雷，抗日烽火</a:t>
            </a:r>
            <a:r>
              <a:rPr lang="en-US" sz="28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</a:t>
            </a:r>
            <a:endParaRPr lang="en-US" sz="2800" b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/>
            <a:r>
              <a:rPr lang="en-US" sz="2800" b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B. </a:t>
            </a:r>
            <a:r>
              <a:rPr lang="zh-CN" sz="2800" b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民族独立，获得新生</a:t>
            </a:r>
            <a:endParaRPr lang="en-US" sz="2800" b="0">
              <a:solidFill>
                <a:srgbClr val="CC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/>
            <a:r>
              <a:rPr lang="en-US" sz="28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C. </a:t>
            </a:r>
            <a:r>
              <a:rPr lang="zh-CN" sz="28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国共对峙，走向抗日</a:t>
            </a:r>
            <a:r>
              <a:rPr lang="en-US" sz="28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</a:t>
            </a:r>
            <a:endParaRPr lang="en-US" sz="2800" b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/>
            <a:r>
              <a:rPr lang="en-US" sz="28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D. </a:t>
            </a:r>
            <a:r>
              <a:rPr lang="zh-CN" sz="28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星星之火，力挽狂澜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59930" y="1776095"/>
            <a:ext cx="1872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1949-1956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8182610" y="4415790"/>
            <a:ext cx="2884170" cy="1198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重点解析：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1949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年新中国成立，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1956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年建立社会主义制度，民族独立，国家获得新生。</a:t>
            </a:r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8275" y="-80645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805180" y="882015"/>
            <a:ext cx="10580688" cy="43078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第四组：</a:t>
            </a:r>
            <a:r>
              <a:rPr lang="en-US" altLang="zh-CN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21----25</a:t>
            </a: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</a:t>
            </a:r>
            <a:endParaRPr lang="zh-CN" altLang="en-US" sz="28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对应主题：社会主义建设探索（</a:t>
            </a:r>
            <a:r>
              <a:rPr lang="en-US" altLang="zh-CN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1956---1978</a:t>
            </a: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良好开端：中共八大（</a:t>
            </a:r>
            <a:r>
              <a:rPr lang="en-US" altLang="zh-CN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1956</a:t>
            </a: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失误曲折：大跃进和人民公社化   文化大革命</a:t>
            </a:r>
            <a:endParaRPr lang="zh-CN" altLang="en-US" sz="28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探索成就</a:t>
            </a: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：两弹一星、王进喜、焦裕禄等</a:t>
            </a:r>
            <a:endParaRPr lang="zh-CN" altLang="en-US" sz="28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1270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805180" y="882015"/>
            <a:ext cx="10580688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805180" y="882015"/>
            <a:ext cx="10121900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eaLnBrk="1" latinLnBrk="0" hangingPunct="1">
              <a:lnSpc>
                <a:spcPct val="150000"/>
              </a:lnSpc>
            </a:pP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21.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“我们都是搞革命的，搞革命的人最容易犯急性病。我们的用心是好的，                    。这往往使我们不能冷静地分析主客观方面的情况，从而违反客观世界发展的规律。”邓小平这一番话总结的是A．闭关自守导致国家落后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     </a:t>
            </a:r>
            <a:endParaRPr lang="zh-CN" sz="28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zh-CN" sz="2800" b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B．“大跃进”和人民公社化运动的教训</a:t>
            </a:r>
            <a:endParaRPr lang="zh-CN" sz="2800" b="0">
              <a:solidFill>
                <a:srgbClr val="CC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C．建立社会主义市场经济体制的必要性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D．对资本主义工商业改造实行赎买政策的意义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055" y="1700530"/>
            <a:ext cx="3923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想早一点进入共产主义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8042910" y="3327400"/>
            <a:ext cx="2884170" cy="1198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重点解析：邓小平批评某一历史事件，大跃进和人民公社化就是想多快好省建设社会主义的失误。</a:t>
            </a:r>
            <a:endParaRPr lang="en-US" altLang="zh-CN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1270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875030" y="796925"/>
            <a:ext cx="10580688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2563495" y="1635125"/>
            <a:ext cx="720471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40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一、 原题讲解</a:t>
            </a:r>
            <a:r>
              <a:rPr lang="en-US" altLang="zh-CN" sz="40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--</a:t>
            </a:r>
            <a:r>
              <a:rPr lang="zh-CN" altLang="en-US" sz="40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千人可千法</a:t>
            </a:r>
            <a:endParaRPr lang="zh-CN" altLang="en-US" sz="4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405" y="3280410"/>
            <a:ext cx="7035800" cy="2703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1270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805180" y="882015"/>
            <a:ext cx="10580688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271905" y="1804670"/>
            <a:ext cx="10012045" cy="3322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eaLnBrk="1" latinLnBrk="0" hangingPunct="1">
              <a:lnSpc>
                <a:spcPct val="150000"/>
              </a:lnSpc>
            </a:pPr>
            <a:r>
              <a:rPr lang="zh-CN" sz="28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22．在特定的历史阶段，口号、标语往往有着强烈的政治色彩，被打上了时 代的烙印。下列口号、标语出现在          时期(1966-1976年)的是A.打土豪，分田地　　　　　B.人有多大胆，地有多大产</a:t>
            </a:r>
            <a:endParaRPr lang="zh-CN" sz="2800" b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zh-CN" sz="2800" b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C.一切以阶级斗争为纲　</a:t>
            </a:r>
            <a:r>
              <a:rPr lang="zh-CN" sz="28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　　D.两手都要抓，两手都要硬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78190" y="2628900"/>
            <a:ext cx="2147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sz="28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文化大革命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935990" y="5364480"/>
            <a:ext cx="935418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重点解析：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A.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土地革命时期口号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B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.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大跃进时期口号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D.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改革开放初期邓小平提出，所以选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C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 。</a:t>
            </a:r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1270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805180" y="882015"/>
            <a:ext cx="10580688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946150" y="1444625"/>
            <a:ext cx="1055624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eaLnBrk="1" latinLnBrk="0" hangingPunct="1">
              <a:lnSpc>
                <a:spcPct val="150000"/>
              </a:lnSpc>
            </a:pPr>
            <a:r>
              <a:rPr lang="en-US" sz="28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23. </a:t>
            </a:r>
            <a:r>
              <a:rPr lang="zh-CN" sz="28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“文化大革命”中，身为国家主席的刘少奇       为“叛徒、内奸、工贼”，惨遭批斗，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失去人身自由。这突出表明文革期间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A．法律面前人人平等        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endParaRPr lang="en-US" sz="28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B．国民经济发展缓慢C．教育科学文化事业遭到严重摧残   </a:t>
            </a:r>
            <a:endParaRPr lang="zh-CN" sz="28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zh-CN" sz="2800" b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D．民主与法制被肆意践踏</a:t>
            </a:r>
            <a:endParaRPr lang="zh-CN" altLang="en-US" sz="2800" b="0">
              <a:solidFill>
                <a:srgbClr val="CC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38720" y="4925060"/>
            <a:ext cx="2596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526780" y="1619885"/>
            <a:ext cx="1997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被诬陷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946150" y="5354320"/>
            <a:ext cx="9354185" cy="3683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重点解析： 被诬陷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--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说明没有任何法律依据证明刘少奇的罪名，体现民主法治被践踏。</a:t>
            </a:r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1270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805180" y="882015"/>
            <a:ext cx="10580688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805815" y="1010920"/>
            <a:ext cx="10581005" cy="4615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eaLnBrk="1" latinLnBrk="0" hangingPunct="1">
              <a:lnSpc>
                <a:spcPct val="150000"/>
              </a:lnSpc>
            </a:pP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24.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在全面调整国民经济、战胜严重困难的过程中，全党全国人民同心同德、艰苦奋斗，其中“有条件上，没有条件创造条件也要上”，被群众誉为       的王进喜的事迹是A. 主持完成中国第一颗原子弹理论设计方案 </a:t>
            </a:r>
            <a:endParaRPr lang="zh-CN" sz="28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zh-CN" sz="2800" b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B. 带领钻井队打出大庆油田第一口油井</a:t>
            </a:r>
            <a:endParaRPr lang="zh-CN" sz="2800" b="0">
              <a:solidFill>
                <a:srgbClr val="CC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C. 培育成功籼型杂交水稻和超级杂交水稻  D. 从中草药中发现治疗疟疾的新药青蒿素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44900" y="2512060"/>
            <a:ext cx="1597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“铁人”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215" y="0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805180" y="882015"/>
            <a:ext cx="10580688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202690" y="2058035"/>
            <a:ext cx="978598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25.中国共产党人的初心和使命，就是为中国人民谋幸福，为中华民族谋复兴。在社会主义建设的探索时期，全心全意为人民服务，被称为                     是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A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.王进喜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     B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.邓稼先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   </a:t>
            </a:r>
            <a:endParaRPr lang="en-US" sz="28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/>
            <a:r>
              <a:rPr lang="en-US" sz="2800" b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</a:t>
            </a:r>
            <a:r>
              <a:rPr lang="zh-CN" sz="2800" b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.焦裕禄</a:t>
            </a:r>
            <a:r>
              <a:rPr lang="en-US" sz="2800" b="0">
                <a:solidFill>
                  <a:srgbClr val="CC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    D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.雷锋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00475" y="2919730"/>
            <a:ext cx="3787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党的好干部的县委书记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174750" y="4705350"/>
            <a:ext cx="9354185" cy="9220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重点解析： 分清社会主义探索时期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英雄模范人物事迹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：大庆石油工人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铁人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”-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王进喜、党的好干部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--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焦裕禄、解放军好战士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--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雷锋、两弹元勋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--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邓稼先</a:t>
            </a:r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1270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875030" y="796925"/>
            <a:ext cx="10580688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38120" y="1382395"/>
            <a:ext cx="685482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40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二、 方法归纳</a:t>
            </a:r>
            <a:r>
              <a:rPr lang="en-US" altLang="zh-CN" sz="40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--</a:t>
            </a:r>
            <a:r>
              <a:rPr lang="zh-CN" altLang="en-US" sz="40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殊途亦同归</a:t>
            </a:r>
            <a:endParaRPr lang="zh-CN" altLang="en-US" sz="4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535" y="2828290"/>
            <a:ext cx="6564630" cy="2772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1270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875030" y="796925"/>
            <a:ext cx="10580688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5340" y="1449070"/>
            <a:ext cx="101695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zh-CN" sz="32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记忆组合型</a:t>
            </a:r>
            <a:r>
              <a:rPr lang="en-US" altLang="zh-CN" sz="32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---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寻熟知内容，逐步排除法</a:t>
            </a:r>
            <a:r>
              <a:rPr lang="zh-CN" altLang="en-US" sz="3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例：第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题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lang="zh-CN" altLang="en-US" sz="28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0250" y="3231515"/>
            <a:ext cx="104286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zh-CN" sz="32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理解分析型</a:t>
            </a:r>
            <a:r>
              <a:rPr lang="en-US" altLang="zh-CN" sz="32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---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熟读题干，找寻线索法</a:t>
            </a:r>
            <a:r>
              <a:rPr lang="zh-CN" altLang="en-US" sz="3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例：第</a:t>
            </a:r>
            <a:r>
              <a:rPr lang="en-US" altLang="zh-CN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23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题）</a:t>
            </a:r>
            <a:endParaRPr lang="zh-CN" altLang="en-US" sz="28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5030" y="2315210"/>
            <a:ext cx="101396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zh-CN" sz="32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记忆排序型</a:t>
            </a:r>
            <a:r>
              <a:rPr lang="en-US" altLang="zh-CN" sz="32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---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确定首尾，逐步排除法</a:t>
            </a:r>
            <a:r>
              <a:rPr lang="zh-CN" altLang="en-US" sz="3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例：第</a:t>
            </a:r>
            <a:r>
              <a:rPr lang="en-US" altLang="zh-CN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题）</a:t>
            </a:r>
            <a:endParaRPr lang="zh-CN" altLang="en-US" sz="28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8510" y="4109085"/>
            <a:ext cx="1088136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zh-CN" sz="32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4.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材料阅读型</a:t>
            </a:r>
            <a:r>
              <a:rPr lang="en-US" altLang="zh-CN" sz="32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---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熟读材料，抓住主旨法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（例：第</a:t>
            </a:r>
            <a:r>
              <a:rPr lang="en-US" altLang="zh-CN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9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14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21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题）</a:t>
            </a:r>
            <a:endParaRPr lang="zh-CN" altLang="en-US" sz="28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8510" y="4834255"/>
            <a:ext cx="105486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zh-CN" sz="32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5.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直来直去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型</a:t>
            </a:r>
            <a:r>
              <a:rPr lang="en-US" altLang="zh-CN" sz="32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---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找关键字，直选排除法</a:t>
            </a:r>
            <a:r>
              <a:rPr lang="zh-CN" altLang="en-US" sz="3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例：第</a:t>
            </a:r>
            <a:r>
              <a:rPr lang="en-US" altLang="zh-CN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7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12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题）</a:t>
            </a:r>
            <a:endParaRPr lang="zh-CN" altLang="en-US" sz="28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335" y="0"/>
            <a:ext cx="1637030" cy="16262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5340" y="5550535"/>
            <a:ext cx="105486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altLang="zh-CN" sz="32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6.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时代特征型</a:t>
            </a:r>
            <a:r>
              <a:rPr lang="en-US" altLang="zh-CN" sz="32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---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找大事件，套框架法</a:t>
            </a:r>
            <a:r>
              <a:rPr lang="zh-CN" altLang="en-US" sz="3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例：第</a:t>
            </a:r>
            <a:r>
              <a:rPr lang="en-US" altLang="zh-CN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11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20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题）</a:t>
            </a:r>
            <a:endParaRPr lang="zh-CN" altLang="en-US" sz="28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6" grpId="0"/>
      <p:bldP spid="7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8590" y="-70485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805180" y="882015"/>
            <a:ext cx="10580688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19350" y="882015"/>
            <a:ext cx="705548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40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三、 复习建议</a:t>
            </a:r>
            <a:r>
              <a:rPr lang="en-US" altLang="zh-CN" sz="40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--</a:t>
            </a:r>
            <a:r>
              <a:rPr lang="zh-CN" altLang="en-US" sz="40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结网能捕鱼</a:t>
            </a:r>
            <a:endParaRPr lang="zh-CN" altLang="en-US" sz="4000" b="1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434975" y="2058035"/>
            <a:ext cx="1074293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altLang="en-US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同学们复习时一定把握要领，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尝试归纳小专题，形成归纳意识。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注单元复习时注重 点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--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线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--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面 复习，在老师指导下可尝试通过构建知识体系框架，形成一张单元或专题的知识网，不至于在练习或考试时失分。</a:t>
            </a:r>
            <a:endParaRPr lang="zh-CN" altLang="en-US" sz="28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95" y="3910965"/>
            <a:ext cx="9279255" cy="2411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8745" y="-1270"/>
            <a:ext cx="12192000" cy="6859270"/>
          </a:xfrm>
          <a:prstGeom prst="rect">
            <a:avLst/>
          </a:prstGeom>
        </p:spPr>
      </p:pic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524000" y="1649413"/>
            <a:ext cx="8905875" cy="30460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solidFill>
                  <a:srgbClr val="A3230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山东济南汇才学校录制</a:t>
            </a:r>
            <a:endParaRPr lang="zh-CN" altLang="en-US" sz="4800" b="1" dirty="0">
              <a:solidFill>
                <a:srgbClr val="A3230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600" b="1" dirty="0">
              <a:solidFill>
                <a:srgbClr val="A3230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600" b="1" dirty="0">
              <a:solidFill>
                <a:srgbClr val="A3230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800" b="1" dirty="0">
                <a:solidFill>
                  <a:srgbClr val="A3230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4800" b="1" dirty="0">
                <a:solidFill>
                  <a:srgbClr val="A3230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4800" b="1" dirty="0">
                <a:solidFill>
                  <a:srgbClr val="A3230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800" b="1" dirty="0">
                <a:solidFill>
                  <a:srgbClr val="A3230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4800" b="1" dirty="0">
              <a:solidFill>
                <a:srgbClr val="A3230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546735" y="1581150"/>
            <a:ext cx="10580688" cy="40309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150000"/>
              </a:lnSpc>
            </a:pP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选择题几个做题步骤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读题干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找出关键词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问什么？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读选项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选出正确项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选什么？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所学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定最后答案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对不对？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810" y="1827530"/>
            <a:ext cx="3230880" cy="4291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8275" y="-90805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805180" y="1181100"/>
            <a:ext cx="10580688" cy="409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第一组：</a:t>
            </a:r>
            <a:r>
              <a:rPr lang="en-US" altLang="zh-CN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1----5</a:t>
            </a: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</a:t>
            </a:r>
            <a:endParaRPr lang="zh-CN" altLang="en-US" sz="28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对应主题：新中国成立</a:t>
            </a:r>
            <a:endParaRPr lang="zh-CN" altLang="en-US" sz="28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成立准备：第一届中国人民政治协商会议召开</a:t>
            </a:r>
            <a:endParaRPr lang="zh-CN" altLang="en-US" sz="28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成立标志：开国大典</a:t>
            </a:r>
            <a:endParaRPr lang="zh-CN" altLang="en-US" sz="28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成立意义：中国人民站起来了</a:t>
            </a:r>
            <a:endParaRPr lang="zh-CN" altLang="en-US" sz="28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445" y="749300"/>
            <a:ext cx="3049270" cy="2160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70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805180" y="882015"/>
            <a:ext cx="10580688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>
            <p:custDataLst>
              <p:tags r:id="rId2"/>
            </p:custDataLst>
          </p:nvPr>
        </p:nvSpPr>
        <p:spPr>
          <a:xfrm>
            <a:off x="462915" y="1759585"/>
            <a:ext cx="11254740" cy="2676525"/>
          </a:xfrm>
          <a:prstGeom prst="rect">
            <a:avLst/>
          </a:prstGeom>
          <a:noFill/>
          <a:ln w="9525"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p>
            <a:pPr marL="0" indent="0"/>
            <a:r>
              <a:rPr lang="zh-CN" sz="2800" b="1">
                <a:ea typeface="宋体" panose="02010600030101010101" pitchFamily="2" charset="-122"/>
              </a:rPr>
              <a:t>1．下列选项中                                                                   是</a:t>
            </a:r>
            <a:r>
              <a:rPr lang="zh-CN" sz="2800" b="1">
                <a:ea typeface="宋体" panose="02010600030101010101" pitchFamily="2" charset="-122"/>
                <a:cs typeface="Times New Roman" panose="02020603050405020304" pitchFamily="18" charset="0"/>
              </a:rPr>
              <a:t>①通过了《共同纲领》</a:t>
            </a:r>
            <a:r>
              <a:rPr 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en-US" sz="2800" b="1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/>
            <a:r>
              <a:rPr lang="zh-CN" sz="2800" b="1">
                <a:ea typeface="宋体" panose="02010600030101010101" pitchFamily="2" charset="-122"/>
                <a:cs typeface="Times New Roman" panose="02020603050405020304" pitchFamily="18" charset="0"/>
              </a:rPr>
              <a:t>②选举了中华人民共和国中央人民政府委员会③以北平为首都并改名为北京</a:t>
            </a:r>
            <a:r>
              <a:rPr 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2800" b="1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/>
            <a:r>
              <a:rPr lang="zh-CN" sz="2800" b="1">
                <a:ea typeface="宋体" panose="02010600030101010101" pitchFamily="2" charset="-122"/>
                <a:cs typeface="Times New Roman" panose="02020603050405020304" pitchFamily="18" charset="0"/>
              </a:rPr>
              <a:t>④采用公元纪年</a:t>
            </a:r>
            <a:r>
              <a:rPr lang="en-US" sz="2800" b="1">
                <a:latin typeface="宋体" panose="02010600030101010101" pitchFamily="2" charset="-122"/>
                <a:cs typeface="Times New Roman" panose="02020603050405020304" pitchFamily="18" charset="0"/>
              </a:rPr>
              <a:t>A. ①②③   B. ②③④  C. ①②④   </a:t>
            </a:r>
            <a:r>
              <a:rPr lang="en-US" sz="2800" b="1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D. ①②③④</a:t>
            </a:r>
            <a:endParaRPr lang="en-US" altLang="en-US" sz="2800" b="1">
              <a:solidFill>
                <a:srgbClr val="FF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48940" y="1759585"/>
            <a:ext cx="67551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latin typeface="+mn-ea"/>
                <a:ea typeface="+mn-ea"/>
                <a:sym typeface="+mn-ea"/>
              </a:rPr>
              <a:t>属于第一届中国人民政治协商会议内容的</a:t>
            </a:r>
            <a:endParaRPr lang="zh-CN" altLang="en-US" sz="2800" b="1">
              <a:latin typeface="+mn-ea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4750" y="4705350"/>
            <a:ext cx="9354185" cy="6451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重点解析： 一届政协内容</a:t>
            </a:r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《共同纲领》、政府领导人、首都、代国歌、国旗、公元纪年、人民英雄纪念碑</a:t>
            </a:r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805180" y="882015"/>
            <a:ext cx="10580688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2430" y="1621155"/>
            <a:ext cx="11192510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28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2．         </a:t>
            </a:r>
            <a:r>
              <a:rPr lang="zh-CN" sz="2800" b="1">
                <a:ea typeface="宋体" panose="02010600030101010101" pitchFamily="2" charset="-122"/>
                <a:cs typeface="Times New Roman" panose="02020603050405020304" pitchFamily="18" charset="0"/>
              </a:rPr>
              <a:t>年10月1日，在开国大典上，随着五星红旗的冉冉升起，乐队奏起《义勇军进行曲》，54门礼炮齐鸣28响。想一想，礼炮齐鸣         的寓意是A．当时有28个民族参加了开国大典  B．人民解放军有28个方阵经过天安门广场</a:t>
            </a:r>
            <a:endParaRPr lang="zh-CN" sz="28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/>
            <a:r>
              <a:rPr lang="zh-CN" sz="28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C．中国共产党领导人民英勇奋斗28年     </a:t>
            </a:r>
            <a:endParaRPr lang="zh-CN" sz="2800" b="1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/>
            <a:r>
              <a:rPr lang="zh-CN" sz="2800" b="1">
                <a:ea typeface="宋体" panose="02010600030101010101" pitchFamily="2" charset="-122"/>
                <a:cs typeface="Times New Roman" panose="02020603050405020304" pitchFamily="18" charset="0"/>
              </a:rPr>
              <a:t>D．有28个团体参加了第一届中国人民政治协商会议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894715" y="1621155"/>
            <a:ext cx="1007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1949</a:t>
            </a:r>
            <a:endParaRPr lang="zh-CN" altLang="en-US" sz="28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4715" y="5114290"/>
            <a:ext cx="10262235" cy="9220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重点解析：开国大典的举行中国共产党历尽千难万险最终取得胜利的标志，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1949--28=1921   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中共成立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28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年奋斗史</a:t>
            </a:r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4810" y="2050415"/>
            <a:ext cx="1577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28响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9060" y="-154940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805180" y="882015"/>
            <a:ext cx="10580688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73785" y="2152015"/>
            <a:ext cx="951928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 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黄炎培在他的诗歌《天安门歌》中写到：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国民改为人民，中间用意深深，            ，堂堂地做个人。”那这首诗歌的创作背景应该是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A. 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解放战争的胜利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</a:t>
            </a:r>
            <a:r>
              <a:rPr lang="en-US" sz="2800" b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sz="2800" b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B. 新中国的成立 </a:t>
            </a:r>
            <a:r>
              <a:rPr lang="en-US" sz="2800" b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C</a:t>
            </a:r>
            <a:r>
              <a:rPr lang="en-US" alt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西藏和平解放   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D.土地改革完成  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43375" y="2571750"/>
            <a:ext cx="3225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民众站立起来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4120" y="4984115"/>
            <a:ext cx="9272905" cy="6451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重点解析：新中国成立历史意义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---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开辟了中国历史新纪元，中国真正独立自主了，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中国人从此站起来了；壮大了世界和平民主力量。</a:t>
            </a:r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12192000" cy="6859270"/>
          </a:xfrm>
          <a:prstGeom prst="rect">
            <a:avLst/>
          </a:prstGeom>
        </p:spPr>
      </p:pic>
      <p:sp>
        <p:nvSpPr>
          <p:cNvPr id="43009" name="Text Box 6"/>
          <p:cNvSpPr txBox="1">
            <a:spLocks noChangeArrowheads="1"/>
          </p:cNvSpPr>
          <p:nvPr/>
        </p:nvSpPr>
        <p:spPr bwMode="auto">
          <a:xfrm>
            <a:off x="805180" y="882015"/>
            <a:ext cx="10580688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8300" y="1659890"/>
            <a:ext cx="1145603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eaLnBrk="1" latinLnBrk="0" hangingPunct="1">
              <a:lnSpc>
                <a:spcPct val="150000"/>
              </a:lnSpc>
            </a:pP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4.周恩来曾经说过：“               的历史，就是从天安门到天安门”。你认为这两个“天安门”分别与哪一重大历史事件有关A．五四运动   戊戌变法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</a:t>
            </a:r>
            <a:r>
              <a:rPr lang="en-US" sz="2800" b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sz="2800" b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B．五四运动   新中国成立</a:t>
            </a:r>
            <a:endParaRPr lang="zh-CN" sz="2800" b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C．五四运动   新文化运动</a:t>
            </a:r>
            <a:r>
              <a:rPr lang="en-US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</a:t>
            </a:r>
            <a:r>
              <a:rPr lang="zh-CN" sz="28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D．辛亥革命   新文化运动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83050" y="1850390"/>
            <a:ext cx="3384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新民主主义革命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214120" y="4984115"/>
            <a:ext cx="9060180" cy="6451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重点解析：新民主主义革命（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1919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年五四运动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--1949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新中国成立）</a:t>
            </a:r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586742386636_1_1"/>
</p:tagLst>
</file>

<file path=ppt/tags/tag2.xml><?xml version="1.0" encoding="utf-8"?>
<p:tagLst xmlns:p="http://schemas.openxmlformats.org/presentationml/2006/main">
  <p:tag name="KSO_WM_UNIT_TABLE_BEAUTIFY" val="smartTable{887eafc2-3c22-4c86-8201-a8f8df246680}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0</TotalTime>
  <Words>5643</Words>
  <Application>WPS 演示</Application>
  <PresentationFormat>自定义</PresentationFormat>
  <Paragraphs>445</Paragraphs>
  <Slides>37</Slides>
  <Notes>0</Notes>
  <HiddenSlides>0</HiddenSlides>
  <MMClips>3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54" baseType="lpstr">
      <vt:lpstr>Arial</vt:lpstr>
      <vt:lpstr>宋体</vt:lpstr>
      <vt:lpstr>Wingdings</vt:lpstr>
      <vt:lpstr>Calibri Light</vt:lpstr>
      <vt:lpstr>Calibri</vt:lpstr>
      <vt:lpstr>Wingdings 2</vt:lpstr>
      <vt:lpstr>Calibri</vt:lpstr>
      <vt:lpstr>微软雅黑</vt:lpstr>
      <vt:lpstr>黑体</vt:lpstr>
      <vt:lpstr>Times New Roman</vt:lpstr>
      <vt:lpstr>楷体</vt:lpstr>
      <vt:lpstr>Arial Unicode MS</vt:lpstr>
      <vt:lpstr>楷体_GB2312</vt:lpstr>
      <vt:lpstr>新宋体</vt:lpstr>
      <vt:lpstr>HDOfficeLightV0</vt:lpstr>
      <vt:lpstr>1_HDOfficeLightV0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toshiba</cp:lastModifiedBy>
  <cp:revision>233</cp:revision>
  <dcterms:created xsi:type="dcterms:W3CDTF">2020-02-21T05:45:00Z</dcterms:created>
  <dcterms:modified xsi:type="dcterms:W3CDTF">2020-04-14T04:13:56Z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