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3" r:id="rId2"/>
    <p:sldId id="261" r:id="rId3"/>
    <p:sldId id="292" r:id="rId4"/>
    <p:sldId id="320" r:id="rId5"/>
    <p:sldId id="328" r:id="rId6"/>
    <p:sldId id="322" r:id="rId7"/>
    <p:sldId id="337" r:id="rId8"/>
    <p:sldId id="336" r:id="rId9"/>
    <p:sldId id="329" r:id="rId10"/>
    <p:sldId id="325" r:id="rId11"/>
    <p:sldId id="326" r:id="rId12"/>
    <p:sldId id="327" r:id="rId13"/>
    <p:sldId id="330" r:id="rId14"/>
    <p:sldId id="339" r:id="rId15"/>
    <p:sldId id="331" r:id="rId16"/>
    <p:sldId id="332" r:id="rId17"/>
    <p:sldId id="333" r:id="rId18"/>
    <p:sldId id="334" r:id="rId19"/>
    <p:sldId id="340" r:id="rId20"/>
    <p:sldId id="344" r:id="rId21"/>
    <p:sldId id="25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150" autoAdjust="0"/>
    <p:restoredTop sz="95887" autoAdjust="0"/>
  </p:normalViewPr>
  <p:slideViewPr>
    <p:cSldViewPr snapToGrid="0">
      <p:cViewPr>
        <p:scale>
          <a:sx n="100" d="100"/>
          <a:sy n="100" d="100"/>
        </p:scale>
        <p:origin x="-132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4A61C-6C9E-4571-98AB-DCE859B0FB7B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E652-97E8-4E43-81D4-B2F97C751BA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3356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23CFE-E85A-4CB1-B388-FD452395EFF5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3E388-8A17-44FA-AE8B-AAB64D7735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975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6669"/>
            <a:ext cx="7315200" cy="1307275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CE23-231B-4CFE-A76F-252AEF0EE01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6A5-DAEE-4F65-B2D5-30A7A77F84C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838200" y="4123944"/>
            <a:ext cx="7315200" cy="75965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4057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235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0"/>
            <a:ext cx="10515600" cy="822960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xmlns="" val="216397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212848"/>
            <a:ext cx="6815328" cy="1297114"/>
          </a:xfrm>
        </p:spPr>
        <p:txBody>
          <a:bodyPr anchor="ctr" anchorCtr="0"/>
          <a:lstStyle>
            <a:lvl1pPr algn="ctr">
              <a:defRPr sz="6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 smtClean="0"/>
              <a:t>再 见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4FCE23-231B-4CFE-A76F-252AEF0EE017}" type="datetimeFigureOut">
              <a:rPr lang="zh-CN" altLang="en-US" smtClean="0"/>
              <a:pPr/>
              <a:t>2020/4/15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6536A5-DAEE-4F65-B2D5-30A7A77F84C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6145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 userDrawn="1"/>
        </p:nvGrpSpPr>
        <p:grpSpPr bwMode="auto">
          <a:xfrm>
            <a:off x="0" y="839788"/>
            <a:ext cx="12192000" cy="3122612"/>
            <a:chOff x="0" y="839788"/>
            <a:chExt cx="12192000" cy="3122612"/>
          </a:xfrm>
        </p:grpSpPr>
        <p:sp>
          <p:nvSpPr>
            <p:cNvPr id="3" name="矩形 14"/>
            <p:cNvSpPr>
              <a:spLocks noChangeArrowheads="1"/>
            </p:cNvSpPr>
            <p:nvPr/>
          </p:nvSpPr>
          <p:spPr bwMode="auto">
            <a:xfrm>
              <a:off x="0" y="840303"/>
              <a:ext cx="12192000" cy="3120789"/>
            </a:xfrm>
            <a:prstGeom prst="rect">
              <a:avLst/>
            </a:prstGeom>
            <a:solidFill>
              <a:srgbClr val="57D2E3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mtClean="0"/>
            </a:p>
          </p:txBody>
        </p:sp>
        <p:pic>
          <p:nvPicPr>
            <p:cNvPr id="4" name="图片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9363" b="14136"/>
            <a:stretch>
              <a:fillRect/>
            </a:stretch>
          </p:blipFill>
          <p:spPr bwMode="auto">
            <a:xfrm>
              <a:off x="280416" y="839788"/>
              <a:ext cx="11640122" cy="312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-2" y="2127509"/>
            <a:ext cx="12192001" cy="1356797"/>
          </a:xfrm>
          <a:prstGeom prst="rect">
            <a:avLst/>
          </a:prstGeom>
          <a:gradFill>
            <a:gsLst>
              <a:gs pos="917">
                <a:schemeClr val="bg1"/>
              </a:gs>
              <a:gs pos="37000">
                <a:srgbClr val="E6FBFE">
                  <a:alpha val="80000"/>
                </a:srgbClr>
              </a:gs>
              <a:gs pos="100000">
                <a:srgbClr val="57D2E3"/>
              </a:gs>
            </a:gsLst>
            <a:lin ang="10800000" scaled="1"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grpSp>
        <p:nvGrpSpPr>
          <p:cNvPr id="6" name="组合 1"/>
          <p:cNvGrpSpPr>
            <a:grpSpLocks/>
          </p:cNvGrpSpPr>
          <p:nvPr userDrawn="1"/>
        </p:nvGrpSpPr>
        <p:grpSpPr bwMode="auto">
          <a:xfrm>
            <a:off x="2646363" y="1322388"/>
            <a:ext cx="7770812" cy="1974850"/>
            <a:chOff x="2646363" y="1322388"/>
            <a:chExt cx="7770812" cy="1974850"/>
          </a:xfrm>
        </p:grpSpPr>
        <p:sp>
          <p:nvSpPr>
            <p:cNvPr id="7" name="矩形 8"/>
            <p:cNvSpPr>
              <a:spLocks noChangeArrowheads="1"/>
            </p:cNvSpPr>
            <p:nvPr/>
          </p:nvSpPr>
          <p:spPr bwMode="auto">
            <a:xfrm>
              <a:off x="2646363" y="2373313"/>
              <a:ext cx="7770812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5400" b="1" spc="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谢谢观看！</a:t>
              </a:r>
            </a:p>
          </p:txBody>
        </p:sp>
        <p:grpSp>
          <p:nvGrpSpPr>
            <p:cNvPr id="8" name="组合 5"/>
            <p:cNvGrpSpPr>
              <a:grpSpLocks/>
            </p:cNvGrpSpPr>
            <p:nvPr/>
          </p:nvGrpSpPr>
          <p:grpSpPr bwMode="auto">
            <a:xfrm>
              <a:off x="4973638" y="1322388"/>
              <a:ext cx="2373312" cy="647700"/>
              <a:chOff x="319833" y="6005359"/>
              <a:chExt cx="1770997" cy="433425"/>
            </a:xfrm>
          </p:grpSpPr>
          <p:pic>
            <p:nvPicPr>
              <p:cNvPr id="9" name="Picture 18" descr="D:\Documents\Pictures\畅言logo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833" y="6005359"/>
                <a:ext cx="567581" cy="433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Box 7"/>
              <p:cNvSpPr txBox="1">
                <a:spLocks noChangeArrowheads="1"/>
              </p:cNvSpPr>
              <p:nvPr/>
            </p:nvSpPr>
            <p:spPr bwMode="auto">
              <a:xfrm>
                <a:off x="864755" y="6104154"/>
                <a:ext cx="1226075" cy="309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r>
                  <a:rPr lang="zh-CN" altLang="en-US" sz="2400" b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畅言教育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 userDrawn="1"/>
        </p:nvGrpSpPr>
        <p:grpSpPr bwMode="auto">
          <a:xfrm>
            <a:off x="5326063" y="4156075"/>
            <a:ext cx="1666875" cy="2038350"/>
            <a:chOff x="5326063" y="4156075"/>
            <a:chExt cx="1666875" cy="2038350"/>
          </a:xfrm>
        </p:grpSpPr>
        <p:sp>
          <p:nvSpPr>
            <p:cNvPr id="12" name="矩形 8"/>
            <p:cNvSpPr>
              <a:spLocks noChangeArrowheads="1"/>
            </p:cNvSpPr>
            <p:nvPr/>
          </p:nvSpPr>
          <p:spPr bwMode="auto">
            <a:xfrm>
              <a:off x="5326063" y="5645150"/>
              <a:ext cx="16668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050" dirty="0" smtClean="0">
                  <a:solidFill>
                    <a:srgbClr val="7671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畅言教育二维码</a:t>
              </a:r>
              <a:endParaRPr lang="en-US" altLang="zh-CN" sz="1050" dirty="0" smtClean="0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 eaLnBrk="1" hangingPunct="1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050" dirty="0" smtClean="0">
                  <a:solidFill>
                    <a:srgbClr val="7671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扫一扫，提出你的建议！</a:t>
              </a:r>
            </a:p>
          </p:txBody>
        </p:sp>
        <p:pic>
          <p:nvPicPr>
            <p:cNvPr id="13" name="图片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075" y="4156075"/>
              <a:ext cx="1466850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802551868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816669"/>
            <a:ext cx="10515600" cy="130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4123944"/>
            <a:ext cx="10515600" cy="152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FCE23-231B-4CFE-A76F-252AEF0EE017}" type="datetimeFigureOut">
              <a:rPr lang="zh-CN" altLang="en-US" smtClean="0"/>
              <a:pPr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36A5-DAEE-4F65-B2D5-30A7A77F8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61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49" r:id="rId3"/>
    <p:sldLayoutId id="2147483656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baseline="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269023" y="864777"/>
            <a:ext cx="9571892" cy="5834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济南市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2020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年春季学期延期开学网络学习资源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                               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初中历史八年级</a:t>
            </a:r>
            <a:endParaRPr lang="en-US" altLang="zh-CN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济南第十三中学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  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马莺</a:t>
            </a:r>
            <a:endParaRPr lang="en-US" altLang="zh-CN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济南市教育教学研究院监制</a:t>
            </a: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203319" y="2335888"/>
            <a:ext cx="1016526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第一、二单元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质量检测试题非选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题解析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0" y="898438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5"/>
                </a:solidFill>
              </a:rPr>
              <a:t>材料二 “他们成立了中国共产党，领袖是毛泽东。他虽然也遵循马克思和列宁的学说，但却走中国自己的道路。他认为，中国革命的载体不是数量较少的工人，而是农村的广大贫困农民。”</a:t>
            </a:r>
            <a:endParaRPr lang="en-US" altLang="zh-CN" sz="2000" b="1" dirty="0" smtClean="0">
              <a:solidFill>
                <a:schemeClr val="accent5"/>
              </a:solidFill>
            </a:endParaRPr>
          </a:p>
          <a:p>
            <a:r>
              <a:rPr lang="en-US" altLang="zh-CN" sz="2000" b="1" dirty="0" smtClean="0">
                <a:solidFill>
                  <a:schemeClr val="accent5"/>
                </a:solidFill>
              </a:rPr>
              <a:t>                                                                                        ——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曼弗雷德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·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马伊 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《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一口气读完世界史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》</a:t>
            </a:r>
          </a:p>
          <a:p>
            <a:r>
              <a:rPr lang="zh-CN" altLang="en-US" sz="2000" b="1" dirty="0" smtClean="0">
                <a:solidFill>
                  <a:schemeClr val="accent5"/>
                </a:solidFill>
              </a:rPr>
              <a:t>（</a:t>
            </a:r>
            <a:r>
              <a:rPr lang="en-US" sz="2000" b="1" dirty="0" smtClean="0">
                <a:solidFill>
                  <a:schemeClr val="accent5"/>
                </a:solidFill>
              </a:rPr>
              <a:t>2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）结合所学回答，“中国自己的道路”指什么道路？</a:t>
            </a:r>
            <a:r>
              <a:rPr lang="en-US" sz="2000" b="1" dirty="0" smtClean="0">
                <a:solidFill>
                  <a:schemeClr val="accent5"/>
                </a:solidFill>
              </a:rPr>
              <a:t>1927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年国民革命失败后，毛泽东是怎样依靠“农村的广大贫困农民”走自己道路的？（</a:t>
            </a:r>
            <a:r>
              <a:rPr lang="en-US" sz="2000" b="1" dirty="0" smtClean="0">
                <a:solidFill>
                  <a:schemeClr val="accent5"/>
                </a:solidFill>
              </a:rPr>
              <a:t>7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分）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424445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道路：井冈山道路（或一条工农武装割据、农村包围城市、武装夺取政权的道路）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(3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4049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走出自己道路：发动南昌起义、秋收起义；建立井冈山革命根据地；井冈山会师；</a:t>
            </a:r>
            <a:endParaRPr lang="en-US" altLang="zh-CN" sz="2400" b="1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                    创造“工农武装割据”局面。（任写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点）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(4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959045"/>
            <a:ext cx="975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5"/>
                </a:solidFill>
              </a:rPr>
              <a:t>先有记忆，才可能由此转化成思考力和理解力！</a:t>
            </a:r>
            <a:endParaRPr lang="zh-CN" altLang="en-US" sz="3600" b="1" dirty="0">
              <a:solidFill>
                <a:schemeClr val="accent5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752475" y="2114093"/>
            <a:ext cx="1529867" cy="45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362014" y="2127962"/>
            <a:ext cx="2577160" cy="807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226650" y="2128723"/>
            <a:ext cx="518159" cy="609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88203" y="1828648"/>
            <a:ext cx="552450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50060" y="2143201"/>
            <a:ext cx="1310030" cy="343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702232" y="1220877"/>
            <a:ext cx="2021205" cy="7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6727774" y="1506931"/>
            <a:ext cx="2306498" cy="138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476750" y="1219201"/>
            <a:ext cx="1114425" cy="190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0" y="341286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zh-CN" altLang="en-US" dirty="0" smtClean="0"/>
              <a:t>（</a:t>
            </a:r>
            <a:r>
              <a:rPr lang="en-US" sz="2400" b="1" dirty="0" smtClean="0">
                <a:solidFill>
                  <a:schemeClr val="accent5"/>
                </a:solidFill>
              </a:rPr>
              <a:t>3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）依据材料三并结合所学，请你为“开国大典”写一段解说词。（提示：解说词包括时间、地点、人物、盛况等，字数不少于</a:t>
            </a:r>
            <a:r>
              <a:rPr lang="en-US" sz="2400" b="1" dirty="0" smtClean="0">
                <a:solidFill>
                  <a:schemeClr val="accent5"/>
                </a:solidFill>
              </a:rPr>
              <a:t>100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字）（</a:t>
            </a:r>
            <a:r>
              <a:rPr lang="en-US" sz="2400" b="1" dirty="0" smtClean="0">
                <a:solidFill>
                  <a:schemeClr val="accent5"/>
                </a:solidFill>
              </a:rPr>
              <a:t>6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分）</a:t>
            </a:r>
          </a:p>
          <a:p>
            <a:r>
              <a:rPr lang="en-US" sz="2400" b="1" dirty="0" smtClean="0">
                <a:solidFill>
                  <a:schemeClr val="accent5"/>
                </a:solidFill>
              </a:rPr>
              <a:t> 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712367" y="1001499"/>
            <a:ext cx="8318737" cy="2273963"/>
            <a:chOff x="0" y="0"/>
            <a:chExt cx="56437" cy="18342"/>
          </a:xfrm>
        </p:grpSpPr>
        <p:grpSp>
          <p:nvGrpSpPr>
            <p:cNvPr id="13" name="组合 24"/>
            <p:cNvGrpSpPr>
              <a:grpSpLocks/>
            </p:cNvGrpSpPr>
            <p:nvPr/>
          </p:nvGrpSpPr>
          <p:grpSpPr bwMode="auto">
            <a:xfrm>
              <a:off x="1230" y="0"/>
              <a:ext cx="51962" cy="14011"/>
              <a:chOff x="0" y="0"/>
              <a:chExt cx="51961" cy="14011"/>
            </a:xfrm>
          </p:grpSpPr>
          <p:pic>
            <p:nvPicPr>
              <p:cNvPr id="14" name="图片 4" descr="IMG_8937"/>
              <p:cNvPicPr>
                <a:picLocks noChangeAspect="1" noChangeArrowheads="1"/>
              </p:cNvPicPr>
              <p:nvPr/>
            </p:nvPicPr>
            <p:blipFill>
              <a:blip r:embed="rId3"/>
              <a:srcRect l="13451" t="7469" r="22754" b="11284"/>
              <a:stretch>
                <a:fillRect/>
              </a:stretch>
            </p:blipFill>
            <p:spPr bwMode="auto">
              <a:xfrm rot="-5400000">
                <a:off x="1041" y="-676"/>
                <a:ext cx="13646" cy="15728"/>
              </a:xfrm>
              <a:prstGeom prst="rect">
                <a:avLst/>
              </a:prstGeom>
              <a:noFill/>
            </p:spPr>
          </p:pic>
          <p:pic>
            <p:nvPicPr>
              <p:cNvPr id="15" name="图片 24" descr="https://ss1.baidu.com/6ONXsjip0QIZ8tyhnq/it/u=277070728,2431509257&amp;fm=175&amp;s=BDCA7A239EB91B8C3B29A8F30100C0A0&amp;w=640&amp;h=404&amp;img.JPG"/>
              <p:cNvPicPr>
                <a:picLocks noChangeAspect="1" noChangeArrowheads="1"/>
              </p:cNvPicPr>
              <p:nvPr/>
            </p:nvPicPr>
            <p:blipFill>
              <a:blip r:embed="rId4"/>
              <a:srcRect r="6688" b="6837"/>
              <a:stretch>
                <a:fillRect/>
              </a:stretch>
            </p:blipFill>
            <p:spPr bwMode="auto">
              <a:xfrm>
                <a:off x="16294" y="0"/>
                <a:ext cx="16954" cy="13843"/>
              </a:xfrm>
              <a:prstGeom prst="rect">
                <a:avLst/>
              </a:prstGeom>
              <a:noFill/>
            </p:spPr>
          </p:pic>
          <p:pic>
            <p:nvPicPr>
              <p:cNvPr id="16" name="图片 29" descr="http://p0.so.qhimgs1.com/sdr/400__/t016b3dfadd4fb6a6cc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4054" y="234"/>
                <a:ext cx="17907" cy="13525"/>
              </a:xfrm>
              <a:prstGeom prst="rect">
                <a:avLst/>
              </a:prstGeom>
              <a:noFill/>
            </p:spPr>
          </p:pic>
        </p:grpSp>
        <p:sp>
          <p:nvSpPr>
            <p:cNvPr id="17" name="文本框 23"/>
            <p:cNvSpPr txBox="1">
              <a:spLocks noChangeArrowheads="1"/>
            </p:cNvSpPr>
            <p:nvPr/>
          </p:nvSpPr>
          <p:spPr bwMode="auto">
            <a:xfrm>
              <a:off x="0" y="13886"/>
              <a:ext cx="56437" cy="4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itchFamily="49" charset="-122"/>
                  <a:ea typeface="楷体" pitchFamily="49" charset="-122"/>
                  <a:cs typeface="宋体" pitchFamily="2" charset="-122"/>
                </a:rPr>
                <a:t>     开国大典                       </a:t>
              </a:r>
              <a:r>
                <a:rPr kumimoji="0" lang="zh-CN" altLang="en-US" sz="1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itchFamily="49" charset="-122"/>
                  <a:ea typeface="楷体" pitchFamily="49" charset="-122"/>
                  <a:cs typeface="宋体" pitchFamily="2" charset="-122"/>
                </a:rPr>
                <a:t>     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itchFamily="49" charset="-122"/>
                  <a:ea typeface="楷体" pitchFamily="49" charset="-122"/>
                  <a:cs typeface="宋体" pitchFamily="2" charset="-122"/>
                </a:rPr>
                <a:t>  中国人民解放军海                         人民群众在天安门广场</a:t>
              </a:r>
            </a:p>
            <a:p>
              <a:pPr marL="457200" marR="0" lvl="1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itchFamily="49" charset="-122"/>
                  <a:ea typeface="楷体" pitchFamily="49" charset="-122"/>
                  <a:cs typeface="宋体" pitchFamily="2" charset="-122"/>
                </a:rPr>
                <a:t>                                              军接受检阅                 </a:t>
              </a:r>
              <a:r>
                <a:rPr kumimoji="0" lang="zh-CN" altLang="en-US" sz="10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itchFamily="49" charset="-122"/>
                  <a:ea typeface="楷体" pitchFamily="49" charset="-122"/>
                  <a:cs typeface="宋体" pitchFamily="2" charset="-122"/>
                </a:rPr>
                <a:t> </a:t>
              </a:r>
              <a:r>
                <a:rPr kumimoji="0" lang="zh-CN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楷体" pitchFamily="49" charset="-122"/>
                  <a:ea typeface="楷体" pitchFamily="49" charset="-122"/>
                  <a:cs typeface="宋体" pitchFamily="2" charset="-122"/>
                </a:rPr>
                <a:t>              欢庆新中国的诞生</a:t>
              </a:r>
              <a:endParaRPr kumimoji="0" 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846162"/>
            <a:ext cx="116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5"/>
                </a:solidFill>
              </a:rPr>
              <a:t>材料三</a:t>
            </a:r>
          </a:p>
          <a:p>
            <a:endParaRPr lang="zh-CN" altLang="en-US" dirty="0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580958"/>
            <a:ext cx="1202367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）解说词：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1949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年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日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毛泽东等国家领导人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登上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天安门城楼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首都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30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万军民齐聚天安门广场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，隆重举行开国大典，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毛泽东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庄严向全世界宣告：“中华人民共和国中央人民政府今天成立了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!”54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门礼炮齐鸣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28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响。升国旗（五星红旗），奏国歌（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《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义勇军进行曲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》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），随后，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盛大的阅兵式开始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，并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举行了盛大的群众游行庆祝新中国诞生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。新中国诞生开辟了中国历史的新纪元。</a:t>
            </a:r>
            <a:endParaRPr lang="en-US" altLang="zh-CN" sz="2000" b="1" dirty="0" smtClean="0">
              <a:solidFill>
                <a:srgbClr val="C00000"/>
              </a:solidFill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(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时间、地点、人物和字数各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分，盛况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分）（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47725" y="3790951"/>
            <a:ext cx="3067050" cy="95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924799" y="3486226"/>
            <a:ext cx="935965" cy="3332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0" y="4152900"/>
            <a:ext cx="637222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390775" y="2943225"/>
            <a:ext cx="88582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5057775" y="2924175"/>
            <a:ext cx="1066800" cy="952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162550" y="3114675"/>
            <a:ext cx="647700" cy="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7639050" y="2933700"/>
            <a:ext cx="1390650" cy="9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829550" y="3086100"/>
            <a:ext cx="1095375" cy="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53175" y="6124575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充分利用好材料就成功了一半！</a:t>
            </a:r>
            <a:endParaRPr lang="zh-CN" altLang="en-US" sz="28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3774" y="1719617"/>
          <a:ext cx="11791666" cy="2852383"/>
        </p:xfrm>
        <a:graphic>
          <a:graphicData uri="http://schemas.openxmlformats.org/drawingml/2006/table">
            <a:tbl>
              <a:tblPr/>
              <a:tblGrid>
                <a:gridCol w="4063046"/>
                <a:gridCol w="4064477"/>
                <a:gridCol w="3664143"/>
              </a:tblGrid>
              <a:tr h="4207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问题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回答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注意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934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启示、建议、</a:t>
                      </a:r>
                      <a:r>
                        <a:rPr lang="zh-CN" altLang="en-US" sz="2000" b="1" kern="1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Times New Roman"/>
                        </a:rPr>
                        <a:t>想法、做法（青少年）</a:t>
                      </a:r>
                      <a:endParaRPr lang="zh-CN" sz="2000" b="1" kern="100" dirty="0">
                        <a:solidFill>
                          <a:schemeClr val="accent5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就事论事；上升到</a:t>
                      </a:r>
                      <a:r>
                        <a:rPr lang="zh-CN" sz="2000" b="1" kern="10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规律</a:t>
                      </a:r>
                      <a:r>
                        <a:rPr lang="zh-CN" sz="2000" b="1" kern="10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zh-CN" altLang="en-US" sz="2000" b="1" kern="10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认识、</a:t>
                      </a:r>
                      <a:r>
                        <a:rPr lang="zh-CN" sz="2000" b="1" kern="10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精神</a:t>
                      </a: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等</a:t>
                      </a:r>
                      <a:r>
                        <a:rPr lang="zh-CN" sz="2000" b="1" kern="10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；</a:t>
                      </a:r>
                      <a:r>
                        <a:rPr lang="zh-CN" sz="2000" b="1" kern="10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古为今用</a:t>
                      </a:r>
                      <a:r>
                        <a:rPr lang="zh-CN" altLang="en-US" sz="2000" b="1" kern="10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zh-CN" sz="2000" b="1" kern="10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符合</a:t>
                      </a: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潮流规律、共识、</a:t>
                      </a:r>
                      <a:r>
                        <a:rPr lang="zh-CN" sz="2000" b="1" kern="100" dirty="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切实可行</a:t>
                      </a:r>
                      <a:r>
                        <a:rPr lang="zh-CN" altLang="en-US" sz="2000" b="1" kern="100" dirty="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。</a:t>
                      </a:r>
                      <a:endParaRPr lang="zh-CN" sz="2000" b="1" kern="100" dirty="0">
                        <a:solidFill>
                          <a:schemeClr val="accent5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accent5"/>
                          </a:solidFill>
                          <a:latin typeface="宋体"/>
                          <a:ea typeface="宋体"/>
                          <a:cs typeface="Times New Roman"/>
                        </a:rPr>
                        <a:t>1.</a:t>
                      </a:r>
                      <a:r>
                        <a:rPr lang="zh-CN" sz="2000" b="1" kern="100" dirty="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深入</a:t>
                      </a: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挖掘</a:t>
                      </a:r>
                      <a:r>
                        <a:rPr lang="zh-CN" sz="20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材料</a:t>
                      </a: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中的信息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kern="100" dirty="0" smtClean="0">
                          <a:solidFill>
                            <a:schemeClr val="accent5"/>
                          </a:solidFill>
                          <a:latin typeface="宋体"/>
                          <a:ea typeface="宋体"/>
                          <a:cs typeface="Times New Roman"/>
                        </a:rPr>
                        <a:t>2.</a:t>
                      </a:r>
                      <a:r>
                        <a:rPr lang="zh-CN" sz="2000" b="1" kern="100" dirty="0" smtClean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结合</a:t>
                      </a:r>
                      <a:r>
                        <a:rPr lang="zh-CN" sz="20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所学</a:t>
                      </a: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知识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5"/>
                          </a:solidFill>
                          <a:latin typeface="宋体"/>
                          <a:ea typeface="宋体"/>
                          <a:cs typeface="Times New Roman"/>
                        </a:rPr>
                        <a:t>3.</a:t>
                      </a: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开拓思维视野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15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设计：解说词、活动、徽章、宣传语等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accent5"/>
                          </a:solidFill>
                          <a:latin typeface="Calibri"/>
                          <a:ea typeface="宋体"/>
                          <a:cs typeface="Times New Roman"/>
                        </a:rPr>
                        <a:t>围绕主题设计、历史学科特色（徽章的话要图文并茂等）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4063" y="1136887"/>
            <a:ext cx="413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      开放性试题策略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713" y="5957390"/>
            <a:ext cx="921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没有统一标准的答案，言之有理即可。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-----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符合要求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466" y="4648021"/>
            <a:ext cx="11273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举例：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唐朝开放和清朝闭关锁国给中国带来不同的影响，由此给我们怎样的启示？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建国以来农村经济政策的调整对中国经济产生不同的影响，由此给我们怎样的启示？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如果海峡两岸实现统一后，台湾的区徽该是怎样的？请为统一后的台湾设计一枚区徽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25482" y="1279056"/>
            <a:ext cx="5598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27. 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（</a:t>
            </a:r>
            <a:r>
              <a:rPr lang="en-US" sz="2400" b="1" dirty="0" smtClean="0">
                <a:solidFill>
                  <a:schemeClr val="accent5"/>
                </a:solidFill>
              </a:rPr>
              <a:t>15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分）阅读材料，完成下列任务。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pic>
        <p:nvPicPr>
          <p:cNvPr id="7" name="图片 6" descr="满分5 manfen5.com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73720" y="1727490"/>
            <a:ext cx="5718649" cy="114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0" y="2989278"/>
            <a:ext cx="12023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sz="2400" b="1" dirty="0">
                <a:solidFill>
                  <a:schemeClr val="accent5"/>
                </a:solidFill>
              </a:rPr>
              <a:t>1</a:t>
            </a:r>
            <a:r>
              <a:rPr lang="zh-CN" altLang="en-US" sz="2400" b="1" dirty="0">
                <a:solidFill>
                  <a:schemeClr val="accent5"/>
                </a:solidFill>
              </a:rPr>
              <a:t>）材料一反映的建国初期我国农村哪次社会变革？它使我国的土地所有制发生了什么变化？</a:t>
            </a:r>
            <a:r>
              <a:rPr lang="en-US" sz="2400" b="1" dirty="0">
                <a:solidFill>
                  <a:schemeClr val="accent5"/>
                </a:solidFill>
              </a:rPr>
              <a:t>(6</a:t>
            </a:r>
            <a:r>
              <a:rPr lang="zh-CN" altLang="en-US" sz="2400" b="1" dirty="0">
                <a:solidFill>
                  <a:schemeClr val="accent5"/>
                </a:solidFill>
              </a:rPr>
              <a:t>分</a:t>
            </a:r>
            <a:r>
              <a:rPr lang="en-US" sz="2400" b="1" dirty="0">
                <a:solidFill>
                  <a:schemeClr val="accent5"/>
                </a:solidFill>
              </a:rPr>
              <a:t>)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1011" y="4421024"/>
            <a:ext cx="115409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变革：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土地改革   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" pitchFamily="34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变化：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废除了地主阶级封建剥削的土地所有制，实行农民的土地所有制。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(6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46161"/>
            <a:ext cx="19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做对非选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4717" y="3862317"/>
            <a:ext cx="11586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建国后农业政策的四次调整：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zh-CN" altLang="en-US" sz="2800" b="1" dirty="0" smtClean="0">
                <a:solidFill>
                  <a:srgbClr val="0070C0"/>
                </a:solidFill>
              </a:rPr>
              <a:t>土地改革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农业生产合作社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人民公社化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-----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家庭联产承包责任制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8603" y="3875964"/>
            <a:ext cx="7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名称、顺序、所有权、相同、不同、  启示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2257425" y="5133975"/>
            <a:ext cx="2514600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324475" y="5124450"/>
            <a:ext cx="185737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47725" y="3381376"/>
            <a:ext cx="952500" cy="95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724150" y="3362327"/>
            <a:ext cx="2400300" cy="19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7924800" y="3362325"/>
            <a:ext cx="2428875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391275" y="3038323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1328" y="3409797"/>
            <a:ext cx="612572" cy="3525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2733675" y="2867028"/>
            <a:ext cx="2028825" cy="190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886450" y="2876553"/>
            <a:ext cx="1304925" cy="95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3" grpId="1"/>
      <p:bldP spid="14" grpId="0"/>
      <p:bldP spid="14" grpId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09266" y="882767"/>
            <a:ext cx="11982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5"/>
                </a:solidFill>
              </a:rPr>
              <a:t>材料二        当时贫苦农民缺乏生产工具、资金，一家一户难以解决水利问题，难以抵御自然灾害，不能合理的使用耕地，也不能使用先进的机械化农具。这就影响生产发展，农产品满足不了国家工业化建设的需要。</a:t>
            </a:r>
            <a:r>
              <a:rPr lang="en-US" altLang="en-US" sz="2000" b="1" dirty="0" smtClean="0">
                <a:solidFill>
                  <a:schemeClr val="accent5"/>
                </a:solidFill>
              </a:rPr>
              <a:t>        </a:t>
            </a:r>
          </a:p>
          <a:p>
            <a:r>
              <a:rPr lang="en-US" altLang="en-US" sz="2000" b="1" dirty="0" smtClean="0">
                <a:solidFill>
                  <a:schemeClr val="accent5"/>
                </a:solidFill>
              </a:rPr>
              <a:t>                                                                                                                             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人教版 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《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中国历史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》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八年级下册</a:t>
            </a:r>
          </a:p>
          <a:p>
            <a:pPr lvl="0"/>
            <a:endParaRPr lang="en-US" altLang="zh-CN" sz="2000" b="1" dirty="0" smtClean="0">
              <a:solidFill>
                <a:schemeClr val="accent5"/>
              </a:solidFill>
            </a:endParaRPr>
          </a:p>
          <a:p>
            <a:pPr lvl="0"/>
            <a:r>
              <a:rPr lang="zh-CN" altLang="en-US" sz="2000" b="1" dirty="0" smtClean="0">
                <a:solidFill>
                  <a:schemeClr val="accent5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2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）为了解决材料二中出现的问题，国家对农业政策进行的怎样的调整？</a:t>
            </a:r>
            <a:r>
              <a:rPr lang="en-US" altLang="en-US" sz="2000" b="1" dirty="0" smtClean="0">
                <a:solidFill>
                  <a:schemeClr val="accent5"/>
                </a:solidFill>
              </a:rPr>
              <a:t>(3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分</a:t>
            </a:r>
            <a:r>
              <a:rPr lang="en-US" altLang="en-US" sz="2000" b="1" dirty="0" smtClean="0">
                <a:solidFill>
                  <a:schemeClr val="accent5"/>
                </a:solidFill>
              </a:rPr>
              <a:t>)</a:t>
            </a:r>
            <a:endParaRPr lang="zh-CN" altLang="en-US" sz="2000" b="1" dirty="0" smtClean="0">
              <a:solidFill>
                <a:schemeClr val="accent5"/>
              </a:solidFill>
            </a:endParaRPr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71550" y="2771775"/>
            <a:ext cx="3419475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343525" y="2762251"/>
            <a:ext cx="1028700" cy="95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839075" y="2428723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09266" y="882767"/>
            <a:ext cx="119827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accent5"/>
                </a:solidFill>
              </a:rPr>
              <a:t>材料二        当时贫苦农民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缺乏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生产工具、资金，一家一户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难以解决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水利问题，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难以抵御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自然灾害，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不能合理的使用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耕地，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也不能使用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先进的机械化农具。这就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影响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生产发展，农产品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满足不了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国家工业化建设的需要。</a:t>
            </a:r>
            <a:r>
              <a:rPr lang="en-US" sz="2000" b="1" dirty="0" smtClean="0">
                <a:solidFill>
                  <a:schemeClr val="accent5"/>
                </a:solidFill>
              </a:rPr>
              <a:t>        </a:t>
            </a:r>
          </a:p>
          <a:p>
            <a:r>
              <a:rPr lang="en-US" sz="2000" b="1" dirty="0" smtClean="0">
                <a:solidFill>
                  <a:schemeClr val="accent5"/>
                </a:solidFill>
              </a:rPr>
              <a:t>                                                                                                                             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——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人教版 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《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中国历史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》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八年级下册</a:t>
            </a:r>
          </a:p>
          <a:p>
            <a:pPr lvl="0"/>
            <a:endParaRPr lang="en-US" altLang="zh-CN" sz="2000" b="1" dirty="0" smtClean="0">
              <a:solidFill>
                <a:schemeClr val="accent5"/>
              </a:solidFill>
            </a:endParaRPr>
          </a:p>
          <a:p>
            <a:pPr lvl="0"/>
            <a:r>
              <a:rPr lang="zh-CN" altLang="en-US" sz="2000" b="1" dirty="0" smtClean="0">
                <a:solidFill>
                  <a:schemeClr val="accent5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2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）为了解决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材料二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中出现的问题，国家对农业政策进行的怎样的调整？</a:t>
            </a:r>
            <a:r>
              <a:rPr lang="en-US" sz="2000" b="1" dirty="0" smtClean="0">
                <a:solidFill>
                  <a:schemeClr val="accent5"/>
                </a:solidFill>
              </a:rPr>
              <a:t>(3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分</a:t>
            </a:r>
            <a:r>
              <a:rPr lang="en-US" sz="2000" b="1" dirty="0" smtClean="0">
                <a:solidFill>
                  <a:schemeClr val="accent5"/>
                </a:solidFill>
              </a:rPr>
              <a:t>)</a:t>
            </a:r>
            <a:endParaRPr lang="zh-CN" altLang="en-US" sz="2000" b="1" dirty="0" smtClean="0">
              <a:solidFill>
                <a:schemeClr val="accent5"/>
              </a:solidFill>
            </a:endParaRPr>
          </a:p>
          <a:p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6818" y="4452584"/>
            <a:ext cx="68371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）调整：引导农民参加农业生产合作社。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971550" y="2771775"/>
            <a:ext cx="3419475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43525" y="2762251"/>
            <a:ext cx="1028700" cy="95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839075" y="2428723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6757" y="3414634"/>
            <a:ext cx="12075243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（</a:t>
            </a:r>
            <a:r>
              <a:rPr kumimoji="0" lang="en-US" altLang="zh-CN" sz="2400" b="1" i="0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sz="2400" b="1" i="0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）</a:t>
            </a:r>
            <a:r>
              <a:rPr kumimoji="0" lang="zh-CN" altLang="en-US" sz="2400" b="1" i="0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材料三中的两幅图片反映了在当时农村出现了哪两大运动？</a:t>
            </a:r>
            <a:r>
              <a:rPr kumimoji="0" lang="zh-CN" altLang="en-US" sz="2400" b="1" i="0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这两大运动对中国经济造成了怎样的影响？</a:t>
            </a:r>
            <a:r>
              <a:rPr kumimoji="0" lang="en-US" altLang="zh-CN" sz="2400" b="1" i="0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(6</a:t>
            </a:r>
            <a:r>
              <a:rPr kumimoji="0" lang="zh-CN" altLang="en-US" sz="2400" b="1" i="0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kumimoji="0" lang="en-US" altLang="zh-CN" sz="2400" b="1" i="0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1" i="0" strike="noStrike" cap="none" normalizeH="0" baseline="0" dirty="0" smtClean="0">
              <a:ln>
                <a:noFill/>
              </a:ln>
              <a:solidFill>
                <a:schemeClr val="accent5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" name="内容占位符 3" descr="C:\Users\zcs\Documents\Tencent Files\1258931077\Image\C2C\66878BE6CE825496545D942245DC4378.png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="http://schemas.openxmlformats.org/wordprocessingml/2006/main" xmlns:w14="http://schemas.microsoft.com/office/word/2010/wordml" xmlns:w10="urn:schemas-microsoft-com:office:word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sCustomData="http://www.wps.cn/officeDocument/2013/wpsCustomData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2034981" y="1571815"/>
            <a:ext cx="2071702" cy="157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C:\Users\zcs\Documents\Tencent Files\1258931077\Image\C2C\4552E82CD656ED6B6A72991AB24A723F.png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="http://schemas.openxmlformats.org/wordprocessingml/2006/main" xmlns:w14="http://schemas.microsoft.com/office/word/2010/wordml" xmlns:w10="urn:schemas-microsoft-com:office:word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wpsCustomData="http://www.wps.cn/officeDocument/2013/wpsCustomData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>
          <a:xfrm>
            <a:off x="4995285" y="1571817"/>
            <a:ext cx="2066925" cy="15500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95099" y="5131065"/>
            <a:ext cx="74943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）运动：“大跃进”和“人民公社化运动”；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(4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 影响：造成严重的经济困难。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727" y="982639"/>
            <a:ext cx="1282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材料三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81934" y="1310185"/>
            <a:ext cx="1678675" cy="73697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200150" y="3790950"/>
            <a:ext cx="2809875" cy="9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029200" y="3781425"/>
            <a:ext cx="1152525" cy="190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868025" y="3790950"/>
            <a:ext cx="11430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048625" y="3447898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66925" y="3847948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72284" y="2386510"/>
            <a:ext cx="1678675" cy="73697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772059" y="1491160"/>
            <a:ext cx="1678675" cy="73697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686674" y="5934075"/>
            <a:ext cx="4733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关注图片中的文字信息！</a:t>
            </a:r>
            <a:endParaRPr lang="zh-CN" altLang="en-US" sz="2800" b="1" dirty="0">
              <a:solidFill>
                <a:schemeClr val="accent5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20" grpId="0" animBg="1"/>
      <p:bldP spid="21" grpId="0" animBg="1"/>
      <p:bldP spid="22" grpId="0" animBg="1"/>
      <p:bldP spid="23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0" y="1455973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28.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（</a:t>
            </a:r>
            <a:r>
              <a:rPr lang="en-US" sz="2400" b="1" dirty="0" smtClean="0">
                <a:solidFill>
                  <a:schemeClr val="accent5"/>
                </a:solidFill>
              </a:rPr>
              <a:t>15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分）阅读材料，完成下列任务。</a:t>
            </a:r>
          </a:p>
          <a:p>
            <a:r>
              <a:rPr lang="zh-CN" altLang="en-US" sz="2400" b="1" dirty="0" smtClean="0">
                <a:solidFill>
                  <a:schemeClr val="accent5"/>
                </a:solidFill>
              </a:rPr>
              <a:t>材料一 建国初期，面对我国十分落后的工业，毛泽东感慨地说：“现在我们能造什么？？能造桌子椅子、能造茶碗茶壶，能种粮食，还能磨成面粉，还能造纸，但是，一辆汽车、一架飞机、一辆坦克、一辆拖拉机都不能制造。”</a:t>
            </a:r>
            <a:endParaRPr lang="en-US" altLang="zh-CN" sz="2400" b="1" dirty="0" smtClean="0">
              <a:solidFill>
                <a:schemeClr val="accent5"/>
              </a:solidFill>
            </a:endParaRPr>
          </a:p>
          <a:p>
            <a:r>
              <a:rPr lang="en-US" sz="2400" b="1" dirty="0" smtClean="0">
                <a:solidFill>
                  <a:schemeClr val="accent5"/>
                </a:solidFill>
              </a:rPr>
              <a:t>                                                                                            ——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人教版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《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中国历史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》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（八年级下册）</a:t>
            </a:r>
          </a:p>
          <a:p>
            <a:pPr lvl="0"/>
            <a:r>
              <a:rPr lang="zh-CN" altLang="en-US" sz="2400" b="1" dirty="0" smtClean="0">
                <a:solidFill>
                  <a:schemeClr val="accent5"/>
                </a:solidFill>
              </a:rPr>
              <a:t>（</a:t>
            </a:r>
            <a:r>
              <a:rPr lang="en-US" altLang="zh-CN" sz="2400" b="1" dirty="0" smtClean="0">
                <a:solidFill>
                  <a:schemeClr val="accent5"/>
                </a:solidFill>
              </a:rPr>
              <a:t>1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）材料一反映出建国初期我国工业发展的状况如何？结合所学知识回答分析，造成这一状况的原因。</a:t>
            </a:r>
            <a:r>
              <a:rPr lang="en-US" sz="2400" b="1" dirty="0" smtClean="0">
                <a:solidFill>
                  <a:schemeClr val="accent5"/>
                </a:solidFill>
              </a:rPr>
              <a:t>(6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分</a:t>
            </a:r>
            <a:r>
              <a:rPr lang="en-US" sz="2400" b="1" dirty="0" smtClean="0">
                <a:solidFill>
                  <a:schemeClr val="accent5"/>
                </a:solidFill>
              </a:rPr>
              <a:t>)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46161"/>
            <a:ext cx="19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做对非选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0208" y="5053421"/>
            <a:ext cx="119417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）状况：我国是落后的农业国，工业水平低，工业基础薄弱；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(3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           </a:t>
            </a:r>
            <a:endParaRPr lang="en-US" altLang="zh-CN" sz="2400" b="1" dirty="0" smtClean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847725" y="3657600"/>
            <a:ext cx="923925" cy="190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105525" y="3362173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695575" y="3657600"/>
            <a:ext cx="3095625" cy="190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7639050" y="3657600"/>
            <a:ext cx="3095625" cy="190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71600" y="3724123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848100" y="2200275"/>
            <a:ext cx="21717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9174" y="5638800"/>
            <a:ext cx="111728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原因：中国半殖民地半封建社会的性质，外国的侵略，三座大山的压迫等。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(3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lang="en-US" altLang="zh-CN" sz="2400" b="1" dirty="0" smtClean="0">
              <a:solidFill>
                <a:srgbClr val="C00000"/>
              </a:solidFill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7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91153" y="1056648"/>
            <a:ext cx="9999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材料二　</a:t>
            </a:r>
            <a:r>
              <a:rPr lang="en-US" sz="2400" b="1" dirty="0" smtClean="0">
                <a:solidFill>
                  <a:schemeClr val="accent5"/>
                </a:solidFill>
              </a:rPr>
              <a:t>1957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年工农业产品产量统计表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24447" y="1637732"/>
          <a:ext cx="6108866" cy="2374713"/>
        </p:xfrm>
        <a:graphic>
          <a:graphicData uri="http://schemas.openxmlformats.org/drawingml/2006/table">
            <a:tbl>
              <a:tblPr/>
              <a:tblGrid>
                <a:gridCol w="1074161"/>
                <a:gridCol w="2555958"/>
                <a:gridCol w="2478747"/>
              </a:tblGrid>
              <a:tr h="2830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Calibri"/>
                          <a:ea typeface="楷体_GB2312"/>
                          <a:cs typeface="楷体_GB2312"/>
                        </a:rPr>
                        <a:t>产品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楷体_GB2312"/>
                          <a:ea typeface="宋体"/>
                          <a:cs typeface="楷体_GB2312"/>
                        </a:rPr>
                        <a:t>1957</a:t>
                      </a: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年产量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比</a:t>
                      </a:r>
                      <a:r>
                        <a:rPr lang="en-US" sz="1100" kern="100">
                          <a:latin typeface="Calibri"/>
                          <a:ea typeface="楷体_GB2312"/>
                          <a:cs typeface="楷体_GB2312"/>
                        </a:rPr>
                        <a:t>1952</a:t>
                      </a: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年增加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粮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楷体_GB2312"/>
                          <a:ea typeface="宋体"/>
                          <a:cs typeface="楷体_GB2312"/>
                        </a:rPr>
                        <a:t>1.95</a:t>
                      </a: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亿吨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19%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棉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164</a:t>
                      </a:r>
                      <a:r>
                        <a:rPr lang="zh-CN" sz="1100" kern="100" dirty="0">
                          <a:latin typeface="Calibri"/>
                          <a:ea typeface="楷体_GB2312"/>
                          <a:cs typeface="楷体_GB2312"/>
                        </a:rPr>
                        <a:t>万吨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26%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钢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535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万吨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296%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煤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1.3</a:t>
                      </a:r>
                      <a:r>
                        <a:rPr lang="zh-CN" sz="1100" kern="100">
                          <a:solidFill>
                            <a:schemeClr val="tx1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亿吨</a:t>
                      </a:r>
                      <a:endParaRPr lang="zh-CN" sz="1100" kern="10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95%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电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193.4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亿千瓦时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166%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原油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146</a:t>
                      </a:r>
                      <a:r>
                        <a:rPr lang="zh-CN" sz="1100" kern="100" dirty="0">
                          <a:solidFill>
                            <a:schemeClr val="tx1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万吨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235%</a:t>
                      </a:r>
                      <a:endParaRPr lang="zh-CN" sz="11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407997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（</a:t>
            </a:r>
            <a:r>
              <a:rPr lang="en-US" sz="2400" b="1" dirty="0" smtClean="0">
                <a:solidFill>
                  <a:schemeClr val="accent5"/>
                </a:solidFill>
              </a:rPr>
              <a:t>2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）依据材料二，概括归纳我国经济发展的成就有哪些。结合所学知识，分析出现这些成就的原因。</a:t>
            </a:r>
            <a:r>
              <a:rPr lang="en-US" sz="2400" b="1" dirty="0" smtClean="0">
                <a:solidFill>
                  <a:schemeClr val="accent5"/>
                </a:solidFill>
              </a:rPr>
              <a:t>(9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分</a:t>
            </a:r>
            <a:r>
              <a:rPr lang="en-US" sz="2400" b="1" dirty="0" smtClean="0">
                <a:solidFill>
                  <a:schemeClr val="accent5"/>
                </a:solidFill>
              </a:rPr>
              <a:t>)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7175" y="1247775"/>
            <a:ext cx="4200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              答题策略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标题</a:t>
            </a:r>
            <a:r>
              <a:rPr lang="en-US" altLang="zh-CN" b="1" dirty="0" smtClean="0">
                <a:solidFill>
                  <a:srgbClr val="C00000"/>
                </a:solidFill>
              </a:rPr>
              <a:t>-----</a:t>
            </a:r>
            <a:r>
              <a:rPr lang="zh-CN" altLang="en-US" b="1" dirty="0" smtClean="0">
                <a:solidFill>
                  <a:srgbClr val="C00000"/>
                </a:solidFill>
              </a:rPr>
              <a:t>时间、范围领域等信息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项目</a:t>
            </a:r>
            <a:r>
              <a:rPr lang="en-US" altLang="zh-CN" b="1" dirty="0" smtClean="0">
                <a:solidFill>
                  <a:srgbClr val="C00000"/>
                </a:solidFill>
              </a:rPr>
              <a:t>----</a:t>
            </a:r>
            <a:r>
              <a:rPr lang="zh-CN" altLang="en-US" b="1" dirty="0" smtClean="0">
                <a:solidFill>
                  <a:srgbClr val="C00000"/>
                </a:solidFill>
              </a:rPr>
              <a:t>分出类别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数字的变化</a:t>
            </a:r>
            <a:r>
              <a:rPr lang="en-US" altLang="zh-CN" b="1" dirty="0" smtClean="0">
                <a:solidFill>
                  <a:srgbClr val="C00000"/>
                </a:solidFill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</a:rPr>
              <a:t>增加、减少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表述</a:t>
            </a:r>
            <a:r>
              <a:rPr lang="en-US" altLang="zh-CN" b="1" dirty="0" smtClean="0">
                <a:solidFill>
                  <a:srgbClr val="C00000"/>
                </a:solidFill>
              </a:rPr>
              <a:t>--</a:t>
            </a:r>
            <a:r>
              <a:rPr lang="zh-CN" altLang="en-US" b="1" dirty="0" smtClean="0">
                <a:solidFill>
                  <a:srgbClr val="C00000"/>
                </a:solidFill>
              </a:rPr>
              <a:t>提高、降低、上升、下降等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571625" y="1438275"/>
            <a:ext cx="676275" cy="9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505075" y="1438275"/>
            <a:ext cx="21717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952500" y="4448175"/>
            <a:ext cx="1390650" cy="190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57275" y="4524223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724150" y="4467225"/>
            <a:ext cx="3095625" cy="9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05750" y="4467225"/>
            <a:ext cx="1857375" cy="9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96000" y="4133698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0048875" y="4457700"/>
            <a:ext cx="66675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91153" y="1056648"/>
            <a:ext cx="9999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材料二　</a:t>
            </a:r>
            <a:r>
              <a:rPr lang="en-US" sz="2400" b="1" dirty="0" smtClean="0">
                <a:solidFill>
                  <a:schemeClr val="accent5"/>
                </a:solidFill>
              </a:rPr>
              <a:t>1957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年工农业产品产量统计表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04400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）成就：</a:t>
            </a:r>
            <a:r>
              <a:rPr lang="en-US" sz="2400" b="1" dirty="0" smtClean="0">
                <a:solidFill>
                  <a:srgbClr val="C00000"/>
                </a:solidFill>
              </a:rPr>
              <a:t>1957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年，主要工农业产品产量比</a:t>
            </a:r>
            <a:r>
              <a:rPr lang="en-US" sz="2400" b="1" dirty="0" smtClean="0">
                <a:solidFill>
                  <a:srgbClr val="C00000"/>
                </a:solidFill>
              </a:rPr>
              <a:t>1952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年有明显提高；主要工业产品产量增幅                  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C00000"/>
                </a:solidFill>
              </a:rPr>
              <a:t>                       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高于农业产品产量增幅。</a:t>
            </a:r>
            <a:r>
              <a:rPr lang="en-US" sz="2400" b="1" dirty="0" smtClean="0">
                <a:solidFill>
                  <a:srgbClr val="C00000"/>
                </a:solidFill>
              </a:rPr>
              <a:t>(4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分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zh-CN" altLang="en-US" sz="2400" b="1" dirty="0" smtClean="0">
                <a:solidFill>
                  <a:srgbClr val="C00000"/>
                </a:solidFill>
              </a:rPr>
              <a:t>           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24447" y="1637732"/>
          <a:ext cx="6108866" cy="2374713"/>
        </p:xfrm>
        <a:graphic>
          <a:graphicData uri="http://schemas.openxmlformats.org/drawingml/2006/table">
            <a:tbl>
              <a:tblPr/>
              <a:tblGrid>
                <a:gridCol w="1074161"/>
                <a:gridCol w="2555958"/>
                <a:gridCol w="2478747"/>
              </a:tblGrid>
              <a:tr h="2830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latin typeface="Calibri"/>
                          <a:ea typeface="楷体_GB2312"/>
                          <a:cs typeface="楷体_GB2312"/>
                        </a:rPr>
                        <a:t>产品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1957</a:t>
                      </a:r>
                      <a:r>
                        <a:rPr lang="zh-CN" sz="1100" kern="100" dirty="0">
                          <a:latin typeface="Calibri"/>
                          <a:ea typeface="楷体_GB2312"/>
                          <a:cs typeface="楷体_GB2312"/>
                        </a:rPr>
                        <a:t>年产量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比</a:t>
                      </a:r>
                      <a:r>
                        <a:rPr lang="en-US" sz="1100" b="1" kern="100" dirty="0">
                          <a:solidFill>
                            <a:srgbClr val="C00000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1952</a:t>
                      </a:r>
                      <a:r>
                        <a:rPr lang="zh-CN" sz="1100" b="1" kern="100" dirty="0">
                          <a:solidFill>
                            <a:srgbClr val="C00000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年</a:t>
                      </a:r>
                      <a:r>
                        <a:rPr lang="zh-CN" sz="1100" b="1" kern="100" dirty="0">
                          <a:solidFill>
                            <a:srgbClr val="C00000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增加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粮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楷体_GB2312"/>
                          <a:ea typeface="宋体"/>
                          <a:cs typeface="楷体_GB2312"/>
                        </a:rPr>
                        <a:t>1.95</a:t>
                      </a: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亿吨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19%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棉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164</a:t>
                      </a:r>
                      <a:r>
                        <a:rPr lang="zh-CN" sz="1100" kern="100" dirty="0">
                          <a:latin typeface="Calibri"/>
                          <a:ea typeface="楷体_GB2312"/>
                          <a:cs typeface="楷体_GB2312"/>
                        </a:rPr>
                        <a:t>万吨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26%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钢</a:t>
                      </a:r>
                      <a:endParaRPr lang="zh-CN" sz="1100" b="1" kern="100" dirty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楷体_GB2312"/>
                          <a:ea typeface="宋体"/>
                          <a:cs typeface="楷体_GB2312"/>
                        </a:rPr>
                        <a:t>535</a:t>
                      </a:r>
                      <a:r>
                        <a:rPr lang="zh-CN" sz="1100" kern="100">
                          <a:latin typeface="Calibri"/>
                          <a:ea typeface="楷体_GB2312"/>
                          <a:cs typeface="楷体_GB2312"/>
                        </a:rPr>
                        <a:t>万吨</a:t>
                      </a:r>
                      <a:endParaRPr lang="zh-CN" sz="11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C00000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296%</a:t>
                      </a:r>
                      <a:endParaRPr lang="zh-CN" sz="1100" b="1" kern="100" dirty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煤</a:t>
                      </a:r>
                      <a:endParaRPr lang="zh-CN" sz="1100" b="1" kern="100" dirty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1.3</a:t>
                      </a:r>
                      <a:r>
                        <a:rPr lang="zh-CN" sz="1100" kern="100" dirty="0">
                          <a:latin typeface="Calibri"/>
                          <a:ea typeface="楷体_GB2312"/>
                          <a:cs typeface="楷体_GB2312"/>
                        </a:rPr>
                        <a:t>亿吨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C00000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95%</a:t>
                      </a:r>
                      <a:endParaRPr lang="zh-CN" sz="1100" b="1" kern="100" dirty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电</a:t>
                      </a:r>
                      <a:endParaRPr lang="zh-CN" sz="1100" b="1" kern="100" dirty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193.4</a:t>
                      </a:r>
                      <a:r>
                        <a:rPr lang="zh-CN" sz="1100" kern="100" dirty="0">
                          <a:latin typeface="Calibri"/>
                          <a:ea typeface="楷体_GB2312"/>
                          <a:cs typeface="楷体_GB2312"/>
                        </a:rPr>
                        <a:t>亿千瓦时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C00000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166%</a:t>
                      </a:r>
                      <a:endParaRPr lang="zh-CN" sz="1100" b="1" kern="100" dirty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4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C00000"/>
                          </a:solidFill>
                          <a:latin typeface="Calibri"/>
                          <a:ea typeface="楷体_GB2312"/>
                          <a:cs typeface="楷体_GB2312"/>
                        </a:rPr>
                        <a:t>原油</a:t>
                      </a:r>
                      <a:endParaRPr lang="zh-CN" sz="1100" b="1" kern="100" dirty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latin typeface="楷体_GB2312"/>
                          <a:ea typeface="宋体"/>
                          <a:cs typeface="楷体_GB2312"/>
                        </a:rPr>
                        <a:t>146</a:t>
                      </a:r>
                      <a:r>
                        <a:rPr lang="zh-CN" sz="1100" kern="100" dirty="0">
                          <a:latin typeface="Calibri"/>
                          <a:ea typeface="楷体_GB2312"/>
                          <a:cs typeface="楷体_GB2312"/>
                        </a:rPr>
                        <a:t>万吨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C00000"/>
                          </a:solidFill>
                          <a:latin typeface="楷体_GB2312"/>
                          <a:ea typeface="宋体"/>
                          <a:cs typeface="楷体_GB2312"/>
                        </a:rPr>
                        <a:t>235%</a:t>
                      </a:r>
                      <a:endParaRPr lang="zh-CN" sz="1100" b="1" kern="100" dirty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410854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5"/>
                </a:solidFill>
              </a:rPr>
              <a:t>（</a:t>
            </a:r>
            <a:r>
              <a:rPr lang="en-US" sz="2400" b="1" dirty="0" smtClean="0">
                <a:solidFill>
                  <a:schemeClr val="accent5"/>
                </a:solidFill>
              </a:rPr>
              <a:t>2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）依据材料二，概括归纳我国经济发展的成就有哪些。结合所学知识，分析出现这些成就的原因。</a:t>
            </a:r>
            <a:r>
              <a:rPr lang="en-US" sz="2400" b="1" dirty="0" smtClean="0">
                <a:solidFill>
                  <a:schemeClr val="accent5"/>
                </a:solidFill>
              </a:rPr>
              <a:t>(9</a:t>
            </a:r>
            <a:r>
              <a:rPr lang="zh-CN" altLang="en-US" sz="2400" b="1" dirty="0" smtClean="0">
                <a:solidFill>
                  <a:schemeClr val="accent5"/>
                </a:solidFill>
              </a:rPr>
              <a:t>分</a:t>
            </a:r>
            <a:r>
              <a:rPr lang="en-US" sz="2400" b="1" dirty="0" smtClean="0">
                <a:solidFill>
                  <a:schemeClr val="accent5"/>
                </a:solidFill>
              </a:rPr>
              <a:t>)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684" y="2852383"/>
            <a:ext cx="461665" cy="928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工业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312" y="1885665"/>
            <a:ext cx="461665" cy="8598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农业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952500" y="4486275"/>
            <a:ext cx="1390650" cy="190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57275" y="4562323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2724150" y="4505325"/>
            <a:ext cx="3095625" cy="9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905750" y="4505325"/>
            <a:ext cx="1857375" cy="9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096000" y="4171798"/>
            <a:ext cx="597103" cy="342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0048875" y="4495800"/>
            <a:ext cx="66675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571625" y="1438275"/>
            <a:ext cx="676275" cy="95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505075" y="1438275"/>
            <a:ext cx="2171700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09624" y="5954494"/>
            <a:ext cx="10553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原因：“一五”计划的完成；“一五”计划集中力量发展重工业。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(5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分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)</a:t>
            </a:r>
            <a:endParaRPr lang="zh-CN" alt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77175" y="1247775"/>
            <a:ext cx="4200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70C0"/>
                </a:solidFill>
              </a:rPr>
              <a:t>              答题策略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标题</a:t>
            </a:r>
            <a:r>
              <a:rPr lang="en-US" altLang="zh-CN" b="1" dirty="0" smtClean="0">
                <a:solidFill>
                  <a:srgbClr val="C00000"/>
                </a:solidFill>
              </a:rPr>
              <a:t>-----</a:t>
            </a:r>
            <a:r>
              <a:rPr lang="zh-CN" altLang="en-US" b="1" dirty="0" smtClean="0">
                <a:solidFill>
                  <a:srgbClr val="C00000"/>
                </a:solidFill>
              </a:rPr>
              <a:t>时间、范围领域等信息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项目</a:t>
            </a:r>
            <a:r>
              <a:rPr lang="en-US" altLang="zh-CN" b="1" dirty="0" smtClean="0">
                <a:solidFill>
                  <a:srgbClr val="C00000"/>
                </a:solidFill>
              </a:rPr>
              <a:t>----</a:t>
            </a:r>
            <a:r>
              <a:rPr lang="zh-CN" altLang="en-US" b="1" dirty="0" smtClean="0">
                <a:solidFill>
                  <a:srgbClr val="C00000"/>
                </a:solidFill>
              </a:rPr>
              <a:t>分出类别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数字的变化</a:t>
            </a:r>
            <a:r>
              <a:rPr lang="en-US" altLang="zh-CN" b="1" dirty="0" smtClean="0">
                <a:solidFill>
                  <a:srgbClr val="C00000"/>
                </a:solidFill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</a:rPr>
              <a:t>增加、减少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表述</a:t>
            </a:r>
            <a:r>
              <a:rPr lang="en-US" altLang="zh-CN" b="1" dirty="0" smtClean="0">
                <a:solidFill>
                  <a:srgbClr val="C00000"/>
                </a:solidFill>
              </a:rPr>
              <a:t>--</a:t>
            </a:r>
            <a:r>
              <a:rPr lang="zh-CN" altLang="en-US" b="1" dirty="0" smtClean="0">
                <a:solidFill>
                  <a:srgbClr val="C00000"/>
                </a:solidFill>
              </a:rPr>
              <a:t>提高、降低、上升、下降等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21" name="图片 2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8462" y="4905375"/>
            <a:ext cx="2547938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2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887" y="4848225"/>
            <a:ext cx="2262188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2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86787" y="4829175"/>
            <a:ext cx="2357438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副标题 2"/>
          <p:cNvSpPr txBox="1">
            <a:spLocks/>
          </p:cNvSpPr>
          <p:nvPr/>
        </p:nvSpPr>
        <p:spPr bwMode="auto">
          <a:xfrm>
            <a:off x="1863058" y="2535237"/>
            <a:ext cx="5716588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685800" indent="-228600"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黑体" panose="02010609060101010101" pitchFamily="49" charset="-122"/>
              <a:ea typeface="方正兰亭黑_GB18030"/>
              <a:cs typeface="方正兰亭黑_GB18030"/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79987" y="2540605"/>
            <a:ext cx="1088333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第一、二单元质量检测试题非选题解析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25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282" y="158628"/>
            <a:ext cx="1400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57159" y="2104883"/>
            <a:ext cx="7591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知识记忆</a:t>
            </a:r>
            <a:r>
              <a:rPr lang="zh-CN" altLang="en-US" sz="3200" b="1" dirty="0" smtClean="0">
                <a:solidFill>
                  <a:srgbClr val="92D050"/>
                </a:solidFill>
                <a:latin typeface="隶书" pitchFamily="49" charset="-122"/>
                <a:ea typeface="隶书" pitchFamily="49" charset="-122"/>
              </a:rPr>
              <a:t>是前提</a:t>
            </a:r>
            <a:r>
              <a:rPr lang="en-US" altLang="zh-CN" sz="3200" b="1" dirty="0" smtClean="0">
                <a:solidFill>
                  <a:srgbClr val="92D050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32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阅读材料</a:t>
            </a:r>
            <a:r>
              <a:rPr lang="zh-CN" altLang="en-US" sz="3200" b="1" dirty="0" smtClean="0">
                <a:solidFill>
                  <a:srgbClr val="92D050"/>
                </a:solidFill>
                <a:latin typeface="隶书" pitchFamily="49" charset="-122"/>
                <a:ea typeface="隶书" pitchFamily="49" charset="-122"/>
              </a:rPr>
              <a:t>是基础</a:t>
            </a:r>
            <a:endParaRPr lang="en-US" altLang="zh-CN" sz="3200" b="1" dirty="0" smtClean="0">
              <a:solidFill>
                <a:srgbClr val="92D05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仔细审题</a:t>
            </a:r>
            <a:r>
              <a:rPr lang="zh-CN" altLang="en-US" sz="3200" b="1" dirty="0" smtClean="0">
                <a:solidFill>
                  <a:srgbClr val="92D050"/>
                </a:solidFill>
                <a:latin typeface="隶书" pitchFamily="49" charset="-122"/>
                <a:ea typeface="隶书" pitchFamily="49" charset="-122"/>
              </a:rPr>
              <a:t>是条件</a:t>
            </a:r>
            <a:r>
              <a:rPr lang="en-US" altLang="zh-CN" sz="3200" b="1" dirty="0" smtClean="0">
                <a:solidFill>
                  <a:srgbClr val="92D050"/>
                </a:solidFill>
                <a:latin typeface="隶书" pitchFamily="49" charset="-122"/>
                <a:ea typeface="隶书" pitchFamily="49" charset="-122"/>
              </a:rPr>
              <a:t>     </a:t>
            </a:r>
            <a:r>
              <a:rPr lang="zh-CN" altLang="en-US" sz="3200" b="1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规范答题</a:t>
            </a:r>
            <a:r>
              <a:rPr lang="zh-CN" altLang="en-US" sz="3200" b="1" dirty="0" smtClean="0">
                <a:solidFill>
                  <a:srgbClr val="92D050"/>
                </a:solidFill>
                <a:latin typeface="隶书" pitchFamily="49" charset="-122"/>
                <a:ea typeface="隶书" pitchFamily="49" charset="-122"/>
              </a:rPr>
              <a:t>是保障</a:t>
            </a:r>
            <a:endParaRPr lang="en-US" altLang="zh-CN" sz="3200" b="1" dirty="0" smtClean="0">
              <a:solidFill>
                <a:srgbClr val="92D050"/>
              </a:solidFill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solidFill>
                <a:schemeClr val="accent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6100" y="847725"/>
            <a:ext cx="4743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做好材料题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7730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282" y="158628"/>
            <a:ext cx="1400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94110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 smtClean="0">
                <a:solidFill>
                  <a:srgbClr val="0070C0"/>
                </a:solidFill>
                <a:latin typeface="+mn-ea"/>
                <a:ea typeface="+mn-ea"/>
              </a:rPr>
              <a:t>济南第十三中学</a:t>
            </a:r>
            <a:r>
              <a:rPr lang="en-US" altLang="zh-CN" sz="6000" b="1" dirty="0" smtClean="0">
                <a:solidFill>
                  <a:srgbClr val="0070C0"/>
                </a:solidFill>
                <a:latin typeface="+mn-ea"/>
                <a:ea typeface="+mn-ea"/>
              </a:rPr>
              <a:t>	</a:t>
            </a:r>
            <a:r>
              <a:rPr lang="zh-CN" altLang="en-US" sz="6000" b="1" dirty="0" smtClean="0">
                <a:solidFill>
                  <a:srgbClr val="0070C0"/>
                </a:solidFill>
                <a:latin typeface="+mn-ea"/>
                <a:ea typeface="+mn-ea"/>
              </a:rPr>
              <a:t>录制</a:t>
            </a:r>
            <a:endParaRPr lang="en-US" altLang="zh-CN" sz="6000" b="1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6000" b="1" dirty="0" smtClean="0">
                <a:solidFill>
                  <a:srgbClr val="0070C0"/>
                </a:solidFill>
                <a:latin typeface="+mn-ea"/>
                <a:ea typeface="+mn-ea"/>
              </a:rPr>
              <a:t>2020</a:t>
            </a:r>
            <a:r>
              <a:rPr lang="zh-CN" altLang="en-US" sz="6000" b="1" dirty="0" smtClean="0">
                <a:solidFill>
                  <a:srgbClr val="0070C0"/>
                </a:solidFill>
                <a:latin typeface="+mn-ea"/>
                <a:ea typeface="+mn-ea"/>
              </a:rPr>
              <a:t>年</a:t>
            </a:r>
            <a:r>
              <a:rPr lang="en-US" altLang="zh-CN" sz="6000" b="1" dirty="0" smtClean="0">
                <a:solidFill>
                  <a:srgbClr val="0070C0"/>
                </a:solidFill>
                <a:latin typeface="+mn-ea"/>
              </a:rPr>
              <a:t>4</a:t>
            </a:r>
            <a:r>
              <a:rPr lang="zh-CN" altLang="en-US" sz="6000" b="1" dirty="0" smtClean="0">
                <a:solidFill>
                  <a:srgbClr val="0070C0"/>
                </a:solidFill>
                <a:latin typeface="+mn-ea"/>
                <a:ea typeface="+mn-ea"/>
              </a:rPr>
              <a:t>月</a:t>
            </a:r>
            <a:endParaRPr lang="zh-CN" altLang="en-US" sz="60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7730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186" y="1277903"/>
            <a:ext cx="266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学习目标</a:t>
            </a:r>
            <a:endParaRPr lang="en-US" altLang="zh-CN" sz="36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463141" y="2569396"/>
            <a:ext cx="8858280" cy="175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了解</a:t>
            </a:r>
            <a:r>
              <a:rPr lang="zh-CN" alt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非选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题中存在的问题；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掌握基本答题思路和技巧。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68322" y="1450412"/>
            <a:ext cx="120236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1.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题量与分值：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3-4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个、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2-3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问、每问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1—2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小问，每个要点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2—3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分。偶尔出现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分的分值。正式学考会有微调。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818866"/>
            <a:ext cx="436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了解非选</a:t>
            </a:r>
            <a:r>
              <a:rPr lang="zh-CN" altLang="en-US" sz="3600" dirty="0" smtClean="0"/>
              <a:t>：</a:t>
            </a:r>
            <a:endParaRPr lang="en-US" altLang="zh-CN" sz="3600" dirty="0" smtClean="0"/>
          </a:p>
        </p:txBody>
      </p:sp>
      <p:sp>
        <p:nvSpPr>
          <p:cNvPr id="11" name="矩形 10"/>
          <p:cNvSpPr/>
          <p:nvPr/>
        </p:nvSpPr>
        <p:spPr>
          <a:xfrm>
            <a:off x="185174" y="2425468"/>
            <a:ext cx="120068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2.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结构：</a:t>
            </a:r>
            <a:r>
              <a:rPr lang="zh-CN" altLang="en-US" sz="2800" b="1" dirty="0" smtClean="0">
                <a:solidFill>
                  <a:schemeClr val="accent5"/>
                </a:solidFill>
              </a:rPr>
              <a:t>材料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（正文、出处）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+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设问（问题、分值）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cxnSp>
        <p:nvCxnSpPr>
          <p:cNvPr id="14" name="直接连接符 13"/>
          <p:cNvCxnSpPr/>
          <p:nvPr/>
        </p:nvCxnSpPr>
        <p:spPr>
          <a:xfrm>
            <a:off x="1619250" y="2847976"/>
            <a:ext cx="714375" cy="95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153150" y="2828926"/>
            <a:ext cx="714375" cy="95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66700" y="3091745"/>
            <a:ext cx="10809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材料一</a:t>
            </a:r>
            <a:r>
              <a:rPr lang="en-US" b="1" dirty="0" smtClean="0">
                <a:solidFill>
                  <a:srgbClr val="0070C0"/>
                </a:solidFill>
                <a:latin typeface="+mn-ea"/>
              </a:rPr>
              <a:t>       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一百多年的中国近代历史，既是屈辱的历史，也是抗争的历史，探索的历史，要解决的问题是独立、民主、富强，即反帝反封建和实现近代化</a:t>
            </a:r>
            <a:r>
              <a:rPr lang="en-US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现代化</a:t>
            </a:r>
            <a:r>
              <a:rPr lang="en-US" b="1" dirty="0" smtClean="0">
                <a:solidFill>
                  <a:srgbClr val="0070C0"/>
                </a:solidFill>
                <a:latin typeface="+mn-ea"/>
              </a:rPr>
              <a:t>)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。近代社会的变革，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……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从旧民主主义革命到新民主主义革命，都是围绕这个主题进行的。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5276" y="4524660"/>
            <a:ext cx="1078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据材料一，指出近代中国民主革命的主题是什么？围绕这个主题，</a:t>
            </a:r>
            <a:r>
              <a:rPr lang="en-US" b="1" dirty="0" smtClean="0">
                <a:solidFill>
                  <a:srgbClr val="0070C0"/>
                </a:solidFill>
                <a:latin typeface="+mn-ea"/>
              </a:rPr>
              <a:t>20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世纪头</a:t>
            </a:r>
            <a:r>
              <a:rPr lang="en-US" b="1" dirty="0" smtClean="0">
                <a:solidFill>
                  <a:srgbClr val="0070C0"/>
                </a:solidFill>
                <a:latin typeface="+mn-ea"/>
              </a:rPr>
              <a:t>20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年，中国社会发生了哪些变革</a:t>
            </a:r>
            <a:r>
              <a:rPr lang="en-US" b="1" dirty="0" smtClean="0">
                <a:solidFill>
                  <a:srgbClr val="0070C0"/>
                </a:solidFill>
                <a:latin typeface="+mn-ea"/>
              </a:rPr>
              <a:t>?(7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分</a:t>
            </a:r>
            <a:r>
              <a:rPr lang="en-US" b="1" dirty="0" smtClean="0">
                <a:solidFill>
                  <a:srgbClr val="0070C0"/>
                </a:solidFill>
                <a:latin typeface="+mn-ea"/>
              </a:rPr>
              <a:t>)</a:t>
            </a:r>
            <a:endParaRPr lang="zh-CN" altLang="en-US" b="1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277934" y="3096175"/>
            <a:ext cx="352091" cy="87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正文</a:t>
            </a:r>
            <a:endParaRPr lang="zh-CN" altLang="en-US" sz="2000" b="1" dirty="0"/>
          </a:p>
        </p:txBody>
      </p:sp>
      <p:sp>
        <p:nvSpPr>
          <p:cNvPr id="31" name="矩形 30"/>
          <p:cNvSpPr/>
          <p:nvPr/>
        </p:nvSpPr>
        <p:spPr>
          <a:xfrm>
            <a:off x="11079091" y="4102858"/>
            <a:ext cx="846210" cy="32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出处</a:t>
            </a:r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11096625" y="4610100"/>
            <a:ext cx="847725" cy="352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问题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06841" y="5358595"/>
            <a:ext cx="6387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</a:rPr>
              <a:t>不遗漏信息 ，精准答题！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58313" y="4881063"/>
            <a:ext cx="684812" cy="28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分值</a:t>
            </a:r>
            <a:endParaRPr lang="zh-CN" altLang="en-US" sz="2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573849" y="4074283"/>
            <a:ext cx="637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——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摘自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《</a:t>
            </a:r>
            <a:r>
              <a:rPr lang="zh-CN" altLang="en-US" b="1" dirty="0" smtClean="0">
                <a:solidFill>
                  <a:srgbClr val="0070C0"/>
                </a:solidFill>
                <a:latin typeface="+mn-ea"/>
              </a:rPr>
              <a:t>中外历史问题八人谈：中国近代以来的社会变革</a:t>
            </a:r>
            <a:r>
              <a:rPr lang="en-US" altLang="zh-CN" b="1" dirty="0" smtClean="0">
                <a:solidFill>
                  <a:srgbClr val="0070C0"/>
                </a:solidFill>
                <a:latin typeface="+mn-ea"/>
              </a:rPr>
              <a:t>》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52400" y="2952750"/>
            <a:ext cx="11887200" cy="337185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8" grpId="0"/>
      <p:bldP spid="28" grpId="1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35" grpId="0"/>
      <p:bldP spid="35" grpId="1"/>
      <p:bldP spid="36" grpId="1" animBg="1"/>
      <p:bldP spid="36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0" y="818866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了解非选</a:t>
            </a:r>
            <a:r>
              <a:rPr lang="zh-CN" altLang="en-US" sz="3600" dirty="0" smtClean="0">
                <a:solidFill>
                  <a:srgbClr val="C00000"/>
                </a:solidFill>
              </a:rPr>
              <a:t>：</a:t>
            </a:r>
            <a:endParaRPr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4716" y="2388359"/>
            <a:ext cx="119872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4716" y="2947915"/>
            <a:ext cx="10972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</a:rPr>
              <a:t>3.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步骤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</a:rPr>
              <a:t>读题：通读全题（材料正文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出处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问题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+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分值）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</a:rPr>
              <a:t>审题：审设问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0070C0"/>
                </a:solidFill>
              </a:rPr>
              <a:t>            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审材料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</a:rPr>
              <a:t>答题：提示语、要点化、段落化，字迹清晰，卷面整洁。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 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12" name="矩形 11"/>
          <p:cNvSpPr/>
          <p:nvPr/>
        </p:nvSpPr>
        <p:spPr>
          <a:xfrm>
            <a:off x="186946" y="1789421"/>
            <a:ext cx="97990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</a:p>
          <a:p>
            <a:pPr lvl="0"/>
            <a:r>
              <a:rPr lang="en-US" altLang="zh-CN" sz="2800" b="1" dirty="0" smtClean="0">
                <a:solidFill>
                  <a:srgbClr val="0070C0"/>
                </a:solidFill>
              </a:rPr>
              <a:t>2.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结构：材料（正文、出处）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+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设问（问题、分值</a:t>
            </a:r>
            <a:r>
              <a:rPr lang="zh-CN" altLang="en-US" sz="2800" dirty="0" smtClean="0">
                <a:solidFill>
                  <a:srgbClr val="0070C0"/>
                </a:solidFill>
              </a:rPr>
              <a:t>）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68322" y="1450412"/>
            <a:ext cx="120236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1.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题量与分值：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3-4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个、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2-3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问、每问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1—2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小问，每个要点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2—3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分。偶尔出现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1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分的分值。正式学考会有微调。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619250" y="2847976"/>
            <a:ext cx="714375" cy="95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153150" y="2828926"/>
            <a:ext cx="714375" cy="95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77421" y="1435978"/>
            <a:ext cx="12192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第</a:t>
            </a:r>
            <a:r>
              <a:rPr lang="en-US" sz="1600" b="1" dirty="0" smtClean="0"/>
              <a:t>II</a:t>
            </a:r>
            <a:r>
              <a:rPr lang="zh-CN" altLang="en-US" sz="1600" b="1" dirty="0" smtClean="0"/>
              <a:t>卷（非选择题</a:t>
            </a:r>
            <a:r>
              <a:rPr lang="en-US" sz="1600" b="1" dirty="0" smtClean="0"/>
              <a:t>   </a:t>
            </a:r>
            <a:r>
              <a:rPr lang="zh-CN" altLang="en-US" sz="1600" b="1" dirty="0" smtClean="0"/>
              <a:t>共</a:t>
            </a:r>
            <a:r>
              <a:rPr lang="en-US" sz="1600" b="1" dirty="0" smtClean="0"/>
              <a:t>50</a:t>
            </a:r>
            <a:r>
              <a:rPr lang="zh-CN" altLang="en-US" sz="1600" b="1" dirty="0" smtClean="0"/>
              <a:t>分）</a:t>
            </a:r>
            <a:endParaRPr lang="zh-CN" altLang="en-US" sz="1600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r>
              <a:rPr lang="en-GB" dirty="0" smtClean="0">
                <a:solidFill>
                  <a:srgbClr val="C00000"/>
                </a:solidFill>
              </a:rPr>
              <a:t>.</a:t>
            </a:r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dirty="0" smtClean="0">
                <a:solidFill>
                  <a:srgbClr val="C00000"/>
                </a:solidFill>
              </a:rPr>
              <a:t>20</a:t>
            </a:r>
            <a:r>
              <a:rPr lang="zh-CN" altLang="en-US" dirty="0" smtClean="0">
                <a:solidFill>
                  <a:srgbClr val="C00000"/>
                </a:solidFill>
              </a:rPr>
              <a:t>分）阅读材料，完成下列任务。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材料一       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zh-CN" altLang="en-US" dirty="0" smtClean="0">
                <a:solidFill>
                  <a:srgbClr val="C00000"/>
                </a:solidFill>
              </a:rPr>
              <a:t>一百多年的中国近代历史，既是屈辱的历史，也是抗争的历史，探索的历史，要解决的问题是独立、民主、富强，即反帝反封建和实现近代化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现代化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。近代社会的变革，</a:t>
            </a:r>
            <a:r>
              <a:rPr lang="en-US" altLang="zh-CN" dirty="0" smtClean="0">
                <a:solidFill>
                  <a:srgbClr val="C00000"/>
                </a:solidFill>
              </a:rPr>
              <a:t>……</a:t>
            </a:r>
            <a:r>
              <a:rPr lang="zh-CN" altLang="en-US" dirty="0" smtClean="0">
                <a:solidFill>
                  <a:srgbClr val="C00000"/>
                </a:solidFill>
              </a:rPr>
              <a:t>从旧民主主义革命到新民主主义革命，都是围绕这个主题进行的。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                                                                                           ——</a:t>
            </a:r>
            <a:r>
              <a:rPr lang="zh-CN" altLang="en-US" dirty="0" smtClean="0">
                <a:solidFill>
                  <a:srgbClr val="C00000"/>
                </a:solidFill>
              </a:rPr>
              <a:t>摘自</a:t>
            </a:r>
            <a:r>
              <a:rPr lang="en-US" altLang="zh-CN" dirty="0" smtClean="0">
                <a:solidFill>
                  <a:srgbClr val="C00000"/>
                </a:solidFill>
              </a:rPr>
              <a:t>《</a:t>
            </a:r>
            <a:r>
              <a:rPr lang="zh-CN" altLang="en-US" dirty="0" smtClean="0">
                <a:solidFill>
                  <a:srgbClr val="C00000"/>
                </a:solidFill>
              </a:rPr>
              <a:t>中外历史问题八人谈：中国近代以来的社会变革</a:t>
            </a:r>
            <a:r>
              <a:rPr lang="en-US" altLang="zh-CN" dirty="0" smtClean="0">
                <a:solidFill>
                  <a:srgbClr val="C00000"/>
                </a:solidFill>
              </a:rPr>
              <a:t>》</a:t>
            </a:r>
          </a:p>
          <a:p>
            <a:pPr lvl="0"/>
            <a:r>
              <a:rPr lang="zh-CN" altLang="en-US" dirty="0" smtClean="0">
                <a:solidFill>
                  <a:srgbClr val="C00000"/>
                </a:solidFill>
              </a:rPr>
              <a:t>（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）据材料一，指出近代中国民主革命的主题是什么？围绕这个主题，</a:t>
            </a:r>
            <a:r>
              <a:rPr lang="en-US" dirty="0" smtClean="0">
                <a:solidFill>
                  <a:srgbClr val="C00000"/>
                </a:solidFill>
              </a:rPr>
              <a:t>20</a:t>
            </a:r>
            <a:r>
              <a:rPr lang="zh-CN" altLang="en-US" dirty="0" smtClean="0">
                <a:solidFill>
                  <a:srgbClr val="C00000"/>
                </a:solidFill>
              </a:rPr>
              <a:t>世纪头</a:t>
            </a:r>
            <a:r>
              <a:rPr lang="en-US" dirty="0" smtClean="0">
                <a:solidFill>
                  <a:srgbClr val="C00000"/>
                </a:solidFill>
              </a:rPr>
              <a:t>20</a:t>
            </a:r>
            <a:r>
              <a:rPr lang="zh-CN" altLang="en-US" dirty="0" smtClean="0">
                <a:solidFill>
                  <a:srgbClr val="C00000"/>
                </a:solidFill>
              </a:rPr>
              <a:t>年，中国社会发生了哪些变革</a:t>
            </a:r>
            <a:r>
              <a:rPr lang="en-US" dirty="0" smtClean="0">
                <a:solidFill>
                  <a:srgbClr val="C00000"/>
                </a:solidFill>
              </a:rPr>
              <a:t>?(7</a:t>
            </a:r>
            <a:r>
              <a:rPr lang="zh-CN" altLang="en-US" dirty="0" smtClean="0">
                <a:solidFill>
                  <a:srgbClr val="C00000"/>
                </a:solidFill>
              </a:rPr>
              <a:t>分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846161"/>
            <a:ext cx="19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做对非选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286603" y="2115404"/>
            <a:ext cx="2429301" cy="2183641"/>
          </a:xfrm>
          <a:prstGeom prst="wedgeRoundRectCallout">
            <a:avLst>
              <a:gd name="adj1" fmla="val -9527"/>
              <a:gd name="adj2" fmla="val 786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依据材料</a:t>
            </a:r>
          </a:p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依据材料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并结合所学</a:t>
            </a:r>
            <a:r>
              <a:rPr lang="en-US" sz="2800" b="1" dirty="0" smtClean="0"/>
              <a:t>   </a:t>
            </a:r>
            <a:endParaRPr lang="zh-CN" altLang="en-US" sz="2800" b="1" dirty="0" smtClean="0"/>
          </a:p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结合所学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910" y="5117911"/>
            <a:ext cx="174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答案来源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206" y="955344"/>
            <a:ext cx="26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一般问题结构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964122" y="1652145"/>
          <a:ext cx="8913553" cy="344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944"/>
                <a:gridCol w="7518609"/>
              </a:tblGrid>
              <a:tr h="799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3200" kern="100" dirty="0" smtClean="0">
                          <a:solidFill>
                            <a:schemeClr val="accent4"/>
                          </a:solidFill>
                          <a:latin typeface="Calibri"/>
                          <a:ea typeface="宋体"/>
                          <a:cs typeface="Times New Roman"/>
                        </a:rPr>
                        <a:t>问题</a:t>
                      </a:r>
                      <a:endParaRPr lang="zh-CN" sz="3200" kern="100" dirty="0">
                        <a:solidFill>
                          <a:schemeClr val="accent4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回答</a:t>
                      </a:r>
                    </a:p>
                  </a:txBody>
                  <a:tcPr marL="68580" marR="68580" marT="0" marB="0"/>
                </a:tc>
              </a:tr>
              <a:tr h="799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依据</a:t>
                      </a:r>
                      <a:r>
                        <a:rPr lang="zh-CN" sz="2000" b="1" kern="100" dirty="0" smtClean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材料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答案一定在材料</a:t>
                      </a:r>
                      <a:r>
                        <a:rPr lang="zh-CN" sz="2000" b="1" kern="100" dirty="0" smtClean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中</a:t>
                      </a:r>
                      <a:r>
                        <a:rPr lang="zh-CN" altLang="en-US" sz="2000" b="1" kern="100" dirty="0" smtClean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（有时直接提取，有时需要再加工</a:t>
                      </a:r>
                      <a:r>
                        <a:rPr lang="zh-CN" sz="2000" b="1" kern="100" dirty="0" smtClean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）</a:t>
                      </a:r>
                      <a:endParaRPr lang="en-US" altLang="zh-CN" sz="2000" b="1" kern="100" dirty="0" smtClean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442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依据</a:t>
                      </a:r>
                      <a:r>
                        <a:rPr lang="zh-CN" sz="2000" b="1" kern="100" dirty="0" smtClean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材料</a:t>
                      </a:r>
                      <a:endParaRPr lang="en-US" altLang="zh-CN" sz="2000" b="1" kern="100" dirty="0" smtClean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 smtClean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并</a:t>
                      </a:r>
                      <a:r>
                        <a:rPr lang="zh-CN" sz="2000" b="1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结合所</a:t>
                      </a:r>
                      <a:r>
                        <a:rPr lang="zh-CN" sz="2000" b="1" kern="100" dirty="0" smtClean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学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一部分</a:t>
                      </a:r>
                      <a:r>
                        <a:rPr lang="zh-CN" sz="2000" b="1" kern="100" dirty="0" smtClean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答案在</a:t>
                      </a:r>
                      <a:r>
                        <a:rPr lang="zh-CN" sz="20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材料中，或</a:t>
                      </a:r>
                      <a:r>
                        <a:rPr lang="zh-CN" sz="2000" b="1" kern="100" dirty="0" smtClean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材料给</a:t>
                      </a:r>
                      <a:r>
                        <a:rPr lang="zh-CN" altLang="en-US" sz="2000" b="1" kern="100" dirty="0" smtClean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一定</a:t>
                      </a:r>
                      <a:r>
                        <a:rPr lang="zh-CN" sz="2000" b="1" kern="100" dirty="0" smtClean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启示</a:t>
                      </a:r>
                      <a:r>
                        <a:rPr lang="zh-CN" sz="20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，还要调动你的知识储备，结合所学</a:t>
                      </a:r>
                      <a:r>
                        <a:rPr lang="zh-CN" altLang="en-US" sz="2000" b="1" kern="1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/>
                        </a:rPr>
                        <a:t>知识完成答案。</a:t>
                      </a:r>
                      <a:endParaRPr lang="en-US" altLang="zh-CN" sz="2000" b="1" kern="100" dirty="0" smtClean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97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结合所学</a:t>
                      </a:r>
                      <a:r>
                        <a:rPr lang="zh-CN" sz="2000" b="1" kern="100" dirty="0" smtClean="0">
                          <a:solidFill>
                            <a:schemeClr val="accent2"/>
                          </a:solidFill>
                          <a:latin typeface="Calibri"/>
                          <a:ea typeface="宋体"/>
                          <a:cs typeface="Times New Roman"/>
                        </a:rPr>
                        <a:t>知识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材料中一般不给答案，但给与相关知识</a:t>
                      </a:r>
                      <a:r>
                        <a:rPr lang="zh-CN" sz="2000" b="1" kern="100" dirty="0" smtClean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提示</a:t>
                      </a:r>
                      <a:r>
                        <a:rPr lang="zh-CN" altLang="en-US" sz="2000" b="1" kern="100" dirty="0" smtClean="0">
                          <a:solidFill>
                            <a:srgbClr val="C0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。</a:t>
                      </a:r>
                      <a:endParaRPr lang="en-US" altLang="zh-CN" sz="2000" b="1" kern="100" dirty="0" smtClean="0">
                        <a:solidFill>
                          <a:srgbClr val="C0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标注 5"/>
          <p:cNvSpPr/>
          <p:nvPr/>
        </p:nvSpPr>
        <p:spPr>
          <a:xfrm>
            <a:off x="286603" y="2115404"/>
            <a:ext cx="2429301" cy="2183641"/>
          </a:xfrm>
          <a:prstGeom prst="wedgeRoundRectCallout">
            <a:avLst>
              <a:gd name="adj1" fmla="val -9527"/>
              <a:gd name="adj2" fmla="val 786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 smtClean="0"/>
              <a:t>1.</a:t>
            </a:r>
            <a:r>
              <a:rPr lang="zh-CN" altLang="en-US" sz="2800" b="1" dirty="0" smtClean="0"/>
              <a:t>依据材料</a:t>
            </a:r>
          </a:p>
          <a:p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依据材料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并结合所学</a:t>
            </a:r>
            <a:r>
              <a:rPr lang="en-US" sz="2800" b="1" dirty="0" smtClean="0"/>
              <a:t>   </a:t>
            </a:r>
            <a:endParaRPr lang="zh-CN" altLang="en-US" sz="2800" b="1" dirty="0" smtClean="0"/>
          </a:p>
          <a:p>
            <a:r>
              <a:rPr lang="en-US" altLang="zh-CN" sz="2800" b="1" dirty="0" smtClean="0"/>
              <a:t>3.</a:t>
            </a:r>
            <a:r>
              <a:rPr lang="zh-CN" altLang="en-US" sz="2800" b="1" dirty="0" smtClean="0"/>
              <a:t>结合所学</a:t>
            </a:r>
          </a:p>
        </p:txBody>
      </p:sp>
      <p:sp>
        <p:nvSpPr>
          <p:cNvPr id="7" name="椭圆形标注 6"/>
          <p:cNvSpPr/>
          <p:nvPr/>
        </p:nvSpPr>
        <p:spPr>
          <a:xfrm>
            <a:off x="2934270" y="2129051"/>
            <a:ext cx="2852382" cy="2060811"/>
          </a:xfrm>
          <a:prstGeom prst="wedgeEllipseCallout">
            <a:avLst>
              <a:gd name="adj1" fmla="val -7057"/>
              <a:gd name="adj2" fmla="val 79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概括（归纳、分析比较、指出、说说列举等）</a:t>
            </a:r>
            <a:endParaRPr lang="zh-CN" altLang="en-US" sz="2800" b="1" dirty="0"/>
          </a:p>
        </p:txBody>
      </p:sp>
      <p:sp>
        <p:nvSpPr>
          <p:cNvPr id="8" name="椭圆形标注 7"/>
          <p:cNvSpPr/>
          <p:nvPr/>
        </p:nvSpPr>
        <p:spPr>
          <a:xfrm>
            <a:off x="6005014" y="2019870"/>
            <a:ext cx="3043451" cy="2320118"/>
          </a:xfrm>
          <a:prstGeom prst="wedgeEllipseCallout">
            <a:avLst>
              <a:gd name="adj1" fmla="val 36064"/>
              <a:gd name="adj2" fmla="val 6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/>
              <a:t>限定语（时间空间、政治经济、答题范围、答题角度等）</a:t>
            </a:r>
            <a:endParaRPr lang="zh-CN" altLang="en-US" sz="2800" b="1" dirty="0"/>
          </a:p>
        </p:txBody>
      </p:sp>
      <p:sp>
        <p:nvSpPr>
          <p:cNvPr id="9" name="圆角矩形标注 8"/>
          <p:cNvSpPr/>
          <p:nvPr/>
        </p:nvSpPr>
        <p:spPr>
          <a:xfrm>
            <a:off x="9285027" y="2320121"/>
            <a:ext cx="2674961" cy="1790132"/>
          </a:xfrm>
          <a:prstGeom prst="wedgeRoundRectCallout">
            <a:avLst>
              <a:gd name="adj1" fmla="val -38800"/>
              <a:gd name="adj2" fmla="val 869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smtClean="0"/>
              <a:t>落实点</a:t>
            </a:r>
            <a:r>
              <a:rPr lang="zh-CN" altLang="en-US" sz="2800" b="1" dirty="0" smtClean="0"/>
              <a:t>（原因、影响、作用、特点、事件名称等）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5910" y="5117911"/>
            <a:ext cx="174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答案来源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7727" y="4995081"/>
            <a:ext cx="1596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思维方法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答题思路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5386" y="5036023"/>
            <a:ext cx="170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答案方向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206" y="955344"/>
            <a:ext cx="267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一般问题结构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6722" y="2634017"/>
            <a:ext cx="2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+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9743" y="2731827"/>
            <a:ext cx="2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+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02889" y="2802340"/>
            <a:ext cx="245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C00000"/>
                </a:solidFill>
              </a:rPr>
              <a:t>+</a:t>
            </a:r>
            <a:endParaRPr lang="zh-CN" altLang="en-US" sz="4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8"/>
          <p:cNvSpPr>
            <a:spLocks noChangeArrowheads="1"/>
          </p:cNvSpPr>
          <p:nvPr/>
        </p:nvSpPr>
        <p:spPr bwMode="auto">
          <a:xfrm>
            <a:off x="6975475" y="280988"/>
            <a:ext cx="435133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人民教育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出版社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年部编版</a:t>
            </a:r>
            <a:r>
              <a:rPr lang="zh-CN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八年级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|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下册</a:t>
            </a:r>
            <a:r>
              <a: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611" y="144855"/>
            <a:ext cx="1399371" cy="57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0" y="876420"/>
            <a:ext cx="12192000" cy="28623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第</a:t>
            </a:r>
            <a:r>
              <a:rPr lang="en-US" sz="1600" b="1" dirty="0" smtClean="0"/>
              <a:t>II</a:t>
            </a:r>
            <a:r>
              <a:rPr lang="zh-CN" altLang="en-US" sz="1600" b="1" dirty="0" smtClean="0"/>
              <a:t>卷（非选择题</a:t>
            </a:r>
            <a:r>
              <a:rPr lang="en-US" sz="1600" b="1" dirty="0" smtClean="0"/>
              <a:t>   </a:t>
            </a:r>
            <a:r>
              <a:rPr lang="zh-CN" altLang="en-US" sz="1600" b="1" dirty="0" smtClean="0"/>
              <a:t>共</a:t>
            </a:r>
            <a:r>
              <a:rPr lang="en-US" sz="1600" b="1" dirty="0" smtClean="0"/>
              <a:t>50</a:t>
            </a:r>
            <a:r>
              <a:rPr lang="zh-CN" altLang="en-US" sz="1600" b="1" dirty="0" smtClean="0"/>
              <a:t>分）</a:t>
            </a:r>
            <a:endParaRPr lang="zh-CN" altLang="en-US" sz="1600" dirty="0" smtClean="0"/>
          </a:p>
          <a:p>
            <a:r>
              <a:rPr lang="en-US" sz="2000" b="1" dirty="0" smtClean="0">
                <a:solidFill>
                  <a:schemeClr val="accent5"/>
                </a:solidFill>
              </a:rPr>
              <a:t>26</a:t>
            </a:r>
            <a:r>
              <a:rPr lang="en-GB" sz="2000" b="1" dirty="0" smtClean="0">
                <a:solidFill>
                  <a:schemeClr val="accent5"/>
                </a:solidFill>
              </a:rPr>
              <a:t>.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（</a:t>
            </a:r>
            <a:r>
              <a:rPr lang="en-US" sz="2000" b="1" dirty="0" smtClean="0">
                <a:solidFill>
                  <a:schemeClr val="accent5"/>
                </a:solidFill>
              </a:rPr>
              <a:t>20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分）阅读材料，完成下列任务。</a:t>
            </a:r>
          </a:p>
          <a:p>
            <a:r>
              <a:rPr lang="zh-CN" altLang="en-US" sz="2000" b="1" dirty="0" smtClean="0">
                <a:solidFill>
                  <a:schemeClr val="accent5"/>
                </a:solidFill>
              </a:rPr>
              <a:t>材料一       </a:t>
            </a:r>
            <a:r>
              <a:rPr lang="en-US" sz="2000" b="1" dirty="0" smtClean="0">
                <a:solidFill>
                  <a:schemeClr val="accent5"/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一百多年的中国近代历史，既是屈辱的历史，也是抗争的历史，探索的历史，要解决的问题是独立、民主、富强，即反帝反封建和实现近代化</a:t>
            </a:r>
            <a:r>
              <a:rPr lang="en-US" sz="2000" b="1" dirty="0" smtClean="0">
                <a:solidFill>
                  <a:schemeClr val="accent5"/>
                </a:solidFill>
              </a:rPr>
              <a:t>(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现代化</a:t>
            </a:r>
            <a:r>
              <a:rPr lang="en-US" sz="2000" b="1" dirty="0" smtClean="0">
                <a:solidFill>
                  <a:schemeClr val="accent5"/>
                </a:solidFill>
              </a:rPr>
              <a:t>)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。近代社会的变革，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……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从旧民主主义革命到新民主主义革命，都是围绕这个主题进行的。</a:t>
            </a:r>
          </a:p>
          <a:p>
            <a:r>
              <a:rPr lang="en-US" altLang="zh-CN" sz="2000" b="1" dirty="0" smtClean="0">
                <a:solidFill>
                  <a:schemeClr val="accent5"/>
                </a:solidFill>
              </a:rPr>
              <a:t>                                                                                           ——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摘自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《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中外历史问题八人谈：中国近代以来的社会变革</a:t>
            </a:r>
            <a:r>
              <a:rPr lang="en-US" altLang="zh-CN" sz="2000" b="1" dirty="0" smtClean="0">
                <a:solidFill>
                  <a:schemeClr val="accent5"/>
                </a:solidFill>
              </a:rPr>
              <a:t>》</a:t>
            </a:r>
          </a:p>
          <a:p>
            <a:pPr lvl="0"/>
            <a:r>
              <a:rPr lang="zh-CN" altLang="en-US" sz="2000" b="1" dirty="0" smtClean="0">
                <a:solidFill>
                  <a:schemeClr val="accent5"/>
                </a:solidFill>
              </a:rPr>
              <a:t>据材料一，指出近代中国民主革命的主题是什么？围绕这个主题，</a:t>
            </a:r>
            <a:r>
              <a:rPr lang="en-US" sz="2000" b="1" dirty="0" smtClean="0">
                <a:solidFill>
                  <a:schemeClr val="accent5"/>
                </a:solidFill>
              </a:rPr>
              <a:t>20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世纪头</a:t>
            </a:r>
            <a:r>
              <a:rPr lang="en-US" sz="2000" b="1" dirty="0" smtClean="0">
                <a:solidFill>
                  <a:schemeClr val="accent5"/>
                </a:solidFill>
              </a:rPr>
              <a:t>20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年，中国社会发生了哪些变革</a:t>
            </a:r>
            <a:r>
              <a:rPr lang="en-US" sz="2000" b="1" dirty="0" smtClean="0">
                <a:solidFill>
                  <a:schemeClr val="accent5"/>
                </a:solidFill>
              </a:rPr>
              <a:t>?(7</a:t>
            </a:r>
            <a:r>
              <a:rPr lang="zh-CN" altLang="en-US" sz="2000" b="1" dirty="0" smtClean="0">
                <a:solidFill>
                  <a:schemeClr val="accent5"/>
                </a:solidFill>
              </a:rPr>
              <a:t>分</a:t>
            </a:r>
            <a:r>
              <a:rPr lang="en-US" sz="2000" b="1" dirty="0" smtClean="0">
                <a:solidFill>
                  <a:schemeClr val="accent5"/>
                </a:solidFill>
              </a:rPr>
              <a:t>)</a:t>
            </a:r>
            <a:endParaRPr lang="zh-CN" altLang="en-US" sz="2000" b="1" dirty="0" smtClean="0">
              <a:solidFill>
                <a:schemeClr val="accent5"/>
              </a:solidFill>
            </a:endParaRPr>
          </a:p>
          <a:p>
            <a:r>
              <a:rPr lang="en-US" sz="2400" b="1" dirty="0" smtClean="0">
                <a:solidFill>
                  <a:schemeClr val="accent5"/>
                </a:solidFill>
              </a:rPr>
              <a:t> 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88589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主题：反帝反封建；实现近代化（现代化）（或独立、民主、富强）；（任写一点）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(3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5728227"/>
            <a:ext cx="5142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变革：辛亥革命；新文化运动．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(4</a:t>
            </a:r>
            <a:r>
              <a:rPr lang="zh-CN" altLang="en-US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400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05015" y="5766291"/>
            <a:ext cx="6364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5"/>
                </a:solidFill>
              </a:rPr>
              <a:t>所学即所考   所考即所学</a:t>
            </a:r>
            <a:endParaRPr lang="zh-CN" altLang="en-US" sz="4000" b="1" dirty="0">
              <a:solidFill>
                <a:schemeClr val="accent5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2943225"/>
            <a:ext cx="1143000" cy="9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038350" y="2990852"/>
            <a:ext cx="1943100" cy="285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191000" y="2647950"/>
            <a:ext cx="552450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5762625" y="2943225"/>
            <a:ext cx="15621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7515225" y="2962275"/>
            <a:ext cx="15621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296400" y="2971800"/>
            <a:ext cx="1009650" cy="95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1620500" y="2686050"/>
            <a:ext cx="333375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6200" y="3000375"/>
            <a:ext cx="314325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343025" y="1704975"/>
            <a:ext cx="2876550" cy="95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23825" y="2038350"/>
            <a:ext cx="2009775" cy="95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667000" y="2038350"/>
            <a:ext cx="3705225" cy="19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657475" y="2362200"/>
            <a:ext cx="1057275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26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2378</Words>
  <Application>Microsoft Office PowerPoint</Application>
  <PresentationFormat>自定义</PresentationFormat>
  <Paragraphs>233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马莺</dc:creator>
  <cp:lastModifiedBy>Lenovo</cp:lastModifiedBy>
  <cp:revision>488</cp:revision>
  <dcterms:created xsi:type="dcterms:W3CDTF">2018-12-13T05:08:29Z</dcterms:created>
  <dcterms:modified xsi:type="dcterms:W3CDTF">2020-04-14T20:15:33Z</dcterms:modified>
</cp:coreProperties>
</file>