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63" r:id="rId2"/>
    <p:sldId id="369" r:id="rId3"/>
    <p:sldId id="336" r:id="rId4"/>
    <p:sldId id="364" r:id="rId5"/>
    <p:sldId id="370" r:id="rId6"/>
    <p:sldId id="366" r:id="rId7"/>
    <p:sldId id="362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9900"/>
    <a:srgbClr val="1ED026"/>
    <a:srgbClr val="333333"/>
    <a:srgbClr val="309030"/>
    <a:srgbClr val="5F5F5F"/>
    <a:srgbClr val="00FF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94660"/>
  </p:normalViewPr>
  <p:slideViewPr>
    <p:cSldViewPr>
      <p:cViewPr varScale="1">
        <p:scale>
          <a:sx n="115" d="100"/>
          <a:sy n="115" d="100"/>
        </p:scale>
        <p:origin x="6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15EF5D-5E1B-4487-9F22-D46D21561D73}" type="datetimeFigureOut">
              <a:rPr lang="zh-CN" altLang="en-US"/>
              <a:t>2020/4/20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126190-0E53-437D-8208-4D65315B73B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43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8C45FC-6617-4BD9-B233-AB3EF01345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1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718BF97-7CD7-4406-8B3D-35BBEC5FC3CE}" type="slidenum">
              <a:rPr lang="zh-CN" altLang="en-US" sz="1200">
                <a:latin typeface="等线"/>
              </a:rPr>
              <a:t>4</a:t>
            </a:fld>
            <a:endParaRPr lang="en-US" altLang="zh-CN" sz="1200"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9550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CD43-DBFC-4195-8669-182CF80F4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59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34422" y="3371850"/>
            <a:ext cx="5854293" cy="778120"/>
          </a:xfrm>
          <a:prstGeom prst="rect">
            <a:avLst/>
          </a:prstGeom>
        </p:spPr>
        <p:txBody>
          <a:bodyPr lIns="68580" tIns="34290" rIns="68580" bIns="34290" anchor="t">
            <a:normAutofit/>
          </a:bodyPr>
          <a:lstStyle>
            <a:lvl1pPr algn="l">
              <a:defRPr sz="4500" b="1">
                <a:solidFill>
                  <a:srgbClr val="2F5597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/>
          <a:p>
            <a:fld id="{4593DFB7-2051-4E67-B6EC-E121F56A7FF3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/>
          <a:p>
            <a:fld id="{B0A4BCCD-B18B-4920-B1C4-9CDDC1D965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3134421" y="4160044"/>
            <a:ext cx="5854294" cy="383381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CB43E58-752E-44CA-8BA2-602F177B88EC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3BF0A89-8774-4FBA-AE92-FA98F912EF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CB43E58-752E-44CA-8BA2-602F177B88EC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3BF0A89-8774-4FBA-AE92-FA98F912EF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175" y="0"/>
            <a:ext cx="913606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 advTm="0">
    <p:cover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/>
          <p:cNvSpPr txBox="1"/>
          <p:nvPr/>
        </p:nvSpPr>
        <p:spPr>
          <a:xfrm>
            <a:off x="2601898" y="937207"/>
            <a:ext cx="3810569" cy="39147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1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初中学段  地理学科  七年级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561" y="392216"/>
            <a:ext cx="1556646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596572" y="392216"/>
            <a:ext cx="1546106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40351" y="172966"/>
            <a:ext cx="6490502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zh-CN" altLang="en-US" sz="2100" b="1" kern="0" spc="113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  </a:t>
            </a:r>
            <a:r>
              <a:rPr lang="zh-CN" altLang="en-US" sz="2100" b="1" kern="0" spc="113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济南市</a:t>
            </a:r>
            <a:r>
              <a:rPr lang="en-US" altLang="zh-CN" sz="2100" b="1" kern="0" spc="113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2020</a:t>
            </a:r>
            <a:r>
              <a:rPr lang="zh-CN" altLang="en-US" sz="2100" b="1" kern="0" spc="113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年春季学期延期开学网络学习资源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991067" y="1901076"/>
            <a:ext cx="7481888" cy="1165682"/>
            <a:chOff x="3009680" y="2538515"/>
            <a:chExt cx="6678801" cy="2004084"/>
          </a:xfrm>
        </p:grpSpPr>
        <p:sp>
          <p:nvSpPr>
            <p:cNvPr id="8" name="矩形 7"/>
            <p:cNvSpPr/>
            <p:nvPr/>
          </p:nvSpPr>
          <p:spPr>
            <a:xfrm>
              <a:off x="3012758" y="2538515"/>
              <a:ext cx="6166484" cy="165974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09680" y="2547180"/>
              <a:ext cx="6166484" cy="1659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13"/>
            <p:cNvSpPr txBox="1">
              <a:spLocks noChangeArrowheads="1"/>
            </p:cNvSpPr>
            <p:nvPr/>
          </p:nvSpPr>
          <p:spPr bwMode="auto">
            <a:xfrm>
              <a:off x="3163577" y="2796433"/>
              <a:ext cx="6524904" cy="1746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zh-CN" altLang="zh-CN" sz="3000" b="1" kern="100" dirty="0">
                  <a:latin typeface="楷体" panose="02010609060101010101" charset="-122"/>
                  <a:ea typeface="楷体" panose="02010609060101010101" charset="-122"/>
                  <a:cs typeface="Times New Roman" panose="02020603050405020304" pitchFamily="18" charset="0"/>
                </a:rPr>
                <a:t>济南市空中课堂七年级下册地理质量检测试题</a:t>
              </a:r>
              <a:r>
                <a:rPr lang="zh-CN" altLang="zh-CN" sz="3000" b="1" kern="100" dirty="0" smtClean="0">
                  <a:latin typeface="楷体" panose="02010609060101010101" charset="-122"/>
                  <a:ea typeface="楷体" panose="02010609060101010101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3000" b="1" kern="100" dirty="0" smtClean="0">
                  <a:latin typeface="楷体" panose="02010609060101010101" charset="-122"/>
                  <a:ea typeface="楷体" panose="02010609060101010101" charset="-122"/>
                  <a:cs typeface="Times New Roman" panose="02020603050405020304" pitchFamily="18" charset="0"/>
                </a:rPr>
                <a:t>二</a:t>
              </a:r>
              <a:r>
                <a:rPr lang="zh-CN" altLang="zh-CN" sz="3000" b="1" kern="100" dirty="0" smtClean="0">
                  <a:latin typeface="楷体" panose="02010609060101010101" charset="-122"/>
                  <a:ea typeface="楷体" panose="02010609060101010101" charset="-122"/>
                  <a:cs typeface="Times New Roman" panose="02020603050405020304" pitchFamily="18" charset="0"/>
                </a:rPr>
                <a:t>）</a:t>
              </a:r>
              <a:endParaRPr lang="zh-CN" altLang="zh-CN" sz="3000" b="1" kern="100" dirty="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9"/>
          <p:cNvSpPr txBox="1"/>
          <p:nvPr/>
        </p:nvSpPr>
        <p:spPr bwMode="auto">
          <a:xfrm>
            <a:off x="2983838" y="4192070"/>
            <a:ext cx="3077772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dist" defTabSz="685800">
              <a:defRPr/>
            </a:pPr>
            <a:r>
              <a:rPr lang="zh-CN" altLang="en-US" b="1" dirty="0" smtClean="0">
                <a:solidFill>
                  <a:srgbClr val="E7E6E6">
                    <a:lumMod val="10000"/>
                  </a:srgbClr>
                </a:solidFill>
                <a:latin typeface="方正大黑简体" panose="02010601030101010101" charset="-122"/>
                <a:ea typeface="方正大黑简体" panose="02010601030101010101" charset="-122"/>
              </a:rPr>
              <a:t>济南市教育教学研究院监制</a:t>
            </a:r>
            <a:endParaRPr lang="zh-CN" altLang="en-US" b="1" dirty="0">
              <a:solidFill>
                <a:srgbClr val="E7E6E6">
                  <a:lumMod val="10000"/>
                </a:srgbClr>
              </a:solidFill>
              <a:latin typeface="方正大黑简体" panose="02010601030101010101" charset="-122"/>
              <a:ea typeface="方正大黑简体" panose="02010601030101010101" charset="-122"/>
            </a:endParaRPr>
          </a:p>
        </p:txBody>
      </p:sp>
      <p:sp>
        <p:nvSpPr>
          <p:cNvPr id="53" name="TextBox 9"/>
          <p:cNvSpPr txBox="1"/>
          <p:nvPr/>
        </p:nvSpPr>
        <p:spPr bwMode="auto">
          <a:xfrm>
            <a:off x="879586" y="3647260"/>
            <a:ext cx="7255193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800"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历城区教育教学研究中心  张秀娟</a:t>
            </a:r>
            <a:endParaRPr lang="en-US" altLang="zh-CN" sz="20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 defTabSz="685800">
              <a:defRPr/>
            </a:pPr>
            <a:endParaRPr lang="zh-CN" altLang="en-US" sz="2100" kern="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" grpId="0"/>
      <p:bldP spid="7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7" y="303499"/>
            <a:ext cx="8280400" cy="4212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893" name="Picture 5" descr="C:\Users\Administrator\Desktop\地球和地球仪\俄罗斯.jpg"/>
          <p:cNvPicPr>
            <a:picLocks noChangeAspect="1" noChangeArrowheads="1"/>
          </p:cNvPicPr>
          <p:nvPr/>
        </p:nvPicPr>
        <p:blipFill>
          <a:blip r:embed="rId4" cstate="print"/>
          <a:srcRect l="5251" t="10345" r="5490" b="10345"/>
          <a:stretch>
            <a:fillRect/>
          </a:stretch>
        </p:blipFill>
        <p:spPr bwMode="auto">
          <a:xfrm>
            <a:off x="3563938" y="789385"/>
            <a:ext cx="487362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 descr="C:\Users\Administrator\Desktop\地球和地球仪\中国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2138" y="1491855"/>
            <a:ext cx="620712" cy="29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 descr="C:\Users\Administrator\Desktop\地球和地球仪\印度.png"/>
          <p:cNvPicPr>
            <a:picLocks noChangeAspect="1" noChangeArrowheads="1"/>
          </p:cNvPicPr>
          <p:nvPr/>
        </p:nvPicPr>
        <p:blipFill>
          <a:blip r:embed="rId6" cstate="print"/>
          <a:srcRect l="6929" t="2751" r="5699" b="2751"/>
          <a:stretch>
            <a:fillRect/>
          </a:stretch>
        </p:blipFill>
        <p:spPr bwMode="auto">
          <a:xfrm>
            <a:off x="2555876" y="1869282"/>
            <a:ext cx="576263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9" descr="C:\Users\Administrator\Desktop\地球和地球仪\美国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788" y="1275160"/>
            <a:ext cx="647700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C:\Users\Administrator\Desktop\地球和地球仪\巴西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05714" y="2539604"/>
            <a:ext cx="617537" cy="3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C:\Users\Administrator\Desktop\地球和地球仪\澳大利亚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95739" y="2842022"/>
            <a:ext cx="768350" cy="36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十二角星 14"/>
          <p:cNvSpPr/>
          <p:nvPr/>
        </p:nvSpPr>
        <p:spPr>
          <a:xfrm>
            <a:off x="1979614" y="897731"/>
            <a:ext cx="504825" cy="37742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十二角星 15"/>
          <p:cNvSpPr/>
          <p:nvPr/>
        </p:nvSpPr>
        <p:spPr>
          <a:xfrm>
            <a:off x="1476375" y="2139555"/>
            <a:ext cx="503238" cy="37861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十二角星 16"/>
          <p:cNvSpPr/>
          <p:nvPr/>
        </p:nvSpPr>
        <p:spPr>
          <a:xfrm>
            <a:off x="3348039" y="2085975"/>
            <a:ext cx="503237" cy="37742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7900" name="Picture 12" descr="C:\Users\Administrator\Desktop\地球和地球仪\日本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40200" y="1545433"/>
            <a:ext cx="54133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十二角星 20"/>
          <p:cNvSpPr/>
          <p:nvPr/>
        </p:nvSpPr>
        <p:spPr>
          <a:xfrm>
            <a:off x="2989264" y="1108473"/>
            <a:ext cx="504825" cy="378619"/>
          </a:xfrm>
          <a:prstGeom prst="star12">
            <a:avLst>
              <a:gd name="adj" fmla="val 0"/>
            </a:avLst>
          </a:prstGeom>
          <a:solidFill>
            <a:srgbClr val="6600FF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十二角星 21"/>
          <p:cNvSpPr/>
          <p:nvPr/>
        </p:nvSpPr>
        <p:spPr>
          <a:xfrm>
            <a:off x="1979614" y="1545432"/>
            <a:ext cx="504825" cy="37861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611189" y="2409825"/>
            <a:ext cx="777716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/>
          <p:cNvSpPr/>
          <p:nvPr/>
        </p:nvSpPr>
        <p:spPr bwMode="auto">
          <a:xfrm>
            <a:off x="900114" y="1653780"/>
            <a:ext cx="7272337" cy="1262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0" y="312"/>
              </a:cxn>
              <a:cxn ang="0">
                <a:pos x="4680" y="468"/>
              </a:cxn>
              <a:cxn ang="0">
                <a:pos x="7200" y="624"/>
              </a:cxn>
              <a:cxn ang="0">
                <a:pos x="8467" y="708"/>
              </a:cxn>
              <a:cxn ang="0">
                <a:pos x="10080" y="708"/>
              </a:cxn>
              <a:cxn ang="0">
                <a:pos x="11880" y="624"/>
              </a:cxn>
              <a:cxn ang="0">
                <a:pos x="13680" y="468"/>
              </a:cxn>
              <a:cxn ang="0">
                <a:pos x="15660" y="312"/>
              </a:cxn>
              <a:cxn ang="0">
                <a:pos x="17460" y="0"/>
              </a:cxn>
            </a:cxnLst>
            <a:rect l="0" t="0" r="r" b="b"/>
            <a:pathLst>
              <a:path w="17460" h="722">
                <a:moveTo>
                  <a:pt x="0" y="0"/>
                </a:moveTo>
                <a:cubicBezTo>
                  <a:pt x="600" y="117"/>
                  <a:pt x="1200" y="234"/>
                  <a:pt x="1980" y="312"/>
                </a:cubicBezTo>
                <a:cubicBezTo>
                  <a:pt x="2760" y="390"/>
                  <a:pt x="3810" y="416"/>
                  <a:pt x="4680" y="468"/>
                </a:cubicBezTo>
                <a:cubicBezTo>
                  <a:pt x="5550" y="520"/>
                  <a:pt x="6569" y="584"/>
                  <a:pt x="7200" y="624"/>
                </a:cubicBezTo>
                <a:cubicBezTo>
                  <a:pt x="7831" y="664"/>
                  <a:pt x="7987" y="694"/>
                  <a:pt x="8467" y="708"/>
                </a:cubicBezTo>
                <a:cubicBezTo>
                  <a:pt x="8947" y="722"/>
                  <a:pt x="9511" y="722"/>
                  <a:pt x="10080" y="708"/>
                </a:cubicBezTo>
                <a:cubicBezTo>
                  <a:pt x="10649" y="694"/>
                  <a:pt x="11280" y="664"/>
                  <a:pt x="11880" y="624"/>
                </a:cubicBezTo>
                <a:cubicBezTo>
                  <a:pt x="12480" y="584"/>
                  <a:pt x="13050" y="520"/>
                  <a:pt x="13680" y="468"/>
                </a:cubicBezTo>
                <a:cubicBezTo>
                  <a:pt x="14310" y="416"/>
                  <a:pt x="15030" y="390"/>
                  <a:pt x="15660" y="312"/>
                </a:cubicBezTo>
                <a:cubicBezTo>
                  <a:pt x="16290" y="234"/>
                  <a:pt x="16875" y="117"/>
                  <a:pt x="17460" y="0"/>
                </a:cubicBez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Freeform 6"/>
          <p:cNvSpPr/>
          <p:nvPr/>
        </p:nvSpPr>
        <p:spPr bwMode="auto">
          <a:xfrm rot="10800000">
            <a:off x="900113" y="2895600"/>
            <a:ext cx="7343775" cy="12739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0" y="312"/>
              </a:cxn>
              <a:cxn ang="0">
                <a:pos x="4680" y="468"/>
              </a:cxn>
              <a:cxn ang="0">
                <a:pos x="7200" y="624"/>
              </a:cxn>
              <a:cxn ang="0">
                <a:pos x="8467" y="708"/>
              </a:cxn>
              <a:cxn ang="0">
                <a:pos x="10080" y="708"/>
              </a:cxn>
              <a:cxn ang="0">
                <a:pos x="11880" y="624"/>
              </a:cxn>
              <a:cxn ang="0">
                <a:pos x="13680" y="468"/>
              </a:cxn>
              <a:cxn ang="0">
                <a:pos x="15660" y="312"/>
              </a:cxn>
              <a:cxn ang="0">
                <a:pos x="17460" y="0"/>
              </a:cxn>
            </a:cxnLst>
            <a:rect l="0" t="0" r="r" b="b"/>
            <a:pathLst>
              <a:path w="17460" h="722">
                <a:moveTo>
                  <a:pt x="0" y="0"/>
                </a:moveTo>
                <a:cubicBezTo>
                  <a:pt x="600" y="117"/>
                  <a:pt x="1200" y="234"/>
                  <a:pt x="1980" y="312"/>
                </a:cubicBezTo>
                <a:cubicBezTo>
                  <a:pt x="2760" y="390"/>
                  <a:pt x="3810" y="416"/>
                  <a:pt x="4680" y="468"/>
                </a:cubicBezTo>
                <a:cubicBezTo>
                  <a:pt x="5550" y="520"/>
                  <a:pt x="6569" y="584"/>
                  <a:pt x="7200" y="624"/>
                </a:cubicBezTo>
                <a:cubicBezTo>
                  <a:pt x="7831" y="664"/>
                  <a:pt x="7987" y="694"/>
                  <a:pt x="8467" y="708"/>
                </a:cubicBezTo>
                <a:cubicBezTo>
                  <a:pt x="8947" y="722"/>
                  <a:pt x="9511" y="722"/>
                  <a:pt x="10080" y="708"/>
                </a:cubicBezTo>
                <a:cubicBezTo>
                  <a:pt x="10649" y="694"/>
                  <a:pt x="11280" y="664"/>
                  <a:pt x="11880" y="624"/>
                </a:cubicBezTo>
                <a:cubicBezTo>
                  <a:pt x="12480" y="584"/>
                  <a:pt x="13050" y="520"/>
                  <a:pt x="13680" y="468"/>
                </a:cubicBezTo>
                <a:cubicBezTo>
                  <a:pt x="14310" y="416"/>
                  <a:pt x="15030" y="390"/>
                  <a:pt x="15660" y="312"/>
                </a:cubicBezTo>
                <a:cubicBezTo>
                  <a:pt x="16290" y="234"/>
                  <a:pt x="16875" y="117"/>
                  <a:pt x="17460" y="0"/>
                </a:cubicBez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Freeform 6"/>
          <p:cNvSpPr/>
          <p:nvPr/>
        </p:nvSpPr>
        <p:spPr bwMode="auto">
          <a:xfrm rot="10800000">
            <a:off x="1763713" y="3813572"/>
            <a:ext cx="5688012" cy="27027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0" y="312"/>
              </a:cxn>
              <a:cxn ang="0">
                <a:pos x="4680" y="468"/>
              </a:cxn>
              <a:cxn ang="0">
                <a:pos x="7200" y="624"/>
              </a:cxn>
              <a:cxn ang="0">
                <a:pos x="8467" y="708"/>
              </a:cxn>
              <a:cxn ang="0">
                <a:pos x="10080" y="708"/>
              </a:cxn>
              <a:cxn ang="0">
                <a:pos x="11880" y="624"/>
              </a:cxn>
              <a:cxn ang="0">
                <a:pos x="13680" y="468"/>
              </a:cxn>
              <a:cxn ang="0">
                <a:pos x="15660" y="312"/>
              </a:cxn>
              <a:cxn ang="0">
                <a:pos x="17460" y="0"/>
              </a:cxn>
            </a:cxnLst>
            <a:rect l="0" t="0" r="r" b="b"/>
            <a:pathLst>
              <a:path w="17460" h="722">
                <a:moveTo>
                  <a:pt x="0" y="0"/>
                </a:moveTo>
                <a:cubicBezTo>
                  <a:pt x="600" y="117"/>
                  <a:pt x="1200" y="234"/>
                  <a:pt x="1980" y="312"/>
                </a:cubicBezTo>
                <a:cubicBezTo>
                  <a:pt x="2760" y="390"/>
                  <a:pt x="3810" y="416"/>
                  <a:pt x="4680" y="468"/>
                </a:cubicBezTo>
                <a:cubicBezTo>
                  <a:pt x="5550" y="520"/>
                  <a:pt x="6569" y="584"/>
                  <a:pt x="7200" y="624"/>
                </a:cubicBezTo>
                <a:cubicBezTo>
                  <a:pt x="7831" y="664"/>
                  <a:pt x="7987" y="694"/>
                  <a:pt x="8467" y="708"/>
                </a:cubicBezTo>
                <a:cubicBezTo>
                  <a:pt x="8947" y="722"/>
                  <a:pt x="9511" y="722"/>
                  <a:pt x="10080" y="708"/>
                </a:cubicBezTo>
                <a:cubicBezTo>
                  <a:pt x="10649" y="694"/>
                  <a:pt x="11280" y="664"/>
                  <a:pt x="11880" y="624"/>
                </a:cubicBezTo>
                <a:cubicBezTo>
                  <a:pt x="12480" y="584"/>
                  <a:pt x="13050" y="520"/>
                  <a:pt x="13680" y="468"/>
                </a:cubicBezTo>
                <a:cubicBezTo>
                  <a:pt x="14310" y="416"/>
                  <a:pt x="15030" y="390"/>
                  <a:pt x="15660" y="312"/>
                </a:cubicBezTo>
                <a:cubicBezTo>
                  <a:pt x="16290" y="234"/>
                  <a:pt x="16875" y="117"/>
                  <a:pt x="17460" y="0"/>
                </a:cubicBez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Freeform 6"/>
          <p:cNvSpPr/>
          <p:nvPr/>
        </p:nvSpPr>
        <p:spPr bwMode="auto">
          <a:xfrm>
            <a:off x="1763714" y="681039"/>
            <a:ext cx="5472112" cy="2166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0" y="312"/>
              </a:cxn>
              <a:cxn ang="0">
                <a:pos x="4680" y="468"/>
              </a:cxn>
              <a:cxn ang="0">
                <a:pos x="7200" y="624"/>
              </a:cxn>
              <a:cxn ang="0">
                <a:pos x="8467" y="708"/>
              </a:cxn>
              <a:cxn ang="0">
                <a:pos x="10080" y="708"/>
              </a:cxn>
              <a:cxn ang="0">
                <a:pos x="11880" y="624"/>
              </a:cxn>
              <a:cxn ang="0">
                <a:pos x="13680" y="468"/>
              </a:cxn>
              <a:cxn ang="0">
                <a:pos x="15660" y="312"/>
              </a:cxn>
              <a:cxn ang="0">
                <a:pos x="17460" y="0"/>
              </a:cxn>
            </a:cxnLst>
            <a:rect l="0" t="0" r="r" b="b"/>
            <a:pathLst>
              <a:path w="17460" h="722">
                <a:moveTo>
                  <a:pt x="0" y="0"/>
                </a:moveTo>
                <a:cubicBezTo>
                  <a:pt x="600" y="117"/>
                  <a:pt x="1200" y="234"/>
                  <a:pt x="1980" y="312"/>
                </a:cubicBezTo>
                <a:cubicBezTo>
                  <a:pt x="2760" y="390"/>
                  <a:pt x="3810" y="416"/>
                  <a:pt x="4680" y="468"/>
                </a:cubicBezTo>
                <a:cubicBezTo>
                  <a:pt x="5550" y="520"/>
                  <a:pt x="6569" y="584"/>
                  <a:pt x="7200" y="624"/>
                </a:cubicBezTo>
                <a:cubicBezTo>
                  <a:pt x="7831" y="664"/>
                  <a:pt x="7987" y="694"/>
                  <a:pt x="8467" y="708"/>
                </a:cubicBezTo>
                <a:cubicBezTo>
                  <a:pt x="8947" y="722"/>
                  <a:pt x="9511" y="722"/>
                  <a:pt x="10080" y="708"/>
                </a:cubicBezTo>
                <a:cubicBezTo>
                  <a:pt x="10649" y="694"/>
                  <a:pt x="11280" y="664"/>
                  <a:pt x="11880" y="624"/>
                </a:cubicBezTo>
                <a:cubicBezTo>
                  <a:pt x="12480" y="584"/>
                  <a:pt x="13050" y="520"/>
                  <a:pt x="13680" y="468"/>
                </a:cubicBezTo>
                <a:cubicBezTo>
                  <a:pt x="14310" y="416"/>
                  <a:pt x="15030" y="390"/>
                  <a:pt x="15660" y="312"/>
                </a:cubicBezTo>
                <a:cubicBezTo>
                  <a:pt x="16290" y="234"/>
                  <a:pt x="16875" y="117"/>
                  <a:pt x="17460" y="0"/>
                </a:cubicBezTo>
              </a:path>
            </a:pathLst>
          </a:cu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4525964" y="190500"/>
            <a:ext cx="1152525" cy="300038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500" b="1" dirty="0">
                <a:solidFill>
                  <a:srgbClr val="FF0000"/>
                </a:solidFill>
              </a:rPr>
              <a:t>160°E</a:t>
            </a: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2089151" y="171450"/>
            <a:ext cx="1008063" cy="300038"/>
          </a:xfrm>
          <a:prstGeom prst="rect">
            <a:avLst/>
          </a:prstGeom>
          <a:ln>
            <a:solidFill>
              <a:srgbClr val="00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500" b="1" dirty="0">
                <a:solidFill>
                  <a:srgbClr val="FF0000"/>
                </a:solidFill>
              </a:rPr>
              <a:t>20°W</a:t>
            </a:r>
          </a:p>
        </p:txBody>
      </p:sp>
      <p:sp>
        <p:nvSpPr>
          <p:cNvPr id="50" name="半闭框 49"/>
          <p:cNvSpPr/>
          <p:nvPr/>
        </p:nvSpPr>
        <p:spPr>
          <a:xfrm>
            <a:off x="323851" y="250031"/>
            <a:ext cx="1368425" cy="971550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半闭框 50"/>
          <p:cNvSpPr/>
          <p:nvPr/>
        </p:nvSpPr>
        <p:spPr>
          <a:xfrm rot="10800000">
            <a:off x="7412039" y="3623072"/>
            <a:ext cx="1366837" cy="971550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半闭框 51"/>
          <p:cNvSpPr/>
          <p:nvPr/>
        </p:nvSpPr>
        <p:spPr>
          <a:xfrm rot="5400000">
            <a:off x="7659291" y="60722"/>
            <a:ext cx="1026319" cy="1295400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半闭框 52"/>
          <p:cNvSpPr/>
          <p:nvPr/>
        </p:nvSpPr>
        <p:spPr>
          <a:xfrm rot="16200000">
            <a:off x="458391" y="3463529"/>
            <a:ext cx="1026319" cy="1295400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395288" y="303611"/>
            <a:ext cx="1439862" cy="900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第七章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6600FF"/>
                </a:solidFill>
              </a:rPr>
              <a:t>我们邻近</a:t>
            </a:r>
            <a:r>
              <a:rPr lang="zh-CN" altLang="en-US" b="1" dirty="0" smtClean="0">
                <a:solidFill>
                  <a:srgbClr val="6600FF"/>
                </a:solidFill>
              </a:rPr>
              <a:t>的地区和国家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395288" y="3921920"/>
            <a:ext cx="1728440" cy="900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第八章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6600FF"/>
                </a:solidFill>
              </a:rPr>
              <a:t>东半球其</a:t>
            </a:r>
            <a:r>
              <a:rPr lang="zh-CN" altLang="en-US" b="1" dirty="0" smtClean="0">
                <a:solidFill>
                  <a:srgbClr val="6600FF"/>
                </a:solidFill>
              </a:rPr>
              <a:t>他的地区和国家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7236296" y="267494"/>
            <a:ext cx="1692275" cy="623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第九章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6600FF"/>
                </a:solidFill>
              </a:rPr>
              <a:t>西半球的国家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667626" y="4083845"/>
            <a:ext cx="1693863" cy="623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第十章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en-US" b="1" dirty="0">
                <a:solidFill>
                  <a:srgbClr val="6600FF"/>
                </a:solidFill>
              </a:rPr>
              <a:t>极地地区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  <p:sp>
        <p:nvSpPr>
          <p:cNvPr id="39" name="十二角星 38"/>
          <p:cNvSpPr/>
          <p:nvPr/>
        </p:nvSpPr>
        <p:spPr>
          <a:xfrm>
            <a:off x="4238625" y="3901680"/>
            <a:ext cx="503238" cy="37861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十二角星 39"/>
          <p:cNvSpPr/>
          <p:nvPr/>
        </p:nvSpPr>
        <p:spPr>
          <a:xfrm>
            <a:off x="4695825" y="510780"/>
            <a:ext cx="503238" cy="378619"/>
          </a:xfrm>
          <a:prstGeom prst="star12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705350" y="523875"/>
            <a:ext cx="76200" cy="3810000"/>
          </a:xfrm>
          <a:custGeom>
            <a:avLst/>
            <a:gdLst>
              <a:gd name="connsiteX0" fmla="*/ 0 w 374650"/>
              <a:gd name="connsiteY0" fmla="*/ 0 h 5207000"/>
              <a:gd name="connsiteX1" fmla="*/ 190500 w 374650"/>
              <a:gd name="connsiteY1" fmla="*/ 939800 h 5207000"/>
              <a:gd name="connsiteX2" fmla="*/ 317500 w 374650"/>
              <a:gd name="connsiteY2" fmla="*/ 2070100 h 5207000"/>
              <a:gd name="connsiteX3" fmla="*/ 368300 w 374650"/>
              <a:gd name="connsiteY3" fmla="*/ 3086100 h 5207000"/>
              <a:gd name="connsiteX4" fmla="*/ 355600 w 374650"/>
              <a:gd name="connsiteY4" fmla="*/ 4292600 h 5207000"/>
              <a:gd name="connsiteX5" fmla="*/ 317500 w 374650"/>
              <a:gd name="connsiteY5" fmla="*/ 5207000 h 520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650" h="5207000">
                <a:moveTo>
                  <a:pt x="0" y="0"/>
                </a:moveTo>
                <a:cubicBezTo>
                  <a:pt x="68791" y="297391"/>
                  <a:pt x="137583" y="594783"/>
                  <a:pt x="190500" y="939800"/>
                </a:cubicBezTo>
                <a:cubicBezTo>
                  <a:pt x="243417" y="1284817"/>
                  <a:pt x="287867" y="1712383"/>
                  <a:pt x="317500" y="2070100"/>
                </a:cubicBezTo>
                <a:cubicBezTo>
                  <a:pt x="347133" y="2427817"/>
                  <a:pt x="361950" y="2715683"/>
                  <a:pt x="368300" y="3086100"/>
                </a:cubicBezTo>
                <a:cubicBezTo>
                  <a:pt x="374650" y="3456517"/>
                  <a:pt x="364067" y="3939117"/>
                  <a:pt x="355600" y="4292600"/>
                </a:cubicBezTo>
                <a:cubicBezTo>
                  <a:pt x="347133" y="4646083"/>
                  <a:pt x="332316" y="4926541"/>
                  <a:pt x="317500" y="5207000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841375" y="485775"/>
            <a:ext cx="1501775" cy="3829050"/>
          </a:xfrm>
          <a:custGeom>
            <a:avLst/>
            <a:gdLst>
              <a:gd name="connsiteX0" fmla="*/ 2002367 w 2002367"/>
              <a:gd name="connsiteY0" fmla="*/ 0 h 5105400"/>
              <a:gd name="connsiteX1" fmla="*/ 1481667 w 2002367"/>
              <a:gd name="connsiteY1" fmla="*/ 292100 h 5105400"/>
              <a:gd name="connsiteX2" fmla="*/ 821267 w 2002367"/>
              <a:gd name="connsiteY2" fmla="*/ 889000 h 5105400"/>
              <a:gd name="connsiteX3" fmla="*/ 338667 w 2002367"/>
              <a:gd name="connsiteY3" fmla="*/ 1447800 h 5105400"/>
              <a:gd name="connsiteX4" fmla="*/ 84667 w 2002367"/>
              <a:gd name="connsiteY4" fmla="*/ 2057400 h 5105400"/>
              <a:gd name="connsiteX5" fmla="*/ 46567 w 2002367"/>
              <a:gd name="connsiteY5" fmla="*/ 2844800 h 5105400"/>
              <a:gd name="connsiteX6" fmla="*/ 364067 w 2002367"/>
              <a:gd name="connsiteY6" fmla="*/ 3695700 h 5105400"/>
              <a:gd name="connsiteX7" fmla="*/ 1392767 w 2002367"/>
              <a:gd name="connsiteY7" fmla="*/ 4800600 h 5105400"/>
              <a:gd name="connsiteX8" fmla="*/ 1849967 w 2002367"/>
              <a:gd name="connsiteY8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2367" h="5105400">
                <a:moveTo>
                  <a:pt x="2002367" y="0"/>
                </a:moveTo>
                <a:cubicBezTo>
                  <a:pt x="1840442" y="71966"/>
                  <a:pt x="1678517" y="143933"/>
                  <a:pt x="1481667" y="292100"/>
                </a:cubicBezTo>
                <a:cubicBezTo>
                  <a:pt x="1284817" y="440267"/>
                  <a:pt x="1011767" y="696383"/>
                  <a:pt x="821267" y="889000"/>
                </a:cubicBezTo>
                <a:cubicBezTo>
                  <a:pt x="630767" y="1081617"/>
                  <a:pt x="461434" y="1253067"/>
                  <a:pt x="338667" y="1447800"/>
                </a:cubicBezTo>
                <a:cubicBezTo>
                  <a:pt x="215900" y="1642533"/>
                  <a:pt x="133350" y="1824567"/>
                  <a:pt x="84667" y="2057400"/>
                </a:cubicBezTo>
                <a:cubicBezTo>
                  <a:pt x="35984" y="2290233"/>
                  <a:pt x="0" y="2571750"/>
                  <a:pt x="46567" y="2844800"/>
                </a:cubicBezTo>
                <a:cubicBezTo>
                  <a:pt x="93134" y="3117850"/>
                  <a:pt x="139700" y="3369733"/>
                  <a:pt x="364067" y="3695700"/>
                </a:cubicBezTo>
                <a:cubicBezTo>
                  <a:pt x="588434" y="4021667"/>
                  <a:pt x="1145117" y="4565650"/>
                  <a:pt x="1392767" y="4800600"/>
                </a:cubicBezTo>
                <a:cubicBezTo>
                  <a:pt x="1640417" y="5035550"/>
                  <a:pt x="1745192" y="5070475"/>
                  <a:pt x="1849967" y="5105400"/>
                </a:cubicBezTo>
              </a:path>
            </a:pathLst>
          </a:cu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368676" y="1166813"/>
            <a:ext cx="1692275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68580" tIns="34290" rIns="68580" bIns="34290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</a:rPr>
              <a:t>第六章</a:t>
            </a:r>
            <a:r>
              <a:rPr lang="zh-CN" altLang="en-US" b="1" dirty="0" smtClean="0">
                <a:solidFill>
                  <a:srgbClr val="6600FF"/>
                </a:solidFill>
              </a:rPr>
              <a:t>亚洲</a:t>
            </a:r>
            <a:endParaRPr lang="en-US" altLang="zh-CN" b="1" dirty="0">
              <a:solidFill>
                <a:srgbClr val="6600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 bldLvl="0" animBg="1"/>
      <p:bldP spid="56" grpId="0" bldLvl="0" animBg="1"/>
      <p:bldP spid="57" grpId="0" bldLvl="0" animBg="1"/>
      <p:bldP spid="4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069426" y="1107425"/>
            <a:ext cx="7056784" cy="2880320"/>
          </a:xfrm>
          <a:prstGeom prst="roundRect">
            <a:avLst>
              <a:gd name="adj" fmla="val 996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 w="25400" cap="flat" cmpd="sng" algn="ctr"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0"/>
            </a:gradFill>
            <a:prstDash val="solid"/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285875" y="1323975"/>
            <a:ext cx="6624638" cy="237648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>
                <a:lumMod val="95000"/>
              </a:sysClr>
            </a:solidFill>
            <a:prstDash val="solid"/>
          </a:ln>
          <a:effectLst>
            <a:outerShdw blurRad="279400" dist="101600" dir="5400000" algn="t" rotWithShape="0">
              <a:prstClr val="black">
                <a:alpha val="34000"/>
              </a:prst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" lastClr="FFFFFF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19672" y="1419622"/>
            <a:ext cx="6192688" cy="216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试题内容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：七年级下册（共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章，涵盖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个区域）</a:t>
            </a:r>
            <a:endParaRPr lang="en-US" altLang="zh-CN" b="1" dirty="0" smtClean="0">
              <a:solidFill>
                <a:srgbClr val="1C1C1C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试题特点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突出基础和主干，注重考察基础知识和基本技能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accent2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试题结构</a:t>
            </a:r>
            <a:r>
              <a:rPr lang="zh-CN" altLang="en-US" b="1" dirty="0" smtClean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</a:t>
            </a:r>
            <a:r>
              <a:rPr lang="en-US" altLang="zh-CN" b="1" dirty="0" smtClean="0">
                <a:solidFill>
                  <a:srgbClr val="1C1C1C"/>
                </a:solidFill>
                <a:latin typeface="+mj-ea"/>
                <a:ea typeface="+mj-ea"/>
              </a:rPr>
              <a:t>I</a:t>
            </a:r>
            <a:r>
              <a:rPr lang="zh-CN" altLang="zh-CN" b="1" dirty="0" smtClean="0">
                <a:solidFill>
                  <a:srgbClr val="1C1C1C"/>
                </a:solidFill>
                <a:latin typeface="+mj-ea"/>
                <a:ea typeface="+mj-ea"/>
              </a:rPr>
              <a:t>、</a:t>
            </a:r>
            <a:r>
              <a:rPr lang="en-US" altLang="zh-CN" b="1" dirty="0" smtClean="0">
                <a:solidFill>
                  <a:srgbClr val="1C1C1C"/>
                </a:solidFill>
                <a:latin typeface="+mj-ea"/>
                <a:ea typeface="+mj-ea"/>
              </a:rPr>
              <a:t>II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两卷，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全卷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满分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100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，分开测试及讲评。</a:t>
            </a:r>
            <a:endParaRPr lang="en-US" altLang="zh-CN" b="1" dirty="0" smtClean="0">
              <a:solidFill>
                <a:srgbClr val="1C1C1C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r>
              <a:rPr lang="en-US" altLang="zh-CN" b="1" dirty="0" smtClean="0">
                <a:solidFill>
                  <a:srgbClr val="1C1C1C"/>
                </a:solidFill>
                <a:latin typeface="+mn-ea"/>
                <a:ea typeface="+mn-ea"/>
              </a:rPr>
              <a:t>I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卷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选择题，共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25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题，每题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分，共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50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，计时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30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分钟</a:t>
            </a:r>
            <a:endParaRPr lang="en-US" altLang="zh-CN" b="1" dirty="0" smtClean="0">
              <a:solidFill>
                <a:srgbClr val="1C1C1C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第</a:t>
            </a:r>
            <a:r>
              <a:rPr lang="en-US" altLang="zh-CN" b="1" dirty="0" smtClean="0">
                <a:solidFill>
                  <a:srgbClr val="1C1C1C"/>
                </a:solidFill>
                <a:latin typeface="+mj-ea"/>
                <a:ea typeface="+mj-ea"/>
              </a:rPr>
              <a:t>II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卷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综合题，分值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50</a:t>
            </a:r>
            <a:r>
              <a:rPr lang="zh-CN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分，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计时</a:t>
            </a:r>
            <a:r>
              <a:rPr lang="en-US" altLang="zh-CN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30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</a:rPr>
              <a:t>分钟</a:t>
            </a:r>
            <a:r>
              <a:rPr lang="zh-CN" altLang="en-US" b="1" dirty="0" smtClean="0">
                <a:solidFill>
                  <a:srgbClr val="1C1C1C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1C1C1C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267766" y="3567231"/>
            <a:ext cx="320705" cy="320589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3" name="圆角矩形 53"/>
          <p:cNvSpPr/>
          <p:nvPr/>
        </p:nvSpPr>
        <p:spPr>
          <a:xfrm>
            <a:off x="8566107" y="3986309"/>
            <a:ext cx="200774" cy="201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4" name="圆角矩形 53"/>
          <p:cNvSpPr/>
          <p:nvPr/>
        </p:nvSpPr>
        <p:spPr>
          <a:xfrm>
            <a:off x="8016682" y="4010371"/>
            <a:ext cx="401548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5" name="圆角矩形 53"/>
          <p:cNvSpPr/>
          <p:nvPr/>
        </p:nvSpPr>
        <p:spPr>
          <a:xfrm>
            <a:off x="8720124" y="3657583"/>
            <a:ext cx="159909" cy="1602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6" name="圆角矩形 53"/>
          <p:cNvSpPr/>
          <p:nvPr/>
        </p:nvSpPr>
        <p:spPr>
          <a:xfrm>
            <a:off x="8664363" y="3332648"/>
            <a:ext cx="160797" cy="1611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7" name="圆角矩形 53"/>
          <p:cNvSpPr/>
          <p:nvPr/>
        </p:nvSpPr>
        <p:spPr>
          <a:xfrm flipH="1">
            <a:off x="603141" y="3539418"/>
            <a:ext cx="320947" cy="320589"/>
          </a:xfrm>
          <a:prstGeom prst="round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8" name="圆角矩形 53"/>
          <p:cNvSpPr/>
          <p:nvPr/>
        </p:nvSpPr>
        <p:spPr>
          <a:xfrm flipH="1">
            <a:off x="424596" y="3958496"/>
            <a:ext cx="200925" cy="20103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29" name="圆角矩形 53"/>
          <p:cNvSpPr/>
          <p:nvPr/>
        </p:nvSpPr>
        <p:spPr>
          <a:xfrm flipH="1">
            <a:off x="773510" y="3982558"/>
            <a:ext cx="401850" cy="40206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0" name="圆角矩形 53"/>
          <p:cNvSpPr/>
          <p:nvPr/>
        </p:nvSpPr>
        <p:spPr>
          <a:xfrm flipH="1">
            <a:off x="311360" y="3629770"/>
            <a:ext cx="160029" cy="16029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31" name="圆角矩形 53"/>
          <p:cNvSpPr/>
          <p:nvPr/>
        </p:nvSpPr>
        <p:spPr>
          <a:xfrm flipH="1">
            <a:off x="366274" y="3304835"/>
            <a:ext cx="160918" cy="16118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chemeClr val="accent2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21"/>
          <p:cNvSpPr txBox="1">
            <a:spLocks noChangeArrowheads="1"/>
          </p:cNvSpPr>
          <p:nvPr/>
        </p:nvSpPr>
        <p:spPr bwMode="auto">
          <a:xfrm>
            <a:off x="179388" y="195263"/>
            <a:ext cx="3024187" cy="5000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试题难易比例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 16"/>
          <p:cNvSpPr/>
          <p:nvPr/>
        </p:nvSpPr>
        <p:spPr>
          <a:xfrm>
            <a:off x="2963863" y="2312988"/>
            <a:ext cx="5562600" cy="977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Rectangle 17"/>
          <p:cNvSpPr/>
          <p:nvPr/>
        </p:nvSpPr>
        <p:spPr>
          <a:xfrm>
            <a:off x="3522663" y="3444875"/>
            <a:ext cx="5003800" cy="9858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2330450" y="1160463"/>
            <a:ext cx="6196013" cy="98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04" tIns="43202" rIns="86404" bIns="43202" anchor="ctr"/>
          <a:lstStyle/>
          <a:p>
            <a:pPr algn="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Freeform 6"/>
          <p:cNvSpPr/>
          <p:nvPr/>
        </p:nvSpPr>
        <p:spPr bwMode="auto">
          <a:xfrm>
            <a:off x="1762125" y="1160463"/>
            <a:ext cx="1136650" cy="982662"/>
          </a:xfrm>
          <a:custGeom>
            <a:avLst/>
            <a:gdLst>
              <a:gd name="T0" fmla="*/ 0 w 714"/>
              <a:gd name="T1" fmla="*/ 2147483647 h 617"/>
              <a:gd name="T2" fmla="*/ 2147483647 w 714"/>
              <a:gd name="T3" fmla="*/ 0 h 617"/>
              <a:gd name="T4" fmla="*/ 2147483647 w 714"/>
              <a:gd name="T5" fmla="*/ 2147483647 h 617"/>
              <a:gd name="T6" fmla="*/ 0 w 714"/>
              <a:gd name="T7" fmla="*/ 2147483647 h 617"/>
              <a:gd name="T8" fmla="*/ 0 w 714"/>
              <a:gd name="T9" fmla="*/ 2147483647 h 6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4"/>
              <a:gd name="T16" fmla="*/ 0 h 617"/>
              <a:gd name="T17" fmla="*/ 714 w 714"/>
              <a:gd name="T18" fmla="*/ 617 h 6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4" h="617">
                <a:moveTo>
                  <a:pt x="0" y="617"/>
                </a:moveTo>
                <a:lnTo>
                  <a:pt x="355" y="0"/>
                </a:lnTo>
                <a:lnTo>
                  <a:pt x="714" y="617"/>
                </a:lnTo>
                <a:lnTo>
                  <a:pt x="0" y="617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</a:ln>
        </p:spPr>
        <p:txBody>
          <a:bodyPr lIns="86404" tIns="170086" rIns="86404" bIns="43202" anchor="ctr" anchorCtr="1"/>
          <a:lstStyle/>
          <a:p>
            <a:pPr algn="ctr"/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endParaRPr lang="en-US" altLang="zh-CN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Freeform 7"/>
          <p:cNvSpPr/>
          <p:nvPr/>
        </p:nvSpPr>
        <p:spPr bwMode="auto">
          <a:xfrm>
            <a:off x="1112838" y="2311400"/>
            <a:ext cx="2409825" cy="979488"/>
          </a:xfrm>
          <a:custGeom>
            <a:avLst/>
            <a:gdLst>
              <a:gd name="T0" fmla="*/ 0 w 2410711"/>
              <a:gd name="T1" fmla="*/ 0 h 979527"/>
              <a:gd name="T2" fmla="*/ 2410711 w 2410711"/>
              <a:gd name="T3" fmla="*/ 979527 h 979527"/>
            </a:gdLst>
            <a:ahLst/>
            <a:cxnLst/>
            <a:rect l="T0" t="T1" r="T2" b="T3"/>
            <a:pathLst>
              <a:path w="2410711" h="979527">
                <a:moveTo>
                  <a:pt x="560426" y="0"/>
                </a:moveTo>
                <a:lnTo>
                  <a:pt x="723941" y="0"/>
                </a:lnTo>
                <a:lnTo>
                  <a:pt x="1687648" y="0"/>
                </a:lnTo>
                <a:lnTo>
                  <a:pt x="1851163" y="0"/>
                </a:lnTo>
                <a:lnTo>
                  <a:pt x="1848884" y="3978"/>
                </a:lnTo>
                <a:lnTo>
                  <a:pt x="2410711" y="979527"/>
                </a:lnTo>
                <a:lnTo>
                  <a:pt x="1282611" y="979527"/>
                </a:lnTo>
                <a:lnTo>
                  <a:pt x="1283477" y="978027"/>
                </a:lnTo>
                <a:lnTo>
                  <a:pt x="1127221" y="978027"/>
                </a:lnTo>
                <a:lnTo>
                  <a:pt x="163515" y="978027"/>
                </a:lnTo>
                <a:lnTo>
                  <a:pt x="0" y="978027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</a:ln>
        </p:spPr>
        <p:txBody>
          <a:bodyPr lIns="86404" tIns="0" rIns="86404" bIns="43202" anchor="ctr" anchorCtr="1"/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endParaRPr lang="en-US" altLang="zh-CN" sz="54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Freeform 8"/>
          <p:cNvSpPr/>
          <p:nvPr/>
        </p:nvSpPr>
        <p:spPr bwMode="auto">
          <a:xfrm>
            <a:off x="468313" y="3449638"/>
            <a:ext cx="3665537" cy="977900"/>
          </a:xfrm>
          <a:custGeom>
            <a:avLst/>
            <a:gdLst>
              <a:gd name="T0" fmla="*/ 0 w 3666323"/>
              <a:gd name="T1" fmla="*/ 0 h 978027"/>
              <a:gd name="T2" fmla="*/ 3666323 w 3666323"/>
              <a:gd name="T3" fmla="*/ 978027 h 978027"/>
            </a:gdLst>
            <a:ahLst/>
            <a:cxnLst/>
            <a:rect l="T0" t="T1" r="T2" b="T3"/>
            <a:pathLst>
              <a:path w="3666323" h="978027">
                <a:moveTo>
                  <a:pt x="563519" y="0"/>
                </a:moveTo>
                <a:lnTo>
                  <a:pt x="923559" y="0"/>
                </a:lnTo>
                <a:lnTo>
                  <a:pt x="1692149" y="0"/>
                </a:lnTo>
                <a:lnTo>
                  <a:pt x="1860065" y="0"/>
                </a:lnTo>
                <a:lnTo>
                  <a:pt x="1868029" y="0"/>
                </a:lnTo>
                <a:lnTo>
                  <a:pt x="2052189" y="0"/>
                </a:lnTo>
                <a:lnTo>
                  <a:pt x="3105651" y="0"/>
                </a:lnTo>
                <a:lnTo>
                  <a:pt x="3666323" y="978027"/>
                </a:lnTo>
                <a:lnTo>
                  <a:pt x="2431888" y="978027"/>
                </a:lnTo>
                <a:lnTo>
                  <a:pt x="2423924" y="978027"/>
                </a:lnTo>
                <a:lnTo>
                  <a:pt x="1487078" y="978027"/>
                </a:lnTo>
                <a:lnTo>
                  <a:pt x="1294614" y="978027"/>
                </a:lnTo>
                <a:lnTo>
                  <a:pt x="1127038" y="978027"/>
                </a:lnTo>
                <a:lnTo>
                  <a:pt x="360040" y="978027"/>
                </a:lnTo>
                <a:lnTo>
                  <a:pt x="0" y="978027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</a:ln>
        </p:spPr>
        <p:txBody>
          <a:bodyPr lIns="86404" tIns="0" rIns="86404" bIns="43202" anchor="ctr" anchorCtr="1"/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endParaRPr lang="en-US" altLang="zh-CN" sz="60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4140200" y="3724275"/>
            <a:ext cx="4110038" cy="68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spcBef>
                <a:spcPts val="565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较易题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708400" y="2460625"/>
            <a:ext cx="4392613" cy="68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spcBef>
                <a:spcPts val="565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较难题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4"/>
          <p:cNvSpPr txBox="1">
            <a:spLocks noChangeArrowheads="1"/>
          </p:cNvSpPr>
          <p:nvPr/>
        </p:nvSpPr>
        <p:spPr bwMode="auto">
          <a:xfrm>
            <a:off x="3419475" y="1343025"/>
            <a:ext cx="4537075" cy="68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just">
              <a:lnSpc>
                <a:spcPct val="130000"/>
              </a:lnSpc>
              <a:spcBef>
                <a:spcPts val="565"/>
              </a:spcBef>
            </a:pPr>
            <a:r>
              <a:rPr lang="zh-CN" altLang="en-US" sz="3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    题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25775" y="525463"/>
            <a:ext cx="5414963" cy="0"/>
          </a:xfrm>
          <a:prstGeom prst="line">
            <a:avLst/>
          </a:prstGeom>
          <a:ln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7494"/>
            <a:ext cx="7232798" cy="447364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512" y="915566"/>
            <a:ext cx="6912768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308304" y="2083720"/>
            <a:ext cx="1064094" cy="1064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zh-CN" altLang="en-US" sz="33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悦古体仿宋 (非商业使用)" pitchFamily="50" charset="-122"/>
                <a:ea typeface="文悦古体仿宋 (非商业使用)" pitchFamily="50" charset="-122"/>
              </a:rPr>
              <a:t>一</a:t>
            </a:r>
            <a:endParaRPr lang="zh-CN" altLang="en-US" sz="33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文悦古体仿宋 (非商业使用)" pitchFamily="50" charset="-122"/>
              <a:ea typeface="文悦古体仿宋 (非商业使用)" pitchFamily="50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157831" y="3508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157831" y="8461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157831" y="13414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157831" y="18367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157831" y="33226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157831" y="38179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157831" y="43132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7452320" y="2227736"/>
            <a:ext cx="762926" cy="76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157831" y="4808574"/>
            <a:ext cx="986170" cy="0"/>
          </a:xfrm>
          <a:prstGeom prst="line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7"/>
          <p:cNvSpPr txBox="1"/>
          <p:nvPr/>
        </p:nvSpPr>
        <p:spPr>
          <a:xfrm>
            <a:off x="7452320" y="2355726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文悦古体仿宋 (非商业使用)" pitchFamily="50" charset="-122"/>
                <a:ea typeface="文悦古体仿宋 (非商业使用)" pitchFamily="50" charset="-122"/>
              </a:rPr>
              <a:t>七下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文悦古体仿宋 (非商业使用)" pitchFamily="50" charset="-122"/>
              <a:ea typeface="文悦古体仿宋 (非商业使用)" pitchFamily="50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512" y="1059582"/>
          <a:ext cx="6840760" cy="259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2880320"/>
                <a:gridCol w="316835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题目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44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我们生活的大洲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七、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我们邻近的地区和国家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八、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东半球其他的地区和国家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九、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西半球的国家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0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十、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极地地区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r>
                        <a:rPr lang="zh-CN" altLang="en-US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8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67544" y="0"/>
            <a:ext cx="360045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答题策略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0800000">
            <a:off x="3763637" y="1236818"/>
            <a:ext cx="4421926" cy="732368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0800000">
            <a:off x="3763637" y="2506778"/>
            <a:ext cx="4421926" cy="732368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0800000">
            <a:off x="3763637" y="3795584"/>
            <a:ext cx="4421926" cy="732368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8"/>
          <p:cNvSpPr/>
          <p:nvPr/>
        </p:nvSpPr>
        <p:spPr bwMode="auto">
          <a:xfrm rot="16200000">
            <a:off x="2923381" y="2291557"/>
            <a:ext cx="923925" cy="1220788"/>
          </a:xfrm>
          <a:custGeom>
            <a:avLst/>
            <a:gdLst>
              <a:gd name="T0" fmla="*/ 881353 w 1762708"/>
              <a:gd name="T1" fmla="*/ 0 h 2331146"/>
              <a:gd name="T2" fmla="*/ 881354 w 1762708"/>
              <a:gd name="T3" fmla="*/ 0 h 2331146"/>
              <a:gd name="T4" fmla="*/ 881354 w 1762708"/>
              <a:gd name="T5" fmla="*/ 0 h 2331146"/>
              <a:gd name="T6" fmla="*/ 1762708 w 1762708"/>
              <a:gd name="T7" fmla="*/ 881354 h 2331146"/>
              <a:gd name="T8" fmla="*/ 1374127 w 1762708"/>
              <a:gd name="T9" fmla="*/ 1612187 h 2331146"/>
              <a:gd name="T10" fmla="*/ 1372283 w 1762708"/>
              <a:gd name="T11" fmla="*/ 1613188 h 2331146"/>
              <a:gd name="T12" fmla="*/ 1372283 w 1762708"/>
              <a:gd name="T13" fmla="*/ 1855121 h 2331146"/>
              <a:gd name="T14" fmla="*/ 1503445 w 1762708"/>
              <a:gd name="T15" fmla="*/ 1855121 h 2331146"/>
              <a:gd name="T16" fmla="*/ 881353 w 1762708"/>
              <a:gd name="T17" fmla="*/ 2331146 h 2331146"/>
              <a:gd name="T18" fmla="*/ 259261 w 1762708"/>
              <a:gd name="T19" fmla="*/ 1855121 h 2331146"/>
              <a:gd name="T20" fmla="*/ 390423 w 1762708"/>
              <a:gd name="T21" fmla="*/ 1855121 h 2331146"/>
              <a:gd name="T22" fmla="*/ 390423 w 1762708"/>
              <a:gd name="T23" fmla="*/ 1613187 h 2331146"/>
              <a:gd name="T24" fmla="*/ 388581 w 1762708"/>
              <a:gd name="T25" fmla="*/ 1612187 h 2331146"/>
              <a:gd name="T26" fmla="*/ 0 w 1762708"/>
              <a:gd name="T27" fmla="*/ 881354 h 2331146"/>
              <a:gd name="T28" fmla="*/ 703731 w 1762708"/>
              <a:gd name="T29" fmla="*/ 17906 h 2331146"/>
              <a:gd name="T30" fmla="*/ 717461 w 1762708"/>
              <a:gd name="T31" fmla="*/ 16522 h 2331146"/>
              <a:gd name="T32" fmla="*/ 717462 w 1762708"/>
              <a:gd name="T33" fmla="*/ 16522 h 2331146"/>
              <a:gd name="T34" fmla="*/ 881353 w 1762708"/>
              <a:gd name="T35" fmla="*/ 0 h 2331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Oval 53"/>
          <p:cNvSpPr>
            <a:spLocks noChangeArrowheads="1"/>
          </p:cNvSpPr>
          <p:nvPr/>
        </p:nvSpPr>
        <p:spPr bwMode="auto">
          <a:xfrm>
            <a:off x="2834884" y="2506293"/>
            <a:ext cx="792491" cy="792106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15"/>
          <p:cNvSpPr/>
          <p:nvPr/>
        </p:nvSpPr>
        <p:spPr bwMode="auto">
          <a:xfrm rot="16200000">
            <a:off x="2922587" y="3551238"/>
            <a:ext cx="925513" cy="1220788"/>
          </a:xfrm>
          <a:custGeom>
            <a:avLst/>
            <a:gdLst>
              <a:gd name="T0" fmla="*/ 881353 w 1762708"/>
              <a:gd name="T1" fmla="*/ 0 h 2331146"/>
              <a:gd name="T2" fmla="*/ 881354 w 1762708"/>
              <a:gd name="T3" fmla="*/ 0 h 2331146"/>
              <a:gd name="T4" fmla="*/ 881354 w 1762708"/>
              <a:gd name="T5" fmla="*/ 0 h 2331146"/>
              <a:gd name="T6" fmla="*/ 1762708 w 1762708"/>
              <a:gd name="T7" fmla="*/ 881354 h 2331146"/>
              <a:gd name="T8" fmla="*/ 1374127 w 1762708"/>
              <a:gd name="T9" fmla="*/ 1612187 h 2331146"/>
              <a:gd name="T10" fmla="*/ 1372283 w 1762708"/>
              <a:gd name="T11" fmla="*/ 1613188 h 2331146"/>
              <a:gd name="T12" fmla="*/ 1372283 w 1762708"/>
              <a:gd name="T13" fmla="*/ 1855121 h 2331146"/>
              <a:gd name="T14" fmla="*/ 1503445 w 1762708"/>
              <a:gd name="T15" fmla="*/ 1855121 h 2331146"/>
              <a:gd name="T16" fmla="*/ 881353 w 1762708"/>
              <a:gd name="T17" fmla="*/ 2331146 h 2331146"/>
              <a:gd name="T18" fmla="*/ 259261 w 1762708"/>
              <a:gd name="T19" fmla="*/ 1855121 h 2331146"/>
              <a:gd name="T20" fmla="*/ 390423 w 1762708"/>
              <a:gd name="T21" fmla="*/ 1855121 h 2331146"/>
              <a:gd name="T22" fmla="*/ 390423 w 1762708"/>
              <a:gd name="T23" fmla="*/ 1613187 h 2331146"/>
              <a:gd name="T24" fmla="*/ 388581 w 1762708"/>
              <a:gd name="T25" fmla="*/ 1612187 h 2331146"/>
              <a:gd name="T26" fmla="*/ 0 w 1762708"/>
              <a:gd name="T27" fmla="*/ 881354 h 2331146"/>
              <a:gd name="T28" fmla="*/ 703731 w 1762708"/>
              <a:gd name="T29" fmla="*/ 17906 h 2331146"/>
              <a:gd name="T30" fmla="*/ 717461 w 1762708"/>
              <a:gd name="T31" fmla="*/ 16522 h 2331146"/>
              <a:gd name="T32" fmla="*/ 717462 w 1762708"/>
              <a:gd name="T33" fmla="*/ 16522 h 2331146"/>
              <a:gd name="T34" fmla="*/ 881353 w 1762708"/>
              <a:gd name="T35" fmla="*/ 0 h 2331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val 53"/>
          <p:cNvSpPr>
            <a:spLocks noChangeArrowheads="1"/>
          </p:cNvSpPr>
          <p:nvPr/>
        </p:nvSpPr>
        <p:spPr bwMode="auto">
          <a:xfrm>
            <a:off x="2834884" y="3765299"/>
            <a:ext cx="792491" cy="792939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28"/>
          <p:cNvSpPr txBox="1"/>
          <p:nvPr/>
        </p:nvSpPr>
        <p:spPr>
          <a:xfrm>
            <a:off x="2833688" y="2727325"/>
            <a:ext cx="777875" cy="3333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0"/>
          <p:cNvSpPr txBox="1"/>
          <p:nvPr/>
        </p:nvSpPr>
        <p:spPr>
          <a:xfrm>
            <a:off x="2833688" y="4006850"/>
            <a:ext cx="777875" cy="333375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8"/>
          <p:cNvSpPr/>
          <p:nvPr/>
        </p:nvSpPr>
        <p:spPr bwMode="auto">
          <a:xfrm rot="16200000">
            <a:off x="2924175" y="1012825"/>
            <a:ext cx="922338" cy="1220788"/>
          </a:xfrm>
          <a:custGeom>
            <a:avLst/>
            <a:gdLst>
              <a:gd name="T0" fmla="*/ 881353 w 1762708"/>
              <a:gd name="T1" fmla="*/ 0 h 2331146"/>
              <a:gd name="T2" fmla="*/ 881354 w 1762708"/>
              <a:gd name="T3" fmla="*/ 0 h 2331146"/>
              <a:gd name="T4" fmla="*/ 881354 w 1762708"/>
              <a:gd name="T5" fmla="*/ 0 h 2331146"/>
              <a:gd name="T6" fmla="*/ 1762708 w 1762708"/>
              <a:gd name="T7" fmla="*/ 881354 h 2331146"/>
              <a:gd name="T8" fmla="*/ 1374127 w 1762708"/>
              <a:gd name="T9" fmla="*/ 1612187 h 2331146"/>
              <a:gd name="T10" fmla="*/ 1372283 w 1762708"/>
              <a:gd name="T11" fmla="*/ 1613188 h 2331146"/>
              <a:gd name="T12" fmla="*/ 1372283 w 1762708"/>
              <a:gd name="T13" fmla="*/ 1855121 h 2331146"/>
              <a:gd name="T14" fmla="*/ 1503445 w 1762708"/>
              <a:gd name="T15" fmla="*/ 1855121 h 2331146"/>
              <a:gd name="T16" fmla="*/ 881353 w 1762708"/>
              <a:gd name="T17" fmla="*/ 2331146 h 2331146"/>
              <a:gd name="T18" fmla="*/ 259261 w 1762708"/>
              <a:gd name="T19" fmla="*/ 1855121 h 2331146"/>
              <a:gd name="T20" fmla="*/ 390423 w 1762708"/>
              <a:gd name="T21" fmla="*/ 1855121 h 2331146"/>
              <a:gd name="T22" fmla="*/ 390423 w 1762708"/>
              <a:gd name="T23" fmla="*/ 1613187 h 2331146"/>
              <a:gd name="T24" fmla="*/ 388581 w 1762708"/>
              <a:gd name="T25" fmla="*/ 1612187 h 2331146"/>
              <a:gd name="T26" fmla="*/ 0 w 1762708"/>
              <a:gd name="T27" fmla="*/ 881354 h 2331146"/>
              <a:gd name="T28" fmla="*/ 703731 w 1762708"/>
              <a:gd name="T29" fmla="*/ 17906 h 2331146"/>
              <a:gd name="T30" fmla="*/ 717461 w 1762708"/>
              <a:gd name="T31" fmla="*/ 16522 h 2331146"/>
              <a:gd name="T32" fmla="*/ 717462 w 1762708"/>
              <a:gd name="T33" fmla="*/ 16522 h 2331146"/>
              <a:gd name="T34" fmla="*/ 881353 w 1762708"/>
              <a:gd name="T35" fmla="*/ 0 h 233114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62708" h="2331146">
                <a:moveTo>
                  <a:pt x="881353" y="0"/>
                </a:moveTo>
                <a:lnTo>
                  <a:pt x="881354" y="0"/>
                </a:lnTo>
                <a:cubicBezTo>
                  <a:pt x="1368112" y="0"/>
                  <a:pt x="1762708" y="394596"/>
                  <a:pt x="1762708" y="881354"/>
                </a:cubicBezTo>
                <a:cubicBezTo>
                  <a:pt x="1762708" y="1185578"/>
                  <a:pt x="1608569" y="1453801"/>
                  <a:pt x="1374127" y="1612187"/>
                </a:cubicBezTo>
                <a:lnTo>
                  <a:pt x="1372283" y="1613188"/>
                </a:lnTo>
                <a:lnTo>
                  <a:pt x="1372283" y="1855121"/>
                </a:lnTo>
                <a:lnTo>
                  <a:pt x="1503445" y="1855121"/>
                </a:lnTo>
                <a:lnTo>
                  <a:pt x="881353" y="2331146"/>
                </a:lnTo>
                <a:lnTo>
                  <a:pt x="259261" y="1855121"/>
                </a:lnTo>
                <a:lnTo>
                  <a:pt x="390423" y="1855121"/>
                </a:lnTo>
                <a:lnTo>
                  <a:pt x="390423" y="1613187"/>
                </a:lnTo>
                <a:lnTo>
                  <a:pt x="388581" y="1612187"/>
                </a:lnTo>
                <a:cubicBezTo>
                  <a:pt x="154139" y="1453801"/>
                  <a:pt x="0" y="1185578"/>
                  <a:pt x="0" y="881354"/>
                </a:cubicBezTo>
                <a:cubicBezTo>
                  <a:pt x="0" y="455441"/>
                  <a:pt x="302113" y="100089"/>
                  <a:pt x="703731" y="17906"/>
                </a:cubicBezTo>
                <a:lnTo>
                  <a:pt x="717461" y="16522"/>
                </a:lnTo>
                <a:lnTo>
                  <a:pt x="717462" y="16522"/>
                </a:lnTo>
                <a:cubicBezTo>
                  <a:pt x="770400" y="5689"/>
                  <a:pt x="825213" y="0"/>
                  <a:pt x="881353" y="0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</a:ln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auto">
          <a:xfrm>
            <a:off x="2834884" y="1226949"/>
            <a:ext cx="792491" cy="792106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D9DEDF"/>
              </a:gs>
            </a:gsLst>
            <a:lin ang="2700000" scaled="0"/>
            <a:tileRect/>
          </a:gra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/>
          <p:cNvSpPr txBox="1"/>
          <p:nvPr/>
        </p:nvSpPr>
        <p:spPr>
          <a:xfrm>
            <a:off x="2833688" y="1476375"/>
            <a:ext cx="777875" cy="334194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 fontAlgn="auto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2"/>
          <p:cNvGrpSpPr/>
          <p:nvPr/>
        </p:nvGrpSpPr>
        <p:grpSpPr bwMode="auto">
          <a:xfrm>
            <a:off x="738188" y="2211388"/>
            <a:ext cx="1949450" cy="1473200"/>
            <a:chOff x="2124319" y="2959375"/>
            <a:chExt cx="2331146" cy="1762708"/>
          </a:xfrm>
        </p:grpSpPr>
        <p:sp>
          <p:nvSpPr>
            <p:cNvPr id="42" name="任意多边形 8"/>
            <p:cNvSpPr/>
            <p:nvPr/>
          </p:nvSpPr>
          <p:spPr bwMode="auto">
            <a:xfrm rot="-5400000">
              <a:off x="2408538" y="2675156"/>
              <a:ext cx="1762708" cy="2331146"/>
            </a:xfrm>
            <a:custGeom>
              <a:avLst/>
              <a:gdLst>
                <a:gd name="T0" fmla="*/ 881353 w 1762708"/>
                <a:gd name="T1" fmla="*/ 0 h 2331146"/>
                <a:gd name="T2" fmla="*/ 881354 w 1762708"/>
                <a:gd name="T3" fmla="*/ 0 h 2331146"/>
                <a:gd name="T4" fmla="*/ 881354 w 1762708"/>
                <a:gd name="T5" fmla="*/ 0 h 2331146"/>
                <a:gd name="T6" fmla="*/ 1762708 w 1762708"/>
                <a:gd name="T7" fmla="*/ 881354 h 2331146"/>
                <a:gd name="T8" fmla="*/ 1374127 w 1762708"/>
                <a:gd name="T9" fmla="*/ 1612187 h 2331146"/>
                <a:gd name="T10" fmla="*/ 1372283 w 1762708"/>
                <a:gd name="T11" fmla="*/ 1613188 h 2331146"/>
                <a:gd name="T12" fmla="*/ 1372283 w 1762708"/>
                <a:gd name="T13" fmla="*/ 1855121 h 2331146"/>
                <a:gd name="T14" fmla="*/ 1503445 w 1762708"/>
                <a:gd name="T15" fmla="*/ 1855121 h 2331146"/>
                <a:gd name="T16" fmla="*/ 881353 w 1762708"/>
                <a:gd name="T17" fmla="*/ 2331146 h 2331146"/>
                <a:gd name="T18" fmla="*/ 259261 w 1762708"/>
                <a:gd name="T19" fmla="*/ 1855121 h 2331146"/>
                <a:gd name="T20" fmla="*/ 390423 w 1762708"/>
                <a:gd name="T21" fmla="*/ 1855121 h 2331146"/>
                <a:gd name="T22" fmla="*/ 390423 w 1762708"/>
                <a:gd name="T23" fmla="*/ 1613187 h 2331146"/>
                <a:gd name="T24" fmla="*/ 388581 w 1762708"/>
                <a:gd name="T25" fmla="*/ 1612187 h 2331146"/>
                <a:gd name="T26" fmla="*/ 0 w 1762708"/>
                <a:gd name="T27" fmla="*/ 881354 h 2331146"/>
                <a:gd name="T28" fmla="*/ 703731 w 1762708"/>
                <a:gd name="T29" fmla="*/ 17906 h 2331146"/>
                <a:gd name="T30" fmla="*/ 717461 w 1762708"/>
                <a:gd name="T31" fmla="*/ 16522 h 2331146"/>
                <a:gd name="T32" fmla="*/ 717462 w 1762708"/>
                <a:gd name="T33" fmla="*/ 16522 h 2331146"/>
                <a:gd name="T34" fmla="*/ 881353 w 1762708"/>
                <a:gd name="T35" fmla="*/ 0 h 23311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2708" h="2331146">
                  <a:moveTo>
                    <a:pt x="881353" y="0"/>
                  </a:moveTo>
                  <a:lnTo>
                    <a:pt x="881354" y="0"/>
                  </a:lnTo>
                  <a:cubicBezTo>
                    <a:pt x="1368112" y="0"/>
                    <a:pt x="1762708" y="394596"/>
                    <a:pt x="1762708" y="881354"/>
                  </a:cubicBezTo>
                  <a:cubicBezTo>
                    <a:pt x="1762708" y="1185578"/>
                    <a:pt x="1608569" y="1453801"/>
                    <a:pt x="1374127" y="1612187"/>
                  </a:cubicBezTo>
                  <a:lnTo>
                    <a:pt x="1372283" y="1613188"/>
                  </a:lnTo>
                  <a:lnTo>
                    <a:pt x="1372283" y="1855121"/>
                  </a:lnTo>
                  <a:lnTo>
                    <a:pt x="1503445" y="1855121"/>
                  </a:lnTo>
                  <a:lnTo>
                    <a:pt x="881353" y="2331146"/>
                  </a:lnTo>
                  <a:lnTo>
                    <a:pt x="259261" y="1855121"/>
                  </a:lnTo>
                  <a:lnTo>
                    <a:pt x="390423" y="1855121"/>
                  </a:lnTo>
                  <a:lnTo>
                    <a:pt x="390423" y="1613187"/>
                  </a:lnTo>
                  <a:lnTo>
                    <a:pt x="388581" y="1612187"/>
                  </a:lnTo>
                  <a:cubicBezTo>
                    <a:pt x="154139" y="1453801"/>
                    <a:pt x="0" y="1185578"/>
                    <a:pt x="0" y="881354"/>
                  </a:cubicBezTo>
                  <a:cubicBezTo>
                    <a:pt x="0" y="455441"/>
                    <a:pt x="302113" y="100089"/>
                    <a:pt x="703731" y="17906"/>
                  </a:cubicBezTo>
                  <a:lnTo>
                    <a:pt x="717461" y="16522"/>
                  </a:lnTo>
                  <a:lnTo>
                    <a:pt x="717462" y="16522"/>
                  </a:lnTo>
                  <a:cubicBezTo>
                    <a:pt x="770400" y="5689"/>
                    <a:pt x="825213" y="0"/>
                    <a:pt x="881353" y="0"/>
                  </a:cubicBezTo>
                  <a:close/>
                </a:path>
              </a:pathLst>
            </a:custGeom>
            <a:solidFill>
              <a:schemeClr val="accent2"/>
            </a:solidFill>
            <a:ln w="14288" cap="flat">
              <a:noFill/>
              <a:prstDash val="solid"/>
              <a:miter lim="800000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Oval 53"/>
            <p:cNvSpPr>
              <a:spLocks noChangeArrowheads="1"/>
            </p:cNvSpPr>
            <p:nvPr/>
          </p:nvSpPr>
          <p:spPr bwMode="auto">
            <a:xfrm>
              <a:off x="2239655" y="3084729"/>
              <a:ext cx="1512000" cy="151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D9DEDF"/>
                </a:gs>
              </a:gsLst>
              <a:lin ang="2700000" scaled="0"/>
              <a:tileRect/>
            </a:gradFill>
            <a:ln w="28575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893763" y="2679700"/>
            <a:ext cx="1189037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7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</a:t>
            </a:r>
            <a:endParaRPr lang="zh-CN" altLang="en-US" sz="27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080568" y="1313046"/>
            <a:ext cx="4014581" cy="579910"/>
          </a:xfrm>
          <a:prstGeom prst="roundRect">
            <a:avLst>
              <a:gd name="adj" fmla="val 10215"/>
            </a:avLst>
          </a:prstGeom>
          <a:solidFill>
            <a:schemeClr val="accent2"/>
          </a:soli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080568" y="2595801"/>
            <a:ext cx="4014581" cy="579910"/>
          </a:xfrm>
          <a:prstGeom prst="roundRect">
            <a:avLst>
              <a:gd name="adj" fmla="val 10215"/>
            </a:avLst>
          </a:prstGeom>
          <a:solidFill>
            <a:schemeClr val="accent2"/>
          </a:soli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80568" y="3871813"/>
            <a:ext cx="4014581" cy="579910"/>
          </a:xfrm>
          <a:prstGeom prst="roundRect">
            <a:avLst>
              <a:gd name="adj" fmla="val 10215"/>
            </a:avLst>
          </a:prstGeom>
          <a:solidFill>
            <a:schemeClr val="accent2"/>
          </a:solidFill>
          <a:ln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27"/>
          <p:cNvSpPr>
            <a:spLocks noChangeArrowheads="1"/>
          </p:cNvSpPr>
          <p:nvPr/>
        </p:nvSpPr>
        <p:spPr bwMode="auto">
          <a:xfrm>
            <a:off x="4194175" y="1374775"/>
            <a:ext cx="3833813" cy="512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   仔细审题，明确题意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49" name="矩形 27"/>
          <p:cNvSpPr>
            <a:spLocks noChangeArrowheads="1"/>
          </p:cNvSpPr>
          <p:nvPr/>
        </p:nvSpPr>
        <p:spPr bwMode="auto">
          <a:xfrm>
            <a:off x="4194175" y="2644775"/>
            <a:ext cx="3833813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    分析选项，进行筛选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0" name="矩形 27"/>
          <p:cNvSpPr>
            <a:spLocks noChangeArrowheads="1"/>
          </p:cNvSpPr>
          <p:nvPr/>
        </p:nvSpPr>
        <p:spPr bwMode="auto">
          <a:xfrm>
            <a:off x="4194175" y="3941763"/>
            <a:ext cx="3833813" cy="5124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rPr>
              <a:t>    先易后难，认真检查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40" grpId="0"/>
      <p:bldP spid="44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1619672" y="1066132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7200000" scaled="0"/>
          </a:gradFill>
          <a:ln w="381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059832" y="1066132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7200000" scaled="0"/>
          </a:gradFill>
          <a:ln w="381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644008" y="1066132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7200000" scaled="0"/>
          </a:gradFill>
          <a:ln w="381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084328" y="1066132"/>
            <a:ext cx="1440000" cy="1440000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7200000" scaled="0"/>
          </a:gradFill>
          <a:ln w="381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907704" y="1059582"/>
            <a:ext cx="846137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</a:rPr>
              <a:t>开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491880" y="1131590"/>
            <a:ext cx="846138" cy="1445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accent2"/>
                </a:solidFill>
                <a:latin typeface="Algerian"/>
              </a:rPr>
              <a:t>始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004048" y="1131590"/>
            <a:ext cx="846138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2"/>
                </a:solidFill>
                <a:latin typeface="Algerian"/>
              </a:rPr>
              <a:t>答</a:t>
            </a:r>
            <a:endParaRPr lang="zh-CN" altLang="en-US" sz="8800" b="1" dirty="0">
              <a:solidFill>
                <a:schemeClr val="accent2"/>
              </a:solidFill>
              <a:latin typeface="Algerian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44208" y="1131590"/>
            <a:ext cx="846138" cy="143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2"/>
                </a:solidFill>
                <a:latin typeface="Algerian"/>
              </a:rPr>
              <a:t>题</a:t>
            </a:r>
            <a:endParaRPr lang="zh-CN" altLang="en-US" sz="8800" b="1" dirty="0">
              <a:solidFill>
                <a:schemeClr val="accent2"/>
              </a:solidFill>
              <a:latin typeface="Algerian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0" y="2787650"/>
            <a:ext cx="9144000" cy="235585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  <a:effectLst>
            <a:outerShdw blurRad="2286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051050" y="3265488"/>
            <a:ext cx="5184775" cy="823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静心、耐心、细心！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979712" y="4155926"/>
            <a:ext cx="51831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同学们 加油！</a:t>
            </a:r>
            <a:endParaRPr lang="zh-CN" altLang="en-US" sz="24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 animBg="1"/>
      <p:bldP spid="64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1db4eefdf4dc5ab3e5cb36f4366466d36c2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e70001-7a70-404f-9371-ed5966b09824}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3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全屏显示(16:9)</PresentationFormat>
  <Paragraphs>65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Lato Light</vt:lpstr>
      <vt:lpstr>Segoe UI Black</vt:lpstr>
      <vt:lpstr>等线</vt:lpstr>
      <vt:lpstr>方正大黑简体</vt:lpstr>
      <vt:lpstr>黑体</vt:lpstr>
      <vt:lpstr>楷体</vt:lpstr>
      <vt:lpstr>宋体</vt:lpstr>
      <vt:lpstr>微软雅黑</vt:lpstr>
      <vt:lpstr>文悦古体仿宋 (非商业使用)</vt:lpstr>
      <vt:lpstr>幼圆</vt:lpstr>
      <vt:lpstr>Algerian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Administrator</cp:lastModifiedBy>
  <cp:revision>190</cp:revision>
  <dcterms:created xsi:type="dcterms:W3CDTF">2015-12-21T12:25:00Z</dcterms:created>
  <dcterms:modified xsi:type="dcterms:W3CDTF">2020-04-20T06:17:01Z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2052-11.1.0.9587</vt:lpwstr>
  </property>
</Properties>
</file>