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notesMasterIdLst>
    <p:notesMasterId r:id="rId26"/>
  </p:notesMasterIdLst>
  <p:sldIdLst>
    <p:sldId id="256" r:id="rId10"/>
    <p:sldId id="293" r:id="rId11"/>
    <p:sldId id="278" r:id="rId12"/>
    <p:sldId id="279" r:id="rId13"/>
    <p:sldId id="286" r:id="rId14"/>
    <p:sldId id="283" r:id="rId15"/>
    <p:sldId id="280" r:id="rId16"/>
    <p:sldId id="281" r:id="rId17"/>
    <p:sldId id="282" r:id="rId18"/>
    <p:sldId id="284" r:id="rId19"/>
    <p:sldId id="287" r:id="rId20"/>
    <p:sldId id="288" r:id="rId21"/>
    <p:sldId id="290" r:id="rId22"/>
    <p:sldId id="291" r:id="rId23"/>
    <p:sldId id="292" r:id="rId24"/>
    <p:sldId id="27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1" d="100"/>
          <a:sy n="81" d="100"/>
        </p:scale>
        <p:origin x="15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AD999-C0DC-40B4-9274-49CADCA5D60F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1B2B3-31DC-4561-9B4B-4277EA75FA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93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C7567AD-1A90-4AA4-B105-88146EF45ED1}" type="datetime1">
              <a:rPr lang="en-US">
                <a:solidFill>
                  <a:srgbClr val="EAEBDE"/>
                </a:solidFill>
              </a:rPr>
              <a:pPr>
                <a:defRPr/>
              </a:pPr>
              <a:t>4/15/2020</a:t>
            </a:fld>
            <a:endParaRPr lang="en-US">
              <a:solidFill>
                <a:srgbClr val="EAEBDE"/>
              </a:solidFill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0D3E7E-8F24-4B71-89F2-AF07C3B2E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EAE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314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06CB7-51E5-4937-A7E3-A55385730954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1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24C674F-906B-4134-8ADB-9F55D52F6286}" type="slidenum">
              <a:rPr lang="en-US" altLang="zh-CN">
                <a:solidFill>
                  <a:srgbClr val="EAEBD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EAEBDE"/>
              </a:solidFill>
            </a:endParaRPr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10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EF1A4-2B9A-4FE6-BB14-6C7706133998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0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21715-2FF2-42AF-B501-7E7B5770B13B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56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BA825-D0F2-4499-BBD5-6465D588699D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91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043AE-AB0D-433F-B66D-594951D93CC4}" type="datetime1">
              <a:rPr lang="en-US">
                <a:solidFill>
                  <a:srgbClr val="676A55"/>
                </a:solidFill>
              </a:rPr>
              <a:pPr>
                <a:defRPr/>
              </a:pPr>
              <a:t>4/15/2020</a:t>
            </a:fld>
            <a:endParaRPr lang="en-US">
              <a:solidFill>
                <a:srgbClr val="676A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676A55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9BAC-F76A-4D6C-B3BD-7042BEE61655}" type="slidenum">
              <a:rPr lang="en-US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5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C241704-E0BB-4390-8038-0587CCAD6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194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ectangle 8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EAEBDE"/>
              </a:solidFill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EAEBDE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A5E73-BE1F-4727-B675-95C6A2A15269}" type="slidenum">
              <a:rPr lang="en-US" altLang="zh-CN">
                <a:solidFill>
                  <a:srgbClr val="EAEBD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EAE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4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8EEAC-2BF1-4A1D-A101-7AB53CEFC234}" type="slidenum">
              <a:rPr lang="en-US" altLang="zh-CN">
                <a:solidFill>
                  <a:srgbClr val="676A55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76A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37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76A55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786D893-F416-4930-BC70-22BC39000EFD}" type="slidenum">
              <a:rPr lang="en-US" altLang="zh-CN">
                <a:solidFill>
                  <a:srgbClr val="EAEBDE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EAEB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27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D238D0-2FF4-4AC2-8157-E977DF0C2D64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71CC-543E-4C5A-8BB2-A6DD8FA6396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57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21FA86-ED1C-4081-85FF-76964B63673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62ED8-D0E2-4BAC-B2ED-980E19207E1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80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5498CA-C419-4980-B070-36655F824B4B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08A41-9D77-4C86-BAC0-C003DAE5E3A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10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D51AC3-0C4A-45E5-845C-4419F74221B4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1A19B-32F7-4C6C-91D3-12B30E0A18A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84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32238E-1FE6-4742-9262-F4864EEE4134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A46E1-7105-478F-BD1C-D469A19EAA6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83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2CDA5-299D-4A45-B4EC-092ED881FFE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94A9E-BF0A-44B2-B6AB-733111415FC9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58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0EBC6D-D40D-4F63-B6E7-5E16DE5752BB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6BA12-D020-40E6-8868-CD2ABFD15878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6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1EFF0F-E6DC-419E-ACC5-22732D0C62B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3659C-254F-4BD8-8541-78EDE9125E2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594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93ACF-4CE4-42BF-A8C7-08891D334862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1F3513-39DB-461F-8772-2592BBFE21C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144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9FD0E6-118F-4FD7-9CDE-69FF6C663D1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38F90-2614-426E-A074-E92A409DB91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16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A5B159-6AB3-4083-95A6-FD30AF01AC2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41B9D-DFB9-46D2-805C-DDD1BB34F51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101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293D8-A7E8-42D4-B5FF-C7911633BC3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3819-0948-40D0-967D-1AEE0C51C69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553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3BB67-C5F0-447B-885B-DBD1DB136B6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F3B8A-8223-4CB8-AB28-EDFBE97CA8C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44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3B068-2C88-479F-9C3B-4F7B778FC0D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8699-F6AF-45A3-89F7-400372851E4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978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C46AA-0B2D-40C7-B8D2-4EF6D5BEA89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CA9A-4F14-4CE3-A86C-1AD40EA7A95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948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EA1077-0A85-4EAB-97FD-5F6C3F9735A9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0C36-2B86-436B-8A99-E91582569C3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5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721D8-701E-4431-8712-E598F4DFDACF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B7CA3-C4D0-4071-963D-C7D9B4DE646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9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9D782-0BE2-4304-89C1-41F7A6736185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48538-9214-48D8-8570-76411CB64FF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442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995A6-205F-46BD-A1FD-22FB49CF175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8A40E-541D-479B-9AD8-D78776D1A4C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7324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633B73-DD3E-4ED8-89D3-B48E8DB8FBE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12E82-E0B4-4202-99E2-1453FCC90AC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5747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F49E3-D91E-4A92-8758-2101F7123D1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2AFC6-BF7B-4025-8459-90188DA5E7B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306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9F91C-2ED5-4937-B62A-DACADDE06A4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ACE38-40FC-431D-B389-33AE8C739B4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0436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293D8-A7E8-42D4-B5FF-C7911633BC3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3819-0948-40D0-967D-1AEE0C51C69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486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3BB67-C5F0-447B-885B-DBD1DB136B6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F3B8A-8223-4CB8-AB28-EDFBE97CA8C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11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3B068-2C88-479F-9C3B-4F7B778FC0D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8699-F6AF-45A3-89F7-400372851E4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2000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C46AA-0B2D-40C7-B8D2-4EF6D5BEA89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CA9A-4F14-4CE3-A86C-1AD40EA7A95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32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EA1077-0A85-4EAB-97FD-5F6C3F9735A9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0C36-2B86-436B-8A99-E91582569C3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4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721D8-701E-4431-8712-E598F4DFDACF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B7CA3-C4D0-4071-963D-C7D9B4DE646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3230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9D782-0BE2-4304-89C1-41F7A6736185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48538-9214-48D8-8570-76411CB64FF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992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995A6-205F-46BD-A1FD-22FB49CF175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8A40E-541D-479B-9AD8-D78776D1A4C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97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633B73-DD3E-4ED8-89D3-B48E8DB8FBE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12E82-E0B4-4202-99E2-1453FCC90AC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811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F49E3-D91E-4A92-8758-2101F7123D1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2AFC6-BF7B-4025-8459-90188DA5E7B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461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9F91C-2ED5-4937-B62A-DACADDE06A4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ACE38-40FC-431D-B389-33AE8C739B4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276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293D8-A7E8-42D4-B5FF-C7911633BC3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3819-0948-40D0-967D-1AEE0C51C69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364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3BB67-C5F0-447B-885B-DBD1DB136B6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F3B8A-8223-4CB8-AB28-EDFBE97CA8C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000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3B068-2C88-479F-9C3B-4F7B778FC0D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8699-F6AF-45A3-89F7-400372851E4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583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C46AA-0B2D-40C7-B8D2-4EF6D5BEA89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CA9A-4F14-4CE3-A86C-1AD40EA7A95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25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EA1077-0A85-4EAB-97FD-5F6C3F9735A9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0C36-2B86-436B-8A99-E91582569C3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361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721D8-701E-4431-8712-E598F4DFDACF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B7CA3-C4D0-4071-963D-C7D9B4DE646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506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9D782-0BE2-4304-89C1-41F7A6736185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48538-9214-48D8-8570-76411CB64FF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2623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995A6-205F-46BD-A1FD-22FB49CF175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8A40E-541D-479B-9AD8-D78776D1A4C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332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633B73-DD3E-4ED8-89D3-B48E8DB8FBE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12E82-E0B4-4202-99E2-1453FCC90AC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986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F49E3-D91E-4A92-8758-2101F7123D1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2AFC6-BF7B-4025-8459-90188DA5E7B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37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9F91C-2ED5-4937-B62A-DACADDE06A4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ACE38-40FC-431D-B389-33AE8C739B4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831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7231690-B444-4BE7-9F93-85031DE14F7D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1B274C-7AEA-44C5-A1C3-B5E800BA589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55838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 descr="wate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>
            <a:off x="6934200" y="4724400"/>
            <a:ext cx="22098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119527"/>
      </p:ext>
    </p:extLst>
  </p:cSld>
  <p:clrMapOvr>
    <a:masterClrMapping/>
  </p:clrMapOvr>
  <p:transition>
    <p:cover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EAA5E6-7C6F-428C-B26F-58EBBF58932E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A9EED-869C-49C0-82C1-FA1AFDA74F9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8677"/>
      </p:ext>
    </p:extLst>
  </p:cSld>
  <p:clrMapOvr>
    <a:masterClrMapping/>
  </p:clrMapOvr>
  <p:transition>
    <p:cover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B74331-1009-4639-AFA4-C45F7C4CF68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B03C2-0CF1-4162-AE3A-B71381CD4822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5039"/>
      </p:ext>
    </p:extLst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BC5A14-2C03-4B5D-AB8F-564E83907A5D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9EEA-2C8C-4F1E-8C28-9198513F6F3E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074462"/>
      </p:ext>
    </p:extLst>
  </p:cSld>
  <p:clrMapOvr>
    <a:masterClrMapping/>
  </p:clrMapOvr>
  <p:transition>
    <p:cover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F5045B-7842-448B-8551-BD0D87937ED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31F28-276F-4072-ADD9-CAE22533A86F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945066"/>
      </p:ext>
    </p:extLst>
  </p:cSld>
  <p:clrMapOvr>
    <a:masterClrMapping/>
  </p:clrMapOvr>
  <p:transition>
    <p:cover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F3384C-4DE1-4056-A9B2-15BC6C2A302B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60704-6CDE-4F6D-8531-88EF2EA77AE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11507"/>
      </p:ext>
    </p:extLst>
  </p:cSld>
  <p:clrMapOvr>
    <a:masterClrMapping/>
  </p:clrMapOvr>
  <p:transition>
    <p:cover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ADBB8-3908-4166-BF98-D9C68706B9FF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74F0D-3556-4D17-B251-650D381000A4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66985"/>
      </p:ext>
    </p:extLst>
  </p:cSld>
  <p:clrMapOvr>
    <a:masterClrMapping/>
  </p:clrMapOvr>
  <p:transition>
    <p:cover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B0DD6C-1334-460D-A2A9-D124FA547C06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9412B3-AC29-41B4-BE0B-035B93A899C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90522"/>
      </p:ext>
    </p:extLst>
  </p:cSld>
  <p:clrMapOvr>
    <a:masterClrMapping/>
  </p:clrMapOvr>
  <p:transition>
    <p:cover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5EFA37-5E1A-475E-B0BA-E68AA259FA44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702C4-C90C-4CA7-97AF-819CC3572EE1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83850"/>
      </p:ext>
    </p:extLst>
  </p:cSld>
  <p:clrMapOvr>
    <a:masterClrMapping/>
  </p:clrMapOvr>
  <p:transition>
    <p:cover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A221E3-A0B0-45CA-AA91-48F1C07B679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FD42F-B25D-4948-AF3B-E11FB928EDD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25101"/>
      </p:ext>
    </p:extLst>
  </p:cSld>
  <p:clrMapOvr>
    <a:masterClrMapping/>
  </p:clrMapOvr>
  <p:transition>
    <p:cover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ECCCF-C205-4EC6-8637-38DD243A5774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7C779-869E-4F65-B2EC-DAC6B252A14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53717"/>
      </p:ext>
    </p:extLst>
  </p:cSld>
  <p:clrMapOvr>
    <a:masterClrMapping/>
  </p:clrMapOvr>
  <p:transition>
    <p:cover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293D8-A7E8-42D4-B5FF-C7911633BC3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3819-0948-40D0-967D-1AEE0C51C69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2927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3BB67-C5F0-447B-885B-DBD1DB136B6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F3B8A-8223-4CB8-AB28-EDFBE97CA8C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78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3B068-2C88-479F-9C3B-4F7B778FC0D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8699-F6AF-45A3-89F7-400372851E4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820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C46AA-0B2D-40C7-B8D2-4EF6D5BEA89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CA9A-4F14-4CE3-A86C-1AD40EA7A95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451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EA1077-0A85-4EAB-97FD-5F6C3F9735A9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0C36-2B86-436B-8A99-E91582569C3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418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721D8-701E-4431-8712-E598F4DFDACF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B7CA3-C4D0-4071-963D-C7D9B4DE646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905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9D782-0BE2-4304-89C1-41F7A6736185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48538-9214-48D8-8570-76411CB64FF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8425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995A6-205F-46BD-A1FD-22FB49CF175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8A40E-541D-479B-9AD8-D78776D1A4C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31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633B73-DD3E-4ED8-89D3-B48E8DB8FBE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12E82-E0B4-4202-99E2-1453FCC90AC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0905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F49E3-D91E-4A92-8758-2101F7123D1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2AFC6-BF7B-4025-8459-90188DA5E7B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044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9F91C-2ED5-4937-B62A-DACADDE06A4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ACE38-40FC-431D-B389-33AE8C739B4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8424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293D8-A7E8-42D4-B5FF-C7911633BC3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F3819-0948-40D0-967D-1AEE0C51C69D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C3BB67-C5F0-447B-885B-DBD1DB136B6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F3B8A-8223-4CB8-AB28-EDFBE97CA8C5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1812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93B068-2C88-479F-9C3B-4F7B778FC0D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88699-F6AF-45A3-89F7-400372851E4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800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3C46AA-0B2D-40C7-B8D2-4EF6D5BEA89C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2CA9A-4F14-4CE3-A86C-1AD40EA7A95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759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EA1077-0A85-4EAB-97FD-5F6C3F9735A9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0C36-2B86-436B-8A99-E91582569C3A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080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1721D8-701E-4431-8712-E598F4DFDACF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B7CA3-C4D0-4071-963D-C7D9B4DE646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00440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59D782-0BE2-4304-89C1-41F7A6736185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48538-9214-48D8-8570-76411CB64FF6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97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995A6-205F-46BD-A1FD-22FB49CF175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8A40E-541D-479B-9AD8-D78776D1A4C0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4926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633B73-DD3E-4ED8-89D3-B48E8DB8FBE0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12E82-E0B4-4202-99E2-1453FCC90AC3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1242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F49E3-D91E-4A92-8758-2101F7123D1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02AFC6-BF7B-4025-8459-90188DA5E7BC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4860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9F91C-2ED5-4937-B62A-DACADDE06A47}" type="datetimeFigureOut">
              <a:rPr lang="zh-CN" altLang="en-US">
                <a:solidFill>
                  <a:srgbClr val="000000"/>
                </a:solidFill>
              </a:rPr>
              <a:pPr/>
              <a:t>2020/4/15</a:t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ACE38-40FC-431D-B389-33AE8C739B47}" type="slidenum">
              <a:rPr lang="zh-CN" altLang="zh-CN">
                <a:solidFill>
                  <a:srgbClr val="000000"/>
                </a:solidFill>
              </a:rPr>
              <a:pPr/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85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676A55"/>
              </a:solidFill>
              <a:ea typeface="宋体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676A55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6DB636-A4DF-4F55-94DC-7BBD5B3CDEFC}" type="slidenum">
              <a:rPr lang="en-US" altLang="zh-CN">
                <a:solidFill>
                  <a:srgbClr val="676A55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676A55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20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7305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itchFamily="18" charset="2"/>
        <a:buChar char=""/>
        <a:defRPr sz="2000" kern="1200" spc="150">
          <a:solidFill>
            <a:schemeClr val="tx2"/>
          </a:solidFill>
          <a:latin typeface="+mn-lt"/>
          <a:ea typeface="+mn-ea"/>
          <a:cs typeface="+mn-cs"/>
        </a:defRPr>
      </a:lvl1pPr>
      <a:lvl2pPr marL="547688" indent="-182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ern="1200" spc="1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182563" algn="l" rtl="0" eaLnBrk="0" fontAlgn="base" hangingPunct="0">
        <a:spcBef>
          <a:spcPct val="20000"/>
        </a:spcBef>
        <a:spcAft>
          <a:spcPct val="0"/>
        </a:spcAft>
        <a:buClr>
          <a:srgbClr val="A8CDD7"/>
        </a:buClr>
        <a:buFont typeface="Wingdings" pitchFamily="2" charset="2"/>
        <a:buChar char="§"/>
        <a:defRPr sz="1600" kern="1200" spc="100">
          <a:solidFill>
            <a:schemeClr val="tx2"/>
          </a:solidFill>
          <a:latin typeface="+mn-lt"/>
          <a:ea typeface="+mn-ea"/>
          <a:cs typeface="+mn-cs"/>
        </a:defRPr>
      </a:lvl3pPr>
      <a:lvl4pPr marL="1096963" indent="-182563" algn="l" rtl="0" eaLnBrk="0" fontAlgn="base" hangingPunct="0">
        <a:spcBef>
          <a:spcPct val="20000"/>
        </a:spcBef>
        <a:spcAft>
          <a:spcPct val="0"/>
        </a:spcAft>
        <a:buClr>
          <a:srgbClr val="C0BEAF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ct val="20000"/>
        </a:spcBef>
        <a:spcAft>
          <a:spcPct val="0"/>
        </a:spcAft>
        <a:buClr>
          <a:srgbClr val="E8B7B7"/>
        </a:buClr>
        <a:buFont typeface="Wingdings" pitchFamily="2" charset="2"/>
        <a:buChar char="§"/>
        <a:defRPr sz="1300" kern="1200" spc="10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9705022C-D256-43FB-AEFC-C471BDBBA3DA}" type="datetimeFigureOut">
              <a:rPr lang="zh-CN" altLang="en-US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2020/4/15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51C6E13B-54B5-4B45-9F7A-4470760867F4}" type="slidenum">
              <a:rPr lang="zh-CN" altLang="zh-CN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A2405FB-637F-42F2-9029-9DEB4E0F3172}" type="datetimeFigureOut">
              <a:rPr lang="zh-CN" altLang="en-US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2020/4/15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E994465A-51C3-44A6-BCBF-24572AAEE566}" type="slidenum">
              <a:rPr lang="zh-CN" altLang="zh-CN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9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A2405FB-637F-42F2-9029-9DEB4E0F3172}" type="datetimeFigureOut">
              <a:rPr lang="zh-CN" altLang="en-US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2020/4/15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E994465A-51C3-44A6-BCBF-24572AAEE566}" type="slidenum">
              <a:rPr lang="zh-CN" altLang="zh-CN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9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A2405FB-637F-42F2-9029-9DEB4E0F3172}" type="datetimeFigureOut">
              <a:rPr lang="zh-CN" altLang="en-US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2020/4/15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E994465A-51C3-44A6-BCBF-24572AAEE566}" type="slidenum">
              <a:rPr lang="zh-CN" altLang="zh-CN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3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2C3CC70C-0001-421F-B3DB-CB39D8356982}" type="datetimeFigureOut">
              <a:rPr lang="zh-CN" altLang="en-US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2020/4/15</a:t>
            </a:fld>
            <a:endParaRPr lang="zh-CN" altLang="zh-CN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C4BAD85E-BCA7-4158-A6DA-294E5BFD375B}" type="slidenum">
              <a:rPr lang="zh-CN" altLang="zh-CN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55838" cy="217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water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9" t="16374" b="27486"/>
          <a:stretch>
            <a:fillRect/>
          </a:stretch>
        </p:blipFill>
        <p:spPr bwMode="auto">
          <a:xfrm>
            <a:off x="7696200" y="5470525"/>
            <a:ext cx="14478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70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cover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A2405FB-637F-42F2-9029-9DEB4E0F3172}" type="datetimeFigureOut">
              <a:rPr lang="zh-CN" altLang="en-US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2020/4/15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E994465A-51C3-44A6-BCBF-24572AAEE566}" type="slidenum">
              <a:rPr lang="zh-CN" altLang="zh-CN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9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3A2405FB-637F-42F2-9029-9DEB4E0F3172}" type="datetimeFigureOut">
              <a:rPr lang="zh-CN" altLang="en-US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2020/4/15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fld id="{E994465A-51C3-44A6-BCBF-24572AAEE566}" type="slidenum">
              <a:rPr lang="zh-CN" altLang="zh-CN" smtClean="0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t>‹#›</a:t>
            </a:fld>
            <a:endParaRPr lang="zh-CN" altLang="zh-CN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21271;&#26497;&#22320;&#21306;&#21644;&#21335;&#26497;&#22320;&#21306;&#30340;&#33258;&#28982;&#22320;&#29702;&#29615;&#22659;.mp4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647303" y="1524000"/>
            <a:ext cx="51379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第七章  了解地区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66494" y="3140529"/>
            <a:ext cx="661751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第五节 北极地区和南极地区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(</a:t>
            </a:r>
            <a:r>
              <a:rPr lang="zh-CN" altLang="en-US" sz="4000" b="1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第</a:t>
            </a:r>
            <a:r>
              <a:rPr lang="en-US" altLang="zh-CN" sz="4000" b="1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1</a:t>
            </a:r>
            <a:r>
              <a:rPr lang="zh-CN" altLang="en-US" sz="4000" b="1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课时</a:t>
            </a:r>
            <a:r>
              <a:rPr lang="en-US" altLang="zh-CN" sz="4000" b="1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80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914400"/>
            <a:ext cx="449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zh-CN" sz="3200" b="1">
                <a:solidFill>
                  <a:srgbClr val="003366"/>
                </a:solidFill>
                <a:ea typeface="楷体" pitchFamily="49" charset="-122"/>
              </a:rPr>
              <a:t>③</a:t>
            </a:r>
            <a:r>
              <a:rPr lang="zh-CN" altLang="en-US" sz="3200" b="1">
                <a:solidFill>
                  <a:srgbClr val="003366"/>
                </a:solidFill>
                <a:ea typeface="楷体" pitchFamily="49" charset="-122"/>
              </a:rPr>
              <a:t>我们所讲的南极地区是不是就是南极洲呢？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3031" y="2076123"/>
            <a:ext cx="416093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>
                <a:solidFill>
                  <a:srgbClr val="800000"/>
                </a:solidFill>
                <a:ea typeface="隶书" pitchFamily="49" charset="-122"/>
              </a:rPr>
              <a:t>不是，南极地区包括南极大陆及其沿海岛屿和陆缘冰，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还包括右图中甲 </a:t>
            </a:r>
            <a:r>
              <a:rPr lang="zh-CN" altLang="en-US" sz="3200" b="1" u="sng" dirty="0">
                <a:solidFill>
                  <a:srgbClr val="000000"/>
                </a:solidFill>
                <a:ea typeface="隶书" pitchFamily="49" charset="-122"/>
              </a:rPr>
              <a:t>        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洋、</a:t>
            </a:r>
            <a:endParaRPr lang="en-US" altLang="zh-CN" sz="3200" b="1" dirty="0">
              <a:solidFill>
                <a:srgbClr val="000000"/>
              </a:solidFill>
              <a:ea typeface="隶书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乙</a:t>
            </a:r>
            <a:r>
              <a:rPr lang="zh-CN" altLang="en-US" sz="3200" b="1" u="sng" dirty="0">
                <a:solidFill>
                  <a:srgbClr val="000000"/>
                </a:solidFill>
                <a:ea typeface="隶书" pitchFamily="49" charset="-122"/>
              </a:rPr>
              <a:t>        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洋和丙 </a:t>
            </a:r>
            <a:r>
              <a:rPr lang="zh-CN" altLang="en-US" sz="3200" b="1" u="sng" dirty="0">
                <a:solidFill>
                  <a:srgbClr val="000000"/>
                </a:solidFill>
                <a:ea typeface="隶书" pitchFamily="49" charset="-122"/>
              </a:rPr>
              <a:t>       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洋的南部一部分。南极地区以</a:t>
            </a:r>
            <a:r>
              <a:rPr lang="zh-CN" altLang="en-US" sz="3200" b="1" u="sng" dirty="0">
                <a:solidFill>
                  <a:srgbClr val="000000"/>
                </a:solidFill>
                <a:ea typeface="隶书" pitchFamily="49" charset="-122"/>
              </a:rPr>
              <a:t>          </a:t>
            </a:r>
            <a:r>
              <a:rPr lang="zh-CN" altLang="en-US" sz="3200" b="1" dirty="0">
                <a:solidFill>
                  <a:srgbClr val="000000"/>
                </a:solidFill>
                <a:ea typeface="隶书" pitchFamily="49" charset="-122"/>
              </a:rPr>
              <a:t>为主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8895" y="4132989"/>
            <a:ext cx="73992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太平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572" y="4123117"/>
            <a:ext cx="72008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印度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4855" y="3665439"/>
            <a:ext cx="739924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大西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1089" y="5085184"/>
            <a:ext cx="767531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陆地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36" y="246819"/>
            <a:ext cx="41243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9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692150"/>
            <a:ext cx="8229600" cy="1800225"/>
          </a:xfrm>
        </p:spPr>
        <p:txBody>
          <a:bodyPr/>
          <a:lstStyle/>
          <a:p>
            <a:r>
              <a:rPr lang="zh-CN" b="1" dirty="0"/>
              <a:t>课本</a:t>
            </a:r>
            <a:r>
              <a:rPr lang="zh-CN" altLang="zh-CN" b="1" dirty="0"/>
              <a:t>P62</a:t>
            </a:r>
            <a:r>
              <a:rPr lang="zh-CN" b="1" dirty="0"/>
              <a:t>页  读图</a:t>
            </a:r>
            <a:r>
              <a:rPr lang="zh-CN" altLang="zh-CN" b="1" dirty="0"/>
              <a:t>7-43</a:t>
            </a:r>
            <a:r>
              <a:rPr lang="zh-CN" altLang="en-US" b="1" dirty="0"/>
              <a:t>南极洲地形剖面图</a:t>
            </a:r>
            <a:r>
              <a:rPr lang="zh-CN" b="1" dirty="0"/>
              <a:t>及阅读</a:t>
            </a:r>
            <a:r>
              <a:rPr lang="zh-CN" altLang="zh-CN" b="1" dirty="0"/>
              <a:t>《</a:t>
            </a:r>
            <a:r>
              <a:rPr lang="zh-CN" b="1" dirty="0"/>
              <a:t>南极洲</a:t>
            </a:r>
            <a:r>
              <a:rPr lang="zh-CN" altLang="zh-CN" b="1" dirty="0"/>
              <a:t>》</a:t>
            </a:r>
            <a:r>
              <a:rPr lang="zh-CN" altLang="en-US" b="1" dirty="0"/>
              <a:t>，归纳南极洲的地形特征</a:t>
            </a:r>
            <a:endParaRPr lang="zh-CN" altLang="zh-CN" b="1" dirty="0"/>
          </a:p>
          <a:p>
            <a:endParaRPr lang="zh-CN" altLang="zh-CN" b="1" dirty="0"/>
          </a:p>
          <a:p>
            <a:endParaRPr lang="zh-CN" altLang="zh-CN" b="1" dirty="0"/>
          </a:p>
        </p:txBody>
      </p:sp>
      <p:pic>
        <p:nvPicPr>
          <p:cNvPr id="18435" name="Picture 3" descr="南极地形1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868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11560" y="5013176"/>
            <a:ext cx="8064896" cy="1373188"/>
          </a:xfrm>
          <a:prstGeom prst="rect">
            <a:avLst/>
          </a:prstGeom>
          <a:solidFill>
            <a:srgbClr val="FFCCCC"/>
          </a:solidFill>
          <a:ln w="38100">
            <a:solidFill>
              <a:srgbClr val="92D050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地形特征：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</a:rPr>
              <a:t>南极洲是世界平均海拔最高的一个洲，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楷体_GB2312" pitchFamily="49" charset="-122"/>
              </a:rPr>
              <a:t>    冰雪广布，被称为“冰雪高原”。</a:t>
            </a:r>
          </a:p>
        </p:txBody>
      </p:sp>
    </p:spTree>
    <p:extLst>
      <p:ext uri="{BB962C8B-B14F-4D97-AF65-F5344CB8AC3E}">
        <p14:creationId xmlns:p14="http://schemas.microsoft.com/office/powerpoint/2010/main" val="398244365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allAtOnce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01300000242726124572844774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97975" cy="553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矩形 278531"/>
          <p:cNvSpPr>
            <a:spLocks noChangeArrowheads="1" noChangeShapeType="1" noTextEdit="1"/>
          </p:cNvSpPr>
          <p:nvPr/>
        </p:nvSpPr>
        <p:spPr bwMode="auto">
          <a:xfrm>
            <a:off x="3985306" y="764704"/>
            <a:ext cx="1100363" cy="668671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2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</a:rPr>
              <a:t>阅读</a:t>
            </a:r>
          </a:p>
        </p:txBody>
      </p:sp>
      <p:sp>
        <p:nvSpPr>
          <p:cNvPr id="5123" name="文本框 278532"/>
          <p:cNvSpPr txBox="1">
            <a:spLocks noChangeArrowheads="1"/>
          </p:cNvSpPr>
          <p:nvPr/>
        </p:nvSpPr>
        <p:spPr bwMode="auto">
          <a:xfrm>
            <a:off x="1042988" y="1773238"/>
            <a:ext cx="6985000" cy="348557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ea typeface="黑体" pitchFamily="49" charset="-122"/>
              </a:rPr>
              <a:t>南极洲（</a:t>
            </a:r>
            <a:r>
              <a:rPr lang="en-US" altLang="zh-CN" sz="2800" dirty="0">
                <a:solidFill>
                  <a:srgbClr val="000000"/>
                </a:solidFill>
                <a:ea typeface="黑体" pitchFamily="49" charset="-122"/>
              </a:rPr>
              <a:t>P62</a:t>
            </a:r>
            <a:r>
              <a:rPr lang="zh-CN" altLang="en-US" sz="2800" dirty="0">
                <a:solidFill>
                  <a:srgbClr val="000000"/>
                </a:solidFill>
                <a:ea typeface="黑体" pitchFamily="49" charset="-122"/>
              </a:rPr>
              <a:t>）</a:t>
            </a:r>
            <a:endParaRPr lang="en-US" altLang="zh-CN" sz="2800" dirty="0">
              <a:solidFill>
                <a:srgbClr val="000000"/>
              </a:solidFill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ea typeface="黑体" pitchFamily="49" charset="-122"/>
              </a:rPr>
              <a:t>1.</a:t>
            </a:r>
            <a:r>
              <a:rPr lang="zh-CN" altLang="en-US" sz="2800" dirty="0">
                <a:solidFill>
                  <a:srgbClr val="000000"/>
                </a:solidFill>
                <a:ea typeface="黑体" pitchFamily="49" charset="-122"/>
              </a:rPr>
              <a:t>尝试列举南极洲丰富的自然资源有哪些？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endParaRPr lang="en-US" altLang="zh-CN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endParaRPr lang="en-US" altLang="zh-CN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南极洲有没有定居人口？</a:t>
            </a:r>
            <a:endParaRPr lang="en-US" altLang="zh-CN" sz="2800" b="1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endParaRPr lang="zh-CN" altLang="en-US" dirty="0">
              <a:solidFill>
                <a:srgbClr val="0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124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51053" y="3085135"/>
            <a:ext cx="6768865" cy="523220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    淡水、石油、天然气、煤炭、铁矿等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67744" y="4619111"/>
            <a:ext cx="864096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没有</a:t>
            </a:r>
          </a:p>
        </p:txBody>
      </p:sp>
    </p:spTree>
    <p:extLst>
      <p:ext uri="{BB962C8B-B14F-4D97-AF65-F5344CB8AC3E}">
        <p14:creationId xmlns:p14="http://schemas.microsoft.com/office/powerpoint/2010/main" val="15652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027"/>
          <p:cNvSpPr txBox="1">
            <a:spLocks noChangeArrowheads="1"/>
          </p:cNvSpPr>
          <p:nvPr/>
        </p:nvSpPr>
        <p:spPr bwMode="auto">
          <a:xfrm>
            <a:off x="558800" y="655638"/>
            <a:ext cx="79248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FF7C80"/>
                </a:solidFill>
                <a:latin typeface="Times New Roman" pitchFamily="18" charset="0"/>
              </a:rPr>
              <a:t>探究：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煤是深埋在地下的古代植物经过漫长的时间演化而形成的。现在人们在冰雪覆盖的南极地区发现有煤，你能解释这一现象吗？</a:t>
            </a:r>
          </a:p>
        </p:txBody>
      </p:sp>
      <p:sp>
        <p:nvSpPr>
          <p:cNvPr id="28675" name="Text Box 1027"/>
          <p:cNvSpPr txBox="1">
            <a:spLocks noChangeArrowheads="1"/>
          </p:cNvSpPr>
          <p:nvPr/>
        </p:nvSpPr>
        <p:spPr bwMode="auto">
          <a:xfrm>
            <a:off x="762000" y="28956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煤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524000" y="3200400"/>
            <a:ext cx="10668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77" name="Text Box 1027"/>
          <p:cNvSpPr txBox="1">
            <a:spLocks noChangeArrowheads="1"/>
          </p:cNvSpPr>
          <p:nvPr/>
        </p:nvSpPr>
        <p:spPr bwMode="auto">
          <a:xfrm>
            <a:off x="2667000" y="28956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</a:rPr>
              <a:t>茂密的森林</a:t>
            </a:r>
          </a:p>
        </p:txBody>
      </p:sp>
      <p:sp>
        <p:nvSpPr>
          <p:cNvPr id="28678" name="Text Box 1027"/>
          <p:cNvSpPr txBox="1">
            <a:spLocks noChangeArrowheads="1"/>
          </p:cNvSpPr>
          <p:nvPr/>
        </p:nvSpPr>
        <p:spPr bwMode="auto">
          <a:xfrm>
            <a:off x="5943600" y="2895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>
                <a:solidFill>
                  <a:srgbClr val="006600"/>
                </a:solidFill>
                <a:latin typeface="Times New Roman" pitchFamily="18" charset="0"/>
              </a:rPr>
              <a:t>温热的环境</a:t>
            </a:r>
          </a:p>
        </p:txBody>
      </p:sp>
      <p:sp>
        <p:nvSpPr>
          <p:cNvPr id="28679" name="Text Box 1027"/>
          <p:cNvSpPr txBox="1">
            <a:spLocks noChangeArrowheads="1"/>
          </p:cNvSpPr>
          <p:nvPr/>
        </p:nvSpPr>
        <p:spPr bwMode="auto">
          <a:xfrm>
            <a:off x="5007812" y="40386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6600"/>
                </a:solidFill>
                <a:latin typeface="Times New Roman" pitchFamily="18" charset="0"/>
              </a:rPr>
              <a:t>曾经在纬度较低的地区</a:t>
            </a:r>
          </a:p>
        </p:txBody>
      </p:sp>
      <p:sp>
        <p:nvSpPr>
          <p:cNvPr id="28680" name="Text Box 1027"/>
          <p:cNvSpPr txBox="1">
            <a:spLocks noChangeArrowheads="1"/>
          </p:cNvSpPr>
          <p:nvPr/>
        </p:nvSpPr>
        <p:spPr bwMode="auto">
          <a:xfrm>
            <a:off x="575139" y="4033837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Times New Roman" pitchFamily="18" charset="0"/>
                <a:ea typeface="微软雅黑" pitchFamily="34" charset="-122"/>
              </a:rPr>
              <a:t>大陆漂移的结果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800600" y="3200400"/>
            <a:ext cx="10668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781800" y="3505200"/>
            <a:ext cx="0" cy="53340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H="1">
            <a:off x="3868440" y="4323556"/>
            <a:ext cx="1066800" cy="0"/>
          </a:xfrm>
          <a:prstGeom prst="line">
            <a:avLst/>
          </a:prstGeom>
          <a:noFill/>
          <a:ln w="57150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5844" y="4870437"/>
            <a:ext cx="6620612" cy="1366528"/>
          </a:xfrm>
          <a:prstGeom prst="rect">
            <a:avLst/>
          </a:prstGeom>
          <a:solidFill>
            <a:srgbClr val="FFCCCC"/>
          </a:solidFill>
          <a:ln w="3810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南极大陆目前气候寒冷、冰雪覆盖，不会生长形成煤的植物，这说明过去南极洲可能位于比较温暖的地方，后因大陆漂移逐渐到达南极地区。</a:t>
            </a:r>
          </a:p>
        </p:txBody>
      </p:sp>
    </p:spTree>
    <p:extLst>
      <p:ext uri="{BB962C8B-B14F-4D97-AF65-F5344CB8AC3E}">
        <p14:creationId xmlns:p14="http://schemas.microsoft.com/office/powerpoint/2010/main" val="15775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80" grpId="0" autoUpdateAnimBg="0"/>
      <p:bldP spid="28681" grpId="0" animBg="1"/>
      <p:bldP spid="28682" grpId="0" animBg="1"/>
      <p:bldP spid="28683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2"/>
          <p:cNvSpPr>
            <a:spLocks noChangeArrowheads="1" noChangeShapeType="1"/>
          </p:cNvSpPr>
          <p:nvPr/>
        </p:nvSpPr>
        <p:spPr bwMode="auto">
          <a:xfrm>
            <a:off x="304800" y="609600"/>
            <a:ext cx="30480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i="1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第</a:t>
            </a:r>
            <a:r>
              <a:rPr lang="en-US" altLang="zh-CN" sz="3600" b="1" i="1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63</a:t>
            </a:r>
            <a:r>
              <a:rPr lang="zh-CN" altLang="en-US" sz="3600" b="1" i="1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页活动：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19200" y="2362200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800000"/>
                </a:solidFill>
                <a:ea typeface="微软雅黑" pitchFamily="34" charset="-122"/>
              </a:rPr>
              <a:t>酷寒、多狂风、降水稀少。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853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>
                <a:solidFill>
                  <a:srgbClr val="000000"/>
                </a:solidFill>
                <a:ea typeface="楷体" pitchFamily="49" charset="-122"/>
              </a:rPr>
              <a:t>阅读课本上材料，概括南极地区的气候特点。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181100" y="4260397"/>
            <a:ext cx="7391400" cy="249299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方正姚体" pitchFamily="2" charset="-122"/>
              </a:rPr>
              <a:t>1.</a:t>
            </a:r>
            <a:r>
              <a:rPr lang="zh-CN" altLang="en-US" sz="2400" b="1" dirty="0">
                <a:solidFill>
                  <a:srgbClr val="000000"/>
                </a:solidFill>
                <a:ea typeface="方正姚体" pitchFamily="2" charset="-122"/>
              </a:rPr>
              <a:t>北极地区以海洋为主，而南极地区以陆地为主，海洋相对于陆地来说更容易保温；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方正姚体" pitchFamily="2" charset="-122"/>
              </a:rPr>
              <a:t>2.</a:t>
            </a:r>
            <a:r>
              <a:rPr lang="zh-CN" altLang="en-US" sz="2400" b="1" dirty="0">
                <a:solidFill>
                  <a:srgbClr val="000000"/>
                </a:solidFill>
                <a:ea typeface="方正姚体" pitchFamily="2" charset="-122"/>
              </a:rPr>
              <a:t>南极地区海拔比北极地区高，海拔越高，气温越低；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方正姚体" pitchFamily="2" charset="-122"/>
                <a:ea typeface="方正姚体" pitchFamily="2" charset="-122"/>
              </a:rPr>
              <a:t>3.</a:t>
            </a:r>
            <a:r>
              <a:rPr lang="zh-CN" altLang="en-US" sz="2400" b="1" dirty="0">
                <a:latin typeface="方正姚体" pitchFamily="2" charset="-122"/>
                <a:ea typeface="方正姚体" pitchFamily="2" charset="-122"/>
              </a:rPr>
              <a:t>南极大部分地区被冰雪覆盖，冰雪对太阳光有           很强的反射作用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657600" y="3810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>
                <a:solidFill>
                  <a:srgbClr val="800000"/>
                </a:solidFill>
                <a:ea typeface="方正姚体" pitchFamily="2" charset="-122"/>
              </a:rPr>
              <a:t>南极地区比北极地区冷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09600" y="3048000"/>
            <a:ext cx="8229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4400" b="1">
                <a:solidFill>
                  <a:srgbClr val="800000"/>
                </a:solidFill>
                <a:ea typeface="微软雅黑" pitchFamily="34" charset="-122"/>
              </a:rPr>
              <a:t>思考：</a:t>
            </a:r>
            <a:r>
              <a:rPr lang="zh-CN" altLang="en-US" sz="2800" b="1">
                <a:solidFill>
                  <a:srgbClr val="006600"/>
                </a:solidFill>
                <a:latin typeface="楷体" pitchFamily="49" charset="-122"/>
                <a:ea typeface="楷体" pitchFamily="49" charset="-122"/>
              </a:rPr>
              <a:t>是北极地区比较冷还是南极地区比较冷？为什么？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22030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6" grpId="0" autoUpdateAnimBg="0"/>
      <p:bldP spid="204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56762"/>
              </p:ext>
            </p:extLst>
          </p:nvPr>
        </p:nvGraphicFramePr>
        <p:xfrm>
          <a:off x="76200" y="1076325"/>
          <a:ext cx="8982075" cy="383063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4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0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北极地区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南极地区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海陆位置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经纬位置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气候特点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1827213" y="0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zh-CN" altLang="zh-CN" sz="3600">
              <a:latin typeface="Times New Roman" pitchFamily="18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486400" y="1905000"/>
            <a:ext cx="33750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sz="3200" b="1">
                <a:latin typeface="Times New Roman" pitchFamily="18" charset="0"/>
                <a:ea typeface="楷体_GB2312" pitchFamily="49" charset="-122"/>
              </a:rPr>
              <a:t>太平洋、大西洋、印度洋包围</a:t>
            </a:r>
          </a:p>
        </p:txBody>
      </p: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2209800" y="1905000"/>
            <a:ext cx="3352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sz="3200" b="1" dirty="0">
                <a:latin typeface="楷体_GB2312" pitchFamily="49" charset="-122"/>
                <a:ea typeface="楷体_GB2312" pitchFamily="49" charset="-122"/>
              </a:rPr>
              <a:t>北美洲、亚洲、欧洲包围 </a:t>
            </a:r>
          </a:p>
        </p:txBody>
      </p:sp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2057400" y="2940050"/>
            <a:ext cx="3505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北极圈以北，高纬地区；跨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360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个经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度</a:t>
            </a:r>
            <a:r>
              <a:rPr lang="zh-CN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9731" name="Text Box 35"/>
          <p:cNvSpPr txBox="1">
            <a:spLocks noChangeArrowheads="1"/>
          </p:cNvSpPr>
          <p:nvPr/>
        </p:nvSpPr>
        <p:spPr bwMode="auto">
          <a:xfrm>
            <a:off x="5562600" y="2940050"/>
            <a:ext cx="3276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sz="2800" b="1">
                <a:latin typeface="楷体_GB2312" pitchFamily="49" charset="-122"/>
                <a:ea typeface="楷体_GB2312" pitchFamily="49" charset="-122"/>
              </a:rPr>
              <a:t>高纬度地区；跨</a:t>
            </a:r>
            <a:r>
              <a:rPr lang="zh-CN" altLang="zh-CN" sz="2800" b="1">
                <a:latin typeface="楷体_GB2312" pitchFamily="49" charset="-122"/>
                <a:ea typeface="楷体_GB2312" pitchFamily="49" charset="-122"/>
              </a:rPr>
              <a:t>360</a:t>
            </a:r>
            <a:r>
              <a:rPr lang="zh-CN" sz="2800" b="1">
                <a:latin typeface="楷体_GB2312" pitchFamily="49" charset="-122"/>
                <a:ea typeface="楷体_GB2312" pitchFamily="49" charset="-122"/>
              </a:rPr>
              <a:t>个经度。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2260600" y="4114800"/>
            <a:ext cx="513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sz="3200" b="1" dirty="0">
                <a:latin typeface="Times New Roman" pitchFamily="18" charset="0"/>
                <a:ea typeface="楷体_GB2312" pitchFamily="49" charset="-122"/>
              </a:rPr>
              <a:t>酷寒、多狂风、降水稀少</a:t>
            </a: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1752600" y="304800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sz="3200" b="1">
                <a:ea typeface="楷体_GB2312" pitchFamily="49" charset="-122"/>
              </a:rPr>
              <a:t>课堂小结</a:t>
            </a:r>
          </a:p>
        </p:txBody>
      </p:sp>
      <p:sp>
        <p:nvSpPr>
          <p:cNvPr id="13" name="Text Box 115"/>
          <p:cNvSpPr txBox="1">
            <a:spLocks noChangeArrowheads="1"/>
          </p:cNvSpPr>
          <p:nvPr/>
        </p:nvSpPr>
        <p:spPr bwMode="auto">
          <a:xfrm>
            <a:off x="1859487" y="5302250"/>
            <a:ext cx="7086600" cy="1015663"/>
          </a:xfrm>
          <a:prstGeom prst="rect">
            <a:avLst/>
          </a:prstGeom>
          <a:solidFill>
            <a:srgbClr val="FFCCCC"/>
          </a:solidFill>
          <a:ln w="38100">
            <a:solidFill>
              <a:srgbClr val="92D050"/>
            </a:solidFill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4"/>
                </a:solidFill>
                <a:latin typeface="+mn-ea"/>
              </a:rPr>
              <a:t>    </a:t>
            </a:r>
            <a:r>
              <a:rPr lang="zh-CN" altLang="en-US" sz="2400" b="1" dirty="0">
                <a:latin typeface="+mn-ea"/>
              </a:rPr>
              <a:t>无论北冰洋还是南极洲，都是一望无际的冰雪世界。地球上</a:t>
            </a:r>
            <a:r>
              <a:rPr lang="en-US" altLang="zh-CN" sz="2400" b="1" dirty="0">
                <a:latin typeface="+mn-ea"/>
              </a:rPr>
              <a:t>68%</a:t>
            </a:r>
            <a:r>
              <a:rPr lang="zh-CN" altLang="en-US" sz="2400" b="1" dirty="0">
                <a:latin typeface="+mn-ea"/>
              </a:rPr>
              <a:t>的淡水以冰雪的形式储存在两极地区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5663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8" grpId="0" autoUpdateAnimBg="0"/>
      <p:bldP spid="29729" grpId="0" autoUpdateAnimBg="0"/>
      <p:bldP spid="29730" grpId="0" autoUpdateAnimBg="0"/>
      <p:bldP spid="29731" grpId="0" autoUpdateAnimBg="0"/>
      <p:bldP spid="2973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1886421" y="1524000"/>
            <a:ext cx="2659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prstClr val="black"/>
                </a:solidFill>
                <a:latin typeface="方正小标宋简体" pitchFamily="65" charset="-122"/>
                <a:ea typeface="方正小标宋简体" pitchFamily="65" charset="-122"/>
              </a:rPr>
              <a:t>达标检测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1054115" y="3159579"/>
            <a:ext cx="48157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FF0000"/>
                </a:solidFill>
                <a:latin typeface="方正小标宋简体" pitchFamily="65" charset="-122"/>
                <a:ea typeface="方正小标宋简体" pitchFamily="65" charset="-122"/>
              </a:rPr>
              <a:t>完成导学案上的检测</a:t>
            </a:r>
            <a:endParaRPr lang="en-US" altLang="zh-CN" sz="4000" b="1" dirty="0">
              <a:solidFill>
                <a:srgbClr val="FF0000"/>
              </a:solidFill>
              <a:latin typeface="方正小标宋简体" pitchFamily="65" charset="-122"/>
              <a:ea typeface="方正小标宋简体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39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en-US" altLang="zh-CN" b="1" kern="100" dirty="0">
                <a:solidFill>
                  <a:schemeClr val="tx1"/>
                </a:solidFill>
                <a:latin typeface="Calibri"/>
                <a:ea typeface="宋体"/>
                <a:cs typeface="Times New Roman"/>
              </a:rPr>
              <a:t>Hi,</a:t>
            </a:r>
            <a:r>
              <a:rPr lang="zh-CN" altLang="en-US" b="1" kern="100" dirty="0">
                <a:solidFill>
                  <a:schemeClr val="tx1"/>
                </a:solidFill>
                <a:latin typeface="Calibri"/>
                <a:ea typeface="宋体"/>
                <a:cs typeface="Times New Roman"/>
              </a:rPr>
              <a:t>同学们，大家好！</a:t>
            </a:r>
            <a:r>
              <a:rPr lang="zh-CN" altLang="zh-CN" b="1" kern="100" dirty="0">
                <a:solidFill>
                  <a:schemeClr val="tx1"/>
                </a:solidFill>
                <a:latin typeface="Calibri"/>
                <a:ea typeface="宋体"/>
                <a:cs typeface="Times New Roman"/>
              </a:rPr>
              <a:t>这是湘教版七年级下册地理，第七章了解地区，第五节北极地区和南极地区的第一课时，讲的是北极地区和南极地区的地理位置、地形、气候等自然地理要素。</a:t>
            </a:r>
            <a:endParaRPr lang="en-US" altLang="zh-CN" b="1" kern="100" dirty="0">
              <a:solidFill>
                <a:schemeClr val="tx1"/>
              </a:solidFill>
              <a:latin typeface="Calibri"/>
              <a:ea typeface="宋体"/>
              <a:cs typeface="Times New Roman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chemeClr val="tx1"/>
                </a:solidFill>
                <a:latin typeface="Calibri"/>
                <a:ea typeface="宋体"/>
                <a:cs typeface="Times New Roman"/>
                <a:hlinkClick r:id="rId2" action="ppaction://hlinkfile"/>
              </a:rPr>
              <a:t>提示：请大家先点击观看微视频来了解这节课要讲述的重点知识，注意仔细听讲！</a:t>
            </a:r>
            <a:endParaRPr lang="en-US" altLang="zh-CN" b="1" kern="100" dirty="0">
              <a:solidFill>
                <a:schemeClr val="tx1"/>
              </a:solidFill>
              <a:latin typeface="Calibri"/>
              <a:ea typeface="宋体"/>
              <a:cs typeface="Times New Roman"/>
            </a:endParaRPr>
          </a:p>
          <a:p>
            <a:pPr indent="266700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solidFill>
                  <a:schemeClr val="tx1"/>
                </a:solidFill>
                <a:latin typeface="Calibri"/>
                <a:ea typeface="宋体"/>
                <a:cs typeface="Times New Roman"/>
              </a:rPr>
              <a:t>观看完毕，请开始点击课件一页页进行学习吧，不要忘记完成导学案上的题目，加油！</a:t>
            </a:r>
            <a:endParaRPr lang="zh-CN" altLang="zh-CN" b="1" kern="100" dirty="0">
              <a:solidFill>
                <a:schemeClr val="tx1"/>
              </a:solidFill>
              <a:latin typeface="Calibri"/>
              <a:ea typeface="宋体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1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WordArt 2"/>
          <p:cNvSpPr>
            <a:spLocks noChangeArrowheads="1" noChangeShapeType="1"/>
          </p:cNvSpPr>
          <p:nvPr/>
        </p:nvSpPr>
        <p:spPr bwMode="auto">
          <a:xfrm>
            <a:off x="4860032" y="444500"/>
            <a:ext cx="2376264" cy="596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第</a:t>
            </a:r>
            <a:r>
              <a:rPr lang="en-US" altLang="zh-CN" sz="3600" b="1" i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60</a:t>
            </a:r>
            <a:r>
              <a:rPr lang="zh-CN" altLang="en-US" sz="3600" b="1" i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页活动：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itchFamily="34" charset="0"/>
                <a:ea typeface="楷体" pitchFamily="49" charset="-122"/>
              </a:rPr>
              <a:t>１、阅读课本图</a:t>
            </a:r>
            <a:r>
              <a:rPr lang="en-US" altLang="zh-CN" sz="3200" b="1" dirty="0">
                <a:latin typeface="Arial" pitchFamily="34" charset="0"/>
                <a:ea typeface="楷体" pitchFamily="49" charset="-122"/>
              </a:rPr>
              <a:t>7-40</a:t>
            </a:r>
            <a:r>
              <a:rPr lang="zh-CN" altLang="en-US" sz="3200" b="1" dirty="0">
                <a:latin typeface="Arial" pitchFamily="34" charset="0"/>
                <a:ea typeface="楷体" pitchFamily="49" charset="-122"/>
              </a:rPr>
              <a:t>和</a:t>
            </a:r>
            <a:r>
              <a:rPr lang="en-US" altLang="zh-CN" sz="3200" b="1" dirty="0">
                <a:latin typeface="Arial" pitchFamily="34" charset="0"/>
                <a:ea typeface="楷体" pitchFamily="49" charset="-122"/>
              </a:rPr>
              <a:t>7-42</a:t>
            </a:r>
            <a:r>
              <a:rPr lang="zh-CN" altLang="en-US" sz="3200" b="1" dirty="0">
                <a:latin typeface="Arial" pitchFamily="34" charset="0"/>
                <a:ea typeface="楷体" pitchFamily="49" charset="-122"/>
              </a:rPr>
              <a:t>，找出北冰洋和南极洲，说出它们所处纬度位置的特点。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0700" y="2853184"/>
            <a:ext cx="86178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3600" b="1" dirty="0">
                <a:solidFill>
                  <a:srgbClr val="800000"/>
                </a:solidFill>
                <a:latin typeface="Arial" pitchFamily="34" charset="0"/>
                <a:ea typeface="隶书" pitchFamily="49" charset="-122"/>
              </a:rPr>
              <a:t>北冰洋位于地球最</a:t>
            </a:r>
            <a:r>
              <a:rPr lang="en-US" altLang="zh-CN" sz="3600" b="1" u="sng" dirty="0">
                <a:solidFill>
                  <a:srgbClr val="800000"/>
                </a:solidFill>
                <a:latin typeface="Arial" pitchFamily="34" charset="0"/>
                <a:ea typeface="隶书" pitchFamily="49" charset="-122"/>
              </a:rPr>
              <a:t>       </a:t>
            </a:r>
            <a:r>
              <a:rPr lang="zh-CN" sz="3600" b="1" dirty="0">
                <a:solidFill>
                  <a:srgbClr val="800000"/>
                </a:solidFill>
                <a:latin typeface="Arial" pitchFamily="34" charset="0"/>
                <a:ea typeface="隶书" pitchFamily="49" charset="-122"/>
              </a:rPr>
              <a:t>端，</a:t>
            </a:r>
            <a:endParaRPr lang="en-US" altLang="zh-CN" sz="3600" b="1" dirty="0">
              <a:solidFill>
                <a:srgbClr val="800000"/>
              </a:solidFill>
              <a:latin typeface="Arial" pitchFamily="34" charset="0"/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800000"/>
                </a:solidFill>
                <a:latin typeface="Arial" pitchFamily="34" charset="0"/>
                <a:ea typeface="隶书" pitchFamily="49" charset="-122"/>
              </a:rPr>
              <a:t>是</a:t>
            </a:r>
            <a:r>
              <a:rPr lang="zh-CN" sz="3600" b="1" dirty="0">
                <a:solidFill>
                  <a:srgbClr val="800000"/>
                </a:solidFill>
                <a:latin typeface="Arial" pitchFamily="34" charset="0"/>
                <a:ea typeface="隶书" pitchFamily="49" charset="-122"/>
              </a:rPr>
              <a:t>纬度</a:t>
            </a:r>
            <a:r>
              <a:rPr lang="zh-CN" altLang="en-US" sz="3600" b="1" dirty="0">
                <a:solidFill>
                  <a:srgbClr val="800000"/>
                </a:solidFill>
                <a:latin typeface="Arial" pitchFamily="34" charset="0"/>
                <a:ea typeface="隶书" pitchFamily="49" charset="-122"/>
              </a:rPr>
              <a:t>最</a:t>
            </a:r>
            <a:r>
              <a:rPr lang="en-US" altLang="zh-CN" sz="3600" b="1" u="sng" dirty="0">
                <a:solidFill>
                  <a:srgbClr val="800000"/>
                </a:solidFill>
                <a:latin typeface="Arial" pitchFamily="34" charset="0"/>
                <a:ea typeface="隶书" pitchFamily="49" charset="-122"/>
              </a:rPr>
              <a:t>       </a:t>
            </a:r>
            <a:r>
              <a:rPr lang="zh-CN" altLang="en-US" sz="3600" b="1" dirty="0">
                <a:solidFill>
                  <a:srgbClr val="800000"/>
                </a:solidFill>
                <a:latin typeface="Arial" pitchFamily="34" charset="0"/>
                <a:ea typeface="隶书" pitchFamily="49" charset="-122"/>
              </a:rPr>
              <a:t>的</a:t>
            </a:r>
            <a:r>
              <a:rPr lang="zh-CN" sz="3600" b="1" dirty="0">
                <a:solidFill>
                  <a:srgbClr val="800000"/>
                </a:solidFill>
                <a:latin typeface="Arial" pitchFamily="34" charset="0"/>
                <a:ea typeface="隶书" pitchFamily="49" charset="-122"/>
              </a:rPr>
              <a:t>大洋。</a:t>
            </a:r>
          </a:p>
          <a:p>
            <a:pPr>
              <a:spcBef>
                <a:spcPct val="50000"/>
              </a:spcBef>
            </a:pPr>
            <a:r>
              <a:rPr lang="zh-CN" sz="3600" b="1" dirty="0">
                <a:solidFill>
                  <a:srgbClr val="002060"/>
                </a:solidFill>
                <a:latin typeface="Arial" pitchFamily="34" charset="0"/>
                <a:ea typeface="隶书" pitchFamily="49" charset="-122"/>
              </a:rPr>
              <a:t>南极洲位于地球最</a:t>
            </a:r>
            <a:r>
              <a:rPr lang="en-US" altLang="zh-CN" sz="3600" b="1" u="sng" dirty="0">
                <a:solidFill>
                  <a:srgbClr val="002060"/>
                </a:solidFill>
                <a:latin typeface="Arial" pitchFamily="34" charset="0"/>
                <a:ea typeface="隶书" pitchFamily="49" charset="-122"/>
              </a:rPr>
              <a:t>       </a:t>
            </a:r>
            <a:r>
              <a:rPr lang="zh-CN" sz="3600" b="1" dirty="0">
                <a:solidFill>
                  <a:srgbClr val="002060"/>
                </a:solidFill>
                <a:latin typeface="Arial" pitchFamily="34" charset="0"/>
                <a:ea typeface="隶书" pitchFamily="49" charset="-122"/>
              </a:rPr>
              <a:t>端，</a:t>
            </a:r>
            <a:endParaRPr lang="en-US" altLang="zh-CN" sz="3600" b="1" dirty="0">
              <a:solidFill>
                <a:srgbClr val="002060"/>
              </a:solidFill>
              <a:latin typeface="Arial" pitchFamily="34" charset="0"/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2060"/>
                </a:solidFill>
                <a:latin typeface="Arial" pitchFamily="34" charset="0"/>
                <a:ea typeface="隶书" pitchFamily="49" charset="-122"/>
              </a:rPr>
              <a:t>是</a:t>
            </a:r>
            <a:r>
              <a:rPr lang="zh-CN" sz="3600" b="1" dirty="0">
                <a:solidFill>
                  <a:srgbClr val="002060"/>
                </a:solidFill>
                <a:latin typeface="Arial" pitchFamily="34" charset="0"/>
                <a:ea typeface="隶书" pitchFamily="49" charset="-122"/>
              </a:rPr>
              <a:t>纬度最</a:t>
            </a:r>
            <a:r>
              <a:rPr lang="en-US" altLang="zh-CN" sz="3600" b="1" u="sng" dirty="0">
                <a:solidFill>
                  <a:srgbClr val="002060"/>
                </a:solidFill>
                <a:latin typeface="Arial" pitchFamily="34" charset="0"/>
                <a:ea typeface="隶书" pitchFamily="49" charset="-122"/>
              </a:rPr>
              <a:t>        </a:t>
            </a:r>
            <a:r>
              <a:rPr lang="zh-CN" altLang="en-US" sz="3600" b="1" dirty="0">
                <a:solidFill>
                  <a:srgbClr val="002060"/>
                </a:solidFill>
                <a:latin typeface="Arial" pitchFamily="34" charset="0"/>
                <a:ea typeface="隶书" pitchFamily="49" charset="-122"/>
              </a:rPr>
              <a:t>的</a:t>
            </a:r>
            <a:r>
              <a:rPr lang="zh-CN" sz="3600" b="1" dirty="0">
                <a:solidFill>
                  <a:srgbClr val="002060"/>
                </a:solidFill>
                <a:latin typeface="Arial" pitchFamily="34" charset="0"/>
                <a:ea typeface="隶书" pitchFamily="49" charset="-122"/>
              </a:rPr>
              <a:t>大洲。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1734" y="506412"/>
            <a:ext cx="4071938" cy="561975"/>
            <a:chOff x="0" y="644"/>
            <a:chExt cx="1074" cy="354"/>
          </a:xfrm>
        </p:grpSpPr>
        <p:pic>
          <p:nvPicPr>
            <p:cNvPr id="6" name="Picture 6" descr="元件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44"/>
              <a:ext cx="1074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2" y="680"/>
              <a:ext cx="887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500" b="1" dirty="0">
                  <a:solidFill>
                    <a:srgbClr val="FFFF00"/>
                  </a:solidFill>
                  <a:ea typeface="方正小标宋简体" pitchFamily="65" charset="-122"/>
                </a:rPr>
                <a:t>自主学习一：冰雪世界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33672" y="2891875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北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9752" y="368013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9972" y="442284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5129" y="530120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1856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274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>
                <a:solidFill>
                  <a:srgbClr val="000000"/>
                </a:solidFill>
                <a:ea typeface="楷体" pitchFamily="49" charset="-122"/>
              </a:rPr>
              <a:t>２、①找出北冰洋四周的大陆。</a:t>
            </a:r>
          </a:p>
        </p:txBody>
      </p:sp>
      <p:sp>
        <p:nvSpPr>
          <p:cNvPr id="13315" name="WordArt 3"/>
          <p:cNvSpPr>
            <a:spLocks noChangeArrowheads="1" noChangeShapeType="1"/>
          </p:cNvSpPr>
          <p:nvPr/>
        </p:nvSpPr>
        <p:spPr bwMode="auto">
          <a:xfrm>
            <a:off x="304800" y="685800"/>
            <a:ext cx="210696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050" b="1" i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第</a:t>
            </a:r>
            <a:r>
              <a:rPr lang="en-US" altLang="zh-CN" sz="1050" b="1" i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60</a:t>
            </a:r>
            <a:r>
              <a:rPr lang="zh-CN" altLang="en-US" sz="1050" b="1" i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页活动：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28600" y="2743200"/>
            <a:ext cx="335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zh-CN" sz="2800" b="1">
                <a:solidFill>
                  <a:srgbClr val="006600"/>
                </a:solidFill>
                <a:ea typeface="楷体" pitchFamily="49" charset="-122"/>
              </a:rPr>
              <a:t>②</a:t>
            </a:r>
            <a:r>
              <a:rPr lang="zh-CN" altLang="en-US" sz="2800" b="1">
                <a:solidFill>
                  <a:srgbClr val="006600"/>
                </a:solidFill>
                <a:ea typeface="楷体" pitchFamily="49" charset="-122"/>
              </a:rPr>
              <a:t>北冰洋跨多少个经度？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8600" y="4572000"/>
            <a:ext cx="729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zh-CN" sz="2800" b="1" dirty="0">
                <a:solidFill>
                  <a:srgbClr val="003366"/>
                </a:solidFill>
                <a:ea typeface="楷体" pitchFamily="49" charset="-122"/>
              </a:rPr>
              <a:t>③</a:t>
            </a:r>
            <a:r>
              <a:rPr lang="zh-CN" altLang="en-US" sz="2800" b="1" dirty="0">
                <a:solidFill>
                  <a:srgbClr val="003366"/>
                </a:solidFill>
                <a:ea typeface="楷体" pitchFamily="49" charset="-122"/>
              </a:rPr>
              <a:t>我们所讲的北极地区是不是就是北冰洋呢？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28600" y="3579981"/>
            <a:ext cx="4695825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zh-CN" sz="2400" b="1" dirty="0">
                <a:solidFill>
                  <a:srgbClr val="800000"/>
                </a:solidFill>
                <a:latin typeface="方正姚体" pitchFamily="2" charset="-122"/>
                <a:ea typeface="方正姚体" pitchFamily="2" charset="-122"/>
              </a:rPr>
              <a:t>360°</a:t>
            </a:r>
            <a:r>
              <a:rPr lang="zh-CN" altLang="en-US" sz="2400" b="1" dirty="0">
                <a:solidFill>
                  <a:srgbClr val="800000"/>
                </a:solidFill>
                <a:latin typeface="方正姚体" pitchFamily="2" charset="-122"/>
                <a:ea typeface="方正姚体" pitchFamily="2" charset="-122"/>
              </a:rPr>
              <a:t>，</a:t>
            </a:r>
            <a:endParaRPr lang="en-US" altLang="zh-CN" sz="2400" b="1" dirty="0">
              <a:solidFill>
                <a:srgbClr val="800000"/>
              </a:solidFill>
              <a:latin typeface="方正姚体" pitchFamily="2" charset="-122"/>
              <a:ea typeface="方正姚体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400" b="1" dirty="0">
                <a:solidFill>
                  <a:srgbClr val="800000"/>
                </a:solidFill>
                <a:latin typeface="方正姚体" pitchFamily="2" charset="-122"/>
                <a:ea typeface="方正姚体" pitchFamily="2" charset="-122"/>
              </a:rPr>
              <a:t>是跨经度最广的大洋。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04800" y="5246914"/>
            <a:ext cx="8458200" cy="1384995"/>
          </a:xfrm>
          <a:prstGeom prst="rect">
            <a:avLst/>
          </a:prstGeom>
          <a:solidFill>
            <a:srgbClr val="FFC000"/>
          </a:solidFill>
          <a:ln w="57150">
            <a:solidFill>
              <a:srgbClr val="000000"/>
            </a:solidFill>
            <a:prstDash val="sys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800000"/>
                </a:solidFill>
                <a:ea typeface="隶书" pitchFamily="49" charset="-122"/>
              </a:rPr>
              <a:t>北极地区指的是北极圈以北的地区，</a:t>
            </a: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包括 </a:t>
            </a:r>
            <a:r>
              <a:rPr lang="zh-CN" altLang="en-US" sz="2800" b="1" u="sng" dirty="0">
                <a:solidFill>
                  <a:srgbClr val="000000"/>
                </a:solidFill>
                <a:ea typeface="隶书" pitchFamily="49" charset="-122"/>
              </a:rPr>
              <a:t>          </a:t>
            </a: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洋、</a:t>
            </a:r>
            <a:endParaRPr lang="en-US" altLang="zh-CN" sz="2800" b="1" dirty="0">
              <a:solidFill>
                <a:srgbClr val="000000"/>
              </a:solidFill>
              <a:ea typeface="隶书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u="sng" dirty="0">
                <a:solidFill>
                  <a:srgbClr val="000000"/>
                </a:solidFill>
                <a:ea typeface="隶书" pitchFamily="49" charset="-122"/>
              </a:rPr>
              <a:t>            </a:t>
            </a: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大陆和</a:t>
            </a:r>
            <a:r>
              <a:rPr lang="zh-CN" altLang="en-US" sz="2800" b="1" u="sng" dirty="0">
                <a:solidFill>
                  <a:srgbClr val="000000"/>
                </a:solidFill>
                <a:ea typeface="隶书" pitchFamily="49" charset="-122"/>
              </a:rPr>
              <a:t>              </a:t>
            </a: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大陆的北部及一些岛屿。北极地区以 </a:t>
            </a:r>
            <a:r>
              <a:rPr lang="zh-CN" altLang="en-US" sz="2800" b="1" u="sng" dirty="0">
                <a:solidFill>
                  <a:srgbClr val="000000"/>
                </a:solidFill>
                <a:ea typeface="隶书" pitchFamily="49" charset="-122"/>
              </a:rPr>
              <a:t>             </a:t>
            </a: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为主。</a:t>
            </a:r>
          </a:p>
        </p:txBody>
      </p:sp>
      <p:pic>
        <p:nvPicPr>
          <p:cNvPr id="13320" name="Picture 8" descr="北极地区_副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3" y="-25400"/>
            <a:ext cx="6024562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4260850" y="333375"/>
            <a:ext cx="3911600" cy="3886200"/>
          </a:xfrm>
          <a:prstGeom prst="ellipse">
            <a:avLst/>
          </a:prstGeom>
          <a:noFill/>
          <a:ln w="63500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1035" y="5239656"/>
            <a:ext cx="95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北冰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369" y="5647023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亚欧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5101" y="5611854"/>
            <a:ext cx="147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北美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6055156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海洋</a:t>
            </a:r>
          </a:p>
        </p:txBody>
      </p:sp>
    </p:spTree>
    <p:extLst>
      <p:ext uri="{BB962C8B-B14F-4D97-AF65-F5344CB8AC3E}">
        <p14:creationId xmlns:p14="http://schemas.microsoft.com/office/powerpoint/2010/main" val="354527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9" grpId="0" animBg="1"/>
      <p:bldP spid="13321" grpId="0" animBg="1"/>
      <p:bldP spid="2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260648"/>
            <a:ext cx="47434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046" y="688704"/>
            <a:ext cx="441796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练一练 ：</a:t>
            </a:r>
            <a:endParaRPr lang="en-US" altLang="zh-CN" dirty="0"/>
          </a:p>
          <a:p>
            <a:r>
              <a:rPr lang="zh-CN" altLang="en-US" sz="3200" b="1" dirty="0"/>
              <a:t>读右图，回答下列问题：</a:t>
            </a:r>
            <a:endParaRPr lang="en-US" altLang="zh-CN" sz="3200" b="1" dirty="0"/>
          </a:p>
          <a:p>
            <a:r>
              <a:rPr lang="en-US" altLang="zh-CN" sz="3200" dirty="0"/>
              <a:t>1.</a:t>
            </a:r>
            <a:r>
              <a:rPr lang="zh-CN" altLang="en-US" sz="3200" dirty="0"/>
              <a:t>图中字母</a:t>
            </a:r>
            <a:r>
              <a:rPr lang="en-US" altLang="zh-CN" sz="3200" dirty="0"/>
              <a:t>A</a:t>
            </a:r>
            <a:r>
              <a:rPr lang="zh-CN" altLang="en-US" sz="3200" dirty="0"/>
              <a:t>表示的是</a:t>
            </a:r>
            <a:endParaRPr lang="en-US" altLang="zh-CN" sz="3200" dirty="0"/>
          </a:p>
          <a:p>
            <a:r>
              <a:rPr lang="en-US" altLang="zh-CN" sz="3200" dirty="0"/>
              <a:t> </a:t>
            </a:r>
            <a:r>
              <a:rPr lang="en-US" altLang="zh-CN" sz="3200" u="sng" dirty="0"/>
              <a:t>               </a:t>
            </a:r>
            <a:r>
              <a:rPr lang="en-US" altLang="zh-CN" sz="3200" dirty="0"/>
              <a:t> </a:t>
            </a:r>
            <a:r>
              <a:rPr lang="zh-CN" altLang="en-US" sz="3200" dirty="0"/>
              <a:t>海峡，它是  </a:t>
            </a:r>
            <a:endParaRPr lang="en-US" altLang="zh-CN" sz="3200" dirty="0"/>
          </a:p>
          <a:p>
            <a:r>
              <a:rPr lang="en-US" altLang="zh-CN" sz="3200" dirty="0"/>
              <a:t> </a:t>
            </a:r>
            <a:r>
              <a:rPr lang="en-US" altLang="zh-CN" sz="3200" u="sng" dirty="0"/>
              <a:t>         </a:t>
            </a:r>
            <a:r>
              <a:rPr lang="zh-CN" altLang="en-US" sz="3200" dirty="0"/>
              <a:t>国与</a:t>
            </a:r>
            <a:r>
              <a:rPr lang="zh-CN" altLang="en-US" sz="3200" u="sng" dirty="0"/>
              <a:t>             </a:t>
            </a:r>
            <a:r>
              <a:rPr lang="zh-CN" altLang="en-US" sz="3200" dirty="0"/>
              <a:t>国的国界线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r>
              <a:rPr lang="en-US" altLang="zh-CN" sz="3200" dirty="0"/>
              <a:t>2.</a:t>
            </a:r>
            <a:r>
              <a:rPr lang="zh-CN" altLang="en-US" sz="3200" dirty="0"/>
              <a:t>字母</a:t>
            </a:r>
            <a:r>
              <a:rPr lang="en-US" altLang="zh-CN" sz="3200" dirty="0"/>
              <a:t>B</a:t>
            </a:r>
            <a:r>
              <a:rPr lang="zh-CN" altLang="en-US" sz="3200" dirty="0"/>
              <a:t>表示</a:t>
            </a:r>
            <a:r>
              <a:rPr lang="zh-CN" altLang="en-US" sz="3200" u="sng" dirty="0"/>
              <a:t>            </a:t>
            </a:r>
            <a:r>
              <a:rPr lang="zh-CN" altLang="en-US" sz="3200" dirty="0"/>
              <a:t>洋，</a:t>
            </a:r>
            <a:r>
              <a:rPr lang="zh-CN" altLang="en-US" sz="3200" dirty="0">
                <a:latin typeface="宋体"/>
                <a:ea typeface="宋体"/>
              </a:rPr>
              <a:t>①</a:t>
            </a:r>
            <a:r>
              <a:rPr lang="zh-CN" altLang="en-US" sz="3200" u="sng" dirty="0">
                <a:latin typeface="宋体"/>
                <a:ea typeface="宋体"/>
              </a:rPr>
              <a:t>      </a:t>
            </a:r>
            <a:r>
              <a:rPr lang="zh-CN" altLang="en-US" sz="3200" dirty="0">
                <a:latin typeface="宋体"/>
                <a:ea typeface="宋体"/>
              </a:rPr>
              <a:t>洲②</a:t>
            </a:r>
            <a:r>
              <a:rPr lang="zh-CN" altLang="en-US" sz="3200" u="sng" dirty="0">
                <a:latin typeface="宋体"/>
                <a:ea typeface="宋体"/>
              </a:rPr>
              <a:t>      </a:t>
            </a:r>
            <a:r>
              <a:rPr lang="zh-CN" altLang="en-US" sz="3200" dirty="0">
                <a:latin typeface="宋体"/>
                <a:ea typeface="宋体"/>
              </a:rPr>
              <a:t>洲</a:t>
            </a:r>
            <a:endParaRPr lang="en-US" altLang="zh-CN" sz="3200" dirty="0">
              <a:latin typeface="宋体"/>
              <a:ea typeface="宋体"/>
            </a:endParaRPr>
          </a:p>
          <a:p>
            <a:r>
              <a:rPr lang="zh-CN" altLang="en-US" sz="3200" dirty="0">
                <a:latin typeface="宋体"/>
                <a:ea typeface="宋体"/>
              </a:rPr>
              <a:t>③</a:t>
            </a:r>
            <a:r>
              <a:rPr lang="zh-CN" altLang="en-US" sz="3200" u="sng" dirty="0">
                <a:latin typeface="宋体"/>
                <a:ea typeface="宋体"/>
              </a:rPr>
              <a:t>      </a:t>
            </a:r>
            <a:r>
              <a:rPr lang="zh-CN" altLang="en-US" sz="3200" dirty="0">
                <a:latin typeface="宋体"/>
                <a:ea typeface="宋体"/>
              </a:rPr>
              <a:t>洲</a:t>
            </a:r>
            <a:endParaRPr lang="en-US" altLang="zh-C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68535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白令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275331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5026" y="2720029"/>
            <a:ext cx="1704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俄罗斯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7429" y="364502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北冰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3960" y="4133129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北美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7429" y="4228448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3960" y="4751355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欧</a:t>
            </a:r>
          </a:p>
        </p:txBody>
      </p:sp>
    </p:spTree>
    <p:extLst>
      <p:ext uri="{BB962C8B-B14F-4D97-AF65-F5344CB8AC3E}">
        <p14:creationId xmlns:p14="http://schemas.microsoft.com/office/powerpoint/2010/main" val="143433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2"/>
          <p:cNvSpPr>
            <a:spLocks noChangeArrowheads="1" noChangeShapeType="1"/>
          </p:cNvSpPr>
          <p:nvPr/>
        </p:nvSpPr>
        <p:spPr bwMode="auto">
          <a:xfrm>
            <a:off x="685800" y="476250"/>
            <a:ext cx="1653952" cy="57648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i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第</a:t>
            </a:r>
            <a:r>
              <a:rPr lang="en-US" altLang="zh-CN" sz="3600" b="1" i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60</a:t>
            </a:r>
            <a:r>
              <a:rPr lang="zh-CN" altLang="en-US" sz="3600" b="1" i="1" dirty="0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页活动：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5288" y="1270000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000000"/>
                </a:solidFill>
                <a:ea typeface="楷体" pitchFamily="49" charset="-122"/>
              </a:rPr>
              <a:t>３、纬度相差1°，距离约111千米。估算一下，我校所在地到北极点的直线距离大约有多远？（我们学校的纬度约为</a:t>
            </a:r>
            <a:r>
              <a:rPr lang="en-US" altLang="zh-CN" sz="3600" b="1" dirty="0">
                <a:solidFill>
                  <a:srgbClr val="000000"/>
                </a:solidFill>
                <a:ea typeface="楷体" pitchFamily="49" charset="-122"/>
              </a:rPr>
              <a:t>36</a:t>
            </a:r>
            <a:r>
              <a:rPr lang="zh-CN" altLang="en-US" sz="3600" b="1" dirty="0">
                <a:solidFill>
                  <a:srgbClr val="000000"/>
                </a:solidFill>
                <a:ea typeface="楷体" pitchFamily="49" charset="-122"/>
              </a:rPr>
              <a:t>N°）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95400" y="3657600"/>
            <a:ext cx="716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dirty="0">
                <a:solidFill>
                  <a:srgbClr val="800000"/>
                </a:solidFill>
                <a:latin typeface="仿宋" pitchFamily="49" charset="-122"/>
                <a:ea typeface="仿宋" pitchFamily="49" charset="-122"/>
              </a:rPr>
              <a:t>(90°-</a:t>
            </a:r>
            <a:r>
              <a:rPr lang="en-US" altLang="zh-CN" sz="3600" b="1" dirty="0">
                <a:solidFill>
                  <a:srgbClr val="800000"/>
                </a:solidFill>
                <a:latin typeface="仿宋" pitchFamily="49" charset="-122"/>
                <a:ea typeface="仿宋" pitchFamily="49" charset="-122"/>
              </a:rPr>
              <a:t>36</a:t>
            </a:r>
            <a:r>
              <a:rPr lang="zh-CN" altLang="en-US" sz="3600" b="1" dirty="0">
                <a:solidFill>
                  <a:srgbClr val="800000"/>
                </a:solidFill>
                <a:latin typeface="仿宋" pitchFamily="49" charset="-122"/>
                <a:ea typeface="仿宋" pitchFamily="49" charset="-122"/>
              </a:rPr>
              <a:t> °)×111=     （千米）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6973" y="3719155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5994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622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278533" descr="east-a21-7069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59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矩形 278531"/>
          <p:cNvSpPr>
            <a:spLocks noChangeArrowheads="1" noChangeShapeType="1" noTextEdit="1"/>
          </p:cNvSpPr>
          <p:nvPr/>
        </p:nvSpPr>
        <p:spPr bwMode="auto">
          <a:xfrm>
            <a:off x="3985306" y="764704"/>
            <a:ext cx="1100363" cy="668671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2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阅读</a:t>
            </a:r>
          </a:p>
        </p:txBody>
      </p:sp>
      <p:sp>
        <p:nvSpPr>
          <p:cNvPr id="5123" name="文本框 278532"/>
          <p:cNvSpPr txBox="1">
            <a:spLocks noChangeArrowheads="1"/>
          </p:cNvSpPr>
          <p:nvPr/>
        </p:nvSpPr>
        <p:spPr bwMode="auto">
          <a:xfrm>
            <a:off x="1042988" y="1773238"/>
            <a:ext cx="6985000" cy="45627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ea typeface="黑体" pitchFamily="49" charset="-122"/>
              </a:rPr>
              <a:t>北冰洋（</a:t>
            </a:r>
            <a:r>
              <a:rPr lang="en-US" altLang="zh-CN" sz="2800" dirty="0">
                <a:ea typeface="黑体" pitchFamily="49" charset="-122"/>
              </a:rPr>
              <a:t>P61</a:t>
            </a:r>
            <a:r>
              <a:rPr lang="zh-CN" altLang="en-US" sz="2800" dirty="0">
                <a:ea typeface="黑体" pitchFamily="49" charset="-122"/>
              </a:rPr>
              <a:t>）</a:t>
            </a:r>
            <a:endParaRPr lang="en-US" altLang="zh-CN" sz="2800" dirty="0"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ea typeface="黑体" pitchFamily="49" charset="-122"/>
              </a:rPr>
              <a:t>1.</a:t>
            </a:r>
            <a:r>
              <a:rPr lang="zh-CN" altLang="en-US" sz="2800" dirty="0">
                <a:ea typeface="黑体" pitchFamily="49" charset="-122"/>
              </a:rPr>
              <a:t>尝试列举北冰洋的世界之最（至少</a:t>
            </a:r>
            <a:r>
              <a:rPr lang="en-US" altLang="zh-CN" sz="2800" dirty="0">
                <a:ea typeface="黑体" pitchFamily="49" charset="-122"/>
              </a:rPr>
              <a:t>3</a:t>
            </a:r>
            <a:r>
              <a:rPr lang="zh-CN" altLang="en-US" sz="2800" dirty="0">
                <a:ea typeface="黑体" pitchFamily="49" charset="-122"/>
              </a:rPr>
              <a:t>条）</a:t>
            </a:r>
            <a:endParaRPr lang="en-US" altLang="zh-CN" sz="2800" dirty="0"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2800" dirty="0"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endParaRPr lang="en-US" altLang="zh-CN" sz="2800" dirty="0"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800" dirty="0">
                <a:ea typeface="黑体" pitchFamily="49" charset="-122"/>
              </a:rPr>
              <a:t>2.</a:t>
            </a:r>
            <a:r>
              <a:rPr lang="zh-CN" altLang="en-US" sz="2800" dirty="0">
                <a:ea typeface="黑体" pitchFamily="49" charset="-122"/>
              </a:rPr>
              <a:t>尝试列举北极地区丰富的自然资源有哪些？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endParaRPr lang="en-US" altLang="zh-CN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endParaRPr lang="en-US" altLang="zh-CN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5124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59632" y="2924944"/>
            <a:ext cx="6552728" cy="954107"/>
          </a:xfrm>
          <a:prstGeom prst="rect">
            <a:avLst/>
          </a:prstGeom>
          <a:solidFill>
            <a:schemeClr val="bg1"/>
          </a:solidFill>
          <a:ln w="57150">
            <a:solidFill>
              <a:srgbClr val="000000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面积最小、深度最浅、气候最寒冷、纬度最高、跨经度最广的大洋。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51054" y="4916664"/>
            <a:ext cx="6768865" cy="523220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淡水、石油、天然气、金属和非金属矿藏</a:t>
            </a:r>
          </a:p>
        </p:txBody>
      </p:sp>
    </p:spTree>
    <p:extLst>
      <p:ext uri="{BB962C8B-B14F-4D97-AF65-F5344CB8AC3E}">
        <p14:creationId xmlns:p14="http://schemas.microsoft.com/office/powerpoint/2010/main" val="35880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280579"/>
          <p:cNvSpPr txBox="1">
            <a:spLocks noChangeArrowheads="1"/>
          </p:cNvSpPr>
          <p:nvPr/>
        </p:nvSpPr>
        <p:spPr bwMode="auto">
          <a:xfrm>
            <a:off x="1116013" y="1052513"/>
            <a:ext cx="67691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长期居住在北极地区的人口已接近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300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万，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原住居民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主要是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因纽特人和拉普人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pic>
        <p:nvPicPr>
          <p:cNvPr id="280582" name="图片 280581" descr="013000001672991244700496130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9" y="2276872"/>
            <a:ext cx="44005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0584" name="图片 280583" descr="20739076284057015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968" y="2276872"/>
            <a:ext cx="3838575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585" name="文本框 280584"/>
          <p:cNvSpPr txBox="1">
            <a:spLocks noChangeArrowheads="1"/>
          </p:cNvSpPr>
          <p:nvPr/>
        </p:nvSpPr>
        <p:spPr bwMode="auto">
          <a:xfrm>
            <a:off x="1322316" y="5241925"/>
            <a:ext cx="1296988" cy="406400"/>
          </a:xfrm>
          <a:prstGeom prst="rect">
            <a:avLst/>
          </a:prstGeom>
          <a:solidFill>
            <a:srgbClr val="FFC000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ea typeface="黑体" pitchFamily="49" charset="-122"/>
              </a:rPr>
              <a:t>因纽特人</a:t>
            </a:r>
          </a:p>
        </p:txBody>
      </p:sp>
      <p:sp>
        <p:nvSpPr>
          <p:cNvPr id="280586" name="文本框 280585"/>
          <p:cNvSpPr txBox="1">
            <a:spLocks noChangeArrowheads="1"/>
          </p:cNvSpPr>
          <p:nvPr/>
        </p:nvSpPr>
        <p:spPr bwMode="auto">
          <a:xfrm>
            <a:off x="6372200" y="5269703"/>
            <a:ext cx="1296987" cy="406400"/>
          </a:xfrm>
          <a:prstGeom prst="rect">
            <a:avLst/>
          </a:prstGeom>
          <a:solidFill>
            <a:srgbClr val="FFC000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dirty="0">
                <a:ea typeface="黑体" pitchFamily="49" charset="-122"/>
              </a:rPr>
              <a:t>拉普人</a:t>
            </a:r>
          </a:p>
        </p:txBody>
      </p:sp>
      <p:sp>
        <p:nvSpPr>
          <p:cNvPr id="6150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278531"/>
          <p:cNvSpPr>
            <a:spLocks noChangeArrowheads="1" noChangeShapeType="1" noTextEdit="1"/>
          </p:cNvSpPr>
          <p:nvPr/>
        </p:nvSpPr>
        <p:spPr bwMode="auto">
          <a:xfrm>
            <a:off x="3985306" y="764704"/>
            <a:ext cx="1100363" cy="668671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28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阅读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095327" y="4521423"/>
            <a:ext cx="2880320" cy="2246769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知识链接：因纽特人是</a:t>
            </a:r>
            <a:r>
              <a:rPr lang="zh-CN" altLang="en-US" sz="2800" b="1" u="sng" dirty="0">
                <a:solidFill>
                  <a:srgbClr val="000000"/>
                </a:solidFill>
                <a:ea typeface="隶书" pitchFamily="49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人种，以捕鱼为生，传统民居是就地取材建成的</a:t>
            </a:r>
            <a:r>
              <a:rPr lang="zh-CN" altLang="en-US" sz="2800" b="1" u="sng" dirty="0">
                <a:solidFill>
                  <a:srgbClr val="000000"/>
                </a:solidFill>
                <a:ea typeface="隶书" pitchFamily="49" charset="-122"/>
              </a:rPr>
              <a:t>          </a:t>
            </a:r>
            <a:r>
              <a:rPr lang="zh-CN" altLang="en-US" sz="2800" b="1" dirty="0">
                <a:solidFill>
                  <a:srgbClr val="000000"/>
                </a:solidFill>
                <a:ea typeface="隶书" pitchFamily="49" charset="-122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9952" y="4980274"/>
            <a:ext cx="115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黄色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16517" y="6276227"/>
            <a:ext cx="115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冰屋</a:t>
            </a:r>
          </a:p>
        </p:txBody>
      </p:sp>
    </p:spTree>
    <p:extLst>
      <p:ext uri="{BB962C8B-B14F-4D97-AF65-F5344CB8AC3E}">
        <p14:creationId xmlns:p14="http://schemas.microsoft.com/office/powerpoint/2010/main" val="10899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5" grpId="0" animBg="1"/>
      <p:bldP spid="280586" grpId="0" animBg="1"/>
      <p:bldP spid="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2"/>
          <p:cNvSpPr>
            <a:spLocks noChangeArrowheads="1" noChangeShapeType="1"/>
          </p:cNvSpPr>
          <p:nvPr/>
        </p:nvSpPr>
        <p:spPr bwMode="auto">
          <a:xfrm>
            <a:off x="457200" y="609600"/>
            <a:ext cx="25146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600" b="1" i="1">
                <a:ln w="9525" cmpd="sng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3300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微软雅黑"/>
                <a:ea typeface="微软雅黑"/>
              </a:rPr>
              <a:t>活动：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07950" y="1701800"/>
            <a:ext cx="40322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ea typeface="楷体" pitchFamily="49" charset="-122"/>
              </a:rPr>
              <a:t>４、①南极洲被哪三个大洋环绕？与哪个大洲遥遥相望？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3850" y="3789363"/>
            <a:ext cx="36718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zh-CN" sz="3200" b="1" dirty="0">
                <a:solidFill>
                  <a:srgbClr val="006600"/>
                </a:solidFill>
                <a:ea typeface="楷体" pitchFamily="49" charset="-122"/>
              </a:rPr>
              <a:t>②</a:t>
            </a:r>
            <a:r>
              <a:rPr lang="zh-CN" altLang="en-US" sz="3200" b="1" dirty="0">
                <a:solidFill>
                  <a:srgbClr val="006600"/>
                </a:solidFill>
                <a:ea typeface="楷体" pitchFamily="49" charset="-122"/>
              </a:rPr>
              <a:t>南极洲跨多少个经度？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68313" y="4870450"/>
            <a:ext cx="79248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zh-CN" sz="3200" b="1" dirty="0">
                <a:solidFill>
                  <a:srgbClr val="800000"/>
                </a:solidFill>
                <a:ea typeface="隶书" pitchFamily="49" charset="-122"/>
              </a:rPr>
              <a:t>360°</a:t>
            </a:r>
            <a:r>
              <a:rPr lang="zh-CN" altLang="en-US" sz="3200" b="1" dirty="0">
                <a:solidFill>
                  <a:srgbClr val="800000"/>
                </a:solidFill>
                <a:ea typeface="隶书" pitchFamily="49" charset="-122"/>
              </a:rPr>
              <a:t>，是跨经度最多的大洲。</a:t>
            </a:r>
          </a:p>
        </p:txBody>
      </p:sp>
      <p:grpSp>
        <p:nvGrpSpPr>
          <p:cNvPr id="16391" name="Group 7"/>
          <p:cNvGrpSpPr>
            <a:grpSpLocks/>
          </p:cNvGrpSpPr>
          <p:nvPr/>
        </p:nvGrpSpPr>
        <p:grpSpPr bwMode="auto">
          <a:xfrm>
            <a:off x="4427538" y="-169863"/>
            <a:ext cx="4724400" cy="5183188"/>
            <a:chOff x="0" y="0"/>
            <a:chExt cx="3648" cy="3120"/>
          </a:xfrm>
        </p:grpSpPr>
        <p:pic>
          <p:nvPicPr>
            <p:cNvPr id="16392" name="Picture 8" descr="无标题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7"/>
              <a:ext cx="3648" cy="2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384" y="0"/>
              <a:ext cx="2880" cy="3120"/>
              <a:chOff x="0" y="0"/>
              <a:chExt cx="2880" cy="3120"/>
            </a:xfrm>
          </p:grpSpPr>
          <p:sp>
            <p:nvSpPr>
              <p:cNvPr id="16394" name="未知"/>
              <p:cNvSpPr>
                <a:spLocks/>
              </p:cNvSpPr>
              <p:nvPr/>
            </p:nvSpPr>
            <p:spPr bwMode="auto">
              <a:xfrm>
                <a:off x="0" y="0"/>
                <a:ext cx="2880" cy="3120"/>
              </a:xfrm>
              <a:custGeom>
                <a:avLst/>
                <a:gdLst>
                  <a:gd name="T0" fmla="*/ 720 w 2880"/>
                  <a:gd name="T1" fmla="*/ 3072 h 3120"/>
                  <a:gd name="T2" fmla="*/ 432 w 2880"/>
                  <a:gd name="T3" fmla="*/ 2928 h 3120"/>
                  <a:gd name="T4" fmla="*/ 48 w 2880"/>
                  <a:gd name="T5" fmla="*/ 2160 h 3120"/>
                  <a:gd name="T6" fmla="*/ 0 w 2880"/>
                  <a:gd name="T7" fmla="*/ 1392 h 3120"/>
                  <a:gd name="T8" fmla="*/ 480 w 2880"/>
                  <a:gd name="T9" fmla="*/ 336 h 3120"/>
                  <a:gd name="T10" fmla="*/ 1248 w 2880"/>
                  <a:gd name="T11" fmla="*/ 0 h 3120"/>
                  <a:gd name="T12" fmla="*/ 2160 w 2880"/>
                  <a:gd name="T13" fmla="*/ 336 h 3120"/>
                  <a:gd name="T14" fmla="*/ 2688 w 2880"/>
                  <a:gd name="T15" fmla="*/ 912 h 3120"/>
                  <a:gd name="T16" fmla="*/ 2880 w 2880"/>
                  <a:gd name="T17" fmla="*/ 1680 h 3120"/>
                  <a:gd name="T18" fmla="*/ 2736 w 2880"/>
                  <a:gd name="T19" fmla="*/ 2496 h 3120"/>
                  <a:gd name="T20" fmla="*/ 2160 w 2880"/>
                  <a:gd name="T21" fmla="*/ 3120 h 3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80" h="3120">
                    <a:moveTo>
                      <a:pt x="720" y="3072"/>
                    </a:moveTo>
                    <a:lnTo>
                      <a:pt x="432" y="2928"/>
                    </a:lnTo>
                    <a:lnTo>
                      <a:pt x="48" y="2160"/>
                    </a:lnTo>
                    <a:lnTo>
                      <a:pt x="0" y="1392"/>
                    </a:lnTo>
                    <a:lnTo>
                      <a:pt x="480" y="336"/>
                    </a:lnTo>
                    <a:lnTo>
                      <a:pt x="1248" y="0"/>
                    </a:lnTo>
                    <a:lnTo>
                      <a:pt x="2160" y="336"/>
                    </a:lnTo>
                    <a:lnTo>
                      <a:pt x="2688" y="912"/>
                    </a:lnTo>
                    <a:lnTo>
                      <a:pt x="2880" y="1680"/>
                    </a:lnTo>
                    <a:lnTo>
                      <a:pt x="2736" y="2496"/>
                    </a:lnTo>
                    <a:lnTo>
                      <a:pt x="2160" y="3120"/>
                    </a:ln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395" name="Line 11"/>
              <p:cNvSpPr>
                <a:spLocks noChangeShapeType="1"/>
              </p:cNvSpPr>
              <p:nvPr/>
            </p:nvSpPr>
            <p:spPr bwMode="auto">
              <a:xfrm flipH="1" flipV="1">
                <a:off x="720" y="3072"/>
                <a:ext cx="1440" cy="48"/>
              </a:xfrm>
              <a:prstGeom prst="line">
                <a:avLst/>
              </a:prstGeom>
              <a:noFill/>
              <a:ln w="38100" cap="flat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</a:pPr>
                <a:endParaRPr lang="zh-CN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</p:grp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427538" y="2064556"/>
            <a:ext cx="745958" cy="199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太平洋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8593765" y="1903412"/>
            <a:ext cx="558173" cy="199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印度洋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6085929" y="551147"/>
            <a:ext cx="1616242" cy="74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Calibri" pitchFamily="34" charset="0"/>
                <a:ea typeface="楷体_GB2312" pitchFamily="49" charset="-122"/>
              </a:rPr>
              <a:t>大西洋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40200" y="923273"/>
            <a:ext cx="4318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南美洲</a:t>
            </a:r>
          </a:p>
        </p:txBody>
      </p:sp>
    </p:spTree>
    <p:extLst>
      <p:ext uri="{BB962C8B-B14F-4D97-AF65-F5344CB8AC3E}">
        <p14:creationId xmlns:p14="http://schemas.microsoft.com/office/powerpoint/2010/main" val="360861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  <p:bldP spid="16389" grpId="0"/>
      <p:bldP spid="16396" grpId="0"/>
      <p:bldP spid="16397" grpId="0"/>
      <p:bldP spid="16398" grpId="0"/>
      <p:bldP spid="2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网格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网格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沉稳">
    <a:dk1>
      <a:sysClr val="windowText" lastClr="000000"/>
    </a:dk1>
    <a:lt1>
      <a:sysClr val="window" lastClr="FFFFFF"/>
    </a:lt1>
    <a:dk2>
      <a:srgbClr val="676A55"/>
    </a:dk2>
    <a:lt2>
      <a:srgbClr val="EAEBDE"/>
    </a:lt2>
    <a:accent1>
      <a:srgbClr val="72A376"/>
    </a:accent1>
    <a:accent2>
      <a:srgbClr val="B0CCB0"/>
    </a:accent2>
    <a:accent3>
      <a:srgbClr val="A8CDD7"/>
    </a:accent3>
    <a:accent4>
      <a:srgbClr val="C0BEAF"/>
    </a:accent4>
    <a:accent5>
      <a:srgbClr val="CEC597"/>
    </a:accent5>
    <a:accent6>
      <a:srgbClr val="E8B7B7"/>
    </a:accent6>
    <a:hlink>
      <a:srgbClr val="DB5353"/>
    </a:hlink>
    <a:folHlink>
      <a:srgbClr val="9036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936</Words>
  <Application>Microsoft Office PowerPoint</Application>
  <PresentationFormat>全屏显示(4:3)</PresentationFormat>
  <Paragraphs>121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16</vt:i4>
      </vt:variant>
    </vt:vector>
  </HeadingPairs>
  <TitlesOfParts>
    <vt:vector size="40" baseType="lpstr">
      <vt:lpstr>方正小标宋简体</vt:lpstr>
      <vt:lpstr>方正姚体</vt:lpstr>
      <vt:lpstr>仿宋</vt:lpstr>
      <vt:lpstr>仿宋_GB2312</vt:lpstr>
      <vt:lpstr>黑体</vt:lpstr>
      <vt:lpstr>楷体</vt:lpstr>
      <vt:lpstr>楷体_GB2312</vt:lpstr>
      <vt:lpstr>宋体</vt:lpstr>
      <vt:lpstr>微软雅黑</vt:lpstr>
      <vt:lpstr>Arial</vt:lpstr>
      <vt:lpstr>Calibri</vt:lpstr>
      <vt:lpstr>Franklin Gothic Medium</vt:lpstr>
      <vt:lpstr>Times New Roman</vt:lpstr>
      <vt:lpstr>Wingdings</vt:lpstr>
      <vt:lpstr>Wingdings 2</vt:lpstr>
      <vt:lpstr>Office 主题</vt:lpstr>
      <vt:lpstr>网格</vt:lpstr>
      <vt:lpstr>自定义设计方案</vt:lpstr>
      <vt:lpstr>1_自定义设计方案</vt:lpstr>
      <vt:lpstr>2_自定义设计方案</vt:lpstr>
      <vt:lpstr>3_自定义设计方案</vt:lpstr>
      <vt:lpstr>默认设计模板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会玲 郭</cp:lastModifiedBy>
  <cp:revision>31</cp:revision>
  <dcterms:created xsi:type="dcterms:W3CDTF">2020-02-02T12:58:19Z</dcterms:created>
  <dcterms:modified xsi:type="dcterms:W3CDTF">2020-04-15T09:57:09Z</dcterms:modified>
</cp:coreProperties>
</file>