
<file path=[Content_Types].xml><?xml version="1.0" encoding="utf-8"?>
<Types xmlns="http://schemas.openxmlformats.org/package/2006/content-types">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Override PartName="/ppt/tags/tag78.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tags/tag85.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docProps/custom.xml" ContentType="application/vnd.openxmlformats-officedocument.custom-properties+xml"/>
  <Override PartName="/ppt/tags/tag34.xml" ContentType="application/vnd.openxmlformats-officedocument.presentationml.tags+xml"/>
  <Override PartName="/ppt/tags/tag52.xml" ContentType="application/vnd.openxmlformats-officedocument.presentationml.tags+xml"/>
  <Override PartName="/ppt/tags/tag81.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tags/tag70.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tags/tag79.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Override PartName="/ppt/tags/tag39.xml" ContentType="application/vnd.openxmlformats-officedocument.presentationml.tags+xml"/>
  <Override PartName="/ppt/tags/tag59.xml" ContentType="application/vnd.openxmlformats-officedocument.presentationml.tags+xml"/>
  <Default Extension="jpeg" ContentType="image/jpeg"/>
  <Override PartName="/ppt/tags/tag68.xml" ContentType="application/vnd.openxmlformats-officedocument.presentationml.tags+xml"/>
  <Override PartName="/ppt/tags/tag77.xml" ContentType="application/vnd.openxmlformats-officedocument.presentationml.tags+xml"/>
  <Override PartName="/ppt/tags/tag86.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57.xml" ContentType="application/vnd.openxmlformats-officedocument.presentationml.tags+xml"/>
  <Override PartName="/ppt/tags/tag66.xml" ContentType="application/vnd.openxmlformats-officedocument.presentationml.tags+xml"/>
  <Override PartName="/ppt/tags/tag75.xml" ContentType="application/vnd.openxmlformats-officedocument.presentationml.tags+xml"/>
  <Override PartName="/ppt/tags/tag84.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55.xml" ContentType="application/vnd.openxmlformats-officedocument.presentationml.tags+xml"/>
  <Override PartName="/ppt/tags/tag64.xml" ContentType="application/vnd.openxmlformats-officedocument.presentationml.tags+xml"/>
  <Override PartName="/ppt/tags/tag73.xml" ContentType="application/vnd.openxmlformats-officedocument.presentationml.tags+xml"/>
  <Override PartName="/ppt/tags/tag82.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53.xml" ContentType="application/vnd.openxmlformats-officedocument.presentationml.tags+xml"/>
  <Override PartName="/ppt/tags/tag62.xml" ContentType="application/vnd.openxmlformats-officedocument.presentationml.tags+xml"/>
  <Override PartName="/ppt/tags/tag71.xml" ContentType="application/vnd.openxmlformats-officedocument.presentationml.tags+xml"/>
  <Override PartName="/ppt/tags/tag80.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tags/tag58.xml" ContentType="application/vnd.openxmlformats-officedocument.presentationml.tags+xml"/>
  <Override PartName="/ppt/tags/tag69.xml" ContentType="application/vnd.openxmlformats-officedocument.presentationml.tags+xml"/>
  <Override PartName="/ppt/tags/tag87.xml" ContentType="application/vnd.openxmlformats-officedocument.presentationml.tags+xml"/>
  <Default Extension="rels" ContentType="application/vnd.openxmlformats-package.relationships+xml"/>
  <Override PartName="/ppt/tags/tag29.xml" ContentType="application/vnd.openxmlformats-officedocument.presentationml.tags+xml"/>
  <Override PartName="/ppt/tags/tag47.xml" ContentType="application/vnd.openxmlformats-officedocument.presentationml.tags+xml"/>
  <Override PartName="/ppt/tags/tag76.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83.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409" r:id="rId2"/>
    <p:sldId id="410" r:id="rId3"/>
    <p:sldId id="418" r:id="rId4"/>
    <p:sldId id="417" r:id="rId5"/>
    <p:sldId id="433" r:id="rId6"/>
    <p:sldId id="437" r:id="rId7"/>
    <p:sldId id="415" r:id="rId8"/>
    <p:sldId id="412" r:id="rId9"/>
    <p:sldId id="434" r:id="rId10"/>
    <p:sldId id="414" r:id="rId11"/>
    <p:sldId id="423" r:id="rId12"/>
    <p:sldId id="422" r:id="rId13"/>
    <p:sldId id="421" r:id="rId14"/>
    <p:sldId id="413" r:id="rId15"/>
    <p:sldId id="425" r:id="rId16"/>
    <p:sldId id="435" r:id="rId17"/>
    <p:sldId id="424" r:id="rId18"/>
    <p:sldId id="429" r:id="rId19"/>
    <p:sldId id="428" r:id="rId20"/>
    <p:sldId id="427" r:id="rId21"/>
    <p:sldId id="436" r:id="rId22"/>
    <p:sldId id="426"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p:cViewPr varScale="1">
        <p:scale>
          <a:sx n="67" d="100"/>
          <a:sy n="67" d="100"/>
        </p:scale>
        <p:origin x="-912" y="-10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pitchFamily="34" charset="-122"/>
                <a:ea typeface="微软雅黑" panose="020B0503020204020204" pitchFamily="34" charset="-122"/>
              </a:rPr>
              <a:pPr/>
              <a:t>2020/4/24</a:t>
            </a:fld>
            <a:endParaRPr lang="zh-CN" altLang="en-US">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pitchFamily="34" charset="-122"/>
                <a:ea typeface="微软雅黑" panose="020B0503020204020204" pitchFamily="34" charset="-122"/>
              </a:rPr>
              <a:pPr/>
              <a:t>‹#›</a:t>
            </a:fld>
            <a:endParaRPr lang="zh-CN" altLang="en-US">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AC49D05-6128-4D0D-A32A-06A5E73B386C}" type="datetimeFigureOut">
              <a:rPr lang="zh-CN" altLang="en-US" smtClean="0"/>
              <a:pPr/>
              <a:t>2020/4/24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5849F42C-2DAE-424C-A4B8-3140182C3E9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pPr/>
              <a:t>2020/4/24</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pPr/>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pPr/>
              <a:t>2020/4/24</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pPr/>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lvl1pPr marL="228600" indent="-228600">
              <a:lnSpc>
                <a:spcPct val="130000"/>
              </a:lnSpc>
              <a:buFont typeface="Wingdings" panose="05000000000000000000" pitchFamily="2" charset="2"/>
              <a:buChar char="l"/>
              <a:defRPr spc="150" baseline="0">
                <a:solidFill>
                  <a:schemeClr val="tx1">
                    <a:lumMod val="65000"/>
                    <a:lumOff val="35000"/>
                  </a:schemeClr>
                </a:solidFill>
              </a:defRPr>
            </a:lvl1pPr>
            <a:lvl2pPr marL="685800" indent="-228600">
              <a:lnSpc>
                <a:spcPct val="130000"/>
              </a:lnSpc>
              <a:buFont typeface="Wingdings" panose="05000000000000000000" pitchFamily="2" charset="2"/>
              <a:buChar char="l"/>
              <a:defRPr spc="150" baseline="0">
                <a:solidFill>
                  <a:schemeClr val="tx1">
                    <a:lumMod val="65000"/>
                    <a:lumOff val="35000"/>
                  </a:schemeClr>
                </a:solidFill>
              </a:defRPr>
            </a:lvl2pPr>
            <a:lvl3pPr marL="1143000" indent="-228600">
              <a:lnSpc>
                <a:spcPct val="130000"/>
              </a:lnSpc>
              <a:buFont typeface="Wingdings" panose="05000000000000000000" pitchFamily="2" charset="2"/>
              <a:buChar char="l"/>
              <a:defRPr spc="150" baseline="0">
                <a:solidFill>
                  <a:schemeClr val="tx1">
                    <a:lumMod val="65000"/>
                    <a:lumOff val="35000"/>
                  </a:schemeClr>
                </a:solidFill>
              </a:defRPr>
            </a:lvl3pPr>
            <a:lvl4pPr marL="1600200" indent="-228600">
              <a:lnSpc>
                <a:spcPct val="130000"/>
              </a:lnSpc>
              <a:buFont typeface="Wingdings" panose="05000000000000000000" pitchFamily="2" charset="2"/>
              <a:buChar char="l"/>
              <a:defRPr spc="150" baseline="0">
                <a:solidFill>
                  <a:schemeClr val="tx1">
                    <a:lumMod val="65000"/>
                    <a:lumOff val="35000"/>
                  </a:schemeClr>
                </a:solidFill>
              </a:defRPr>
            </a:lvl4pPr>
            <a:lvl5pPr marL="2057400" indent="-228600">
              <a:lnSpc>
                <a:spcPct val="130000"/>
              </a:lnSpc>
              <a:buFont typeface="Wingdings" panose="05000000000000000000" pitchFamily="2" charset="2"/>
              <a:buChar char="l"/>
              <a:defRPr spc="150" baseline="0">
                <a:solidFill>
                  <a:schemeClr val="tx1">
                    <a:lumMod val="65000"/>
                    <a:lumOff val="3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pPr/>
              <a:t>2020/4/24</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pPr/>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pPr/>
              <a:t>2020/4/24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pPr/>
              <a:t>2020/4/24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lvl1pPr marL="2286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4pPr>
            <a:lvl5pPr>
              <a:lnSpc>
                <a:spcPct val="13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pPr/>
              <a:t>2020/4/24</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pPr/>
              <a:t>2020/4/24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pPr/>
              <a:t>2020/4/24</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pPr/>
              <a:t>2020/4/24</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1264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hasCustomPrompt="1"/>
            <p:custDataLst>
              <p:tags r:id="rId2"/>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4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stStyle>
          <a:p>
            <a:pPr lvl="0"/>
            <a:r>
              <a:rPr dirty="0">
                <a:sym typeface="+mn-ea"/>
              </a:rPr>
              <a:t>单击此处编辑文本</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pPr/>
              <a:t>2020/4/24</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pPr/>
              <a:t>‹#›</a:t>
            </a:fld>
            <a:endParaRPr lang="zh-CN" altLang="en-US"/>
          </a:p>
        </p:txBody>
      </p:sp>
      <p:sp>
        <p:nvSpPr>
          <p:cNvPr id="9" name="标题 8"/>
          <p:cNvSpPr>
            <a:spLocks noGrp="1"/>
          </p:cNvSpPr>
          <p:nvPr>
            <p:ph type="title"/>
            <p:custDataLst>
              <p:tags r:id="rId6"/>
            </p:custDataLst>
          </p:nvPr>
        </p:nvSpPr>
        <p:spPr/>
        <p:txBody>
          <a:bodyPr/>
          <a:lstStyle>
            <a:lvl1pPr>
              <a:defRPr baseline="0"/>
            </a:lvl1p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p>
        </p:txBody>
      </p:sp>
      <p:sp>
        <p:nvSpPr>
          <p:cNvPr id="3" name="竖排文字占位符 2"/>
          <p:cNvSpPr>
            <a:spLocks noGrp="1"/>
          </p:cNvSpPr>
          <p:nvPr>
            <p:ph type="body" orient="vert" idx="1" hasCustomPrompt="1"/>
            <p:custDataLst>
              <p:tags r:id="rId2"/>
            </p:custDataLst>
          </p:nvPr>
        </p:nvSpPr>
        <p:spPr>
          <a:xfrm>
            <a:off x="914400" y="914400"/>
            <a:ext cx="9169200" cy="5029200"/>
          </a:xfrm>
        </p:spPr>
        <p:txBody>
          <a:bodyPr vert="eaVert" lIns="46800" tIns="46800" rIns="46800" bIns="46800"/>
          <a:lstStyle>
            <a:lvl1pPr indent="0" eaLnBrk="1" fontAlgn="auto" latinLnBrk="0" hangingPunct="1">
              <a:lnSpc>
                <a:spcPct val="160000"/>
              </a:lnSpc>
              <a:spcAft>
                <a:spcPts val="1600"/>
              </a:spcAft>
              <a:buNone/>
              <a:defRPr spc="300" baseline="0">
                <a:solidFill>
                  <a:schemeClr val="tx1">
                    <a:lumMod val="65000"/>
                    <a:lumOff val="35000"/>
                  </a:schemeClr>
                </a:solidFill>
              </a:defRPr>
            </a:lvl1pPr>
            <a:lvl2pPr indent="0" eaLnBrk="1" fontAlgn="auto" latinLnBrk="0" hangingPunct="1">
              <a:lnSpc>
                <a:spcPct val="160000"/>
              </a:lnSpc>
              <a:spcAft>
                <a:spcPts val="1600"/>
              </a:spcAft>
              <a:buNone/>
              <a:defRPr spc="300" baseline="0">
                <a:solidFill>
                  <a:schemeClr val="tx1">
                    <a:lumMod val="65000"/>
                    <a:lumOff val="35000"/>
                  </a:schemeClr>
                </a:solidFill>
              </a:defRPr>
            </a:lvl2pPr>
            <a:lvl3pPr indent="0" eaLnBrk="1" fontAlgn="auto" latinLnBrk="0" hangingPunct="1">
              <a:lnSpc>
                <a:spcPct val="160000"/>
              </a:lnSpc>
              <a:spcAft>
                <a:spcPts val="1600"/>
              </a:spcAft>
              <a:buNone/>
              <a:defRPr spc="300" baseline="0">
                <a:solidFill>
                  <a:schemeClr val="tx1">
                    <a:lumMod val="65000"/>
                    <a:lumOff val="35000"/>
                  </a:schemeClr>
                </a:solidFill>
              </a:defRPr>
            </a:lvl3pPr>
            <a:lvl4pPr indent="0" eaLnBrk="1" fontAlgn="auto" latinLnBrk="0" hangingPunct="1">
              <a:lnSpc>
                <a:spcPct val="160000"/>
              </a:lnSpc>
              <a:spcAft>
                <a:spcPts val="1600"/>
              </a:spcAft>
              <a:buNone/>
              <a:defRPr spc="300" baseline="0">
                <a:solidFill>
                  <a:schemeClr val="tx1">
                    <a:lumMod val="65000"/>
                    <a:lumOff val="35000"/>
                  </a:schemeClr>
                </a:solidFill>
              </a:defRPr>
            </a:lvl4pPr>
            <a:lvl5pPr indent="0" eaLnBrk="1" fontAlgn="auto" latinLnBrk="0" hangingPunct="1">
              <a:lnSpc>
                <a:spcPct val="160000"/>
              </a:lnSpc>
              <a:spcAft>
                <a:spcPts val="1600"/>
              </a:spcAft>
              <a:buNone/>
              <a:defRPr spc="300" baseline="0">
                <a:solidFill>
                  <a:schemeClr val="tx1">
                    <a:lumMod val="65000"/>
                    <a:lumOff val="35000"/>
                  </a:schemeClr>
                </a:solidFill>
              </a:defRPr>
            </a:lvl5pPr>
          </a:lstStyle>
          <a:p>
            <a:pPr lvl="0"/>
            <a:r>
              <a:rPr lang="zh-CN" altLang="en-US" dirty="0"/>
              <a:t>单击此处编辑文本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pPr/>
              <a:t>2020/4/24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9" cstate="prin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648000"/>
          </a:xfrm>
          <a:prstGeom prst="rect">
            <a:avLst/>
          </a:prstGeom>
        </p:spPr>
        <p:txBody>
          <a:bodyPr vert="horz" lIns="101600" tIns="38100" rIns="76200" bIns="3810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08400" y="1515600"/>
            <a:ext cx="10969200" cy="473688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pPr/>
              <a:t>2020/4/24</a:t>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pPr/>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74.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NUL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75.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NUL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7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NUL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7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NUL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7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NUL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7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NUL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8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NUL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82.xml"/><Relationship Id="rId4" Type="http://schemas.openxmlformats.org/officeDocument/2006/relationships/image" Target="NULL" TargetMode="Externa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image" Target="NULL" TargetMode="Externa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85.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NUL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86.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NULL"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87.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NUL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68.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69.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70.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71.xml"/><Relationship Id="rId5" Type="http://schemas.openxmlformats.org/officeDocument/2006/relationships/image" Target="NULL"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72.xml"/><Relationship Id="rId5" Type="http://schemas.openxmlformats.org/officeDocument/2006/relationships/image" Target="NULL" TargetMode="Externa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73.xml"/><Relationship Id="rId5" Type="http://schemas.openxmlformats.org/officeDocument/2006/relationships/image" Target="NULL" TargetMode="Externa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lstStyle/>
          <a:p>
            <a:r>
              <a:rPr lang="zh-CN" altLang="zh-CN" sz="8800">
                <a:solidFill>
                  <a:schemeClr val="tx1"/>
                </a:solidFill>
              </a:rPr>
              <a:t>专题</a:t>
            </a:r>
            <a:r>
              <a:rPr lang="zh-CN" altLang="zh-CN" sz="8800"/>
              <a:t>复习五</a:t>
            </a:r>
          </a:p>
        </p:txBody>
      </p:sp>
      <p:sp>
        <p:nvSpPr>
          <p:cNvPr id="3" name="副标题 2"/>
          <p:cNvSpPr>
            <a:spLocks noGrp="1"/>
          </p:cNvSpPr>
          <p:nvPr>
            <p:ph type="subTitle" idx="1"/>
            <p:custDataLst>
              <p:tags r:id="rId3"/>
            </p:custDataLst>
          </p:nvPr>
        </p:nvSpPr>
        <p:spPr/>
        <p:txBody>
          <a:bodyPr/>
          <a:lstStyle/>
          <a:p>
            <a:r>
              <a:rPr lang="zh-CN" altLang="en-US" sz="4800" b="1">
                <a:solidFill>
                  <a:schemeClr val="tx1"/>
                </a:solidFill>
              </a:rPr>
              <a:t>区域位置对比</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t>二.纬度位置的相似，影响了区域自然环境、人文环境的相似性。</a:t>
            </a:r>
          </a:p>
        </p:txBody>
      </p:sp>
      <p:sp>
        <p:nvSpPr>
          <p:cNvPr id="3" name="内容占位符 2"/>
          <p:cNvSpPr>
            <a:spLocks noGrp="1"/>
          </p:cNvSpPr>
          <p:nvPr>
            <p:ph idx="1"/>
          </p:nvPr>
        </p:nvSpPr>
        <p:spPr>
          <a:xfrm>
            <a:off x="612140" y="1484630"/>
            <a:ext cx="4842510" cy="4435475"/>
          </a:xfrm>
        </p:spPr>
        <p:txBody>
          <a:bodyPr>
            <a:normAutofit/>
          </a:bodyPr>
          <a:lstStyle/>
          <a:p>
            <a:pPr>
              <a:lnSpc>
                <a:spcPct val="150000"/>
              </a:lnSpc>
              <a:spcAft>
                <a:spcPts val="0"/>
              </a:spcAft>
            </a:pPr>
            <a:r>
              <a:rPr lang="zh-CN" altLang="en-US" sz="2000" b="1">
                <a:solidFill>
                  <a:schemeClr val="tx1"/>
                </a:solidFill>
              </a:rPr>
              <a:t>读图1巴西地形及主要城市分布图、</a:t>
            </a:r>
          </a:p>
          <a:p>
            <a:pPr>
              <a:lnSpc>
                <a:spcPct val="150000"/>
              </a:lnSpc>
              <a:spcAft>
                <a:spcPts val="0"/>
              </a:spcAft>
            </a:pPr>
            <a:r>
              <a:rPr lang="zh-CN" altLang="en-US" sz="2000" b="1">
                <a:solidFill>
                  <a:schemeClr val="tx1"/>
                </a:solidFill>
              </a:rPr>
              <a:t>图2南美洲主要气候类型图；</a:t>
            </a:r>
          </a:p>
          <a:p>
            <a:pPr>
              <a:lnSpc>
                <a:spcPct val="150000"/>
              </a:lnSpc>
              <a:spcAft>
                <a:spcPts val="0"/>
              </a:spcAft>
            </a:pPr>
            <a:r>
              <a:rPr lang="zh-CN" altLang="en-US" sz="2000" b="1">
                <a:solidFill>
                  <a:schemeClr val="tx1"/>
                </a:solidFill>
              </a:rPr>
              <a:t>图3—5澳大利亚气候分布图、农牧业分布图人口分布图，完成以下各题。</a:t>
            </a:r>
          </a:p>
          <a:p>
            <a:pPr>
              <a:lnSpc>
                <a:spcPct val="150000"/>
              </a:lnSpc>
              <a:spcAft>
                <a:spcPts val="0"/>
              </a:spcAft>
            </a:pPr>
            <a:r>
              <a:rPr lang="zh-CN" altLang="en-US" sz="2000" b="1">
                <a:solidFill>
                  <a:schemeClr val="tx1"/>
                </a:solidFill>
              </a:rPr>
              <a:t>1. 结合图中信息列举巴西和澳大利亚两国在纬度位置和气候上的共同点。（2分）</a:t>
            </a:r>
          </a:p>
          <a:p>
            <a:pPr>
              <a:lnSpc>
                <a:spcPct val="150000"/>
              </a:lnSpc>
              <a:spcAft>
                <a:spcPts val="0"/>
              </a:spcAft>
            </a:pPr>
            <a:endParaRPr lang="zh-CN" altLang="en-US" sz="1800" b="1">
              <a:solidFill>
                <a:schemeClr val="tx1"/>
              </a:solidFill>
            </a:endParaRPr>
          </a:p>
          <a:p>
            <a:endParaRPr lang="zh-CN" altLang="en-US" sz="1800" b="1">
              <a:solidFill>
                <a:schemeClr val="tx1"/>
              </a:solidFill>
            </a:endParaRPr>
          </a:p>
        </p:txBody>
      </p:sp>
      <p:sp>
        <p:nvSpPr>
          <p:cNvPr id="5" name="文本框 4"/>
          <p:cNvSpPr txBox="1"/>
          <p:nvPr/>
        </p:nvSpPr>
        <p:spPr>
          <a:xfrm>
            <a:off x="0" y="0"/>
            <a:ext cx="2556510" cy="645160"/>
          </a:xfrm>
          <a:prstGeom prst="rect">
            <a:avLst/>
          </a:prstGeom>
          <a:noFill/>
        </p:spPr>
        <p:txBody>
          <a:bodyPr wrap="square" rtlCol="0">
            <a:spAutoFit/>
          </a:bodyPr>
          <a:lstStyle/>
          <a:p>
            <a:r>
              <a:rPr lang="zh-CN" altLang="en-US" sz="3600" b="1">
                <a:solidFill>
                  <a:srgbClr val="7030A0"/>
                </a:solidFill>
              </a:rPr>
              <a:t>拓展运用</a:t>
            </a:r>
          </a:p>
        </p:txBody>
      </p:sp>
      <p:grpSp>
        <p:nvGrpSpPr>
          <p:cNvPr id="1073742900" name="组合 1073742899"/>
          <p:cNvGrpSpPr/>
          <p:nvPr/>
        </p:nvGrpSpPr>
        <p:grpSpPr>
          <a:xfrm>
            <a:off x="5170805" y="1008380"/>
            <a:ext cx="6932930" cy="5336540"/>
            <a:chOff x="1155" y="2388"/>
            <a:chExt cx="10455" cy="8037"/>
          </a:xfrm>
        </p:grpSpPr>
        <p:pic>
          <p:nvPicPr>
            <p:cNvPr id="1073742890" name="图片 1073742889" descr="http://tiku-img.750gk.com/html/folder/204/1023183/1023183/1023183.001.png"/>
            <p:cNvPicPr>
              <a:picLocks noChangeAspect="1"/>
            </p:cNvPicPr>
            <p:nvPr/>
          </p:nvPicPr>
          <p:blipFill>
            <a:blip r:embed="rId3" r:link="rId4" cstate="print"/>
            <a:srcRect b="3284"/>
            <a:stretch>
              <a:fillRect/>
            </a:stretch>
          </p:blipFill>
          <p:spPr>
            <a:xfrm>
              <a:off x="1410" y="2388"/>
              <a:ext cx="4860" cy="4329"/>
            </a:xfrm>
            <a:prstGeom prst="rect">
              <a:avLst/>
            </a:prstGeom>
            <a:noFill/>
            <a:ln w="9525">
              <a:noFill/>
            </a:ln>
          </p:spPr>
        </p:pic>
        <p:pic>
          <p:nvPicPr>
            <p:cNvPr id="1073742891" name="图片 1073742890" descr="http://thumb.1010pic.com/pic6/res/CZDL/web/STSource/2019081907161016888752/SYS201908190716173722901886_ST/SYS201908190716173722901886_ST.001.png"/>
            <p:cNvPicPr>
              <a:picLocks noChangeAspect="1"/>
            </p:cNvPicPr>
            <p:nvPr/>
          </p:nvPicPr>
          <p:blipFill>
            <a:blip r:embed="rId5" r:link="rId4" cstate="print"/>
            <a:stretch>
              <a:fillRect/>
            </a:stretch>
          </p:blipFill>
          <p:spPr>
            <a:xfrm>
              <a:off x="1155" y="7284"/>
              <a:ext cx="6300" cy="3141"/>
            </a:xfrm>
            <a:prstGeom prst="rect">
              <a:avLst/>
            </a:prstGeom>
            <a:noFill/>
            <a:ln w="9525">
              <a:noFill/>
            </a:ln>
          </p:spPr>
        </p:pic>
        <p:pic>
          <p:nvPicPr>
            <p:cNvPr id="1073742892" name="图片 1073742891" descr="https://i01piccdn.sogoucdn.com/e81b31a90ddba866"/>
            <p:cNvPicPr>
              <a:picLocks noChangeAspect="1"/>
            </p:cNvPicPr>
            <p:nvPr/>
          </p:nvPicPr>
          <p:blipFill>
            <a:blip r:embed="rId6" r:link="rId4" cstate="print"/>
            <a:stretch>
              <a:fillRect/>
            </a:stretch>
          </p:blipFill>
          <p:spPr>
            <a:xfrm>
              <a:off x="6627" y="2388"/>
              <a:ext cx="3963" cy="4179"/>
            </a:xfrm>
            <a:prstGeom prst="rect">
              <a:avLst/>
            </a:prstGeom>
            <a:noFill/>
            <a:ln w="9525">
              <a:noFill/>
            </a:ln>
          </p:spPr>
        </p:pic>
        <p:pic>
          <p:nvPicPr>
            <p:cNvPr id="1073742894" name="图片 1073742893" descr="奥y"/>
            <p:cNvPicPr>
              <a:picLocks noChangeAspect="1"/>
            </p:cNvPicPr>
            <p:nvPr/>
          </p:nvPicPr>
          <p:blipFill>
            <a:blip r:embed="rId7" cstate="print"/>
            <a:stretch>
              <a:fillRect/>
            </a:stretch>
          </p:blipFill>
          <p:spPr>
            <a:xfrm>
              <a:off x="7737" y="7164"/>
              <a:ext cx="3210" cy="3261"/>
            </a:xfrm>
            <a:prstGeom prst="rect">
              <a:avLst/>
            </a:prstGeom>
            <a:noFill/>
            <a:ln w="9525">
              <a:noFill/>
            </a:ln>
          </p:spPr>
        </p:pic>
        <p:sp>
          <p:nvSpPr>
            <p:cNvPr id="1073742895" name="文本框 1073742894"/>
            <p:cNvSpPr txBox="1"/>
            <p:nvPr/>
          </p:nvSpPr>
          <p:spPr>
            <a:xfrm>
              <a:off x="4530" y="6462"/>
              <a:ext cx="990" cy="447"/>
            </a:xfrm>
            <a:prstGeom prst="rect">
              <a:avLst/>
            </a:prstGeom>
            <a:noFill/>
            <a:ln w="9525">
              <a:noFill/>
            </a:ln>
          </p:spPr>
          <p:txBody>
            <a:bodyPr wrap="square"/>
            <a:lstStyle/>
            <a:p>
              <a:r>
                <a:rPr lang="zh-CN" altLang="en-US"/>
                <a:t>图1</a:t>
              </a:r>
            </a:p>
            <a:p>
              <a:endParaRPr lang="zh-CN" altLang="en-US"/>
            </a:p>
          </p:txBody>
        </p:sp>
        <p:sp>
          <p:nvSpPr>
            <p:cNvPr id="1073742896" name="文本框 1073742895"/>
            <p:cNvSpPr txBox="1"/>
            <p:nvPr/>
          </p:nvSpPr>
          <p:spPr>
            <a:xfrm>
              <a:off x="1155" y="9978"/>
              <a:ext cx="1125" cy="447"/>
            </a:xfrm>
            <a:prstGeom prst="rect">
              <a:avLst/>
            </a:prstGeom>
            <a:noFill/>
            <a:ln w="9525">
              <a:noFill/>
            </a:ln>
          </p:spPr>
          <p:txBody>
            <a:bodyPr wrap="square"/>
            <a:lstStyle/>
            <a:p>
              <a:r>
                <a:rPr lang="zh-CN" altLang="en-US"/>
                <a:t>图3</a:t>
              </a:r>
            </a:p>
            <a:p>
              <a:endParaRPr lang="zh-CN" altLang="en-US"/>
            </a:p>
          </p:txBody>
        </p:sp>
        <p:sp>
          <p:nvSpPr>
            <p:cNvPr id="1073742897" name="文本框 1073742896"/>
            <p:cNvSpPr txBox="1"/>
            <p:nvPr/>
          </p:nvSpPr>
          <p:spPr>
            <a:xfrm>
              <a:off x="6627" y="9978"/>
              <a:ext cx="990" cy="447"/>
            </a:xfrm>
            <a:prstGeom prst="rect">
              <a:avLst/>
            </a:prstGeom>
            <a:noFill/>
            <a:ln w="9525">
              <a:noFill/>
            </a:ln>
          </p:spPr>
          <p:txBody>
            <a:bodyPr wrap="square"/>
            <a:lstStyle/>
            <a:p>
              <a:r>
                <a:rPr lang="zh-CN" altLang="en-US"/>
                <a:t>图4</a:t>
              </a:r>
            </a:p>
            <a:p>
              <a:endParaRPr lang="zh-CN" altLang="en-US"/>
            </a:p>
          </p:txBody>
        </p:sp>
        <p:sp>
          <p:nvSpPr>
            <p:cNvPr id="1073742898" name="文本框 1073742897"/>
            <p:cNvSpPr txBox="1"/>
            <p:nvPr/>
          </p:nvSpPr>
          <p:spPr>
            <a:xfrm>
              <a:off x="9600" y="6015"/>
              <a:ext cx="945" cy="447"/>
            </a:xfrm>
            <a:prstGeom prst="rect">
              <a:avLst/>
            </a:prstGeom>
            <a:noFill/>
            <a:ln w="9525">
              <a:noFill/>
            </a:ln>
          </p:spPr>
          <p:txBody>
            <a:bodyPr wrap="square"/>
            <a:lstStyle/>
            <a:p>
              <a:r>
                <a:rPr lang="zh-CN" altLang="en-US"/>
                <a:t>图2</a:t>
              </a:r>
            </a:p>
            <a:p>
              <a:endParaRPr lang="zh-CN" altLang="en-US"/>
            </a:p>
          </p:txBody>
        </p:sp>
        <p:sp>
          <p:nvSpPr>
            <p:cNvPr id="1073742899" name="文本框 1073742898"/>
            <p:cNvSpPr txBox="1"/>
            <p:nvPr/>
          </p:nvSpPr>
          <p:spPr>
            <a:xfrm>
              <a:off x="10080" y="9978"/>
              <a:ext cx="1530" cy="447"/>
            </a:xfrm>
            <a:prstGeom prst="rect">
              <a:avLst/>
            </a:prstGeom>
            <a:noFill/>
            <a:ln w="9525">
              <a:noFill/>
            </a:ln>
          </p:spPr>
          <p:txBody>
            <a:bodyPr wrap="square"/>
            <a:lstStyle/>
            <a:p>
              <a:r>
                <a:rPr lang="zh-CN" altLang="en-US"/>
                <a:t>图5</a:t>
              </a:r>
            </a:p>
            <a:p>
              <a:endParaRPr lang="zh-CN" altLang="en-US"/>
            </a:p>
          </p:txBody>
        </p:sp>
      </p:grpSp>
      <p:sp>
        <p:nvSpPr>
          <p:cNvPr id="10" name="文本框 9"/>
          <p:cNvSpPr txBox="1"/>
          <p:nvPr/>
        </p:nvSpPr>
        <p:spPr>
          <a:xfrm>
            <a:off x="254952" y="4358005"/>
            <a:ext cx="4775835" cy="1569660"/>
          </a:xfrm>
          <a:prstGeom prst="rect">
            <a:avLst/>
          </a:prstGeom>
          <a:noFill/>
        </p:spPr>
        <p:txBody>
          <a:bodyPr wrap="square" rtlCol="0">
            <a:spAutoFit/>
          </a:bodyPr>
          <a:lstStyle/>
          <a:p>
            <a:r>
              <a:rPr lang="zh-CN" altLang="en-US" sz="2400" b="1" dirty="0">
                <a:solidFill>
                  <a:srgbClr val="FF0000"/>
                </a:solidFill>
              </a:rPr>
              <a:t>纬度位置</a:t>
            </a:r>
            <a:r>
              <a:rPr lang="zh-CN" altLang="en-US" sz="2400" b="1" dirty="0" smtClean="0">
                <a:solidFill>
                  <a:srgbClr val="FF0000"/>
                </a:solidFill>
              </a:rPr>
              <a:t>：都被南回归线穿过；</a:t>
            </a:r>
            <a:endParaRPr lang="en-US" altLang="zh-CN" sz="2400" b="1" dirty="0" smtClean="0">
              <a:solidFill>
                <a:srgbClr val="FF0000"/>
              </a:solidFill>
            </a:endParaRPr>
          </a:p>
          <a:p>
            <a:r>
              <a:rPr lang="en-US" altLang="zh-CN" sz="2400" b="1" dirty="0" smtClean="0">
                <a:solidFill>
                  <a:srgbClr val="FF0000"/>
                </a:solidFill>
              </a:rPr>
              <a:t>               </a:t>
            </a:r>
            <a:r>
              <a:rPr lang="zh-CN" altLang="en-US" sz="2400" b="1" dirty="0" smtClean="0">
                <a:solidFill>
                  <a:srgbClr val="FF0000"/>
                </a:solidFill>
              </a:rPr>
              <a:t>主</a:t>
            </a:r>
            <a:r>
              <a:rPr lang="zh-CN" altLang="en-US" sz="2400" b="1" dirty="0">
                <a:solidFill>
                  <a:srgbClr val="FF0000"/>
                </a:solidFill>
              </a:rPr>
              <a:t>要位于南半球</a:t>
            </a:r>
          </a:p>
          <a:p>
            <a:r>
              <a:rPr lang="zh-CN" altLang="en-US" sz="2400" b="1" dirty="0">
                <a:solidFill>
                  <a:srgbClr val="FF0000"/>
                </a:solidFill>
              </a:rPr>
              <a:t>气候：以热带气候为</a:t>
            </a:r>
            <a:r>
              <a:rPr lang="zh-CN" altLang="en-US" sz="2400" b="1" dirty="0" smtClean="0">
                <a:solidFill>
                  <a:srgbClr val="FF0000"/>
                </a:solidFill>
              </a:rPr>
              <a:t>主（或：都有大面积的热带草原气候）</a:t>
            </a:r>
            <a:endParaRPr lang="zh-CN" altLang="en-US" sz="2400" b="1" dirty="0">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608330" y="1008380"/>
            <a:ext cx="4562475" cy="4759325"/>
          </a:xfrm>
        </p:spPr>
        <p:txBody>
          <a:bodyPr>
            <a:normAutofit fontScale="92500" lnSpcReduction="10000"/>
          </a:bodyPr>
          <a:lstStyle/>
          <a:p>
            <a:pPr>
              <a:lnSpc>
                <a:spcPct val="150000"/>
              </a:lnSpc>
              <a:spcAft>
                <a:spcPts val="0"/>
              </a:spcAft>
            </a:pPr>
            <a:r>
              <a:rPr sz="2000" b="1" dirty="0">
                <a:solidFill>
                  <a:schemeClr val="tx1"/>
                </a:solidFill>
                <a:latin typeface="微软雅黑" panose="020B0503020204020204" pitchFamily="34" charset="-122"/>
                <a:cs typeface="微软雅黑" panose="020B0503020204020204" pitchFamily="34" charset="-122"/>
                <a:sym typeface="+mn-ea"/>
              </a:rPr>
              <a:t>2.两国的人口和城市都主要分布在</a:t>
            </a:r>
            <a:r>
              <a:rPr sz="2000" b="1" u="sng" dirty="0">
                <a:solidFill>
                  <a:schemeClr val="tx1"/>
                </a:solidFill>
                <a:latin typeface="微软雅黑" panose="020B0503020204020204" pitchFamily="34" charset="-122"/>
                <a:cs typeface="微软雅黑" panose="020B0503020204020204" pitchFamily="34" charset="-122"/>
                <a:sym typeface="+mn-ea"/>
              </a:rPr>
              <a:t>                    </a:t>
            </a:r>
            <a:r>
              <a:rPr sz="2000" b="1" dirty="0">
                <a:solidFill>
                  <a:schemeClr val="tx1"/>
                </a:solidFill>
                <a:latin typeface="微软雅黑" panose="020B0503020204020204" pitchFamily="34" charset="-122"/>
                <a:cs typeface="微软雅黑" panose="020B0503020204020204" pitchFamily="34" charset="-122"/>
                <a:sym typeface="+mn-ea"/>
              </a:rPr>
              <a:t>，</a:t>
            </a:r>
            <a:r>
              <a:rPr sz="2000" b="1" dirty="0" err="1">
                <a:solidFill>
                  <a:schemeClr val="tx1"/>
                </a:solidFill>
                <a:latin typeface="微软雅黑" panose="020B0503020204020204" pitchFamily="34" charset="-122"/>
                <a:cs typeface="微软雅黑" panose="020B0503020204020204" pitchFamily="34" charset="-122"/>
                <a:sym typeface="+mn-ea"/>
              </a:rPr>
              <a:t>试结合图中信息简要分析主要原因</a:t>
            </a:r>
            <a:r>
              <a:rPr sz="2000" b="1" dirty="0">
                <a:solidFill>
                  <a:schemeClr val="tx1"/>
                </a:solidFill>
                <a:latin typeface="微软雅黑" panose="020B0503020204020204" pitchFamily="34" charset="-122"/>
                <a:cs typeface="微软雅黑" panose="020B0503020204020204" pitchFamily="34" charset="-122"/>
                <a:sym typeface="+mn-ea"/>
              </a:rPr>
              <a:t>。（4分）</a:t>
            </a:r>
            <a:endParaRPr lang="zh-CN" altLang="en-US" sz="2000" b="1" dirty="0">
              <a:solidFill>
                <a:schemeClr val="tx1"/>
              </a:solidFill>
              <a:latin typeface="微软雅黑" panose="020B0503020204020204" pitchFamily="34" charset="-122"/>
              <a:cs typeface="微软雅黑" panose="020B0503020204020204" pitchFamily="34" charset="-122"/>
              <a:sym typeface="+mn-ea"/>
            </a:endParaRPr>
          </a:p>
          <a:p>
            <a:pPr>
              <a:lnSpc>
                <a:spcPct val="150000"/>
              </a:lnSpc>
              <a:spcAft>
                <a:spcPts val="0"/>
              </a:spcAft>
            </a:pPr>
            <a:endParaRPr lang="zh-CN" altLang="en-US" sz="2000" b="1" dirty="0">
              <a:solidFill>
                <a:schemeClr val="tx1"/>
              </a:solidFill>
              <a:latin typeface="微软雅黑" panose="020B0503020204020204" pitchFamily="34" charset="-122"/>
              <a:cs typeface="微软雅黑" panose="020B0503020204020204" pitchFamily="34" charset="-122"/>
            </a:endParaRPr>
          </a:p>
          <a:p>
            <a:pPr>
              <a:lnSpc>
                <a:spcPct val="150000"/>
              </a:lnSpc>
              <a:spcAft>
                <a:spcPts val="0"/>
              </a:spcAft>
            </a:pPr>
            <a:endParaRPr lang="zh-CN" altLang="en-US" sz="2000" b="1" dirty="0">
              <a:solidFill>
                <a:schemeClr val="tx1"/>
              </a:solidFill>
              <a:latin typeface="微软雅黑" panose="020B0503020204020204" pitchFamily="34" charset="-122"/>
              <a:cs typeface="微软雅黑" panose="020B0503020204020204" pitchFamily="34" charset="-122"/>
            </a:endParaRPr>
          </a:p>
          <a:p>
            <a:pPr>
              <a:lnSpc>
                <a:spcPct val="150000"/>
              </a:lnSpc>
              <a:spcAft>
                <a:spcPts val="0"/>
              </a:spcAft>
            </a:pPr>
            <a:endParaRPr lang="zh-CN" altLang="en-US" sz="2000" b="1" dirty="0">
              <a:solidFill>
                <a:schemeClr val="tx1"/>
              </a:solidFill>
              <a:latin typeface="微软雅黑" panose="020B0503020204020204" pitchFamily="34" charset="-122"/>
              <a:cs typeface="微软雅黑" panose="020B0503020204020204" pitchFamily="34" charset="-122"/>
            </a:endParaRPr>
          </a:p>
          <a:p>
            <a:pPr>
              <a:lnSpc>
                <a:spcPct val="150000"/>
              </a:lnSpc>
              <a:spcAft>
                <a:spcPts val="0"/>
              </a:spcAft>
            </a:pPr>
            <a:endParaRPr lang="en-US" altLang="zh-CN" sz="2000" b="1" dirty="0" smtClean="0">
              <a:solidFill>
                <a:schemeClr val="tx1"/>
              </a:solidFill>
              <a:latin typeface="微软雅黑" panose="020B0503020204020204" pitchFamily="34" charset="-122"/>
              <a:cs typeface="微软雅黑" panose="020B0503020204020204" pitchFamily="34" charset="-122"/>
            </a:endParaRPr>
          </a:p>
          <a:p>
            <a:pPr>
              <a:lnSpc>
                <a:spcPct val="150000"/>
              </a:lnSpc>
              <a:spcAft>
                <a:spcPts val="0"/>
              </a:spcAft>
            </a:pPr>
            <a:r>
              <a:rPr lang="zh-CN" altLang="en-US" sz="2000" b="1" dirty="0" smtClean="0">
                <a:solidFill>
                  <a:schemeClr val="tx1"/>
                </a:solidFill>
                <a:latin typeface="微软雅黑" panose="020B0503020204020204" pitchFamily="34" charset="-122"/>
                <a:cs typeface="微软雅黑" panose="020B0503020204020204" pitchFamily="34" charset="-122"/>
              </a:rPr>
              <a:t>3</a:t>
            </a:r>
            <a:r>
              <a:rPr lang="zh-CN" altLang="en-US" sz="2000" b="1" dirty="0">
                <a:solidFill>
                  <a:schemeClr val="tx1"/>
                </a:solidFill>
                <a:latin typeface="微软雅黑" panose="020B0503020204020204" pitchFamily="34" charset="-122"/>
                <a:cs typeface="微软雅黑" panose="020B0503020204020204" pitchFamily="34" charset="-122"/>
              </a:rPr>
              <a:t>.相似的自然条件下的两国，农牧业都很发达，试列举两国著名的农牧业产品</a:t>
            </a:r>
            <a:r>
              <a:rPr lang="zh-CN" altLang="en-US" sz="2000" b="1" u="sng" dirty="0">
                <a:solidFill>
                  <a:schemeClr val="tx1"/>
                </a:solidFill>
                <a:latin typeface="微软雅黑" panose="020B0503020204020204" pitchFamily="34" charset="-122"/>
                <a:cs typeface="微软雅黑" panose="020B0503020204020204" pitchFamily="34" charset="-122"/>
              </a:rPr>
              <a:t>          </a:t>
            </a:r>
            <a:r>
              <a:rPr lang="zh-CN" altLang="en-US" sz="2000" b="1" dirty="0">
                <a:solidFill>
                  <a:schemeClr val="tx1"/>
                </a:solidFill>
                <a:latin typeface="微软雅黑" panose="020B0503020204020204" pitchFamily="34" charset="-122"/>
                <a:cs typeface="微软雅黑" panose="020B0503020204020204" pitchFamily="34" charset="-122"/>
              </a:rPr>
              <a:t>、</a:t>
            </a:r>
            <a:r>
              <a:rPr sz="2000" b="1" u="sng" dirty="0">
                <a:solidFill>
                  <a:schemeClr val="tx1"/>
                </a:solidFill>
                <a:latin typeface="微软雅黑" panose="020B0503020204020204" pitchFamily="34" charset="-122"/>
                <a:cs typeface="微软雅黑" panose="020B0503020204020204" pitchFamily="34" charset="-122"/>
                <a:sym typeface="+mn-ea"/>
              </a:rPr>
              <a:t>          </a:t>
            </a:r>
            <a:r>
              <a:rPr lang="zh-CN" altLang="en-US" sz="2000" b="1" dirty="0">
                <a:solidFill>
                  <a:schemeClr val="tx1"/>
                </a:solidFill>
                <a:latin typeface="微软雅黑" panose="020B0503020204020204" pitchFamily="34" charset="-122"/>
                <a:cs typeface="微软雅黑" panose="020B0503020204020204" pitchFamily="34" charset="-122"/>
              </a:rPr>
              <a:t>，并分析两国发展畜牧业的共同优势条件。（4分）</a:t>
            </a:r>
          </a:p>
          <a:p>
            <a:endParaRPr lang="zh-CN" altLang="en-US" sz="2000" b="1" dirty="0">
              <a:solidFill>
                <a:schemeClr val="tx1"/>
              </a:solidFill>
              <a:latin typeface="微软雅黑" panose="020B0503020204020204" pitchFamily="34" charset="-122"/>
              <a:cs typeface="微软雅黑" panose="020B0503020204020204" pitchFamily="34" charset="-122"/>
            </a:endParaRPr>
          </a:p>
        </p:txBody>
      </p:sp>
      <p:sp>
        <p:nvSpPr>
          <p:cNvPr id="5" name="文本框 4"/>
          <p:cNvSpPr txBox="1"/>
          <p:nvPr/>
        </p:nvSpPr>
        <p:spPr>
          <a:xfrm>
            <a:off x="0" y="0"/>
            <a:ext cx="2556510" cy="645160"/>
          </a:xfrm>
          <a:prstGeom prst="rect">
            <a:avLst/>
          </a:prstGeom>
          <a:noFill/>
        </p:spPr>
        <p:txBody>
          <a:bodyPr wrap="square" rtlCol="0">
            <a:spAutoFit/>
          </a:bodyPr>
          <a:lstStyle/>
          <a:p>
            <a:r>
              <a:rPr lang="zh-CN" altLang="en-US" sz="3600" b="1">
                <a:solidFill>
                  <a:srgbClr val="7030A0"/>
                </a:solidFill>
              </a:rPr>
              <a:t>拓展运用</a:t>
            </a:r>
          </a:p>
        </p:txBody>
      </p:sp>
      <p:grpSp>
        <p:nvGrpSpPr>
          <p:cNvPr id="4" name="组合 3"/>
          <p:cNvGrpSpPr/>
          <p:nvPr/>
        </p:nvGrpSpPr>
        <p:grpSpPr>
          <a:xfrm>
            <a:off x="5418455" y="379731"/>
            <a:ext cx="6773545" cy="5336540"/>
            <a:chOff x="1155" y="2388"/>
            <a:chExt cx="10455" cy="8037"/>
          </a:xfrm>
        </p:grpSpPr>
        <p:pic>
          <p:nvPicPr>
            <p:cNvPr id="6" name="图片 5" descr="http://tiku-img.750gk.com/html/folder/204/1023183/1023183/1023183.001.png"/>
            <p:cNvPicPr>
              <a:picLocks noChangeAspect="1"/>
            </p:cNvPicPr>
            <p:nvPr/>
          </p:nvPicPr>
          <p:blipFill>
            <a:blip r:embed="rId3" r:link="rId4" cstate="print"/>
            <a:srcRect b="3284"/>
            <a:stretch>
              <a:fillRect/>
            </a:stretch>
          </p:blipFill>
          <p:spPr>
            <a:xfrm>
              <a:off x="1410" y="2388"/>
              <a:ext cx="4860" cy="4329"/>
            </a:xfrm>
            <a:prstGeom prst="rect">
              <a:avLst/>
            </a:prstGeom>
            <a:noFill/>
            <a:ln w="9525">
              <a:noFill/>
            </a:ln>
          </p:spPr>
        </p:pic>
        <p:pic>
          <p:nvPicPr>
            <p:cNvPr id="7" name="图片 6" descr="http://thumb.1010pic.com/pic6/res/CZDL/web/STSource/2019081907161016888752/SYS201908190716173722901886_ST/SYS201908190716173722901886_ST.001.png"/>
            <p:cNvPicPr>
              <a:picLocks noChangeAspect="1"/>
            </p:cNvPicPr>
            <p:nvPr/>
          </p:nvPicPr>
          <p:blipFill>
            <a:blip r:embed="rId5" r:link="rId4" cstate="print"/>
            <a:stretch>
              <a:fillRect/>
            </a:stretch>
          </p:blipFill>
          <p:spPr>
            <a:xfrm>
              <a:off x="1155" y="7284"/>
              <a:ext cx="6300" cy="3141"/>
            </a:xfrm>
            <a:prstGeom prst="rect">
              <a:avLst/>
            </a:prstGeom>
            <a:noFill/>
            <a:ln w="9525">
              <a:noFill/>
            </a:ln>
          </p:spPr>
        </p:pic>
        <p:pic>
          <p:nvPicPr>
            <p:cNvPr id="8" name="图片 7" descr="https://i01piccdn.sogoucdn.com/e81b31a90ddba866"/>
            <p:cNvPicPr>
              <a:picLocks noChangeAspect="1"/>
            </p:cNvPicPr>
            <p:nvPr/>
          </p:nvPicPr>
          <p:blipFill>
            <a:blip r:embed="rId6" r:link="rId4" cstate="print"/>
            <a:stretch>
              <a:fillRect/>
            </a:stretch>
          </p:blipFill>
          <p:spPr>
            <a:xfrm>
              <a:off x="6627" y="2388"/>
              <a:ext cx="3963" cy="4179"/>
            </a:xfrm>
            <a:prstGeom prst="rect">
              <a:avLst/>
            </a:prstGeom>
            <a:noFill/>
            <a:ln w="9525">
              <a:noFill/>
            </a:ln>
          </p:spPr>
        </p:pic>
        <p:pic>
          <p:nvPicPr>
            <p:cNvPr id="9" name="图片 8" descr="奥y"/>
            <p:cNvPicPr>
              <a:picLocks noChangeAspect="1"/>
            </p:cNvPicPr>
            <p:nvPr/>
          </p:nvPicPr>
          <p:blipFill>
            <a:blip r:embed="rId7" cstate="print"/>
            <a:stretch>
              <a:fillRect/>
            </a:stretch>
          </p:blipFill>
          <p:spPr>
            <a:xfrm>
              <a:off x="7737" y="7164"/>
              <a:ext cx="3210" cy="3261"/>
            </a:xfrm>
            <a:prstGeom prst="rect">
              <a:avLst/>
            </a:prstGeom>
            <a:noFill/>
            <a:ln w="9525">
              <a:noFill/>
            </a:ln>
          </p:spPr>
        </p:pic>
        <p:sp>
          <p:nvSpPr>
            <p:cNvPr id="10" name="文本框 9"/>
            <p:cNvSpPr txBox="1"/>
            <p:nvPr/>
          </p:nvSpPr>
          <p:spPr>
            <a:xfrm>
              <a:off x="4530" y="6462"/>
              <a:ext cx="990" cy="447"/>
            </a:xfrm>
            <a:prstGeom prst="rect">
              <a:avLst/>
            </a:prstGeom>
            <a:noFill/>
            <a:ln w="9525">
              <a:noFill/>
            </a:ln>
          </p:spPr>
          <p:txBody>
            <a:bodyPr wrap="square"/>
            <a:lstStyle/>
            <a:p>
              <a:r>
                <a:rPr lang="zh-CN" altLang="en-US"/>
                <a:t>图1</a:t>
              </a:r>
            </a:p>
            <a:p>
              <a:endParaRPr lang="zh-CN" altLang="en-US"/>
            </a:p>
          </p:txBody>
        </p:sp>
        <p:sp>
          <p:nvSpPr>
            <p:cNvPr id="11" name="文本框 10"/>
            <p:cNvSpPr txBox="1"/>
            <p:nvPr/>
          </p:nvSpPr>
          <p:spPr>
            <a:xfrm>
              <a:off x="1155" y="9978"/>
              <a:ext cx="1125" cy="447"/>
            </a:xfrm>
            <a:prstGeom prst="rect">
              <a:avLst/>
            </a:prstGeom>
            <a:noFill/>
            <a:ln w="9525">
              <a:noFill/>
            </a:ln>
          </p:spPr>
          <p:txBody>
            <a:bodyPr wrap="square"/>
            <a:lstStyle/>
            <a:p>
              <a:r>
                <a:rPr lang="zh-CN" altLang="en-US"/>
                <a:t>图3</a:t>
              </a:r>
            </a:p>
            <a:p>
              <a:endParaRPr lang="zh-CN" altLang="en-US"/>
            </a:p>
          </p:txBody>
        </p:sp>
        <p:sp>
          <p:nvSpPr>
            <p:cNvPr id="12" name="文本框 11"/>
            <p:cNvSpPr txBox="1"/>
            <p:nvPr/>
          </p:nvSpPr>
          <p:spPr>
            <a:xfrm>
              <a:off x="6627" y="9978"/>
              <a:ext cx="990" cy="447"/>
            </a:xfrm>
            <a:prstGeom prst="rect">
              <a:avLst/>
            </a:prstGeom>
            <a:noFill/>
            <a:ln w="9525">
              <a:noFill/>
            </a:ln>
          </p:spPr>
          <p:txBody>
            <a:bodyPr wrap="square"/>
            <a:lstStyle/>
            <a:p>
              <a:r>
                <a:rPr lang="zh-CN" altLang="en-US"/>
                <a:t>图4</a:t>
              </a:r>
            </a:p>
            <a:p>
              <a:endParaRPr lang="zh-CN" altLang="en-US"/>
            </a:p>
          </p:txBody>
        </p:sp>
        <p:sp>
          <p:nvSpPr>
            <p:cNvPr id="13" name="文本框 12"/>
            <p:cNvSpPr txBox="1"/>
            <p:nvPr/>
          </p:nvSpPr>
          <p:spPr>
            <a:xfrm>
              <a:off x="9600" y="6015"/>
              <a:ext cx="945" cy="447"/>
            </a:xfrm>
            <a:prstGeom prst="rect">
              <a:avLst/>
            </a:prstGeom>
            <a:noFill/>
            <a:ln w="9525">
              <a:noFill/>
            </a:ln>
          </p:spPr>
          <p:txBody>
            <a:bodyPr wrap="square"/>
            <a:lstStyle/>
            <a:p>
              <a:r>
                <a:rPr lang="zh-CN" altLang="en-US"/>
                <a:t>图2</a:t>
              </a:r>
            </a:p>
            <a:p>
              <a:endParaRPr lang="zh-CN" altLang="en-US"/>
            </a:p>
          </p:txBody>
        </p:sp>
        <p:sp>
          <p:nvSpPr>
            <p:cNvPr id="14" name="文本框 13"/>
            <p:cNvSpPr txBox="1"/>
            <p:nvPr/>
          </p:nvSpPr>
          <p:spPr>
            <a:xfrm>
              <a:off x="10080" y="9978"/>
              <a:ext cx="1530" cy="447"/>
            </a:xfrm>
            <a:prstGeom prst="rect">
              <a:avLst/>
            </a:prstGeom>
            <a:noFill/>
            <a:ln w="9525">
              <a:noFill/>
            </a:ln>
          </p:spPr>
          <p:txBody>
            <a:bodyPr wrap="square"/>
            <a:lstStyle/>
            <a:p>
              <a:r>
                <a:rPr lang="zh-CN" altLang="en-US"/>
                <a:t>图5</a:t>
              </a:r>
            </a:p>
            <a:p>
              <a:endParaRPr lang="zh-CN" altLang="en-US"/>
            </a:p>
          </p:txBody>
        </p:sp>
      </p:grpSp>
      <p:sp>
        <p:nvSpPr>
          <p:cNvPr id="15" name="文本框 14"/>
          <p:cNvSpPr txBox="1"/>
          <p:nvPr/>
        </p:nvSpPr>
        <p:spPr>
          <a:xfrm>
            <a:off x="964565" y="1370965"/>
            <a:ext cx="2118360" cy="460375"/>
          </a:xfrm>
          <a:prstGeom prst="rect">
            <a:avLst/>
          </a:prstGeom>
          <a:noFill/>
        </p:spPr>
        <p:txBody>
          <a:bodyPr wrap="square" rtlCol="0">
            <a:spAutoFit/>
          </a:bodyPr>
          <a:lstStyle/>
          <a:p>
            <a:r>
              <a:rPr lang="zh-CN" altLang="en-US" sz="2400" b="1" dirty="0">
                <a:solidFill>
                  <a:srgbClr val="FF0000"/>
                </a:solidFill>
              </a:rPr>
              <a:t>东南沿海</a:t>
            </a:r>
          </a:p>
        </p:txBody>
      </p:sp>
      <p:sp>
        <p:nvSpPr>
          <p:cNvPr id="16" name="文本框 15"/>
          <p:cNvSpPr txBox="1"/>
          <p:nvPr/>
        </p:nvSpPr>
        <p:spPr>
          <a:xfrm>
            <a:off x="351145" y="5611178"/>
            <a:ext cx="5192395" cy="830997"/>
          </a:xfrm>
          <a:prstGeom prst="rect">
            <a:avLst/>
          </a:prstGeom>
          <a:noFill/>
        </p:spPr>
        <p:txBody>
          <a:bodyPr wrap="square" rtlCol="0">
            <a:spAutoFit/>
          </a:bodyPr>
          <a:lstStyle/>
          <a:p>
            <a:r>
              <a:rPr lang="zh-CN" altLang="en-US" sz="2400" b="1" dirty="0" smtClean="0">
                <a:solidFill>
                  <a:srgbClr val="FF0000"/>
                </a:solidFill>
              </a:rPr>
              <a:t>①热带草原气候分布广，牧草丰富。</a:t>
            </a:r>
            <a:endParaRPr lang="zh-CN" altLang="en-US" sz="2400" b="1" dirty="0">
              <a:solidFill>
                <a:srgbClr val="FF0000"/>
              </a:solidFill>
            </a:endParaRPr>
          </a:p>
          <a:p>
            <a:r>
              <a:rPr lang="zh-CN" altLang="en-US" sz="2400" b="1" dirty="0" smtClean="0">
                <a:solidFill>
                  <a:srgbClr val="FF0000"/>
                </a:solidFill>
              </a:rPr>
              <a:t>②高原广阔，地势平坦。</a:t>
            </a:r>
            <a:endParaRPr lang="zh-CN" altLang="en-US" sz="2400" b="1" dirty="0">
              <a:solidFill>
                <a:srgbClr val="FF0000"/>
              </a:solidFill>
            </a:endParaRPr>
          </a:p>
        </p:txBody>
      </p:sp>
      <p:sp>
        <p:nvSpPr>
          <p:cNvPr id="17" name="文本框 16"/>
          <p:cNvSpPr txBox="1"/>
          <p:nvPr/>
        </p:nvSpPr>
        <p:spPr>
          <a:xfrm>
            <a:off x="978852" y="4607878"/>
            <a:ext cx="809625" cy="460375"/>
          </a:xfrm>
          <a:prstGeom prst="rect">
            <a:avLst/>
          </a:prstGeom>
          <a:noFill/>
        </p:spPr>
        <p:txBody>
          <a:bodyPr wrap="square" rtlCol="0">
            <a:spAutoFit/>
          </a:bodyPr>
          <a:lstStyle/>
          <a:p>
            <a:r>
              <a:rPr lang="zh-CN" altLang="en-US" sz="2400" b="1" dirty="0">
                <a:solidFill>
                  <a:srgbClr val="FF0000"/>
                </a:solidFill>
              </a:rPr>
              <a:t>小麦</a:t>
            </a:r>
          </a:p>
        </p:txBody>
      </p:sp>
      <p:sp>
        <p:nvSpPr>
          <p:cNvPr id="18" name="文本框 17"/>
          <p:cNvSpPr txBox="1"/>
          <p:nvPr/>
        </p:nvSpPr>
        <p:spPr>
          <a:xfrm>
            <a:off x="1893887" y="4593590"/>
            <a:ext cx="810895" cy="460375"/>
          </a:xfrm>
          <a:prstGeom prst="rect">
            <a:avLst/>
          </a:prstGeom>
          <a:noFill/>
        </p:spPr>
        <p:txBody>
          <a:bodyPr wrap="square" rtlCol="0">
            <a:spAutoFit/>
          </a:bodyPr>
          <a:lstStyle/>
          <a:p>
            <a:r>
              <a:rPr lang="zh-CN" altLang="en-US" sz="2400" b="1" dirty="0">
                <a:solidFill>
                  <a:srgbClr val="FF0000"/>
                </a:solidFill>
              </a:rPr>
              <a:t>牛肉</a:t>
            </a:r>
          </a:p>
        </p:txBody>
      </p:sp>
      <p:sp>
        <p:nvSpPr>
          <p:cNvPr id="19" name="文本框 18"/>
          <p:cNvSpPr txBox="1"/>
          <p:nvPr/>
        </p:nvSpPr>
        <p:spPr>
          <a:xfrm>
            <a:off x="494030" y="2401253"/>
            <a:ext cx="4562475" cy="1569660"/>
          </a:xfrm>
          <a:prstGeom prst="rect">
            <a:avLst/>
          </a:prstGeom>
          <a:noFill/>
        </p:spPr>
        <p:txBody>
          <a:bodyPr wrap="square" rtlCol="0">
            <a:spAutoFit/>
          </a:bodyPr>
          <a:lstStyle/>
          <a:p>
            <a:r>
              <a:rPr lang="zh-CN" altLang="en-US" sz="2400" b="1" dirty="0">
                <a:solidFill>
                  <a:srgbClr val="FF0000"/>
                </a:solidFill>
              </a:rPr>
              <a:t>①东南沿</a:t>
            </a:r>
            <a:r>
              <a:rPr lang="zh-CN" altLang="en-US" sz="2400" b="1" dirty="0" smtClean="0">
                <a:solidFill>
                  <a:srgbClr val="FF0000"/>
                </a:solidFill>
              </a:rPr>
              <a:t>海有亚热带湿润气候，温和湿润；</a:t>
            </a:r>
            <a:endParaRPr lang="zh-CN" altLang="en-US" sz="2400" b="1" dirty="0">
              <a:solidFill>
                <a:srgbClr val="FF0000"/>
              </a:solidFill>
            </a:endParaRPr>
          </a:p>
          <a:p>
            <a:r>
              <a:rPr lang="zh-CN" altLang="en-US" sz="2400" b="1" dirty="0" smtClean="0">
                <a:solidFill>
                  <a:srgbClr val="FF0000"/>
                </a:solidFill>
              </a:rPr>
              <a:t>②</a:t>
            </a:r>
            <a:r>
              <a:rPr lang="zh-CN" altLang="en-US" sz="2400" b="1" dirty="0" smtClean="0">
                <a:solidFill>
                  <a:srgbClr val="FF0000"/>
                </a:solidFill>
                <a:sym typeface="+mn-ea"/>
              </a:rPr>
              <a:t>临海，交通便利；</a:t>
            </a:r>
            <a:endParaRPr lang="zh-CN" altLang="en-US" sz="2400" b="1" dirty="0">
              <a:solidFill>
                <a:srgbClr val="FF0000"/>
              </a:solidFill>
            </a:endParaRPr>
          </a:p>
          <a:p>
            <a:r>
              <a:rPr lang="zh-CN" altLang="en-US" sz="2400" b="1" dirty="0" smtClean="0">
                <a:solidFill>
                  <a:srgbClr val="FF0000"/>
                </a:solidFill>
              </a:rPr>
              <a:t>③开发较早</a:t>
            </a:r>
            <a:r>
              <a:rPr lang="zh-CN" altLang="en-US" sz="2400" b="1" dirty="0" smtClean="0">
                <a:solidFill>
                  <a:srgbClr val="FF0000"/>
                </a:solidFill>
                <a:sym typeface="+mn-ea"/>
              </a:rPr>
              <a:t>。</a:t>
            </a:r>
            <a:endParaRPr lang="zh-CN" altLang="en-US" sz="2400" b="1" dirty="0">
              <a:solidFill>
                <a:srgbClr val="FF0000"/>
              </a:solidFill>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t>三.纬度位置的相似，但海陆位置不同，对区域地理环境的影响。</a:t>
            </a:r>
          </a:p>
        </p:txBody>
      </p:sp>
      <p:sp>
        <p:nvSpPr>
          <p:cNvPr id="3" name="内容占位符 2"/>
          <p:cNvSpPr>
            <a:spLocks noGrp="1"/>
          </p:cNvSpPr>
          <p:nvPr>
            <p:ph idx="1"/>
          </p:nvPr>
        </p:nvSpPr>
        <p:spPr>
          <a:xfrm>
            <a:off x="608330" y="1490345"/>
            <a:ext cx="4519930" cy="4759325"/>
          </a:xfrm>
        </p:spPr>
        <p:txBody>
          <a:bodyPr>
            <a:normAutofit fontScale="92500" lnSpcReduction="10000"/>
          </a:bodyPr>
          <a:lstStyle/>
          <a:p>
            <a:pPr>
              <a:lnSpc>
                <a:spcPct val="150000"/>
              </a:lnSpc>
              <a:spcAft>
                <a:spcPts val="0"/>
              </a:spcAft>
            </a:pPr>
            <a:r>
              <a:rPr lang="zh-CN" altLang="en-US" sz="2000" b="1">
                <a:solidFill>
                  <a:schemeClr val="tx1"/>
                </a:solidFill>
                <a:latin typeface="微软雅黑" panose="020B0503020204020204" pitchFamily="34" charset="-122"/>
                <a:cs typeface="微软雅黑" panose="020B0503020204020204" pitchFamily="34" charset="-122"/>
              </a:rPr>
              <a:t>读亚欧大陆上著名四国地图、气候资料图，完成以下各题。</a:t>
            </a:r>
          </a:p>
          <a:p>
            <a:pPr>
              <a:lnSpc>
                <a:spcPct val="150000"/>
              </a:lnSpc>
              <a:spcAft>
                <a:spcPts val="0"/>
              </a:spcAft>
            </a:pPr>
            <a:r>
              <a:rPr lang="zh-CN" altLang="en-US" sz="2000" b="1">
                <a:solidFill>
                  <a:schemeClr val="tx1"/>
                </a:solidFill>
                <a:latin typeface="微软雅黑" panose="020B0503020204020204" pitchFamily="34" charset="-122"/>
                <a:cs typeface="微软雅黑" panose="020B0503020204020204" pitchFamily="34" charset="-122"/>
              </a:rPr>
              <a:t>1.图1中C国为</a:t>
            </a:r>
            <a:r>
              <a:rPr lang="zh-CN" altLang="en-US" sz="2000" b="1" u="sng">
                <a:solidFill>
                  <a:schemeClr val="tx1"/>
                </a:solidFill>
                <a:latin typeface="微软雅黑" panose="020B0503020204020204" pitchFamily="34" charset="-122"/>
                <a:cs typeface="微软雅黑" panose="020B0503020204020204" pitchFamily="34" charset="-122"/>
              </a:rPr>
              <a:t>          </a:t>
            </a:r>
            <a:r>
              <a:rPr lang="zh-CN" altLang="en-US" sz="2000" b="1">
                <a:solidFill>
                  <a:schemeClr val="tx1"/>
                </a:solidFill>
                <a:latin typeface="微软雅黑" panose="020B0503020204020204" pitchFamily="34" charset="-122"/>
                <a:cs typeface="微软雅黑" panose="020B0503020204020204" pitchFamily="34" charset="-122"/>
              </a:rPr>
              <a:t>，图3中①国为</a:t>
            </a:r>
            <a:r>
              <a:rPr sz="2000" b="1" u="sng">
                <a:solidFill>
                  <a:schemeClr val="tx1"/>
                </a:solidFill>
                <a:latin typeface="微软雅黑" panose="020B0503020204020204" pitchFamily="34" charset="-122"/>
                <a:cs typeface="微软雅黑" panose="020B0503020204020204" pitchFamily="34" charset="-122"/>
                <a:sym typeface="+mn-ea"/>
              </a:rPr>
              <a:t>               </a:t>
            </a:r>
            <a:r>
              <a:rPr lang="zh-CN" altLang="en-US" sz="2000" b="1">
                <a:solidFill>
                  <a:schemeClr val="tx1"/>
                </a:solidFill>
                <a:latin typeface="微软雅黑" panose="020B0503020204020204" pitchFamily="34" charset="-122"/>
                <a:cs typeface="微软雅黑" panose="020B0503020204020204" pitchFamily="34" charset="-122"/>
              </a:rPr>
              <a:t>，②国为</a:t>
            </a:r>
            <a:r>
              <a:rPr sz="2000" b="1" u="sng">
                <a:solidFill>
                  <a:schemeClr val="tx1"/>
                </a:solidFill>
                <a:latin typeface="微软雅黑" panose="020B0503020204020204" pitchFamily="34" charset="-122"/>
                <a:cs typeface="微软雅黑" panose="020B0503020204020204" pitchFamily="34" charset="-122"/>
                <a:sym typeface="+mn-ea"/>
              </a:rPr>
              <a:t>          </a:t>
            </a:r>
            <a:r>
              <a:rPr lang="zh-CN" altLang="en-US" sz="2000" b="1">
                <a:solidFill>
                  <a:schemeClr val="tx1"/>
                </a:solidFill>
                <a:latin typeface="微软雅黑" panose="020B0503020204020204" pitchFamily="34" charset="-122"/>
                <a:cs typeface="微软雅黑" panose="020B0503020204020204" pitchFamily="34" charset="-122"/>
              </a:rPr>
              <a:t> 。③为我国北方的</a:t>
            </a:r>
            <a:r>
              <a:rPr sz="2000" b="1" u="sng">
                <a:solidFill>
                  <a:schemeClr val="tx1"/>
                </a:solidFill>
                <a:latin typeface="微软雅黑" panose="020B0503020204020204" pitchFamily="34" charset="-122"/>
                <a:cs typeface="微软雅黑" panose="020B0503020204020204" pitchFamily="34" charset="-122"/>
                <a:sym typeface="+mn-ea"/>
              </a:rPr>
              <a:t>               </a:t>
            </a:r>
            <a:r>
              <a:rPr lang="zh-CN" altLang="en-US" sz="2000" b="1">
                <a:solidFill>
                  <a:schemeClr val="tx1"/>
                </a:solidFill>
                <a:latin typeface="微软雅黑" panose="020B0503020204020204" pitchFamily="34" charset="-122"/>
                <a:cs typeface="微软雅黑" panose="020B0503020204020204" pitchFamily="34" charset="-122"/>
              </a:rPr>
              <a:t>（区域名称）。 </a:t>
            </a:r>
          </a:p>
          <a:p>
            <a:pPr>
              <a:lnSpc>
                <a:spcPct val="150000"/>
              </a:lnSpc>
              <a:spcAft>
                <a:spcPts val="0"/>
              </a:spcAft>
            </a:pPr>
            <a:endParaRPr lang="zh-CN" altLang="en-US" sz="2000" b="1">
              <a:solidFill>
                <a:schemeClr val="tx1"/>
              </a:solidFill>
              <a:latin typeface="微软雅黑" panose="020B0503020204020204" pitchFamily="34" charset="-122"/>
              <a:cs typeface="微软雅黑" panose="020B0503020204020204" pitchFamily="34" charset="-122"/>
            </a:endParaRPr>
          </a:p>
          <a:p>
            <a:pPr>
              <a:lnSpc>
                <a:spcPct val="150000"/>
              </a:lnSpc>
              <a:spcAft>
                <a:spcPts val="0"/>
              </a:spcAft>
            </a:pPr>
            <a:r>
              <a:rPr lang="zh-CN" altLang="en-US" sz="2000" b="1">
                <a:solidFill>
                  <a:schemeClr val="tx1"/>
                </a:solidFill>
                <a:latin typeface="微软雅黑" panose="020B0503020204020204" pitchFamily="34" charset="-122"/>
                <a:cs typeface="微软雅黑" panose="020B0503020204020204" pitchFamily="34" charset="-122"/>
              </a:rPr>
              <a:t>2.C国、②国与我国的③地区，纬度位置接近，但气候差异很大，由三国城市的气候资料图可知，亚欧大陆自东向西年降水量的变化特点是</a:t>
            </a:r>
            <a:r>
              <a:rPr sz="2000" b="1" u="sng">
                <a:solidFill>
                  <a:schemeClr val="tx1"/>
                </a:solidFill>
                <a:latin typeface="微软雅黑" panose="020B0503020204020204" pitchFamily="34" charset="-122"/>
                <a:cs typeface="微软雅黑" panose="020B0503020204020204" pitchFamily="34" charset="-122"/>
                <a:sym typeface="+mn-ea"/>
              </a:rPr>
              <a:t>                       </a:t>
            </a:r>
            <a:r>
              <a:rPr lang="zh-CN" altLang="en-US" sz="2000" b="1">
                <a:solidFill>
                  <a:schemeClr val="tx1"/>
                </a:solidFill>
                <a:latin typeface="微软雅黑" panose="020B0503020204020204" pitchFamily="34" charset="-122"/>
                <a:cs typeface="微软雅黑" panose="020B0503020204020204" pitchFamily="34" charset="-122"/>
              </a:rPr>
              <a:t>，主要影响因素是</a:t>
            </a:r>
            <a:r>
              <a:rPr sz="2000" b="1" u="sng">
                <a:solidFill>
                  <a:schemeClr val="tx1"/>
                </a:solidFill>
                <a:latin typeface="微软雅黑" panose="020B0503020204020204" pitchFamily="34" charset="-122"/>
                <a:cs typeface="微软雅黑" panose="020B0503020204020204" pitchFamily="34" charset="-122"/>
                <a:sym typeface="+mn-ea"/>
              </a:rPr>
              <a:t>                                </a:t>
            </a:r>
            <a:r>
              <a:rPr lang="zh-CN" altLang="en-US" sz="2000" b="1">
                <a:solidFill>
                  <a:schemeClr val="tx1"/>
                </a:solidFill>
                <a:latin typeface="微软雅黑" panose="020B0503020204020204" pitchFamily="34" charset="-122"/>
                <a:cs typeface="微软雅黑" panose="020B0503020204020204" pitchFamily="34" charset="-122"/>
              </a:rPr>
              <a:t>。</a:t>
            </a:r>
          </a:p>
        </p:txBody>
      </p:sp>
      <p:sp>
        <p:nvSpPr>
          <p:cNvPr id="5" name="文本框 4"/>
          <p:cNvSpPr txBox="1"/>
          <p:nvPr/>
        </p:nvSpPr>
        <p:spPr>
          <a:xfrm>
            <a:off x="0" y="0"/>
            <a:ext cx="2556510" cy="645160"/>
          </a:xfrm>
          <a:prstGeom prst="rect">
            <a:avLst/>
          </a:prstGeom>
          <a:noFill/>
        </p:spPr>
        <p:txBody>
          <a:bodyPr wrap="square" rtlCol="0">
            <a:spAutoFit/>
          </a:bodyPr>
          <a:lstStyle/>
          <a:p>
            <a:r>
              <a:rPr lang="zh-CN" altLang="en-US" sz="3600" b="1">
                <a:solidFill>
                  <a:srgbClr val="7030A0"/>
                </a:solidFill>
              </a:rPr>
              <a:t>拓展运用</a:t>
            </a:r>
          </a:p>
        </p:txBody>
      </p:sp>
      <p:grpSp>
        <p:nvGrpSpPr>
          <p:cNvPr id="4" name="组合 3"/>
          <p:cNvGrpSpPr/>
          <p:nvPr/>
        </p:nvGrpSpPr>
        <p:grpSpPr>
          <a:xfrm>
            <a:off x="5258435" y="972185"/>
            <a:ext cx="6933565" cy="4913630"/>
            <a:chOff x="825" y="1799"/>
            <a:chExt cx="10340" cy="7291"/>
          </a:xfrm>
        </p:grpSpPr>
        <p:grpSp>
          <p:nvGrpSpPr>
            <p:cNvPr id="6" name="组合 5"/>
            <p:cNvGrpSpPr/>
            <p:nvPr/>
          </p:nvGrpSpPr>
          <p:grpSpPr>
            <a:xfrm>
              <a:off x="825" y="1799"/>
              <a:ext cx="10340" cy="7291"/>
              <a:chOff x="825" y="1799"/>
              <a:chExt cx="10340" cy="7291"/>
            </a:xfrm>
          </p:grpSpPr>
          <p:pic>
            <p:nvPicPr>
              <p:cNvPr id="7" name="图片 6" descr="https://gss0.baidu.com/-vo3dSag_xI4khGko9WTAnF6hhy/zhidao/pic/item/10dfa9ec8a1363273f023afd908fa0ec09fac715.jpg"/>
              <p:cNvPicPr>
                <a:picLocks noChangeAspect="1"/>
              </p:cNvPicPr>
              <p:nvPr/>
            </p:nvPicPr>
            <p:blipFill>
              <a:blip r:embed="rId3" r:link="rId4" cstate="print"/>
              <a:srcRect t="23021" r="71402" b="21342"/>
              <a:stretch>
                <a:fillRect/>
              </a:stretch>
            </p:blipFill>
            <p:spPr>
              <a:xfrm>
                <a:off x="6645" y="5745"/>
                <a:ext cx="2010" cy="2369"/>
              </a:xfrm>
              <a:prstGeom prst="rect">
                <a:avLst/>
              </a:prstGeom>
              <a:noFill/>
              <a:ln w="9525">
                <a:noFill/>
              </a:ln>
            </p:spPr>
          </p:pic>
          <p:pic>
            <p:nvPicPr>
              <p:cNvPr id="8" name="图片 7" descr="https://gss0.baidu.com/-vo3dSag_xI4khGko9WTAnF6hhy/zhidao/pic/item/10dfa9ec8a1363273f023afd908fa0ec09fac715.jpg"/>
              <p:cNvPicPr>
                <a:picLocks noChangeAspect="1"/>
              </p:cNvPicPr>
              <p:nvPr/>
            </p:nvPicPr>
            <p:blipFill>
              <a:blip r:embed="rId3" r:link="rId4" cstate="print"/>
              <a:srcRect l="71970" b="50037"/>
              <a:stretch>
                <a:fillRect/>
              </a:stretch>
            </p:blipFill>
            <p:spPr>
              <a:xfrm>
                <a:off x="9000" y="5590"/>
                <a:ext cx="1925" cy="2559"/>
              </a:xfrm>
              <a:prstGeom prst="rect">
                <a:avLst/>
              </a:prstGeom>
              <a:noFill/>
              <a:ln w="9525">
                <a:noFill/>
              </a:ln>
            </p:spPr>
          </p:pic>
          <p:grpSp>
            <p:nvGrpSpPr>
              <p:cNvPr id="9" name="组合 8"/>
              <p:cNvGrpSpPr/>
              <p:nvPr/>
            </p:nvGrpSpPr>
            <p:grpSpPr>
              <a:xfrm>
                <a:off x="825" y="1799"/>
                <a:ext cx="10340" cy="3436"/>
                <a:chOff x="735" y="1931"/>
                <a:chExt cx="10340" cy="3785"/>
              </a:xfrm>
            </p:grpSpPr>
            <p:pic>
              <p:nvPicPr>
                <p:cNvPr id="10" name="图片 9" descr="https://iknow-pic.cdn.bcebos.com/241f95cad1c8a786fcb6fdbf6409c93d71cf50e6"/>
                <p:cNvPicPr>
                  <a:picLocks noChangeAspect="1"/>
                </p:cNvPicPr>
                <p:nvPr/>
              </p:nvPicPr>
              <p:blipFill>
                <a:blip r:embed="rId5" r:link="rId4" cstate="print"/>
                <a:stretch>
                  <a:fillRect/>
                </a:stretch>
              </p:blipFill>
              <p:spPr>
                <a:xfrm>
                  <a:off x="735" y="1931"/>
                  <a:ext cx="7710" cy="3659"/>
                </a:xfrm>
                <a:prstGeom prst="rect">
                  <a:avLst/>
                </a:prstGeom>
                <a:noFill/>
                <a:ln w="9525">
                  <a:noFill/>
                </a:ln>
              </p:spPr>
            </p:pic>
            <p:pic>
              <p:nvPicPr>
                <p:cNvPr id="11" name="图片 10" descr="http://thumb.1010pic.com/pic6/res/CZDL/web/STSource/2019081507113529027026/SYS201908150711480564956115_ST/SYS201908150711480564956115_ST.001.png"/>
                <p:cNvPicPr>
                  <a:picLocks noChangeAspect="1"/>
                </p:cNvPicPr>
                <p:nvPr/>
              </p:nvPicPr>
              <p:blipFill>
                <a:blip r:embed="rId6" r:link="rId4" cstate="print"/>
                <a:srcRect l="57762" t="25926" b="6398"/>
                <a:stretch>
                  <a:fillRect/>
                </a:stretch>
              </p:blipFill>
              <p:spPr>
                <a:xfrm>
                  <a:off x="8602" y="2535"/>
                  <a:ext cx="2473" cy="3181"/>
                </a:xfrm>
                <a:prstGeom prst="rect">
                  <a:avLst/>
                </a:prstGeom>
                <a:noFill/>
                <a:ln w="9525">
                  <a:noFill/>
                </a:ln>
              </p:spPr>
            </p:pic>
            <p:sp>
              <p:nvSpPr>
                <p:cNvPr id="12" name="矩形 11"/>
                <p:cNvSpPr/>
                <p:nvPr/>
              </p:nvSpPr>
              <p:spPr>
                <a:xfrm>
                  <a:off x="3660" y="2280"/>
                  <a:ext cx="240" cy="255"/>
                </a:xfrm>
                <a:prstGeom prst="rect">
                  <a:avLst/>
                </a:prstGeom>
                <a:solidFill>
                  <a:srgbClr val="FFFFFF"/>
                </a:solidFill>
                <a:ln w="9525" cap="flat" cmpd="sng">
                  <a:solidFill>
                    <a:srgbClr val="FFFFFF"/>
                  </a:solidFill>
                  <a:prstDash val="solid"/>
                  <a:miter/>
                  <a:headEnd type="none" w="med" len="med"/>
                  <a:tailEnd type="none" w="med" len="med"/>
                </a:ln>
              </p:spPr>
              <p:txBody>
                <a:bodyPr/>
                <a:lstStyle/>
                <a:p>
                  <a:endParaRPr lang="zh-CN" altLang="en-US"/>
                </a:p>
              </p:txBody>
            </p:sp>
          </p:grpSp>
          <p:grpSp>
            <p:nvGrpSpPr>
              <p:cNvPr id="13" name="组合 12"/>
              <p:cNvGrpSpPr/>
              <p:nvPr/>
            </p:nvGrpSpPr>
            <p:grpSpPr>
              <a:xfrm>
                <a:off x="939" y="5509"/>
                <a:ext cx="5286" cy="3086"/>
                <a:chOff x="939" y="5509"/>
                <a:chExt cx="5286" cy="3086"/>
              </a:xfrm>
            </p:grpSpPr>
            <p:pic>
              <p:nvPicPr>
                <p:cNvPr id="14" name="图片 13" descr="1bb4018c3a28861a588625058fa4e61"/>
                <p:cNvPicPr>
                  <a:picLocks noChangeAspect="1"/>
                </p:cNvPicPr>
                <p:nvPr/>
              </p:nvPicPr>
              <p:blipFill>
                <a:blip r:embed="rId7" cstate="print"/>
                <a:stretch>
                  <a:fillRect/>
                </a:stretch>
              </p:blipFill>
              <p:spPr>
                <a:xfrm>
                  <a:off x="939" y="5509"/>
                  <a:ext cx="5286" cy="3086"/>
                </a:xfrm>
                <a:prstGeom prst="rect">
                  <a:avLst/>
                </a:prstGeom>
                <a:noFill/>
                <a:ln w="9525">
                  <a:noFill/>
                </a:ln>
              </p:spPr>
            </p:pic>
            <p:sp>
              <p:nvSpPr>
                <p:cNvPr id="15" name="任意多边形 14"/>
                <p:cNvSpPr/>
                <p:nvPr/>
              </p:nvSpPr>
              <p:spPr>
                <a:xfrm>
                  <a:off x="1035" y="6240"/>
                  <a:ext cx="5130" cy="1632"/>
                </a:xfrm>
                <a:custGeom>
                  <a:avLst/>
                  <a:gdLst/>
                  <a:ahLst/>
                  <a:cxnLst/>
                  <a:rect l="0" t="0" r="0" b="0"/>
                  <a:pathLst>
                    <a:path w="5130" h="1632">
                      <a:moveTo>
                        <a:pt x="0" y="0"/>
                      </a:moveTo>
                      <a:cubicBezTo>
                        <a:pt x="73" y="108"/>
                        <a:pt x="263" y="463"/>
                        <a:pt x="435" y="645"/>
                      </a:cubicBezTo>
                      <a:cubicBezTo>
                        <a:pt x="607" y="827"/>
                        <a:pt x="792" y="955"/>
                        <a:pt x="1035" y="1095"/>
                      </a:cubicBezTo>
                      <a:cubicBezTo>
                        <a:pt x="1278" y="1235"/>
                        <a:pt x="1565" y="1400"/>
                        <a:pt x="1890" y="1485"/>
                      </a:cubicBezTo>
                      <a:cubicBezTo>
                        <a:pt x="2215" y="1570"/>
                        <a:pt x="2608" y="1632"/>
                        <a:pt x="2985" y="1605"/>
                      </a:cubicBezTo>
                      <a:cubicBezTo>
                        <a:pt x="3362" y="1578"/>
                        <a:pt x="3797" y="1492"/>
                        <a:pt x="4155" y="1320"/>
                      </a:cubicBezTo>
                      <a:cubicBezTo>
                        <a:pt x="4513" y="1148"/>
                        <a:pt x="4927" y="726"/>
                        <a:pt x="5130" y="570"/>
                      </a:cubicBezTo>
                    </a:path>
                  </a:pathLst>
                </a:custGeom>
                <a:noFill/>
                <a:ln w="19050" cap="flat" cmpd="sng">
                  <a:solidFill>
                    <a:srgbClr val="000000"/>
                  </a:solidFill>
                  <a:prstDash val="solid"/>
                  <a:headEnd type="none" w="med" len="med"/>
                  <a:tailEnd type="none" w="med" len="med"/>
                </a:ln>
              </p:spPr>
              <p:txBody>
                <a:bodyPr/>
                <a:lstStyle/>
                <a:p>
                  <a:endParaRPr lang="zh-CN" altLang="en-US"/>
                </a:p>
              </p:txBody>
            </p:sp>
          </p:grpSp>
          <p:sp>
            <p:nvSpPr>
              <p:cNvPr id="16" name="文本框 15"/>
              <p:cNvSpPr txBox="1"/>
              <p:nvPr/>
            </p:nvSpPr>
            <p:spPr>
              <a:xfrm>
                <a:off x="6060" y="6585"/>
                <a:ext cx="735" cy="435"/>
              </a:xfrm>
              <a:prstGeom prst="rect">
                <a:avLst/>
              </a:prstGeom>
              <a:noFill/>
              <a:ln w="9525">
                <a:noFill/>
              </a:ln>
            </p:spPr>
            <p:txBody>
              <a:bodyPr wrap="square"/>
              <a:lstStyle/>
              <a:p>
                <a:r>
                  <a:rPr lang="zh-CN" altLang="en-US"/>
                  <a:t>50°</a:t>
                </a:r>
              </a:p>
              <a:p>
                <a:endParaRPr lang="zh-CN" altLang="en-US"/>
              </a:p>
            </p:txBody>
          </p:sp>
          <p:sp>
            <p:nvSpPr>
              <p:cNvPr id="17" name="文本框 16"/>
              <p:cNvSpPr txBox="1"/>
              <p:nvPr/>
            </p:nvSpPr>
            <p:spPr>
              <a:xfrm>
                <a:off x="6015" y="7455"/>
                <a:ext cx="735" cy="435"/>
              </a:xfrm>
              <a:prstGeom prst="rect">
                <a:avLst/>
              </a:prstGeom>
              <a:noFill/>
              <a:ln w="9525">
                <a:noFill/>
              </a:ln>
            </p:spPr>
            <p:txBody>
              <a:bodyPr wrap="square"/>
              <a:lstStyle/>
              <a:p>
                <a:r>
                  <a:rPr lang="zh-CN" altLang="en-US"/>
                  <a:t>40°</a:t>
                </a:r>
              </a:p>
              <a:p>
                <a:endParaRPr lang="zh-CN" altLang="en-US"/>
              </a:p>
            </p:txBody>
          </p:sp>
          <p:sp>
            <p:nvSpPr>
              <p:cNvPr id="18" name="文本框 17"/>
              <p:cNvSpPr txBox="1"/>
              <p:nvPr/>
            </p:nvSpPr>
            <p:spPr>
              <a:xfrm>
                <a:off x="5820" y="5590"/>
                <a:ext cx="975" cy="435"/>
              </a:xfrm>
              <a:prstGeom prst="rect">
                <a:avLst/>
              </a:prstGeom>
              <a:noFill/>
              <a:ln w="9525">
                <a:noFill/>
              </a:ln>
            </p:spPr>
            <p:txBody>
              <a:bodyPr wrap="square"/>
              <a:lstStyle/>
              <a:p>
                <a:pPr indent="66675"/>
                <a:r>
                  <a:rPr lang="zh-CN" altLang="en-US"/>
                  <a:t>60°</a:t>
                </a:r>
              </a:p>
              <a:p>
                <a:endParaRPr lang="zh-CN" altLang="en-US"/>
              </a:p>
            </p:txBody>
          </p:sp>
          <p:sp>
            <p:nvSpPr>
              <p:cNvPr id="19" name="文本框 18"/>
              <p:cNvSpPr txBox="1"/>
              <p:nvPr/>
            </p:nvSpPr>
            <p:spPr>
              <a:xfrm>
                <a:off x="4665" y="7785"/>
                <a:ext cx="735" cy="435"/>
              </a:xfrm>
              <a:prstGeom prst="rect">
                <a:avLst/>
              </a:prstGeom>
              <a:noFill/>
              <a:ln w="9525">
                <a:noFill/>
              </a:ln>
            </p:spPr>
            <p:txBody>
              <a:bodyPr wrap="square"/>
              <a:lstStyle/>
              <a:p>
                <a:r>
                  <a:rPr lang="zh-CN" altLang="en-US"/>
                  <a:t>③</a:t>
                </a:r>
              </a:p>
              <a:p>
                <a:endParaRPr lang="zh-CN" altLang="en-US"/>
              </a:p>
            </p:txBody>
          </p:sp>
          <p:sp>
            <p:nvSpPr>
              <p:cNvPr id="20" name="文本框 19"/>
              <p:cNvSpPr txBox="1"/>
              <p:nvPr/>
            </p:nvSpPr>
            <p:spPr>
              <a:xfrm>
                <a:off x="3735" y="7935"/>
                <a:ext cx="480" cy="525"/>
              </a:xfrm>
              <a:prstGeom prst="rect">
                <a:avLst/>
              </a:prstGeom>
              <a:noFill/>
              <a:ln w="9525">
                <a:noFill/>
              </a:ln>
            </p:spPr>
            <p:txBody>
              <a:bodyPr wrap="square"/>
              <a:lstStyle/>
              <a:p>
                <a:r>
                  <a:rPr lang="zh-CN" altLang="en-US"/>
                  <a:t>②</a:t>
                </a:r>
              </a:p>
              <a:p>
                <a:endParaRPr lang="zh-CN" altLang="en-US"/>
              </a:p>
            </p:txBody>
          </p:sp>
          <p:sp>
            <p:nvSpPr>
              <p:cNvPr id="21" name="文本框 20"/>
              <p:cNvSpPr txBox="1"/>
              <p:nvPr/>
            </p:nvSpPr>
            <p:spPr>
              <a:xfrm>
                <a:off x="6405" y="8220"/>
                <a:ext cx="2835" cy="615"/>
              </a:xfrm>
              <a:prstGeom prst="rect">
                <a:avLst/>
              </a:prstGeom>
              <a:noFill/>
              <a:ln w="9525">
                <a:noFill/>
              </a:ln>
            </p:spPr>
            <p:txBody>
              <a:bodyPr wrap="square"/>
              <a:lstStyle/>
              <a:p>
                <a:r>
                  <a:rPr lang="zh-CN" altLang="en-US"/>
                  <a:t>图4：②国南部某地气候资料图</a:t>
                </a:r>
              </a:p>
              <a:p>
                <a:endParaRPr lang="zh-CN" altLang="en-US"/>
              </a:p>
            </p:txBody>
          </p:sp>
          <p:sp>
            <p:nvSpPr>
              <p:cNvPr id="22" name="文本框 21"/>
              <p:cNvSpPr txBox="1"/>
              <p:nvPr/>
            </p:nvSpPr>
            <p:spPr>
              <a:xfrm>
                <a:off x="9105" y="8160"/>
                <a:ext cx="1995" cy="615"/>
              </a:xfrm>
              <a:prstGeom prst="rect">
                <a:avLst/>
              </a:prstGeom>
              <a:noFill/>
              <a:ln w="9525">
                <a:noFill/>
              </a:ln>
            </p:spPr>
            <p:txBody>
              <a:bodyPr wrap="square"/>
              <a:lstStyle/>
              <a:p>
                <a:r>
                  <a:rPr lang="zh-CN" altLang="en-US"/>
                  <a:t>图5：沈阳气候资料图</a:t>
                </a:r>
              </a:p>
              <a:p>
                <a:endParaRPr lang="zh-CN" altLang="en-US"/>
              </a:p>
            </p:txBody>
          </p:sp>
          <p:sp>
            <p:nvSpPr>
              <p:cNvPr id="23" name="文本框 22"/>
              <p:cNvSpPr txBox="1"/>
              <p:nvPr/>
            </p:nvSpPr>
            <p:spPr>
              <a:xfrm>
                <a:off x="1935" y="8475"/>
                <a:ext cx="3210" cy="615"/>
              </a:xfrm>
              <a:prstGeom prst="rect">
                <a:avLst/>
              </a:prstGeom>
              <a:noFill/>
              <a:ln w="9525">
                <a:noFill/>
              </a:ln>
            </p:spPr>
            <p:txBody>
              <a:bodyPr wrap="square"/>
              <a:lstStyle/>
              <a:p>
                <a:r>
                  <a:rPr lang="zh-CN" altLang="en-US"/>
                  <a:t>图3：某大国及其南部邻国分布图</a:t>
                </a:r>
              </a:p>
              <a:p>
                <a:endParaRPr lang="zh-CN" altLang="en-US"/>
              </a:p>
            </p:txBody>
          </p:sp>
          <p:sp>
            <p:nvSpPr>
              <p:cNvPr id="24" name="文本框 23"/>
              <p:cNvSpPr txBox="1"/>
              <p:nvPr/>
            </p:nvSpPr>
            <p:spPr>
              <a:xfrm>
                <a:off x="1230" y="5055"/>
                <a:ext cx="1935" cy="615"/>
              </a:xfrm>
              <a:prstGeom prst="rect">
                <a:avLst/>
              </a:prstGeom>
              <a:noFill/>
              <a:ln w="9525">
                <a:noFill/>
              </a:ln>
            </p:spPr>
            <p:txBody>
              <a:bodyPr wrap="square"/>
              <a:lstStyle/>
              <a:p>
                <a:r>
                  <a:rPr lang="zh-CN" altLang="en-US"/>
                  <a:t>图1：某国地形图</a:t>
                </a:r>
              </a:p>
              <a:p>
                <a:endParaRPr lang="zh-CN" altLang="en-US"/>
              </a:p>
            </p:txBody>
          </p:sp>
          <p:sp>
            <p:nvSpPr>
              <p:cNvPr id="25" name="文本框 24"/>
              <p:cNvSpPr txBox="1"/>
              <p:nvPr/>
            </p:nvSpPr>
            <p:spPr>
              <a:xfrm>
                <a:off x="5220" y="5010"/>
                <a:ext cx="2760" cy="615"/>
              </a:xfrm>
              <a:prstGeom prst="rect">
                <a:avLst/>
              </a:prstGeom>
              <a:noFill/>
              <a:ln w="9525">
                <a:noFill/>
              </a:ln>
            </p:spPr>
            <p:txBody>
              <a:bodyPr wrap="square"/>
              <a:lstStyle/>
              <a:p>
                <a:r>
                  <a:rPr lang="zh-CN" altLang="en-US"/>
                  <a:t>图2：某国主要农业带分布图</a:t>
                </a:r>
              </a:p>
              <a:p>
                <a:endParaRPr lang="zh-CN" altLang="en-US"/>
              </a:p>
            </p:txBody>
          </p:sp>
        </p:grpSp>
        <p:sp>
          <p:nvSpPr>
            <p:cNvPr id="26" name="文本框 25"/>
            <p:cNvSpPr txBox="1"/>
            <p:nvPr/>
          </p:nvSpPr>
          <p:spPr>
            <a:xfrm>
              <a:off x="2505" y="2685"/>
              <a:ext cx="390" cy="420"/>
            </a:xfrm>
            <a:prstGeom prst="rect">
              <a:avLst/>
            </a:prstGeom>
            <a:noFill/>
            <a:ln w="9525">
              <a:noFill/>
            </a:ln>
          </p:spPr>
          <p:txBody>
            <a:bodyPr wrap="square"/>
            <a:lstStyle/>
            <a:p>
              <a:r>
                <a:rPr lang="zh-CN" altLang="en-US"/>
                <a:t>C</a:t>
              </a:r>
            </a:p>
            <a:p>
              <a:endParaRPr lang="zh-CN" altLang="en-US"/>
            </a:p>
          </p:txBody>
        </p:sp>
      </p:grpSp>
      <p:sp>
        <p:nvSpPr>
          <p:cNvPr id="27" name="文本框 26"/>
          <p:cNvSpPr txBox="1"/>
          <p:nvPr/>
        </p:nvSpPr>
        <p:spPr>
          <a:xfrm>
            <a:off x="2238693" y="2339975"/>
            <a:ext cx="810895" cy="460375"/>
          </a:xfrm>
          <a:prstGeom prst="rect">
            <a:avLst/>
          </a:prstGeom>
          <a:noFill/>
        </p:spPr>
        <p:txBody>
          <a:bodyPr wrap="square" rtlCol="0">
            <a:spAutoFit/>
          </a:bodyPr>
          <a:lstStyle/>
          <a:p>
            <a:r>
              <a:rPr lang="zh-CN" altLang="en-US" sz="2400" b="1" dirty="0">
                <a:solidFill>
                  <a:srgbClr val="FF0000"/>
                </a:solidFill>
              </a:rPr>
              <a:t>法国</a:t>
            </a:r>
          </a:p>
        </p:txBody>
      </p:sp>
      <p:sp>
        <p:nvSpPr>
          <p:cNvPr id="28" name="文本框 27"/>
          <p:cNvSpPr txBox="1"/>
          <p:nvPr/>
        </p:nvSpPr>
        <p:spPr>
          <a:xfrm>
            <a:off x="2219644" y="5548313"/>
            <a:ext cx="1980882" cy="460375"/>
          </a:xfrm>
          <a:prstGeom prst="rect">
            <a:avLst/>
          </a:prstGeom>
          <a:noFill/>
        </p:spPr>
        <p:txBody>
          <a:bodyPr wrap="square" rtlCol="0">
            <a:spAutoFit/>
          </a:bodyPr>
          <a:lstStyle/>
          <a:p>
            <a:r>
              <a:rPr lang="zh-CN" altLang="en-US" sz="2400" b="1" dirty="0">
                <a:solidFill>
                  <a:srgbClr val="FF0000"/>
                </a:solidFill>
              </a:rPr>
              <a:t>海</a:t>
            </a:r>
            <a:r>
              <a:rPr lang="zh-CN" altLang="en-US" sz="2400" b="1" dirty="0" smtClean="0">
                <a:solidFill>
                  <a:srgbClr val="FF0000"/>
                </a:solidFill>
              </a:rPr>
              <a:t>陆</a:t>
            </a:r>
            <a:r>
              <a:rPr lang="zh-CN" altLang="en-US" sz="2400" b="1" dirty="0" smtClean="0">
                <a:solidFill>
                  <a:srgbClr val="FF0000"/>
                </a:solidFill>
              </a:rPr>
              <a:t>位置</a:t>
            </a:r>
            <a:endParaRPr lang="zh-CN" altLang="en-US" sz="2400" b="1" dirty="0">
              <a:solidFill>
                <a:srgbClr val="FF0000"/>
              </a:solidFill>
            </a:endParaRPr>
          </a:p>
        </p:txBody>
      </p:sp>
      <p:sp>
        <p:nvSpPr>
          <p:cNvPr id="29" name="文本框 28"/>
          <p:cNvSpPr txBox="1"/>
          <p:nvPr/>
        </p:nvSpPr>
        <p:spPr>
          <a:xfrm>
            <a:off x="2911475" y="5109210"/>
            <a:ext cx="2390140" cy="460375"/>
          </a:xfrm>
          <a:prstGeom prst="rect">
            <a:avLst/>
          </a:prstGeom>
          <a:noFill/>
        </p:spPr>
        <p:txBody>
          <a:bodyPr wrap="square" rtlCol="0">
            <a:spAutoFit/>
          </a:bodyPr>
          <a:lstStyle/>
          <a:p>
            <a:r>
              <a:rPr lang="zh-CN" altLang="en-US" sz="2400" b="1" dirty="0">
                <a:solidFill>
                  <a:srgbClr val="FF0000"/>
                </a:solidFill>
              </a:rPr>
              <a:t>由多变少再变多</a:t>
            </a:r>
          </a:p>
        </p:txBody>
      </p:sp>
      <p:sp>
        <p:nvSpPr>
          <p:cNvPr id="30" name="文本框 29"/>
          <p:cNvSpPr txBox="1"/>
          <p:nvPr/>
        </p:nvSpPr>
        <p:spPr>
          <a:xfrm>
            <a:off x="1469073" y="3173730"/>
            <a:ext cx="1409065" cy="460375"/>
          </a:xfrm>
          <a:prstGeom prst="rect">
            <a:avLst/>
          </a:prstGeom>
          <a:noFill/>
        </p:spPr>
        <p:txBody>
          <a:bodyPr wrap="square" rtlCol="0">
            <a:spAutoFit/>
          </a:bodyPr>
          <a:lstStyle/>
          <a:p>
            <a:r>
              <a:rPr lang="zh-CN" altLang="en-US" sz="2400" b="1" dirty="0">
                <a:solidFill>
                  <a:srgbClr val="FF0000"/>
                </a:solidFill>
              </a:rPr>
              <a:t>东北地区</a:t>
            </a:r>
          </a:p>
        </p:txBody>
      </p:sp>
      <p:sp>
        <p:nvSpPr>
          <p:cNvPr id="31" name="文本框 30"/>
          <p:cNvSpPr txBox="1"/>
          <p:nvPr/>
        </p:nvSpPr>
        <p:spPr>
          <a:xfrm>
            <a:off x="3140710" y="2675890"/>
            <a:ext cx="810895" cy="460375"/>
          </a:xfrm>
          <a:prstGeom prst="rect">
            <a:avLst/>
          </a:prstGeom>
          <a:noFill/>
        </p:spPr>
        <p:txBody>
          <a:bodyPr wrap="square" rtlCol="0">
            <a:spAutoFit/>
          </a:bodyPr>
          <a:lstStyle/>
          <a:p>
            <a:r>
              <a:rPr lang="zh-CN" altLang="en-US" sz="2400" b="1">
                <a:solidFill>
                  <a:srgbClr val="FF0000"/>
                </a:solidFill>
              </a:rPr>
              <a:t>蒙古</a:t>
            </a:r>
          </a:p>
        </p:txBody>
      </p:sp>
      <p:sp>
        <p:nvSpPr>
          <p:cNvPr id="32" name="文本框 31"/>
          <p:cNvSpPr txBox="1"/>
          <p:nvPr/>
        </p:nvSpPr>
        <p:spPr>
          <a:xfrm>
            <a:off x="975360" y="2675890"/>
            <a:ext cx="1277620" cy="460375"/>
          </a:xfrm>
          <a:prstGeom prst="rect">
            <a:avLst/>
          </a:prstGeom>
          <a:noFill/>
        </p:spPr>
        <p:txBody>
          <a:bodyPr wrap="square" rtlCol="0">
            <a:spAutoFit/>
          </a:bodyPr>
          <a:lstStyle/>
          <a:p>
            <a:r>
              <a:rPr lang="zh-CN" altLang="en-US" sz="2400" b="1">
                <a:solidFill>
                  <a:srgbClr val="FF0000"/>
                </a:solidFill>
              </a:rPr>
              <a:t>俄罗斯</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left)">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left)">
                                      <p:cBhvr>
                                        <p:cTn id="3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31" grpId="0"/>
      <p:bldP spid="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8330" y="963930"/>
            <a:ext cx="4650105" cy="4759325"/>
          </a:xfrm>
        </p:spPr>
        <p:txBody>
          <a:bodyPr/>
          <a:lstStyle/>
          <a:p>
            <a:pPr>
              <a:lnSpc>
                <a:spcPct val="150000"/>
              </a:lnSpc>
              <a:spcAft>
                <a:spcPts val="0"/>
              </a:spcAft>
            </a:pPr>
            <a:r>
              <a:rPr lang="zh-CN" altLang="en-US" sz="2000" b="1" dirty="0">
                <a:solidFill>
                  <a:schemeClr val="tx1"/>
                </a:solidFill>
              </a:rPr>
              <a:t>3.与巴黎的气温年变化特点相比，我国大部分地区气候的</a:t>
            </a:r>
            <a:r>
              <a:rPr lang="zh-CN" altLang="en-US" sz="2000" b="1" u="sng" dirty="0">
                <a:solidFill>
                  <a:schemeClr val="tx1"/>
                </a:solidFill>
              </a:rPr>
              <a:t>               </a:t>
            </a:r>
            <a:r>
              <a:rPr lang="zh-CN" altLang="en-US" sz="2000" b="1" dirty="0">
                <a:solidFill>
                  <a:schemeClr val="tx1"/>
                </a:solidFill>
              </a:rPr>
              <a:t>特征明显，冬季我国是同纬度最冷的国家，主要原因是</a:t>
            </a:r>
            <a:r>
              <a:rPr lang="zh-CN" altLang="en-US" sz="2000" b="1" u="sng" dirty="0">
                <a:solidFill>
                  <a:schemeClr val="tx1"/>
                </a:solidFill>
              </a:rPr>
              <a:t>                                                       </a:t>
            </a:r>
            <a:r>
              <a:rPr lang="zh-CN" altLang="en-US" sz="2000" b="1" u="sng" dirty="0" smtClean="0">
                <a:solidFill>
                  <a:schemeClr val="tx1"/>
                </a:solidFill>
              </a:rPr>
              <a:t> </a:t>
            </a:r>
            <a:r>
              <a:rPr lang="zh-CN" altLang="en-US" sz="2000" b="1" dirty="0">
                <a:solidFill>
                  <a:schemeClr val="tx1"/>
                </a:solidFill>
              </a:rPr>
              <a:t>。</a:t>
            </a:r>
          </a:p>
          <a:p>
            <a:pPr>
              <a:lnSpc>
                <a:spcPct val="150000"/>
              </a:lnSpc>
              <a:spcAft>
                <a:spcPts val="0"/>
              </a:spcAft>
            </a:pPr>
            <a:endParaRPr lang="zh-CN" altLang="en-US" sz="2000" b="1" dirty="0">
              <a:solidFill>
                <a:schemeClr val="tx1"/>
              </a:solidFill>
            </a:endParaRPr>
          </a:p>
          <a:p>
            <a:pPr>
              <a:lnSpc>
                <a:spcPct val="150000"/>
              </a:lnSpc>
              <a:spcAft>
                <a:spcPts val="0"/>
              </a:spcAft>
            </a:pPr>
            <a:r>
              <a:rPr lang="zh-CN" altLang="en-US" sz="2000" b="1" dirty="0">
                <a:solidFill>
                  <a:schemeClr val="tx1"/>
                </a:solidFill>
              </a:rPr>
              <a:t>4.③地区是世界上水稻种植纬度最高的地区，试结合图5分析主要原因。（1分）</a:t>
            </a:r>
          </a:p>
        </p:txBody>
      </p:sp>
      <p:sp>
        <p:nvSpPr>
          <p:cNvPr id="5" name="文本框 4"/>
          <p:cNvSpPr txBox="1"/>
          <p:nvPr/>
        </p:nvSpPr>
        <p:spPr>
          <a:xfrm>
            <a:off x="0" y="0"/>
            <a:ext cx="2556510" cy="645160"/>
          </a:xfrm>
          <a:prstGeom prst="rect">
            <a:avLst/>
          </a:prstGeom>
          <a:noFill/>
        </p:spPr>
        <p:txBody>
          <a:bodyPr wrap="square" rtlCol="0">
            <a:spAutoFit/>
          </a:bodyPr>
          <a:lstStyle/>
          <a:p>
            <a:r>
              <a:rPr lang="zh-CN" altLang="en-US" sz="3600" b="1">
                <a:solidFill>
                  <a:srgbClr val="7030A0"/>
                </a:solidFill>
              </a:rPr>
              <a:t>拓展运用</a:t>
            </a:r>
          </a:p>
        </p:txBody>
      </p:sp>
      <p:grpSp>
        <p:nvGrpSpPr>
          <p:cNvPr id="27" name="组合 26"/>
          <p:cNvGrpSpPr/>
          <p:nvPr/>
        </p:nvGrpSpPr>
        <p:grpSpPr>
          <a:xfrm>
            <a:off x="5258435" y="972185"/>
            <a:ext cx="6933565" cy="4913630"/>
            <a:chOff x="825" y="1799"/>
            <a:chExt cx="10340" cy="7291"/>
          </a:xfrm>
        </p:grpSpPr>
        <p:grpSp>
          <p:nvGrpSpPr>
            <p:cNvPr id="28" name="组合 27"/>
            <p:cNvGrpSpPr/>
            <p:nvPr/>
          </p:nvGrpSpPr>
          <p:grpSpPr>
            <a:xfrm>
              <a:off x="825" y="1799"/>
              <a:ext cx="10340" cy="7291"/>
              <a:chOff x="825" y="1799"/>
              <a:chExt cx="10340" cy="7291"/>
            </a:xfrm>
          </p:grpSpPr>
          <p:pic>
            <p:nvPicPr>
              <p:cNvPr id="29" name="图片 28" descr="https://gss0.baidu.com/-vo3dSag_xI4khGko9WTAnF6hhy/zhidao/pic/item/10dfa9ec8a1363273f023afd908fa0ec09fac715.jpg"/>
              <p:cNvPicPr>
                <a:picLocks noChangeAspect="1"/>
              </p:cNvPicPr>
              <p:nvPr/>
            </p:nvPicPr>
            <p:blipFill>
              <a:blip r:embed="rId3" r:link="rId4" cstate="print"/>
              <a:srcRect t="23021" r="71402" b="21342"/>
              <a:stretch>
                <a:fillRect/>
              </a:stretch>
            </p:blipFill>
            <p:spPr>
              <a:xfrm>
                <a:off x="6645" y="5745"/>
                <a:ext cx="2010" cy="2369"/>
              </a:xfrm>
              <a:prstGeom prst="rect">
                <a:avLst/>
              </a:prstGeom>
              <a:noFill/>
              <a:ln w="9525">
                <a:noFill/>
              </a:ln>
            </p:spPr>
          </p:pic>
          <p:pic>
            <p:nvPicPr>
              <p:cNvPr id="30" name="图片 29" descr="https://gss0.baidu.com/-vo3dSag_xI4khGko9WTAnF6hhy/zhidao/pic/item/10dfa9ec8a1363273f023afd908fa0ec09fac715.jpg"/>
              <p:cNvPicPr>
                <a:picLocks noChangeAspect="1"/>
              </p:cNvPicPr>
              <p:nvPr/>
            </p:nvPicPr>
            <p:blipFill>
              <a:blip r:embed="rId3" r:link="rId4" cstate="print"/>
              <a:srcRect l="71970" b="50037"/>
              <a:stretch>
                <a:fillRect/>
              </a:stretch>
            </p:blipFill>
            <p:spPr>
              <a:xfrm>
                <a:off x="9000" y="5590"/>
                <a:ext cx="1925" cy="2559"/>
              </a:xfrm>
              <a:prstGeom prst="rect">
                <a:avLst/>
              </a:prstGeom>
              <a:noFill/>
              <a:ln w="9525">
                <a:noFill/>
              </a:ln>
            </p:spPr>
          </p:pic>
          <p:grpSp>
            <p:nvGrpSpPr>
              <p:cNvPr id="31" name="组合 30"/>
              <p:cNvGrpSpPr/>
              <p:nvPr/>
            </p:nvGrpSpPr>
            <p:grpSpPr>
              <a:xfrm>
                <a:off x="825" y="1799"/>
                <a:ext cx="10340" cy="3436"/>
                <a:chOff x="735" y="1931"/>
                <a:chExt cx="10340" cy="3785"/>
              </a:xfrm>
            </p:grpSpPr>
            <p:pic>
              <p:nvPicPr>
                <p:cNvPr id="32" name="图片 31" descr="https://iknow-pic.cdn.bcebos.com/241f95cad1c8a786fcb6fdbf6409c93d71cf50e6"/>
                <p:cNvPicPr>
                  <a:picLocks noChangeAspect="1"/>
                </p:cNvPicPr>
                <p:nvPr/>
              </p:nvPicPr>
              <p:blipFill>
                <a:blip r:embed="rId5" r:link="rId4" cstate="print"/>
                <a:stretch>
                  <a:fillRect/>
                </a:stretch>
              </p:blipFill>
              <p:spPr>
                <a:xfrm>
                  <a:off x="735" y="1931"/>
                  <a:ext cx="7710" cy="3659"/>
                </a:xfrm>
                <a:prstGeom prst="rect">
                  <a:avLst/>
                </a:prstGeom>
                <a:noFill/>
                <a:ln w="9525">
                  <a:noFill/>
                </a:ln>
              </p:spPr>
            </p:pic>
            <p:pic>
              <p:nvPicPr>
                <p:cNvPr id="33" name="图片 32" descr="http://thumb.1010pic.com/pic6/res/CZDL/web/STSource/2019081507113529027026/SYS201908150711480564956115_ST/SYS201908150711480564956115_ST.001.png"/>
                <p:cNvPicPr>
                  <a:picLocks noChangeAspect="1"/>
                </p:cNvPicPr>
                <p:nvPr/>
              </p:nvPicPr>
              <p:blipFill>
                <a:blip r:embed="rId6" r:link="rId4" cstate="print"/>
                <a:srcRect l="57762" t="25926" b="6398"/>
                <a:stretch>
                  <a:fillRect/>
                </a:stretch>
              </p:blipFill>
              <p:spPr>
                <a:xfrm>
                  <a:off x="8602" y="2535"/>
                  <a:ext cx="2473" cy="3181"/>
                </a:xfrm>
                <a:prstGeom prst="rect">
                  <a:avLst/>
                </a:prstGeom>
                <a:noFill/>
                <a:ln w="9525">
                  <a:noFill/>
                </a:ln>
              </p:spPr>
            </p:pic>
            <p:sp>
              <p:nvSpPr>
                <p:cNvPr id="34" name="矩形 33"/>
                <p:cNvSpPr/>
                <p:nvPr/>
              </p:nvSpPr>
              <p:spPr>
                <a:xfrm>
                  <a:off x="3660" y="2280"/>
                  <a:ext cx="240" cy="255"/>
                </a:xfrm>
                <a:prstGeom prst="rect">
                  <a:avLst/>
                </a:prstGeom>
                <a:solidFill>
                  <a:srgbClr val="FFFFFF"/>
                </a:solidFill>
                <a:ln w="9525" cap="flat" cmpd="sng">
                  <a:solidFill>
                    <a:srgbClr val="FFFFFF"/>
                  </a:solidFill>
                  <a:prstDash val="solid"/>
                  <a:miter/>
                  <a:headEnd type="none" w="med" len="med"/>
                  <a:tailEnd type="none" w="med" len="med"/>
                </a:ln>
              </p:spPr>
              <p:txBody>
                <a:bodyPr/>
                <a:lstStyle/>
                <a:p>
                  <a:endParaRPr lang="zh-CN" altLang="en-US"/>
                </a:p>
              </p:txBody>
            </p:sp>
          </p:grpSp>
          <p:grpSp>
            <p:nvGrpSpPr>
              <p:cNvPr id="35" name="组合 34"/>
              <p:cNvGrpSpPr/>
              <p:nvPr/>
            </p:nvGrpSpPr>
            <p:grpSpPr>
              <a:xfrm>
                <a:off x="939" y="5509"/>
                <a:ext cx="5286" cy="3086"/>
                <a:chOff x="939" y="5509"/>
                <a:chExt cx="5286" cy="3086"/>
              </a:xfrm>
            </p:grpSpPr>
            <p:pic>
              <p:nvPicPr>
                <p:cNvPr id="36" name="图片 35" descr="1bb4018c3a28861a588625058fa4e61"/>
                <p:cNvPicPr>
                  <a:picLocks noChangeAspect="1"/>
                </p:cNvPicPr>
                <p:nvPr/>
              </p:nvPicPr>
              <p:blipFill>
                <a:blip r:embed="rId7" cstate="print"/>
                <a:stretch>
                  <a:fillRect/>
                </a:stretch>
              </p:blipFill>
              <p:spPr>
                <a:xfrm>
                  <a:off x="939" y="5509"/>
                  <a:ext cx="5286" cy="3086"/>
                </a:xfrm>
                <a:prstGeom prst="rect">
                  <a:avLst/>
                </a:prstGeom>
                <a:noFill/>
                <a:ln w="9525">
                  <a:noFill/>
                </a:ln>
              </p:spPr>
            </p:pic>
            <p:sp>
              <p:nvSpPr>
                <p:cNvPr id="37" name="任意多边形 36"/>
                <p:cNvSpPr/>
                <p:nvPr/>
              </p:nvSpPr>
              <p:spPr>
                <a:xfrm>
                  <a:off x="1035" y="6240"/>
                  <a:ext cx="5130" cy="1632"/>
                </a:xfrm>
                <a:custGeom>
                  <a:avLst/>
                  <a:gdLst/>
                  <a:ahLst/>
                  <a:cxnLst/>
                  <a:rect l="0" t="0" r="0" b="0"/>
                  <a:pathLst>
                    <a:path w="5130" h="1632">
                      <a:moveTo>
                        <a:pt x="0" y="0"/>
                      </a:moveTo>
                      <a:cubicBezTo>
                        <a:pt x="73" y="108"/>
                        <a:pt x="263" y="463"/>
                        <a:pt x="435" y="645"/>
                      </a:cubicBezTo>
                      <a:cubicBezTo>
                        <a:pt x="607" y="827"/>
                        <a:pt x="792" y="955"/>
                        <a:pt x="1035" y="1095"/>
                      </a:cubicBezTo>
                      <a:cubicBezTo>
                        <a:pt x="1278" y="1235"/>
                        <a:pt x="1565" y="1400"/>
                        <a:pt x="1890" y="1485"/>
                      </a:cubicBezTo>
                      <a:cubicBezTo>
                        <a:pt x="2215" y="1570"/>
                        <a:pt x="2608" y="1632"/>
                        <a:pt x="2985" y="1605"/>
                      </a:cubicBezTo>
                      <a:cubicBezTo>
                        <a:pt x="3362" y="1578"/>
                        <a:pt x="3797" y="1492"/>
                        <a:pt x="4155" y="1320"/>
                      </a:cubicBezTo>
                      <a:cubicBezTo>
                        <a:pt x="4513" y="1148"/>
                        <a:pt x="4927" y="726"/>
                        <a:pt x="5130" y="570"/>
                      </a:cubicBezTo>
                    </a:path>
                  </a:pathLst>
                </a:custGeom>
                <a:noFill/>
                <a:ln w="19050" cap="flat" cmpd="sng">
                  <a:solidFill>
                    <a:srgbClr val="000000"/>
                  </a:solidFill>
                  <a:prstDash val="solid"/>
                  <a:headEnd type="none" w="med" len="med"/>
                  <a:tailEnd type="none" w="med" len="med"/>
                </a:ln>
              </p:spPr>
              <p:txBody>
                <a:bodyPr/>
                <a:lstStyle/>
                <a:p>
                  <a:endParaRPr lang="zh-CN" altLang="en-US"/>
                </a:p>
              </p:txBody>
            </p:sp>
          </p:grpSp>
          <p:sp>
            <p:nvSpPr>
              <p:cNvPr id="38" name="文本框 37"/>
              <p:cNvSpPr txBox="1"/>
              <p:nvPr/>
            </p:nvSpPr>
            <p:spPr>
              <a:xfrm>
                <a:off x="6060" y="6585"/>
                <a:ext cx="735" cy="435"/>
              </a:xfrm>
              <a:prstGeom prst="rect">
                <a:avLst/>
              </a:prstGeom>
              <a:noFill/>
              <a:ln w="9525">
                <a:noFill/>
              </a:ln>
            </p:spPr>
            <p:txBody>
              <a:bodyPr wrap="square"/>
              <a:lstStyle/>
              <a:p>
                <a:r>
                  <a:rPr lang="zh-CN" altLang="en-US"/>
                  <a:t>50°</a:t>
                </a:r>
              </a:p>
              <a:p>
                <a:endParaRPr lang="zh-CN" altLang="en-US"/>
              </a:p>
            </p:txBody>
          </p:sp>
          <p:sp>
            <p:nvSpPr>
              <p:cNvPr id="39" name="文本框 38"/>
              <p:cNvSpPr txBox="1"/>
              <p:nvPr/>
            </p:nvSpPr>
            <p:spPr>
              <a:xfrm>
                <a:off x="6015" y="7455"/>
                <a:ext cx="735" cy="435"/>
              </a:xfrm>
              <a:prstGeom prst="rect">
                <a:avLst/>
              </a:prstGeom>
              <a:noFill/>
              <a:ln w="9525">
                <a:noFill/>
              </a:ln>
            </p:spPr>
            <p:txBody>
              <a:bodyPr wrap="square"/>
              <a:lstStyle/>
              <a:p>
                <a:r>
                  <a:rPr lang="zh-CN" altLang="en-US"/>
                  <a:t>40°</a:t>
                </a:r>
              </a:p>
              <a:p>
                <a:endParaRPr lang="zh-CN" altLang="en-US"/>
              </a:p>
            </p:txBody>
          </p:sp>
          <p:sp>
            <p:nvSpPr>
              <p:cNvPr id="40" name="文本框 39"/>
              <p:cNvSpPr txBox="1"/>
              <p:nvPr/>
            </p:nvSpPr>
            <p:spPr>
              <a:xfrm>
                <a:off x="5820" y="5590"/>
                <a:ext cx="975" cy="435"/>
              </a:xfrm>
              <a:prstGeom prst="rect">
                <a:avLst/>
              </a:prstGeom>
              <a:noFill/>
              <a:ln w="9525">
                <a:noFill/>
              </a:ln>
            </p:spPr>
            <p:txBody>
              <a:bodyPr wrap="square"/>
              <a:lstStyle/>
              <a:p>
                <a:pPr indent="66675"/>
                <a:r>
                  <a:rPr lang="zh-CN" altLang="en-US"/>
                  <a:t>60°</a:t>
                </a:r>
              </a:p>
              <a:p>
                <a:endParaRPr lang="zh-CN" altLang="en-US"/>
              </a:p>
            </p:txBody>
          </p:sp>
          <p:sp>
            <p:nvSpPr>
              <p:cNvPr id="41" name="文本框 40"/>
              <p:cNvSpPr txBox="1"/>
              <p:nvPr/>
            </p:nvSpPr>
            <p:spPr>
              <a:xfrm>
                <a:off x="4665" y="7785"/>
                <a:ext cx="735" cy="435"/>
              </a:xfrm>
              <a:prstGeom prst="rect">
                <a:avLst/>
              </a:prstGeom>
              <a:noFill/>
              <a:ln w="9525">
                <a:noFill/>
              </a:ln>
            </p:spPr>
            <p:txBody>
              <a:bodyPr wrap="square"/>
              <a:lstStyle/>
              <a:p>
                <a:r>
                  <a:rPr lang="zh-CN" altLang="en-US"/>
                  <a:t>③</a:t>
                </a:r>
              </a:p>
              <a:p>
                <a:endParaRPr lang="zh-CN" altLang="en-US"/>
              </a:p>
            </p:txBody>
          </p:sp>
          <p:sp>
            <p:nvSpPr>
              <p:cNvPr id="42" name="文本框 41"/>
              <p:cNvSpPr txBox="1"/>
              <p:nvPr/>
            </p:nvSpPr>
            <p:spPr>
              <a:xfrm>
                <a:off x="3735" y="7935"/>
                <a:ext cx="480" cy="525"/>
              </a:xfrm>
              <a:prstGeom prst="rect">
                <a:avLst/>
              </a:prstGeom>
              <a:noFill/>
              <a:ln w="9525">
                <a:noFill/>
              </a:ln>
            </p:spPr>
            <p:txBody>
              <a:bodyPr wrap="square"/>
              <a:lstStyle/>
              <a:p>
                <a:r>
                  <a:rPr lang="zh-CN" altLang="en-US"/>
                  <a:t>②</a:t>
                </a:r>
              </a:p>
              <a:p>
                <a:endParaRPr lang="zh-CN" altLang="en-US"/>
              </a:p>
            </p:txBody>
          </p:sp>
          <p:sp>
            <p:nvSpPr>
              <p:cNvPr id="43" name="文本框 42"/>
              <p:cNvSpPr txBox="1"/>
              <p:nvPr/>
            </p:nvSpPr>
            <p:spPr>
              <a:xfrm>
                <a:off x="6405" y="8220"/>
                <a:ext cx="2835" cy="615"/>
              </a:xfrm>
              <a:prstGeom prst="rect">
                <a:avLst/>
              </a:prstGeom>
              <a:noFill/>
              <a:ln w="9525">
                <a:noFill/>
              </a:ln>
            </p:spPr>
            <p:txBody>
              <a:bodyPr wrap="square"/>
              <a:lstStyle/>
              <a:p>
                <a:r>
                  <a:rPr lang="zh-CN" altLang="en-US"/>
                  <a:t>图4：②国南部某地气候资料图</a:t>
                </a:r>
              </a:p>
              <a:p>
                <a:endParaRPr lang="zh-CN" altLang="en-US"/>
              </a:p>
            </p:txBody>
          </p:sp>
          <p:sp>
            <p:nvSpPr>
              <p:cNvPr id="44" name="文本框 43"/>
              <p:cNvSpPr txBox="1"/>
              <p:nvPr/>
            </p:nvSpPr>
            <p:spPr>
              <a:xfrm>
                <a:off x="9105" y="8160"/>
                <a:ext cx="1995" cy="615"/>
              </a:xfrm>
              <a:prstGeom prst="rect">
                <a:avLst/>
              </a:prstGeom>
              <a:noFill/>
              <a:ln w="9525">
                <a:noFill/>
              </a:ln>
            </p:spPr>
            <p:txBody>
              <a:bodyPr wrap="square"/>
              <a:lstStyle/>
              <a:p>
                <a:r>
                  <a:rPr lang="zh-CN" altLang="en-US"/>
                  <a:t>图5：沈阳气候资料图</a:t>
                </a:r>
              </a:p>
              <a:p>
                <a:endParaRPr lang="zh-CN" altLang="en-US"/>
              </a:p>
            </p:txBody>
          </p:sp>
          <p:sp>
            <p:nvSpPr>
              <p:cNvPr id="45" name="文本框 44"/>
              <p:cNvSpPr txBox="1"/>
              <p:nvPr/>
            </p:nvSpPr>
            <p:spPr>
              <a:xfrm>
                <a:off x="1935" y="8475"/>
                <a:ext cx="3210" cy="615"/>
              </a:xfrm>
              <a:prstGeom prst="rect">
                <a:avLst/>
              </a:prstGeom>
              <a:noFill/>
              <a:ln w="9525">
                <a:noFill/>
              </a:ln>
            </p:spPr>
            <p:txBody>
              <a:bodyPr wrap="square"/>
              <a:lstStyle/>
              <a:p>
                <a:r>
                  <a:rPr lang="zh-CN" altLang="en-US"/>
                  <a:t>图3：某大国及其南部邻国分布图</a:t>
                </a:r>
              </a:p>
              <a:p>
                <a:endParaRPr lang="zh-CN" altLang="en-US"/>
              </a:p>
            </p:txBody>
          </p:sp>
          <p:sp>
            <p:nvSpPr>
              <p:cNvPr id="46" name="文本框 45"/>
              <p:cNvSpPr txBox="1"/>
              <p:nvPr/>
            </p:nvSpPr>
            <p:spPr>
              <a:xfrm>
                <a:off x="1230" y="5055"/>
                <a:ext cx="1935" cy="615"/>
              </a:xfrm>
              <a:prstGeom prst="rect">
                <a:avLst/>
              </a:prstGeom>
              <a:noFill/>
              <a:ln w="9525">
                <a:noFill/>
              </a:ln>
            </p:spPr>
            <p:txBody>
              <a:bodyPr wrap="square"/>
              <a:lstStyle/>
              <a:p>
                <a:r>
                  <a:rPr lang="zh-CN" altLang="en-US"/>
                  <a:t>图1：某国地形图</a:t>
                </a:r>
              </a:p>
              <a:p>
                <a:endParaRPr lang="zh-CN" altLang="en-US"/>
              </a:p>
            </p:txBody>
          </p:sp>
          <p:sp>
            <p:nvSpPr>
              <p:cNvPr id="47" name="文本框 46"/>
              <p:cNvSpPr txBox="1"/>
              <p:nvPr/>
            </p:nvSpPr>
            <p:spPr>
              <a:xfrm>
                <a:off x="5220" y="5010"/>
                <a:ext cx="2760" cy="615"/>
              </a:xfrm>
              <a:prstGeom prst="rect">
                <a:avLst/>
              </a:prstGeom>
              <a:noFill/>
              <a:ln w="9525">
                <a:noFill/>
              </a:ln>
            </p:spPr>
            <p:txBody>
              <a:bodyPr wrap="square"/>
              <a:lstStyle/>
              <a:p>
                <a:r>
                  <a:rPr lang="zh-CN" altLang="en-US"/>
                  <a:t>图2：某国主要农业带分布图</a:t>
                </a:r>
              </a:p>
              <a:p>
                <a:endParaRPr lang="zh-CN" altLang="en-US"/>
              </a:p>
            </p:txBody>
          </p:sp>
        </p:grpSp>
        <p:sp>
          <p:nvSpPr>
            <p:cNvPr id="48" name="文本框 47"/>
            <p:cNvSpPr txBox="1"/>
            <p:nvPr/>
          </p:nvSpPr>
          <p:spPr>
            <a:xfrm>
              <a:off x="2505" y="2685"/>
              <a:ext cx="390" cy="420"/>
            </a:xfrm>
            <a:prstGeom prst="rect">
              <a:avLst/>
            </a:prstGeom>
            <a:noFill/>
            <a:ln w="9525">
              <a:noFill/>
            </a:ln>
          </p:spPr>
          <p:txBody>
            <a:bodyPr wrap="square"/>
            <a:lstStyle/>
            <a:p>
              <a:r>
                <a:rPr lang="zh-CN" altLang="en-US"/>
                <a:t>C</a:t>
              </a:r>
            </a:p>
            <a:p>
              <a:endParaRPr lang="zh-CN" altLang="en-US"/>
            </a:p>
          </p:txBody>
        </p:sp>
      </p:grpSp>
      <p:sp>
        <p:nvSpPr>
          <p:cNvPr id="49" name="文本框 48"/>
          <p:cNvSpPr txBox="1"/>
          <p:nvPr/>
        </p:nvSpPr>
        <p:spPr>
          <a:xfrm>
            <a:off x="2729865" y="1480185"/>
            <a:ext cx="1104900" cy="460375"/>
          </a:xfrm>
          <a:prstGeom prst="rect">
            <a:avLst/>
          </a:prstGeom>
          <a:noFill/>
        </p:spPr>
        <p:txBody>
          <a:bodyPr wrap="square" rtlCol="0">
            <a:spAutoFit/>
          </a:bodyPr>
          <a:lstStyle/>
          <a:p>
            <a:r>
              <a:rPr lang="zh-CN" altLang="en-US" sz="2400" b="1" dirty="0" smtClean="0">
                <a:solidFill>
                  <a:srgbClr val="FF0000"/>
                </a:solidFill>
              </a:rPr>
              <a:t>大陆</a:t>
            </a:r>
            <a:r>
              <a:rPr lang="zh-CN" altLang="en-US" sz="2400" b="1" dirty="0" smtClean="0">
                <a:solidFill>
                  <a:srgbClr val="FF0000"/>
                </a:solidFill>
              </a:rPr>
              <a:t>性</a:t>
            </a:r>
            <a:endParaRPr lang="zh-CN" altLang="en-US" sz="2400" b="1" dirty="0">
              <a:solidFill>
                <a:srgbClr val="FF0000"/>
              </a:solidFill>
            </a:endParaRPr>
          </a:p>
        </p:txBody>
      </p:sp>
      <p:sp>
        <p:nvSpPr>
          <p:cNvPr id="50" name="文本框 49"/>
          <p:cNvSpPr txBox="1"/>
          <p:nvPr/>
        </p:nvSpPr>
        <p:spPr>
          <a:xfrm>
            <a:off x="1375727" y="2342515"/>
            <a:ext cx="3339148" cy="830997"/>
          </a:xfrm>
          <a:prstGeom prst="rect">
            <a:avLst/>
          </a:prstGeom>
          <a:solidFill>
            <a:schemeClr val="bg1"/>
          </a:solidFill>
        </p:spPr>
        <p:txBody>
          <a:bodyPr wrap="square" rtlCol="0">
            <a:spAutoFit/>
          </a:bodyPr>
          <a:lstStyle/>
          <a:p>
            <a:r>
              <a:rPr lang="zh-CN" altLang="en-US" sz="2400" b="1" dirty="0" smtClean="0">
                <a:solidFill>
                  <a:srgbClr val="FF0000"/>
                </a:solidFill>
              </a:rPr>
              <a:t>我国大部分</a:t>
            </a:r>
            <a:r>
              <a:rPr lang="zh-CN" altLang="en-US" sz="2400" b="1" dirty="0" smtClean="0">
                <a:solidFill>
                  <a:srgbClr val="FF0000"/>
                </a:solidFill>
              </a:rPr>
              <a:t>地</a:t>
            </a:r>
            <a:r>
              <a:rPr lang="zh-CN" altLang="en-US" sz="2400" b="1" dirty="0" smtClean="0">
                <a:solidFill>
                  <a:srgbClr val="FF0000"/>
                </a:solidFill>
              </a:rPr>
              <a:t>区受冬</a:t>
            </a:r>
            <a:r>
              <a:rPr lang="zh-CN" altLang="en-US" sz="2400" b="1" dirty="0" smtClean="0">
                <a:solidFill>
                  <a:srgbClr val="FF0000"/>
                </a:solidFill>
              </a:rPr>
              <a:t>季风</a:t>
            </a:r>
            <a:r>
              <a:rPr lang="zh-CN" altLang="en-US" sz="2400" b="1" dirty="0" smtClean="0">
                <a:solidFill>
                  <a:srgbClr val="FF0000"/>
                </a:solidFill>
              </a:rPr>
              <a:t>的影响，气温降低</a:t>
            </a:r>
            <a:endParaRPr lang="zh-CN" altLang="en-US" sz="2400" b="1" dirty="0">
              <a:solidFill>
                <a:srgbClr val="FF0000"/>
              </a:solidFill>
            </a:endParaRPr>
          </a:p>
        </p:txBody>
      </p:sp>
      <p:sp>
        <p:nvSpPr>
          <p:cNvPr id="51" name="文本框 50"/>
          <p:cNvSpPr txBox="1"/>
          <p:nvPr/>
        </p:nvSpPr>
        <p:spPr>
          <a:xfrm>
            <a:off x="608330" y="4277360"/>
            <a:ext cx="4650105" cy="829945"/>
          </a:xfrm>
          <a:prstGeom prst="rect">
            <a:avLst/>
          </a:prstGeom>
          <a:noFill/>
        </p:spPr>
        <p:txBody>
          <a:bodyPr wrap="square" rtlCol="0">
            <a:spAutoFit/>
          </a:bodyPr>
          <a:lstStyle/>
          <a:p>
            <a:r>
              <a:rPr lang="zh-CN" altLang="en-US" sz="2400" b="1" dirty="0">
                <a:solidFill>
                  <a:srgbClr val="FF0000"/>
                </a:solidFill>
              </a:rPr>
              <a:t>我国季风气候显著，夏</a:t>
            </a:r>
            <a:r>
              <a:rPr lang="zh-CN" altLang="en-US" sz="2400" b="1" dirty="0" smtClean="0">
                <a:solidFill>
                  <a:srgbClr val="FF0000"/>
                </a:solidFill>
              </a:rPr>
              <a:t>季普遍高温多雨，雨</a:t>
            </a:r>
            <a:r>
              <a:rPr lang="zh-CN" altLang="en-US" sz="2400" b="1" dirty="0">
                <a:solidFill>
                  <a:srgbClr val="FF0000"/>
                </a:solidFill>
              </a:rPr>
              <a:t>热同</a:t>
            </a:r>
            <a:r>
              <a:rPr lang="zh-CN" altLang="en-US" sz="2400" b="1" dirty="0" smtClean="0">
                <a:solidFill>
                  <a:srgbClr val="FF0000"/>
                </a:solidFill>
              </a:rPr>
              <a:t>期。</a:t>
            </a:r>
            <a:endParaRPr lang="en-US" altLang="zh-CN" sz="2400" b="1" dirty="0">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wipe(left)">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wipe(left)">
                                      <p:cBhvr>
                                        <p:cTn id="1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animBg="1"/>
      <p:bldP spid="5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8330" y="963930"/>
            <a:ext cx="4722495" cy="5580380"/>
          </a:xfrm>
        </p:spPr>
        <p:txBody>
          <a:bodyPr>
            <a:noAutofit/>
          </a:bodyPr>
          <a:lstStyle/>
          <a:p>
            <a:pPr>
              <a:lnSpc>
                <a:spcPct val="150000"/>
              </a:lnSpc>
              <a:spcAft>
                <a:spcPts val="0"/>
              </a:spcAft>
            </a:pPr>
            <a:r>
              <a:rPr lang="zh-CN" altLang="en-US" sz="2000" b="1" dirty="0">
                <a:solidFill>
                  <a:schemeClr val="tx1"/>
                </a:solidFill>
              </a:rPr>
              <a:t>5.C国北部的</a:t>
            </a:r>
            <a:r>
              <a:rPr lang="zh-CN" altLang="en-US" sz="2000" b="1" u="sng" dirty="0">
                <a:solidFill>
                  <a:schemeClr val="tx1"/>
                </a:solidFill>
              </a:rPr>
              <a:t>               </a:t>
            </a:r>
            <a:r>
              <a:rPr lang="zh-CN" altLang="en-US" sz="2000" b="1" dirty="0">
                <a:solidFill>
                  <a:schemeClr val="tx1"/>
                </a:solidFill>
              </a:rPr>
              <a:t>（地形区）是欧洲著名的小麦产区，请结合其著名城市的气候资料图，分析该地不适合种植水稻的主要原因</a:t>
            </a:r>
            <a:r>
              <a:rPr lang="zh-CN" altLang="en-US" sz="2000" b="1" u="sng" dirty="0">
                <a:solidFill>
                  <a:schemeClr val="tx1"/>
                </a:solidFill>
              </a:rPr>
              <a:t>                                            </a:t>
            </a:r>
            <a:r>
              <a:rPr lang="zh-CN" altLang="en-US" sz="2000" b="1" dirty="0">
                <a:solidFill>
                  <a:schemeClr val="tx1"/>
                </a:solidFill>
              </a:rPr>
              <a:t> 。</a:t>
            </a:r>
          </a:p>
          <a:p>
            <a:pPr>
              <a:lnSpc>
                <a:spcPct val="150000"/>
              </a:lnSpc>
              <a:spcAft>
                <a:spcPts val="0"/>
              </a:spcAft>
            </a:pPr>
            <a:endParaRPr lang="zh-CN" altLang="en-US" sz="2000" b="1" dirty="0">
              <a:solidFill>
                <a:schemeClr val="tx1"/>
              </a:solidFill>
            </a:endParaRPr>
          </a:p>
          <a:p>
            <a:pPr>
              <a:lnSpc>
                <a:spcPct val="150000"/>
              </a:lnSpc>
              <a:spcAft>
                <a:spcPts val="0"/>
              </a:spcAft>
            </a:pPr>
            <a:endParaRPr lang="zh-CN" altLang="en-US" sz="2000" b="1" dirty="0">
              <a:solidFill>
                <a:schemeClr val="tx1"/>
              </a:solidFill>
            </a:endParaRPr>
          </a:p>
          <a:p>
            <a:pPr>
              <a:lnSpc>
                <a:spcPct val="150000"/>
              </a:lnSpc>
              <a:spcAft>
                <a:spcPts val="0"/>
              </a:spcAft>
            </a:pPr>
            <a:endParaRPr lang="zh-CN" altLang="en-US" sz="2000" b="1" dirty="0">
              <a:solidFill>
                <a:schemeClr val="tx1"/>
              </a:solidFill>
            </a:endParaRPr>
          </a:p>
          <a:p>
            <a:pPr>
              <a:lnSpc>
                <a:spcPct val="150000"/>
              </a:lnSpc>
              <a:spcAft>
                <a:spcPts val="0"/>
              </a:spcAft>
            </a:pPr>
            <a:r>
              <a:rPr lang="zh-CN" altLang="en-US" sz="2000" b="1" dirty="0">
                <a:solidFill>
                  <a:schemeClr val="tx1"/>
                </a:solidFill>
              </a:rPr>
              <a:t>6.②国主要气候类型为</a:t>
            </a:r>
            <a:r>
              <a:rPr lang="zh-CN" altLang="en-US" sz="2000" b="1" u="sng" dirty="0">
                <a:solidFill>
                  <a:schemeClr val="tx1"/>
                </a:solidFill>
              </a:rPr>
              <a:t>                                 </a:t>
            </a:r>
            <a:r>
              <a:rPr lang="zh-CN" altLang="en-US" sz="2000" b="1" dirty="0">
                <a:solidFill>
                  <a:schemeClr val="tx1"/>
                </a:solidFill>
              </a:rPr>
              <a:t>，该国的自然环境与我国的</a:t>
            </a:r>
            <a:r>
              <a:rPr lang="zh-CN" altLang="en-US" sz="2000" b="1" u="sng" dirty="0">
                <a:solidFill>
                  <a:schemeClr val="tx1"/>
                </a:solidFill>
              </a:rPr>
              <a:t>           </a:t>
            </a:r>
            <a:r>
              <a:rPr lang="zh-CN" altLang="en-US" sz="2000" b="1" u="sng" dirty="0" smtClean="0">
                <a:solidFill>
                  <a:schemeClr val="tx1"/>
                </a:solidFill>
              </a:rPr>
              <a:t>         </a:t>
            </a:r>
            <a:r>
              <a:rPr lang="zh-CN" altLang="en-US" sz="2000" b="1" dirty="0">
                <a:solidFill>
                  <a:schemeClr val="tx1"/>
                </a:solidFill>
              </a:rPr>
              <a:t>（区域）很相似，其最主要的农业部门是</a:t>
            </a:r>
            <a:r>
              <a:rPr lang="zh-CN" altLang="en-US" sz="2000" b="1" u="sng" dirty="0">
                <a:solidFill>
                  <a:schemeClr val="tx1"/>
                </a:solidFill>
              </a:rPr>
              <a:t>               </a:t>
            </a:r>
            <a:r>
              <a:rPr lang="zh-CN" altLang="en-US" sz="2000" b="1" dirty="0">
                <a:solidFill>
                  <a:schemeClr val="tx1"/>
                </a:solidFill>
              </a:rPr>
              <a:t>。</a:t>
            </a:r>
          </a:p>
        </p:txBody>
      </p:sp>
      <p:sp>
        <p:nvSpPr>
          <p:cNvPr id="5" name="文本框 4"/>
          <p:cNvSpPr txBox="1"/>
          <p:nvPr/>
        </p:nvSpPr>
        <p:spPr>
          <a:xfrm>
            <a:off x="0" y="0"/>
            <a:ext cx="2556510" cy="645160"/>
          </a:xfrm>
          <a:prstGeom prst="rect">
            <a:avLst/>
          </a:prstGeom>
          <a:noFill/>
        </p:spPr>
        <p:txBody>
          <a:bodyPr wrap="square" rtlCol="0">
            <a:spAutoFit/>
          </a:bodyPr>
          <a:lstStyle/>
          <a:p>
            <a:r>
              <a:rPr lang="zh-CN" altLang="en-US" sz="3600" b="1">
                <a:solidFill>
                  <a:srgbClr val="7030A0"/>
                </a:solidFill>
              </a:rPr>
              <a:t>拓展运用</a:t>
            </a:r>
          </a:p>
        </p:txBody>
      </p:sp>
      <p:grpSp>
        <p:nvGrpSpPr>
          <p:cNvPr id="27" name="组合 26"/>
          <p:cNvGrpSpPr/>
          <p:nvPr/>
        </p:nvGrpSpPr>
        <p:grpSpPr>
          <a:xfrm>
            <a:off x="5258435" y="972185"/>
            <a:ext cx="6933565" cy="4913630"/>
            <a:chOff x="825" y="1799"/>
            <a:chExt cx="10340" cy="7291"/>
          </a:xfrm>
        </p:grpSpPr>
        <p:grpSp>
          <p:nvGrpSpPr>
            <p:cNvPr id="28" name="组合 27"/>
            <p:cNvGrpSpPr/>
            <p:nvPr/>
          </p:nvGrpSpPr>
          <p:grpSpPr>
            <a:xfrm>
              <a:off x="825" y="1799"/>
              <a:ext cx="10340" cy="7291"/>
              <a:chOff x="825" y="1799"/>
              <a:chExt cx="10340" cy="7291"/>
            </a:xfrm>
          </p:grpSpPr>
          <p:pic>
            <p:nvPicPr>
              <p:cNvPr id="29" name="图片 28" descr="https://gss0.baidu.com/-vo3dSag_xI4khGko9WTAnF6hhy/zhidao/pic/item/10dfa9ec8a1363273f023afd908fa0ec09fac715.jpg"/>
              <p:cNvPicPr>
                <a:picLocks noChangeAspect="1"/>
              </p:cNvPicPr>
              <p:nvPr/>
            </p:nvPicPr>
            <p:blipFill>
              <a:blip r:embed="rId3" r:link="rId4" cstate="print"/>
              <a:srcRect t="23021" r="71402" b="21342"/>
              <a:stretch>
                <a:fillRect/>
              </a:stretch>
            </p:blipFill>
            <p:spPr>
              <a:xfrm>
                <a:off x="6645" y="5745"/>
                <a:ext cx="2010" cy="2369"/>
              </a:xfrm>
              <a:prstGeom prst="rect">
                <a:avLst/>
              </a:prstGeom>
              <a:noFill/>
              <a:ln w="9525">
                <a:noFill/>
              </a:ln>
            </p:spPr>
          </p:pic>
          <p:pic>
            <p:nvPicPr>
              <p:cNvPr id="30" name="图片 29" descr="https://gss0.baidu.com/-vo3dSag_xI4khGko9WTAnF6hhy/zhidao/pic/item/10dfa9ec8a1363273f023afd908fa0ec09fac715.jpg"/>
              <p:cNvPicPr>
                <a:picLocks noChangeAspect="1"/>
              </p:cNvPicPr>
              <p:nvPr/>
            </p:nvPicPr>
            <p:blipFill>
              <a:blip r:embed="rId3" r:link="rId4" cstate="print"/>
              <a:srcRect l="71970" b="50037"/>
              <a:stretch>
                <a:fillRect/>
              </a:stretch>
            </p:blipFill>
            <p:spPr>
              <a:xfrm>
                <a:off x="9000" y="5590"/>
                <a:ext cx="1925" cy="2559"/>
              </a:xfrm>
              <a:prstGeom prst="rect">
                <a:avLst/>
              </a:prstGeom>
              <a:noFill/>
              <a:ln w="9525">
                <a:noFill/>
              </a:ln>
            </p:spPr>
          </p:pic>
          <p:grpSp>
            <p:nvGrpSpPr>
              <p:cNvPr id="31" name="组合 30"/>
              <p:cNvGrpSpPr/>
              <p:nvPr/>
            </p:nvGrpSpPr>
            <p:grpSpPr>
              <a:xfrm>
                <a:off x="825" y="1799"/>
                <a:ext cx="10340" cy="3436"/>
                <a:chOff x="735" y="1931"/>
                <a:chExt cx="10340" cy="3785"/>
              </a:xfrm>
            </p:grpSpPr>
            <p:pic>
              <p:nvPicPr>
                <p:cNvPr id="32" name="图片 31" descr="https://iknow-pic.cdn.bcebos.com/241f95cad1c8a786fcb6fdbf6409c93d71cf50e6"/>
                <p:cNvPicPr>
                  <a:picLocks noChangeAspect="1"/>
                </p:cNvPicPr>
                <p:nvPr/>
              </p:nvPicPr>
              <p:blipFill>
                <a:blip r:embed="rId5" r:link="rId4" cstate="print"/>
                <a:stretch>
                  <a:fillRect/>
                </a:stretch>
              </p:blipFill>
              <p:spPr>
                <a:xfrm>
                  <a:off x="735" y="1931"/>
                  <a:ext cx="7710" cy="3659"/>
                </a:xfrm>
                <a:prstGeom prst="rect">
                  <a:avLst/>
                </a:prstGeom>
                <a:noFill/>
                <a:ln w="9525">
                  <a:noFill/>
                </a:ln>
              </p:spPr>
            </p:pic>
            <p:pic>
              <p:nvPicPr>
                <p:cNvPr id="33" name="图片 32" descr="http://thumb.1010pic.com/pic6/res/CZDL/web/STSource/2019081507113529027026/SYS201908150711480564956115_ST/SYS201908150711480564956115_ST.001.png"/>
                <p:cNvPicPr>
                  <a:picLocks noChangeAspect="1"/>
                </p:cNvPicPr>
                <p:nvPr/>
              </p:nvPicPr>
              <p:blipFill>
                <a:blip r:embed="rId6" r:link="rId4" cstate="print"/>
                <a:srcRect l="57762" t="25926" b="6398"/>
                <a:stretch>
                  <a:fillRect/>
                </a:stretch>
              </p:blipFill>
              <p:spPr>
                <a:xfrm>
                  <a:off x="8602" y="2535"/>
                  <a:ext cx="2473" cy="3181"/>
                </a:xfrm>
                <a:prstGeom prst="rect">
                  <a:avLst/>
                </a:prstGeom>
                <a:noFill/>
                <a:ln w="9525">
                  <a:noFill/>
                </a:ln>
              </p:spPr>
            </p:pic>
            <p:sp>
              <p:nvSpPr>
                <p:cNvPr id="34" name="矩形 33"/>
                <p:cNvSpPr/>
                <p:nvPr/>
              </p:nvSpPr>
              <p:spPr>
                <a:xfrm>
                  <a:off x="3660" y="2280"/>
                  <a:ext cx="240" cy="255"/>
                </a:xfrm>
                <a:prstGeom prst="rect">
                  <a:avLst/>
                </a:prstGeom>
                <a:solidFill>
                  <a:srgbClr val="FFFFFF"/>
                </a:solidFill>
                <a:ln w="9525" cap="flat" cmpd="sng">
                  <a:solidFill>
                    <a:srgbClr val="FFFFFF"/>
                  </a:solidFill>
                  <a:prstDash val="solid"/>
                  <a:miter/>
                  <a:headEnd type="none" w="med" len="med"/>
                  <a:tailEnd type="none" w="med" len="med"/>
                </a:ln>
              </p:spPr>
              <p:txBody>
                <a:bodyPr/>
                <a:lstStyle/>
                <a:p>
                  <a:endParaRPr lang="zh-CN" altLang="en-US"/>
                </a:p>
              </p:txBody>
            </p:sp>
          </p:grpSp>
          <p:grpSp>
            <p:nvGrpSpPr>
              <p:cNvPr id="35" name="组合 34"/>
              <p:cNvGrpSpPr/>
              <p:nvPr/>
            </p:nvGrpSpPr>
            <p:grpSpPr>
              <a:xfrm>
                <a:off x="939" y="5509"/>
                <a:ext cx="5286" cy="3086"/>
                <a:chOff x="939" y="5509"/>
                <a:chExt cx="5286" cy="3086"/>
              </a:xfrm>
            </p:grpSpPr>
            <p:pic>
              <p:nvPicPr>
                <p:cNvPr id="36" name="图片 35" descr="1bb4018c3a28861a588625058fa4e61"/>
                <p:cNvPicPr>
                  <a:picLocks noChangeAspect="1"/>
                </p:cNvPicPr>
                <p:nvPr/>
              </p:nvPicPr>
              <p:blipFill>
                <a:blip r:embed="rId7" cstate="print"/>
                <a:stretch>
                  <a:fillRect/>
                </a:stretch>
              </p:blipFill>
              <p:spPr>
                <a:xfrm>
                  <a:off x="939" y="5509"/>
                  <a:ext cx="5286" cy="3086"/>
                </a:xfrm>
                <a:prstGeom prst="rect">
                  <a:avLst/>
                </a:prstGeom>
                <a:noFill/>
                <a:ln w="9525">
                  <a:noFill/>
                </a:ln>
              </p:spPr>
            </p:pic>
            <p:sp>
              <p:nvSpPr>
                <p:cNvPr id="37" name="任意多边形 36"/>
                <p:cNvSpPr/>
                <p:nvPr/>
              </p:nvSpPr>
              <p:spPr>
                <a:xfrm>
                  <a:off x="1035" y="6240"/>
                  <a:ext cx="5130" cy="1632"/>
                </a:xfrm>
                <a:custGeom>
                  <a:avLst/>
                  <a:gdLst/>
                  <a:ahLst/>
                  <a:cxnLst/>
                  <a:rect l="0" t="0" r="0" b="0"/>
                  <a:pathLst>
                    <a:path w="5130" h="1632">
                      <a:moveTo>
                        <a:pt x="0" y="0"/>
                      </a:moveTo>
                      <a:cubicBezTo>
                        <a:pt x="73" y="108"/>
                        <a:pt x="263" y="463"/>
                        <a:pt x="435" y="645"/>
                      </a:cubicBezTo>
                      <a:cubicBezTo>
                        <a:pt x="607" y="827"/>
                        <a:pt x="792" y="955"/>
                        <a:pt x="1035" y="1095"/>
                      </a:cubicBezTo>
                      <a:cubicBezTo>
                        <a:pt x="1278" y="1235"/>
                        <a:pt x="1565" y="1400"/>
                        <a:pt x="1890" y="1485"/>
                      </a:cubicBezTo>
                      <a:cubicBezTo>
                        <a:pt x="2215" y="1570"/>
                        <a:pt x="2608" y="1632"/>
                        <a:pt x="2985" y="1605"/>
                      </a:cubicBezTo>
                      <a:cubicBezTo>
                        <a:pt x="3362" y="1578"/>
                        <a:pt x="3797" y="1492"/>
                        <a:pt x="4155" y="1320"/>
                      </a:cubicBezTo>
                      <a:cubicBezTo>
                        <a:pt x="4513" y="1148"/>
                        <a:pt x="4927" y="726"/>
                        <a:pt x="5130" y="570"/>
                      </a:cubicBezTo>
                    </a:path>
                  </a:pathLst>
                </a:custGeom>
                <a:noFill/>
                <a:ln w="19050" cap="flat" cmpd="sng">
                  <a:solidFill>
                    <a:srgbClr val="000000"/>
                  </a:solidFill>
                  <a:prstDash val="solid"/>
                  <a:headEnd type="none" w="med" len="med"/>
                  <a:tailEnd type="none" w="med" len="med"/>
                </a:ln>
              </p:spPr>
              <p:txBody>
                <a:bodyPr/>
                <a:lstStyle/>
                <a:p>
                  <a:endParaRPr lang="zh-CN" altLang="en-US"/>
                </a:p>
              </p:txBody>
            </p:sp>
          </p:grpSp>
          <p:sp>
            <p:nvSpPr>
              <p:cNvPr id="38" name="文本框 37"/>
              <p:cNvSpPr txBox="1"/>
              <p:nvPr/>
            </p:nvSpPr>
            <p:spPr>
              <a:xfrm>
                <a:off x="6060" y="6585"/>
                <a:ext cx="735" cy="435"/>
              </a:xfrm>
              <a:prstGeom prst="rect">
                <a:avLst/>
              </a:prstGeom>
              <a:noFill/>
              <a:ln w="9525">
                <a:noFill/>
              </a:ln>
            </p:spPr>
            <p:txBody>
              <a:bodyPr wrap="square"/>
              <a:lstStyle/>
              <a:p>
                <a:r>
                  <a:rPr lang="zh-CN" altLang="en-US"/>
                  <a:t>50°</a:t>
                </a:r>
              </a:p>
              <a:p>
                <a:endParaRPr lang="zh-CN" altLang="en-US"/>
              </a:p>
            </p:txBody>
          </p:sp>
          <p:sp>
            <p:nvSpPr>
              <p:cNvPr id="39" name="文本框 38"/>
              <p:cNvSpPr txBox="1"/>
              <p:nvPr/>
            </p:nvSpPr>
            <p:spPr>
              <a:xfrm>
                <a:off x="6015" y="7455"/>
                <a:ext cx="735" cy="435"/>
              </a:xfrm>
              <a:prstGeom prst="rect">
                <a:avLst/>
              </a:prstGeom>
              <a:noFill/>
              <a:ln w="9525">
                <a:noFill/>
              </a:ln>
            </p:spPr>
            <p:txBody>
              <a:bodyPr wrap="square"/>
              <a:lstStyle/>
              <a:p>
                <a:r>
                  <a:rPr lang="zh-CN" altLang="en-US"/>
                  <a:t>40°</a:t>
                </a:r>
              </a:p>
              <a:p>
                <a:endParaRPr lang="zh-CN" altLang="en-US"/>
              </a:p>
            </p:txBody>
          </p:sp>
          <p:sp>
            <p:nvSpPr>
              <p:cNvPr id="40" name="文本框 39"/>
              <p:cNvSpPr txBox="1"/>
              <p:nvPr/>
            </p:nvSpPr>
            <p:spPr>
              <a:xfrm>
                <a:off x="5820" y="5590"/>
                <a:ext cx="975" cy="435"/>
              </a:xfrm>
              <a:prstGeom prst="rect">
                <a:avLst/>
              </a:prstGeom>
              <a:noFill/>
              <a:ln w="9525">
                <a:noFill/>
              </a:ln>
            </p:spPr>
            <p:txBody>
              <a:bodyPr wrap="square"/>
              <a:lstStyle/>
              <a:p>
                <a:pPr indent="66675"/>
                <a:r>
                  <a:rPr lang="zh-CN" altLang="en-US"/>
                  <a:t>60°</a:t>
                </a:r>
              </a:p>
              <a:p>
                <a:endParaRPr lang="zh-CN" altLang="en-US"/>
              </a:p>
            </p:txBody>
          </p:sp>
          <p:sp>
            <p:nvSpPr>
              <p:cNvPr id="41" name="文本框 40"/>
              <p:cNvSpPr txBox="1"/>
              <p:nvPr/>
            </p:nvSpPr>
            <p:spPr>
              <a:xfrm>
                <a:off x="4665" y="7785"/>
                <a:ext cx="735" cy="435"/>
              </a:xfrm>
              <a:prstGeom prst="rect">
                <a:avLst/>
              </a:prstGeom>
              <a:noFill/>
              <a:ln w="9525">
                <a:noFill/>
              </a:ln>
            </p:spPr>
            <p:txBody>
              <a:bodyPr wrap="square"/>
              <a:lstStyle/>
              <a:p>
                <a:r>
                  <a:rPr lang="zh-CN" altLang="en-US"/>
                  <a:t>③</a:t>
                </a:r>
              </a:p>
              <a:p>
                <a:endParaRPr lang="zh-CN" altLang="en-US"/>
              </a:p>
            </p:txBody>
          </p:sp>
          <p:sp>
            <p:nvSpPr>
              <p:cNvPr id="42" name="文本框 41"/>
              <p:cNvSpPr txBox="1"/>
              <p:nvPr/>
            </p:nvSpPr>
            <p:spPr>
              <a:xfrm>
                <a:off x="3735" y="7935"/>
                <a:ext cx="480" cy="525"/>
              </a:xfrm>
              <a:prstGeom prst="rect">
                <a:avLst/>
              </a:prstGeom>
              <a:noFill/>
              <a:ln w="9525">
                <a:noFill/>
              </a:ln>
            </p:spPr>
            <p:txBody>
              <a:bodyPr wrap="square"/>
              <a:lstStyle/>
              <a:p>
                <a:r>
                  <a:rPr lang="zh-CN" altLang="en-US"/>
                  <a:t>②</a:t>
                </a:r>
              </a:p>
              <a:p>
                <a:endParaRPr lang="zh-CN" altLang="en-US"/>
              </a:p>
            </p:txBody>
          </p:sp>
          <p:sp>
            <p:nvSpPr>
              <p:cNvPr id="43" name="文本框 42"/>
              <p:cNvSpPr txBox="1"/>
              <p:nvPr/>
            </p:nvSpPr>
            <p:spPr>
              <a:xfrm>
                <a:off x="6405" y="8220"/>
                <a:ext cx="2835" cy="615"/>
              </a:xfrm>
              <a:prstGeom prst="rect">
                <a:avLst/>
              </a:prstGeom>
              <a:noFill/>
              <a:ln w="9525">
                <a:noFill/>
              </a:ln>
            </p:spPr>
            <p:txBody>
              <a:bodyPr wrap="square"/>
              <a:lstStyle/>
              <a:p>
                <a:r>
                  <a:rPr lang="zh-CN" altLang="en-US"/>
                  <a:t>图4：②国南部某地气候资料图</a:t>
                </a:r>
              </a:p>
              <a:p>
                <a:endParaRPr lang="zh-CN" altLang="en-US"/>
              </a:p>
            </p:txBody>
          </p:sp>
          <p:sp>
            <p:nvSpPr>
              <p:cNvPr id="44" name="文本框 43"/>
              <p:cNvSpPr txBox="1"/>
              <p:nvPr/>
            </p:nvSpPr>
            <p:spPr>
              <a:xfrm>
                <a:off x="9105" y="8160"/>
                <a:ext cx="1995" cy="615"/>
              </a:xfrm>
              <a:prstGeom prst="rect">
                <a:avLst/>
              </a:prstGeom>
              <a:noFill/>
              <a:ln w="9525">
                <a:noFill/>
              </a:ln>
            </p:spPr>
            <p:txBody>
              <a:bodyPr wrap="square"/>
              <a:lstStyle/>
              <a:p>
                <a:r>
                  <a:rPr lang="zh-CN" altLang="en-US"/>
                  <a:t>图5：沈阳气候资料图</a:t>
                </a:r>
              </a:p>
              <a:p>
                <a:endParaRPr lang="zh-CN" altLang="en-US"/>
              </a:p>
            </p:txBody>
          </p:sp>
          <p:sp>
            <p:nvSpPr>
              <p:cNvPr id="45" name="文本框 44"/>
              <p:cNvSpPr txBox="1"/>
              <p:nvPr/>
            </p:nvSpPr>
            <p:spPr>
              <a:xfrm>
                <a:off x="1935" y="8475"/>
                <a:ext cx="3210" cy="615"/>
              </a:xfrm>
              <a:prstGeom prst="rect">
                <a:avLst/>
              </a:prstGeom>
              <a:noFill/>
              <a:ln w="9525">
                <a:noFill/>
              </a:ln>
            </p:spPr>
            <p:txBody>
              <a:bodyPr wrap="square"/>
              <a:lstStyle/>
              <a:p>
                <a:r>
                  <a:rPr lang="zh-CN" altLang="en-US"/>
                  <a:t>图3：某大国及其南部邻国分布图</a:t>
                </a:r>
              </a:p>
              <a:p>
                <a:endParaRPr lang="zh-CN" altLang="en-US"/>
              </a:p>
            </p:txBody>
          </p:sp>
          <p:sp>
            <p:nvSpPr>
              <p:cNvPr id="46" name="文本框 45"/>
              <p:cNvSpPr txBox="1"/>
              <p:nvPr/>
            </p:nvSpPr>
            <p:spPr>
              <a:xfrm>
                <a:off x="1230" y="5055"/>
                <a:ext cx="1935" cy="615"/>
              </a:xfrm>
              <a:prstGeom prst="rect">
                <a:avLst/>
              </a:prstGeom>
              <a:noFill/>
              <a:ln w="9525">
                <a:noFill/>
              </a:ln>
            </p:spPr>
            <p:txBody>
              <a:bodyPr wrap="square"/>
              <a:lstStyle/>
              <a:p>
                <a:r>
                  <a:rPr lang="zh-CN" altLang="en-US"/>
                  <a:t>图1：某国地形图</a:t>
                </a:r>
              </a:p>
              <a:p>
                <a:endParaRPr lang="zh-CN" altLang="en-US"/>
              </a:p>
            </p:txBody>
          </p:sp>
          <p:sp>
            <p:nvSpPr>
              <p:cNvPr id="47" name="文本框 46"/>
              <p:cNvSpPr txBox="1"/>
              <p:nvPr/>
            </p:nvSpPr>
            <p:spPr>
              <a:xfrm>
                <a:off x="5220" y="5010"/>
                <a:ext cx="2760" cy="615"/>
              </a:xfrm>
              <a:prstGeom prst="rect">
                <a:avLst/>
              </a:prstGeom>
              <a:noFill/>
              <a:ln w="9525">
                <a:noFill/>
              </a:ln>
            </p:spPr>
            <p:txBody>
              <a:bodyPr wrap="square"/>
              <a:lstStyle/>
              <a:p>
                <a:r>
                  <a:rPr lang="zh-CN" altLang="en-US"/>
                  <a:t>图2：某国主要农业带分布图</a:t>
                </a:r>
              </a:p>
              <a:p>
                <a:endParaRPr lang="zh-CN" altLang="en-US"/>
              </a:p>
            </p:txBody>
          </p:sp>
        </p:grpSp>
        <p:sp>
          <p:nvSpPr>
            <p:cNvPr id="48" name="文本框 47"/>
            <p:cNvSpPr txBox="1"/>
            <p:nvPr/>
          </p:nvSpPr>
          <p:spPr>
            <a:xfrm>
              <a:off x="2505" y="2685"/>
              <a:ext cx="390" cy="420"/>
            </a:xfrm>
            <a:prstGeom prst="rect">
              <a:avLst/>
            </a:prstGeom>
            <a:noFill/>
            <a:ln w="9525">
              <a:noFill/>
            </a:ln>
          </p:spPr>
          <p:txBody>
            <a:bodyPr wrap="square"/>
            <a:lstStyle/>
            <a:p>
              <a:r>
                <a:rPr lang="zh-CN" altLang="en-US"/>
                <a:t>C</a:t>
              </a:r>
            </a:p>
            <a:p>
              <a:endParaRPr lang="zh-CN" altLang="en-US"/>
            </a:p>
          </p:txBody>
        </p:sp>
      </p:grpSp>
      <p:sp>
        <p:nvSpPr>
          <p:cNvPr id="49" name="文本框 48"/>
          <p:cNvSpPr txBox="1"/>
          <p:nvPr/>
        </p:nvSpPr>
        <p:spPr>
          <a:xfrm>
            <a:off x="1995805" y="972185"/>
            <a:ext cx="1570355" cy="460375"/>
          </a:xfrm>
          <a:prstGeom prst="rect">
            <a:avLst/>
          </a:prstGeom>
          <a:noFill/>
        </p:spPr>
        <p:txBody>
          <a:bodyPr wrap="square" rtlCol="0">
            <a:spAutoFit/>
          </a:bodyPr>
          <a:lstStyle/>
          <a:p>
            <a:r>
              <a:rPr lang="zh-CN" altLang="en-US" sz="2400" b="1">
                <a:solidFill>
                  <a:srgbClr val="FF0000"/>
                </a:solidFill>
              </a:rPr>
              <a:t>巴黎盆地</a:t>
            </a:r>
          </a:p>
        </p:txBody>
      </p:sp>
      <p:sp>
        <p:nvSpPr>
          <p:cNvPr id="50" name="文本框 49"/>
          <p:cNvSpPr txBox="1"/>
          <p:nvPr/>
        </p:nvSpPr>
        <p:spPr>
          <a:xfrm>
            <a:off x="3256915" y="5554980"/>
            <a:ext cx="1104900" cy="460375"/>
          </a:xfrm>
          <a:prstGeom prst="rect">
            <a:avLst/>
          </a:prstGeom>
          <a:noFill/>
        </p:spPr>
        <p:txBody>
          <a:bodyPr wrap="square" rtlCol="0">
            <a:spAutoFit/>
          </a:bodyPr>
          <a:lstStyle/>
          <a:p>
            <a:r>
              <a:rPr lang="zh-CN" altLang="en-US" sz="2400" b="1" dirty="0">
                <a:solidFill>
                  <a:srgbClr val="FF0000"/>
                </a:solidFill>
              </a:rPr>
              <a:t>畜牧业</a:t>
            </a:r>
          </a:p>
        </p:txBody>
      </p:sp>
      <p:sp>
        <p:nvSpPr>
          <p:cNvPr id="51" name="文本框 50"/>
          <p:cNvSpPr txBox="1"/>
          <p:nvPr/>
        </p:nvSpPr>
        <p:spPr>
          <a:xfrm>
            <a:off x="1900555" y="5166042"/>
            <a:ext cx="1655445" cy="460375"/>
          </a:xfrm>
          <a:prstGeom prst="rect">
            <a:avLst/>
          </a:prstGeom>
          <a:noFill/>
        </p:spPr>
        <p:txBody>
          <a:bodyPr wrap="square" rtlCol="0">
            <a:spAutoFit/>
          </a:bodyPr>
          <a:lstStyle/>
          <a:p>
            <a:r>
              <a:rPr lang="zh-CN" altLang="en-US" sz="2400" b="1" dirty="0">
                <a:solidFill>
                  <a:srgbClr val="FF0000"/>
                </a:solidFill>
              </a:rPr>
              <a:t>西北地区</a:t>
            </a:r>
          </a:p>
        </p:txBody>
      </p:sp>
      <p:sp>
        <p:nvSpPr>
          <p:cNvPr id="52" name="文本框 51"/>
          <p:cNvSpPr txBox="1"/>
          <p:nvPr/>
        </p:nvSpPr>
        <p:spPr>
          <a:xfrm>
            <a:off x="926465" y="4663123"/>
            <a:ext cx="2422525" cy="460375"/>
          </a:xfrm>
          <a:prstGeom prst="rect">
            <a:avLst/>
          </a:prstGeom>
          <a:noFill/>
        </p:spPr>
        <p:txBody>
          <a:bodyPr wrap="square" rtlCol="0">
            <a:spAutoFit/>
          </a:bodyPr>
          <a:lstStyle/>
          <a:p>
            <a:r>
              <a:rPr lang="zh-CN" altLang="en-US" sz="2400" b="1" dirty="0">
                <a:solidFill>
                  <a:srgbClr val="FF0000"/>
                </a:solidFill>
              </a:rPr>
              <a:t>温带大陆性气候</a:t>
            </a:r>
          </a:p>
        </p:txBody>
      </p:sp>
      <p:sp>
        <p:nvSpPr>
          <p:cNvPr id="53" name="文本框 52"/>
          <p:cNvSpPr txBox="1"/>
          <p:nvPr/>
        </p:nvSpPr>
        <p:spPr>
          <a:xfrm>
            <a:off x="1995805" y="2374900"/>
            <a:ext cx="3122295" cy="1200329"/>
          </a:xfrm>
          <a:prstGeom prst="rect">
            <a:avLst/>
          </a:prstGeom>
          <a:solidFill>
            <a:schemeClr val="bg1"/>
          </a:solidFill>
        </p:spPr>
        <p:txBody>
          <a:bodyPr wrap="square" rtlCol="0">
            <a:spAutoFit/>
          </a:bodyPr>
          <a:lstStyle/>
          <a:p>
            <a:r>
              <a:rPr lang="zh-CN" altLang="en-US" sz="2400" b="1" dirty="0">
                <a:solidFill>
                  <a:srgbClr val="FF0000"/>
                </a:solidFill>
              </a:rPr>
              <a:t>该地为温带海洋性气候</a:t>
            </a:r>
            <a:r>
              <a:rPr lang="zh-CN" altLang="en-US" sz="2400" b="1" dirty="0" smtClean="0">
                <a:solidFill>
                  <a:srgbClr val="FF0000"/>
                </a:solidFill>
              </a:rPr>
              <a:t>，</a:t>
            </a:r>
            <a:r>
              <a:rPr lang="zh-CN" altLang="en-US" sz="2400" b="1" dirty="0" smtClean="0">
                <a:solidFill>
                  <a:srgbClr val="FF0000"/>
                </a:solidFill>
              </a:rPr>
              <a:t>夏季凉</a:t>
            </a:r>
            <a:r>
              <a:rPr lang="zh-CN" altLang="en-US" sz="2400" b="1" dirty="0" smtClean="0">
                <a:solidFill>
                  <a:srgbClr val="FF0000"/>
                </a:solidFill>
              </a:rPr>
              <a:t>爽，热量不足</a:t>
            </a:r>
            <a:endParaRPr lang="zh-CN" altLang="en-US" sz="2400" b="1" dirty="0">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left)">
                                      <p:cBhvr>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wipe(left)">
                                      <p:cBhvr>
                                        <p:cTn id="22" dur="500"/>
                                        <p:tgtEl>
                                          <p:spTgt spid="5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left)">
                                      <p:cBhvr>
                                        <p:cTn id="2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P spid="52" grpId="0"/>
      <p:bldP spid="5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608330" y="963930"/>
            <a:ext cx="4722495" cy="4759325"/>
          </a:xfrm>
        </p:spPr>
        <p:txBody>
          <a:bodyPr>
            <a:noAutofit/>
          </a:bodyPr>
          <a:lstStyle/>
          <a:p>
            <a:pPr>
              <a:lnSpc>
                <a:spcPct val="150000"/>
              </a:lnSpc>
              <a:spcAft>
                <a:spcPts val="0"/>
              </a:spcAft>
            </a:pPr>
            <a:r>
              <a:rPr lang="zh-CN" altLang="en-US" sz="2000" b="1" dirty="0">
                <a:solidFill>
                  <a:schemeClr val="tx1"/>
                </a:solidFill>
              </a:rPr>
              <a:t>7.①国是世界唯一的地跨两大洲和东西两半球的国家，请结合图中信息说出判断依据。（2分）</a:t>
            </a:r>
          </a:p>
          <a:p>
            <a:pPr>
              <a:lnSpc>
                <a:spcPct val="150000"/>
              </a:lnSpc>
              <a:spcAft>
                <a:spcPts val="0"/>
              </a:spcAft>
            </a:pPr>
            <a:endParaRPr lang="zh-CN" altLang="en-US" sz="2000" b="1" dirty="0">
              <a:solidFill>
                <a:schemeClr val="tx1"/>
              </a:solidFill>
            </a:endParaRPr>
          </a:p>
          <a:p>
            <a:pPr>
              <a:lnSpc>
                <a:spcPct val="150000"/>
              </a:lnSpc>
              <a:spcAft>
                <a:spcPts val="0"/>
              </a:spcAft>
            </a:pPr>
            <a:endParaRPr lang="zh-CN" altLang="en-US" sz="2000" b="1" dirty="0">
              <a:solidFill>
                <a:schemeClr val="tx1"/>
              </a:solidFill>
            </a:endParaRPr>
          </a:p>
          <a:p>
            <a:pPr>
              <a:lnSpc>
                <a:spcPct val="150000"/>
              </a:lnSpc>
              <a:spcAft>
                <a:spcPts val="0"/>
              </a:spcAft>
            </a:pPr>
            <a:endParaRPr lang="zh-CN" altLang="en-US" sz="2000" b="1" dirty="0">
              <a:solidFill>
                <a:schemeClr val="tx1"/>
              </a:solidFill>
            </a:endParaRPr>
          </a:p>
          <a:p>
            <a:pPr>
              <a:lnSpc>
                <a:spcPct val="150000"/>
              </a:lnSpc>
              <a:spcAft>
                <a:spcPts val="0"/>
              </a:spcAft>
            </a:pPr>
            <a:r>
              <a:rPr lang="zh-CN" altLang="en-US" sz="2000" b="1" dirty="0">
                <a:solidFill>
                  <a:schemeClr val="tx1"/>
                </a:solidFill>
              </a:rPr>
              <a:t>8.B为①国的</a:t>
            </a:r>
            <a:r>
              <a:rPr lang="zh-CN" altLang="en-US" sz="2000" b="1" u="sng" dirty="0">
                <a:solidFill>
                  <a:schemeClr val="tx1"/>
                </a:solidFill>
              </a:rPr>
              <a:t>                                     </a:t>
            </a:r>
            <a:r>
              <a:rPr lang="zh-CN" altLang="en-US" sz="2000" b="1" dirty="0">
                <a:solidFill>
                  <a:schemeClr val="tx1"/>
                </a:solidFill>
              </a:rPr>
              <a:t>地区，分布有世界最大的</a:t>
            </a:r>
            <a:r>
              <a:rPr lang="zh-CN" altLang="en-US" sz="2000" b="1" u="sng" dirty="0">
                <a:solidFill>
                  <a:schemeClr val="tx1"/>
                </a:solidFill>
              </a:rPr>
              <a:t>               </a:t>
            </a:r>
            <a:r>
              <a:rPr lang="zh-CN" altLang="en-US" sz="2000" b="1" dirty="0">
                <a:solidFill>
                  <a:schemeClr val="tx1"/>
                </a:solidFill>
              </a:rPr>
              <a:t>（植被）。若在该地大规模地发展种植业，你认为是否可行？并说明原因。</a:t>
            </a:r>
          </a:p>
          <a:p>
            <a:pPr>
              <a:lnSpc>
                <a:spcPct val="150000"/>
              </a:lnSpc>
              <a:spcAft>
                <a:spcPts val="0"/>
              </a:spcAft>
            </a:pPr>
            <a:endParaRPr lang="zh-CN" altLang="en-US" sz="1800" b="1" dirty="0">
              <a:solidFill>
                <a:schemeClr val="tx1"/>
              </a:solidFill>
            </a:endParaRPr>
          </a:p>
          <a:p>
            <a:pPr>
              <a:lnSpc>
                <a:spcPct val="150000"/>
              </a:lnSpc>
              <a:spcAft>
                <a:spcPts val="0"/>
              </a:spcAft>
            </a:pPr>
            <a:endParaRPr lang="zh-CN" altLang="en-US" sz="1800" b="1" dirty="0">
              <a:solidFill>
                <a:schemeClr val="tx1"/>
              </a:solidFill>
            </a:endParaRPr>
          </a:p>
        </p:txBody>
      </p:sp>
      <p:sp>
        <p:nvSpPr>
          <p:cNvPr id="5" name="文本框 4"/>
          <p:cNvSpPr txBox="1"/>
          <p:nvPr/>
        </p:nvSpPr>
        <p:spPr>
          <a:xfrm>
            <a:off x="0" y="0"/>
            <a:ext cx="2556510" cy="645160"/>
          </a:xfrm>
          <a:prstGeom prst="rect">
            <a:avLst/>
          </a:prstGeom>
          <a:noFill/>
        </p:spPr>
        <p:txBody>
          <a:bodyPr wrap="square" rtlCol="0">
            <a:spAutoFit/>
          </a:bodyPr>
          <a:lstStyle/>
          <a:p>
            <a:r>
              <a:rPr lang="zh-CN" altLang="en-US" sz="3600" b="1">
                <a:solidFill>
                  <a:srgbClr val="7030A0"/>
                </a:solidFill>
              </a:rPr>
              <a:t>拓展运用</a:t>
            </a:r>
          </a:p>
        </p:txBody>
      </p:sp>
      <p:grpSp>
        <p:nvGrpSpPr>
          <p:cNvPr id="27" name="组合 26"/>
          <p:cNvGrpSpPr/>
          <p:nvPr/>
        </p:nvGrpSpPr>
        <p:grpSpPr>
          <a:xfrm>
            <a:off x="5258435" y="972185"/>
            <a:ext cx="6933565" cy="4913630"/>
            <a:chOff x="825" y="1799"/>
            <a:chExt cx="10340" cy="7291"/>
          </a:xfrm>
        </p:grpSpPr>
        <p:grpSp>
          <p:nvGrpSpPr>
            <p:cNvPr id="28" name="组合 27"/>
            <p:cNvGrpSpPr/>
            <p:nvPr/>
          </p:nvGrpSpPr>
          <p:grpSpPr>
            <a:xfrm>
              <a:off x="825" y="1799"/>
              <a:ext cx="10340" cy="7291"/>
              <a:chOff x="825" y="1799"/>
              <a:chExt cx="10340" cy="7291"/>
            </a:xfrm>
          </p:grpSpPr>
          <p:pic>
            <p:nvPicPr>
              <p:cNvPr id="29" name="图片 28" descr="https://gss0.baidu.com/-vo3dSag_xI4khGko9WTAnF6hhy/zhidao/pic/item/10dfa9ec8a1363273f023afd908fa0ec09fac715.jpg"/>
              <p:cNvPicPr>
                <a:picLocks noChangeAspect="1"/>
              </p:cNvPicPr>
              <p:nvPr/>
            </p:nvPicPr>
            <p:blipFill>
              <a:blip r:embed="rId3" r:link="rId4" cstate="print"/>
              <a:srcRect t="23021" r="71402" b="21342"/>
              <a:stretch>
                <a:fillRect/>
              </a:stretch>
            </p:blipFill>
            <p:spPr>
              <a:xfrm>
                <a:off x="6645" y="5745"/>
                <a:ext cx="2010" cy="2369"/>
              </a:xfrm>
              <a:prstGeom prst="rect">
                <a:avLst/>
              </a:prstGeom>
              <a:noFill/>
              <a:ln w="9525">
                <a:noFill/>
              </a:ln>
            </p:spPr>
          </p:pic>
          <p:pic>
            <p:nvPicPr>
              <p:cNvPr id="30" name="图片 29" descr="https://gss0.baidu.com/-vo3dSag_xI4khGko9WTAnF6hhy/zhidao/pic/item/10dfa9ec8a1363273f023afd908fa0ec09fac715.jpg"/>
              <p:cNvPicPr>
                <a:picLocks noChangeAspect="1"/>
              </p:cNvPicPr>
              <p:nvPr/>
            </p:nvPicPr>
            <p:blipFill>
              <a:blip r:embed="rId3" r:link="rId4" cstate="print"/>
              <a:srcRect l="71970" b="50037"/>
              <a:stretch>
                <a:fillRect/>
              </a:stretch>
            </p:blipFill>
            <p:spPr>
              <a:xfrm>
                <a:off x="9000" y="5590"/>
                <a:ext cx="1925" cy="2559"/>
              </a:xfrm>
              <a:prstGeom prst="rect">
                <a:avLst/>
              </a:prstGeom>
              <a:noFill/>
              <a:ln w="9525">
                <a:noFill/>
              </a:ln>
            </p:spPr>
          </p:pic>
          <p:grpSp>
            <p:nvGrpSpPr>
              <p:cNvPr id="31" name="组合 30"/>
              <p:cNvGrpSpPr/>
              <p:nvPr/>
            </p:nvGrpSpPr>
            <p:grpSpPr>
              <a:xfrm>
                <a:off x="825" y="1799"/>
                <a:ext cx="10340" cy="3436"/>
                <a:chOff x="735" y="1931"/>
                <a:chExt cx="10340" cy="3785"/>
              </a:xfrm>
            </p:grpSpPr>
            <p:pic>
              <p:nvPicPr>
                <p:cNvPr id="32" name="图片 31" descr="https://iknow-pic.cdn.bcebos.com/241f95cad1c8a786fcb6fdbf6409c93d71cf50e6"/>
                <p:cNvPicPr>
                  <a:picLocks noChangeAspect="1"/>
                </p:cNvPicPr>
                <p:nvPr/>
              </p:nvPicPr>
              <p:blipFill>
                <a:blip r:embed="rId5" r:link="rId4" cstate="print"/>
                <a:stretch>
                  <a:fillRect/>
                </a:stretch>
              </p:blipFill>
              <p:spPr>
                <a:xfrm>
                  <a:off x="735" y="1931"/>
                  <a:ext cx="7710" cy="3659"/>
                </a:xfrm>
                <a:prstGeom prst="rect">
                  <a:avLst/>
                </a:prstGeom>
                <a:noFill/>
                <a:ln w="9525">
                  <a:noFill/>
                </a:ln>
              </p:spPr>
            </p:pic>
            <p:pic>
              <p:nvPicPr>
                <p:cNvPr id="33" name="图片 32" descr="http://thumb.1010pic.com/pic6/res/CZDL/web/STSource/2019081507113529027026/SYS201908150711480564956115_ST/SYS201908150711480564956115_ST.001.png"/>
                <p:cNvPicPr>
                  <a:picLocks noChangeAspect="1"/>
                </p:cNvPicPr>
                <p:nvPr/>
              </p:nvPicPr>
              <p:blipFill>
                <a:blip r:embed="rId6" r:link="rId4" cstate="print"/>
                <a:srcRect l="57762" t="25926" b="6398"/>
                <a:stretch>
                  <a:fillRect/>
                </a:stretch>
              </p:blipFill>
              <p:spPr>
                <a:xfrm>
                  <a:off x="8602" y="2535"/>
                  <a:ext cx="2473" cy="3181"/>
                </a:xfrm>
                <a:prstGeom prst="rect">
                  <a:avLst/>
                </a:prstGeom>
                <a:noFill/>
                <a:ln w="9525">
                  <a:noFill/>
                </a:ln>
              </p:spPr>
            </p:pic>
            <p:sp>
              <p:nvSpPr>
                <p:cNvPr id="34" name="矩形 33"/>
                <p:cNvSpPr/>
                <p:nvPr/>
              </p:nvSpPr>
              <p:spPr>
                <a:xfrm>
                  <a:off x="3660" y="2280"/>
                  <a:ext cx="240" cy="255"/>
                </a:xfrm>
                <a:prstGeom prst="rect">
                  <a:avLst/>
                </a:prstGeom>
                <a:solidFill>
                  <a:srgbClr val="FFFFFF"/>
                </a:solidFill>
                <a:ln w="9525" cap="flat" cmpd="sng">
                  <a:solidFill>
                    <a:srgbClr val="FFFFFF"/>
                  </a:solidFill>
                  <a:prstDash val="solid"/>
                  <a:miter/>
                  <a:headEnd type="none" w="med" len="med"/>
                  <a:tailEnd type="none" w="med" len="med"/>
                </a:ln>
              </p:spPr>
              <p:txBody>
                <a:bodyPr/>
                <a:lstStyle/>
                <a:p>
                  <a:endParaRPr lang="zh-CN" altLang="en-US"/>
                </a:p>
              </p:txBody>
            </p:sp>
          </p:grpSp>
          <p:grpSp>
            <p:nvGrpSpPr>
              <p:cNvPr id="35" name="组合 34"/>
              <p:cNvGrpSpPr/>
              <p:nvPr/>
            </p:nvGrpSpPr>
            <p:grpSpPr>
              <a:xfrm>
                <a:off x="939" y="5509"/>
                <a:ext cx="5286" cy="3086"/>
                <a:chOff x="939" y="5509"/>
                <a:chExt cx="5286" cy="3086"/>
              </a:xfrm>
            </p:grpSpPr>
            <p:pic>
              <p:nvPicPr>
                <p:cNvPr id="36" name="图片 35" descr="1bb4018c3a28861a588625058fa4e61"/>
                <p:cNvPicPr>
                  <a:picLocks noChangeAspect="1"/>
                </p:cNvPicPr>
                <p:nvPr/>
              </p:nvPicPr>
              <p:blipFill>
                <a:blip r:embed="rId7" cstate="print"/>
                <a:stretch>
                  <a:fillRect/>
                </a:stretch>
              </p:blipFill>
              <p:spPr>
                <a:xfrm>
                  <a:off x="939" y="5509"/>
                  <a:ext cx="5286" cy="3086"/>
                </a:xfrm>
                <a:prstGeom prst="rect">
                  <a:avLst/>
                </a:prstGeom>
                <a:noFill/>
                <a:ln w="9525">
                  <a:noFill/>
                </a:ln>
              </p:spPr>
            </p:pic>
            <p:sp>
              <p:nvSpPr>
                <p:cNvPr id="37" name="任意多边形 36"/>
                <p:cNvSpPr/>
                <p:nvPr/>
              </p:nvSpPr>
              <p:spPr>
                <a:xfrm>
                  <a:off x="1035" y="6240"/>
                  <a:ext cx="5130" cy="1632"/>
                </a:xfrm>
                <a:custGeom>
                  <a:avLst/>
                  <a:gdLst/>
                  <a:ahLst/>
                  <a:cxnLst/>
                  <a:rect l="0" t="0" r="0" b="0"/>
                  <a:pathLst>
                    <a:path w="5130" h="1632">
                      <a:moveTo>
                        <a:pt x="0" y="0"/>
                      </a:moveTo>
                      <a:cubicBezTo>
                        <a:pt x="73" y="108"/>
                        <a:pt x="263" y="463"/>
                        <a:pt x="435" y="645"/>
                      </a:cubicBezTo>
                      <a:cubicBezTo>
                        <a:pt x="607" y="827"/>
                        <a:pt x="792" y="955"/>
                        <a:pt x="1035" y="1095"/>
                      </a:cubicBezTo>
                      <a:cubicBezTo>
                        <a:pt x="1278" y="1235"/>
                        <a:pt x="1565" y="1400"/>
                        <a:pt x="1890" y="1485"/>
                      </a:cubicBezTo>
                      <a:cubicBezTo>
                        <a:pt x="2215" y="1570"/>
                        <a:pt x="2608" y="1632"/>
                        <a:pt x="2985" y="1605"/>
                      </a:cubicBezTo>
                      <a:cubicBezTo>
                        <a:pt x="3362" y="1578"/>
                        <a:pt x="3797" y="1492"/>
                        <a:pt x="4155" y="1320"/>
                      </a:cubicBezTo>
                      <a:cubicBezTo>
                        <a:pt x="4513" y="1148"/>
                        <a:pt x="4927" y="726"/>
                        <a:pt x="5130" y="570"/>
                      </a:cubicBezTo>
                    </a:path>
                  </a:pathLst>
                </a:custGeom>
                <a:noFill/>
                <a:ln w="19050" cap="flat" cmpd="sng">
                  <a:solidFill>
                    <a:srgbClr val="000000"/>
                  </a:solidFill>
                  <a:prstDash val="solid"/>
                  <a:headEnd type="none" w="med" len="med"/>
                  <a:tailEnd type="none" w="med" len="med"/>
                </a:ln>
              </p:spPr>
              <p:txBody>
                <a:bodyPr/>
                <a:lstStyle/>
                <a:p>
                  <a:endParaRPr lang="zh-CN" altLang="en-US"/>
                </a:p>
              </p:txBody>
            </p:sp>
          </p:grpSp>
          <p:sp>
            <p:nvSpPr>
              <p:cNvPr id="38" name="文本框 37"/>
              <p:cNvSpPr txBox="1"/>
              <p:nvPr/>
            </p:nvSpPr>
            <p:spPr>
              <a:xfrm>
                <a:off x="6060" y="6585"/>
                <a:ext cx="735" cy="435"/>
              </a:xfrm>
              <a:prstGeom prst="rect">
                <a:avLst/>
              </a:prstGeom>
              <a:noFill/>
              <a:ln w="9525">
                <a:noFill/>
              </a:ln>
            </p:spPr>
            <p:txBody>
              <a:bodyPr wrap="square"/>
              <a:lstStyle/>
              <a:p>
                <a:r>
                  <a:rPr lang="zh-CN" altLang="en-US"/>
                  <a:t>50°</a:t>
                </a:r>
              </a:p>
              <a:p>
                <a:endParaRPr lang="zh-CN" altLang="en-US"/>
              </a:p>
            </p:txBody>
          </p:sp>
          <p:sp>
            <p:nvSpPr>
              <p:cNvPr id="39" name="文本框 38"/>
              <p:cNvSpPr txBox="1"/>
              <p:nvPr/>
            </p:nvSpPr>
            <p:spPr>
              <a:xfrm>
                <a:off x="6015" y="7455"/>
                <a:ext cx="735" cy="435"/>
              </a:xfrm>
              <a:prstGeom prst="rect">
                <a:avLst/>
              </a:prstGeom>
              <a:noFill/>
              <a:ln w="9525">
                <a:noFill/>
              </a:ln>
            </p:spPr>
            <p:txBody>
              <a:bodyPr wrap="square"/>
              <a:lstStyle/>
              <a:p>
                <a:r>
                  <a:rPr lang="zh-CN" altLang="en-US"/>
                  <a:t>40°</a:t>
                </a:r>
              </a:p>
              <a:p>
                <a:endParaRPr lang="zh-CN" altLang="en-US"/>
              </a:p>
            </p:txBody>
          </p:sp>
          <p:sp>
            <p:nvSpPr>
              <p:cNvPr id="40" name="文本框 39"/>
              <p:cNvSpPr txBox="1"/>
              <p:nvPr/>
            </p:nvSpPr>
            <p:spPr>
              <a:xfrm>
                <a:off x="5820" y="5590"/>
                <a:ext cx="975" cy="435"/>
              </a:xfrm>
              <a:prstGeom prst="rect">
                <a:avLst/>
              </a:prstGeom>
              <a:noFill/>
              <a:ln w="9525">
                <a:noFill/>
              </a:ln>
            </p:spPr>
            <p:txBody>
              <a:bodyPr wrap="square"/>
              <a:lstStyle/>
              <a:p>
                <a:pPr indent="66675"/>
                <a:r>
                  <a:rPr lang="zh-CN" altLang="en-US"/>
                  <a:t>60°</a:t>
                </a:r>
              </a:p>
              <a:p>
                <a:endParaRPr lang="zh-CN" altLang="en-US"/>
              </a:p>
            </p:txBody>
          </p:sp>
          <p:sp>
            <p:nvSpPr>
              <p:cNvPr id="41" name="文本框 40"/>
              <p:cNvSpPr txBox="1"/>
              <p:nvPr/>
            </p:nvSpPr>
            <p:spPr>
              <a:xfrm>
                <a:off x="4665" y="7785"/>
                <a:ext cx="735" cy="435"/>
              </a:xfrm>
              <a:prstGeom prst="rect">
                <a:avLst/>
              </a:prstGeom>
              <a:noFill/>
              <a:ln w="9525">
                <a:noFill/>
              </a:ln>
            </p:spPr>
            <p:txBody>
              <a:bodyPr wrap="square"/>
              <a:lstStyle/>
              <a:p>
                <a:r>
                  <a:rPr lang="zh-CN" altLang="en-US"/>
                  <a:t>③</a:t>
                </a:r>
              </a:p>
              <a:p>
                <a:endParaRPr lang="zh-CN" altLang="en-US"/>
              </a:p>
            </p:txBody>
          </p:sp>
          <p:sp>
            <p:nvSpPr>
              <p:cNvPr id="42" name="文本框 41"/>
              <p:cNvSpPr txBox="1"/>
              <p:nvPr/>
            </p:nvSpPr>
            <p:spPr>
              <a:xfrm>
                <a:off x="3735" y="7935"/>
                <a:ext cx="480" cy="525"/>
              </a:xfrm>
              <a:prstGeom prst="rect">
                <a:avLst/>
              </a:prstGeom>
              <a:noFill/>
              <a:ln w="9525">
                <a:noFill/>
              </a:ln>
            </p:spPr>
            <p:txBody>
              <a:bodyPr wrap="square"/>
              <a:lstStyle/>
              <a:p>
                <a:r>
                  <a:rPr lang="zh-CN" altLang="en-US"/>
                  <a:t>②</a:t>
                </a:r>
              </a:p>
              <a:p>
                <a:endParaRPr lang="zh-CN" altLang="en-US"/>
              </a:p>
            </p:txBody>
          </p:sp>
          <p:sp>
            <p:nvSpPr>
              <p:cNvPr id="43" name="文本框 42"/>
              <p:cNvSpPr txBox="1"/>
              <p:nvPr/>
            </p:nvSpPr>
            <p:spPr>
              <a:xfrm>
                <a:off x="6405" y="8220"/>
                <a:ext cx="2835" cy="615"/>
              </a:xfrm>
              <a:prstGeom prst="rect">
                <a:avLst/>
              </a:prstGeom>
              <a:noFill/>
              <a:ln w="9525">
                <a:noFill/>
              </a:ln>
            </p:spPr>
            <p:txBody>
              <a:bodyPr wrap="square"/>
              <a:lstStyle/>
              <a:p>
                <a:r>
                  <a:rPr lang="zh-CN" altLang="en-US"/>
                  <a:t>图4：②国南部某地气候资料图</a:t>
                </a:r>
              </a:p>
              <a:p>
                <a:endParaRPr lang="zh-CN" altLang="en-US"/>
              </a:p>
            </p:txBody>
          </p:sp>
          <p:sp>
            <p:nvSpPr>
              <p:cNvPr id="44" name="文本框 43"/>
              <p:cNvSpPr txBox="1"/>
              <p:nvPr/>
            </p:nvSpPr>
            <p:spPr>
              <a:xfrm>
                <a:off x="9105" y="8160"/>
                <a:ext cx="1995" cy="615"/>
              </a:xfrm>
              <a:prstGeom prst="rect">
                <a:avLst/>
              </a:prstGeom>
              <a:noFill/>
              <a:ln w="9525">
                <a:noFill/>
              </a:ln>
            </p:spPr>
            <p:txBody>
              <a:bodyPr wrap="square"/>
              <a:lstStyle/>
              <a:p>
                <a:r>
                  <a:rPr lang="zh-CN" altLang="en-US"/>
                  <a:t>图5：沈阳气候资料图</a:t>
                </a:r>
              </a:p>
              <a:p>
                <a:endParaRPr lang="zh-CN" altLang="en-US"/>
              </a:p>
            </p:txBody>
          </p:sp>
          <p:sp>
            <p:nvSpPr>
              <p:cNvPr id="45" name="文本框 44"/>
              <p:cNvSpPr txBox="1"/>
              <p:nvPr/>
            </p:nvSpPr>
            <p:spPr>
              <a:xfrm>
                <a:off x="1935" y="8475"/>
                <a:ext cx="3210" cy="615"/>
              </a:xfrm>
              <a:prstGeom prst="rect">
                <a:avLst/>
              </a:prstGeom>
              <a:noFill/>
              <a:ln w="9525">
                <a:noFill/>
              </a:ln>
            </p:spPr>
            <p:txBody>
              <a:bodyPr wrap="square"/>
              <a:lstStyle/>
              <a:p>
                <a:r>
                  <a:rPr lang="zh-CN" altLang="en-US"/>
                  <a:t>图3：某大国及其南部邻国分布图</a:t>
                </a:r>
              </a:p>
              <a:p>
                <a:endParaRPr lang="zh-CN" altLang="en-US"/>
              </a:p>
            </p:txBody>
          </p:sp>
          <p:sp>
            <p:nvSpPr>
              <p:cNvPr id="46" name="文本框 45"/>
              <p:cNvSpPr txBox="1"/>
              <p:nvPr/>
            </p:nvSpPr>
            <p:spPr>
              <a:xfrm>
                <a:off x="1230" y="5055"/>
                <a:ext cx="1935" cy="615"/>
              </a:xfrm>
              <a:prstGeom prst="rect">
                <a:avLst/>
              </a:prstGeom>
              <a:noFill/>
              <a:ln w="9525">
                <a:noFill/>
              </a:ln>
            </p:spPr>
            <p:txBody>
              <a:bodyPr wrap="square"/>
              <a:lstStyle/>
              <a:p>
                <a:r>
                  <a:rPr lang="zh-CN" altLang="en-US"/>
                  <a:t>图1：某国地形图</a:t>
                </a:r>
              </a:p>
              <a:p>
                <a:endParaRPr lang="zh-CN" altLang="en-US"/>
              </a:p>
            </p:txBody>
          </p:sp>
          <p:sp>
            <p:nvSpPr>
              <p:cNvPr id="47" name="文本框 46"/>
              <p:cNvSpPr txBox="1"/>
              <p:nvPr/>
            </p:nvSpPr>
            <p:spPr>
              <a:xfrm>
                <a:off x="5220" y="5010"/>
                <a:ext cx="2760" cy="615"/>
              </a:xfrm>
              <a:prstGeom prst="rect">
                <a:avLst/>
              </a:prstGeom>
              <a:noFill/>
              <a:ln w="9525">
                <a:noFill/>
              </a:ln>
            </p:spPr>
            <p:txBody>
              <a:bodyPr wrap="square"/>
              <a:lstStyle/>
              <a:p>
                <a:r>
                  <a:rPr lang="zh-CN" altLang="en-US"/>
                  <a:t>图2：某国主要农业带分布图</a:t>
                </a:r>
              </a:p>
              <a:p>
                <a:endParaRPr lang="zh-CN" altLang="en-US"/>
              </a:p>
            </p:txBody>
          </p:sp>
        </p:grpSp>
        <p:sp>
          <p:nvSpPr>
            <p:cNvPr id="48" name="文本框 47"/>
            <p:cNvSpPr txBox="1"/>
            <p:nvPr/>
          </p:nvSpPr>
          <p:spPr>
            <a:xfrm>
              <a:off x="2505" y="2685"/>
              <a:ext cx="390" cy="420"/>
            </a:xfrm>
            <a:prstGeom prst="rect">
              <a:avLst/>
            </a:prstGeom>
            <a:noFill/>
            <a:ln w="9525">
              <a:noFill/>
            </a:ln>
          </p:spPr>
          <p:txBody>
            <a:bodyPr wrap="square"/>
            <a:lstStyle/>
            <a:p>
              <a:r>
                <a:rPr lang="zh-CN" altLang="en-US"/>
                <a:t>C</a:t>
              </a:r>
            </a:p>
            <a:p>
              <a:endParaRPr lang="zh-CN" altLang="en-US"/>
            </a:p>
          </p:txBody>
        </p:sp>
      </p:grpSp>
      <p:sp>
        <p:nvSpPr>
          <p:cNvPr id="50" name="文本框 49"/>
          <p:cNvSpPr txBox="1"/>
          <p:nvPr/>
        </p:nvSpPr>
        <p:spPr>
          <a:xfrm>
            <a:off x="708343" y="5516563"/>
            <a:ext cx="4726305" cy="830997"/>
          </a:xfrm>
          <a:prstGeom prst="rect">
            <a:avLst/>
          </a:prstGeom>
          <a:noFill/>
        </p:spPr>
        <p:txBody>
          <a:bodyPr wrap="square" rtlCol="0">
            <a:spAutoFit/>
          </a:bodyPr>
          <a:lstStyle/>
          <a:p>
            <a:r>
              <a:rPr lang="zh-CN" altLang="en-US" sz="2400" b="1" dirty="0">
                <a:solidFill>
                  <a:srgbClr val="FF0000"/>
                </a:solidFill>
              </a:rPr>
              <a:t>不可行。</a:t>
            </a:r>
          </a:p>
          <a:p>
            <a:r>
              <a:rPr lang="zh-CN" altLang="en-US" sz="2400" b="1" dirty="0">
                <a:solidFill>
                  <a:srgbClr val="FF0000"/>
                </a:solidFill>
              </a:rPr>
              <a:t>纬度高，气温低，热量不</a:t>
            </a:r>
            <a:r>
              <a:rPr lang="zh-CN" altLang="en-US" sz="2400" b="1" dirty="0" smtClean="0">
                <a:solidFill>
                  <a:srgbClr val="FF0000"/>
                </a:solidFill>
              </a:rPr>
              <a:t>足。</a:t>
            </a:r>
            <a:endParaRPr lang="zh-CN" altLang="en-US" sz="2400" b="1" dirty="0">
              <a:solidFill>
                <a:srgbClr val="FF0000"/>
              </a:solidFill>
            </a:endParaRPr>
          </a:p>
        </p:txBody>
      </p:sp>
      <p:sp>
        <p:nvSpPr>
          <p:cNvPr id="49" name="文本框 48"/>
          <p:cNvSpPr txBox="1"/>
          <p:nvPr/>
        </p:nvSpPr>
        <p:spPr>
          <a:xfrm>
            <a:off x="2744470" y="4158615"/>
            <a:ext cx="1104900" cy="460375"/>
          </a:xfrm>
          <a:prstGeom prst="rect">
            <a:avLst/>
          </a:prstGeom>
          <a:noFill/>
        </p:spPr>
        <p:txBody>
          <a:bodyPr wrap="square" rtlCol="0">
            <a:spAutoFit/>
          </a:bodyPr>
          <a:lstStyle/>
          <a:p>
            <a:r>
              <a:rPr lang="zh-CN" altLang="en-US" sz="2400" b="1">
                <a:solidFill>
                  <a:srgbClr val="FF0000"/>
                </a:solidFill>
              </a:rPr>
              <a:t>针叶林</a:t>
            </a:r>
          </a:p>
        </p:txBody>
      </p:sp>
      <p:sp>
        <p:nvSpPr>
          <p:cNvPr id="51" name="文本框 50"/>
          <p:cNvSpPr txBox="1"/>
          <p:nvPr/>
        </p:nvSpPr>
        <p:spPr>
          <a:xfrm>
            <a:off x="2438082" y="3651250"/>
            <a:ext cx="1833881" cy="460375"/>
          </a:xfrm>
          <a:prstGeom prst="rect">
            <a:avLst/>
          </a:prstGeom>
          <a:noFill/>
        </p:spPr>
        <p:txBody>
          <a:bodyPr wrap="square" rtlCol="0">
            <a:spAutoFit/>
          </a:bodyPr>
          <a:lstStyle/>
          <a:p>
            <a:r>
              <a:rPr lang="zh-CN" altLang="en-US" sz="2400" b="1" dirty="0" smtClean="0">
                <a:solidFill>
                  <a:srgbClr val="FF0000"/>
                </a:solidFill>
              </a:rPr>
              <a:t>西伯利亚</a:t>
            </a:r>
            <a:endParaRPr lang="zh-CN" altLang="en-US" sz="2400" b="1" dirty="0">
              <a:solidFill>
                <a:srgbClr val="FF0000"/>
              </a:solidFill>
            </a:endParaRPr>
          </a:p>
        </p:txBody>
      </p:sp>
      <p:sp>
        <p:nvSpPr>
          <p:cNvPr id="52" name="文本框 51"/>
          <p:cNvSpPr txBox="1"/>
          <p:nvPr/>
        </p:nvSpPr>
        <p:spPr>
          <a:xfrm>
            <a:off x="379730" y="2391092"/>
            <a:ext cx="4763770" cy="830997"/>
          </a:xfrm>
          <a:prstGeom prst="rect">
            <a:avLst/>
          </a:prstGeom>
          <a:noFill/>
        </p:spPr>
        <p:txBody>
          <a:bodyPr wrap="square" rtlCol="0">
            <a:spAutoFit/>
          </a:bodyPr>
          <a:lstStyle/>
          <a:p>
            <a:r>
              <a:rPr lang="zh-CN" altLang="en-US" sz="2400" b="1" dirty="0">
                <a:solidFill>
                  <a:srgbClr val="FF0000"/>
                </a:solidFill>
              </a:rPr>
              <a:t>俄罗</a:t>
            </a:r>
            <a:r>
              <a:rPr lang="zh-CN" altLang="en-US" sz="2400" b="1" dirty="0" smtClean="0">
                <a:solidFill>
                  <a:srgbClr val="FF0000"/>
                </a:solidFill>
              </a:rPr>
              <a:t>斯</a:t>
            </a:r>
            <a:r>
              <a:rPr lang="zh-CN" altLang="en-US" sz="2400" b="1" dirty="0" smtClean="0">
                <a:solidFill>
                  <a:srgbClr val="FF0000"/>
                </a:solidFill>
              </a:rPr>
              <a:t>有亚欧洲</a:t>
            </a:r>
            <a:r>
              <a:rPr lang="zh-CN" altLang="en-US" sz="2400" b="1" dirty="0" smtClean="0">
                <a:solidFill>
                  <a:srgbClr val="FF0000"/>
                </a:solidFill>
              </a:rPr>
              <a:t>界</a:t>
            </a:r>
            <a:r>
              <a:rPr lang="en-US" altLang="zh-CN" sz="2400" b="1" dirty="0" smtClean="0">
                <a:solidFill>
                  <a:srgbClr val="FF0000"/>
                </a:solidFill>
              </a:rPr>
              <a:t>——</a:t>
            </a:r>
            <a:r>
              <a:rPr lang="zh-CN" altLang="en-US" sz="2400" b="1" dirty="0" smtClean="0">
                <a:solidFill>
                  <a:srgbClr val="FF0000"/>
                </a:solidFill>
                <a:sym typeface="+mn-ea"/>
              </a:rPr>
              <a:t>乌</a:t>
            </a:r>
            <a:r>
              <a:rPr lang="zh-CN" altLang="en-US" sz="2400" b="1" dirty="0">
                <a:solidFill>
                  <a:srgbClr val="FF0000"/>
                </a:solidFill>
                <a:sym typeface="+mn-ea"/>
              </a:rPr>
              <a:t>拉尔</a:t>
            </a:r>
            <a:r>
              <a:rPr lang="zh-CN" altLang="en-US" sz="2400" b="1" dirty="0" smtClean="0">
                <a:solidFill>
                  <a:srgbClr val="FF0000"/>
                </a:solidFill>
                <a:sym typeface="+mn-ea"/>
              </a:rPr>
              <a:t>山</a:t>
            </a:r>
            <a:r>
              <a:rPr lang="zh-CN" altLang="en-US" sz="2400" b="1" dirty="0" smtClean="0">
                <a:solidFill>
                  <a:srgbClr val="FF0000"/>
                </a:solidFill>
              </a:rPr>
              <a:t>，东部被</a:t>
            </a:r>
            <a:r>
              <a:rPr lang="en-US" altLang="zh-CN" sz="2400" b="1" dirty="0" smtClean="0">
                <a:solidFill>
                  <a:srgbClr val="FF0000"/>
                </a:solidFill>
                <a:sym typeface="+mn-ea"/>
              </a:rPr>
              <a:t>160</a:t>
            </a:r>
            <a:r>
              <a:rPr lang="zh-CN" altLang="en-US" sz="2400" b="1" dirty="0">
                <a:solidFill>
                  <a:srgbClr val="FF0000"/>
                </a:solidFill>
                <a:sym typeface="+mn-ea"/>
              </a:rPr>
              <a:t>°</a:t>
            </a:r>
            <a:r>
              <a:rPr lang="en-US" altLang="zh-CN" sz="2400" b="1" dirty="0" smtClean="0">
                <a:solidFill>
                  <a:srgbClr val="FF0000"/>
                </a:solidFill>
                <a:sym typeface="+mn-ea"/>
              </a:rPr>
              <a:t>E</a:t>
            </a:r>
            <a:r>
              <a:rPr lang="zh-CN" altLang="en-US" sz="2400" b="1" dirty="0" smtClean="0">
                <a:solidFill>
                  <a:srgbClr val="FF0000"/>
                </a:solidFill>
                <a:sym typeface="+mn-ea"/>
              </a:rPr>
              <a:t>穿过</a:t>
            </a:r>
            <a:r>
              <a:rPr lang="zh-CN" altLang="en-US" sz="2400" b="1" dirty="0" smtClean="0">
                <a:solidFill>
                  <a:srgbClr val="FF0000"/>
                </a:solidFill>
              </a:rPr>
              <a:t>。</a:t>
            </a:r>
            <a:endParaRPr lang="zh-CN" altLang="en-US" sz="2400" b="1" dirty="0">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wipe(left)">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wipe(left)">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wipe(left)">
                                      <p:cBhvr>
                                        <p:cTn id="22"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49" grpId="0"/>
      <p:bldP spid="51" grpId="0"/>
      <p:bldP spid="5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8330" y="963930"/>
            <a:ext cx="4722495" cy="4759325"/>
          </a:xfrm>
        </p:spPr>
        <p:txBody>
          <a:bodyPr>
            <a:noAutofit/>
          </a:bodyPr>
          <a:lstStyle/>
          <a:p>
            <a:pPr>
              <a:lnSpc>
                <a:spcPct val="150000"/>
              </a:lnSpc>
              <a:spcAft>
                <a:spcPts val="0"/>
              </a:spcAft>
            </a:pPr>
            <a:r>
              <a:rPr lang="zh-CN" altLang="en-US" sz="2000" b="1" dirty="0">
                <a:solidFill>
                  <a:schemeClr val="tx1"/>
                </a:solidFill>
              </a:rPr>
              <a:t>9.若在B地区大规模毁林开荒，可能带来的影响有</a:t>
            </a:r>
            <a:r>
              <a:rPr lang="zh-CN" altLang="en-US" sz="2000" b="1" u="sng" dirty="0">
                <a:solidFill>
                  <a:schemeClr val="tx1"/>
                </a:solidFill>
              </a:rPr>
              <a:t>               </a:t>
            </a:r>
            <a:r>
              <a:rPr lang="zh-CN" altLang="en-US" sz="2000" b="1" dirty="0">
                <a:solidFill>
                  <a:schemeClr val="tx1"/>
                </a:solidFill>
              </a:rPr>
              <a:t> 。（不定项选择）</a:t>
            </a:r>
          </a:p>
          <a:p>
            <a:pPr>
              <a:lnSpc>
                <a:spcPct val="150000"/>
              </a:lnSpc>
              <a:spcAft>
                <a:spcPts val="0"/>
              </a:spcAft>
            </a:pPr>
            <a:r>
              <a:rPr lang="zh-CN" altLang="en-US" sz="2000" b="1" dirty="0">
                <a:solidFill>
                  <a:schemeClr val="tx1"/>
                </a:solidFill>
              </a:rPr>
              <a:t>A.粮食产量增加         B. 农业产值受损        </a:t>
            </a:r>
          </a:p>
          <a:p>
            <a:pPr>
              <a:lnSpc>
                <a:spcPct val="150000"/>
              </a:lnSpc>
              <a:spcAft>
                <a:spcPts val="0"/>
              </a:spcAft>
            </a:pPr>
            <a:r>
              <a:rPr lang="zh-CN" altLang="en-US" sz="2000" b="1" dirty="0">
                <a:solidFill>
                  <a:schemeClr val="tx1"/>
                </a:solidFill>
              </a:rPr>
              <a:t>C. 水土流失加剧        D. 全球变暖加快</a:t>
            </a:r>
          </a:p>
        </p:txBody>
      </p:sp>
      <p:sp>
        <p:nvSpPr>
          <p:cNvPr id="5" name="文本框 4"/>
          <p:cNvSpPr txBox="1"/>
          <p:nvPr/>
        </p:nvSpPr>
        <p:spPr>
          <a:xfrm>
            <a:off x="0" y="0"/>
            <a:ext cx="2556510" cy="645160"/>
          </a:xfrm>
          <a:prstGeom prst="rect">
            <a:avLst/>
          </a:prstGeom>
          <a:noFill/>
        </p:spPr>
        <p:txBody>
          <a:bodyPr wrap="square" rtlCol="0">
            <a:spAutoFit/>
          </a:bodyPr>
          <a:lstStyle/>
          <a:p>
            <a:r>
              <a:rPr lang="zh-CN" altLang="en-US" sz="3600" b="1">
                <a:solidFill>
                  <a:srgbClr val="7030A0"/>
                </a:solidFill>
              </a:rPr>
              <a:t>拓展运用</a:t>
            </a:r>
          </a:p>
        </p:txBody>
      </p:sp>
      <p:grpSp>
        <p:nvGrpSpPr>
          <p:cNvPr id="27" name="组合 26"/>
          <p:cNvGrpSpPr/>
          <p:nvPr/>
        </p:nvGrpSpPr>
        <p:grpSpPr>
          <a:xfrm>
            <a:off x="5258435" y="972185"/>
            <a:ext cx="6933565" cy="4913630"/>
            <a:chOff x="825" y="1799"/>
            <a:chExt cx="10340" cy="7291"/>
          </a:xfrm>
        </p:grpSpPr>
        <p:grpSp>
          <p:nvGrpSpPr>
            <p:cNvPr id="28" name="组合 27"/>
            <p:cNvGrpSpPr/>
            <p:nvPr/>
          </p:nvGrpSpPr>
          <p:grpSpPr>
            <a:xfrm>
              <a:off x="825" y="1799"/>
              <a:ext cx="10340" cy="7291"/>
              <a:chOff x="825" y="1799"/>
              <a:chExt cx="10340" cy="7291"/>
            </a:xfrm>
          </p:grpSpPr>
          <p:pic>
            <p:nvPicPr>
              <p:cNvPr id="29" name="图片 28" descr="https://gss0.baidu.com/-vo3dSag_xI4khGko9WTAnF6hhy/zhidao/pic/item/10dfa9ec8a1363273f023afd908fa0ec09fac715.jpg"/>
              <p:cNvPicPr>
                <a:picLocks noChangeAspect="1"/>
              </p:cNvPicPr>
              <p:nvPr/>
            </p:nvPicPr>
            <p:blipFill>
              <a:blip r:embed="rId3" r:link="rId4" cstate="print"/>
              <a:srcRect t="23021" r="71402" b="21342"/>
              <a:stretch>
                <a:fillRect/>
              </a:stretch>
            </p:blipFill>
            <p:spPr>
              <a:xfrm>
                <a:off x="6645" y="5745"/>
                <a:ext cx="2010" cy="2369"/>
              </a:xfrm>
              <a:prstGeom prst="rect">
                <a:avLst/>
              </a:prstGeom>
              <a:noFill/>
              <a:ln w="9525">
                <a:noFill/>
              </a:ln>
            </p:spPr>
          </p:pic>
          <p:pic>
            <p:nvPicPr>
              <p:cNvPr id="30" name="图片 29" descr="https://gss0.baidu.com/-vo3dSag_xI4khGko9WTAnF6hhy/zhidao/pic/item/10dfa9ec8a1363273f023afd908fa0ec09fac715.jpg"/>
              <p:cNvPicPr>
                <a:picLocks noChangeAspect="1"/>
              </p:cNvPicPr>
              <p:nvPr/>
            </p:nvPicPr>
            <p:blipFill>
              <a:blip r:embed="rId3" r:link="rId4" cstate="print"/>
              <a:srcRect l="71970" b="50037"/>
              <a:stretch>
                <a:fillRect/>
              </a:stretch>
            </p:blipFill>
            <p:spPr>
              <a:xfrm>
                <a:off x="9000" y="5590"/>
                <a:ext cx="1925" cy="2559"/>
              </a:xfrm>
              <a:prstGeom prst="rect">
                <a:avLst/>
              </a:prstGeom>
              <a:noFill/>
              <a:ln w="9525">
                <a:noFill/>
              </a:ln>
            </p:spPr>
          </p:pic>
          <p:grpSp>
            <p:nvGrpSpPr>
              <p:cNvPr id="31" name="组合 30"/>
              <p:cNvGrpSpPr/>
              <p:nvPr/>
            </p:nvGrpSpPr>
            <p:grpSpPr>
              <a:xfrm>
                <a:off x="825" y="1799"/>
                <a:ext cx="10340" cy="3436"/>
                <a:chOff x="735" y="1931"/>
                <a:chExt cx="10340" cy="3785"/>
              </a:xfrm>
            </p:grpSpPr>
            <p:pic>
              <p:nvPicPr>
                <p:cNvPr id="32" name="图片 31" descr="https://iknow-pic.cdn.bcebos.com/241f95cad1c8a786fcb6fdbf6409c93d71cf50e6"/>
                <p:cNvPicPr>
                  <a:picLocks noChangeAspect="1"/>
                </p:cNvPicPr>
                <p:nvPr/>
              </p:nvPicPr>
              <p:blipFill>
                <a:blip r:embed="rId5" r:link="rId4" cstate="print"/>
                <a:stretch>
                  <a:fillRect/>
                </a:stretch>
              </p:blipFill>
              <p:spPr>
                <a:xfrm>
                  <a:off x="735" y="1931"/>
                  <a:ext cx="7710" cy="3659"/>
                </a:xfrm>
                <a:prstGeom prst="rect">
                  <a:avLst/>
                </a:prstGeom>
                <a:noFill/>
                <a:ln w="9525">
                  <a:noFill/>
                </a:ln>
              </p:spPr>
            </p:pic>
            <p:pic>
              <p:nvPicPr>
                <p:cNvPr id="33" name="图片 32" descr="http://thumb.1010pic.com/pic6/res/CZDL/web/STSource/2019081507113529027026/SYS201908150711480564956115_ST/SYS201908150711480564956115_ST.001.png"/>
                <p:cNvPicPr>
                  <a:picLocks noChangeAspect="1"/>
                </p:cNvPicPr>
                <p:nvPr/>
              </p:nvPicPr>
              <p:blipFill>
                <a:blip r:embed="rId6" r:link="rId4" cstate="print"/>
                <a:srcRect l="57762" t="25926" b="6398"/>
                <a:stretch>
                  <a:fillRect/>
                </a:stretch>
              </p:blipFill>
              <p:spPr>
                <a:xfrm>
                  <a:off x="8602" y="2535"/>
                  <a:ext cx="2473" cy="3181"/>
                </a:xfrm>
                <a:prstGeom prst="rect">
                  <a:avLst/>
                </a:prstGeom>
                <a:noFill/>
                <a:ln w="9525">
                  <a:noFill/>
                </a:ln>
              </p:spPr>
            </p:pic>
            <p:sp>
              <p:nvSpPr>
                <p:cNvPr id="34" name="矩形 33"/>
                <p:cNvSpPr/>
                <p:nvPr/>
              </p:nvSpPr>
              <p:spPr>
                <a:xfrm>
                  <a:off x="3660" y="2280"/>
                  <a:ext cx="240" cy="255"/>
                </a:xfrm>
                <a:prstGeom prst="rect">
                  <a:avLst/>
                </a:prstGeom>
                <a:solidFill>
                  <a:srgbClr val="FFFFFF"/>
                </a:solidFill>
                <a:ln w="9525" cap="flat" cmpd="sng">
                  <a:solidFill>
                    <a:srgbClr val="FFFFFF"/>
                  </a:solidFill>
                  <a:prstDash val="solid"/>
                  <a:miter/>
                  <a:headEnd type="none" w="med" len="med"/>
                  <a:tailEnd type="none" w="med" len="med"/>
                </a:ln>
              </p:spPr>
              <p:txBody>
                <a:bodyPr/>
                <a:lstStyle/>
                <a:p>
                  <a:endParaRPr lang="zh-CN" altLang="en-US"/>
                </a:p>
              </p:txBody>
            </p:sp>
          </p:grpSp>
          <p:grpSp>
            <p:nvGrpSpPr>
              <p:cNvPr id="35" name="组合 34"/>
              <p:cNvGrpSpPr/>
              <p:nvPr/>
            </p:nvGrpSpPr>
            <p:grpSpPr>
              <a:xfrm>
                <a:off x="939" y="5509"/>
                <a:ext cx="5286" cy="3086"/>
                <a:chOff x="939" y="5509"/>
                <a:chExt cx="5286" cy="3086"/>
              </a:xfrm>
            </p:grpSpPr>
            <p:pic>
              <p:nvPicPr>
                <p:cNvPr id="36" name="图片 35" descr="1bb4018c3a28861a588625058fa4e61"/>
                <p:cNvPicPr>
                  <a:picLocks noChangeAspect="1"/>
                </p:cNvPicPr>
                <p:nvPr/>
              </p:nvPicPr>
              <p:blipFill>
                <a:blip r:embed="rId7" cstate="print"/>
                <a:stretch>
                  <a:fillRect/>
                </a:stretch>
              </p:blipFill>
              <p:spPr>
                <a:xfrm>
                  <a:off x="939" y="5509"/>
                  <a:ext cx="5286" cy="3086"/>
                </a:xfrm>
                <a:prstGeom prst="rect">
                  <a:avLst/>
                </a:prstGeom>
                <a:noFill/>
                <a:ln w="9525">
                  <a:noFill/>
                </a:ln>
              </p:spPr>
            </p:pic>
            <p:sp>
              <p:nvSpPr>
                <p:cNvPr id="37" name="任意多边形 36"/>
                <p:cNvSpPr/>
                <p:nvPr/>
              </p:nvSpPr>
              <p:spPr>
                <a:xfrm>
                  <a:off x="1035" y="6240"/>
                  <a:ext cx="5130" cy="1632"/>
                </a:xfrm>
                <a:custGeom>
                  <a:avLst/>
                  <a:gdLst/>
                  <a:ahLst/>
                  <a:cxnLst/>
                  <a:rect l="0" t="0" r="0" b="0"/>
                  <a:pathLst>
                    <a:path w="5130" h="1632">
                      <a:moveTo>
                        <a:pt x="0" y="0"/>
                      </a:moveTo>
                      <a:cubicBezTo>
                        <a:pt x="73" y="108"/>
                        <a:pt x="263" y="463"/>
                        <a:pt x="435" y="645"/>
                      </a:cubicBezTo>
                      <a:cubicBezTo>
                        <a:pt x="607" y="827"/>
                        <a:pt x="792" y="955"/>
                        <a:pt x="1035" y="1095"/>
                      </a:cubicBezTo>
                      <a:cubicBezTo>
                        <a:pt x="1278" y="1235"/>
                        <a:pt x="1565" y="1400"/>
                        <a:pt x="1890" y="1485"/>
                      </a:cubicBezTo>
                      <a:cubicBezTo>
                        <a:pt x="2215" y="1570"/>
                        <a:pt x="2608" y="1632"/>
                        <a:pt x="2985" y="1605"/>
                      </a:cubicBezTo>
                      <a:cubicBezTo>
                        <a:pt x="3362" y="1578"/>
                        <a:pt x="3797" y="1492"/>
                        <a:pt x="4155" y="1320"/>
                      </a:cubicBezTo>
                      <a:cubicBezTo>
                        <a:pt x="4513" y="1148"/>
                        <a:pt x="4927" y="726"/>
                        <a:pt x="5130" y="570"/>
                      </a:cubicBezTo>
                    </a:path>
                  </a:pathLst>
                </a:custGeom>
                <a:noFill/>
                <a:ln w="19050" cap="flat" cmpd="sng">
                  <a:solidFill>
                    <a:srgbClr val="000000"/>
                  </a:solidFill>
                  <a:prstDash val="solid"/>
                  <a:headEnd type="none" w="med" len="med"/>
                  <a:tailEnd type="none" w="med" len="med"/>
                </a:ln>
              </p:spPr>
              <p:txBody>
                <a:bodyPr/>
                <a:lstStyle/>
                <a:p>
                  <a:endParaRPr lang="zh-CN" altLang="en-US"/>
                </a:p>
              </p:txBody>
            </p:sp>
          </p:grpSp>
          <p:sp>
            <p:nvSpPr>
              <p:cNvPr id="38" name="文本框 37"/>
              <p:cNvSpPr txBox="1"/>
              <p:nvPr/>
            </p:nvSpPr>
            <p:spPr>
              <a:xfrm>
                <a:off x="6060" y="6585"/>
                <a:ext cx="735" cy="435"/>
              </a:xfrm>
              <a:prstGeom prst="rect">
                <a:avLst/>
              </a:prstGeom>
              <a:noFill/>
              <a:ln w="9525">
                <a:noFill/>
              </a:ln>
            </p:spPr>
            <p:txBody>
              <a:bodyPr wrap="square"/>
              <a:lstStyle/>
              <a:p>
                <a:r>
                  <a:rPr lang="zh-CN" altLang="en-US"/>
                  <a:t>50°</a:t>
                </a:r>
              </a:p>
              <a:p>
                <a:endParaRPr lang="zh-CN" altLang="en-US"/>
              </a:p>
            </p:txBody>
          </p:sp>
          <p:sp>
            <p:nvSpPr>
              <p:cNvPr id="39" name="文本框 38"/>
              <p:cNvSpPr txBox="1"/>
              <p:nvPr/>
            </p:nvSpPr>
            <p:spPr>
              <a:xfrm>
                <a:off x="6015" y="7455"/>
                <a:ext cx="735" cy="435"/>
              </a:xfrm>
              <a:prstGeom prst="rect">
                <a:avLst/>
              </a:prstGeom>
              <a:noFill/>
              <a:ln w="9525">
                <a:noFill/>
              </a:ln>
            </p:spPr>
            <p:txBody>
              <a:bodyPr wrap="square"/>
              <a:lstStyle/>
              <a:p>
                <a:r>
                  <a:rPr lang="zh-CN" altLang="en-US"/>
                  <a:t>40°</a:t>
                </a:r>
              </a:p>
              <a:p>
                <a:endParaRPr lang="zh-CN" altLang="en-US"/>
              </a:p>
            </p:txBody>
          </p:sp>
          <p:sp>
            <p:nvSpPr>
              <p:cNvPr id="40" name="文本框 39"/>
              <p:cNvSpPr txBox="1"/>
              <p:nvPr/>
            </p:nvSpPr>
            <p:spPr>
              <a:xfrm>
                <a:off x="5820" y="5590"/>
                <a:ext cx="975" cy="435"/>
              </a:xfrm>
              <a:prstGeom prst="rect">
                <a:avLst/>
              </a:prstGeom>
              <a:noFill/>
              <a:ln w="9525">
                <a:noFill/>
              </a:ln>
            </p:spPr>
            <p:txBody>
              <a:bodyPr wrap="square"/>
              <a:lstStyle/>
              <a:p>
                <a:pPr indent="66675"/>
                <a:r>
                  <a:rPr lang="zh-CN" altLang="en-US"/>
                  <a:t>60°</a:t>
                </a:r>
              </a:p>
              <a:p>
                <a:endParaRPr lang="zh-CN" altLang="en-US"/>
              </a:p>
            </p:txBody>
          </p:sp>
          <p:sp>
            <p:nvSpPr>
              <p:cNvPr id="41" name="文本框 40"/>
              <p:cNvSpPr txBox="1"/>
              <p:nvPr/>
            </p:nvSpPr>
            <p:spPr>
              <a:xfrm>
                <a:off x="4665" y="7785"/>
                <a:ext cx="735" cy="435"/>
              </a:xfrm>
              <a:prstGeom prst="rect">
                <a:avLst/>
              </a:prstGeom>
              <a:noFill/>
              <a:ln w="9525">
                <a:noFill/>
              </a:ln>
            </p:spPr>
            <p:txBody>
              <a:bodyPr wrap="square"/>
              <a:lstStyle/>
              <a:p>
                <a:r>
                  <a:rPr lang="zh-CN" altLang="en-US"/>
                  <a:t>③</a:t>
                </a:r>
              </a:p>
              <a:p>
                <a:endParaRPr lang="zh-CN" altLang="en-US"/>
              </a:p>
            </p:txBody>
          </p:sp>
          <p:sp>
            <p:nvSpPr>
              <p:cNvPr id="42" name="文本框 41"/>
              <p:cNvSpPr txBox="1"/>
              <p:nvPr/>
            </p:nvSpPr>
            <p:spPr>
              <a:xfrm>
                <a:off x="3735" y="7935"/>
                <a:ext cx="480" cy="525"/>
              </a:xfrm>
              <a:prstGeom prst="rect">
                <a:avLst/>
              </a:prstGeom>
              <a:noFill/>
              <a:ln w="9525">
                <a:noFill/>
              </a:ln>
            </p:spPr>
            <p:txBody>
              <a:bodyPr wrap="square"/>
              <a:lstStyle/>
              <a:p>
                <a:r>
                  <a:rPr lang="zh-CN" altLang="en-US"/>
                  <a:t>②</a:t>
                </a:r>
              </a:p>
              <a:p>
                <a:endParaRPr lang="zh-CN" altLang="en-US"/>
              </a:p>
            </p:txBody>
          </p:sp>
          <p:sp>
            <p:nvSpPr>
              <p:cNvPr id="43" name="文本框 42"/>
              <p:cNvSpPr txBox="1"/>
              <p:nvPr/>
            </p:nvSpPr>
            <p:spPr>
              <a:xfrm>
                <a:off x="6405" y="8220"/>
                <a:ext cx="2835" cy="615"/>
              </a:xfrm>
              <a:prstGeom prst="rect">
                <a:avLst/>
              </a:prstGeom>
              <a:noFill/>
              <a:ln w="9525">
                <a:noFill/>
              </a:ln>
            </p:spPr>
            <p:txBody>
              <a:bodyPr wrap="square"/>
              <a:lstStyle/>
              <a:p>
                <a:r>
                  <a:rPr lang="zh-CN" altLang="en-US"/>
                  <a:t>图4：②国南部某地气候资料图</a:t>
                </a:r>
              </a:p>
              <a:p>
                <a:endParaRPr lang="zh-CN" altLang="en-US"/>
              </a:p>
            </p:txBody>
          </p:sp>
          <p:sp>
            <p:nvSpPr>
              <p:cNvPr id="44" name="文本框 43"/>
              <p:cNvSpPr txBox="1"/>
              <p:nvPr/>
            </p:nvSpPr>
            <p:spPr>
              <a:xfrm>
                <a:off x="9105" y="8160"/>
                <a:ext cx="1995" cy="615"/>
              </a:xfrm>
              <a:prstGeom prst="rect">
                <a:avLst/>
              </a:prstGeom>
              <a:noFill/>
              <a:ln w="9525">
                <a:noFill/>
              </a:ln>
            </p:spPr>
            <p:txBody>
              <a:bodyPr wrap="square"/>
              <a:lstStyle/>
              <a:p>
                <a:r>
                  <a:rPr lang="zh-CN" altLang="en-US"/>
                  <a:t>图5：沈阳气候资料图</a:t>
                </a:r>
              </a:p>
              <a:p>
                <a:endParaRPr lang="zh-CN" altLang="en-US"/>
              </a:p>
            </p:txBody>
          </p:sp>
          <p:sp>
            <p:nvSpPr>
              <p:cNvPr id="45" name="文本框 44"/>
              <p:cNvSpPr txBox="1"/>
              <p:nvPr/>
            </p:nvSpPr>
            <p:spPr>
              <a:xfrm>
                <a:off x="1935" y="8475"/>
                <a:ext cx="3210" cy="615"/>
              </a:xfrm>
              <a:prstGeom prst="rect">
                <a:avLst/>
              </a:prstGeom>
              <a:noFill/>
              <a:ln w="9525">
                <a:noFill/>
              </a:ln>
            </p:spPr>
            <p:txBody>
              <a:bodyPr wrap="square"/>
              <a:lstStyle/>
              <a:p>
                <a:r>
                  <a:rPr lang="zh-CN" altLang="en-US"/>
                  <a:t>图3：某大国及其南部邻国分布图</a:t>
                </a:r>
              </a:p>
              <a:p>
                <a:endParaRPr lang="zh-CN" altLang="en-US"/>
              </a:p>
            </p:txBody>
          </p:sp>
          <p:sp>
            <p:nvSpPr>
              <p:cNvPr id="46" name="文本框 45"/>
              <p:cNvSpPr txBox="1"/>
              <p:nvPr/>
            </p:nvSpPr>
            <p:spPr>
              <a:xfrm>
                <a:off x="1230" y="5055"/>
                <a:ext cx="1935" cy="615"/>
              </a:xfrm>
              <a:prstGeom prst="rect">
                <a:avLst/>
              </a:prstGeom>
              <a:noFill/>
              <a:ln w="9525">
                <a:noFill/>
              </a:ln>
            </p:spPr>
            <p:txBody>
              <a:bodyPr wrap="square"/>
              <a:lstStyle/>
              <a:p>
                <a:r>
                  <a:rPr lang="zh-CN" altLang="en-US"/>
                  <a:t>图1：某国地形图</a:t>
                </a:r>
              </a:p>
              <a:p>
                <a:endParaRPr lang="zh-CN" altLang="en-US"/>
              </a:p>
            </p:txBody>
          </p:sp>
          <p:sp>
            <p:nvSpPr>
              <p:cNvPr id="47" name="文本框 46"/>
              <p:cNvSpPr txBox="1"/>
              <p:nvPr/>
            </p:nvSpPr>
            <p:spPr>
              <a:xfrm>
                <a:off x="5220" y="5010"/>
                <a:ext cx="2760" cy="615"/>
              </a:xfrm>
              <a:prstGeom prst="rect">
                <a:avLst/>
              </a:prstGeom>
              <a:noFill/>
              <a:ln w="9525">
                <a:noFill/>
              </a:ln>
            </p:spPr>
            <p:txBody>
              <a:bodyPr wrap="square"/>
              <a:lstStyle/>
              <a:p>
                <a:r>
                  <a:rPr lang="zh-CN" altLang="en-US"/>
                  <a:t>图2：某国主要农业带分布图</a:t>
                </a:r>
              </a:p>
              <a:p>
                <a:endParaRPr lang="zh-CN" altLang="en-US"/>
              </a:p>
            </p:txBody>
          </p:sp>
        </p:grpSp>
        <p:sp>
          <p:nvSpPr>
            <p:cNvPr id="48" name="文本框 47"/>
            <p:cNvSpPr txBox="1"/>
            <p:nvPr/>
          </p:nvSpPr>
          <p:spPr>
            <a:xfrm>
              <a:off x="2505" y="2685"/>
              <a:ext cx="390" cy="420"/>
            </a:xfrm>
            <a:prstGeom prst="rect">
              <a:avLst/>
            </a:prstGeom>
            <a:noFill/>
            <a:ln w="9525">
              <a:noFill/>
            </a:ln>
          </p:spPr>
          <p:txBody>
            <a:bodyPr wrap="square"/>
            <a:lstStyle/>
            <a:p>
              <a:r>
                <a:rPr lang="zh-CN" altLang="en-US"/>
                <a:t>C</a:t>
              </a:r>
            </a:p>
            <a:p>
              <a:endParaRPr lang="zh-CN" altLang="en-US"/>
            </a:p>
          </p:txBody>
        </p:sp>
      </p:grpSp>
      <p:sp>
        <p:nvSpPr>
          <p:cNvPr id="51" name="文本框 50"/>
          <p:cNvSpPr txBox="1"/>
          <p:nvPr/>
        </p:nvSpPr>
        <p:spPr>
          <a:xfrm>
            <a:off x="1681480" y="1480185"/>
            <a:ext cx="1327150" cy="460375"/>
          </a:xfrm>
          <a:prstGeom prst="rect">
            <a:avLst/>
          </a:prstGeom>
          <a:noFill/>
        </p:spPr>
        <p:txBody>
          <a:bodyPr wrap="square" rtlCol="0">
            <a:spAutoFit/>
          </a:bodyPr>
          <a:lstStyle/>
          <a:p>
            <a:r>
              <a:rPr lang="en-US" altLang="zh-CN" sz="2400" b="1">
                <a:solidFill>
                  <a:srgbClr val="FF0000"/>
                </a:solidFill>
              </a:rPr>
              <a:t>BCD</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一、单项选择题</a:t>
            </a:r>
          </a:p>
        </p:txBody>
      </p:sp>
      <p:sp>
        <p:nvSpPr>
          <p:cNvPr id="3" name="内容占位符 2"/>
          <p:cNvSpPr>
            <a:spLocks noGrp="1"/>
          </p:cNvSpPr>
          <p:nvPr>
            <p:ph idx="1"/>
          </p:nvPr>
        </p:nvSpPr>
        <p:spPr/>
        <p:txBody>
          <a:bodyPr/>
          <a:lstStyle/>
          <a:p>
            <a:pPr>
              <a:lnSpc>
                <a:spcPct val="150000"/>
              </a:lnSpc>
              <a:spcAft>
                <a:spcPts val="0"/>
              </a:spcAft>
            </a:pPr>
            <a:r>
              <a:rPr lang="zh-CN" altLang="en-US" sz="2000" b="1">
                <a:solidFill>
                  <a:schemeClr val="tx1"/>
                </a:solidFill>
              </a:rPr>
              <a:t>读右图某国城市密度简图，完成1——3题</a:t>
            </a:r>
          </a:p>
          <a:p>
            <a:pPr>
              <a:lnSpc>
                <a:spcPct val="150000"/>
              </a:lnSpc>
              <a:spcAft>
                <a:spcPts val="0"/>
              </a:spcAft>
            </a:pPr>
            <a:r>
              <a:rPr lang="zh-CN" altLang="en-US" sz="2000" b="1">
                <a:solidFill>
                  <a:schemeClr val="tx1"/>
                </a:solidFill>
              </a:rPr>
              <a:t>1.该国可能为（     ）</a:t>
            </a:r>
          </a:p>
          <a:p>
            <a:pPr>
              <a:lnSpc>
                <a:spcPct val="150000"/>
              </a:lnSpc>
              <a:spcAft>
                <a:spcPts val="0"/>
              </a:spcAft>
            </a:pPr>
            <a:r>
              <a:rPr lang="zh-CN" altLang="en-US" sz="2000" b="1">
                <a:solidFill>
                  <a:schemeClr val="tx1"/>
                </a:solidFill>
              </a:rPr>
              <a:t>A. 印度              B. 美国   </a:t>
            </a:r>
          </a:p>
          <a:p>
            <a:pPr>
              <a:lnSpc>
                <a:spcPct val="150000"/>
              </a:lnSpc>
              <a:spcAft>
                <a:spcPts val="0"/>
              </a:spcAft>
            </a:pPr>
            <a:r>
              <a:rPr lang="zh-CN" altLang="en-US" sz="2000" b="1">
                <a:solidFill>
                  <a:schemeClr val="tx1"/>
                </a:solidFill>
              </a:rPr>
              <a:t>C. 澳大利亚       D. 巴西</a:t>
            </a:r>
          </a:p>
          <a:p>
            <a:pPr>
              <a:lnSpc>
                <a:spcPct val="150000"/>
              </a:lnSpc>
              <a:spcAft>
                <a:spcPts val="0"/>
              </a:spcAft>
            </a:pPr>
            <a:r>
              <a:rPr lang="zh-CN" altLang="en-US" sz="2000" b="1">
                <a:solidFill>
                  <a:schemeClr val="tx1"/>
                </a:solidFill>
              </a:rPr>
              <a:t>2．该国城市空间分布不均，数量最多的是（     ）</a:t>
            </a:r>
          </a:p>
          <a:p>
            <a:pPr>
              <a:lnSpc>
                <a:spcPct val="150000"/>
              </a:lnSpc>
              <a:spcAft>
                <a:spcPts val="0"/>
              </a:spcAft>
            </a:pPr>
            <a:r>
              <a:rPr lang="zh-CN" altLang="en-US" sz="2000" b="1">
                <a:solidFill>
                  <a:schemeClr val="tx1"/>
                </a:solidFill>
              </a:rPr>
              <a:t>A. 东南部地区    B. 东北部地区    </a:t>
            </a:r>
          </a:p>
          <a:p>
            <a:pPr>
              <a:lnSpc>
                <a:spcPct val="150000"/>
              </a:lnSpc>
              <a:spcAft>
                <a:spcPts val="0"/>
              </a:spcAft>
            </a:pPr>
            <a:r>
              <a:rPr lang="zh-CN" altLang="en-US" sz="2000" b="1">
                <a:solidFill>
                  <a:schemeClr val="tx1"/>
                </a:solidFill>
              </a:rPr>
              <a:t>C. 西南部地区    D. 西北部地区</a:t>
            </a:r>
          </a:p>
          <a:p>
            <a:pPr>
              <a:lnSpc>
                <a:spcPct val="150000"/>
              </a:lnSpc>
              <a:spcAft>
                <a:spcPts val="0"/>
              </a:spcAft>
            </a:pPr>
            <a:r>
              <a:rPr lang="zh-CN" altLang="en-US" sz="2000" b="1">
                <a:solidFill>
                  <a:schemeClr val="tx1"/>
                </a:solidFill>
              </a:rPr>
              <a:t>3．导致图中M处城市稀少的主要自然原因是（     ）</a:t>
            </a:r>
          </a:p>
          <a:p>
            <a:pPr>
              <a:lnSpc>
                <a:spcPct val="150000"/>
              </a:lnSpc>
              <a:spcAft>
                <a:spcPts val="0"/>
              </a:spcAft>
            </a:pPr>
            <a:r>
              <a:rPr lang="zh-CN" altLang="en-US" sz="2000" b="1">
                <a:solidFill>
                  <a:schemeClr val="tx1"/>
                </a:solidFill>
              </a:rPr>
              <a:t>A. 气候湿热       B. 干旱少雨    </a:t>
            </a:r>
          </a:p>
          <a:p>
            <a:pPr>
              <a:lnSpc>
                <a:spcPct val="150000"/>
              </a:lnSpc>
              <a:spcAft>
                <a:spcPts val="0"/>
              </a:spcAft>
            </a:pPr>
            <a:r>
              <a:rPr lang="zh-CN" altLang="en-US" sz="2000" b="1">
                <a:solidFill>
                  <a:schemeClr val="tx1"/>
                </a:solidFill>
              </a:rPr>
              <a:t>C. 气候寒湿       D. 植被繁茂</a:t>
            </a:r>
          </a:p>
        </p:txBody>
      </p:sp>
      <p:sp>
        <p:nvSpPr>
          <p:cNvPr id="5" name="文本框 4"/>
          <p:cNvSpPr txBox="1"/>
          <p:nvPr/>
        </p:nvSpPr>
        <p:spPr>
          <a:xfrm>
            <a:off x="0" y="0"/>
            <a:ext cx="2556510" cy="645160"/>
          </a:xfrm>
          <a:prstGeom prst="rect">
            <a:avLst/>
          </a:prstGeom>
          <a:noFill/>
        </p:spPr>
        <p:txBody>
          <a:bodyPr wrap="square" rtlCol="0">
            <a:spAutoFit/>
          </a:bodyPr>
          <a:lstStyle/>
          <a:p>
            <a:r>
              <a:rPr lang="zh-CN" altLang="en-US" sz="3600" b="1">
                <a:solidFill>
                  <a:srgbClr val="7030A0"/>
                </a:solidFill>
              </a:rPr>
              <a:t>检测练习</a:t>
            </a:r>
          </a:p>
        </p:txBody>
      </p:sp>
      <p:grpSp>
        <p:nvGrpSpPr>
          <p:cNvPr id="1073742928" name="组合 1073742927"/>
          <p:cNvGrpSpPr/>
          <p:nvPr/>
        </p:nvGrpSpPr>
        <p:grpSpPr>
          <a:xfrm>
            <a:off x="6263640" y="1343660"/>
            <a:ext cx="5928360" cy="4170680"/>
            <a:chOff x="6270" y="2611"/>
            <a:chExt cx="4830" cy="2940"/>
          </a:xfrm>
        </p:grpSpPr>
        <p:pic>
          <p:nvPicPr>
            <p:cNvPr id="1073742926" name="图片 1073742925" descr="f8a2b66f9b36718a4aef762b2452378"/>
            <p:cNvPicPr>
              <a:picLocks noChangeAspect="1"/>
            </p:cNvPicPr>
            <p:nvPr/>
          </p:nvPicPr>
          <p:blipFill>
            <a:blip r:embed="rId3" cstate="print"/>
            <a:stretch>
              <a:fillRect/>
            </a:stretch>
          </p:blipFill>
          <p:spPr>
            <a:xfrm>
              <a:off x="6270" y="2611"/>
              <a:ext cx="4830" cy="2940"/>
            </a:xfrm>
            <a:prstGeom prst="rect">
              <a:avLst/>
            </a:prstGeom>
            <a:noFill/>
            <a:ln w="9525">
              <a:noFill/>
            </a:ln>
          </p:spPr>
        </p:pic>
        <p:sp>
          <p:nvSpPr>
            <p:cNvPr id="1073742927" name="文本框 1073742926"/>
            <p:cNvSpPr txBox="1"/>
            <p:nvPr/>
          </p:nvSpPr>
          <p:spPr>
            <a:xfrm>
              <a:off x="6405" y="2671"/>
              <a:ext cx="1170" cy="434"/>
            </a:xfrm>
            <a:prstGeom prst="rect">
              <a:avLst/>
            </a:prstGeom>
            <a:solidFill>
              <a:srgbClr val="FFFFFF"/>
            </a:solidFill>
            <a:ln w="9525">
              <a:noFill/>
            </a:ln>
          </p:spPr>
          <p:txBody>
            <a:bodyPr wrap="square"/>
            <a:lstStyle/>
            <a:p>
              <a:r>
                <a:rPr lang="zh-CN" altLang="en-US"/>
                <a:t>纬度（度）</a:t>
              </a:r>
            </a:p>
            <a:p>
              <a:endParaRPr lang="zh-CN" altLang="en-US"/>
            </a:p>
          </p:txBody>
        </p:sp>
      </p:grpSp>
      <p:sp>
        <p:nvSpPr>
          <p:cNvPr id="51" name="文本框 50"/>
          <p:cNvSpPr txBox="1"/>
          <p:nvPr/>
        </p:nvSpPr>
        <p:spPr>
          <a:xfrm>
            <a:off x="5637530" y="3437890"/>
            <a:ext cx="1327150" cy="460375"/>
          </a:xfrm>
          <a:prstGeom prst="rect">
            <a:avLst/>
          </a:prstGeom>
          <a:noFill/>
        </p:spPr>
        <p:txBody>
          <a:bodyPr wrap="square" rtlCol="0">
            <a:spAutoFit/>
          </a:bodyPr>
          <a:lstStyle/>
          <a:p>
            <a:r>
              <a:rPr lang="en-US" altLang="zh-CN" sz="2400" b="1">
                <a:solidFill>
                  <a:srgbClr val="FF0000"/>
                </a:solidFill>
              </a:rPr>
              <a:t>A</a:t>
            </a:r>
          </a:p>
        </p:txBody>
      </p:sp>
      <p:sp>
        <p:nvSpPr>
          <p:cNvPr id="4" name="文本框 3"/>
          <p:cNvSpPr txBox="1"/>
          <p:nvPr/>
        </p:nvSpPr>
        <p:spPr>
          <a:xfrm>
            <a:off x="5855335" y="4812030"/>
            <a:ext cx="1327150" cy="460375"/>
          </a:xfrm>
          <a:prstGeom prst="rect">
            <a:avLst/>
          </a:prstGeom>
          <a:noFill/>
        </p:spPr>
        <p:txBody>
          <a:bodyPr wrap="square" rtlCol="0">
            <a:spAutoFit/>
          </a:bodyPr>
          <a:lstStyle/>
          <a:p>
            <a:r>
              <a:rPr lang="en-US" altLang="zh-CN" sz="2400" b="1">
                <a:solidFill>
                  <a:srgbClr val="FF0000"/>
                </a:solidFill>
              </a:rPr>
              <a:t>A</a:t>
            </a:r>
          </a:p>
        </p:txBody>
      </p:sp>
      <p:sp>
        <p:nvSpPr>
          <p:cNvPr id="6" name="文本框 5"/>
          <p:cNvSpPr txBox="1"/>
          <p:nvPr/>
        </p:nvSpPr>
        <p:spPr>
          <a:xfrm>
            <a:off x="2381885" y="1967548"/>
            <a:ext cx="1327150" cy="460375"/>
          </a:xfrm>
          <a:prstGeom prst="rect">
            <a:avLst/>
          </a:prstGeom>
          <a:noFill/>
        </p:spPr>
        <p:txBody>
          <a:bodyPr wrap="square" rtlCol="0">
            <a:spAutoFit/>
          </a:bodyPr>
          <a:lstStyle/>
          <a:p>
            <a:r>
              <a:rPr lang="en-US" altLang="zh-CN" sz="2400" b="1" dirty="0">
                <a:solidFill>
                  <a:srgbClr val="FF0000"/>
                </a:solidFill>
              </a:rPr>
              <a:t>D</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wipe(left)">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4"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5" y="716280"/>
            <a:ext cx="12191365" cy="3259455"/>
          </a:xfrm>
        </p:spPr>
        <p:txBody>
          <a:bodyPr>
            <a:noAutofit/>
          </a:bodyPr>
          <a:lstStyle/>
          <a:p>
            <a:pPr>
              <a:lnSpc>
                <a:spcPct val="150000"/>
              </a:lnSpc>
              <a:spcAft>
                <a:spcPts val="0"/>
              </a:spcAft>
            </a:pPr>
            <a:r>
              <a:rPr lang="zh-CN" altLang="en-US" sz="2000" b="1" dirty="0">
                <a:solidFill>
                  <a:schemeClr val="tx1"/>
                </a:solidFill>
              </a:rPr>
              <a:t>长江与尼罗河都是世界著名大河，且两条河流的入海口纬度接近。读图完成4——7题。</a:t>
            </a:r>
          </a:p>
          <a:p>
            <a:pPr>
              <a:lnSpc>
                <a:spcPct val="150000"/>
              </a:lnSpc>
              <a:spcAft>
                <a:spcPts val="0"/>
              </a:spcAft>
            </a:pPr>
            <a:endParaRPr lang="zh-CN" altLang="en-US" sz="2000" b="1" dirty="0">
              <a:solidFill>
                <a:schemeClr val="tx1"/>
              </a:solidFill>
            </a:endParaRPr>
          </a:p>
          <a:p>
            <a:pPr>
              <a:lnSpc>
                <a:spcPct val="150000"/>
              </a:lnSpc>
              <a:spcAft>
                <a:spcPts val="0"/>
              </a:spcAft>
            </a:pPr>
            <a:endParaRPr lang="zh-CN" altLang="en-US" sz="2000" b="1" dirty="0">
              <a:solidFill>
                <a:schemeClr val="tx1"/>
              </a:solidFill>
            </a:endParaRPr>
          </a:p>
          <a:p>
            <a:pPr>
              <a:lnSpc>
                <a:spcPct val="150000"/>
              </a:lnSpc>
              <a:spcAft>
                <a:spcPts val="0"/>
              </a:spcAft>
            </a:pPr>
            <a:endParaRPr lang="zh-CN" altLang="en-US" sz="2000" b="1" dirty="0">
              <a:solidFill>
                <a:schemeClr val="tx1"/>
              </a:solidFill>
            </a:endParaRPr>
          </a:p>
          <a:p>
            <a:pPr>
              <a:lnSpc>
                <a:spcPct val="150000"/>
              </a:lnSpc>
              <a:spcAft>
                <a:spcPts val="0"/>
              </a:spcAft>
            </a:pPr>
            <a:endParaRPr lang="zh-CN" altLang="en-US" sz="2000" b="1" dirty="0">
              <a:solidFill>
                <a:schemeClr val="tx1"/>
              </a:solidFill>
            </a:endParaRPr>
          </a:p>
          <a:p>
            <a:pPr>
              <a:lnSpc>
                <a:spcPct val="150000"/>
              </a:lnSpc>
              <a:spcAft>
                <a:spcPts val="0"/>
              </a:spcAft>
            </a:pPr>
            <a:endParaRPr lang="zh-CN" altLang="en-US" sz="2000" b="1" dirty="0">
              <a:solidFill>
                <a:schemeClr val="tx1"/>
              </a:solidFill>
            </a:endParaRPr>
          </a:p>
          <a:p>
            <a:pPr>
              <a:lnSpc>
                <a:spcPct val="150000"/>
              </a:lnSpc>
              <a:spcAft>
                <a:spcPts val="0"/>
              </a:spcAft>
            </a:pPr>
            <a:r>
              <a:rPr lang="zh-CN" altLang="en-US" sz="2000" b="1" dirty="0">
                <a:solidFill>
                  <a:schemeClr val="tx1"/>
                </a:solidFill>
              </a:rPr>
              <a:t>4.有关两河的说法不正确的是（     ）</a:t>
            </a:r>
          </a:p>
          <a:p>
            <a:pPr>
              <a:lnSpc>
                <a:spcPct val="150000"/>
              </a:lnSpc>
              <a:spcAft>
                <a:spcPts val="0"/>
              </a:spcAft>
            </a:pPr>
            <a:r>
              <a:rPr lang="zh-CN" altLang="en-US" sz="2000" b="1" dirty="0">
                <a:solidFill>
                  <a:schemeClr val="tx1"/>
                </a:solidFill>
              </a:rPr>
              <a:t>A. 两河水位季节变化明显    B. 两河沿岸城市密集   </a:t>
            </a:r>
          </a:p>
          <a:p>
            <a:pPr>
              <a:lnSpc>
                <a:spcPct val="150000"/>
              </a:lnSpc>
              <a:spcAft>
                <a:spcPts val="0"/>
              </a:spcAft>
            </a:pPr>
            <a:r>
              <a:rPr lang="zh-CN" altLang="en-US" sz="2000" b="1" dirty="0">
                <a:solidFill>
                  <a:schemeClr val="tx1"/>
                </a:solidFill>
              </a:rPr>
              <a:t>C. 两河沿岸农田密布           D. 两河均属于太平洋流</a:t>
            </a:r>
            <a:r>
              <a:rPr lang="zh-CN" altLang="en-US" sz="2000" b="1" dirty="0" smtClean="0">
                <a:solidFill>
                  <a:schemeClr val="tx1"/>
                </a:solidFill>
              </a:rPr>
              <a:t>域</a:t>
            </a:r>
            <a:endParaRPr lang="zh-CN" altLang="en-US" sz="2000" b="1" dirty="0">
              <a:solidFill>
                <a:schemeClr val="tx1"/>
              </a:solidFill>
            </a:endParaRPr>
          </a:p>
          <a:p>
            <a:pPr>
              <a:lnSpc>
                <a:spcPct val="150000"/>
              </a:lnSpc>
              <a:spcAft>
                <a:spcPts val="0"/>
              </a:spcAft>
            </a:pPr>
            <a:r>
              <a:rPr lang="zh-CN" altLang="en-US" sz="2000" b="1" dirty="0">
                <a:solidFill>
                  <a:schemeClr val="tx1"/>
                </a:solidFill>
              </a:rPr>
              <a:t>5.尼罗河水量远远小于长江 ，有关形成原因的说法正确的是（     ）</a:t>
            </a:r>
          </a:p>
          <a:p>
            <a:pPr>
              <a:lnSpc>
                <a:spcPct val="150000"/>
              </a:lnSpc>
              <a:spcAft>
                <a:spcPts val="0"/>
              </a:spcAft>
            </a:pPr>
            <a:r>
              <a:rPr lang="zh-CN" altLang="en-US" sz="2000" b="1" dirty="0">
                <a:solidFill>
                  <a:schemeClr val="tx1"/>
                </a:solidFill>
              </a:rPr>
              <a:t>A. 尼罗河流域纬度较低，降水稀少，蒸发量大      B. 尼罗河沿岸城市密集，生活生产用水多   </a:t>
            </a:r>
          </a:p>
          <a:p>
            <a:pPr>
              <a:lnSpc>
                <a:spcPct val="150000"/>
              </a:lnSpc>
              <a:spcAft>
                <a:spcPts val="0"/>
              </a:spcAft>
            </a:pPr>
            <a:r>
              <a:rPr lang="zh-CN" altLang="en-US" sz="2000" b="1" dirty="0">
                <a:solidFill>
                  <a:schemeClr val="tx1"/>
                </a:solidFill>
              </a:rPr>
              <a:t>C. 长江主要流经亚热带季风气候区，降水多         D. 长江流域全年多雨，水量巨大</a:t>
            </a:r>
          </a:p>
          <a:p>
            <a:endParaRPr lang="zh-CN" altLang="en-US" sz="2000" b="1" dirty="0">
              <a:solidFill>
                <a:schemeClr val="tx1"/>
              </a:solidFill>
            </a:endParaRPr>
          </a:p>
        </p:txBody>
      </p:sp>
      <p:sp>
        <p:nvSpPr>
          <p:cNvPr id="5" name="文本框 4"/>
          <p:cNvSpPr txBox="1"/>
          <p:nvPr/>
        </p:nvSpPr>
        <p:spPr>
          <a:xfrm>
            <a:off x="0" y="0"/>
            <a:ext cx="2556510" cy="645160"/>
          </a:xfrm>
          <a:prstGeom prst="rect">
            <a:avLst/>
          </a:prstGeom>
          <a:noFill/>
        </p:spPr>
        <p:txBody>
          <a:bodyPr wrap="square" rtlCol="0">
            <a:spAutoFit/>
          </a:bodyPr>
          <a:lstStyle/>
          <a:p>
            <a:r>
              <a:rPr lang="zh-CN" altLang="en-US" sz="3600" b="1">
                <a:solidFill>
                  <a:srgbClr val="7030A0"/>
                </a:solidFill>
              </a:rPr>
              <a:t>检测练习</a:t>
            </a:r>
          </a:p>
        </p:txBody>
      </p:sp>
      <p:pic>
        <p:nvPicPr>
          <p:cNvPr id="1073742929" name="图片 1073742928" descr="http://tikupic.21cnjy.com/b5/51/b5519b5899cdad298a6144810811acbc.png"/>
          <p:cNvPicPr>
            <a:picLocks noChangeAspect="1"/>
          </p:cNvPicPr>
          <p:nvPr/>
        </p:nvPicPr>
        <p:blipFill>
          <a:blip r:embed="rId3" r:link="rId4" cstate="print"/>
          <a:stretch>
            <a:fillRect/>
          </a:stretch>
        </p:blipFill>
        <p:spPr>
          <a:xfrm>
            <a:off x="4900930" y="1221740"/>
            <a:ext cx="7291070" cy="2753995"/>
          </a:xfrm>
          <a:prstGeom prst="rect">
            <a:avLst/>
          </a:prstGeom>
          <a:noFill/>
          <a:ln w="9525">
            <a:noFill/>
          </a:ln>
        </p:spPr>
      </p:pic>
      <p:sp>
        <p:nvSpPr>
          <p:cNvPr id="6" name="文本框 5"/>
          <p:cNvSpPr txBox="1"/>
          <p:nvPr/>
        </p:nvSpPr>
        <p:spPr>
          <a:xfrm>
            <a:off x="6927851" y="4872039"/>
            <a:ext cx="787400" cy="461665"/>
          </a:xfrm>
          <a:prstGeom prst="rect">
            <a:avLst/>
          </a:prstGeom>
          <a:noFill/>
        </p:spPr>
        <p:txBody>
          <a:bodyPr wrap="square" rtlCol="0">
            <a:spAutoFit/>
          </a:bodyPr>
          <a:lstStyle/>
          <a:p>
            <a:r>
              <a:rPr lang="en-US" altLang="zh-CN" sz="2400" b="1" dirty="0">
                <a:solidFill>
                  <a:srgbClr val="FF0000"/>
                </a:solidFill>
              </a:rPr>
              <a:t>C</a:t>
            </a:r>
            <a:endParaRPr lang="en-US" altLang="zh-CN" sz="2400" b="1" dirty="0">
              <a:solidFill>
                <a:srgbClr val="FF0000"/>
              </a:solidFill>
            </a:endParaRPr>
          </a:p>
        </p:txBody>
      </p:sp>
      <p:sp>
        <p:nvSpPr>
          <p:cNvPr id="2" name="文本框 1"/>
          <p:cNvSpPr txBox="1"/>
          <p:nvPr/>
        </p:nvSpPr>
        <p:spPr>
          <a:xfrm>
            <a:off x="3573780" y="3583940"/>
            <a:ext cx="1327150" cy="460375"/>
          </a:xfrm>
          <a:prstGeom prst="rect">
            <a:avLst/>
          </a:prstGeom>
          <a:noFill/>
        </p:spPr>
        <p:txBody>
          <a:bodyPr wrap="square" rtlCol="0">
            <a:spAutoFit/>
          </a:bodyPr>
          <a:lstStyle/>
          <a:p>
            <a:r>
              <a:rPr lang="en-US" altLang="zh-CN" sz="2400" b="1">
                <a:solidFill>
                  <a:srgbClr val="FF0000"/>
                </a:solidFill>
              </a:rPr>
              <a:t>D</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645160"/>
            <a:ext cx="12191365" cy="3259455"/>
          </a:xfrm>
        </p:spPr>
        <p:txBody>
          <a:bodyPr>
            <a:noAutofit/>
          </a:bodyPr>
          <a:lstStyle/>
          <a:p>
            <a:pPr>
              <a:lnSpc>
                <a:spcPct val="150000"/>
              </a:lnSpc>
              <a:spcAft>
                <a:spcPts val="0"/>
              </a:spcAft>
            </a:pPr>
            <a:r>
              <a:rPr lang="zh-CN" altLang="en-US" sz="2000" b="1" dirty="0">
                <a:solidFill>
                  <a:schemeClr val="tx1"/>
                </a:solidFill>
              </a:rPr>
              <a:t>长江与尼罗河都是世界著名大河，且两条河流的入海口纬度接近。读图完成4——7题。</a:t>
            </a:r>
          </a:p>
          <a:p>
            <a:pPr>
              <a:lnSpc>
                <a:spcPct val="150000"/>
              </a:lnSpc>
              <a:spcAft>
                <a:spcPts val="0"/>
              </a:spcAft>
            </a:pPr>
            <a:endParaRPr lang="zh-CN" altLang="en-US" sz="2000" b="1" dirty="0">
              <a:solidFill>
                <a:schemeClr val="tx1"/>
              </a:solidFill>
            </a:endParaRPr>
          </a:p>
          <a:p>
            <a:pPr>
              <a:lnSpc>
                <a:spcPct val="150000"/>
              </a:lnSpc>
              <a:spcAft>
                <a:spcPts val="0"/>
              </a:spcAft>
            </a:pPr>
            <a:r>
              <a:rPr lang="zh-CN" altLang="en-US" sz="2000" b="1" dirty="0">
                <a:solidFill>
                  <a:schemeClr val="tx1"/>
                </a:solidFill>
              </a:rPr>
              <a:t>6.长江流域是著名的“鱼米之乡”，而埃及</a:t>
            </a:r>
          </a:p>
          <a:p>
            <a:pPr>
              <a:lnSpc>
                <a:spcPct val="150000"/>
              </a:lnSpc>
              <a:spcAft>
                <a:spcPts val="0"/>
              </a:spcAft>
            </a:pPr>
            <a:r>
              <a:rPr lang="zh-CN" altLang="en-US" sz="2000" b="1" dirty="0">
                <a:solidFill>
                  <a:schemeClr val="tx1"/>
                </a:solidFill>
              </a:rPr>
              <a:t>是著名的“沙漠之国”，形成两地自然环境</a:t>
            </a:r>
          </a:p>
          <a:p>
            <a:pPr>
              <a:lnSpc>
                <a:spcPct val="150000"/>
              </a:lnSpc>
              <a:spcAft>
                <a:spcPts val="0"/>
              </a:spcAft>
            </a:pPr>
            <a:r>
              <a:rPr lang="zh-CN" altLang="en-US" sz="2000" b="1" dirty="0">
                <a:solidFill>
                  <a:schemeClr val="tx1"/>
                </a:solidFill>
              </a:rPr>
              <a:t>差异的主要影响因素是（     ）</a:t>
            </a:r>
          </a:p>
          <a:p>
            <a:pPr>
              <a:lnSpc>
                <a:spcPct val="150000"/>
              </a:lnSpc>
              <a:spcAft>
                <a:spcPts val="0"/>
              </a:spcAft>
            </a:pPr>
            <a:r>
              <a:rPr lang="zh-CN" altLang="en-US" sz="2000" b="1" dirty="0">
                <a:solidFill>
                  <a:schemeClr val="tx1"/>
                </a:solidFill>
              </a:rPr>
              <a:t>A. 纬度位置       B. 海陆位置    </a:t>
            </a:r>
          </a:p>
          <a:p>
            <a:pPr>
              <a:lnSpc>
                <a:spcPct val="150000"/>
              </a:lnSpc>
              <a:spcAft>
                <a:spcPts val="0"/>
              </a:spcAft>
            </a:pPr>
            <a:r>
              <a:rPr lang="zh-CN" altLang="en-US" sz="2000" b="1" dirty="0">
                <a:solidFill>
                  <a:schemeClr val="tx1"/>
                </a:solidFill>
              </a:rPr>
              <a:t>C. 地形地势        D. 人类活动</a:t>
            </a:r>
          </a:p>
          <a:p>
            <a:pPr>
              <a:lnSpc>
                <a:spcPct val="150000"/>
              </a:lnSpc>
              <a:spcAft>
                <a:spcPts val="0"/>
              </a:spcAft>
            </a:pPr>
            <a:endParaRPr lang="zh-CN" altLang="en-US" sz="2000" b="1" dirty="0">
              <a:solidFill>
                <a:schemeClr val="tx1"/>
              </a:solidFill>
            </a:endParaRPr>
          </a:p>
          <a:p>
            <a:pPr>
              <a:lnSpc>
                <a:spcPct val="150000"/>
              </a:lnSpc>
              <a:spcAft>
                <a:spcPts val="0"/>
              </a:spcAft>
            </a:pPr>
            <a:r>
              <a:rPr lang="zh-CN" altLang="en-US" sz="2000" b="1" dirty="0">
                <a:solidFill>
                  <a:schemeClr val="tx1"/>
                </a:solidFill>
              </a:rPr>
              <a:t>7. 有关两河人文环境的说法有误的是（     ）</a:t>
            </a:r>
          </a:p>
          <a:p>
            <a:pPr>
              <a:lnSpc>
                <a:spcPct val="150000"/>
              </a:lnSpc>
              <a:spcAft>
                <a:spcPts val="0"/>
              </a:spcAft>
            </a:pPr>
            <a:r>
              <a:rPr lang="zh-CN" altLang="en-US" sz="2000" b="1" dirty="0">
                <a:solidFill>
                  <a:schemeClr val="tx1"/>
                </a:solidFill>
              </a:rPr>
              <a:t>A. 尼罗河流域人口城市密集        B.尼罗河三角洲上的开罗，是非洲最大的城市  </a:t>
            </a:r>
          </a:p>
          <a:p>
            <a:pPr>
              <a:lnSpc>
                <a:spcPct val="150000"/>
              </a:lnSpc>
              <a:spcAft>
                <a:spcPts val="0"/>
              </a:spcAft>
            </a:pPr>
            <a:r>
              <a:rPr lang="zh-CN" altLang="en-US" sz="2000" b="1" dirty="0">
                <a:solidFill>
                  <a:schemeClr val="tx1"/>
                </a:solidFill>
              </a:rPr>
              <a:t>C. 武汉是长江下游最大的城市     D. A是长江三角洲的核心城市，是我</a:t>
            </a:r>
            <a:r>
              <a:rPr lang="zh-CN" altLang="en-US" sz="2000" b="1" dirty="0" smtClean="0">
                <a:solidFill>
                  <a:schemeClr val="tx1"/>
                </a:solidFill>
              </a:rPr>
              <a:t>国沿长江经济带的</a:t>
            </a:r>
            <a:r>
              <a:rPr lang="zh-CN" altLang="en-US" sz="2000" b="1" dirty="0">
                <a:solidFill>
                  <a:schemeClr val="tx1"/>
                </a:solidFill>
              </a:rPr>
              <a:t>“龙头”</a:t>
            </a:r>
          </a:p>
        </p:txBody>
      </p:sp>
      <p:sp>
        <p:nvSpPr>
          <p:cNvPr id="5" name="文本框 4"/>
          <p:cNvSpPr txBox="1"/>
          <p:nvPr/>
        </p:nvSpPr>
        <p:spPr>
          <a:xfrm>
            <a:off x="0" y="0"/>
            <a:ext cx="2556510" cy="645160"/>
          </a:xfrm>
          <a:prstGeom prst="rect">
            <a:avLst/>
          </a:prstGeom>
          <a:noFill/>
        </p:spPr>
        <p:txBody>
          <a:bodyPr wrap="square" rtlCol="0">
            <a:spAutoFit/>
          </a:bodyPr>
          <a:lstStyle/>
          <a:p>
            <a:r>
              <a:rPr lang="zh-CN" altLang="en-US" sz="3600" b="1">
                <a:solidFill>
                  <a:srgbClr val="7030A0"/>
                </a:solidFill>
              </a:rPr>
              <a:t>检测练习</a:t>
            </a:r>
          </a:p>
        </p:txBody>
      </p:sp>
      <p:pic>
        <p:nvPicPr>
          <p:cNvPr id="2" name="图片 1" descr="http://tikupic.21cnjy.com/b5/51/b5519b5899cdad298a6144810811acbc.png"/>
          <p:cNvPicPr>
            <a:picLocks noChangeAspect="1"/>
          </p:cNvPicPr>
          <p:nvPr>
            <p:custDataLst>
              <p:tags r:id="rId2"/>
            </p:custDataLst>
          </p:nvPr>
        </p:nvPicPr>
        <p:blipFill>
          <a:blip r:embed="rId4" r:link="rId5" cstate="print"/>
          <a:stretch>
            <a:fillRect/>
          </a:stretch>
        </p:blipFill>
        <p:spPr>
          <a:xfrm>
            <a:off x="5257800" y="1207453"/>
            <a:ext cx="6648450" cy="2753995"/>
          </a:xfrm>
          <a:prstGeom prst="rect">
            <a:avLst/>
          </a:prstGeom>
          <a:noFill/>
          <a:ln w="9525">
            <a:noFill/>
          </a:ln>
        </p:spPr>
      </p:pic>
      <p:sp>
        <p:nvSpPr>
          <p:cNvPr id="4" name="文本框 3"/>
          <p:cNvSpPr txBox="1"/>
          <p:nvPr/>
        </p:nvSpPr>
        <p:spPr>
          <a:xfrm>
            <a:off x="2822575" y="2559050"/>
            <a:ext cx="1327150" cy="460375"/>
          </a:xfrm>
          <a:prstGeom prst="rect">
            <a:avLst/>
          </a:prstGeom>
          <a:noFill/>
        </p:spPr>
        <p:txBody>
          <a:bodyPr wrap="square" rtlCol="0">
            <a:spAutoFit/>
          </a:bodyPr>
          <a:lstStyle/>
          <a:p>
            <a:r>
              <a:rPr lang="en-US" altLang="zh-CN" sz="2400" b="1">
                <a:solidFill>
                  <a:srgbClr val="FF0000"/>
                </a:solidFill>
              </a:rPr>
              <a:t>B</a:t>
            </a:r>
          </a:p>
        </p:txBody>
      </p:sp>
      <p:sp>
        <p:nvSpPr>
          <p:cNvPr id="6" name="文本框 5"/>
          <p:cNvSpPr txBox="1"/>
          <p:nvPr/>
        </p:nvSpPr>
        <p:spPr>
          <a:xfrm>
            <a:off x="4318635" y="4389755"/>
            <a:ext cx="1327150" cy="460375"/>
          </a:xfrm>
          <a:prstGeom prst="rect">
            <a:avLst/>
          </a:prstGeom>
          <a:noFill/>
        </p:spPr>
        <p:txBody>
          <a:bodyPr wrap="square" rtlCol="0">
            <a:spAutoFit/>
          </a:bodyPr>
          <a:lstStyle/>
          <a:p>
            <a:r>
              <a:rPr lang="en-US" altLang="zh-CN" sz="2400" b="1">
                <a:solidFill>
                  <a:srgbClr val="FF0000"/>
                </a:solidFill>
              </a:rPr>
              <a:t>C</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sz="2800" b="1">
                <a:solidFill>
                  <a:schemeClr val="tx1"/>
                </a:solidFill>
              </a:rPr>
              <a:t>【学习目标】</a:t>
            </a:r>
          </a:p>
          <a:p>
            <a:r>
              <a:rPr lang="zh-CN" altLang="en-US" sz="2800" b="1">
                <a:solidFill>
                  <a:schemeClr val="tx1"/>
                </a:solidFill>
              </a:rPr>
              <a:t>1.阅读亚欧大陆地图，描述亚洲、欧洲、非洲经纬度位置、海陆位置，会总结大洲地理位置的表述思路，并会初步分析</a:t>
            </a:r>
            <a:r>
              <a:rPr lang="zh-CN" altLang="en-US" sz="2800" b="1">
                <a:solidFill>
                  <a:srgbClr val="FF0000"/>
                </a:solidFill>
              </a:rPr>
              <a:t>地理位置对其他自然地理要素的影响</a:t>
            </a:r>
            <a:r>
              <a:rPr lang="zh-CN" altLang="en-US" sz="2800" b="1">
                <a:solidFill>
                  <a:schemeClr val="tx1"/>
                </a:solidFill>
              </a:rPr>
              <a:t>。</a:t>
            </a:r>
          </a:p>
          <a:p>
            <a:r>
              <a:rPr lang="zh-CN" altLang="en-US" sz="2800" b="1">
                <a:solidFill>
                  <a:schemeClr val="tx1"/>
                </a:solidFill>
              </a:rPr>
              <a:t>2. 通过对巴西、澳大利亚两国的对比，了解相似的</a:t>
            </a:r>
            <a:r>
              <a:rPr lang="zh-CN" altLang="en-US" sz="2800" b="1">
                <a:solidFill>
                  <a:srgbClr val="FF0000"/>
                </a:solidFill>
              </a:rPr>
              <a:t>纬度位置对其自然地理与人文地理环境的影响</a:t>
            </a:r>
            <a:r>
              <a:rPr lang="zh-CN" altLang="en-US" sz="2800" b="1">
                <a:solidFill>
                  <a:schemeClr val="tx1"/>
                </a:solidFill>
              </a:rPr>
              <a:t>。</a:t>
            </a:r>
          </a:p>
          <a:p>
            <a:r>
              <a:rPr lang="zh-CN" altLang="en-US" sz="2800" b="1">
                <a:solidFill>
                  <a:schemeClr val="tx1"/>
                </a:solidFill>
              </a:rPr>
              <a:t>3.借助法国、蒙古、俄罗斯、中国东北地区等纬度位置相似的区域的对比，了解</a:t>
            </a:r>
            <a:r>
              <a:rPr lang="zh-CN" altLang="en-US" sz="2800" b="1">
                <a:solidFill>
                  <a:srgbClr val="FF0000"/>
                </a:solidFill>
              </a:rPr>
              <a:t>海陆位置的差异对区域地理环境的影响</a:t>
            </a:r>
            <a:r>
              <a:rPr lang="zh-CN" altLang="en-US" sz="2800" b="1">
                <a:solidFill>
                  <a:schemeClr val="tx1"/>
                </a:solidFill>
              </a:rPr>
              <a:t>。</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616585" y="908050"/>
            <a:ext cx="4756785" cy="4759325"/>
          </a:xfrm>
        </p:spPr>
        <p:txBody>
          <a:bodyPr>
            <a:noAutofit/>
          </a:bodyPr>
          <a:lstStyle/>
          <a:p>
            <a:pPr>
              <a:lnSpc>
                <a:spcPct val="150000"/>
              </a:lnSpc>
              <a:spcAft>
                <a:spcPts val="0"/>
              </a:spcAft>
            </a:pPr>
            <a:r>
              <a:rPr lang="zh-CN" altLang="en-US" sz="2000" b="1" dirty="0">
                <a:solidFill>
                  <a:schemeClr val="tx1"/>
                </a:solidFill>
              </a:rPr>
              <a:t>8.我国南方地区与西亚地区纬度位置接近，读下列材料，完成以下问题。</a:t>
            </a:r>
          </a:p>
          <a:p>
            <a:pPr>
              <a:lnSpc>
                <a:spcPct val="150000"/>
              </a:lnSpc>
              <a:spcAft>
                <a:spcPts val="0"/>
              </a:spcAft>
            </a:pPr>
            <a:r>
              <a:rPr lang="zh-CN" altLang="en-US" sz="2000" b="1" dirty="0">
                <a:solidFill>
                  <a:schemeClr val="tx1"/>
                </a:solidFill>
              </a:rPr>
              <a:t>(1)我国南方地区主要气候类型是</a:t>
            </a:r>
            <a:r>
              <a:rPr lang="zh-CN" altLang="en-US" sz="2000" b="1" u="sng" dirty="0">
                <a:solidFill>
                  <a:schemeClr val="tx1"/>
                </a:solidFill>
              </a:rPr>
              <a:t>                              </a:t>
            </a:r>
            <a:r>
              <a:rPr lang="zh-CN" altLang="en-US" sz="2000" b="1" dirty="0">
                <a:solidFill>
                  <a:schemeClr val="tx1"/>
                </a:solidFill>
              </a:rPr>
              <a:t>，西亚主要的气候类型是</a:t>
            </a:r>
            <a:r>
              <a:rPr sz="2000" b="1" u="sng" dirty="0">
                <a:solidFill>
                  <a:schemeClr val="tx1"/>
                </a:solidFill>
                <a:sym typeface="+mn-ea"/>
              </a:rPr>
              <a:t>                         </a:t>
            </a:r>
            <a:r>
              <a:rPr lang="zh-CN" altLang="en-US" sz="2000" b="1" dirty="0">
                <a:solidFill>
                  <a:schemeClr val="tx1"/>
                </a:solidFill>
              </a:rPr>
              <a:t>，形成两地气候差异的主要原因是</a:t>
            </a:r>
            <a:r>
              <a:rPr sz="2000" b="1" u="sng" dirty="0">
                <a:solidFill>
                  <a:schemeClr val="tx1"/>
                </a:solidFill>
                <a:sym typeface="+mn-ea"/>
              </a:rPr>
              <a:t>                              </a:t>
            </a:r>
            <a:r>
              <a:rPr lang="zh-CN" altLang="en-US" sz="2000" b="1" dirty="0" smtClean="0">
                <a:solidFill>
                  <a:schemeClr val="tx1"/>
                </a:solidFill>
              </a:rPr>
              <a:t>。</a:t>
            </a:r>
            <a:endParaRPr lang="en-US" altLang="zh-CN" sz="2000" b="1" dirty="0" smtClean="0">
              <a:solidFill>
                <a:schemeClr val="tx1"/>
              </a:solidFill>
            </a:endParaRPr>
          </a:p>
          <a:p>
            <a:pPr>
              <a:lnSpc>
                <a:spcPct val="150000"/>
              </a:lnSpc>
              <a:spcAft>
                <a:spcPts val="0"/>
              </a:spcAft>
            </a:pPr>
            <a:endParaRPr lang="zh-CN" altLang="en-US" sz="2000" b="1" dirty="0">
              <a:solidFill>
                <a:schemeClr val="tx1"/>
              </a:solidFill>
            </a:endParaRPr>
          </a:p>
          <a:p>
            <a:pPr>
              <a:lnSpc>
                <a:spcPct val="150000"/>
              </a:lnSpc>
              <a:spcAft>
                <a:spcPts val="0"/>
              </a:spcAft>
            </a:pPr>
            <a:endParaRPr lang="zh-CN" altLang="en-US" sz="2000" b="1" dirty="0">
              <a:solidFill>
                <a:schemeClr val="tx1"/>
              </a:solidFill>
            </a:endParaRPr>
          </a:p>
          <a:p>
            <a:pPr>
              <a:lnSpc>
                <a:spcPct val="150000"/>
              </a:lnSpc>
              <a:spcAft>
                <a:spcPts val="0"/>
              </a:spcAft>
            </a:pPr>
            <a:endParaRPr lang="en-US" altLang="zh-CN" sz="2000" b="1" dirty="0" smtClean="0">
              <a:solidFill>
                <a:schemeClr val="tx1"/>
              </a:solidFill>
            </a:endParaRPr>
          </a:p>
          <a:p>
            <a:pPr>
              <a:lnSpc>
                <a:spcPct val="150000"/>
              </a:lnSpc>
              <a:spcAft>
                <a:spcPts val="0"/>
              </a:spcAft>
            </a:pPr>
            <a:r>
              <a:rPr lang="zh-CN" altLang="en-US" sz="2000" b="1" dirty="0" smtClean="0">
                <a:solidFill>
                  <a:schemeClr val="tx1"/>
                </a:solidFill>
              </a:rPr>
              <a:t> </a:t>
            </a:r>
            <a:r>
              <a:rPr lang="zh-CN" altLang="en-US" sz="2000" b="1" dirty="0">
                <a:solidFill>
                  <a:schemeClr val="tx1"/>
                </a:solidFill>
              </a:rPr>
              <a:t>(2)结合材料二，1月份平均气温成都比上海</a:t>
            </a:r>
            <a:r>
              <a:rPr sz="2000" b="1" u="sng" dirty="0">
                <a:solidFill>
                  <a:schemeClr val="tx1"/>
                </a:solidFill>
                <a:sym typeface="+mn-ea"/>
              </a:rPr>
              <a:t>        </a:t>
            </a:r>
            <a:r>
              <a:rPr sz="2000" b="1" u="sng" dirty="0" smtClean="0">
                <a:solidFill>
                  <a:schemeClr val="tx1"/>
                </a:solidFill>
                <a:sym typeface="+mn-ea"/>
              </a:rPr>
              <a:t>  </a:t>
            </a:r>
            <a:r>
              <a:rPr lang="zh-CN" altLang="en-US" sz="2000" b="1" dirty="0">
                <a:solidFill>
                  <a:schemeClr val="tx1"/>
                </a:solidFill>
              </a:rPr>
              <a:t>（高/低），请依据图中信息解释原因。</a:t>
            </a:r>
          </a:p>
        </p:txBody>
      </p:sp>
      <p:sp>
        <p:nvSpPr>
          <p:cNvPr id="5" name="文本框 4"/>
          <p:cNvSpPr txBox="1"/>
          <p:nvPr/>
        </p:nvSpPr>
        <p:spPr>
          <a:xfrm>
            <a:off x="0" y="0"/>
            <a:ext cx="2556510" cy="645160"/>
          </a:xfrm>
          <a:prstGeom prst="rect">
            <a:avLst/>
          </a:prstGeom>
          <a:noFill/>
        </p:spPr>
        <p:txBody>
          <a:bodyPr wrap="square" rtlCol="0">
            <a:spAutoFit/>
          </a:bodyPr>
          <a:lstStyle/>
          <a:p>
            <a:r>
              <a:rPr lang="zh-CN" altLang="en-US" sz="3600" b="1">
                <a:solidFill>
                  <a:srgbClr val="7030A0"/>
                </a:solidFill>
              </a:rPr>
              <a:t>检测练习</a:t>
            </a:r>
          </a:p>
        </p:txBody>
      </p:sp>
      <p:grpSp>
        <p:nvGrpSpPr>
          <p:cNvPr id="1073742936" name="组合 1073742935"/>
          <p:cNvGrpSpPr/>
          <p:nvPr/>
        </p:nvGrpSpPr>
        <p:grpSpPr>
          <a:xfrm>
            <a:off x="5700714" y="908050"/>
            <a:ext cx="6286500" cy="5107146"/>
            <a:chOff x="540" y="1757"/>
            <a:chExt cx="10170" cy="7671"/>
          </a:xfrm>
        </p:grpSpPr>
        <p:pic>
          <p:nvPicPr>
            <p:cNvPr id="1073742930" name="图片 1073742929" descr="http://thumb.1010pic.com/pic6/res/CZDL/web/STSource/2019071607114642796027/SYS201907160711494646126808_ST/SYS201907160711494646126808_ST.001.png"/>
            <p:cNvPicPr>
              <a:picLocks noChangeAspect="1"/>
            </p:cNvPicPr>
            <p:nvPr/>
          </p:nvPicPr>
          <p:blipFill>
            <a:blip r:embed="rId3" r:link="rId4" cstate="print"/>
            <a:stretch>
              <a:fillRect/>
            </a:stretch>
          </p:blipFill>
          <p:spPr>
            <a:xfrm>
              <a:off x="720" y="1757"/>
              <a:ext cx="5400" cy="3569"/>
            </a:xfrm>
            <a:prstGeom prst="rect">
              <a:avLst/>
            </a:prstGeom>
            <a:noFill/>
            <a:ln w="9525">
              <a:noFill/>
            </a:ln>
          </p:spPr>
        </p:pic>
        <p:pic>
          <p:nvPicPr>
            <p:cNvPr id="1073742931" name="图片 1073742930" descr="http://thumb.1010pic.com/pic6/res/CZDL/web/STSource/2019101107585923979460/SYS201910110759051659223670_ST/SYS201910110759051659223670_ST.001.png"/>
            <p:cNvPicPr>
              <a:picLocks noChangeAspect="1"/>
            </p:cNvPicPr>
            <p:nvPr/>
          </p:nvPicPr>
          <p:blipFill>
            <a:blip r:embed="rId5" r:link="rId4" cstate="print"/>
            <a:stretch>
              <a:fillRect/>
            </a:stretch>
          </p:blipFill>
          <p:spPr>
            <a:xfrm>
              <a:off x="540" y="5326"/>
              <a:ext cx="5055" cy="3602"/>
            </a:xfrm>
            <a:prstGeom prst="rect">
              <a:avLst/>
            </a:prstGeom>
            <a:noFill/>
            <a:ln w="9525">
              <a:noFill/>
            </a:ln>
          </p:spPr>
        </p:pic>
        <p:pic>
          <p:nvPicPr>
            <p:cNvPr id="1073742932" name="图片 1073742931" descr="http://thumb.1010pic.com/pic20/95/95196/image005.jpg"/>
            <p:cNvPicPr>
              <a:picLocks noChangeAspect="1"/>
            </p:cNvPicPr>
            <p:nvPr/>
          </p:nvPicPr>
          <p:blipFill>
            <a:blip r:embed="rId6" r:link="rId4" cstate="print"/>
            <a:stretch>
              <a:fillRect/>
            </a:stretch>
          </p:blipFill>
          <p:spPr>
            <a:xfrm>
              <a:off x="5595" y="5280"/>
              <a:ext cx="5115" cy="3659"/>
            </a:xfrm>
            <a:prstGeom prst="rect">
              <a:avLst/>
            </a:prstGeom>
            <a:noFill/>
            <a:ln w="9525">
              <a:noFill/>
            </a:ln>
          </p:spPr>
        </p:pic>
        <p:pic>
          <p:nvPicPr>
            <p:cNvPr id="1073742933" name="图片 1073742932" descr="http://thumb.1010pic.com/pic6/res/CZDL/web/STSource/2019071607114642796027/SYS201907160711494646126808_ST/SYS201907160711494646126808_ST.002.png"/>
            <p:cNvPicPr>
              <a:picLocks noChangeAspect="1"/>
            </p:cNvPicPr>
            <p:nvPr/>
          </p:nvPicPr>
          <p:blipFill>
            <a:blip r:embed="rId7" r:link="rId4" cstate="print"/>
            <a:stretch>
              <a:fillRect/>
            </a:stretch>
          </p:blipFill>
          <p:spPr>
            <a:xfrm>
              <a:off x="6300" y="2164"/>
              <a:ext cx="4335" cy="2850"/>
            </a:xfrm>
            <a:prstGeom prst="rect">
              <a:avLst/>
            </a:prstGeom>
            <a:noFill/>
            <a:ln w="9525">
              <a:noFill/>
            </a:ln>
          </p:spPr>
        </p:pic>
        <p:sp>
          <p:nvSpPr>
            <p:cNvPr id="1073742934" name="文本框 1073742933"/>
            <p:cNvSpPr txBox="1"/>
            <p:nvPr/>
          </p:nvSpPr>
          <p:spPr>
            <a:xfrm>
              <a:off x="1200" y="8846"/>
              <a:ext cx="4290" cy="582"/>
            </a:xfrm>
            <a:prstGeom prst="rect">
              <a:avLst/>
            </a:prstGeom>
            <a:noFill/>
            <a:ln w="9525">
              <a:noFill/>
            </a:ln>
          </p:spPr>
          <p:txBody>
            <a:bodyPr wrap="square"/>
            <a:lstStyle/>
            <a:p>
              <a:r>
                <a:rPr lang="zh-CN" altLang="en-US" dirty="0"/>
                <a:t>图c 亚洲主要气候类型图</a:t>
              </a:r>
            </a:p>
            <a:p>
              <a:endParaRPr lang="zh-CN" altLang="en-US" dirty="0"/>
            </a:p>
          </p:txBody>
        </p:sp>
        <p:sp>
          <p:nvSpPr>
            <p:cNvPr id="1073742935" name="文本框 1073742934"/>
            <p:cNvSpPr txBox="1"/>
            <p:nvPr/>
          </p:nvSpPr>
          <p:spPr>
            <a:xfrm>
              <a:off x="6767" y="8846"/>
              <a:ext cx="3600" cy="539"/>
            </a:xfrm>
            <a:prstGeom prst="rect">
              <a:avLst/>
            </a:prstGeom>
            <a:noFill/>
            <a:ln w="9525">
              <a:noFill/>
            </a:ln>
          </p:spPr>
          <p:txBody>
            <a:bodyPr wrap="square"/>
            <a:lstStyle/>
            <a:p>
              <a:r>
                <a:rPr lang="zh-CN" altLang="en-US" dirty="0"/>
                <a:t>图d 西亚主要国家图</a:t>
              </a:r>
            </a:p>
            <a:p>
              <a:endParaRPr lang="zh-CN" altLang="en-US" dirty="0"/>
            </a:p>
          </p:txBody>
        </p:sp>
      </p:grpSp>
      <p:sp>
        <p:nvSpPr>
          <p:cNvPr id="4" name="文本框 3"/>
          <p:cNvSpPr txBox="1"/>
          <p:nvPr/>
        </p:nvSpPr>
        <p:spPr>
          <a:xfrm>
            <a:off x="976630" y="2275205"/>
            <a:ext cx="2339975" cy="460375"/>
          </a:xfrm>
          <a:prstGeom prst="rect">
            <a:avLst/>
          </a:prstGeom>
          <a:noFill/>
        </p:spPr>
        <p:txBody>
          <a:bodyPr wrap="square" rtlCol="0">
            <a:spAutoFit/>
          </a:bodyPr>
          <a:lstStyle/>
          <a:p>
            <a:r>
              <a:rPr lang="zh-CN" altLang="en-US" sz="2400" b="1" dirty="0">
                <a:solidFill>
                  <a:srgbClr val="FF0000"/>
                </a:solidFill>
              </a:rPr>
              <a:t>亚</a:t>
            </a:r>
            <a:r>
              <a:rPr lang="zh-CN" altLang="en-US" sz="2400" b="1" dirty="0" smtClean="0">
                <a:solidFill>
                  <a:srgbClr val="FF0000"/>
                </a:solidFill>
              </a:rPr>
              <a:t>热带季</a:t>
            </a:r>
            <a:r>
              <a:rPr lang="zh-CN" altLang="en-US" sz="2400" b="1" dirty="0">
                <a:solidFill>
                  <a:srgbClr val="FF0000"/>
                </a:solidFill>
              </a:rPr>
              <a:t>风气候</a:t>
            </a:r>
          </a:p>
        </p:txBody>
      </p:sp>
      <p:sp>
        <p:nvSpPr>
          <p:cNvPr id="6" name="文本框 5"/>
          <p:cNvSpPr txBox="1"/>
          <p:nvPr/>
        </p:nvSpPr>
        <p:spPr>
          <a:xfrm>
            <a:off x="1448435" y="2735580"/>
            <a:ext cx="2339975" cy="460375"/>
          </a:xfrm>
          <a:prstGeom prst="rect">
            <a:avLst/>
          </a:prstGeom>
          <a:noFill/>
        </p:spPr>
        <p:txBody>
          <a:bodyPr wrap="square" rtlCol="0">
            <a:spAutoFit/>
          </a:bodyPr>
          <a:lstStyle/>
          <a:p>
            <a:r>
              <a:rPr lang="zh-CN" altLang="en-US" sz="2400" b="1">
                <a:solidFill>
                  <a:srgbClr val="FF0000"/>
                </a:solidFill>
              </a:rPr>
              <a:t>热带沙漠气候</a:t>
            </a:r>
          </a:p>
        </p:txBody>
      </p:sp>
      <p:sp>
        <p:nvSpPr>
          <p:cNvPr id="8" name="文本框 7"/>
          <p:cNvSpPr txBox="1"/>
          <p:nvPr/>
        </p:nvSpPr>
        <p:spPr>
          <a:xfrm>
            <a:off x="442913" y="3712845"/>
            <a:ext cx="5029200" cy="1200329"/>
          </a:xfrm>
          <a:prstGeom prst="rect">
            <a:avLst/>
          </a:prstGeom>
          <a:solidFill>
            <a:schemeClr val="bg1"/>
          </a:solidFill>
        </p:spPr>
        <p:txBody>
          <a:bodyPr wrap="square" rtlCol="0">
            <a:spAutoFit/>
          </a:bodyPr>
          <a:lstStyle/>
          <a:p>
            <a:r>
              <a:rPr lang="zh-CN" altLang="en-US" sz="2400" b="1" dirty="0" smtClean="0">
                <a:solidFill>
                  <a:srgbClr val="FF0000"/>
                </a:solidFill>
              </a:rPr>
              <a:t>我国南方位于回归线附近的大陆东</a:t>
            </a:r>
            <a:r>
              <a:rPr lang="zh-CN" altLang="en-US" sz="2400" b="1" dirty="0" smtClean="0">
                <a:solidFill>
                  <a:srgbClr val="FF0000"/>
                </a:solidFill>
              </a:rPr>
              <a:t>岸，降水多；西亚位于回归线附近亚非两洲内陆地区，降水少。</a:t>
            </a:r>
            <a:endParaRPr lang="zh-CN" altLang="en-US" sz="2400" b="1" dirty="0">
              <a:solidFill>
                <a:srgbClr val="FF0000"/>
              </a:solidFill>
            </a:endParaRPr>
          </a:p>
        </p:txBody>
      </p:sp>
      <p:sp>
        <p:nvSpPr>
          <p:cNvPr id="9" name="文本框 8"/>
          <p:cNvSpPr txBox="1"/>
          <p:nvPr/>
        </p:nvSpPr>
        <p:spPr>
          <a:xfrm>
            <a:off x="1273493" y="5458143"/>
            <a:ext cx="783908" cy="460375"/>
          </a:xfrm>
          <a:prstGeom prst="rect">
            <a:avLst/>
          </a:prstGeom>
          <a:noFill/>
        </p:spPr>
        <p:txBody>
          <a:bodyPr wrap="square" rtlCol="0">
            <a:spAutoFit/>
          </a:bodyPr>
          <a:lstStyle/>
          <a:p>
            <a:r>
              <a:rPr lang="zh-CN" altLang="en-US" sz="2400" b="1" dirty="0">
                <a:solidFill>
                  <a:srgbClr val="FF0000"/>
                </a:solidFill>
              </a:rPr>
              <a:t>高</a:t>
            </a:r>
          </a:p>
        </p:txBody>
      </p:sp>
      <p:sp>
        <p:nvSpPr>
          <p:cNvPr id="10" name="文本框 9"/>
          <p:cNvSpPr txBox="1"/>
          <p:nvPr/>
        </p:nvSpPr>
        <p:spPr>
          <a:xfrm>
            <a:off x="2088197" y="6096298"/>
            <a:ext cx="7098665" cy="461665"/>
          </a:xfrm>
          <a:prstGeom prst="rect">
            <a:avLst/>
          </a:prstGeom>
          <a:solidFill>
            <a:schemeClr val="bg1"/>
          </a:solidFill>
        </p:spPr>
        <p:txBody>
          <a:bodyPr wrap="square" rtlCol="0">
            <a:spAutoFit/>
          </a:bodyPr>
          <a:lstStyle/>
          <a:p>
            <a:r>
              <a:rPr lang="zh-CN" altLang="en-US" sz="2400" b="1" dirty="0">
                <a:solidFill>
                  <a:srgbClr val="FF0000"/>
                </a:solidFill>
              </a:rPr>
              <a:t>成</a:t>
            </a:r>
            <a:r>
              <a:rPr lang="zh-CN" altLang="en-US" sz="2400" b="1" dirty="0" smtClean="0">
                <a:solidFill>
                  <a:srgbClr val="FF0000"/>
                </a:solidFill>
              </a:rPr>
              <a:t>都</a:t>
            </a:r>
            <a:r>
              <a:rPr lang="zh-CN" altLang="en-US" sz="2400" b="1" dirty="0" smtClean="0">
                <a:solidFill>
                  <a:srgbClr val="FF0000"/>
                </a:solidFill>
              </a:rPr>
              <a:t>北</a:t>
            </a:r>
            <a:r>
              <a:rPr lang="zh-CN" altLang="en-US" sz="2400" b="1" dirty="0" smtClean="0">
                <a:solidFill>
                  <a:srgbClr val="FF0000"/>
                </a:solidFill>
              </a:rPr>
              <a:t>有秦岭等高大</a:t>
            </a:r>
            <a:r>
              <a:rPr lang="zh-CN" altLang="en-US" sz="2400" b="1" dirty="0" smtClean="0">
                <a:solidFill>
                  <a:srgbClr val="FF0000"/>
                </a:solidFill>
              </a:rPr>
              <a:t>的</a:t>
            </a:r>
            <a:r>
              <a:rPr lang="zh-CN" altLang="en-US" sz="2400" b="1" dirty="0">
                <a:solidFill>
                  <a:srgbClr val="FF0000"/>
                </a:solidFill>
              </a:rPr>
              <a:t>山</a:t>
            </a:r>
            <a:r>
              <a:rPr lang="zh-CN" altLang="en-US" sz="2400" b="1" dirty="0" smtClean="0">
                <a:solidFill>
                  <a:srgbClr val="FF0000"/>
                </a:solidFill>
              </a:rPr>
              <a:t>地，受冷空气影响较小。</a:t>
            </a:r>
            <a:endParaRPr lang="zh-CN" altLang="en-US" sz="2400" b="1" dirty="0">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animBg="1"/>
      <p:bldP spid="9" grpId="0"/>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5912" y="922338"/>
            <a:ext cx="4757420" cy="4759325"/>
          </a:xfrm>
        </p:spPr>
        <p:txBody>
          <a:bodyPr>
            <a:noAutofit/>
          </a:bodyPr>
          <a:lstStyle/>
          <a:p>
            <a:pPr>
              <a:lnSpc>
                <a:spcPct val="150000"/>
              </a:lnSpc>
              <a:spcAft>
                <a:spcPts val="0"/>
              </a:spcAft>
            </a:pPr>
            <a:r>
              <a:rPr lang="zh-CN" altLang="en-US" sz="2000" b="1" dirty="0">
                <a:solidFill>
                  <a:schemeClr val="tx1"/>
                </a:solidFill>
              </a:rPr>
              <a:t>(3)长江经济带区域协同发展的主要表现为</a:t>
            </a:r>
            <a:r>
              <a:rPr lang="zh-CN" altLang="en-US" sz="2000" b="1" u="sng" dirty="0">
                <a:solidFill>
                  <a:schemeClr val="tx1"/>
                </a:solidFill>
              </a:rPr>
              <a:t>          </a:t>
            </a:r>
            <a:r>
              <a:rPr lang="zh-CN" altLang="en-US" sz="2000" b="1" dirty="0">
                <a:solidFill>
                  <a:schemeClr val="tx1"/>
                </a:solidFill>
              </a:rPr>
              <a:t>。(选择填空)</a:t>
            </a:r>
          </a:p>
          <a:p>
            <a:pPr>
              <a:lnSpc>
                <a:spcPct val="150000"/>
              </a:lnSpc>
              <a:spcAft>
                <a:spcPts val="0"/>
              </a:spcAft>
            </a:pPr>
            <a:r>
              <a:rPr lang="zh-CN" altLang="en-US" sz="2000" b="1" dirty="0">
                <a:solidFill>
                  <a:schemeClr val="tx1"/>
                </a:solidFill>
              </a:rPr>
              <a:t>①沿海地区的资金、技术、产业可以沿长江向中上游地区转移 </a:t>
            </a:r>
          </a:p>
          <a:p>
            <a:pPr>
              <a:lnSpc>
                <a:spcPct val="150000"/>
              </a:lnSpc>
              <a:spcAft>
                <a:spcPts val="0"/>
              </a:spcAft>
            </a:pPr>
            <a:r>
              <a:rPr lang="zh-CN" altLang="en-US" sz="2000" b="1" dirty="0">
                <a:solidFill>
                  <a:schemeClr val="tx1"/>
                </a:solidFill>
              </a:rPr>
              <a:t>②西部地区的产品可以借助江海联运进入国际市场 </a:t>
            </a:r>
          </a:p>
          <a:p>
            <a:pPr>
              <a:lnSpc>
                <a:spcPct val="150000"/>
              </a:lnSpc>
              <a:spcAft>
                <a:spcPts val="0"/>
              </a:spcAft>
            </a:pPr>
            <a:r>
              <a:rPr lang="zh-CN" altLang="en-US" sz="2000" b="1" dirty="0">
                <a:solidFill>
                  <a:schemeClr val="tx1"/>
                </a:solidFill>
              </a:rPr>
              <a:t>③长江三角洲地区的矿产资源和能源可以支持中上游地区</a:t>
            </a:r>
          </a:p>
          <a:p>
            <a:pPr>
              <a:lnSpc>
                <a:spcPct val="150000"/>
              </a:lnSpc>
              <a:spcAft>
                <a:spcPts val="0"/>
              </a:spcAft>
            </a:pPr>
            <a:r>
              <a:rPr lang="zh-CN" altLang="en-US" sz="2000" b="1" dirty="0">
                <a:solidFill>
                  <a:schemeClr val="tx1"/>
                </a:solidFill>
              </a:rPr>
              <a:t>④长江上游地区的生态建设可以改善中下游地区的生态环境</a:t>
            </a:r>
          </a:p>
          <a:p>
            <a:pPr>
              <a:lnSpc>
                <a:spcPct val="150000"/>
              </a:lnSpc>
              <a:spcAft>
                <a:spcPts val="0"/>
              </a:spcAft>
            </a:pPr>
            <a:r>
              <a:rPr lang="zh-CN" altLang="en-US" sz="2000" b="1" dirty="0">
                <a:solidFill>
                  <a:schemeClr val="tx1"/>
                </a:solidFill>
              </a:rPr>
              <a:t>A．①②③    B．①②④    </a:t>
            </a:r>
          </a:p>
          <a:p>
            <a:pPr>
              <a:lnSpc>
                <a:spcPct val="150000"/>
              </a:lnSpc>
              <a:spcAft>
                <a:spcPts val="0"/>
              </a:spcAft>
            </a:pPr>
            <a:r>
              <a:rPr lang="zh-CN" altLang="en-US" sz="2000" b="1" dirty="0">
                <a:solidFill>
                  <a:schemeClr val="tx1"/>
                </a:solidFill>
              </a:rPr>
              <a:t>C．②③④    D．①③④</a:t>
            </a:r>
          </a:p>
          <a:p>
            <a:pPr>
              <a:lnSpc>
                <a:spcPct val="150000"/>
              </a:lnSpc>
              <a:spcAft>
                <a:spcPts val="0"/>
              </a:spcAft>
            </a:pPr>
            <a:endParaRPr lang="zh-CN" altLang="en-US" sz="2000" b="1" dirty="0">
              <a:solidFill>
                <a:schemeClr val="tx1"/>
              </a:solidFill>
            </a:endParaRPr>
          </a:p>
          <a:p>
            <a:pPr>
              <a:lnSpc>
                <a:spcPct val="150000"/>
              </a:lnSpc>
              <a:spcAft>
                <a:spcPts val="0"/>
              </a:spcAft>
            </a:pPr>
            <a:endParaRPr lang="zh-CN" altLang="en-US" sz="2000" b="1" dirty="0">
              <a:solidFill>
                <a:schemeClr val="tx1"/>
              </a:solidFill>
            </a:endParaRPr>
          </a:p>
        </p:txBody>
      </p:sp>
      <p:sp>
        <p:nvSpPr>
          <p:cNvPr id="5" name="文本框 4"/>
          <p:cNvSpPr txBox="1"/>
          <p:nvPr/>
        </p:nvSpPr>
        <p:spPr>
          <a:xfrm>
            <a:off x="0" y="0"/>
            <a:ext cx="2556510" cy="645160"/>
          </a:xfrm>
          <a:prstGeom prst="rect">
            <a:avLst/>
          </a:prstGeom>
          <a:noFill/>
        </p:spPr>
        <p:txBody>
          <a:bodyPr wrap="square" rtlCol="0">
            <a:spAutoFit/>
          </a:bodyPr>
          <a:lstStyle/>
          <a:p>
            <a:r>
              <a:rPr lang="zh-CN" altLang="en-US" sz="3600" b="1">
                <a:solidFill>
                  <a:srgbClr val="7030A0"/>
                </a:solidFill>
              </a:rPr>
              <a:t>检测练习</a:t>
            </a:r>
          </a:p>
        </p:txBody>
      </p:sp>
      <p:grpSp>
        <p:nvGrpSpPr>
          <p:cNvPr id="4" name="组合 3"/>
          <p:cNvGrpSpPr/>
          <p:nvPr/>
        </p:nvGrpSpPr>
        <p:grpSpPr>
          <a:xfrm>
            <a:off x="5250815" y="908050"/>
            <a:ext cx="6941820" cy="5041900"/>
            <a:chOff x="540" y="1757"/>
            <a:chExt cx="10170" cy="7573"/>
          </a:xfrm>
        </p:grpSpPr>
        <p:pic>
          <p:nvPicPr>
            <p:cNvPr id="6" name="图片 5" descr="http://thumb.1010pic.com/pic6/res/CZDL/web/STSource/2019071607114642796027/SYS201907160711494646126808_ST/SYS201907160711494646126808_ST.001.png"/>
            <p:cNvPicPr>
              <a:picLocks noChangeAspect="1"/>
            </p:cNvPicPr>
            <p:nvPr/>
          </p:nvPicPr>
          <p:blipFill>
            <a:blip r:embed="rId3" r:link="rId4" cstate="print"/>
            <a:stretch>
              <a:fillRect/>
            </a:stretch>
          </p:blipFill>
          <p:spPr>
            <a:xfrm>
              <a:off x="720" y="1757"/>
              <a:ext cx="5400" cy="3569"/>
            </a:xfrm>
            <a:prstGeom prst="rect">
              <a:avLst/>
            </a:prstGeom>
            <a:noFill/>
            <a:ln w="9525">
              <a:noFill/>
            </a:ln>
          </p:spPr>
        </p:pic>
        <p:pic>
          <p:nvPicPr>
            <p:cNvPr id="7" name="图片 6" descr="http://thumb.1010pic.com/pic6/res/CZDL/web/STSource/2019101107585923979460/SYS201910110759051659223670_ST/SYS201910110759051659223670_ST.001.png"/>
            <p:cNvPicPr>
              <a:picLocks noChangeAspect="1"/>
            </p:cNvPicPr>
            <p:nvPr/>
          </p:nvPicPr>
          <p:blipFill>
            <a:blip r:embed="rId5" r:link="rId4" cstate="print"/>
            <a:stretch>
              <a:fillRect/>
            </a:stretch>
          </p:blipFill>
          <p:spPr>
            <a:xfrm>
              <a:off x="540" y="5326"/>
              <a:ext cx="5055" cy="3602"/>
            </a:xfrm>
            <a:prstGeom prst="rect">
              <a:avLst/>
            </a:prstGeom>
            <a:noFill/>
            <a:ln w="9525">
              <a:noFill/>
            </a:ln>
          </p:spPr>
        </p:pic>
        <p:pic>
          <p:nvPicPr>
            <p:cNvPr id="8" name="图片 7" descr="http://thumb.1010pic.com/pic20/95/95196/image005.jpg"/>
            <p:cNvPicPr>
              <a:picLocks noChangeAspect="1"/>
            </p:cNvPicPr>
            <p:nvPr/>
          </p:nvPicPr>
          <p:blipFill>
            <a:blip r:embed="rId6" r:link="rId4" cstate="print"/>
            <a:stretch>
              <a:fillRect/>
            </a:stretch>
          </p:blipFill>
          <p:spPr>
            <a:xfrm>
              <a:off x="5595" y="5280"/>
              <a:ext cx="5115" cy="3659"/>
            </a:xfrm>
            <a:prstGeom prst="rect">
              <a:avLst/>
            </a:prstGeom>
            <a:noFill/>
            <a:ln w="9525">
              <a:noFill/>
            </a:ln>
          </p:spPr>
        </p:pic>
        <p:pic>
          <p:nvPicPr>
            <p:cNvPr id="9" name="图片 8" descr="http://thumb.1010pic.com/pic6/res/CZDL/web/STSource/2019071607114642796027/SYS201907160711494646126808_ST/SYS201907160711494646126808_ST.002.png"/>
            <p:cNvPicPr>
              <a:picLocks noChangeAspect="1"/>
            </p:cNvPicPr>
            <p:nvPr/>
          </p:nvPicPr>
          <p:blipFill>
            <a:blip r:embed="rId7" r:link="rId4" cstate="print"/>
            <a:stretch>
              <a:fillRect/>
            </a:stretch>
          </p:blipFill>
          <p:spPr>
            <a:xfrm>
              <a:off x="6300" y="2164"/>
              <a:ext cx="4335" cy="2850"/>
            </a:xfrm>
            <a:prstGeom prst="rect">
              <a:avLst/>
            </a:prstGeom>
            <a:noFill/>
            <a:ln w="9525">
              <a:noFill/>
            </a:ln>
          </p:spPr>
        </p:pic>
        <p:sp>
          <p:nvSpPr>
            <p:cNvPr id="10" name="文本框 9"/>
            <p:cNvSpPr txBox="1"/>
            <p:nvPr/>
          </p:nvSpPr>
          <p:spPr>
            <a:xfrm>
              <a:off x="1200" y="8846"/>
              <a:ext cx="2745" cy="484"/>
            </a:xfrm>
            <a:prstGeom prst="rect">
              <a:avLst/>
            </a:prstGeom>
            <a:noFill/>
            <a:ln w="9525">
              <a:noFill/>
            </a:ln>
          </p:spPr>
          <p:txBody>
            <a:bodyPr wrap="square"/>
            <a:lstStyle/>
            <a:p>
              <a:r>
                <a:rPr lang="zh-CN" altLang="en-US"/>
                <a:t>图c 亚洲主要气候类型图</a:t>
              </a:r>
            </a:p>
            <a:p>
              <a:endParaRPr lang="zh-CN" altLang="en-US"/>
            </a:p>
          </p:txBody>
        </p:sp>
        <p:sp>
          <p:nvSpPr>
            <p:cNvPr id="11" name="文本框 10"/>
            <p:cNvSpPr txBox="1"/>
            <p:nvPr/>
          </p:nvSpPr>
          <p:spPr>
            <a:xfrm>
              <a:off x="6300" y="8846"/>
              <a:ext cx="2745" cy="484"/>
            </a:xfrm>
            <a:prstGeom prst="rect">
              <a:avLst/>
            </a:prstGeom>
            <a:noFill/>
            <a:ln w="9525">
              <a:noFill/>
            </a:ln>
          </p:spPr>
          <p:txBody>
            <a:bodyPr wrap="square"/>
            <a:lstStyle/>
            <a:p>
              <a:r>
                <a:rPr lang="zh-CN" altLang="en-US"/>
                <a:t>图d 西亚主要国家图</a:t>
              </a:r>
            </a:p>
            <a:p>
              <a:endParaRPr lang="zh-CN" altLang="en-US"/>
            </a:p>
          </p:txBody>
        </p:sp>
      </p:grpSp>
      <p:sp>
        <p:nvSpPr>
          <p:cNvPr id="12" name="文本框 11"/>
          <p:cNvSpPr txBox="1"/>
          <p:nvPr/>
        </p:nvSpPr>
        <p:spPr>
          <a:xfrm>
            <a:off x="781368" y="1403350"/>
            <a:ext cx="775970" cy="460375"/>
          </a:xfrm>
          <a:prstGeom prst="rect">
            <a:avLst/>
          </a:prstGeom>
          <a:noFill/>
        </p:spPr>
        <p:txBody>
          <a:bodyPr wrap="square" rtlCol="0">
            <a:spAutoFit/>
          </a:bodyPr>
          <a:lstStyle/>
          <a:p>
            <a:r>
              <a:rPr lang="en-US" altLang="zh-CN" sz="2400" b="1" dirty="0">
                <a:solidFill>
                  <a:srgbClr val="FF0000"/>
                </a:solidFill>
              </a:rPr>
              <a:t>B</a:t>
            </a:r>
            <a:endParaRPr lang="en-US" altLang="zh-CN" sz="2400" b="1" dirty="0">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615950" y="908050"/>
            <a:ext cx="4757420" cy="4759325"/>
          </a:xfrm>
        </p:spPr>
        <p:txBody>
          <a:bodyPr>
            <a:noAutofit/>
          </a:bodyPr>
          <a:lstStyle/>
          <a:p>
            <a:pPr>
              <a:lnSpc>
                <a:spcPct val="150000"/>
              </a:lnSpc>
              <a:spcAft>
                <a:spcPts val="0"/>
              </a:spcAft>
            </a:pPr>
            <a:r>
              <a:rPr lang="zh-CN" altLang="en-US" sz="2000" b="1">
                <a:solidFill>
                  <a:schemeClr val="tx1"/>
                </a:solidFill>
              </a:rPr>
              <a:t>(4) 西亚地区与我国相邻的国家是</a:t>
            </a:r>
            <a:r>
              <a:rPr lang="zh-CN" altLang="en-US" sz="2000" b="1" u="sng">
                <a:solidFill>
                  <a:schemeClr val="tx1"/>
                </a:solidFill>
              </a:rPr>
              <a:t>               </a:t>
            </a:r>
            <a:r>
              <a:rPr lang="zh-CN" altLang="en-US" sz="2000" b="1">
                <a:solidFill>
                  <a:schemeClr val="tx1"/>
                </a:solidFill>
              </a:rPr>
              <a:t>,请用图d中给出的阴影图例，描绘该国位置。</a:t>
            </a:r>
          </a:p>
          <a:p>
            <a:pPr>
              <a:lnSpc>
                <a:spcPct val="150000"/>
              </a:lnSpc>
              <a:spcAft>
                <a:spcPts val="0"/>
              </a:spcAft>
            </a:pPr>
            <a:endParaRPr lang="zh-CN" altLang="en-US" sz="2000" b="1">
              <a:solidFill>
                <a:schemeClr val="tx1"/>
              </a:solidFill>
            </a:endParaRPr>
          </a:p>
          <a:p>
            <a:pPr>
              <a:lnSpc>
                <a:spcPct val="150000"/>
              </a:lnSpc>
              <a:spcAft>
                <a:spcPts val="0"/>
              </a:spcAft>
            </a:pPr>
            <a:r>
              <a:rPr lang="zh-CN" altLang="en-US" sz="2000" b="1">
                <a:solidFill>
                  <a:schemeClr val="tx1"/>
                </a:solidFill>
              </a:rPr>
              <a:t>(5)图中A</a:t>
            </a:r>
            <a:r>
              <a:rPr sz="2000" b="1" u="sng">
                <a:solidFill>
                  <a:schemeClr val="tx1"/>
                </a:solidFill>
                <a:sym typeface="+mn-ea"/>
              </a:rPr>
              <a:t>               </a:t>
            </a:r>
            <a:r>
              <a:rPr lang="zh-CN" altLang="en-US" sz="2000" b="1">
                <a:solidFill>
                  <a:schemeClr val="tx1"/>
                </a:solidFill>
              </a:rPr>
              <a:t>平原,是当地主要的灌溉农业区,该国自然环境的突出特征是</a:t>
            </a:r>
            <a:r>
              <a:rPr sz="2000" b="1" u="sng">
                <a:solidFill>
                  <a:schemeClr val="tx1"/>
                </a:solidFill>
                <a:sym typeface="+mn-ea"/>
              </a:rPr>
              <a:t>               </a:t>
            </a:r>
            <a:r>
              <a:rPr lang="zh-CN" altLang="en-US" sz="2000" b="1">
                <a:solidFill>
                  <a:schemeClr val="tx1"/>
                </a:solidFill>
              </a:rPr>
              <a:t>。</a:t>
            </a:r>
          </a:p>
          <a:p>
            <a:pPr>
              <a:lnSpc>
                <a:spcPct val="150000"/>
              </a:lnSpc>
              <a:spcAft>
                <a:spcPts val="0"/>
              </a:spcAft>
            </a:pPr>
            <a:endParaRPr lang="zh-CN" altLang="en-US" sz="2000" b="1">
              <a:solidFill>
                <a:schemeClr val="tx1"/>
              </a:solidFill>
            </a:endParaRPr>
          </a:p>
          <a:p>
            <a:pPr>
              <a:lnSpc>
                <a:spcPct val="150000"/>
              </a:lnSpc>
              <a:spcAft>
                <a:spcPts val="0"/>
              </a:spcAft>
            </a:pPr>
            <a:r>
              <a:rPr lang="zh-CN" altLang="en-US" sz="2000" b="1">
                <a:solidFill>
                  <a:schemeClr val="tx1"/>
                </a:solidFill>
              </a:rPr>
              <a:t>(6)图d中C</a:t>
            </a:r>
            <a:r>
              <a:rPr sz="2000" b="1" u="sng">
                <a:solidFill>
                  <a:schemeClr val="tx1"/>
                </a:solidFill>
                <a:sym typeface="+mn-ea"/>
              </a:rPr>
              <a:t>                    </a:t>
            </a:r>
            <a:r>
              <a:rPr lang="zh-CN" altLang="en-US" sz="2000" b="1">
                <a:solidFill>
                  <a:schemeClr val="tx1"/>
                </a:solidFill>
              </a:rPr>
              <a:t>海峡,</a:t>
            </a:r>
          </a:p>
          <a:p>
            <a:pPr>
              <a:lnSpc>
                <a:spcPct val="150000"/>
              </a:lnSpc>
              <a:spcAft>
                <a:spcPts val="0"/>
              </a:spcAft>
            </a:pPr>
            <a:r>
              <a:rPr lang="zh-CN" altLang="en-US" sz="2000" b="1">
                <a:solidFill>
                  <a:schemeClr val="tx1"/>
                </a:solidFill>
              </a:rPr>
              <a:t>沟通</a:t>
            </a:r>
            <a:r>
              <a:rPr sz="2000" b="1" u="sng">
                <a:solidFill>
                  <a:schemeClr val="tx1"/>
                </a:solidFill>
                <a:sym typeface="+mn-ea"/>
              </a:rPr>
              <a:t>               </a:t>
            </a:r>
            <a:r>
              <a:rPr lang="zh-CN" altLang="en-US" sz="2000" b="1">
                <a:solidFill>
                  <a:schemeClr val="tx1"/>
                </a:solidFill>
              </a:rPr>
              <a:t>和</a:t>
            </a:r>
            <a:r>
              <a:rPr sz="2000" b="1" u="sng">
                <a:solidFill>
                  <a:schemeClr val="tx1"/>
                </a:solidFill>
                <a:sym typeface="+mn-ea"/>
              </a:rPr>
              <a:t>               </a:t>
            </a:r>
            <a:r>
              <a:rPr lang="zh-CN" altLang="en-US" sz="2000" b="1">
                <a:solidFill>
                  <a:schemeClr val="tx1"/>
                </a:solidFill>
              </a:rPr>
              <a:t>，石油运输繁忙,被称为“</a:t>
            </a:r>
            <a:r>
              <a:rPr sz="2000" b="1" u="sng">
                <a:solidFill>
                  <a:schemeClr val="tx1"/>
                </a:solidFill>
                <a:sym typeface="+mn-ea"/>
              </a:rPr>
              <a:t>                    </a:t>
            </a:r>
            <a:r>
              <a:rPr lang="zh-CN" altLang="en-US" sz="2000" b="1">
                <a:solidFill>
                  <a:schemeClr val="tx1"/>
                </a:solidFill>
              </a:rPr>
              <a:t> ”。</a:t>
            </a:r>
          </a:p>
        </p:txBody>
      </p:sp>
      <p:sp>
        <p:nvSpPr>
          <p:cNvPr id="5" name="文本框 4"/>
          <p:cNvSpPr txBox="1"/>
          <p:nvPr/>
        </p:nvSpPr>
        <p:spPr>
          <a:xfrm>
            <a:off x="0" y="0"/>
            <a:ext cx="2556510" cy="645160"/>
          </a:xfrm>
          <a:prstGeom prst="rect">
            <a:avLst/>
          </a:prstGeom>
          <a:noFill/>
        </p:spPr>
        <p:txBody>
          <a:bodyPr wrap="square" rtlCol="0">
            <a:spAutoFit/>
          </a:bodyPr>
          <a:lstStyle/>
          <a:p>
            <a:r>
              <a:rPr lang="zh-CN" altLang="en-US" sz="3600" b="1">
                <a:solidFill>
                  <a:srgbClr val="7030A0"/>
                </a:solidFill>
              </a:rPr>
              <a:t>检测练习</a:t>
            </a:r>
          </a:p>
        </p:txBody>
      </p:sp>
      <p:grpSp>
        <p:nvGrpSpPr>
          <p:cNvPr id="4" name="组合 3"/>
          <p:cNvGrpSpPr/>
          <p:nvPr/>
        </p:nvGrpSpPr>
        <p:grpSpPr>
          <a:xfrm>
            <a:off x="5250815" y="908050"/>
            <a:ext cx="6941820" cy="5041900"/>
            <a:chOff x="540" y="1757"/>
            <a:chExt cx="10170" cy="7573"/>
          </a:xfrm>
        </p:grpSpPr>
        <p:pic>
          <p:nvPicPr>
            <p:cNvPr id="6" name="图片 5" descr="http://thumb.1010pic.com/pic6/res/CZDL/web/STSource/2019071607114642796027/SYS201907160711494646126808_ST/SYS201907160711494646126808_ST.001.png"/>
            <p:cNvPicPr>
              <a:picLocks noChangeAspect="1"/>
            </p:cNvPicPr>
            <p:nvPr/>
          </p:nvPicPr>
          <p:blipFill>
            <a:blip r:embed="rId3" r:link="rId4" cstate="print"/>
            <a:stretch>
              <a:fillRect/>
            </a:stretch>
          </p:blipFill>
          <p:spPr>
            <a:xfrm>
              <a:off x="720" y="1757"/>
              <a:ext cx="5400" cy="3569"/>
            </a:xfrm>
            <a:prstGeom prst="rect">
              <a:avLst/>
            </a:prstGeom>
            <a:noFill/>
            <a:ln w="9525">
              <a:noFill/>
            </a:ln>
          </p:spPr>
        </p:pic>
        <p:pic>
          <p:nvPicPr>
            <p:cNvPr id="7" name="图片 6" descr="http://thumb.1010pic.com/pic6/res/CZDL/web/STSource/2019101107585923979460/SYS201910110759051659223670_ST/SYS201910110759051659223670_ST.001.png"/>
            <p:cNvPicPr>
              <a:picLocks noChangeAspect="1"/>
            </p:cNvPicPr>
            <p:nvPr/>
          </p:nvPicPr>
          <p:blipFill>
            <a:blip r:embed="rId5" r:link="rId4" cstate="print"/>
            <a:stretch>
              <a:fillRect/>
            </a:stretch>
          </p:blipFill>
          <p:spPr>
            <a:xfrm>
              <a:off x="540" y="5326"/>
              <a:ext cx="5055" cy="3602"/>
            </a:xfrm>
            <a:prstGeom prst="rect">
              <a:avLst/>
            </a:prstGeom>
            <a:noFill/>
            <a:ln w="9525">
              <a:noFill/>
            </a:ln>
          </p:spPr>
        </p:pic>
        <p:pic>
          <p:nvPicPr>
            <p:cNvPr id="8" name="图片 7" descr="http://thumb.1010pic.com/pic20/95/95196/image005.jpg"/>
            <p:cNvPicPr>
              <a:picLocks noChangeAspect="1"/>
            </p:cNvPicPr>
            <p:nvPr/>
          </p:nvPicPr>
          <p:blipFill>
            <a:blip r:embed="rId6" r:link="rId4" cstate="print"/>
            <a:stretch>
              <a:fillRect/>
            </a:stretch>
          </p:blipFill>
          <p:spPr>
            <a:xfrm>
              <a:off x="5595" y="5280"/>
              <a:ext cx="5115" cy="3659"/>
            </a:xfrm>
            <a:prstGeom prst="rect">
              <a:avLst/>
            </a:prstGeom>
            <a:noFill/>
            <a:ln w="9525">
              <a:noFill/>
            </a:ln>
          </p:spPr>
        </p:pic>
        <p:pic>
          <p:nvPicPr>
            <p:cNvPr id="9" name="图片 8" descr="http://thumb.1010pic.com/pic6/res/CZDL/web/STSource/2019071607114642796027/SYS201907160711494646126808_ST/SYS201907160711494646126808_ST.002.png"/>
            <p:cNvPicPr>
              <a:picLocks noChangeAspect="1"/>
            </p:cNvPicPr>
            <p:nvPr/>
          </p:nvPicPr>
          <p:blipFill>
            <a:blip r:embed="rId7" r:link="rId4" cstate="print"/>
            <a:stretch>
              <a:fillRect/>
            </a:stretch>
          </p:blipFill>
          <p:spPr>
            <a:xfrm>
              <a:off x="6300" y="2164"/>
              <a:ext cx="4335" cy="2850"/>
            </a:xfrm>
            <a:prstGeom prst="rect">
              <a:avLst/>
            </a:prstGeom>
            <a:noFill/>
            <a:ln w="9525">
              <a:noFill/>
            </a:ln>
          </p:spPr>
        </p:pic>
        <p:sp>
          <p:nvSpPr>
            <p:cNvPr id="10" name="文本框 9"/>
            <p:cNvSpPr txBox="1"/>
            <p:nvPr/>
          </p:nvSpPr>
          <p:spPr>
            <a:xfrm>
              <a:off x="1200" y="8846"/>
              <a:ext cx="2745" cy="484"/>
            </a:xfrm>
            <a:prstGeom prst="rect">
              <a:avLst/>
            </a:prstGeom>
            <a:noFill/>
            <a:ln w="9525">
              <a:noFill/>
            </a:ln>
          </p:spPr>
          <p:txBody>
            <a:bodyPr wrap="square"/>
            <a:lstStyle/>
            <a:p>
              <a:r>
                <a:rPr lang="zh-CN" altLang="en-US"/>
                <a:t>图c 亚洲主要气候类型图</a:t>
              </a:r>
            </a:p>
            <a:p>
              <a:endParaRPr lang="zh-CN" altLang="en-US"/>
            </a:p>
          </p:txBody>
        </p:sp>
        <p:sp>
          <p:nvSpPr>
            <p:cNvPr id="11" name="文本框 10"/>
            <p:cNvSpPr txBox="1"/>
            <p:nvPr/>
          </p:nvSpPr>
          <p:spPr>
            <a:xfrm>
              <a:off x="6300" y="8846"/>
              <a:ext cx="2745" cy="484"/>
            </a:xfrm>
            <a:prstGeom prst="rect">
              <a:avLst/>
            </a:prstGeom>
            <a:noFill/>
            <a:ln w="9525">
              <a:noFill/>
            </a:ln>
          </p:spPr>
          <p:txBody>
            <a:bodyPr wrap="square"/>
            <a:lstStyle/>
            <a:p>
              <a:r>
                <a:rPr lang="zh-CN" altLang="en-US"/>
                <a:t>图d 西亚主要国家图</a:t>
              </a:r>
            </a:p>
            <a:p>
              <a:endParaRPr lang="zh-CN" altLang="en-US"/>
            </a:p>
          </p:txBody>
        </p:sp>
      </p:grpSp>
      <p:sp>
        <p:nvSpPr>
          <p:cNvPr id="12" name="文本框 11"/>
          <p:cNvSpPr txBox="1"/>
          <p:nvPr/>
        </p:nvSpPr>
        <p:spPr>
          <a:xfrm>
            <a:off x="967105" y="1403350"/>
            <a:ext cx="2339975" cy="460375"/>
          </a:xfrm>
          <a:prstGeom prst="rect">
            <a:avLst/>
          </a:prstGeom>
          <a:noFill/>
        </p:spPr>
        <p:txBody>
          <a:bodyPr wrap="square" rtlCol="0">
            <a:spAutoFit/>
          </a:bodyPr>
          <a:lstStyle/>
          <a:p>
            <a:r>
              <a:rPr lang="zh-CN" altLang="en-US" sz="2400" b="1">
                <a:solidFill>
                  <a:srgbClr val="FF0000"/>
                </a:solidFill>
              </a:rPr>
              <a:t>阿富汗</a:t>
            </a:r>
          </a:p>
        </p:txBody>
      </p:sp>
      <p:sp>
        <p:nvSpPr>
          <p:cNvPr id="14" name="文本框 13"/>
          <p:cNvSpPr txBox="1"/>
          <p:nvPr/>
        </p:nvSpPr>
        <p:spPr>
          <a:xfrm>
            <a:off x="967105" y="3686175"/>
            <a:ext cx="2339975" cy="460375"/>
          </a:xfrm>
          <a:prstGeom prst="rect">
            <a:avLst/>
          </a:prstGeom>
          <a:noFill/>
        </p:spPr>
        <p:txBody>
          <a:bodyPr wrap="square" rtlCol="0">
            <a:spAutoFit/>
          </a:bodyPr>
          <a:lstStyle/>
          <a:p>
            <a:r>
              <a:rPr lang="zh-CN" altLang="en-US" sz="2400" b="1">
                <a:solidFill>
                  <a:srgbClr val="FF0000"/>
                </a:solidFill>
              </a:rPr>
              <a:t>干旱</a:t>
            </a:r>
          </a:p>
        </p:txBody>
      </p:sp>
      <p:sp>
        <p:nvSpPr>
          <p:cNvPr id="15" name="文本框 14"/>
          <p:cNvSpPr txBox="1"/>
          <p:nvPr/>
        </p:nvSpPr>
        <p:spPr>
          <a:xfrm>
            <a:off x="1713230" y="2708910"/>
            <a:ext cx="2339975" cy="460375"/>
          </a:xfrm>
          <a:prstGeom prst="rect">
            <a:avLst/>
          </a:prstGeom>
          <a:noFill/>
        </p:spPr>
        <p:txBody>
          <a:bodyPr wrap="square" rtlCol="0">
            <a:spAutoFit/>
          </a:bodyPr>
          <a:lstStyle/>
          <a:p>
            <a:r>
              <a:rPr lang="zh-CN" altLang="en-US" sz="2400" b="1">
                <a:solidFill>
                  <a:srgbClr val="FF0000"/>
                </a:solidFill>
              </a:rPr>
              <a:t>两河</a:t>
            </a:r>
          </a:p>
        </p:txBody>
      </p:sp>
      <p:sp>
        <p:nvSpPr>
          <p:cNvPr id="16" name="文本框 15"/>
          <p:cNvSpPr txBox="1"/>
          <p:nvPr/>
        </p:nvSpPr>
        <p:spPr>
          <a:xfrm>
            <a:off x="2063115" y="5485130"/>
            <a:ext cx="2339975" cy="460375"/>
          </a:xfrm>
          <a:prstGeom prst="rect">
            <a:avLst/>
          </a:prstGeom>
          <a:noFill/>
        </p:spPr>
        <p:txBody>
          <a:bodyPr wrap="square" rtlCol="0">
            <a:spAutoFit/>
          </a:bodyPr>
          <a:lstStyle/>
          <a:p>
            <a:r>
              <a:rPr lang="zh-CN" altLang="en-US" sz="2400" b="1">
                <a:solidFill>
                  <a:srgbClr val="FF0000"/>
                </a:solidFill>
              </a:rPr>
              <a:t>世界油阀</a:t>
            </a:r>
          </a:p>
        </p:txBody>
      </p:sp>
      <p:sp>
        <p:nvSpPr>
          <p:cNvPr id="17" name="文本框 16"/>
          <p:cNvSpPr txBox="1"/>
          <p:nvPr/>
        </p:nvSpPr>
        <p:spPr>
          <a:xfrm>
            <a:off x="2556510" y="5024755"/>
            <a:ext cx="2339975" cy="460375"/>
          </a:xfrm>
          <a:prstGeom prst="rect">
            <a:avLst/>
          </a:prstGeom>
          <a:noFill/>
        </p:spPr>
        <p:txBody>
          <a:bodyPr wrap="square" rtlCol="0">
            <a:spAutoFit/>
          </a:bodyPr>
          <a:lstStyle/>
          <a:p>
            <a:r>
              <a:rPr lang="zh-CN" altLang="en-US" sz="2400" b="1">
                <a:solidFill>
                  <a:srgbClr val="FF0000"/>
                </a:solidFill>
              </a:rPr>
              <a:t>阿拉伯海</a:t>
            </a:r>
          </a:p>
        </p:txBody>
      </p:sp>
      <p:sp>
        <p:nvSpPr>
          <p:cNvPr id="18" name="文本框 17"/>
          <p:cNvSpPr txBox="1"/>
          <p:nvPr/>
        </p:nvSpPr>
        <p:spPr>
          <a:xfrm>
            <a:off x="1221105" y="5024755"/>
            <a:ext cx="1102995" cy="460375"/>
          </a:xfrm>
          <a:prstGeom prst="rect">
            <a:avLst/>
          </a:prstGeom>
          <a:noFill/>
        </p:spPr>
        <p:txBody>
          <a:bodyPr wrap="square" rtlCol="0">
            <a:spAutoFit/>
          </a:bodyPr>
          <a:lstStyle/>
          <a:p>
            <a:r>
              <a:rPr lang="zh-CN" altLang="en-US" sz="2400" b="1">
                <a:solidFill>
                  <a:srgbClr val="FF0000"/>
                </a:solidFill>
              </a:rPr>
              <a:t>波斯湾</a:t>
            </a:r>
          </a:p>
        </p:txBody>
      </p:sp>
      <p:sp>
        <p:nvSpPr>
          <p:cNvPr id="19" name="文本框 18"/>
          <p:cNvSpPr txBox="1"/>
          <p:nvPr/>
        </p:nvSpPr>
        <p:spPr>
          <a:xfrm>
            <a:off x="1824990" y="4564380"/>
            <a:ext cx="2339975" cy="460375"/>
          </a:xfrm>
          <a:prstGeom prst="rect">
            <a:avLst/>
          </a:prstGeom>
          <a:noFill/>
        </p:spPr>
        <p:txBody>
          <a:bodyPr wrap="square" rtlCol="0">
            <a:spAutoFit/>
          </a:bodyPr>
          <a:lstStyle/>
          <a:p>
            <a:r>
              <a:rPr lang="zh-CN" altLang="en-US" sz="2400" b="1">
                <a:solidFill>
                  <a:srgbClr val="FF0000"/>
                </a:solidFill>
              </a:rPr>
              <a:t>霍尔木兹</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P spid="16" grpId="0"/>
      <p:bldP spid="17" grpId="0"/>
      <p:bldP spid="18"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zh-CN" altLang="en-US" sz="2400" b="1" dirty="0">
                <a:solidFill>
                  <a:schemeClr val="tx1"/>
                </a:solidFill>
              </a:rPr>
              <a:t>1.读右图写出七大洲：</a:t>
            </a:r>
          </a:p>
          <a:p>
            <a:r>
              <a:rPr lang="zh-CN" altLang="en-US" sz="2400" b="1" dirty="0">
                <a:solidFill>
                  <a:schemeClr val="tx1"/>
                </a:solidFill>
              </a:rPr>
              <a:t>A</a:t>
            </a:r>
            <a:r>
              <a:rPr lang="zh-CN" altLang="en-US" sz="2400" b="1" u="sng" dirty="0">
                <a:solidFill>
                  <a:schemeClr val="tx1"/>
                </a:solidFill>
              </a:rPr>
              <a:t>          </a:t>
            </a:r>
            <a:r>
              <a:rPr lang="zh-CN" altLang="en-US" sz="2400" b="1" dirty="0">
                <a:solidFill>
                  <a:schemeClr val="tx1"/>
                </a:solidFill>
              </a:rPr>
              <a:t>、B</a:t>
            </a:r>
            <a:r>
              <a:rPr sz="2400" b="1" u="sng" dirty="0">
                <a:solidFill>
                  <a:schemeClr val="tx1"/>
                </a:solidFill>
                <a:sym typeface="+mn-ea"/>
              </a:rPr>
              <a:t>          </a:t>
            </a:r>
            <a:r>
              <a:rPr lang="zh-CN" altLang="en-US" sz="2400" b="1" dirty="0">
                <a:solidFill>
                  <a:schemeClr val="tx1"/>
                </a:solidFill>
              </a:rPr>
              <a:t>、C</a:t>
            </a:r>
            <a:r>
              <a:rPr sz="2400" b="1" u="sng" dirty="0">
                <a:solidFill>
                  <a:schemeClr val="tx1"/>
                </a:solidFill>
                <a:sym typeface="+mn-ea"/>
              </a:rPr>
              <a:t>          </a:t>
            </a:r>
            <a:r>
              <a:rPr lang="zh-CN" altLang="en-US" sz="2400" b="1" dirty="0">
                <a:solidFill>
                  <a:schemeClr val="tx1"/>
                </a:solidFill>
              </a:rPr>
              <a:t>、</a:t>
            </a:r>
          </a:p>
          <a:p>
            <a:r>
              <a:rPr lang="zh-CN" altLang="en-US" sz="2400" b="1" dirty="0">
                <a:solidFill>
                  <a:schemeClr val="tx1"/>
                </a:solidFill>
              </a:rPr>
              <a:t>D</a:t>
            </a:r>
            <a:r>
              <a:rPr sz="2400" b="1" u="sng" dirty="0">
                <a:solidFill>
                  <a:schemeClr val="tx1"/>
                </a:solidFill>
                <a:sym typeface="+mn-ea"/>
              </a:rPr>
              <a:t>          </a:t>
            </a:r>
            <a:r>
              <a:rPr lang="zh-CN" altLang="en-US" sz="2400" b="1" dirty="0">
                <a:solidFill>
                  <a:schemeClr val="tx1"/>
                </a:solidFill>
              </a:rPr>
              <a:t>、E</a:t>
            </a:r>
            <a:r>
              <a:rPr sz="2400" b="1" u="sng" dirty="0">
                <a:solidFill>
                  <a:schemeClr val="tx1"/>
                </a:solidFill>
                <a:sym typeface="+mn-ea"/>
              </a:rPr>
              <a:t>          </a:t>
            </a:r>
            <a:r>
              <a:rPr lang="zh-CN" altLang="en-US" sz="2400" b="1" dirty="0">
                <a:solidFill>
                  <a:schemeClr val="tx1"/>
                </a:solidFill>
              </a:rPr>
              <a:t>、F</a:t>
            </a:r>
            <a:r>
              <a:rPr sz="2400" b="1" u="sng" dirty="0">
                <a:solidFill>
                  <a:schemeClr val="tx1"/>
                </a:solidFill>
                <a:sym typeface="+mn-ea"/>
              </a:rPr>
              <a:t>          </a:t>
            </a:r>
            <a:r>
              <a:rPr lang="zh-CN" altLang="en-US" sz="2400" b="1" dirty="0">
                <a:solidFill>
                  <a:schemeClr val="tx1"/>
                </a:solidFill>
              </a:rPr>
              <a:t>、</a:t>
            </a:r>
          </a:p>
          <a:p>
            <a:r>
              <a:rPr lang="zh-CN" altLang="en-US" sz="2400" b="1" dirty="0">
                <a:solidFill>
                  <a:schemeClr val="tx1"/>
                </a:solidFill>
              </a:rPr>
              <a:t>G</a:t>
            </a:r>
            <a:r>
              <a:rPr sz="2400" b="1" u="sng" dirty="0">
                <a:solidFill>
                  <a:schemeClr val="tx1"/>
                </a:solidFill>
                <a:sym typeface="+mn-ea"/>
              </a:rPr>
              <a:t>          </a:t>
            </a:r>
            <a:r>
              <a:rPr lang="zh-CN" altLang="en-US" sz="2400" b="1" dirty="0">
                <a:solidFill>
                  <a:schemeClr val="tx1"/>
                </a:solidFill>
              </a:rPr>
              <a:t>。</a:t>
            </a:r>
          </a:p>
          <a:p>
            <a:r>
              <a:rPr lang="zh-CN" altLang="en-US" sz="2400" b="1" dirty="0">
                <a:solidFill>
                  <a:schemeClr val="tx1"/>
                </a:solidFill>
              </a:rPr>
              <a:t>四大洋：①</a:t>
            </a:r>
            <a:r>
              <a:rPr sz="2400" b="1" u="sng" dirty="0">
                <a:solidFill>
                  <a:schemeClr val="tx1"/>
                </a:solidFill>
                <a:sym typeface="+mn-ea"/>
              </a:rPr>
              <a:t>          </a:t>
            </a:r>
            <a:r>
              <a:rPr lang="zh-CN" altLang="en-US" sz="2400" b="1" dirty="0">
                <a:solidFill>
                  <a:schemeClr val="tx1"/>
                </a:solidFill>
              </a:rPr>
              <a:t>、 ②</a:t>
            </a:r>
            <a:r>
              <a:rPr sz="2400" b="1" u="sng" dirty="0">
                <a:solidFill>
                  <a:schemeClr val="tx1"/>
                </a:solidFill>
                <a:sym typeface="+mn-ea"/>
              </a:rPr>
              <a:t>          </a:t>
            </a:r>
            <a:r>
              <a:rPr lang="zh-CN" altLang="en-US" sz="2400" b="1" dirty="0">
                <a:solidFill>
                  <a:schemeClr val="tx1"/>
                </a:solidFill>
              </a:rPr>
              <a:t>、</a:t>
            </a:r>
          </a:p>
          <a:p>
            <a:r>
              <a:rPr lang="zh-CN" altLang="en-US" sz="2400" b="1" dirty="0">
                <a:solidFill>
                  <a:schemeClr val="tx1"/>
                </a:solidFill>
              </a:rPr>
              <a:t>③</a:t>
            </a:r>
            <a:r>
              <a:rPr sz="2400" b="1" u="sng" dirty="0">
                <a:solidFill>
                  <a:schemeClr val="tx1"/>
                </a:solidFill>
                <a:sym typeface="+mn-ea"/>
              </a:rPr>
              <a:t>          </a:t>
            </a:r>
            <a:r>
              <a:rPr lang="zh-CN" altLang="en-US" sz="2400" b="1" dirty="0">
                <a:solidFill>
                  <a:schemeClr val="tx1"/>
                </a:solidFill>
              </a:rPr>
              <a:t>、 ④</a:t>
            </a:r>
            <a:r>
              <a:rPr sz="2400" b="1" u="sng" dirty="0">
                <a:solidFill>
                  <a:schemeClr val="tx1"/>
                </a:solidFill>
                <a:sym typeface="+mn-ea"/>
              </a:rPr>
              <a:t>          </a:t>
            </a:r>
            <a:r>
              <a:rPr lang="zh-CN" altLang="en-US" sz="2400" b="1" dirty="0">
                <a:solidFill>
                  <a:schemeClr val="tx1"/>
                </a:solidFill>
              </a:rPr>
              <a:t>。</a:t>
            </a:r>
          </a:p>
          <a:p>
            <a:r>
              <a:rPr lang="zh-CN" altLang="en-US" sz="2400" b="1" dirty="0">
                <a:solidFill>
                  <a:schemeClr val="tx1"/>
                </a:solidFill>
              </a:rPr>
              <a:t>2.南北半球的分界线是</a:t>
            </a:r>
            <a:r>
              <a:rPr lang="zh-CN" altLang="en-US" sz="2400" b="1" u="sng" dirty="0">
                <a:solidFill>
                  <a:schemeClr val="tx1"/>
                </a:solidFill>
              </a:rPr>
              <a:t>               </a:t>
            </a:r>
            <a:r>
              <a:rPr lang="zh-CN" altLang="en-US" sz="2400" b="1" dirty="0">
                <a:solidFill>
                  <a:schemeClr val="tx1"/>
                </a:solidFill>
              </a:rPr>
              <a:t>  ；</a:t>
            </a:r>
          </a:p>
          <a:p>
            <a:r>
              <a:rPr lang="zh-CN" altLang="en-US" sz="2400" b="1" dirty="0">
                <a:solidFill>
                  <a:schemeClr val="tx1"/>
                </a:solidFill>
              </a:rPr>
              <a:t>东西半球的分界线是</a:t>
            </a:r>
            <a:r>
              <a:rPr sz="2400" b="1" u="sng" dirty="0">
                <a:solidFill>
                  <a:schemeClr val="tx1"/>
                </a:solidFill>
                <a:sym typeface="+mn-ea"/>
              </a:rPr>
              <a:t>                                </a:t>
            </a:r>
            <a:r>
              <a:rPr lang="zh-CN" altLang="en-US" sz="2400" b="1" dirty="0" smtClean="0">
                <a:solidFill>
                  <a:schemeClr val="tx1"/>
                </a:solidFill>
              </a:rPr>
              <a:t>经</a:t>
            </a:r>
            <a:r>
              <a:rPr lang="zh-CN" altLang="en-US" sz="2400" b="1" dirty="0">
                <a:solidFill>
                  <a:schemeClr val="tx1"/>
                </a:solidFill>
              </a:rPr>
              <a:t>线圈 。</a:t>
            </a:r>
          </a:p>
        </p:txBody>
      </p:sp>
      <p:grpSp>
        <p:nvGrpSpPr>
          <p:cNvPr id="1073742868" name="组合 1073742867"/>
          <p:cNvGrpSpPr/>
          <p:nvPr/>
        </p:nvGrpSpPr>
        <p:grpSpPr>
          <a:xfrm>
            <a:off x="5386705" y="1073468"/>
            <a:ext cx="6935470" cy="4711065"/>
            <a:chOff x="6480" y="4695"/>
            <a:chExt cx="3810" cy="3008"/>
          </a:xfrm>
        </p:grpSpPr>
        <p:pic>
          <p:nvPicPr>
            <p:cNvPr id="1073742855" name="图片 1073742854" descr="七大洲"/>
            <p:cNvPicPr>
              <a:picLocks noChangeAspect="1"/>
            </p:cNvPicPr>
            <p:nvPr/>
          </p:nvPicPr>
          <p:blipFill>
            <a:blip r:embed="rId3" cstate="print"/>
            <a:stretch>
              <a:fillRect/>
            </a:stretch>
          </p:blipFill>
          <p:spPr>
            <a:xfrm>
              <a:off x="6480" y="5070"/>
              <a:ext cx="3810" cy="2633"/>
            </a:xfrm>
            <a:prstGeom prst="rect">
              <a:avLst/>
            </a:prstGeom>
            <a:noFill/>
            <a:ln w="9525">
              <a:noFill/>
            </a:ln>
          </p:spPr>
        </p:pic>
        <p:sp>
          <p:nvSpPr>
            <p:cNvPr id="1073742864" name="文本框 1073742863"/>
            <p:cNvSpPr txBox="1"/>
            <p:nvPr/>
          </p:nvSpPr>
          <p:spPr>
            <a:xfrm>
              <a:off x="7110" y="4695"/>
              <a:ext cx="1005" cy="375"/>
            </a:xfrm>
            <a:prstGeom prst="rect">
              <a:avLst/>
            </a:prstGeom>
            <a:noFill/>
            <a:ln w="9525">
              <a:noFill/>
            </a:ln>
          </p:spPr>
          <p:txBody>
            <a:bodyPr wrap="square"/>
            <a:lstStyle/>
            <a:p>
              <a:r>
                <a:rPr lang="zh-CN" altLang="en-US"/>
                <a:t>20°W</a:t>
              </a:r>
            </a:p>
            <a:p>
              <a:endParaRPr lang="zh-CN" altLang="en-US"/>
            </a:p>
          </p:txBody>
        </p:sp>
        <p:sp>
          <p:nvSpPr>
            <p:cNvPr id="1073742865" name="文本框 1073742864"/>
            <p:cNvSpPr txBox="1"/>
            <p:nvPr/>
          </p:nvSpPr>
          <p:spPr>
            <a:xfrm>
              <a:off x="8205" y="4725"/>
              <a:ext cx="1005" cy="375"/>
            </a:xfrm>
            <a:prstGeom prst="rect">
              <a:avLst/>
            </a:prstGeom>
            <a:noFill/>
            <a:ln w="9525">
              <a:noFill/>
            </a:ln>
          </p:spPr>
          <p:txBody>
            <a:bodyPr wrap="square"/>
            <a:lstStyle/>
            <a:p>
              <a:r>
                <a:rPr lang="zh-CN" altLang="en-US"/>
                <a:t>160°E</a:t>
              </a:r>
            </a:p>
            <a:p>
              <a:endParaRPr lang="zh-CN" altLang="en-US"/>
            </a:p>
          </p:txBody>
        </p:sp>
        <p:sp>
          <p:nvSpPr>
            <p:cNvPr id="1073742866" name="任意多边形 1073742865"/>
            <p:cNvSpPr/>
            <p:nvPr/>
          </p:nvSpPr>
          <p:spPr>
            <a:xfrm>
              <a:off x="6553" y="5085"/>
              <a:ext cx="842" cy="2618"/>
            </a:xfrm>
            <a:custGeom>
              <a:avLst/>
              <a:gdLst/>
              <a:ahLst/>
              <a:cxnLst/>
              <a:rect l="0" t="0" r="0" b="0"/>
              <a:pathLst>
                <a:path w="842" h="2618">
                  <a:moveTo>
                    <a:pt x="827" y="0"/>
                  </a:moveTo>
                  <a:cubicBezTo>
                    <a:pt x="747" y="73"/>
                    <a:pt x="477" y="260"/>
                    <a:pt x="347" y="435"/>
                  </a:cubicBezTo>
                  <a:cubicBezTo>
                    <a:pt x="217" y="610"/>
                    <a:pt x="94" y="848"/>
                    <a:pt x="47" y="1050"/>
                  </a:cubicBezTo>
                  <a:cubicBezTo>
                    <a:pt x="0" y="1252"/>
                    <a:pt x="22" y="1468"/>
                    <a:pt x="62" y="1650"/>
                  </a:cubicBezTo>
                  <a:cubicBezTo>
                    <a:pt x="102" y="1832"/>
                    <a:pt x="202" y="2010"/>
                    <a:pt x="287" y="2145"/>
                  </a:cubicBezTo>
                  <a:cubicBezTo>
                    <a:pt x="372" y="2280"/>
                    <a:pt x="479" y="2381"/>
                    <a:pt x="572" y="2460"/>
                  </a:cubicBezTo>
                  <a:cubicBezTo>
                    <a:pt x="665" y="2539"/>
                    <a:pt x="786" y="2585"/>
                    <a:pt x="842" y="2618"/>
                  </a:cubicBezTo>
                </a:path>
              </a:pathLst>
            </a:custGeom>
            <a:noFill/>
            <a:ln w="9525" cap="flat" cmpd="sng">
              <a:solidFill>
                <a:srgbClr val="000000"/>
              </a:solidFill>
              <a:prstDash val="solid"/>
              <a:headEnd type="none" w="med" len="med"/>
              <a:tailEnd type="none" w="med" len="med"/>
            </a:ln>
          </p:spPr>
          <p:txBody>
            <a:bodyPr/>
            <a:lstStyle/>
            <a:p>
              <a:endParaRPr lang="zh-CN" altLang="en-US"/>
            </a:p>
          </p:txBody>
        </p:sp>
        <p:sp>
          <p:nvSpPr>
            <p:cNvPr id="1073742867" name="任意多边形 1073742866"/>
            <p:cNvSpPr/>
            <p:nvPr/>
          </p:nvSpPr>
          <p:spPr>
            <a:xfrm>
              <a:off x="8415" y="5070"/>
              <a:ext cx="125" cy="2610"/>
            </a:xfrm>
            <a:custGeom>
              <a:avLst/>
              <a:gdLst/>
              <a:ahLst/>
              <a:cxnLst/>
              <a:rect l="0" t="0" r="0" b="0"/>
              <a:pathLst>
                <a:path w="125" h="2610">
                  <a:moveTo>
                    <a:pt x="0" y="0"/>
                  </a:moveTo>
                  <a:cubicBezTo>
                    <a:pt x="15" y="165"/>
                    <a:pt x="70" y="740"/>
                    <a:pt x="90" y="990"/>
                  </a:cubicBezTo>
                  <a:cubicBezTo>
                    <a:pt x="110" y="1240"/>
                    <a:pt x="115" y="1305"/>
                    <a:pt x="120" y="1500"/>
                  </a:cubicBezTo>
                  <a:cubicBezTo>
                    <a:pt x="125" y="1695"/>
                    <a:pt x="123" y="1975"/>
                    <a:pt x="120" y="2160"/>
                  </a:cubicBezTo>
                  <a:cubicBezTo>
                    <a:pt x="117" y="2345"/>
                    <a:pt x="108" y="2516"/>
                    <a:pt x="105" y="2610"/>
                  </a:cubicBezTo>
                </a:path>
              </a:pathLst>
            </a:custGeom>
            <a:noFill/>
            <a:ln w="9525" cap="flat" cmpd="sng">
              <a:solidFill>
                <a:srgbClr val="000000"/>
              </a:solidFill>
              <a:prstDash val="solid"/>
              <a:headEnd type="none" w="med" len="med"/>
              <a:tailEnd type="none" w="med" len="med"/>
            </a:ln>
          </p:spPr>
          <p:txBody>
            <a:bodyPr/>
            <a:lstStyle/>
            <a:p>
              <a:endParaRPr lang="zh-CN" altLang="en-US"/>
            </a:p>
          </p:txBody>
        </p:sp>
      </p:grpSp>
      <p:sp>
        <p:nvSpPr>
          <p:cNvPr id="4" name="文本框 3"/>
          <p:cNvSpPr txBox="1"/>
          <p:nvPr/>
        </p:nvSpPr>
        <p:spPr>
          <a:xfrm>
            <a:off x="0" y="0"/>
            <a:ext cx="2556510" cy="645160"/>
          </a:xfrm>
          <a:prstGeom prst="rect">
            <a:avLst/>
          </a:prstGeom>
          <a:noFill/>
        </p:spPr>
        <p:txBody>
          <a:bodyPr wrap="square" rtlCol="0">
            <a:spAutoFit/>
          </a:bodyPr>
          <a:lstStyle/>
          <a:p>
            <a:r>
              <a:rPr lang="zh-CN" altLang="en-US" sz="3600" b="1">
                <a:solidFill>
                  <a:srgbClr val="7030A0"/>
                </a:solidFill>
              </a:rPr>
              <a:t>夯实基础</a:t>
            </a:r>
          </a:p>
        </p:txBody>
      </p:sp>
      <p:sp>
        <p:nvSpPr>
          <p:cNvPr id="2" name="文本框 1"/>
          <p:cNvSpPr txBox="1"/>
          <p:nvPr/>
        </p:nvSpPr>
        <p:spPr>
          <a:xfrm>
            <a:off x="922655" y="2130425"/>
            <a:ext cx="1135380" cy="460375"/>
          </a:xfrm>
          <a:prstGeom prst="rect">
            <a:avLst/>
          </a:prstGeom>
          <a:noFill/>
        </p:spPr>
        <p:txBody>
          <a:bodyPr wrap="square" rtlCol="0">
            <a:spAutoFit/>
          </a:bodyPr>
          <a:lstStyle/>
          <a:p>
            <a:r>
              <a:rPr lang="zh-CN" altLang="en-US" sz="2400" b="1">
                <a:solidFill>
                  <a:srgbClr val="FF0000"/>
                </a:solidFill>
              </a:rPr>
              <a:t>亚洲</a:t>
            </a:r>
          </a:p>
        </p:txBody>
      </p:sp>
      <p:sp>
        <p:nvSpPr>
          <p:cNvPr id="6" name="文本框 5"/>
          <p:cNvSpPr txBox="1"/>
          <p:nvPr/>
        </p:nvSpPr>
        <p:spPr>
          <a:xfrm>
            <a:off x="922655" y="2686050"/>
            <a:ext cx="1135380" cy="460375"/>
          </a:xfrm>
          <a:prstGeom prst="rect">
            <a:avLst/>
          </a:prstGeom>
          <a:noFill/>
        </p:spPr>
        <p:txBody>
          <a:bodyPr wrap="square" rtlCol="0">
            <a:spAutoFit/>
          </a:bodyPr>
          <a:lstStyle/>
          <a:p>
            <a:r>
              <a:rPr lang="zh-CN" altLang="en-US" sz="2400" b="1">
                <a:solidFill>
                  <a:srgbClr val="FF0000"/>
                </a:solidFill>
              </a:rPr>
              <a:t>南美洲</a:t>
            </a:r>
          </a:p>
        </p:txBody>
      </p:sp>
      <p:sp>
        <p:nvSpPr>
          <p:cNvPr id="7" name="文本框 6"/>
          <p:cNvSpPr txBox="1"/>
          <p:nvPr/>
        </p:nvSpPr>
        <p:spPr>
          <a:xfrm>
            <a:off x="2308860" y="2717800"/>
            <a:ext cx="1135380" cy="460375"/>
          </a:xfrm>
          <a:prstGeom prst="rect">
            <a:avLst/>
          </a:prstGeom>
          <a:noFill/>
        </p:spPr>
        <p:txBody>
          <a:bodyPr wrap="square" rtlCol="0">
            <a:spAutoFit/>
          </a:bodyPr>
          <a:lstStyle/>
          <a:p>
            <a:r>
              <a:rPr lang="zh-CN" altLang="en-US" sz="2400" b="1">
                <a:solidFill>
                  <a:srgbClr val="FF0000"/>
                </a:solidFill>
              </a:rPr>
              <a:t>南极洲</a:t>
            </a:r>
          </a:p>
        </p:txBody>
      </p:sp>
      <p:sp>
        <p:nvSpPr>
          <p:cNvPr id="8" name="文本框 7"/>
          <p:cNvSpPr txBox="1"/>
          <p:nvPr/>
        </p:nvSpPr>
        <p:spPr>
          <a:xfrm>
            <a:off x="922655" y="3312795"/>
            <a:ext cx="1135380" cy="460375"/>
          </a:xfrm>
          <a:prstGeom prst="rect">
            <a:avLst/>
          </a:prstGeom>
          <a:noFill/>
        </p:spPr>
        <p:txBody>
          <a:bodyPr wrap="square" rtlCol="0">
            <a:spAutoFit/>
          </a:bodyPr>
          <a:lstStyle/>
          <a:p>
            <a:r>
              <a:rPr lang="zh-CN" altLang="en-US" sz="2400" b="1">
                <a:solidFill>
                  <a:srgbClr val="FF0000"/>
                </a:solidFill>
              </a:rPr>
              <a:t>欧洲</a:t>
            </a:r>
          </a:p>
        </p:txBody>
      </p:sp>
      <p:sp>
        <p:nvSpPr>
          <p:cNvPr id="9" name="文本框 8"/>
          <p:cNvSpPr txBox="1"/>
          <p:nvPr/>
        </p:nvSpPr>
        <p:spPr>
          <a:xfrm>
            <a:off x="3601402" y="5748020"/>
            <a:ext cx="3089275" cy="460375"/>
          </a:xfrm>
          <a:prstGeom prst="rect">
            <a:avLst/>
          </a:prstGeom>
          <a:noFill/>
        </p:spPr>
        <p:txBody>
          <a:bodyPr wrap="square" rtlCol="0">
            <a:spAutoFit/>
          </a:bodyPr>
          <a:lstStyle/>
          <a:p>
            <a:r>
              <a:rPr lang="en-US" altLang="zh-CN" sz="2400" b="1" dirty="0">
                <a:solidFill>
                  <a:srgbClr val="FF0000"/>
                </a:solidFill>
              </a:rPr>
              <a:t>20</a:t>
            </a:r>
            <a:r>
              <a:rPr lang="zh-CN" altLang="en-US" sz="2400" b="1" dirty="0">
                <a:solidFill>
                  <a:srgbClr val="FF0000"/>
                </a:solidFill>
              </a:rPr>
              <a:t>°</a:t>
            </a:r>
            <a:r>
              <a:rPr lang="en-US" altLang="zh-CN" sz="2400" b="1" dirty="0">
                <a:solidFill>
                  <a:srgbClr val="FF0000"/>
                </a:solidFill>
              </a:rPr>
              <a:t>W</a:t>
            </a:r>
            <a:r>
              <a:rPr lang="zh-CN" altLang="en-US" sz="2400" b="1" dirty="0">
                <a:solidFill>
                  <a:srgbClr val="FF0000"/>
                </a:solidFill>
              </a:rPr>
              <a:t>和</a:t>
            </a:r>
            <a:r>
              <a:rPr lang="en-US" altLang="zh-CN" sz="2400" b="1" dirty="0">
                <a:solidFill>
                  <a:srgbClr val="FF0000"/>
                </a:solidFill>
              </a:rPr>
              <a:t>160</a:t>
            </a:r>
            <a:r>
              <a:rPr lang="zh-CN" altLang="en-US" sz="2400" b="1" dirty="0">
                <a:solidFill>
                  <a:srgbClr val="FF0000"/>
                </a:solidFill>
              </a:rPr>
              <a:t>°</a:t>
            </a:r>
            <a:r>
              <a:rPr lang="en-US" altLang="zh-CN" sz="2400" b="1" dirty="0" smtClean="0">
                <a:solidFill>
                  <a:srgbClr val="FF0000"/>
                </a:solidFill>
              </a:rPr>
              <a:t>E</a:t>
            </a:r>
            <a:endParaRPr lang="zh-CN" altLang="en-US" sz="2400" b="1" dirty="0">
              <a:solidFill>
                <a:srgbClr val="FF0000"/>
              </a:solidFill>
            </a:endParaRPr>
          </a:p>
        </p:txBody>
      </p:sp>
      <p:sp>
        <p:nvSpPr>
          <p:cNvPr id="10" name="文本框 9"/>
          <p:cNvSpPr txBox="1"/>
          <p:nvPr/>
        </p:nvSpPr>
        <p:spPr>
          <a:xfrm>
            <a:off x="3724275" y="5154295"/>
            <a:ext cx="1135380" cy="460375"/>
          </a:xfrm>
          <a:prstGeom prst="rect">
            <a:avLst/>
          </a:prstGeom>
          <a:noFill/>
        </p:spPr>
        <p:txBody>
          <a:bodyPr wrap="square" rtlCol="0">
            <a:spAutoFit/>
          </a:bodyPr>
          <a:lstStyle/>
          <a:p>
            <a:r>
              <a:rPr lang="zh-CN" altLang="en-US" sz="2400" b="1" dirty="0" smtClean="0">
                <a:solidFill>
                  <a:srgbClr val="FF0000"/>
                </a:solidFill>
              </a:rPr>
              <a:t>赤道</a:t>
            </a:r>
            <a:endParaRPr lang="zh-CN" altLang="en-US" sz="2400" b="1" dirty="0">
              <a:solidFill>
                <a:srgbClr val="FF0000"/>
              </a:solidFill>
            </a:endParaRPr>
          </a:p>
        </p:txBody>
      </p:sp>
      <p:sp>
        <p:nvSpPr>
          <p:cNvPr id="11" name="文本框 10"/>
          <p:cNvSpPr txBox="1"/>
          <p:nvPr/>
        </p:nvSpPr>
        <p:spPr>
          <a:xfrm>
            <a:off x="2588895" y="4495165"/>
            <a:ext cx="1135380" cy="460375"/>
          </a:xfrm>
          <a:prstGeom prst="rect">
            <a:avLst/>
          </a:prstGeom>
          <a:noFill/>
        </p:spPr>
        <p:txBody>
          <a:bodyPr wrap="square" rtlCol="0">
            <a:spAutoFit/>
          </a:bodyPr>
          <a:lstStyle/>
          <a:p>
            <a:r>
              <a:rPr lang="zh-CN" altLang="en-US" sz="2400" b="1">
                <a:solidFill>
                  <a:srgbClr val="FF0000"/>
                </a:solidFill>
              </a:rPr>
              <a:t>北冰洋</a:t>
            </a:r>
          </a:p>
        </p:txBody>
      </p:sp>
      <p:sp>
        <p:nvSpPr>
          <p:cNvPr id="12" name="文本框 11"/>
          <p:cNvSpPr txBox="1"/>
          <p:nvPr/>
        </p:nvSpPr>
        <p:spPr>
          <a:xfrm>
            <a:off x="922655" y="4495165"/>
            <a:ext cx="1135380" cy="460375"/>
          </a:xfrm>
          <a:prstGeom prst="rect">
            <a:avLst/>
          </a:prstGeom>
          <a:noFill/>
        </p:spPr>
        <p:txBody>
          <a:bodyPr wrap="square" rtlCol="0">
            <a:spAutoFit/>
          </a:bodyPr>
          <a:lstStyle/>
          <a:p>
            <a:r>
              <a:rPr lang="zh-CN" altLang="en-US" sz="2400" b="1">
                <a:solidFill>
                  <a:srgbClr val="FF0000"/>
                </a:solidFill>
              </a:rPr>
              <a:t>印度洋</a:t>
            </a:r>
          </a:p>
        </p:txBody>
      </p:sp>
      <p:sp>
        <p:nvSpPr>
          <p:cNvPr id="13" name="文本框 12"/>
          <p:cNvSpPr txBox="1"/>
          <p:nvPr/>
        </p:nvSpPr>
        <p:spPr>
          <a:xfrm>
            <a:off x="2185035" y="3917950"/>
            <a:ext cx="1135380" cy="460375"/>
          </a:xfrm>
          <a:prstGeom prst="rect">
            <a:avLst/>
          </a:prstGeom>
          <a:noFill/>
        </p:spPr>
        <p:txBody>
          <a:bodyPr wrap="square" rtlCol="0">
            <a:spAutoFit/>
          </a:bodyPr>
          <a:lstStyle/>
          <a:p>
            <a:r>
              <a:rPr lang="zh-CN" altLang="en-US" sz="2400" b="1">
                <a:solidFill>
                  <a:srgbClr val="FF0000"/>
                </a:solidFill>
              </a:rPr>
              <a:t>太平洋</a:t>
            </a:r>
          </a:p>
        </p:txBody>
      </p:sp>
      <p:sp>
        <p:nvSpPr>
          <p:cNvPr id="14" name="文本框 13"/>
          <p:cNvSpPr txBox="1"/>
          <p:nvPr/>
        </p:nvSpPr>
        <p:spPr>
          <a:xfrm>
            <a:off x="3724275" y="3917950"/>
            <a:ext cx="1135380" cy="460375"/>
          </a:xfrm>
          <a:prstGeom prst="rect">
            <a:avLst/>
          </a:prstGeom>
          <a:noFill/>
        </p:spPr>
        <p:txBody>
          <a:bodyPr wrap="square" rtlCol="0">
            <a:spAutoFit/>
          </a:bodyPr>
          <a:lstStyle/>
          <a:p>
            <a:r>
              <a:rPr lang="zh-CN" altLang="en-US" sz="2400" b="1">
                <a:solidFill>
                  <a:srgbClr val="FF0000"/>
                </a:solidFill>
              </a:rPr>
              <a:t>大西洋</a:t>
            </a:r>
          </a:p>
        </p:txBody>
      </p:sp>
      <p:sp>
        <p:nvSpPr>
          <p:cNvPr id="15" name="文本框 14"/>
          <p:cNvSpPr txBox="1"/>
          <p:nvPr/>
        </p:nvSpPr>
        <p:spPr>
          <a:xfrm>
            <a:off x="3724275" y="2686050"/>
            <a:ext cx="1135380" cy="460375"/>
          </a:xfrm>
          <a:prstGeom prst="rect">
            <a:avLst/>
          </a:prstGeom>
          <a:noFill/>
        </p:spPr>
        <p:txBody>
          <a:bodyPr wrap="square" rtlCol="0">
            <a:spAutoFit/>
          </a:bodyPr>
          <a:lstStyle/>
          <a:p>
            <a:r>
              <a:rPr lang="zh-CN" altLang="en-US" sz="2400" b="1">
                <a:solidFill>
                  <a:srgbClr val="FF0000"/>
                </a:solidFill>
              </a:rPr>
              <a:t>大洋洲</a:t>
            </a:r>
          </a:p>
        </p:txBody>
      </p:sp>
      <p:sp>
        <p:nvSpPr>
          <p:cNvPr id="16" name="文本框 15"/>
          <p:cNvSpPr txBox="1"/>
          <p:nvPr/>
        </p:nvSpPr>
        <p:spPr>
          <a:xfrm>
            <a:off x="3724275" y="2130425"/>
            <a:ext cx="1135380" cy="460375"/>
          </a:xfrm>
          <a:prstGeom prst="rect">
            <a:avLst/>
          </a:prstGeom>
          <a:noFill/>
        </p:spPr>
        <p:txBody>
          <a:bodyPr wrap="square" rtlCol="0">
            <a:spAutoFit/>
          </a:bodyPr>
          <a:lstStyle/>
          <a:p>
            <a:r>
              <a:rPr lang="zh-CN" altLang="en-US" sz="2400" b="1">
                <a:solidFill>
                  <a:srgbClr val="FF0000"/>
                </a:solidFill>
              </a:rPr>
              <a:t>非洲</a:t>
            </a:r>
          </a:p>
        </p:txBody>
      </p:sp>
      <p:sp>
        <p:nvSpPr>
          <p:cNvPr id="17" name="文本框 16"/>
          <p:cNvSpPr txBox="1"/>
          <p:nvPr/>
        </p:nvSpPr>
        <p:spPr>
          <a:xfrm>
            <a:off x="2192655" y="2130425"/>
            <a:ext cx="1135380" cy="460375"/>
          </a:xfrm>
          <a:prstGeom prst="rect">
            <a:avLst/>
          </a:prstGeom>
          <a:noFill/>
        </p:spPr>
        <p:txBody>
          <a:bodyPr wrap="square" rtlCol="0">
            <a:spAutoFit/>
          </a:bodyPr>
          <a:lstStyle/>
          <a:p>
            <a:r>
              <a:rPr lang="zh-CN" altLang="en-US" sz="2400" b="1">
                <a:solidFill>
                  <a:srgbClr val="FF0000"/>
                </a:solidFill>
              </a:rPr>
              <a:t>北美洲</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left)">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left)">
                                      <p:cBhvr>
                                        <p:cTn id="57" dur="5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left)">
                                      <p:cBhvr>
                                        <p:cTn id="62" dur="500"/>
                                        <p:tgtEl>
                                          <p:spTgt spid="1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wipe(left)">
                                      <p:cBhvr>
                                        <p:cTn id="6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P spid="9" grpId="0"/>
      <p:bldP spid="10" grpId="0"/>
      <p:bldP spid="11" grpId="0"/>
      <p:bldP spid="12" grpId="0"/>
      <p:bldP spid="13" grpId="0"/>
      <p:bldP spid="14" grpId="0"/>
      <p:bldP spid="15" grpId="0"/>
      <p:bldP spid="16"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649605"/>
            <a:ext cx="12192000" cy="4759325"/>
          </a:xfrm>
        </p:spPr>
        <p:txBody>
          <a:bodyPr>
            <a:noAutofit/>
          </a:bodyPr>
          <a:lstStyle/>
          <a:p>
            <a:r>
              <a:rPr lang="zh-CN" altLang="en-US" sz="2000" b="1" dirty="0">
                <a:solidFill>
                  <a:schemeClr val="tx1"/>
                </a:solidFill>
              </a:rPr>
              <a:t>3.以亚洲为例，了解描述区域地理位置的要点。</a:t>
            </a:r>
          </a:p>
          <a:p>
            <a:endParaRPr lang="zh-CN" altLang="en-US" sz="2000" b="1" dirty="0">
              <a:solidFill>
                <a:schemeClr val="tx1"/>
              </a:solidFill>
            </a:endParaRPr>
          </a:p>
          <a:p>
            <a:endParaRPr lang="zh-CN" altLang="en-US" sz="2000" b="1" dirty="0">
              <a:solidFill>
                <a:schemeClr val="tx1"/>
              </a:solidFill>
            </a:endParaRPr>
          </a:p>
          <a:p>
            <a:endParaRPr lang="zh-CN" altLang="en-US" sz="2000" b="1" dirty="0">
              <a:solidFill>
                <a:schemeClr val="tx1"/>
              </a:solidFill>
            </a:endParaRPr>
          </a:p>
          <a:p>
            <a:endParaRPr lang="zh-CN" altLang="en-US" sz="2000" b="1" dirty="0">
              <a:solidFill>
                <a:schemeClr val="tx1"/>
              </a:solidFill>
            </a:endParaRPr>
          </a:p>
          <a:p>
            <a:endParaRPr lang="zh-CN" altLang="en-US" sz="2000" b="1" dirty="0">
              <a:solidFill>
                <a:schemeClr val="tx1"/>
              </a:solidFill>
            </a:endParaRPr>
          </a:p>
          <a:p>
            <a:endParaRPr lang="zh-CN" altLang="en-US" sz="2000" b="1" dirty="0">
              <a:solidFill>
                <a:schemeClr val="tx1"/>
              </a:solidFill>
            </a:endParaRPr>
          </a:p>
          <a:p>
            <a:endParaRPr lang="zh-CN" altLang="en-US" sz="2000" b="1" dirty="0">
              <a:solidFill>
                <a:schemeClr val="tx1"/>
              </a:solidFill>
            </a:endParaRPr>
          </a:p>
          <a:p>
            <a:pPr>
              <a:lnSpc>
                <a:spcPct val="130000"/>
              </a:lnSpc>
              <a:spcAft>
                <a:spcPts val="0"/>
              </a:spcAft>
            </a:pPr>
            <a:r>
              <a:rPr lang="zh-CN" altLang="en-US" sz="2000" b="1" dirty="0">
                <a:solidFill>
                  <a:schemeClr val="tx1"/>
                </a:solidFill>
              </a:rPr>
              <a:t>（1）海陆位置：亚洲西邻</a:t>
            </a:r>
            <a:r>
              <a:rPr lang="zh-CN" altLang="en-US" sz="2000" b="1" u="sng" dirty="0">
                <a:solidFill>
                  <a:schemeClr val="tx1"/>
                </a:solidFill>
              </a:rPr>
              <a:t>          </a:t>
            </a:r>
            <a:r>
              <a:rPr lang="zh-CN" altLang="en-US" sz="2000" b="1" dirty="0">
                <a:solidFill>
                  <a:schemeClr val="tx1"/>
                </a:solidFill>
              </a:rPr>
              <a:t>洲，洲界为</a:t>
            </a:r>
            <a:r>
              <a:rPr sz="2000" b="1" u="sng" dirty="0">
                <a:solidFill>
                  <a:schemeClr val="tx1"/>
                </a:solidFill>
                <a:sym typeface="+mn-ea"/>
              </a:rPr>
              <a:t>                                                                                                    </a:t>
            </a:r>
            <a:r>
              <a:rPr lang="zh-CN" altLang="en-US" sz="2000" b="1" dirty="0">
                <a:solidFill>
                  <a:schemeClr val="tx1"/>
                </a:solidFill>
              </a:rPr>
              <a:t>；西南与</a:t>
            </a:r>
            <a:r>
              <a:rPr sz="2000" b="1" u="sng" dirty="0">
                <a:solidFill>
                  <a:schemeClr val="tx1"/>
                </a:solidFill>
                <a:sym typeface="+mn-ea"/>
              </a:rPr>
              <a:t>          </a:t>
            </a:r>
            <a:r>
              <a:rPr lang="zh-CN" altLang="en-US" sz="2000" b="1" dirty="0">
                <a:solidFill>
                  <a:schemeClr val="tx1"/>
                </a:solidFill>
              </a:rPr>
              <a:t>洲为邻，以</a:t>
            </a:r>
            <a:r>
              <a:rPr sz="2000" b="1" u="sng" dirty="0">
                <a:solidFill>
                  <a:schemeClr val="tx1"/>
                </a:solidFill>
                <a:sym typeface="+mn-ea"/>
              </a:rPr>
              <a:t>                    </a:t>
            </a:r>
            <a:r>
              <a:rPr lang="zh-CN" altLang="en-US" sz="2000" b="1" dirty="0">
                <a:solidFill>
                  <a:schemeClr val="tx1"/>
                </a:solidFill>
              </a:rPr>
              <a:t>为界；南临</a:t>
            </a:r>
            <a:r>
              <a:rPr sz="2000" b="1" u="sng" dirty="0">
                <a:solidFill>
                  <a:schemeClr val="tx1"/>
                </a:solidFill>
                <a:sym typeface="+mn-ea"/>
              </a:rPr>
              <a:t>          </a:t>
            </a:r>
            <a:r>
              <a:rPr lang="zh-CN" altLang="en-US" sz="2000" b="1" dirty="0">
                <a:solidFill>
                  <a:schemeClr val="tx1"/>
                </a:solidFill>
              </a:rPr>
              <a:t>洋，东临</a:t>
            </a:r>
            <a:r>
              <a:rPr sz="2000" b="1" u="sng" dirty="0">
                <a:solidFill>
                  <a:schemeClr val="tx1"/>
                </a:solidFill>
                <a:sym typeface="+mn-ea"/>
              </a:rPr>
              <a:t>          </a:t>
            </a:r>
            <a:r>
              <a:rPr lang="zh-CN" altLang="en-US" sz="2000" b="1" dirty="0">
                <a:solidFill>
                  <a:schemeClr val="tx1"/>
                </a:solidFill>
              </a:rPr>
              <a:t>洋；东北与</a:t>
            </a:r>
            <a:r>
              <a:rPr sz="2000" b="1" u="sng" dirty="0">
                <a:solidFill>
                  <a:schemeClr val="tx1"/>
                </a:solidFill>
                <a:sym typeface="+mn-ea"/>
              </a:rPr>
              <a:t>          </a:t>
            </a:r>
            <a:r>
              <a:rPr lang="zh-CN" altLang="en-US" sz="2000" b="1" dirty="0">
                <a:solidFill>
                  <a:schemeClr val="tx1"/>
                </a:solidFill>
              </a:rPr>
              <a:t>洲隔</a:t>
            </a:r>
            <a:r>
              <a:rPr sz="2000" b="1" u="sng" dirty="0">
                <a:solidFill>
                  <a:schemeClr val="tx1"/>
                </a:solidFill>
                <a:sym typeface="+mn-ea"/>
              </a:rPr>
              <a:t>          </a:t>
            </a:r>
            <a:r>
              <a:rPr lang="zh-CN" altLang="en-US" sz="2000" b="1" dirty="0">
                <a:solidFill>
                  <a:schemeClr val="tx1"/>
                </a:solidFill>
              </a:rPr>
              <a:t>海峡相望；北临</a:t>
            </a:r>
            <a:r>
              <a:rPr sz="2000" b="1" u="sng" dirty="0">
                <a:solidFill>
                  <a:schemeClr val="tx1"/>
                </a:solidFill>
                <a:sym typeface="+mn-ea"/>
              </a:rPr>
              <a:t>          </a:t>
            </a:r>
            <a:r>
              <a:rPr lang="zh-CN" altLang="en-US" sz="2000" b="1" dirty="0">
                <a:solidFill>
                  <a:schemeClr val="tx1"/>
                </a:solidFill>
              </a:rPr>
              <a:t>洋。</a:t>
            </a:r>
          </a:p>
          <a:p>
            <a:pPr>
              <a:lnSpc>
                <a:spcPct val="130000"/>
              </a:lnSpc>
              <a:spcAft>
                <a:spcPts val="0"/>
              </a:spcAft>
            </a:pPr>
            <a:r>
              <a:rPr lang="zh-CN" altLang="en-US" sz="2000" b="1" dirty="0">
                <a:solidFill>
                  <a:schemeClr val="tx1"/>
                </a:solidFill>
              </a:rPr>
              <a:t>（2）纬度位置：亚洲北部深入</a:t>
            </a:r>
            <a:r>
              <a:rPr sz="2000" b="1" u="sng" dirty="0">
                <a:solidFill>
                  <a:schemeClr val="tx1"/>
                </a:solidFill>
                <a:sym typeface="+mn-ea"/>
              </a:rPr>
              <a:t>               </a:t>
            </a:r>
            <a:r>
              <a:rPr lang="zh-CN" altLang="en-US" sz="2000" b="1" dirty="0">
                <a:solidFill>
                  <a:schemeClr val="tx1"/>
                </a:solidFill>
              </a:rPr>
              <a:t>以内，南部延伸到</a:t>
            </a:r>
            <a:r>
              <a:rPr sz="2000" b="1" u="sng" dirty="0">
                <a:solidFill>
                  <a:schemeClr val="tx1"/>
                </a:solidFill>
                <a:sym typeface="+mn-ea"/>
              </a:rPr>
              <a:t>          </a:t>
            </a:r>
            <a:r>
              <a:rPr lang="zh-CN" altLang="en-US" sz="2000" b="1" dirty="0">
                <a:solidFill>
                  <a:schemeClr val="tx1"/>
                </a:solidFill>
              </a:rPr>
              <a:t>以南，主要位于</a:t>
            </a:r>
            <a:r>
              <a:rPr sz="2000" b="1" u="sng" dirty="0">
                <a:solidFill>
                  <a:schemeClr val="tx1"/>
                </a:solidFill>
                <a:sym typeface="+mn-ea"/>
              </a:rPr>
              <a:t>          </a:t>
            </a:r>
            <a:r>
              <a:rPr lang="zh-CN" altLang="en-US" sz="2000" b="1" dirty="0">
                <a:solidFill>
                  <a:schemeClr val="tx1"/>
                </a:solidFill>
              </a:rPr>
              <a:t>半球；自南而北地跨五带中</a:t>
            </a:r>
            <a:r>
              <a:rPr sz="2000" b="1" u="sng" dirty="0">
                <a:solidFill>
                  <a:schemeClr val="tx1"/>
                </a:solidFill>
                <a:sym typeface="+mn-ea"/>
              </a:rPr>
              <a:t>          </a:t>
            </a:r>
            <a:r>
              <a:rPr lang="zh-CN" altLang="en-US" sz="2000" b="1" dirty="0">
                <a:solidFill>
                  <a:schemeClr val="tx1"/>
                </a:solidFill>
              </a:rPr>
              <a:t>带、</a:t>
            </a:r>
            <a:r>
              <a:rPr sz="2000" b="1" u="sng" dirty="0">
                <a:solidFill>
                  <a:schemeClr val="tx1"/>
                </a:solidFill>
                <a:sym typeface="+mn-ea"/>
              </a:rPr>
              <a:t>          </a:t>
            </a:r>
            <a:r>
              <a:rPr lang="zh-CN" altLang="en-US" sz="2000" b="1" dirty="0">
                <a:solidFill>
                  <a:schemeClr val="tx1"/>
                </a:solidFill>
              </a:rPr>
              <a:t>带、</a:t>
            </a:r>
            <a:r>
              <a:rPr sz="2000" b="1" u="sng" dirty="0">
                <a:solidFill>
                  <a:schemeClr val="tx1"/>
                </a:solidFill>
                <a:sym typeface="+mn-ea"/>
              </a:rPr>
              <a:t>          </a:t>
            </a:r>
            <a:r>
              <a:rPr lang="zh-CN" altLang="en-US" sz="2000" b="1" dirty="0">
                <a:solidFill>
                  <a:schemeClr val="tx1"/>
                </a:solidFill>
              </a:rPr>
              <a:t>带，主要位于</a:t>
            </a:r>
            <a:r>
              <a:rPr sz="2000" b="1" u="sng" dirty="0">
                <a:solidFill>
                  <a:schemeClr val="tx1"/>
                </a:solidFill>
                <a:sym typeface="+mn-ea"/>
              </a:rPr>
              <a:t>          </a:t>
            </a:r>
            <a:r>
              <a:rPr lang="zh-CN" altLang="en-US" sz="2000" b="1" dirty="0">
                <a:solidFill>
                  <a:schemeClr val="tx1"/>
                </a:solidFill>
              </a:rPr>
              <a:t>，是世界上跨纬度最广的大洲。</a:t>
            </a:r>
          </a:p>
          <a:p>
            <a:endParaRPr lang="zh-CN" altLang="en-US" sz="2000" b="1" dirty="0">
              <a:solidFill>
                <a:schemeClr val="tx1"/>
              </a:solidFill>
            </a:endParaRPr>
          </a:p>
        </p:txBody>
      </p:sp>
      <p:sp>
        <p:nvSpPr>
          <p:cNvPr id="4" name="文本框 3"/>
          <p:cNvSpPr txBox="1"/>
          <p:nvPr/>
        </p:nvSpPr>
        <p:spPr>
          <a:xfrm>
            <a:off x="0" y="0"/>
            <a:ext cx="2556510" cy="645160"/>
          </a:xfrm>
          <a:prstGeom prst="rect">
            <a:avLst/>
          </a:prstGeom>
          <a:noFill/>
        </p:spPr>
        <p:txBody>
          <a:bodyPr wrap="square" rtlCol="0">
            <a:spAutoFit/>
          </a:bodyPr>
          <a:lstStyle/>
          <a:p>
            <a:r>
              <a:rPr lang="zh-CN" altLang="en-US" sz="3600" b="1">
                <a:solidFill>
                  <a:srgbClr val="7030A0"/>
                </a:solidFill>
              </a:rPr>
              <a:t>夯实基础</a:t>
            </a:r>
          </a:p>
        </p:txBody>
      </p:sp>
      <p:grpSp>
        <p:nvGrpSpPr>
          <p:cNvPr id="1073742889" name="组合 1073742888"/>
          <p:cNvGrpSpPr/>
          <p:nvPr/>
        </p:nvGrpSpPr>
        <p:grpSpPr>
          <a:xfrm>
            <a:off x="1558290" y="1052830"/>
            <a:ext cx="9216390" cy="3672205"/>
            <a:chOff x="930" y="7962"/>
            <a:chExt cx="9660" cy="3629"/>
          </a:xfrm>
        </p:grpSpPr>
        <p:grpSp>
          <p:nvGrpSpPr>
            <p:cNvPr id="1073742886" name="组合 1073742885"/>
            <p:cNvGrpSpPr/>
            <p:nvPr/>
          </p:nvGrpSpPr>
          <p:grpSpPr>
            <a:xfrm>
              <a:off x="930" y="7962"/>
              <a:ext cx="9660" cy="3375"/>
              <a:chOff x="930" y="7962"/>
              <a:chExt cx="9660" cy="3375"/>
            </a:xfrm>
          </p:grpSpPr>
          <p:grpSp>
            <p:nvGrpSpPr>
              <p:cNvPr id="1073742869" name="组合 1073742868"/>
              <p:cNvGrpSpPr/>
              <p:nvPr/>
            </p:nvGrpSpPr>
            <p:grpSpPr>
              <a:xfrm>
                <a:off x="930" y="7962"/>
                <a:ext cx="9660" cy="3375"/>
                <a:chOff x="1800" y="8763"/>
                <a:chExt cx="8400" cy="2963"/>
              </a:xfrm>
            </p:grpSpPr>
            <p:pic>
              <p:nvPicPr>
                <p:cNvPr id="1073742851" name="图片 1073742850" descr="timg"/>
                <p:cNvPicPr>
                  <a:picLocks noChangeAspect="1"/>
                </p:cNvPicPr>
                <p:nvPr/>
              </p:nvPicPr>
              <p:blipFill>
                <a:blip r:embed="rId3" cstate="print"/>
                <a:stretch>
                  <a:fillRect/>
                </a:stretch>
              </p:blipFill>
              <p:spPr>
                <a:xfrm>
                  <a:off x="6225" y="8767"/>
                  <a:ext cx="3975" cy="2873"/>
                </a:xfrm>
                <a:prstGeom prst="rect">
                  <a:avLst/>
                </a:prstGeom>
                <a:noFill/>
                <a:ln w="9525">
                  <a:noFill/>
                </a:ln>
              </p:spPr>
            </p:pic>
            <p:pic>
              <p:nvPicPr>
                <p:cNvPr id="1073742857" name="图片 1073742856" descr="大洲经纬网"/>
                <p:cNvPicPr>
                  <a:picLocks noChangeAspect="1"/>
                </p:cNvPicPr>
                <p:nvPr/>
              </p:nvPicPr>
              <p:blipFill>
                <a:blip r:embed="rId4" cstate="print"/>
                <a:stretch>
                  <a:fillRect/>
                </a:stretch>
              </p:blipFill>
              <p:spPr>
                <a:xfrm>
                  <a:off x="1800" y="8763"/>
                  <a:ext cx="4425" cy="2963"/>
                </a:xfrm>
                <a:prstGeom prst="rect">
                  <a:avLst/>
                </a:prstGeom>
                <a:noFill/>
                <a:ln w="9525">
                  <a:noFill/>
                </a:ln>
              </p:spPr>
            </p:pic>
          </p:grpSp>
          <p:sp>
            <p:nvSpPr>
              <p:cNvPr id="1073742885" name="文本框 1073742884"/>
              <p:cNvSpPr txBox="1"/>
              <p:nvPr/>
            </p:nvSpPr>
            <p:spPr>
              <a:xfrm>
                <a:off x="4410" y="8775"/>
                <a:ext cx="570" cy="405"/>
              </a:xfrm>
              <a:prstGeom prst="rect">
                <a:avLst/>
              </a:prstGeom>
              <a:noFill/>
              <a:ln w="9525">
                <a:noFill/>
              </a:ln>
            </p:spPr>
            <p:txBody>
              <a:bodyPr wrap="square"/>
              <a:lstStyle/>
              <a:p>
                <a:r>
                  <a:rPr lang="zh-CN" altLang="en-US"/>
                  <a:t>D</a:t>
                </a:r>
              </a:p>
              <a:p>
                <a:endParaRPr lang="zh-CN" altLang="en-US"/>
              </a:p>
            </p:txBody>
          </p:sp>
        </p:grpSp>
        <p:sp>
          <p:nvSpPr>
            <p:cNvPr id="1073742887" name="文本框 1073742886"/>
            <p:cNvSpPr txBox="1"/>
            <p:nvPr/>
          </p:nvSpPr>
          <p:spPr>
            <a:xfrm>
              <a:off x="1080" y="11021"/>
              <a:ext cx="1065" cy="570"/>
            </a:xfrm>
            <a:prstGeom prst="rect">
              <a:avLst/>
            </a:prstGeom>
            <a:noFill/>
            <a:ln w="9525">
              <a:noFill/>
            </a:ln>
          </p:spPr>
          <p:txBody>
            <a:bodyPr wrap="square"/>
            <a:lstStyle/>
            <a:p>
              <a:r>
                <a:rPr lang="zh-CN" altLang="en-US"/>
                <a:t>图1</a:t>
              </a:r>
            </a:p>
            <a:p>
              <a:endParaRPr lang="zh-CN" altLang="en-US"/>
            </a:p>
          </p:txBody>
        </p:sp>
        <p:sp>
          <p:nvSpPr>
            <p:cNvPr id="1073742888" name="文本框 1073742887"/>
            <p:cNvSpPr txBox="1"/>
            <p:nvPr/>
          </p:nvSpPr>
          <p:spPr>
            <a:xfrm>
              <a:off x="6019" y="10834"/>
              <a:ext cx="1065" cy="570"/>
            </a:xfrm>
            <a:prstGeom prst="rect">
              <a:avLst/>
            </a:prstGeom>
            <a:noFill/>
            <a:ln w="9525">
              <a:noFill/>
            </a:ln>
          </p:spPr>
          <p:txBody>
            <a:bodyPr wrap="square"/>
            <a:lstStyle/>
            <a:p>
              <a:r>
                <a:rPr lang="zh-CN" altLang="en-US"/>
                <a:t>图2</a:t>
              </a:r>
            </a:p>
            <a:p>
              <a:endParaRPr lang="zh-CN" altLang="en-US"/>
            </a:p>
          </p:txBody>
        </p:sp>
      </p:grpSp>
      <p:sp>
        <p:nvSpPr>
          <p:cNvPr id="2" name="文本框 1"/>
          <p:cNvSpPr txBox="1"/>
          <p:nvPr/>
        </p:nvSpPr>
        <p:spPr>
          <a:xfrm>
            <a:off x="803275" y="6417945"/>
            <a:ext cx="1135380" cy="460375"/>
          </a:xfrm>
          <a:prstGeom prst="rect">
            <a:avLst/>
          </a:prstGeom>
          <a:noFill/>
        </p:spPr>
        <p:txBody>
          <a:bodyPr wrap="square" rtlCol="0">
            <a:spAutoFit/>
          </a:bodyPr>
          <a:lstStyle/>
          <a:p>
            <a:r>
              <a:rPr lang="zh-CN" altLang="en-US" sz="2400" b="1">
                <a:solidFill>
                  <a:srgbClr val="FF0000"/>
                </a:solidFill>
              </a:rPr>
              <a:t>热</a:t>
            </a:r>
          </a:p>
        </p:txBody>
      </p:sp>
      <p:sp>
        <p:nvSpPr>
          <p:cNvPr id="5" name="文本框 4"/>
          <p:cNvSpPr txBox="1"/>
          <p:nvPr/>
        </p:nvSpPr>
        <p:spPr>
          <a:xfrm>
            <a:off x="3281045" y="6417945"/>
            <a:ext cx="1135380" cy="460375"/>
          </a:xfrm>
          <a:prstGeom prst="rect">
            <a:avLst/>
          </a:prstGeom>
          <a:noFill/>
        </p:spPr>
        <p:txBody>
          <a:bodyPr wrap="square" rtlCol="0">
            <a:spAutoFit/>
          </a:bodyPr>
          <a:lstStyle/>
          <a:p>
            <a:r>
              <a:rPr lang="zh-CN" altLang="en-US" sz="2400" b="1">
                <a:solidFill>
                  <a:srgbClr val="FF0000"/>
                </a:solidFill>
              </a:rPr>
              <a:t>北寒</a:t>
            </a:r>
          </a:p>
        </p:txBody>
      </p:sp>
      <p:sp>
        <p:nvSpPr>
          <p:cNvPr id="6" name="文本框 5"/>
          <p:cNvSpPr txBox="1"/>
          <p:nvPr/>
        </p:nvSpPr>
        <p:spPr>
          <a:xfrm>
            <a:off x="1938655" y="6417945"/>
            <a:ext cx="1135380" cy="460375"/>
          </a:xfrm>
          <a:prstGeom prst="rect">
            <a:avLst/>
          </a:prstGeom>
          <a:noFill/>
        </p:spPr>
        <p:txBody>
          <a:bodyPr wrap="square" rtlCol="0">
            <a:spAutoFit/>
          </a:bodyPr>
          <a:lstStyle/>
          <a:p>
            <a:r>
              <a:rPr lang="zh-CN" altLang="en-US" sz="2400" b="1">
                <a:solidFill>
                  <a:srgbClr val="FF0000"/>
                </a:solidFill>
              </a:rPr>
              <a:t>北温</a:t>
            </a:r>
          </a:p>
        </p:txBody>
      </p:sp>
      <p:sp>
        <p:nvSpPr>
          <p:cNvPr id="7" name="文本框 6"/>
          <p:cNvSpPr txBox="1"/>
          <p:nvPr/>
        </p:nvSpPr>
        <p:spPr>
          <a:xfrm>
            <a:off x="9103995" y="6028055"/>
            <a:ext cx="1135380" cy="460375"/>
          </a:xfrm>
          <a:prstGeom prst="rect">
            <a:avLst/>
          </a:prstGeom>
          <a:noFill/>
        </p:spPr>
        <p:txBody>
          <a:bodyPr wrap="square" rtlCol="0">
            <a:spAutoFit/>
          </a:bodyPr>
          <a:lstStyle/>
          <a:p>
            <a:r>
              <a:rPr lang="zh-CN" altLang="en-US" sz="2400" b="1">
                <a:solidFill>
                  <a:srgbClr val="FF0000"/>
                </a:solidFill>
              </a:rPr>
              <a:t>北</a:t>
            </a:r>
          </a:p>
        </p:txBody>
      </p:sp>
      <p:sp>
        <p:nvSpPr>
          <p:cNvPr id="8" name="文本框 7"/>
          <p:cNvSpPr txBox="1"/>
          <p:nvPr/>
        </p:nvSpPr>
        <p:spPr>
          <a:xfrm>
            <a:off x="6557645" y="6028055"/>
            <a:ext cx="1135380" cy="460375"/>
          </a:xfrm>
          <a:prstGeom prst="rect">
            <a:avLst/>
          </a:prstGeom>
          <a:noFill/>
        </p:spPr>
        <p:txBody>
          <a:bodyPr wrap="square" rtlCol="0">
            <a:spAutoFit/>
          </a:bodyPr>
          <a:lstStyle/>
          <a:p>
            <a:r>
              <a:rPr lang="zh-CN" altLang="en-US" sz="2400" b="1">
                <a:solidFill>
                  <a:srgbClr val="FF0000"/>
                </a:solidFill>
              </a:rPr>
              <a:t>赤道</a:t>
            </a:r>
          </a:p>
        </p:txBody>
      </p:sp>
      <p:sp>
        <p:nvSpPr>
          <p:cNvPr id="9" name="文本框 8"/>
          <p:cNvSpPr txBox="1"/>
          <p:nvPr/>
        </p:nvSpPr>
        <p:spPr>
          <a:xfrm>
            <a:off x="3494405" y="6028055"/>
            <a:ext cx="1135380" cy="460375"/>
          </a:xfrm>
          <a:prstGeom prst="rect">
            <a:avLst/>
          </a:prstGeom>
          <a:noFill/>
        </p:spPr>
        <p:txBody>
          <a:bodyPr wrap="square" rtlCol="0">
            <a:spAutoFit/>
          </a:bodyPr>
          <a:lstStyle/>
          <a:p>
            <a:r>
              <a:rPr lang="zh-CN" altLang="en-US" sz="2400" b="1">
                <a:solidFill>
                  <a:srgbClr val="FF0000"/>
                </a:solidFill>
              </a:rPr>
              <a:t>北极圈</a:t>
            </a:r>
          </a:p>
        </p:txBody>
      </p:sp>
      <p:sp>
        <p:nvSpPr>
          <p:cNvPr id="10" name="文本框 9"/>
          <p:cNvSpPr txBox="1"/>
          <p:nvPr/>
        </p:nvSpPr>
        <p:spPr>
          <a:xfrm>
            <a:off x="635303" y="5590540"/>
            <a:ext cx="1135380" cy="460375"/>
          </a:xfrm>
          <a:prstGeom prst="rect">
            <a:avLst/>
          </a:prstGeom>
          <a:noFill/>
        </p:spPr>
        <p:txBody>
          <a:bodyPr wrap="square" rtlCol="0">
            <a:spAutoFit/>
          </a:bodyPr>
          <a:lstStyle/>
          <a:p>
            <a:r>
              <a:rPr lang="zh-CN" altLang="en-US" sz="2400" b="1" dirty="0">
                <a:solidFill>
                  <a:srgbClr val="FF0000"/>
                </a:solidFill>
              </a:rPr>
              <a:t>北冰</a:t>
            </a:r>
          </a:p>
        </p:txBody>
      </p:sp>
      <p:sp>
        <p:nvSpPr>
          <p:cNvPr id="11" name="文本框 10"/>
          <p:cNvSpPr txBox="1"/>
          <p:nvPr/>
        </p:nvSpPr>
        <p:spPr>
          <a:xfrm>
            <a:off x="10403205" y="5195570"/>
            <a:ext cx="1135380" cy="460375"/>
          </a:xfrm>
          <a:prstGeom prst="rect">
            <a:avLst/>
          </a:prstGeom>
          <a:noFill/>
        </p:spPr>
        <p:txBody>
          <a:bodyPr wrap="square" rtlCol="0">
            <a:spAutoFit/>
          </a:bodyPr>
          <a:lstStyle/>
          <a:p>
            <a:r>
              <a:rPr lang="zh-CN" altLang="en-US" sz="2400" b="1">
                <a:solidFill>
                  <a:srgbClr val="FF0000"/>
                </a:solidFill>
              </a:rPr>
              <a:t>白令</a:t>
            </a:r>
          </a:p>
        </p:txBody>
      </p:sp>
      <p:sp>
        <p:nvSpPr>
          <p:cNvPr id="12" name="文本框 11"/>
          <p:cNvSpPr txBox="1"/>
          <p:nvPr/>
        </p:nvSpPr>
        <p:spPr>
          <a:xfrm>
            <a:off x="9201150" y="5195570"/>
            <a:ext cx="1135380" cy="460375"/>
          </a:xfrm>
          <a:prstGeom prst="rect">
            <a:avLst/>
          </a:prstGeom>
          <a:noFill/>
        </p:spPr>
        <p:txBody>
          <a:bodyPr wrap="square" rtlCol="0">
            <a:spAutoFit/>
          </a:bodyPr>
          <a:lstStyle/>
          <a:p>
            <a:r>
              <a:rPr lang="zh-CN" altLang="en-US" sz="2400" b="1">
                <a:solidFill>
                  <a:srgbClr val="FF0000"/>
                </a:solidFill>
              </a:rPr>
              <a:t>北美</a:t>
            </a:r>
          </a:p>
        </p:txBody>
      </p:sp>
      <p:sp>
        <p:nvSpPr>
          <p:cNvPr id="13" name="文本框 12"/>
          <p:cNvSpPr txBox="1"/>
          <p:nvPr/>
        </p:nvSpPr>
        <p:spPr>
          <a:xfrm>
            <a:off x="7187565" y="5195570"/>
            <a:ext cx="1135380" cy="460375"/>
          </a:xfrm>
          <a:prstGeom prst="rect">
            <a:avLst/>
          </a:prstGeom>
          <a:noFill/>
        </p:spPr>
        <p:txBody>
          <a:bodyPr wrap="square" rtlCol="0">
            <a:spAutoFit/>
          </a:bodyPr>
          <a:lstStyle/>
          <a:p>
            <a:r>
              <a:rPr lang="zh-CN" altLang="en-US" sz="2400" b="1">
                <a:solidFill>
                  <a:srgbClr val="FF0000"/>
                </a:solidFill>
              </a:rPr>
              <a:t>太平</a:t>
            </a:r>
          </a:p>
        </p:txBody>
      </p:sp>
      <p:sp>
        <p:nvSpPr>
          <p:cNvPr id="14" name="文本框 13"/>
          <p:cNvSpPr txBox="1"/>
          <p:nvPr/>
        </p:nvSpPr>
        <p:spPr>
          <a:xfrm>
            <a:off x="5422265" y="5195570"/>
            <a:ext cx="1135380" cy="460375"/>
          </a:xfrm>
          <a:prstGeom prst="rect">
            <a:avLst/>
          </a:prstGeom>
          <a:noFill/>
        </p:spPr>
        <p:txBody>
          <a:bodyPr wrap="square" rtlCol="0">
            <a:spAutoFit/>
          </a:bodyPr>
          <a:lstStyle/>
          <a:p>
            <a:r>
              <a:rPr lang="zh-CN" altLang="en-US" sz="2400" b="1">
                <a:solidFill>
                  <a:srgbClr val="FF0000"/>
                </a:solidFill>
              </a:rPr>
              <a:t>印度</a:t>
            </a:r>
          </a:p>
        </p:txBody>
      </p:sp>
      <p:sp>
        <p:nvSpPr>
          <p:cNvPr id="15" name="文本框 14"/>
          <p:cNvSpPr txBox="1"/>
          <p:nvPr/>
        </p:nvSpPr>
        <p:spPr>
          <a:xfrm>
            <a:off x="2693035" y="5195570"/>
            <a:ext cx="1865630" cy="460375"/>
          </a:xfrm>
          <a:prstGeom prst="rect">
            <a:avLst/>
          </a:prstGeom>
          <a:noFill/>
        </p:spPr>
        <p:txBody>
          <a:bodyPr wrap="square" rtlCol="0">
            <a:spAutoFit/>
          </a:bodyPr>
          <a:lstStyle/>
          <a:p>
            <a:r>
              <a:rPr lang="zh-CN" altLang="en-US" sz="2400" b="1">
                <a:solidFill>
                  <a:srgbClr val="FF0000"/>
                </a:solidFill>
              </a:rPr>
              <a:t>苏伊士运河</a:t>
            </a:r>
          </a:p>
        </p:txBody>
      </p:sp>
      <p:sp>
        <p:nvSpPr>
          <p:cNvPr id="16" name="文本框 15"/>
          <p:cNvSpPr txBox="1"/>
          <p:nvPr/>
        </p:nvSpPr>
        <p:spPr>
          <a:xfrm>
            <a:off x="803275" y="5195570"/>
            <a:ext cx="754380" cy="460375"/>
          </a:xfrm>
          <a:prstGeom prst="rect">
            <a:avLst/>
          </a:prstGeom>
          <a:noFill/>
        </p:spPr>
        <p:txBody>
          <a:bodyPr wrap="square" rtlCol="0">
            <a:spAutoFit/>
          </a:bodyPr>
          <a:lstStyle/>
          <a:p>
            <a:r>
              <a:rPr lang="zh-CN" altLang="en-US" sz="2400" b="1">
                <a:solidFill>
                  <a:srgbClr val="FF0000"/>
                </a:solidFill>
              </a:rPr>
              <a:t>非</a:t>
            </a:r>
          </a:p>
        </p:txBody>
      </p:sp>
      <p:sp>
        <p:nvSpPr>
          <p:cNvPr id="17" name="文本框 16"/>
          <p:cNvSpPr txBox="1"/>
          <p:nvPr/>
        </p:nvSpPr>
        <p:spPr>
          <a:xfrm>
            <a:off x="5008245" y="4836795"/>
            <a:ext cx="7067550" cy="460375"/>
          </a:xfrm>
          <a:prstGeom prst="rect">
            <a:avLst/>
          </a:prstGeom>
          <a:noFill/>
        </p:spPr>
        <p:txBody>
          <a:bodyPr wrap="square" rtlCol="0">
            <a:spAutoFit/>
          </a:bodyPr>
          <a:lstStyle/>
          <a:p>
            <a:r>
              <a:rPr lang="zh-CN" altLang="en-US" sz="2400" b="1">
                <a:solidFill>
                  <a:srgbClr val="FF0000"/>
                </a:solidFill>
              </a:rPr>
              <a:t>乌拉尔山、乌拉尔河、大高加索山、土耳其海峡</a:t>
            </a:r>
          </a:p>
        </p:txBody>
      </p:sp>
      <p:sp>
        <p:nvSpPr>
          <p:cNvPr id="18" name="文本框 17"/>
          <p:cNvSpPr txBox="1"/>
          <p:nvPr/>
        </p:nvSpPr>
        <p:spPr>
          <a:xfrm>
            <a:off x="3074035" y="4836795"/>
            <a:ext cx="635635" cy="460375"/>
          </a:xfrm>
          <a:prstGeom prst="rect">
            <a:avLst/>
          </a:prstGeom>
          <a:noFill/>
        </p:spPr>
        <p:txBody>
          <a:bodyPr wrap="square" rtlCol="0">
            <a:spAutoFit/>
          </a:bodyPr>
          <a:lstStyle/>
          <a:p>
            <a:r>
              <a:rPr lang="zh-CN" altLang="en-US" sz="2400" b="1">
                <a:solidFill>
                  <a:srgbClr val="FF0000"/>
                </a:solidFill>
              </a:rPr>
              <a:t>欧</a:t>
            </a:r>
          </a:p>
        </p:txBody>
      </p:sp>
      <p:sp>
        <p:nvSpPr>
          <p:cNvPr id="19" name="文本框 18"/>
          <p:cNvSpPr txBox="1"/>
          <p:nvPr/>
        </p:nvSpPr>
        <p:spPr>
          <a:xfrm>
            <a:off x="5422265" y="6417945"/>
            <a:ext cx="1135380" cy="460375"/>
          </a:xfrm>
          <a:prstGeom prst="rect">
            <a:avLst/>
          </a:prstGeom>
          <a:noFill/>
        </p:spPr>
        <p:txBody>
          <a:bodyPr wrap="square" rtlCol="0">
            <a:spAutoFit/>
          </a:bodyPr>
          <a:lstStyle/>
          <a:p>
            <a:r>
              <a:rPr lang="zh-CN" altLang="en-US" sz="2400" b="1">
                <a:solidFill>
                  <a:srgbClr val="FF0000"/>
                </a:solidFill>
              </a:rPr>
              <a:t>北温带</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left)">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left)">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wipe(left)">
                                      <p:cBhvr>
                                        <p:cTn id="62" dur="500"/>
                                        <p:tgtEl>
                                          <p:spTgt spid="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wipe(left)">
                                      <p:cBhvr>
                                        <p:cTn id="67" dur="500"/>
                                        <p:tgtEl>
                                          <p:spTgt spid="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wipe(left)">
                                      <p:cBhvr>
                                        <p:cTn id="72" dur="500"/>
                                        <p:tgtEl>
                                          <p:spTgt spid="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wipe(left)">
                                      <p:cBhvr>
                                        <p:cTn id="77" dur="500"/>
                                        <p:tgtEl>
                                          <p:spTgt spid="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left)">
                                      <p:cBhvr>
                                        <p:cTn id="8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5" y="594995"/>
            <a:ext cx="12205335" cy="4759325"/>
          </a:xfrm>
        </p:spPr>
        <p:txBody>
          <a:bodyPr>
            <a:noAutofit/>
          </a:bodyPr>
          <a:lstStyle/>
          <a:p>
            <a:r>
              <a:rPr lang="zh-CN" altLang="en-US" sz="2000" b="1" dirty="0">
                <a:solidFill>
                  <a:schemeClr val="tx1"/>
                </a:solidFill>
              </a:rPr>
              <a:t>3.以亚洲为例，了解描述区域地理位置的要点。</a:t>
            </a:r>
          </a:p>
          <a:p>
            <a:endParaRPr lang="zh-CN" altLang="en-US" sz="2000" b="1" dirty="0">
              <a:solidFill>
                <a:schemeClr val="tx1"/>
              </a:solidFill>
            </a:endParaRPr>
          </a:p>
          <a:p>
            <a:endParaRPr lang="zh-CN" altLang="en-US" sz="2000" b="1" dirty="0">
              <a:solidFill>
                <a:schemeClr val="tx1"/>
              </a:solidFill>
            </a:endParaRPr>
          </a:p>
          <a:p>
            <a:endParaRPr lang="zh-CN" altLang="en-US" sz="2000" b="1" dirty="0">
              <a:solidFill>
                <a:schemeClr val="tx1"/>
              </a:solidFill>
            </a:endParaRPr>
          </a:p>
          <a:p>
            <a:endParaRPr lang="zh-CN" altLang="en-US" sz="2000" b="1" dirty="0">
              <a:solidFill>
                <a:schemeClr val="tx1"/>
              </a:solidFill>
            </a:endParaRPr>
          </a:p>
          <a:p>
            <a:endParaRPr lang="zh-CN" altLang="en-US" sz="2000" b="1" dirty="0">
              <a:solidFill>
                <a:schemeClr val="tx1"/>
              </a:solidFill>
            </a:endParaRPr>
          </a:p>
          <a:p>
            <a:endParaRPr lang="zh-CN" altLang="en-US" sz="2000" b="1" dirty="0">
              <a:solidFill>
                <a:schemeClr val="tx1"/>
              </a:solidFill>
            </a:endParaRPr>
          </a:p>
          <a:p>
            <a:endParaRPr lang="zh-CN" altLang="en-US" sz="2000" b="1" dirty="0">
              <a:solidFill>
                <a:schemeClr val="tx1"/>
              </a:solidFill>
            </a:endParaRPr>
          </a:p>
          <a:p>
            <a:pPr>
              <a:spcAft>
                <a:spcPts val="0"/>
              </a:spcAft>
            </a:pPr>
            <a:r>
              <a:rPr lang="zh-CN" altLang="en-US" sz="2000" b="1" dirty="0">
                <a:solidFill>
                  <a:schemeClr val="tx1"/>
                </a:solidFill>
                <a:latin typeface="微软雅黑" panose="020B0503020204020204" pitchFamily="34" charset="-122"/>
                <a:cs typeface="微软雅黑" panose="020B0503020204020204" pitchFamily="34" charset="-122"/>
              </a:rPr>
              <a:t>（3）经度位置：亚洲最西端位于土耳其海峡附近，约在30ºE，最东端在白令海峡附近，位于180º经线以东；亚洲主要位于</a:t>
            </a:r>
            <a:r>
              <a:rPr lang="zh-CN" altLang="en-US" sz="2000" b="1" u="sng" dirty="0">
                <a:solidFill>
                  <a:schemeClr val="tx1"/>
                </a:solidFill>
                <a:latin typeface="微软雅黑" panose="020B0503020204020204" pitchFamily="34" charset="-122"/>
                <a:cs typeface="微软雅黑" panose="020B0503020204020204" pitchFamily="34" charset="-122"/>
              </a:rPr>
              <a:t>          </a:t>
            </a:r>
            <a:r>
              <a:rPr lang="zh-CN" altLang="en-US" sz="2000" b="1" dirty="0">
                <a:solidFill>
                  <a:schemeClr val="tx1"/>
                </a:solidFill>
                <a:latin typeface="微软雅黑" panose="020B0503020204020204" pitchFamily="34" charset="-122"/>
                <a:cs typeface="微软雅黑" panose="020B0503020204020204" pitchFamily="34" charset="-122"/>
              </a:rPr>
              <a:t>半球。 </a:t>
            </a:r>
          </a:p>
          <a:p>
            <a:pPr>
              <a:spcAft>
                <a:spcPts val="0"/>
              </a:spcAft>
            </a:pPr>
            <a:r>
              <a:rPr lang="zh-CN" altLang="en-US" sz="2000" b="1" dirty="0">
                <a:solidFill>
                  <a:schemeClr val="tx1"/>
                </a:solidFill>
                <a:latin typeface="微软雅黑" panose="020B0503020204020204" pitchFamily="34" charset="-122"/>
                <a:cs typeface="微软雅黑" panose="020B0503020204020204" pitchFamily="34" charset="-122"/>
              </a:rPr>
              <a:t>4.由图1可知与亚洲纬度位置最接近的大洲是</a:t>
            </a:r>
            <a:r>
              <a:rPr sz="2000" b="1" u="sng" dirty="0">
                <a:solidFill>
                  <a:schemeClr val="tx1"/>
                </a:solidFill>
                <a:latin typeface="微软雅黑" panose="020B0503020204020204" pitchFamily="34" charset="-122"/>
                <a:cs typeface="微软雅黑" panose="020B0503020204020204" pitchFamily="34" charset="-122"/>
                <a:sym typeface="+mn-ea"/>
              </a:rPr>
              <a:t>                    </a:t>
            </a:r>
            <a:r>
              <a:rPr lang="zh-CN" altLang="en-US" sz="2000" b="1" dirty="0">
                <a:solidFill>
                  <a:schemeClr val="tx1"/>
                </a:solidFill>
                <a:latin typeface="微软雅黑" panose="020B0503020204020204" pitchFamily="34" charset="-122"/>
                <a:cs typeface="微软雅黑" panose="020B0503020204020204" pitchFamily="34" charset="-122"/>
              </a:rPr>
              <a:t>。（填序号和名称</a:t>
            </a:r>
            <a:r>
              <a:rPr lang="zh-CN" altLang="en-US" sz="2000" b="1" dirty="0" smtClean="0">
                <a:solidFill>
                  <a:schemeClr val="tx1"/>
                </a:solidFill>
                <a:latin typeface="微软雅黑" panose="020B0503020204020204" pitchFamily="34" charset="-122"/>
                <a:cs typeface="微软雅黑" panose="020B0503020204020204" pitchFamily="34" charset="-122"/>
              </a:rPr>
              <a:t>）</a:t>
            </a:r>
            <a:endParaRPr lang="zh-CN" altLang="en-US" sz="2000" b="1" dirty="0">
              <a:solidFill>
                <a:schemeClr val="tx1"/>
              </a:solidFill>
              <a:latin typeface="微软雅黑" panose="020B0503020204020204" pitchFamily="34" charset="-122"/>
              <a:cs typeface="微软雅黑" panose="020B0503020204020204" pitchFamily="34" charset="-122"/>
            </a:endParaRPr>
          </a:p>
        </p:txBody>
      </p:sp>
      <p:sp>
        <p:nvSpPr>
          <p:cNvPr id="4" name="文本框 3"/>
          <p:cNvSpPr txBox="1"/>
          <p:nvPr/>
        </p:nvSpPr>
        <p:spPr>
          <a:xfrm>
            <a:off x="0" y="0"/>
            <a:ext cx="2556510" cy="645160"/>
          </a:xfrm>
          <a:prstGeom prst="rect">
            <a:avLst/>
          </a:prstGeom>
          <a:noFill/>
        </p:spPr>
        <p:txBody>
          <a:bodyPr wrap="square" rtlCol="0">
            <a:spAutoFit/>
          </a:bodyPr>
          <a:lstStyle/>
          <a:p>
            <a:r>
              <a:rPr lang="zh-CN" altLang="en-US" sz="3600" b="1">
                <a:solidFill>
                  <a:srgbClr val="7030A0"/>
                </a:solidFill>
              </a:rPr>
              <a:t>夯实基础</a:t>
            </a:r>
          </a:p>
        </p:txBody>
      </p:sp>
      <p:grpSp>
        <p:nvGrpSpPr>
          <p:cNvPr id="2" name="组合 1"/>
          <p:cNvGrpSpPr/>
          <p:nvPr/>
        </p:nvGrpSpPr>
        <p:grpSpPr>
          <a:xfrm>
            <a:off x="1558290" y="1052830"/>
            <a:ext cx="9216390" cy="3672205"/>
            <a:chOff x="930" y="7962"/>
            <a:chExt cx="9660" cy="3629"/>
          </a:xfrm>
        </p:grpSpPr>
        <p:grpSp>
          <p:nvGrpSpPr>
            <p:cNvPr id="5" name="组合 4"/>
            <p:cNvGrpSpPr/>
            <p:nvPr/>
          </p:nvGrpSpPr>
          <p:grpSpPr>
            <a:xfrm>
              <a:off x="930" y="7962"/>
              <a:ext cx="9660" cy="3375"/>
              <a:chOff x="930" y="7962"/>
              <a:chExt cx="9660" cy="3375"/>
            </a:xfrm>
          </p:grpSpPr>
          <p:grpSp>
            <p:nvGrpSpPr>
              <p:cNvPr id="6" name="组合 5"/>
              <p:cNvGrpSpPr/>
              <p:nvPr/>
            </p:nvGrpSpPr>
            <p:grpSpPr>
              <a:xfrm>
                <a:off x="930" y="7962"/>
                <a:ext cx="9660" cy="3375"/>
                <a:chOff x="1800" y="8763"/>
                <a:chExt cx="8400" cy="2963"/>
              </a:xfrm>
            </p:grpSpPr>
            <p:pic>
              <p:nvPicPr>
                <p:cNvPr id="7" name="图片 6" descr="timg"/>
                <p:cNvPicPr>
                  <a:picLocks noChangeAspect="1"/>
                </p:cNvPicPr>
                <p:nvPr/>
              </p:nvPicPr>
              <p:blipFill>
                <a:blip r:embed="rId3" cstate="print"/>
                <a:stretch>
                  <a:fillRect/>
                </a:stretch>
              </p:blipFill>
              <p:spPr>
                <a:xfrm>
                  <a:off x="6225" y="8767"/>
                  <a:ext cx="3975" cy="2873"/>
                </a:xfrm>
                <a:prstGeom prst="rect">
                  <a:avLst/>
                </a:prstGeom>
                <a:noFill/>
                <a:ln w="9525">
                  <a:noFill/>
                </a:ln>
              </p:spPr>
            </p:pic>
            <p:pic>
              <p:nvPicPr>
                <p:cNvPr id="8" name="图片 7" descr="大洲经纬网"/>
                <p:cNvPicPr>
                  <a:picLocks noChangeAspect="1"/>
                </p:cNvPicPr>
                <p:nvPr/>
              </p:nvPicPr>
              <p:blipFill>
                <a:blip r:embed="rId4" cstate="print"/>
                <a:stretch>
                  <a:fillRect/>
                </a:stretch>
              </p:blipFill>
              <p:spPr>
                <a:xfrm>
                  <a:off x="1800" y="8763"/>
                  <a:ext cx="4425" cy="2963"/>
                </a:xfrm>
                <a:prstGeom prst="rect">
                  <a:avLst/>
                </a:prstGeom>
                <a:noFill/>
                <a:ln w="9525">
                  <a:noFill/>
                </a:ln>
              </p:spPr>
            </p:pic>
          </p:grpSp>
          <p:sp>
            <p:nvSpPr>
              <p:cNvPr id="9" name="文本框 8"/>
              <p:cNvSpPr txBox="1"/>
              <p:nvPr/>
            </p:nvSpPr>
            <p:spPr>
              <a:xfrm>
                <a:off x="4410" y="8775"/>
                <a:ext cx="570" cy="405"/>
              </a:xfrm>
              <a:prstGeom prst="rect">
                <a:avLst/>
              </a:prstGeom>
              <a:noFill/>
              <a:ln w="9525">
                <a:noFill/>
              </a:ln>
            </p:spPr>
            <p:txBody>
              <a:bodyPr wrap="square"/>
              <a:lstStyle/>
              <a:p>
                <a:r>
                  <a:rPr lang="zh-CN" altLang="en-US"/>
                  <a:t>D</a:t>
                </a:r>
              </a:p>
              <a:p>
                <a:endParaRPr lang="zh-CN" altLang="en-US"/>
              </a:p>
            </p:txBody>
          </p:sp>
        </p:grpSp>
        <p:sp>
          <p:nvSpPr>
            <p:cNvPr id="10" name="文本框 9"/>
            <p:cNvSpPr txBox="1"/>
            <p:nvPr/>
          </p:nvSpPr>
          <p:spPr>
            <a:xfrm>
              <a:off x="1080" y="11021"/>
              <a:ext cx="1065" cy="570"/>
            </a:xfrm>
            <a:prstGeom prst="rect">
              <a:avLst/>
            </a:prstGeom>
            <a:noFill/>
            <a:ln w="9525">
              <a:noFill/>
            </a:ln>
          </p:spPr>
          <p:txBody>
            <a:bodyPr wrap="square"/>
            <a:lstStyle/>
            <a:p>
              <a:r>
                <a:rPr lang="zh-CN" altLang="en-US"/>
                <a:t>图1</a:t>
              </a:r>
            </a:p>
            <a:p>
              <a:endParaRPr lang="zh-CN" altLang="en-US"/>
            </a:p>
          </p:txBody>
        </p:sp>
        <p:sp>
          <p:nvSpPr>
            <p:cNvPr id="11" name="文本框 10"/>
            <p:cNvSpPr txBox="1"/>
            <p:nvPr/>
          </p:nvSpPr>
          <p:spPr>
            <a:xfrm>
              <a:off x="6019" y="10834"/>
              <a:ext cx="1065" cy="570"/>
            </a:xfrm>
            <a:prstGeom prst="rect">
              <a:avLst/>
            </a:prstGeom>
            <a:noFill/>
            <a:ln w="9525">
              <a:noFill/>
            </a:ln>
          </p:spPr>
          <p:txBody>
            <a:bodyPr wrap="square"/>
            <a:lstStyle/>
            <a:p>
              <a:r>
                <a:rPr lang="zh-CN" altLang="en-US"/>
                <a:t>图2</a:t>
              </a:r>
            </a:p>
            <a:p>
              <a:endParaRPr lang="zh-CN" altLang="en-US"/>
            </a:p>
          </p:txBody>
        </p:sp>
      </p:grpSp>
      <p:sp>
        <p:nvSpPr>
          <p:cNvPr id="14" name="文本框 13"/>
          <p:cNvSpPr txBox="1"/>
          <p:nvPr/>
        </p:nvSpPr>
        <p:spPr>
          <a:xfrm>
            <a:off x="5061585" y="5585460"/>
            <a:ext cx="1651635" cy="460375"/>
          </a:xfrm>
          <a:prstGeom prst="rect">
            <a:avLst/>
          </a:prstGeom>
          <a:noFill/>
        </p:spPr>
        <p:txBody>
          <a:bodyPr wrap="square" rtlCol="0">
            <a:spAutoFit/>
          </a:bodyPr>
          <a:lstStyle/>
          <a:p>
            <a:r>
              <a:rPr lang="en-US" altLang="zh-CN" sz="2400" b="1">
                <a:solidFill>
                  <a:srgbClr val="FF0000"/>
                </a:solidFill>
              </a:rPr>
              <a:t>D </a:t>
            </a:r>
            <a:r>
              <a:rPr lang="zh-CN" altLang="en-US" sz="2400" b="1">
                <a:solidFill>
                  <a:srgbClr val="FF0000"/>
                </a:solidFill>
              </a:rPr>
              <a:t>北美洲</a:t>
            </a:r>
          </a:p>
        </p:txBody>
      </p:sp>
      <p:sp>
        <p:nvSpPr>
          <p:cNvPr id="15" name="文本框 14"/>
          <p:cNvSpPr txBox="1"/>
          <p:nvPr/>
        </p:nvSpPr>
        <p:spPr>
          <a:xfrm>
            <a:off x="1558290" y="5128260"/>
            <a:ext cx="1135380" cy="460375"/>
          </a:xfrm>
          <a:prstGeom prst="rect">
            <a:avLst/>
          </a:prstGeom>
          <a:noFill/>
        </p:spPr>
        <p:txBody>
          <a:bodyPr wrap="square" rtlCol="0">
            <a:spAutoFit/>
          </a:bodyPr>
          <a:lstStyle/>
          <a:p>
            <a:r>
              <a:rPr lang="zh-CN" altLang="en-US" sz="2400" b="1">
                <a:solidFill>
                  <a:srgbClr val="FF0000"/>
                </a:solidFill>
              </a:rPr>
              <a:t>东</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5" y="594995"/>
            <a:ext cx="12205335" cy="4759325"/>
          </a:xfrm>
        </p:spPr>
        <p:txBody>
          <a:bodyPr>
            <a:noAutofit/>
          </a:bodyPr>
          <a:lstStyle/>
          <a:p>
            <a:r>
              <a:rPr lang="zh-CN" altLang="en-US" sz="2000" b="1" dirty="0">
                <a:solidFill>
                  <a:schemeClr val="tx1"/>
                </a:solidFill>
              </a:rPr>
              <a:t>3.以亚洲为例，了解描述区域地理位置的要点。</a:t>
            </a:r>
          </a:p>
          <a:p>
            <a:endParaRPr lang="zh-CN" altLang="en-US" sz="2000" b="1" dirty="0">
              <a:solidFill>
                <a:schemeClr val="tx1"/>
              </a:solidFill>
            </a:endParaRPr>
          </a:p>
          <a:p>
            <a:endParaRPr lang="zh-CN" altLang="en-US" sz="2000" b="1" dirty="0">
              <a:solidFill>
                <a:schemeClr val="tx1"/>
              </a:solidFill>
            </a:endParaRPr>
          </a:p>
          <a:p>
            <a:endParaRPr lang="zh-CN" altLang="en-US" sz="2000" b="1" dirty="0">
              <a:solidFill>
                <a:schemeClr val="tx1"/>
              </a:solidFill>
            </a:endParaRPr>
          </a:p>
          <a:p>
            <a:endParaRPr lang="zh-CN" altLang="en-US" sz="2000" b="1" dirty="0">
              <a:solidFill>
                <a:schemeClr val="tx1"/>
              </a:solidFill>
            </a:endParaRPr>
          </a:p>
          <a:p>
            <a:endParaRPr lang="zh-CN" altLang="en-US" sz="2000" b="1" dirty="0">
              <a:solidFill>
                <a:schemeClr val="tx1"/>
              </a:solidFill>
            </a:endParaRPr>
          </a:p>
          <a:p>
            <a:endParaRPr lang="zh-CN" altLang="en-US" sz="2000" b="1" dirty="0">
              <a:solidFill>
                <a:schemeClr val="tx1"/>
              </a:solidFill>
            </a:endParaRPr>
          </a:p>
          <a:p>
            <a:pPr>
              <a:spcAft>
                <a:spcPts val="0"/>
              </a:spcAft>
            </a:pPr>
            <a:endParaRPr lang="zh-CN" altLang="en-US" sz="2000" b="1" dirty="0">
              <a:solidFill>
                <a:schemeClr val="tx1"/>
              </a:solidFill>
              <a:latin typeface="微软雅黑" panose="020B0503020204020204" pitchFamily="34" charset="-122"/>
              <a:cs typeface="微软雅黑" panose="020B0503020204020204" pitchFamily="34" charset="-122"/>
            </a:endParaRPr>
          </a:p>
          <a:p>
            <a:pPr>
              <a:spcAft>
                <a:spcPts val="0"/>
              </a:spcAft>
            </a:pPr>
            <a:r>
              <a:rPr lang="zh-CN" altLang="en-US" sz="2000" b="1" dirty="0">
                <a:solidFill>
                  <a:schemeClr val="tx1"/>
                </a:solidFill>
                <a:latin typeface="微软雅黑" panose="020B0503020204020204" pitchFamily="34" charset="-122"/>
                <a:cs typeface="微软雅黑" panose="020B0503020204020204" pitchFamily="34" charset="-122"/>
              </a:rPr>
              <a:t>5. 图1中与C</a:t>
            </a:r>
            <a:r>
              <a:rPr sz="2000" b="1" u="sng" dirty="0">
                <a:solidFill>
                  <a:schemeClr val="tx1"/>
                </a:solidFill>
                <a:latin typeface="微软雅黑" panose="020B0503020204020204" pitchFamily="34" charset="-122"/>
                <a:cs typeface="微软雅黑" panose="020B0503020204020204" pitchFamily="34" charset="-122"/>
                <a:sym typeface="+mn-ea"/>
              </a:rPr>
              <a:t>          </a:t>
            </a:r>
            <a:r>
              <a:rPr lang="zh-CN" altLang="en-US" sz="2000" b="1" dirty="0">
                <a:solidFill>
                  <a:schemeClr val="tx1"/>
                </a:solidFill>
                <a:latin typeface="微软雅黑" panose="020B0503020204020204" pitchFamily="34" charset="-122"/>
                <a:cs typeface="微软雅黑" panose="020B0503020204020204" pitchFamily="34" charset="-122"/>
              </a:rPr>
              <a:t>洲纬度位置最接近的大洲是</a:t>
            </a:r>
            <a:r>
              <a:rPr sz="2000" b="1" u="sng" dirty="0">
                <a:solidFill>
                  <a:schemeClr val="tx1"/>
                </a:solidFill>
                <a:latin typeface="微软雅黑" panose="020B0503020204020204" pitchFamily="34" charset="-122"/>
                <a:cs typeface="微软雅黑" panose="020B0503020204020204" pitchFamily="34" charset="-122"/>
                <a:sym typeface="+mn-ea"/>
              </a:rPr>
              <a:t>               </a:t>
            </a:r>
            <a:r>
              <a:rPr lang="zh-CN" altLang="en-US" sz="2000" b="1" dirty="0">
                <a:solidFill>
                  <a:schemeClr val="tx1"/>
                </a:solidFill>
                <a:latin typeface="微软雅黑" panose="020B0503020204020204" pitchFamily="34" charset="-122"/>
                <a:cs typeface="微软雅黑" panose="020B0503020204020204" pitchFamily="34" charset="-122"/>
              </a:rPr>
              <a:t>（填序号和名称），简要描述C洲的纬度位置和海陆位置。</a:t>
            </a:r>
          </a:p>
        </p:txBody>
      </p:sp>
      <p:sp>
        <p:nvSpPr>
          <p:cNvPr id="4" name="文本框 3"/>
          <p:cNvSpPr txBox="1"/>
          <p:nvPr/>
        </p:nvSpPr>
        <p:spPr>
          <a:xfrm>
            <a:off x="0" y="0"/>
            <a:ext cx="2556510" cy="645160"/>
          </a:xfrm>
          <a:prstGeom prst="rect">
            <a:avLst/>
          </a:prstGeom>
          <a:noFill/>
        </p:spPr>
        <p:txBody>
          <a:bodyPr wrap="square" rtlCol="0">
            <a:spAutoFit/>
          </a:bodyPr>
          <a:lstStyle/>
          <a:p>
            <a:r>
              <a:rPr lang="zh-CN" altLang="en-US" sz="3600" b="1">
                <a:solidFill>
                  <a:srgbClr val="7030A0"/>
                </a:solidFill>
              </a:rPr>
              <a:t>夯实基础</a:t>
            </a:r>
          </a:p>
        </p:txBody>
      </p:sp>
      <p:grpSp>
        <p:nvGrpSpPr>
          <p:cNvPr id="2" name="组合 1"/>
          <p:cNvGrpSpPr/>
          <p:nvPr/>
        </p:nvGrpSpPr>
        <p:grpSpPr>
          <a:xfrm>
            <a:off x="1558290" y="1052830"/>
            <a:ext cx="9216390" cy="3672205"/>
            <a:chOff x="930" y="7962"/>
            <a:chExt cx="9660" cy="3629"/>
          </a:xfrm>
        </p:grpSpPr>
        <p:grpSp>
          <p:nvGrpSpPr>
            <p:cNvPr id="5" name="组合 4"/>
            <p:cNvGrpSpPr/>
            <p:nvPr/>
          </p:nvGrpSpPr>
          <p:grpSpPr>
            <a:xfrm>
              <a:off x="930" y="7962"/>
              <a:ext cx="9660" cy="3375"/>
              <a:chOff x="930" y="7962"/>
              <a:chExt cx="9660" cy="3375"/>
            </a:xfrm>
          </p:grpSpPr>
          <p:grpSp>
            <p:nvGrpSpPr>
              <p:cNvPr id="6" name="组合 5"/>
              <p:cNvGrpSpPr/>
              <p:nvPr/>
            </p:nvGrpSpPr>
            <p:grpSpPr>
              <a:xfrm>
                <a:off x="930" y="7962"/>
                <a:ext cx="9660" cy="3375"/>
                <a:chOff x="1800" y="8763"/>
                <a:chExt cx="8400" cy="2963"/>
              </a:xfrm>
            </p:grpSpPr>
            <p:pic>
              <p:nvPicPr>
                <p:cNvPr id="7" name="图片 6" descr="timg"/>
                <p:cNvPicPr>
                  <a:picLocks noChangeAspect="1"/>
                </p:cNvPicPr>
                <p:nvPr/>
              </p:nvPicPr>
              <p:blipFill>
                <a:blip r:embed="rId3" cstate="print"/>
                <a:stretch>
                  <a:fillRect/>
                </a:stretch>
              </p:blipFill>
              <p:spPr>
                <a:xfrm>
                  <a:off x="6225" y="8767"/>
                  <a:ext cx="3975" cy="2873"/>
                </a:xfrm>
                <a:prstGeom prst="rect">
                  <a:avLst/>
                </a:prstGeom>
                <a:noFill/>
                <a:ln w="9525">
                  <a:noFill/>
                </a:ln>
              </p:spPr>
            </p:pic>
            <p:pic>
              <p:nvPicPr>
                <p:cNvPr id="8" name="图片 7" descr="大洲经纬网"/>
                <p:cNvPicPr>
                  <a:picLocks noChangeAspect="1"/>
                </p:cNvPicPr>
                <p:nvPr/>
              </p:nvPicPr>
              <p:blipFill>
                <a:blip r:embed="rId4" cstate="print"/>
                <a:stretch>
                  <a:fillRect/>
                </a:stretch>
              </p:blipFill>
              <p:spPr>
                <a:xfrm>
                  <a:off x="1800" y="8763"/>
                  <a:ext cx="4425" cy="2963"/>
                </a:xfrm>
                <a:prstGeom prst="rect">
                  <a:avLst/>
                </a:prstGeom>
                <a:noFill/>
                <a:ln w="9525">
                  <a:noFill/>
                </a:ln>
              </p:spPr>
            </p:pic>
          </p:grpSp>
          <p:sp>
            <p:nvSpPr>
              <p:cNvPr id="9" name="文本框 8"/>
              <p:cNvSpPr txBox="1"/>
              <p:nvPr/>
            </p:nvSpPr>
            <p:spPr>
              <a:xfrm>
                <a:off x="4410" y="8775"/>
                <a:ext cx="570" cy="405"/>
              </a:xfrm>
              <a:prstGeom prst="rect">
                <a:avLst/>
              </a:prstGeom>
              <a:noFill/>
              <a:ln w="9525">
                <a:noFill/>
              </a:ln>
            </p:spPr>
            <p:txBody>
              <a:bodyPr wrap="square"/>
              <a:lstStyle/>
              <a:p>
                <a:r>
                  <a:rPr lang="zh-CN" altLang="en-US"/>
                  <a:t>D</a:t>
                </a:r>
              </a:p>
              <a:p>
                <a:endParaRPr lang="zh-CN" altLang="en-US"/>
              </a:p>
            </p:txBody>
          </p:sp>
        </p:grpSp>
        <p:sp>
          <p:nvSpPr>
            <p:cNvPr id="10" name="文本框 9"/>
            <p:cNvSpPr txBox="1"/>
            <p:nvPr/>
          </p:nvSpPr>
          <p:spPr>
            <a:xfrm>
              <a:off x="1080" y="11021"/>
              <a:ext cx="1065" cy="570"/>
            </a:xfrm>
            <a:prstGeom prst="rect">
              <a:avLst/>
            </a:prstGeom>
            <a:noFill/>
            <a:ln w="9525">
              <a:noFill/>
            </a:ln>
          </p:spPr>
          <p:txBody>
            <a:bodyPr wrap="square"/>
            <a:lstStyle/>
            <a:p>
              <a:r>
                <a:rPr lang="zh-CN" altLang="en-US"/>
                <a:t>图1</a:t>
              </a:r>
            </a:p>
            <a:p>
              <a:endParaRPr lang="zh-CN" altLang="en-US"/>
            </a:p>
          </p:txBody>
        </p:sp>
        <p:sp>
          <p:nvSpPr>
            <p:cNvPr id="11" name="文本框 10"/>
            <p:cNvSpPr txBox="1"/>
            <p:nvPr/>
          </p:nvSpPr>
          <p:spPr>
            <a:xfrm>
              <a:off x="6019" y="10834"/>
              <a:ext cx="1065" cy="570"/>
            </a:xfrm>
            <a:prstGeom prst="rect">
              <a:avLst/>
            </a:prstGeom>
            <a:noFill/>
            <a:ln w="9525">
              <a:noFill/>
            </a:ln>
          </p:spPr>
          <p:txBody>
            <a:bodyPr wrap="square"/>
            <a:lstStyle/>
            <a:p>
              <a:r>
                <a:rPr lang="zh-CN" altLang="en-US"/>
                <a:t>图2</a:t>
              </a:r>
            </a:p>
            <a:p>
              <a:endParaRPr lang="zh-CN" altLang="en-US"/>
            </a:p>
          </p:txBody>
        </p:sp>
      </p:grpSp>
      <p:sp>
        <p:nvSpPr>
          <p:cNvPr id="12" name="文本框 11"/>
          <p:cNvSpPr txBox="1"/>
          <p:nvPr/>
        </p:nvSpPr>
        <p:spPr>
          <a:xfrm>
            <a:off x="5292408" y="4539297"/>
            <a:ext cx="1560830" cy="460375"/>
          </a:xfrm>
          <a:prstGeom prst="rect">
            <a:avLst/>
          </a:prstGeom>
          <a:noFill/>
        </p:spPr>
        <p:txBody>
          <a:bodyPr wrap="square" rtlCol="0">
            <a:spAutoFit/>
          </a:bodyPr>
          <a:lstStyle/>
          <a:p>
            <a:r>
              <a:rPr lang="en-US" altLang="zh-CN" sz="2400" b="1" dirty="0" smtClean="0">
                <a:solidFill>
                  <a:srgbClr val="FF0000"/>
                </a:solidFill>
              </a:rPr>
              <a:t>B</a:t>
            </a:r>
            <a:r>
              <a:rPr lang="zh-CN" altLang="en-US" sz="2400" b="1" dirty="0" smtClean="0">
                <a:solidFill>
                  <a:srgbClr val="FF0000"/>
                </a:solidFill>
              </a:rPr>
              <a:t> 非洲</a:t>
            </a:r>
            <a:endParaRPr lang="zh-CN" altLang="en-US" sz="2400" b="1" dirty="0">
              <a:solidFill>
                <a:srgbClr val="FF0000"/>
              </a:solidFill>
            </a:endParaRPr>
          </a:p>
        </p:txBody>
      </p:sp>
      <p:sp>
        <p:nvSpPr>
          <p:cNvPr id="13" name="文本框 12"/>
          <p:cNvSpPr txBox="1"/>
          <p:nvPr/>
        </p:nvSpPr>
        <p:spPr>
          <a:xfrm>
            <a:off x="1456693" y="4625022"/>
            <a:ext cx="1165860" cy="460375"/>
          </a:xfrm>
          <a:prstGeom prst="rect">
            <a:avLst/>
          </a:prstGeom>
          <a:noFill/>
        </p:spPr>
        <p:txBody>
          <a:bodyPr wrap="square" rtlCol="0">
            <a:spAutoFit/>
          </a:bodyPr>
          <a:lstStyle/>
          <a:p>
            <a:r>
              <a:rPr lang="zh-CN" altLang="en-US" sz="2400" b="1" dirty="0">
                <a:solidFill>
                  <a:srgbClr val="FF0000"/>
                </a:solidFill>
              </a:rPr>
              <a:t>南美</a:t>
            </a:r>
          </a:p>
        </p:txBody>
      </p:sp>
      <p:sp>
        <p:nvSpPr>
          <p:cNvPr id="15" name="文本框 12"/>
          <p:cNvSpPr txBox="1"/>
          <p:nvPr/>
        </p:nvSpPr>
        <p:spPr>
          <a:xfrm>
            <a:off x="200026" y="5591809"/>
            <a:ext cx="11229974" cy="830997"/>
          </a:xfrm>
          <a:prstGeom prst="rect">
            <a:avLst/>
          </a:prstGeom>
          <a:solidFill>
            <a:schemeClr val="bg1"/>
          </a:solidFill>
        </p:spPr>
        <p:txBody>
          <a:bodyPr wrap="square" rtlCol="0">
            <a:spAutoFit/>
          </a:bodyPr>
          <a:lstStyle/>
          <a:p>
            <a:r>
              <a:rPr lang="zh-CN" altLang="en-US" sz="2400" b="1" dirty="0">
                <a:solidFill>
                  <a:srgbClr val="FF0000"/>
                </a:solidFill>
              </a:rPr>
              <a:t>南</a:t>
            </a:r>
            <a:r>
              <a:rPr lang="zh-CN" altLang="en-US" sz="2400" b="1" dirty="0" smtClean="0">
                <a:solidFill>
                  <a:srgbClr val="FF0000"/>
                </a:solidFill>
              </a:rPr>
              <a:t>美洲主要位于赤道和南回归线之间，主要位于热带；</a:t>
            </a:r>
            <a:endParaRPr lang="en-US" altLang="zh-CN" sz="2400" b="1" dirty="0" smtClean="0">
              <a:solidFill>
                <a:srgbClr val="FF0000"/>
              </a:solidFill>
            </a:endParaRPr>
          </a:p>
          <a:p>
            <a:r>
              <a:rPr lang="zh-CN" altLang="en-US" sz="2400" b="1" dirty="0" smtClean="0">
                <a:solidFill>
                  <a:srgbClr val="FF0000"/>
                </a:solidFill>
              </a:rPr>
              <a:t>北邻北</a:t>
            </a:r>
            <a:r>
              <a:rPr lang="zh-CN" altLang="en-US" sz="2400" b="1" dirty="0" smtClean="0">
                <a:solidFill>
                  <a:srgbClr val="FF0000"/>
                </a:solidFill>
              </a:rPr>
              <a:t>美</a:t>
            </a:r>
            <a:r>
              <a:rPr lang="zh-CN" altLang="en-US" sz="2400" b="1" dirty="0" smtClean="0">
                <a:solidFill>
                  <a:srgbClr val="FF0000"/>
                </a:solidFill>
              </a:rPr>
              <a:t>洲，以巴拿马运河为界，西临太平洋，东临大西洋，南与南极洲隔海相望。</a:t>
            </a:r>
            <a:endParaRPr lang="zh-CN" altLang="en-US" sz="2400" b="1" dirty="0">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t>一、地理位置，决定了区域自然环境的相似性与差异性。</a:t>
            </a:r>
          </a:p>
        </p:txBody>
      </p:sp>
      <p:sp>
        <p:nvSpPr>
          <p:cNvPr id="3" name="内容占位符 2"/>
          <p:cNvSpPr>
            <a:spLocks noGrp="1"/>
          </p:cNvSpPr>
          <p:nvPr>
            <p:ph idx="1"/>
          </p:nvPr>
        </p:nvSpPr>
        <p:spPr>
          <a:xfrm>
            <a:off x="635" y="4016375"/>
            <a:ext cx="12192000" cy="2487295"/>
          </a:xfrm>
        </p:spPr>
        <p:txBody>
          <a:bodyPr>
            <a:normAutofit/>
          </a:bodyPr>
          <a:lstStyle/>
          <a:p>
            <a:pPr>
              <a:spcAft>
                <a:spcPts val="0"/>
              </a:spcAft>
            </a:pPr>
            <a:r>
              <a:rPr lang="zh-CN" altLang="en-US" sz="2000" b="1">
                <a:solidFill>
                  <a:schemeClr val="tx1"/>
                </a:solidFill>
              </a:rPr>
              <a:t>读下图世界局部气候类型分布图及图1北美洲地形分布简图、图2气候类型分布图，回答下列问题.</a:t>
            </a:r>
          </a:p>
          <a:p>
            <a:pPr>
              <a:spcAft>
                <a:spcPts val="0"/>
              </a:spcAft>
            </a:pPr>
            <a:r>
              <a:rPr lang="zh-CN" altLang="en-US" sz="2000" b="1">
                <a:solidFill>
                  <a:schemeClr val="tx1"/>
                </a:solidFill>
              </a:rPr>
              <a:t>1. 结合图中信息列举亚、欧、北美洲三大洲在纬度位置和气候上的共同点。（2分）</a:t>
            </a:r>
          </a:p>
          <a:p>
            <a:pPr>
              <a:spcAft>
                <a:spcPts val="0"/>
              </a:spcAft>
            </a:pPr>
            <a:endParaRPr lang="zh-CN" altLang="en-US" sz="2000" b="1">
              <a:solidFill>
                <a:schemeClr val="tx1"/>
              </a:solidFill>
            </a:endParaRPr>
          </a:p>
          <a:p>
            <a:pPr>
              <a:spcAft>
                <a:spcPts val="0"/>
              </a:spcAft>
            </a:pPr>
            <a:endParaRPr lang="zh-CN" altLang="en-US" sz="2000" b="1">
              <a:solidFill>
                <a:schemeClr val="tx1"/>
              </a:solidFill>
            </a:endParaRPr>
          </a:p>
          <a:p>
            <a:pPr>
              <a:spcAft>
                <a:spcPts val="0"/>
              </a:spcAft>
            </a:pPr>
            <a:r>
              <a:rPr lang="zh-CN" altLang="en-US" sz="2000" b="1">
                <a:solidFill>
                  <a:schemeClr val="tx1"/>
                </a:solidFill>
              </a:rPr>
              <a:t>2. 亚洲和北美洲气候复杂多样，试结合图中信息从纬度位置和地形的角度分析原因。（2分）</a:t>
            </a:r>
          </a:p>
          <a:p>
            <a:endParaRPr lang="zh-CN" altLang="en-US" sz="2000" b="1">
              <a:solidFill>
                <a:schemeClr val="tx1"/>
              </a:solidFill>
            </a:endParaRPr>
          </a:p>
          <a:p>
            <a:endParaRPr lang="zh-CN" altLang="en-US" sz="2000" b="1">
              <a:solidFill>
                <a:schemeClr val="tx1"/>
              </a:solidFill>
            </a:endParaRPr>
          </a:p>
        </p:txBody>
      </p:sp>
      <p:sp>
        <p:nvSpPr>
          <p:cNvPr id="5" name="文本框 4"/>
          <p:cNvSpPr txBox="1"/>
          <p:nvPr/>
        </p:nvSpPr>
        <p:spPr>
          <a:xfrm>
            <a:off x="0" y="0"/>
            <a:ext cx="2556510" cy="645160"/>
          </a:xfrm>
          <a:prstGeom prst="rect">
            <a:avLst/>
          </a:prstGeom>
          <a:noFill/>
        </p:spPr>
        <p:txBody>
          <a:bodyPr wrap="square" rtlCol="0">
            <a:spAutoFit/>
          </a:bodyPr>
          <a:lstStyle/>
          <a:p>
            <a:r>
              <a:rPr lang="zh-CN" altLang="en-US" sz="3600" b="1">
                <a:solidFill>
                  <a:srgbClr val="7030A0"/>
                </a:solidFill>
              </a:rPr>
              <a:t>拓展运用</a:t>
            </a:r>
          </a:p>
        </p:txBody>
      </p:sp>
      <p:grpSp>
        <p:nvGrpSpPr>
          <p:cNvPr id="1073742884" name="组合 1073742883"/>
          <p:cNvGrpSpPr/>
          <p:nvPr/>
        </p:nvGrpSpPr>
        <p:grpSpPr>
          <a:xfrm>
            <a:off x="2416493" y="1313815"/>
            <a:ext cx="7359015" cy="2701925"/>
            <a:chOff x="810" y="2711"/>
            <a:chExt cx="10455" cy="3686"/>
          </a:xfrm>
        </p:grpSpPr>
        <p:pic>
          <p:nvPicPr>
            <p:cNvPr id="1073742878" name="Image0370.jpeg"/>
            <p:cNvPicPr>
              <a:picLocks noChangeAspect="1"/>
            </p:cNvPicPr>
            <p:nvPr/>
          </p:nvPicPr>
          <p:blipFill>
            <a:blip r:embed="rId3" cstate="print"/>
            <a:stretch>
              <a:fillRect/>
            </a:stretch>
          </p:blipFill>
          <p:spPr>
            <a:xfrm>
              <a:off x="810" y="2925"/>
              <a:ext cx="4838" cy="3262"/>
            </a:xfrm>
            <a:prstGeom prst="rect">
              <a:avLst/>
            </a:prstGeom>
            <a:noFill/>
            <a:ln w="9525">
              <a:noFill/>
            </a:ln>
          </p:spPr>
        </p:pic>
        <p:pic>
          <p:nvPicPr>
            <p:cNvPr id="1073742880" name="图片 1073742879" descr="http://thumb.1010pic.com/pic5/upload/201308/52858b79e1bc4.png"/>
            <p:cNvPicPr>
              <a:picLocks noChangeAspect="1"/>
            </p:cNvPicPr>
            <p:nvPr/>
          </p:nvPicPr>
          <p:blipFill>
            <a:blip r:embed="rId4" r:link="rId5" cstate="print"/>
            <a:srcRect r="30853"/>
            <a:stretch>
              <a:fillRect/>
            </a:stretch>
          </p:blipFill>
          <p:spPr>
            <a:xfrm>
              <a:off x="5648" y="2711"/>
              <a:ext cx="5617" cy="3686"/>
            </a:xfrm>
            <a:prstGeom prst="rect">
              <a:avLst/>
            </a:prstGeom>
            <a:noFill/>
            <a:ln w="9525">
              <a:noFill/>
            </a:ln>
          </p:spPr>
        </p:pic>
        <p:sp>
          <p:nvSpPr>
            <p:cNvPr id="1073742881" name="文本框 1073742880"/>
            <p:cNvSpPr txBox="1"/>
            <p:nvPr/>
          </p:nvSpPr>
          <p:spPr>
            <a:xfrm>
              <a:off x="8760" y="3705"/>
              <a:ext cx="405" cy="420"/>
            </a:xfrm>
            <a:prstGeom prst="rect">
              <a:avLst/>
            </a:prstGeom>
            <a:noFill/>
            <a:ln w="9525">
              <a:noFill/>
            </a:ln>
          </p:spPr>
          <p:txBody>
            <a:bodyPr wrap="square"/>
            <a:lstStyle/>
            <a:p>
              <a:r>
                <a:rPr lang="zh-CN" altLang="en-US"/>
                <a:t>A</a:t>
              </a:r>
            </a:p>
            <a:p>
              <a:endParaRPr lang="zh-CN" altLang="en-US"/>
            </a:p>
          </p:txBody>
        </p:sp>
        <p:sp>
          <p:nvSpPr>
            <p:cNvPr id="1073742882" name="文本框 1073742881"/>
            <p:cNvSpPr txBox="1"/>
            <p:nvPr/>
          </p:nvSpPr>
          <p:spPr>
            <a:xfrm>
              <a:off x="10245" y="4140"/>
              <a:ext cx="405" cy="420"/>
            </a:xfrm>
            <a:prstGeom prst="rect">
              <a:avLst/>
            </a:prstGeom>
            <a:noFill/>
            <a:ln w="9525">
              <a:noFill/>
            </a:ln>
          </p:spPr>
          <p:txBody>
            <a:bodyPr wrap="square"/>
            <a:lstStyle/>
            <a:p>
              <a:r>
                <a:rPr lang="zh-CN" altLang="en-US"/>
                <a:t>B</a:t>
              </a:r>
            </a:p>
            <a:p>
              <a:endParaRPr lang="zh-CN" altLang="en-US"/>
            </a:p>
          </p:txBody>
        </p:sp>
        <p:sp>
          <p:nvSpPr>
            <p:cNvPr id="1073742883" name="文本框 1073742882"/>
            <p:cNvSpPr txBox="1"/>
            <p:nvPr/>
          </p:nvSpPr>
          <p:spPr>
            <a:xfrm>
              <a:off x="10095" y="4770"/>
              <a:ext cx="450" cy="420"/>
            </a:xfrm>
            <a:prstGeom prst="rect">
              <a:avLst/>
            </a:prstGeom>
            <a:noFill/>
            <a:ln w="9525">
              <a:noFill/>
            </a:ln>
          </p:spPr>
          <p:txBody>
            <a:bodyPr wrap="square"/>
            <a:lstStyle/>
            <a:p>
              <a:r>
                <a:rPr lang="zh-CN" altLang="en-US"/>
                <a:t>C</a:t>
              </a:r>
            </a:p>
            <a:p>
              <a:endParaRPr lang="zh-CN" altLang="en-US"/>
            </a:p>
          </p:txBody>
        </p:sp>
      </p:grpSp>
      <p:sp>
        <p:nvSpPr>
          <p:cNvPr id="15" name="文本框 14"/>
          <p:cNvSpPr txBox="1"/>
          <p:nvPr/>
        </p:nvSpPr>
        <p:spPr>
          <a:xfrm>
            <a:off x="0" y="4915535"/>
            <a:ext cx="10301288" cy="830997"/>
          </a:xfrm>
          <a:prstGeom prst="rect">
            <a:avLst/>
          </a:prstGeom>
          <a:noFill/>
        </p:spPr>
        <p:txBody>
          <a:bodyPr wrap="square" rtlCol="0">
            <a:spAutoFit/>
          </a:bodyPr>
          <a:lstStyle/>
          <a:p>
            <a:r>
              <a:rPr lang="zh-CN" altLang="en-US" sz="2400" b="1" dirty="0">
                <a:solidFill>
                  <a:srgbClr val="FF0000"/>
                </a:solidFill>
              </a:rPr>
              <a:t>纬度位置</a:t>
            </a:r>
            <a:r>
              <a:rPr lang="zh-CN" altLang="en-US" sz="2400" b="1" dirty="0" smtClean="0">
                <a:solidFill>
                  <a:srgbClr val="FF0000"/>
                </a:solidFill>
              </a:rPr>
              <a:t>：主要位于北回归线与北极圈之间；主</a:t>
            </a:r>
            <a:r>
              <a:rPr lang="zh-CN" altLang="en-US" sz="2400" b="1" dirty="0">
                <a:solidFill>
                  <a:srgbClr val="FF0000"/>
                </a:solidFill>
              </a:rPr>
              <a:t>要位于北温带，北半</a:t>
            </a:r>
            <a:r>
              <a:rPr lang="zh-CN" altLang="en-US" sz="2400" b="1" dirty="0" smtClean="0">
                <a:solidFill>
                  <a:srgbClr val="FF0000"/>
                </a:solidFill>
              </a:rPr>
              <a:t>球。</a:t>
            </a:r>
            <a:endParaRPr lang="zh-CN" altLang="en-US" sz="2400" b="1" dirty="0">
              <a:solidFill>
                <a:srgbClr val="FF0000"/>
              </a:solidFill>
            </a:endParaRPr>
          </a:p>
          <a:p>
            <a:r>
              <a:rPr lang="zh-CN" altLang="en-US" sz="2400" b="1" dirty="0">
                <a:solidFill>
                  <a:srgbClr val="FF0000"/>
                </a:solidFill>
              </a:rPr>
              <a:t>气候</a:t>
            </a:r>
            <a:r>
              <a:rPr lang="zh-CN" altLang="en-US" sz="2400" b="1" dirty="0" smtClean="0">
                <a:solidFill>
                  <a:srgbClr val="FF0000"/>
                </a:solidFill>
              </a:rPr>
              <a:t>：都以温带气候为主，都</a:t>
            </a:r>
            <a:r>
              <a:rPr lang="zh-CN" altLang="en-US" sz="2400" b="1" dirty="0">
                <a:solidFill>
                  <a:srgbClr val="FF0000"/>
                </a:solidFill>
              </a:rPr>
              <a:t>有温带大陆性气候。</a:t>
            </a:r>
          </a:p>
        </p:txBody>
      </p:sp>
      <p:sp>
        <p:nvSpPr>
          <p:cNvPr id="4" name="文本框 3"/>
          <p:cNvSpPr txBox="1"/>
          <p:nvPr/>
        </p:nvSpPr>
        <p:spPr>
          <a:xfrm>
            <a:off x="272098" y="6028055"/>
            <a:ext cx="7595870" cy="829945"/>
          </a:xfrm>
          <a:prstGeom prst="rect">
            <a:avLst/>
          </a:prstGeom>
          <a:noFill/>
        </p:spPr>
        <p:txBody>
          <a:bodyPr wrap="square" rtlCol="0">
            <a:spAutoFit/>
          </a:bodyPr>
          <a:lstStyle/>
          <a:p>
            <a:r>
              <a:rPr lang="zh-CN" altLang="en-US" sz="2400" b="1" dirty="0">
                <a:solidFill>
                  <a:srgbClr val="FF0000"/>
                </a:solidFill>
              </a:rPr>
              <a:t>纬度位置</a:t>
            </a:r>
            <a:r>
              <a:rPr lang="zh-CN" altLang="en-US" sz="2400" b="1" dirty="0" smtClean="0">
                <a:solidFill>
                  <a:srgbClr val="FF0000"/>
                </a:solidFill>
              </a:rPr>
              <a:t>：跨纬度广，地跨寒、温、热三带；</a:t>
            </a:r>
            <a:endParaRPr lang="zh-CN" altLang="en-US" sz="2400" b="1" dirty="0">
              <a:solidFill>
                <a:srgbClr val="FF0000"/>
              </a:solidFill>
            </a:endParaRPr>
          </a:p>
          <a:p>
            <a:r>
              <a:rPr lang="zh-CN" altLang="en-US" sz="2400" b="1" dirty="0">
                <a:solidFill>
                  <a:srgbClr val="FF0000"/>
                </a:solidFill>
              </a:rPr>
              <a:t>地形：地形复杂多</a:t>
            </a:r>
            <a:r>
              <a:rPr lang="zh-CN" altLang="en-US" sz="2400" b="1" dirty="0" smtClean="0">
                <a:solidFill>
                  <a:srgbClr val="FF0000"/>
                </a:solidFill>
              </a:rPr>
              <a:t>样，地势高低悬殊。</a:t>
            </a:r>
            <a:endParaRPr lang="zh-CN" altLang="en-US" sz="2400" b="1" dirty="0">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3876675"/>
            <a:ext cx="12192635" cy="1807210"/>
          </a:xfrm>
        </p:spPr>
        <p:txBody>
          <a:bodyPr>
            <a:noAutofit/>
          </a:bodyPr>
          <a:lstStyle/>
          <a:p>
            <a:pPr>
              <a:lnSpc>
                <a:spcPct val="150000"/>
              </a:lnSpc>
              <a:spcAft>
                <a:spcPts val="0"/>
              </a:spcAft>
            </a:pPr>
            <a:r>
              <a:rPr sz="2000" b="1" dirty="0">
                <a:solidFill>
                  <a:schemeClr val="tx1"/>
                </a:solidFill>
                <a:latin typeface="微软雅黑" panose="020B0503020204020204" pitchFamily="34" charset="-122"/>
                <a:cs typeface="微软雅黑" panose="020B0503020204020204" pitchFamily="34" charset="-122"/>
                <a:sym typeface="+mn-ea"/>
              </a:rPr>
              <a:t>3. ⑤</a:t>
            </a:r>
            <a:r>
              <a:rPr sz="2000" b="1" dirty="0" err="1">
                <a:solidFill>
                  <a:schemeClr val="tx1"/>
                </a:solidFill>
                <a:latin typeface="微软雅黑" panose="020B0503020204020204" pitchFamily="34" charset="-122"/>
                <a:cs typeface="微软雅黑" panose="020B0503020204020204" pitchFamily="34" charset="-122"/>
                <a:sym typeface="+mn-ea"/>
              </a:rPr>
              <a:t>附近是世界上</a:t>
            </a:r>
            <a:r>
              <a:rPr sz="2000" b="1" u="sng" dirty="0">
                <a:solidFill>
                  <a:schemeClr val="tx1"/>
                </a:solidFill>
                <a:latin typeface="微软雅黑" panose="020B0503020204020204" pitchFamily="34" charset="-122"/>
                <a:cs typeface="微软雅黑" panose="020B0503020204020204" pitchFamily="34" charset="-122"/>
                <a:sym typeface="+mn-ea"/>
              </a:rPr>
              <a:t>                    </a:t>
            </a:r>
            <a:r>
              <a:rPr sz="2000" b="1" dirty="0">
                <a:solidFill>
                  <a:schemeClr val="tx1"/>
                </a:solidFill>
                <a:latin typeface="微软雅黑" panose="020B0503020204020204" pitchFamily="34" charset="-122"/>
                <a:cs typeface="微软雅黑" panose="020B0503020204020204" pitchFamily="34" charset="-122"/>
                <a:sym typeface="+mn-ea"/>
              </a:rPr>
              <a:t>气候的最大分布区，该气候分布在图2中的</a:t>
            </a:r>
            <a:r>
              <a:rPr sz="2000" b="1" u="sng" dirty="0">
                <a:solidFill>
                  <a:schemeClr val="tx1"/>
                </a:solidFill>
                <a:latin typeface="微软雅黑" panose="020B0503020204020204" pitchFamily="34" charset="-122"/>
                <a:cs typeface="微软雅黑" panose="020B0503020204020204" pitchFamily="34" charset="-122"/>
                <a:sym typeface="+mn-ea"/>
              </a:rPr>
              <a:t>    </a:t>
            </a:r>
            <a:r>
              <a:rPr sz="2000" b="1" u="sng" dirty="0" smtClean="0">
                <a:solidFill>
                  <a:schemeClr val="tx1"/>
                </a:solidFill>
                <a:latin typeface="微软雅黑" panose="020B0503020204020204" pitchFamily="34" charset="-122"/>
                <a:cs typeface="微软雅黑" panose="020B0503020204020204" pitchFamily="34" charset="-122"/>
                <a:sym typeface="+mn-ea"/>
              </a:rPr>
              <a:t>         </a:t>
            </a:r>
            <a:r>
              <a:rPr sz="2000" b="1" dirty="0">
                <a:solidFill>
                  <a:schemeClr val="tx1"/>
                </a:solidFill>
                <a:latin typeface="微软雅黑" panose="020B0503020204020204" pitchFamily="34" charset="-122"/>
                <a:cs typeface="微软雅黑" panose="020B0503020204020204" pitchFamily="34" charset="-122"/>
                <a:sym typeface="+mn-ea"/>
              </a:rPr>
              <a:t>（</a:t>
            </a:r>
            <a:r>
              <a:rPr sz="2000" b="1" dirty="0" err="1">
                <a:solidFill>
                  <a:schemeClr val="tx1"/>
                </a:solidFill>
                <a:latin typeface="微软雅黑" panose="020B0503020204020204" pitchFamily="34" charset="-122"/>
                <a:cs typeface="微软雅黑" panose="020B0503020204020204" pitchFamily="34" charset="-122"/>
                <a:sym typeface="+mn-ea"/>
              </a:rPr>
              <a:t>填字母序号）处，在北美洲该气候局限在太平洋沿岸狭长地带的原因是</a:t>
            </a:r>
            <a:r>
              <a:rPr sz="2000" b="1" u="sng" dirty="0">
                <a:solidFill>
                  <a:schemeClr val="tx1"/>
                </a:solidFill>
                <a:latin typeface="微软雅黑" panose="020B0503020204020204" pitchFamily="34" charset="-122"/>
                <a:cs typeface="微软雅黑" panose="020B0503020204020204" pitchFamily="34" charset="-122"/>
                <a:sym typeface="+mn-ea"/>
              </a:rPr>
              <a:t>                                                                                   </a:t>
            </a:r>
            <a:r>
              <a:rPr sz="2000" b="1" dirty="0">
                <a:solidFill>
                  <a:schemeClr val="tx1"/>
                </a:solidFill>
                <a:latin typeface="微软雅黑" panose="020B0503020204020204" pitchFamily="34" charset="-122"/>
                <a:cs typeface="微软雅黑" panose="020B0503020204020204" pitchFamily="34" charset="-122"/>
                <a:sym typeface="+mn-ea"/>
              </a:rPr>
              <a:t>。</a:t>
            </a:r>
          </a:p>
          <a:p>
            <a:pPr>
              <a:lnSpc>
                <a:spcPct val="150000"/>
              </a:lnSpc>
              <a:spcAft>
                <a:spcPts val="0"/>
              </a:spcAft>
            </a:pPr>
            <a:endParaRPr sz="2000" b="1" dirty="0">
              <a:solidFill>
                <a:schemeClr val="tx1"/>
              </a:solidFill>
              <a:latin typeface="微软雅黑" panose="020B0503020204020204" pitchFamily="34" charset="-122"/>
              <a:cs typeface="微软雅黑" panose="020B0503020204020204" pitchFamily="34" charset="-122"/>
              <a:sym typeface="+mn-ea"/>
            </a:endParaRPr>
          </a:p>
          <a:p>
            <a:pPr>
              <a:lnSpc>
                <a:spcPct val="150000"/>
              </a:lnSpc>
              <a:spcAft>
                <a:spcPts val="0"/>
              </a:spcAft>
            </a:pPr>
            <a:r>
              <a:rPr sz="2000" b="1" dirty="0" err="1">
                <a:solidFill>
                  <a:schemeClr val="tx1"/>
                </a:solidFill>
                <a:latin typeface="微软雅黑" panose="020B0503020204020204" pitchFamily="34" charset="-122"/>
                <a:cs typeface="微软雅黑" panose="020B0503020204020204" pitchFamily="34" charset="-122"/>
                <a:sym typeface="+mn-ea"/>
              </a:rPr>
              <a:t>请从地理位置的角度分析该气候在两地形成的共同原因</a:t>
            </a:r>
            <a:r>
              <a:rPr sz="2000" b="1" dirty="0">
                <a:solidFill>
                  <a:schemeClr val="tx1"/>
                </a:solidFill>
                <a:latin typeface="微软雅黑" panose="020B0503020204020204" pitchFamily="34" charset="-122"/>
                <a:cs typeface="微软雅黑" panose="020B0503020204020204" pitchFamily="34" charset="-122"/>
                <a:sym typeface="+mn-ea"/>
              </a:rPr>
              <a:t>。（两条，共5分）</a:t>
            </a:r>
          </a:p>
          <a:p>
            <a:endParaRPr lang="zh-CN" altLang="en-US" sz="2000" b="1" dirty="0">
              <a:solidFill>
                <a:schemeClr val="tx1"/>
              </a:solidFill>
              <a:latin typeface="微软雅黑" panose="020B0503020204020204" pitchFamily="34" charset="-122"/>
              <a:cs typeface="微软雅黑" panose="020B0503020204020204" pitchFamily="34" charset="-122"/>
              <a:sym typeface="+mn-ea"/>
            </a:endParaRPr>
          </a:p>
        </p:txBody>
      </p:sp>
      <p:sp>
        <p:nvSpPr>
          <p:cNvPr id="5" name="文本框 4"/>
          <p:cNvSpPr txBox="1"/>
          <p:nvPr/>
        </p:nvSpPr>
        <p:spPr>
          <a:xfrm>
            <a:off x="0" y="0"/>
            <a:ext cx="2556510" cy="645160"/>
          </a:xfrm>
          <a:prstGeom prst="rect">
            <a:avLst/>
          </a:prstGeom>
          <a:noFill/>
        </p:spPr>
        <p:txBody>
          <a:bodyPr wrap="square" rtlCol="0">
            <a:spAutoFit/>
          </a:bodyPr>
          <a:lstStyle/>
          <a:p>
            <a:r>
              <a:rPr lang="zh-CN" altLang="en-US" sz="3600" b="1">
                <a:solidFill>
                  <a:srgbClr val="7030A0"/>
                </a:solidFill>
              </a:rPr>
              <a:t>拓展运用</a:t>
            </a:r>
          </a:p>
        </p:txBody>
      </p:sp>
      <p:grpSp>
        <p:nvGrpSpPr>
          <p:cNvPr id="2" name="组合 1"/>
          <p:cNvGrpSpPr/>
          <p:nvPr/>
        </p:nvGrpSpPr>
        <p:grpSpPr>
          <a:xfrm>
            <a:off x="1828165" y="462280"/>
            <a:ext cx="8535670" cy="3413760"/>
            <a:chOff x="810" y="2711"/>
            <a:chExt cx="10455" cy="3686"/>
          </a:xfrm>
        </p:grpSpPr>
        <p:pic>
          <p:nvPicPr>
            <p:cNvPr id="4" name="Image0370.jpeg"/>
            <p:cNvPicPr>
              <a:picLocks noChangeAspect="1"/>
            </p:cNvPicPr>
            <p:nvPr/>
          </p:nvPicPr>
          <p:blipFill>
            <a:blip r:embed="rId3" cstate="print"/>
            <a:stretch>
              <a:fillRect/>
            </a:stretch>
          </p:blipFill>
          <p:spPr>
            <a:xfrm>
              <a:off x="810" y="2925"/>
              <a:ext cx="4838" cy="3262"/>
            </a:xfrm>
            <a:prstGeom prst="rect">
              <a:avLst/>
            </a:prstGeom>
            <a:noFill/>
            <a:ln w="9525">
              <a:noFill/>
            </a:ln>
          </p:spPr>
        </p:pic>
        <p:pic>
          <p:nvPicPr>
            <p:cNvPr id="6" name="图片 5" descr="http://thumb.1010pic.com/pic5/upload/201308/52858b79e1bc4.png"/>
            <p:cNvPicPr>
              <a:picLocks noChangeAspect="1"/>
            </p:cNvPicPr>
            <p:nvPr/>
          </p:nvPicPr>
          <p:blipFill>
            <a:blip r:embed="rId4" r:link="rId5" cstate="print"/>
            <a:srcRect r="30853"/>
            <a:stretch>
              <a:fillRect/>
            </a:stretch>
          </p:blipFill>
          <p:spPr>
            <a:xfrm>
              <a:off x="5648" y="2711"/>
              <a:ext cx="5617" cy="3686"/>
            </a:xfrm>
            <a:prstGeom prst="rect">
              <a:avLst/>
            </a:prstGeom>
            <a:noFill/>
            <a:ln w="9525">
              <a:noFill/>
            </a:ln>
          </p:spPr>
        </p:pic>
        <p:sp>
          <p:nvSpPr>
            <p:cNvPr id="7" name="文本框 6"/>
            <p:cNvSpPr txBox="1"/>
            <p:nvPr/>
          </p:nvSpPr>
          <p:spPr>
            <a:xfrm>
              <a:off x="8760" y="3705"/>
              <a:ext cx="405" cy="420"/>
            </a:xfrm>
            <a:prstGeom prst="rect">
              <a:avLst/>
            </a:prstGeom>
            <a:noFill/>
            <a:ln w="9525">
              <a:noFill/>
            </a:ln>
          </p:spPr>
          <p:txBody>
            <a:bodyPr wrap="square"/>
            <a:lstStyle/>
            <a:p>
              <a:r>
                <a:rPr lang="zh-CN" altLang="en-US"/>
                <a:t>A</a:t>
              </a:r>
            </a:p>
            <a:p>
              <a:endParaRPr lang="zh-CN" altLang="en-US"/>
            </a:p>
          </p:txBody>
        </p:sp>
        <p:sp>
          <p:nvSpPr>
            <p:cNvPr id="8" name="文本框 7"/>
            <p:cNvSpPr txBox="1"/>
            <p:nvPr/>
          </p:nvSpPr>
          <p:spPr>
            <a:xfrm>
              <a:off x="10245" y="4140"/>
              <a:ext cx="405" cy="420"/>
            </a:xfrm>
            <a:prstGeom prst="rect">
              <a:avLst/>
            </a:prstGeom>
            <a:noFill/>
            <a:ln w="9525">
              <a:noFill/>
            </a:ln>
          </p:spPr>
          <p:txBody>
            <a:bodyPr wrap="square"/>
            <a:lstStyle/>
            <a:p>
              <a:r>
                <a:rPr lang="zh-CN" altLang="en-US"/>
                <a:t>B</a:t>
              </a:r>
            </a:p>
            <a:p>
              <a:endParaRPr lang="zh-CN" altLang="en-US"/>
            </a:p>
          </p:txBody>
        </p:sp>
        <p:sp>
          <p:nvSpPr>
            <p:cNvPr id="9" name="文本框 8"/>
            <p:cNvSpPr txBox="1"/>
            <p:nvPr/>
          </p:nvSpPr>
          <p:spPr>
            <a:xfrm>
              <a:off x="10095" y="4770"/>
              <a:ext cx="450" cy="420"/>
            </a:xfrm>
            <a:prstGeom prst="rect">
              <a:avLst/>
            </a:prstGeom>
            <a:noFill/>
            <a:ln w="9525">
              <a:noFill/>
            </a:ln>
          </p:spPr>
          <p:txBody>
            <a:bodyPr wrap="square"/>
            <a:lstStyle/>
            <a:p>
              <a:r>
                <a:rPr lang="zh-CN" altLang="en-US"/>
                <a:t>C</a:t>
              </a:r>
            </a:p>
            <a:p>
              <a:endParaRPr lang="zh-CN" altLang="en-US"/>
            </a:p>
          </p:txBody>
        </p:sp>
      </p:grpSp>
      <p:sp>
        <p:nvSpPr>
          <p:cNvPr id="12" name="文本框 11"/>
          <p:cNvSpPr txBox="1"/>
          <p:nvPr/>
        </p:nvSpPr>
        <p:spPr>
          <a:xfrm>
            <a:off x="2075180" y="3876675"/>
            <a:ext cx="1753235" cy="460375"/>
          </a:xfrm>
          <a:prstGeom prst="rect">
            <a:avLst/>
          </a:prstGeom>
          <a:noFill/>
        </p:spPr>
        <p:txBody>
          <a:bodyPr wrap="square" rtlCol="0">
            <a:spAutoFit/>
          </a:bodyPr>
          <a:lstStyle/>
          <a:p>
            <a:r>
              <a:rPr lang="zh-CN" altLang="en-US" sz="2400" b="1">
                <a:solidFill>
                  <a:srgbClr val="FF0000"/>
                </a:solidFill>
              </a:rPr>
              <a:t>温带海洋性</a:t>
            </a:r>
          </a:p>
        </p:txBody>
      </p:sp>
      <p:sp>
        <p:nvSpPr>
          <p:cNvPr id="13" name="文本框 12"/>
          <p:cNvSpPr txBox="1"/>
          <p:nvPr/>
        </p:nvSpPr>
        <p:spPr>
          <a:xfrm>
            <a:off x="0" y="5766435"/>
            <a:ext cx="7329488" cy="829945"/>
          </a:xfrm>
          <a:prstGeom prst="rect">
            <a:avLst/>
          </a:prstGeom>
          <a:noFill/>
        </p:spPr>
        <p:txBody>
          <a:bodyPr wrap="square" rtlCol="0">
            <a:spAutoFit/>
          </a:bodyPr>
          <a:lstStyle/>
          <a:p>
            <a:r>
              <a:rPr lang="zh-CN" altLang="en-US" sz="2400" b="1" dirty="0" smtClean="0">
                <a:solidFill>
                  <a:srgbClr val="FF0000"/>
                </a:solidFill>
              </a:rPr>
              <a:t>地</a:t>
            </a:r>
            <a:r>
              <a:rPr lang="zh-CN" altLang="en-US" sz="2400" b="1" dirty="0">
                <a:solidFill>
                  <a:srgbClr val="FF0000"/>
                </a:solidFill>
              </a:rPr>
              <a:t>处</a:t>
            </a:r>
            <a:r>
              <a:rPr lang="en-US" altLang="zh-CN" sz="2400" b="1" dirty="0">
                <a:solidFill>
                  <a:srgbClr val="FF0000"/>
                </a:solidFill>
              </a:rPr>
              <a:t>40</a:t>
            </a:r>
            <a:r>
              <a:rPr lang="zh-CN" altLang="en-US" sz="2400" b="1" dirty="0">
                <a:solidFill>
                  <a:srgbClr val="FF0000"/>
                </a:solidFill>
              </a:rPr>
              <a:t>°</a:t>
            </a:r>
            <a:r>
              <a:rPr lang="en-US" altLang="zh-CN" sz="2400" b="1" dirty="0">
                <a:solidFill>
                  <a:srgbClr val="FF0000"/>
                </a:solidFill>
              </a:rPr>
              <a:t>-60</a:t>
            </a:r>
            <a:r>
              <a:rPr lang="zh-CN" altLang="en-US" sz="2400" b="1" dirty="0">
                <a:solidFill>
                  <a:srgbClr val="FF0000"/>
                </a:solidFill>
              </a:rPr>
              <a:t>°的大陆西岸</a:t>
            </a:r>
            <a:r>
              <a:rPr lang="zh-CN" altLang="en-US" sz="2400" b="1" dirty="0" smtClean="0">
                <a:solidFill>
                  <a:srgbClr val="FF0000"/>
                </a:solidFill>
              </a:rPr>
              <a:t>，终年盛</a:t>
            </a:r>
            <a:r>
              <a:rPr lang="zh-CN" altLang="en-US" sz="2400" b="1" dirty="0">
                <a:solidFill>
                  <a:srgbClr val="FF0000"/>
                </a:solidFill>
              </a:rPr>
              <a:t>行来自海</a:t>
            </a:r>
            <a:r>
              <a:rPr lang="zh-CN" altLang="en-US" sz="2400" b="1" dirty="0" smtClean="0">
                <a:solidFill>
                  <a:srgbClr val="FF0000"/>
                </a:solidFill>
              </a:rPr>
              <a:t>洋的</a:t>
            </a:r>
            <a:r>
              <a:rPr lang="zh-CN" altLang="en-US" sz="2400" b="1" dirty="0">
                <a:solidFill>
                  <a:srgbClr val="FF0000"/>
                </a:solidFill>
              </a:rPr>
              <a:t>西风。</a:t>
            </a:r>
          </a:p>
          <a:p>
            <a:endParaRPr lang="zh-CN" altLang="en-US" sz="2400" b="1" dirty="0">
              <a:solidFill>
                <a:srgbClr val="FF0000"/>
              </a:solidFill>
            </a:endParaRPr>
          </a:p>
        </p:txBody>
      </p:sp>
      <p:sp>
        <p:nvSpPr>
          <p:cNvPr id="14" name="文本框 13"/>
          <p:cNvSpPr txBox="1"/>
          <p:nvPr/>
        </p:nvSpPr>
        <p:spPr>
          <a:xfrm>
            <a:off x="5835337" y="4365625"/>
            <a:ext cx="5894705" cy="461665"/>
          </a:xfrm>
          <a:prstGeom prst="rect">
            <a:avLst/>
          </a:prstGeom>
          <a:noFill/>
        </p:spPr>
        <p:txBody>
          <a:bodyPr wrap="square" rtlCol="0">
            <a:spAutoFit/>
          </a:bodyPr>
          <a:lstStyle/>
          <a:p>
            <a:r>
              <a:rPr lang="zh-CN" altLang="en-US" sz="2400" b="1" dirty="0">
                <a:solidFill>
                  <a:srgbClr val="FF0000"/>
                </a:solidFill>
              </a:rPr>
              <a:t>西部高大的山脉阻挡了来自太平</a:t>
            </a:r>
            <a:r>
              <a:rPr lang="zh-CN" altLang="en-US" sz="2400" b="1" dirty="0" smtClean="0">
                <a:solidFill>
                  <a:srgbClr val="FF0000"/>
                </a:solidFill>
              </a:rPr>
              <a:t>洋的西风</a:t>
            </a:r>
            <a:endParaRPr lang="zh-CN" altLang="en-US" sz="2400" b="1" dirty="0">
              <a:solidFill>
                <a:srgbClr val="FF0000"/>
              </a:solidFill>
            </a:endParaRPr>
          </a:p>
        </p:txBody>
      </p:sp>
      <p:sp>
        <p:nvSpPr>
          <p:cNvPr id="16" name="文本框 15"/>
          <p:cNvSpPr txBox="1"/>
          <p:nvPr/>
        </p:nvSpPr>
        <p:spPr>
          <a:xfrm>
            <a:off x="8629015" y="3819525"/>
            <a:ext cx="686435" cy="460375"/>
          </a:xfrm>
          <a:prstGeom prst="rect">
            <a:avLst/>
          </a:prstGeom>
          <a:noFill/>
        </p:spPr>
        <p:txBody>
          <a:bodyPr wrap="square" rtlCol="0">
            <a:spAutoFit/>
          </a:bodyPr>
          <a:lstStyle/>
          <a:p>
            <a:r>
              <a:rPr lang="en-US" altLang="zh-CN" sz="2400" b="1" dirty="0" smtClean="0">
                <a:solidFill>
                  <a:srgbClr val="FF0000"/>
                </a:solidFill>
              </a:rPr>
              <a:t>A</a:t>
            </a:r>
            <a:endParaRPr lang="zh-CN" altLang="en-US" sz="2400" b="1" dirty="0">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5" y="3742055"/>
            <a:ext cx="12193270" cy="3115945"/>
          </a:xfrm>
        </p:spPr>
        <p:txBody>
          <a:bodyPr/>
          <a:lstStyle/>
          <a:p>
            <a:r>
              <a:rPr lang="zh-CN" altLang="en-US" sz="2000" b="1" dirty="0">
                <a:solidFill>
                  <a:schemeClr val="tx1"/>
                </a:solidFill>
                <a:latin typeface="微软雅黑" panose="020B0503020204020204" pitchFamily="34" charset="-122"/>
                <a:cs typeface="微软雅黑" panose="020B0503020204020204" pitchFamily="34" charset="-122"/>
              </a:rPr>
              <a:t>4.⑨为亚洲独有的</a:t>
            </a:r>
            <a:r>
              <a:rPr sz="2000" b="1" u="sng" dirty="0">
                <a:solidFill>
                  <a:schemeClr val="tx1"/>
                </a:solidFill>
                <a:latin typeface="微软雅黑" panose="020B0503020204020204" pitchFamily="34" charset="-122"/>
                <a:cs typeface="微软雅黑" panose="020B0503020204020204" pitchFamily="34" charset="-122"/>
                <a:sym typeface="+mn-ea"/>
              </a:rPr>
              <a:t>                         </a:t>
            </a:r>
            <a:r>
              <a:rPr lang="zh-CN" altLang="en-US" sz="2000" b="1" dirty="0">
                <a:solidFill>
                  <a:schemeClr val="tx1"/>
                </a:solidFill>
                <a:latin typeface="微软雅黑" panose="020B0503020204020204" pitchFamily="34" charset="-122"/>
                <a:cs typeface="微软雅黑" panose="020B0503020204020204" pitchFamily="34" charset="-122"/>
              </a:rPr>
              <a:t>（气候类型），试简要分析该气候形成的主要原因。（3分）</a:t>
            </a:r>
          </a:p>
          <a:p>
            <a:endParaRPr lang="zh-CN" altLang="en-US" sz="2000" b="1" dirty="0">
              <a:solidFill>
                <a:schemeClr val="tx1"/>
              </a:solidFill>
              <a:latin typeface="微软雅黑" panose="020B0503020204020204" pitchFamily="34" charset="-122"/>
              <a:cs typeface="微软雅黑" panose="020B0503020204020204" pitchFamily="34" charset="-122"/>
            </a:endParaRPr>
          </a:p>
          <a:p>
            <a:endParaRPr lang="en-US" altLang="zh-CN" sz="2000" b="1" dirty="0" smtClean="0">
              <a:solidFill>
                <a:schemeClr val="tx1"/>
              </a:solidFill>
              <a:latin typeface="微软雅黑" panose="020B0503020204020204" pitchFamily="34" charset="-122"/>
              <a:cs typeface="微软雅黑" panose="020B0503020204020204" pitchFamily="34" charset="-122"/>
            </a:endParaRPr>
          </a:p>
          <a:p>
            <a:r>
              <a:rPr lang="zh-CN" altLang="en-US" sz="2000" b="1" dirty="0" smtClean="0">
                <a:solidFill>
                  <a:schemeClr val="tx1"/>
                </a:solidFill>
                <a:latin typeface="微软雅黑" panose="020B0503020204020204" pitchFamily="34" charset="-122"/>
                <a:cs typeface="微软雅黑" panose="020B0503020204020204" pitchFamily="34" charset="-122"/>
              </a:rPr>
              <a:t>5</a:t>
            </a:r>
            <a:r>
              <a:rPr lang="zh-CN" altLang="en-US" sz="2000" b="1" dirty="0">
                <a:solidFill>
                  <a:schemeClr val="tx1"/>
                </a:solidFill>
                <a:latin typeface="微软雅黑" panose="020B0503020204020204" pitchFamily="34" charset="-122"/>
                <a:cs typeface="微软雅黑" panose="020B0503020204020204" pitchFamily="34" charset="-122"/>
              </a:rPr>
              <a:t>.北美洲东部无⑨气候的分布，主要原因是</a:t>
            </a:r>
            <a:r>
              <a:rPr sz="2000" b="1" u="sng" dirty="0">
                <a:solidFill>
                  <a:schemeClr val="tx1"/>
                </a:solidFill>
                <a:latin typeface="微软雅黑" panose="020B0503020204020204" pitchFamily="34" charset="-122"/>
                <a:cs typeface="微软雅黑" panose="020B0503020204020204" pitchFamily="34" charset="-122"/>
                <a:sym typeface="+mn-ea"/>
              </a:rPr>
              <a:t>         </a:t>
            </a:r>
            <a:r>
              <a:rPr sz="2000" b="1" u="sng" dirty="0" smtClean="0">
                <a:solidFill>
                  <a:schemeClr val="tx1"/>
                </a:solidFill>
                <a:latin typeface="微软雅黑" panose="020B0503020204020204" pitchFamily="34" charset="-122"/>
                <a:cs typeface="微软雅黑" panose="020B0503020204020204" pitchFamily="34" charset="-122"/>
                <a:sym typeface="+mn-ea"/>
              </a:rPr>
              <a:t>                                                           </a:t>
            </a:r>
            <a:r>
              <a:rPr lang="zh-CN" altLang="en-US" sz="2000" b="1" dirty="0">
                <a:solidFill>
                  <a:schemeClr val="tx1"/>
                </a:solidFill>
                <a:latin typeface="微软雅黑" panose="020B0503020204020204" pitchFamily="34" charset="-122"/>
                <a:cs typeface="微软雅黑" panose="020B0503020204020204" pitchFamily="34" charset="-122"/>
              </a:rPr>
              <a:t>。</a:t>
            </a:r>
          </a:p>
        </p:txBody>
      </p:sp>
      <p:sp>
        <p:nvSpPr>
          <p:cNvPr id="5" name="文本框 4"/>
          <p:cNvSpPr txBox="1"/>
          <p:nvPr/>
        </p:nvSpPr>
        <p:spPr>
          <a:xfrm>
            <a:off x="0" y="0"/>
            <a:ext cx="2556510" cy="645160"/>
          </a:xfrm>
          <a:prstGeom prst="rect">
            <a:avLst/>
          </a:prstGeom>
          <a:noFill/>
        </p:spPr>
        <p:txBody>
          <a:bodyPr wrap="square" rtlCol="0">
            <a:spAutoFit/>
          </a:bodyPr>
          <a:lstStyle/>
          <a:p>
            <a:r>
              <a:rPr lang="zh-CN" altLang="en-US" sz="3600" b="1">
                <a:solidFill>
                  <a:srgbClr val="7030A0"/>
                </a:solidFill>
              </a:rPr>
              <a:t>拓展运用</a:t>
            </a:r>
          </a:p>
        </p:txBody>
      </p:sp>
      <p:grpSp>
        <p:nvGrpSpPr>
          <p:cNvPr id="2" name="组合 1"/>
          <p:cNvGrpSpPr/>
          <p:nvPr/>
        </p:nvGrpSpPr>
        <p:grpSpPr>
          <a:xfrm>
            <a:off x="1828165" y="462280"/>
            <a:ext cx="8535670" cy="3413760"/>
            <a:chOff x="810" y="2711"/>
            <a:chExt cx="10455" cy="3686"/>
          </a:xfrm>
        </p:grpSpPr>
        <p:pic>
          <p:nvPicPr>
            <p:cNvPr id="4" name="Image0370.jpeg"/>
            <p:cNvPicPr>
              <a:picLocks noChangeAspect="1"/>
            </p:cNvPicPr>
            <p:nvPr/>
          </p:nvPicPr>
          <p:blipFill>
            <a:blip r:embed="rId3" cstate="print"/>
            <a:stretch>
              <a:fillRect/>
            </a:stretch>
          </p:blipFill>
          <p:spPr>
            <a:xfrm>
              <a:off x="810" y="2925"/>
              <a:ext cx="4838" cy="3262"/>
            </a:xfrm>
            <a:prstGeom prst="rect">
              <a:avLst/>
            </a:prstGeom>
            <a:noFill/>
            <a:ln w="9525">
              <a:noFill/>
            </a:ln>
          </p:spPr>
        </p:pic>
        <p:pic>
          <p:nvPicPr>
            <p:cNvPr id="6" name="图片 5" descr="http://thumb.1010pic.com/pic5/upload/201308/52858b79e1bc4.png"/>
            <p:cNvPicPr>
              <a:picLocks noChangeAspect="1"/>
            </p:cNvPicPr>
            <p:nvPr/>
          </p:nvPicPr>
          <p:blipFill>
            <a:blip r:embed="rId4" r:link="rId5" cstate="print"/>
            <a:srcRect r="30853"/>
            <a:stretch>
              <a:fillRect/>
            </a:stretch>
          </p:blipFill>
          <p:spPr>
            <a:xfrm>
              <a:off x="5648" y="2711"/>
              <a:ext cx="5617" cy="3686"/>
            </a:xfrm>
            <a:prstGeom prst="rect">
              <a:avLst/>
            </a:prstGeom>
            <a:noFill/>
            <a:ln w="9525">
              <a:noFill/>
            </a:ln>
          </p:spPr>
        </p:pic>
        <p:sp>
          <p:nvSpPr>
            <p:cNvPr id="7" name="文本框 6"/>
            <p:cNvSpPr txBox="1"/>
            <p:nvPr/>
          </p:nvSpPr>
          <p:spPr>
            <a:xfrm>
              <a:off x="8760" y="3705"/>
              <a:ext cx="405" cy="420"/>
            </a:xfrm>
            <a:prstGeom prst="rect">
              <a:avLst/>
            </a:prstGeom>
            <a:noFill/>
            <a:ln w="9525">
              <a:noFill/>
            </a:ln>
          </p:spPr>
          <p:txBody>
            <a:bodyPr wrap="square"/>
            <a:lstStyle/>
            <a:p>
              <a:r>
                <a:rPr lang="zh-CN" altLang="en-US"/>
                <a:t>A</a:t>
              </a:r>
            </a:p>
            <a:p>
              <a:endParaRPr lang="zh-CN" altLang="en-US"/>
            </a:p>
          </p:txBody>
        </p:sp>
        <p:sp>
          <p:nvSpPr>
            <p:cNvPr id="8" name="文本框 7"/>
            <p:cNvSpPr txBox="1"/>
            <p:nvPr/>
          </p:nvSpPr>
          <p:spPr>
            <a:xfrm>
              <a:off x="10245" y="4140"/>
              <a:ext cx="405" cy="420"/>
            </a:xfrm>
            <a:prstGeom prst="rect">
              <a:avLst/>
            </a:prstGeom>
            <a:noFill/>
            <a:ln w="9525">
              <a:noFill/>
            </a:ln>
          </p:spPr>
          <p:txBody>
            <a:bodyPr wrap="square"/>
            <a:lstStyle/>
            <a:p>
              <a:r>
                <a:rPr lang="zh-CN" altLang="en-US"/>
                <a:t>B</a:t>
              </a:r>
            </a:p>
            <a:p>
              <a:endParaRPr lang="zh-CN" altLang="en-US"/>
            </a:p>
          </p:txBody>
        </p:sp>
        <p:sp>
          <p:nvSpPr>
            <p:cNvPr id="9" name="文本框 8"/>
            <p:cNvSpPr txBox="1"/>
            <p:nvPr/>
          </p:nvSpPr>
          <p:spPr>
            <a:xfrm>
              <a:off x="10095" y="4770"/>
              <a:ext cx="450" cy="420"/>
            </a:xfrm>
            <a:prstGeom prst="rect">
              <a:avLst/>
            </a:prstGeom>
            <a:noFill/>
            <a:ln w="9525">
              <a:noFill/>
            </a:ln>
          </p:spPr>
          <p:txBody>
            <a:bodyPr wrap="square"/>
            <a:lstStyle/>
            <a:p>
              <a:r>
                <a:rPr lang="zh-CN" altLang="en-US"/>
                <a:t>C</a:t>
              </a:r>
            </a:p>
            <a:p>
              <a:endParaRPr lang="zh-CN" altLang="en-US"/>
            </a:p>
          </p:txBody>
        </p:sp>
      </p:grpSp>
      <p:sp>
        <p:nvSpPr>
          <p:cNvPr id="15" name="文本框 14"/>
          <p:cNvSpPr txBox="1"/>
          <p:nvPr/>
        </p:nvSpPr>
        <p:spPr>
          <a:xfrm>
            <a:off x="2004060" y="3681730"/>
            <a:ext cx="2118360" cy="460375"/>
          </a:xfrm>
          <a:prstGeom prst="rect">
            <a:avLst/>
          </a:prstGeom>
          <a:noFill/>
        </p:spPr>
        <p:txBody>
          <a:bodyPr wrap="square" rtlCol="0">
            <a:spAutoFit/>
          </a:bodyPr>
          <a:lstStyle/>
          <a:p>
            <a:r>
              <a:rPr lang="zh-CN" altLang="en-US" sz="2400" b="1">
                <a:solidFill>
                  <a:srgbClr val="FF0000"/>
                </a:solidFill>
              </a:rPr>
              <a:t>温带季风气候</a:t>
            </a:r>
          </a:p>
        </p:txBody>
      </p:sp>
      <p:sp>
        <p:nvSpPr>
          <p:cNvPr id="10" name="文本框 9"/>
          <p:cNvSpPr txBox="1"/>
          <p:nvPr/>
        </p:nvSpPr>
        <p:spPr>
          <a:xfrm>
            <a:off x="4994274" y="5258117"/>
            <a:ext cx="5935663" cy="461665"/>
          </a:xfrm>
          <a:prstGeom prst="rect">
            <a:avLst/>
          </a:prstGeom>
          <a:noFill/>
        </p:spPr>
        <p:txBody>
          <a:bodyPr wrap="square" rtlCol="0">
            <a:spAutoFit/>
          </a:bodyPr>
          <a:lstStyle/>
          <a:p>
            <a:r>
              <a:rPr lang="zh-CN" altLang="en-US" sz="2400" b="1" dirty="0" smtClean="0">
                <a:solidFill>
                  <a:srgbClr val="FF0000"/>
                </a:solidFill>
              </a:rPr>
              <a:t>北美洲与东临的大西洋海</a:t>
            </a:r>
            <a:r>
              <a:rPr lang="zh-CN" altLang="en-US" sz="2400" b="1" dirty="0">
                <a:solidFill>
                  <a:srgbClr val="FF0000"/>
                </a:solidFill>
              </a:rPr>
              <a:t>陆差异小</a:t>
            </a:r>
          </a:p>
        </p:txBody>
      </p:sp>
      <p:sp>
        <p:nvSpPr>
          <p:cNvPr id="11" name="文本框 10"/>
          <p:cNvSpPr txBox="1"/>
          <p:nvPr/>
        </p:nvSpPr>
        <p:spPr>
          <a:xfrm>
            <a:off x="0" y="4238625"/>
            <a:ext cx="12193270" cy="461665"/>
          </a:xfrm>
          <a:prstGeom prst="rect">
            <a:avLst/>
          </a:prstGeom>
          <a:noFill/>
        </p:spPr>
        <p:txBody>
          <a:bodyPr wrap="square" rtlCol="0">
            <a:spAutoFit/>
          </a:bodyPr>
          <a:lstStyle/>
          <a:p>
            <a:r>
              <a:rPr lang="zh-CN" altLang="en-US" sz="2400" b="1" dirty="0">
                <a:solidFill>
                  <a:srgbClr val="FF0000"/>
                </a:solidFill>
              </a:rPr>
              <a:t>①地处最大的大陆</a:t>
            </a:r>
            <a:r>
              <a:rPr lang="en-US" altLang="zh-CN" sz="2400" b="1" dirty="0">
                <a:solidFill>
                  <a:srgbClr val="FF0000"/>
                </a:solidFill>
              </a:rPr>
              <a:t>——</a:t>
            </a:r>
            <a:r>
              <a:rPr lang="zh-CN" altLang="en-US" sz="2400" b="1" dirty="0">
                <a:solidFill>
                  <a:srgbClr val="FF0000"/>
                </a:solidFill>
              </a:rPr>
              <a:t>亚欧大</a:t>
            </a:r>
            <a:r>
              <a:rPr lang="zh-CN" altLang="en-US" sz="2400" b="1" dirty="0" smtClean="0">
                <a:solidFill>
                  <a:srgbClr val="FF0000"/>
                </a:solidFill>
              </a:rPr>
              <a:t>陆，东</a:t>
            </a:r>
            <a:r>
              <a:rPr lang="zh-CN" altLang="en-US" sz="2400" b="1" dirty="0">
                <a:solidFill>
                  <a:srgbClr val="FF0000"/>
                </a:solidFill>
              </a:rPr>
              <a:t>临最大</a:t>
            </a:r>
            <a:r>
              <a:rPr lang="zh-CN" altLang="en-US" sz="2400" b="1" dirty="0" smtClean="0">
                <a:solidFill>
                  <a:srgbClr val="FF0000"/>
                </a:solidFill>
              </a:rPr>
              <a:t>的太</a:t>
            </a:r>
            <a:r>
              <a:rPr lang="zh-CN" altLang="en-US" sz="2400" b="1" dirty="0">
                <a:solidFill>
                  <a:srgbClr val="FF0000"/>
                </a:solidFill>
              </a:rPr>
              <a:t>平</a:t>
            </a:r>
            <a:r>
              <a:rPr lang="zh-CN" altLang="en-US" sz="2400" b="1" dirty="0" smtClean="0">
                <a:solidFill>
                  <a:srgbClr val="FF0000"/>
                </a:solidFill>
              </a:rPr>
              <a:t>洋；海</a:t>
            </a:r>
            <a:r>
              <a:rPr lang="zh-CN" altLang="en-US" sz="2400" b="1" dirty="0">
                <a:solidFill>
                  <a:srgbClr val="FF0000"/>
                </a:solidFill>
              </a:rPr>
              <a:t>陆差异大。</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0" grpId="0"/>
      <p:bldP spid="11"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4.xml><?xml version="1.0" encoding="utf-8"?>
<p:tagLst xmlns:a="http://schemas.openxmlformats.org/drawingml/2006/main" xmlns:r="http://schemas.openxmlformats.org/officeDocument/2006/relationships" xmlns:p="http://schemas.openxmlformats.org/presentationml/2006/main">
  <p:tag name="REFSHAPE" val="527239292"/>
  <p:tag name="KSO_WM_UNIT_PLACING_PICTURE_USER_VIEWPORT" val="{&quot;height&quot;:4337,&quot;width&quot;:11482}"/>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3639</Words>
  <Application>Microsoft Office PowerPoint</Application>
  <PresentationFormat>自定义</PresentationFormat>
  <Paragraphs>350</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专题复习五</vt:lpstr>
      <vt:lpstr>幻灯片 2</vt:lpstr>
      <vt:lpstr>幻灯片 3</vt:lpstr>
      <vt:lpstr>幻灯片 4</vt:lpstr>
      <vt:lpstr>幻灯片 5</vt:lpstr>
      <vt:lpstr>幻灯片 6</vt:lpstr>
      <vt:lpstr>一、地理位置，决定了区域自然环境的相似性与差异性。</vt:lpstr>
      <vt:lpstr>幻灯片 8</vt:lpstr>
      <vt:lpstr>幻灯片 9</vt:lpstr>
      <vt:lpstr>二.纬度位置的相似，影响了区域自然环境、人文环境的相似性。</vt:lpstr>
      <vt:lpstr>幻灯片 11</vt:lpstr>
      <vt:lpstr>三.纬度位置的相似，但海陆位置不同，对区域地理环境的影响。</vt:lpstr>
      <vt:lpstr>幻灯片 13</vt:lpstr>
      <vt:lpstr>幻灯片 14</vt:lpstr>
      <vt:lpstr>幻灯片 15</vt:lpstr>
      <vt:lpstr>幻灯片 16</vt:lpstr>
      <vt:lpstr>一、单项选择题</vt:lpstr>
      <vt:lpstr>幻灯片 18</vt:lpstr>
      <vt:lpstr>幻灯片 19</vt:lpstr>
      <vt:lpstr>幻灯片 20</vt:lpstr>
      <vt:lpstr>幻灯片 21</vt:lpstr>
      <vt:lpstr>幻灯片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Administrator</cp:lastModifiedBy>
  <cp:revision>129</cp:revision>
  <dcterms:created xsi:type="dcterms:W3CDTF">2019-06-19T02:08:00Z</dcterms:created>
  <dcterms:modified xsi:type="dcterms:W3CDTF">2020-04-24T10:11:55Z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