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09" r:id="rId2"/>
    <p:sldId id="410" r:id="rId3"/>
    <p:sldId id="411" r:id="rId4"/>
    <p:sldId id="413" r:id="rId5"/>
    <p:sldId id="414" r:id="rId6"/>
    <p:sldId id="417" r:id="rId7"/>
    <p:sldId id="416" r:id="rId8"/>
    <p:sldId id="428" r:id="rId9"/>
    <p:sldId id="418" r:id="rId10"/>
    <p:sldId id="412" r:id="rId11"/>
    <p:sldId id="419" r:id="rId12"/>
    <p:sldId id="415" r:id="rId13"/>
    <p:sldId id="422" r:id="rId14"/>
    <p:sldId id="421" r:id="rId15"/>
    <p:sldId id="420" r:id="rId16"/>
    <p:sldId id="425" r:id="rId17"/>
    <p:sldId id="424" r:id="rId18"/>
    <p:sldId id="423" r:id="rId19"/>
    <p:sldId id="427" r:id="rId20"/>
    <p:sldId id="42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2020/5/14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4800">
                <a:solidFill>
                  <a:schemeClr val="tx1"/>
                </a:solidFill>
              </a:rPr>
              <a:t>第八章 认识区域：环境与发展</a:t>
            </a:r>
            <a:br>
              <a:rPr lang="zh-CN" altLang="zh-CN" sz="4800">
                <a:solidFill>
                  <a:schemeClr val="tx1"/>
                </a:solidFill>
              </a:rPr>
            </a:br>
            <a:r>
              <a:rPr lang="zh-CN" altLang="zh-CN" sz="4800">
                <a:solidFill>
                  <a:schemeClr val="tx1"/>
                </a:solidFill>
              </a:rPr>
              <a:t>第三、四、五节   新疆、贵州、黄土高原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471200"/>
            <a:ext cx="9799200" cy="1472400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八年级总复习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962" y="236925"/>
            <a:ext cx="4663688" cy="705600"/>
          </a:xfrm>
        </p:spPr>
        <p:txBody>
          <a:bodyPr/>
          <a:lstStyle/>
          <a:p>
            <a:r>
              <a:rPr lang="zh-CN" altLang="en-US" dirty="0"/>
              <a:t>三、黄土高原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525" y="990337"/>
            <a:ext cx="10969200" cy="47592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</a:rPr>
              <a:t>读右图，了解黄土高原的范围。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黄土高原是世界最大的黄土沉积区，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大致北起①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</a:rPr>
              <a:t>，南至②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西抵祁连山余脉—③乌鞘岭，东到④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主要分布于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</a:rPr>
              <a:t>两省，甘肃省东南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部和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   自治区的南部。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8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7650" y="0"/>
            <a:ext cx="3823970" cy="3646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30462" y="237394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长城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6625" y="235966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秦岭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0943" y="2982913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太行山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30462" y="36690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陕西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2045" y="3740468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山西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85254" y="4400550"/>
            <a:ext cx="21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宁夏回族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42913" y="5196215"/>
            <a:ext cx="63225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800" b="1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黄土高原的传统建筑为 </a:t>
            </a:r>
            <a:r>
              <a:rPr lang="zh-CN" altLang="en-US" sz="2800" b="1" u="sng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800" b="1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13" name="图片 12" descr="IMG_256"/>
          <p:cNvPicPr/>
          <p:nvPr/>
        </p:nvPicPr>
        <p:blipFill>
          <a:blip r:embed="rId4" cstate="print"/>
          <a:srcRect l="57801" t="23949" b="12185"/>
          <a:stretch>
            <a:fillRect/>
          </a:stretch>
        </p:blipFill>
        <p:spPr bwMode="auto">
          <a:xfrm>
            <a:off x="8553443" y="3771899"/>
            <a:ext cx="3452813" cy="2828926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14" name="文本框 6"/>
          <p:cNvSpPr txBox="1"/>
          <p:nvPr/>
        </p:nvSpPr>
        <p:spPr>
          <a:xfrm>
            <a:off x="4713288" y="509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窑洞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0" y="918900"/>
            <a:ext cx="10969200" cy="4759200"/>
          </a:xfrm>
        </p:spPr>
        <p:txBody>
          <a:bodyPr>
            <a:normAutofit lnSpcReduction="10000"/>
          </a:bodyPr>
          <a:lstStyle/>
          <a:p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黄土高原是世界上水土流失最严重的地区，试结合资料，探究该地区水土流失严重的成因及治理措施。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（1）黄土高原水土流失严重的原因：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自然原因：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①气候：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②地形与土壤：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③植被：大部分地区，植被稀少，表土裸露。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人为原因：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（2）解决措施：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治理黄土高原的生物措施：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工程措施主要是：①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②</a:t>
            </a:r>
            <a:r>
              <a:rPr b="1" u="sng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</a:t>
            </a:r>
            <a:r>
              <a:rPr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5" name="图片 89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240" y="3450269"/>
            <a:ext cx="3204845" cy="3307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6" name="图片 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9494836" y="3421058"/>
            <a:ext cx="2654300" cy="33083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1481455" y="247777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黄土广布，土质疏松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2805" y="19558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位于季风区，降水集中，夏季多暴雨。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710" y="329438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过度开垦，过度放牧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53005" y="4082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植树种草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17700" y="45605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坡耕地改梯田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6075" y="49428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打坝淤地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511" y="667436"/>
            <a:ext cx="10969200" cy="607626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一.单选题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1.下列诗句反映该区域地理环境特征的是（ 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 江作青罗带，山如碧玉簪             B.孤帆远影碧空尽，唯见长江天际流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C.黄梅时节家家雨，青草池塘处处蛙D.一川碎石大如斗，随风满地石乱走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2.新疆境内的塔里木河，每年7-8月河水水位最高，形成汛期的主要原因是（ 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A.受夏季风影响，流域内此季节降水丰富                 B.气温高，高山冰雪融水多    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C.受台风影响，流域内普降暴雨                                D.农业灌溉需水量少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3.2010年5月，国务院正式批准喀什设立经济特区。在我国政府部署的新一轮对口援疆工作中，深圳市对口支援喀什地区。深圳市的企业准备在喀什投资兴建棉纺织厂和服装厂，考虑的有利因素中不包括（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A.喀什接近我国商品棉基地，原料丰富       B.喀什劳动力、资金充足，科技力量雄厚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C.国际市场对我国服装类产品的需求           D.喀什有公路、铁路与境外相连，交通便利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228507" y="114297"/>
            <a:ext cx="2926079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pic>
        <p:nvPicPr>
          <p:cNvPr id="14" name="图片 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93371" y="0"/>
            <a:ext cx="3598629" cy="2700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sp>
        <p:nvSpPr>
          <p:cNvPr id="15" name="文本框 14"/>
          <p:cNvSpPr txBox="1"/>
          <p:nvPr/>
        </p:nvSpPr>
        <p:spPr>
          <a:xfrm>
            <a:off x="5164455" y="1158240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84894" y="2714626"/>
            <a:ext cx="53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6414" y="5186362"/>
            <a:ext cx="5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461700"/>
            <a:ext cx="10969200" cy="63963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我国某一盆地，位于地势第二阶梯，盆地中的沙漠是我国面积最大的沙漠，常常飞沙走石，盆地边缘的山麓地带，高山冰雪融水哺育着一块块绿洲。根据材料并结合下图，回答4-5题。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4.在该盆地中，交通线常沿盆地边缘伸展，其主要原因是（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A.水源条件好，人口较多     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B.光热资源丰富，土地肥沃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C.盆地边缘地形平坦，减少建设成本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D.盆地边缘距离较短，减少运输成本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5.关于该盆地自然景观成因的叙述不正确的是（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A.油气资源丰富，水资源短缺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B.深居内陆，高山环抱，降水稀少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C.沙漠广布，河流稀少，气候干旱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D.可受到西风气流的影响，多地形雨，森林草原广布</a:t>
            </a:r>
          </a:p>
        </p:txBody>
      </p:sp>
      <p:pic>
        <p:nvPicPr>
          <p:cNvPr id="10" name="图片 9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1" y="2095818"/>
            <a:ext cx="4243387" cy="32619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23760" y="137541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76290" y="4027170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59" y="146430"/>
            <a:ext cx="10969200" cy="671157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读新疆地区图，回答6-8题。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6.对图中地理事物判断正确的是（     ）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A.A----呼和浩特              B.B----吐鲁番盆地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C.C----南疆铁路              D.D----天山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7.E地区具有的特征是（     ）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A.热带沙漠气候为主      B.边缘有城市和村庄分布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C.内部有大量油气资源，所以人口密集          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D.南水北调工程可 缓解该地缺水问题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8.铁路线③是我国重要的交通干线，有关该线路说法不正确的是（     ）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A. 是第二亚欧大陆桥的一段       B.途经河西走廊      </a:t>
            </a:r>
          </a:p>
          <a:p>
            <a:r>
              <a:rPr lang="zh-CN" altLang="en-US" sz="2400" b="1" dirty="0">
                <a:solidFill>
                  <a:schemeClr val="tx1"/>
                </a:solidFill>
              </a:rPr>
              <a:t>C. 为陇海线                                D.加强了西北地区与我国北方地区的联系</a:t>
            </a:r>
          </a:p>
        </p:txBody>
      </p:sp>
      <p:pic>
        <p:nvPicPr>
          <p:cNvPr id="11" name="图片 9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163" y="128592"/>
            <a:ext cx="4972055" cy="4514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09475" y="787715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06455" y="2606991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63339" y="5006021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80" y="349313"/>
            <a:ext cx="9615488" cy="592290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9.以下漫画反映生态问题，在新疆分布较普遍的有（     ）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A. 图1、2、3、4       B. 图1、3、4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C. 图2、3、4         D. 图3、4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10.针对上述问题的治理措施，不合理的是（     ）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A．轮牧，规定合理的载畜量                      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B．在山麓地带开荒种地，大力发展棉花种植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C．在山麓地带修建梯田，发展林果基地            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D．加强防护林建设，防风固沙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53270" y="0"/>
            <a:ext cx="2538730" cy="1519555"/>
            <a:chOff x="9445" y="1916"/>
            <a:chExt cx="3274" cy="1942"/>
          </a:xfrm>
        </p:grpSpPr>
        <p:pic>
          <p:nvPicPr>
            <p:cNvPr id="18" name="图片 95" descr="地形、生态问题漫画"/>
            <p:cNvPicPr>
              <a:picLocks noChangeAspect="1" noChangeArrowheads="1"/>
            </p:cNvPicPr>
            <p:nvPr/>
          </p:nvPicPr>
          <p:blipFill>
            <a:blip r:embed="rId3" cstate="print"/>
            <a:srcRect l="57574" t="63513" b="2934"/>
            <a:stretch>
              <a:fillRect/>
            </a:stretch>
          </p:blipFill>
          <p:spPr>
            <a:xfrm>
              <a:off x="9445" y="1916"/>
              <a:ext cx="3274" cy="1942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1073742867" name="文本框 97"/>
            <p:cNvSpPr txBox="1"/>
            <p:nvPr/>
          </p:nvSpPr>
          <p:spPr>
            <a:xfrm>
              <a:off x="9445" y="1916"/>
              <a:ext cx="901" cy="47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图1</a:t>
              </a:r>
            </a:p>
            <a:p>
              <a:endParaRPr lang="zh-CN" altLang="en-US"/>
            </a:p>
          </p:txBody>
        </p:sp>
      </p:grpSp>
      <p:pic>
        <p:nvPicPr>
          <p:cNvPr id="17" name="图片 101" descr="土地荒漠漫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887778" y="3279140"/>
            <a:ext cx="2766695" cy="178498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sp>
        <p:nvSpPr>
          <p:cNvPr id="1073742869" name="文本框 100"/>
          <p:cNvSpPr txBox="1"/>
          <p:nvPr/>
        </p:nvSpPr>
        <p:spPr>
          <a:xfrm>
            <a:off x="8582977" y="4429126"/>
            <a:ext cx="818198" cy="32734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/>
              <a:t>图3</a:t>
            </a:r>
          </a:p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973502" y="5156958"/>
            <a:ext cx="2775585" cy="1701042"/>
            <a:chOff x="15244" y="9423"/>
            <a:chExt cx="4010" cy="2175"/>
          </a:xfrm>
        </p:grpSpPr>
        <p:pic>
          <p:nvPicPr>
            <p:cNvPr id="16" name="图片 99" descr="沙漠漫画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15256" y="9423"/>
              <a:ext cx="3998" cy="2175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073742870" name="文本框 98"/>
            <p:cNvSpPr txBox="1"/>
            <p:nvPr/>
          </p:nvSpPr>
          <p:spPr>
            <a:xfrm>
              <a:off x="15244" y="9584"/>
              <a:ext cx="1080" cy="49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图4</a:t>
              </a:r>
            </a:p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38222" y="1705292"/>
            <a:ext cx="2939415" cy="1494790"/>
            <a:chOff x="14571" y="2393"/>
            <a:chExt cx="4629" cy="2354"/>
          </a:xfrm>
        </p:grpSpPr>
        <p:pic>
          <p:nvPicPr>
            <p:cNvPr id="9" name="图片 94" descr="地形、生态问题漫画"/>
            <p:cNvPicPr>
              <a:picLocks noChangeAspect="1" noChangeArrowheads="1"/>
            </p:cNvPicPr>
            <p:nvPr/>
          </p:nvPicPr>
          <p:blipFill>
            <a:blip r:embed="rId3" cstate="print"/>
            <a:srcRect t="63513" r="50607" b="2934"/>
            <a:stretch>
              <a:fillRect/>
            </a:stretch>
          </p:blipFill>
          <p:spPr>
            <a:xfrm>
              <a:off x="15201" y="2393"/>
              <a:ext cx="3999" cy="235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0" name="文本框 96"/>
            <p:cNvSpPr txBox="1"/>
            <p:nvPr/>
          </p:nvSpPr>
          <p:spPr>
            <a:xfrm>
              <a:off x="14571" y="2415"/>
              <a:ext cx="1189" cy="5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图2</a:t>
              </a:r>
            </a:p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399463" y="35179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57085" y="242122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55" y="343596"/>
            <a:ext cx="10969200" cy="6514403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读黄土高原某区域地形图，回答11-13题。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11.形成该区域沟壑纵横地表特征的主要原因是（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A.风力侵蚀      B.地壳运动  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C.流水侵蚀      D.流水沉积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12.在区域整治的过程中，该图中下列各地形部位采取的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措施不正确的是（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A．甲——平整土地，建立基本农田  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 B．乙——封坡育林育草，含蓄径流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C．丙——修建梯田，发展林果基地     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 D．丁——疏浚河道，排沙泄洪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13.图示堤坝的主要作用是（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A.拦沙蓄水      B.发电灌溉      C.防洪抗旱      D.调节气候</a:t>
            </a:r>
          </a:p>
        </p:txBody>
      </p:sp>
      <p:pic>
        <p:nvPicPr>
          <p:cNvPr id="919" name="图片 919" descr="http://pic2.mofangge.com/upload/papers/20140825/20140825105920029153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2275" y="0"/>
            <a:ext cx="54197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76251" y="799434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59330" y="298608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71533" y="5546090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36" y="50220"/>
            <a:ext cx="10969200" cy="4759200"/>
          </a:xfrm>
        </p:spPr>
        <p:txBody>
          <a:bodyPr>
            <a:noAutofit/>
          </a:bodyPr>
          <a:lstStyle/>
          <a:p>
            <a:r>
              <a:rPr lang="zh-CN" altLang="en-US" sz="1900" b="1" dirty="0">
                <a:solidFill>
                  <a:schemeClr val="tx1"/>
                </a:solidFill>
              </a:rPr>
              <a:t>读贵州某山地景观素描图，回答14-16题。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14.图示村寨位于海拔较高的山坡，最主要的原因是：（     ）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A.气候凉爽，且免受洪水威胁	           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B.降水较多，取水方便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C.靠近梯田，生产方便	              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D.免受战乱和盗贼侵扰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15.该地降水丰富，但许多地区缺水，主要自然原因是：（     ）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A.沟壑纵横，水土流失严重    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B.石灰岩广布，地下多溶洞、暗河，地表水、地下水易渗漏流失 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C.主要种植水稻，耗水多                    D. 破坏植被，加剧了水流失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16.若山上森林被大面积砍伐，带来的影响有：（     ）   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①造成水土流失     ②引发滑坡、泥石流等地质灾害     ③引发冰雹等灾害性天气     ④河流含沙量增大   ⑤诱发地震．</a:t>
            </a:r>
          </a:p>
          <a:p>
            <a:r>
              <a:rPr lang="zh-CN" altLang="en-US" sz="1900" b="1" dirty="0">
                <a:solidFill>
                  <a:schemeClr val="tx1"/>
                </a:solidFill>
              </a:rPr>
              <a:t>A.①②⑤              B.①②④              C.②③④              D.③④⑤</a:t>
            </a:r>
          </a:p>
        </p:txBody>
      </p:sp>
      <p:pic>
        <p:nvPicPr>
          <p:cNvPr id="100045" name="图片 100045"/>
          <p:cNvPicPr>
            <a:picLocks noChangeAspect="1" noChangeArrowheads="1"/>
          </p:cNvPicPr>
          <p:nvPr/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0722" y="257176"/>
            <a:ext cx="5293616" cy="267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6078220" y="529273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7455" y="3088640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5905" y="5095875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-6930"/>
            <a:ext cx="11730037" cy="47592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二、综合题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17.中国幅员辽阔，区域差异巨大。要实现可持续发展，就要加强区域合作，达到优势互补。读我国某大型资源调配工程图，完成下列问题。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(1) A附近地形区为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，山脉B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，灌溉农业区C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,省区①简称为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</a:t>
            </a:r>
            <a:r>
              <a:rPr lang="zh-CN" altLang="en-US" sz="2000" b="1" dirty="0">
                <a:solidFill>
                  <a:schemeClr val="tx1"/>
                </a:solidFill>
              </a:rPr>
              <a:t>，②为黄河最大支流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，E所在地形区最独特的景观特征为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(2)图中虚线表示的大型资源调配工程是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一线工程，该工程对于甲地区的积极影响有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。（3分）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(3)D所在地形区的传统民居是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</a:rPr>
              <a:t>，优势能源主要有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和水能；乙省的特色粮食作物是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(4)请分析甲省区有利于长绒棉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种植的优势气候条件。</a:t>
            </a:r>
          </a:p>
        </p:txBody>
      </p:sp>
      <p:pic>
        <p:nvPicPr>
          <p:cNvPr id="1516" name="图片 151" descr=" 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3363" y="3914775"/>
            <a:ext cx="8148637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2430455" y="13754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华北平原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3433" y="137541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太行山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72683" y="13754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河套平原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10854" y="137541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4695" y="17887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渭河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44155" y="17887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千沟万壑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89161" y="23107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西气东输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23950" y="271462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①促进西部经济发展。②促进就业。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31873" y="323659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窑洞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80185" y="316515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0858" y="361569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青稞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716" y="5292090"/>
            <a:ext cx="385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温带大陆性气候，夏季光热充足，昼夜温差大。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0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516"/>
            <a:ext cx="10969200" cy="4759200"/>
          </a:xfrm>
        </p:spPr>
        <p:txBody>
          <a:bodyPr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18. 西北大漠，人间绝色，最美中国。下图为我国西北地区局部区域图，读图回答下列问题。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（1）该区域主要分布的少数民族是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。A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山脉，B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沙漠。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（2）C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河，水源主要来自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(季节)河水水量最大。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图中能源通道，将</a:t>
            </a:r>
            <a:r>
              <a:rPr lang="zh-CN" altLang="en-US" sz="2000" b="1" u="sng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 (能源)输送到我国中部和东部地区。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（3）请结合图中信息，从自然角度分析该省区荒漠广布的原因。(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分)</a:t>
            </a:r>
          </a:p>
        </p:txBody>
      </p:sp>
      <p:pic>
        <p:nvPicPr>
          <p:cNvPr id="933" name="图片 933" descr="predotool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8465" y="3086100"/>
            <a:ext cx="450353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685030" y="5299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维吾尔族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38010" y="5299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昆仑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31275" y="515622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塔克拉玛干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7175" y="1023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塔里木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97145" y="102330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高山冰雪融水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25410" y="100901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夏季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89555" y="1559562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天然气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6120" y="3225482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①深居内陆，距海远；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②众多山地阻挡，海洋气流难以进入；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③气候干旱，植被稀少。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</a:rPr>
              <a:t>1.能结合地图说出新疆、贵州等省区的</a:t>
            </a:r>
            <a:r>
              <a:rPr lang="zh-CN" altLang="en-US" sz="2400" b="1">
                <a:solidFill>
                  <a:srgbClr val="FF0000"/>
                </a:solidFill>
              </a:rPr>
              <a:t>地理位置</a:t>
            </a:r>
            <a:r>
              <a:rPr lang="zh-CN" altLang="en-US" sz="2400" b="1">
                <a:solidFill>
                  <a:schemeClr val="tx1"/>
                </a:solidFill>
              </a:rPr>
              <a:t>，说出黄土高原的位置与范围。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2. 能阅读地形图、气候图、河流分布图等，说出新疆、贵州、黄土高原等区域</a:t>
            </a:r>
            <a:r>
              <a:rPr lang="zh-CN" altLang="en-US" sz="2400" b="1">
                <a:solidFill>
                  <a:srgbClr val="FF0000"/>
                </a:solidFill>
              </a:rPr>
              <a:t>自然环境的突出特征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3. 以新疆、黄土高原为例，说明</a:t>
            </a:r>
            <a:r>
              <a:rPr lang="zh-CN" altLang="en-US" sz="2400" b="1">
                <a:solidFill>
                  <a:srgbClr val="FF0000"/>
                </a:solidFill>
              </a:rPr>
              <a:t>自然环境</a:t>
            </a:r>
            <a:r>
              <a:rPr lang="zh-CN" altLang="en-US" sz="2400" b="1">
                <a:solidFill>
                  <a:schemeClr val="tx1"/>
                </a:solidFill>
              </a:rPr>
              <a:t>对人类生产、生活</a:t>
            </a:r>
            <a:r>
              <a:rPr lang="zh-CN" altLang="en-US" sz="2400" b="1">
                <a:solidFill>
                  <a:srgbClr val="FF0000"/>
                </a:solidFill>
              </a:rPr>
              <a:t>带来的的影响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4</a:t>
            </a:r>
            <a:r>
              <a:rPr lang="en-US" altLang="zh-CN" sz="2400" b="1">
                <a:solidFill>
                  <a:schemeClr val="tx1"/>
                </a:solidFill>
              </a:rPr>
              <a:t>.</a:t>
            </a:r>
            <a:r>
              <a:rPr lang="zh-CN" altLang="en-US" sz="2400" b="1">
                <a:solidFill>
                  <a:schemeClr val="tx1"/>
                </a:solidFill>
              </a:rPr>
              <a:t>运用资料和地图，分析</a:t>
            </a:r>
            <a:r>
              <a:rPr lang="zh-CN" altLang="en-US" sz="2400" b="1">
                <a:solidFill>
                  <a:srgbClr val="FF0000"/>
                </a:solidFill>
              </a:rPr>
              <a:t>黄土高原水土流失严重的原因及治理措</a:t>
            </a:r>
            <a:r>
              <a:rPr lang="zh-CN" altLang="en-US" sz="2400" b="1">
                <a:solidFill>
                  <a:schemeClr val="tx1"/>
                </a:solidFill>
              </a:rPr>
              <a:t>施，懂得保护环境的意义。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5. 运用资料和地图，了解</a:t>
            </a:r>
            <a:r>
              <a:rPr lang="zh-CN" altLang="en-US" sz="2400" b="1">
                <a:solidFill>
                  <a:srgbClr val="FF0000"/>
                </a:solidFill>
              </a:rPr>
              <a:t>贵州的石漠化问题的成因</a:t>
            </a:r>
            <a:r>
              <a:rPr lang="zh-CN" altLang="en-US" sz="2400" b="1">
                <a:solidFill>
                  <a:schemeClr val="tx1"/>
                </a:solidFill>
              </a:rPr>
              <a:t>，并了解其治理的成功经验。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6.以新疆为例，说明</a:t>
            </a:r>
            <a:r>
              <a:rPr lang="zh-CN" altLang="en-US" sz="2400" b="1">
                <a:solidFill>
                  <a:srgbClr val="FF0000"/>
                </a:solidFill>
              </a:rPr>
              <a:t>我国西部开发的地理条件以及保护生态环境的重要性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715" y="0"/>
            <a:ext cx="12198350" cy="6415088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19.我国“西气东输二线工程”输气管道起于新疆霍尔果斯，南至珠江三角洲。读图回答问题。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（1）对乙地区人文和自然地理方面的描述与实际情况相符合的是（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A.有著名的灌溉设施“都江堰”  B.“三山夹两盆”的地形大势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C.终年气温高、降水少               D.沙漠广阔，沃野千里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（2）甲图中被誉为“购物者天堂”的是</a:t>
            </a:r>
            <a:r>
              <a:rPr lang="zh-CN" altLang="en-US" sz="2000" b="1" u="sng" dirty="0">
                <a:solidFill>
                  <a:schemeClr val="tx1"/>
                </a:solidFill>
              </a:rPr>
              <a:t>　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（写出代号及名称）；图中C代表</a:t>
            </a:r>
            <a:r>
              <a:rPr lang="zh-CN" altLang="en-US" sz="2000" b="1" u="sng" dirty="0">
                <a:solidFill>
                  <a:schemeClr val="tx1"/>
                </a:solidFill>
              </a:rPr>
              <a:t>　        </a:t>
            </a:r>
            <a:r>
              <a:rPr lang="zh-CN" altLang="en-US" sz="2000" b="1" dirty="0">
                <a:solidFill>
                  <a:schemeClr val="tx1"/>
                </a:solidFill>
              </a:rPr>
              <a:t>铁路。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（3）“西气东输二线工程”对甲地区的有利影响是（     ）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①缓解能源短缺  ②优化能源结构   ③加重环境污染   ④提高空气质量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A.①②③     B.①②④     C.①③④    D.②③④</a:t>
            </a:r>
          </a:p>
          <a:p>
            <a:r>
              <a:rPr lang="zh-CN" altLang="en-US" sz="2000" b="1" dirty="0">
                <a:solidFill>
                  <a:schemeClr val="tx1"/>
                </a:solidFill>
              </a:rPr>
              <a:t>（4）甲、乙两地在经济上加强合作，“取长补短”，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实现“共赢”。 请你结合图中信息，分析两地区各自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的优势条件。（各两条，4分）。</a:t>
            </a:r>
          </a:p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图片 9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0" y="3549332"/>
            <a:ext cx="5157788" cy="22085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7541895" y="573405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5955" y="2032000"/>
            <a:ext cx="13487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  </a:t>
            </a:r>
            <a:r>
              <a:rPr lang="zh-CN" altLang="en-US" sz="2800" b="1">
                <a:solidFill>
                  <a:srgbClr val="FF0000"/>
                </a:solidFill>
              </a:rPr>
              <a:t>香港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1670" y="2032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京广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7420" y="2629535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978" y="5846741"/>
            <a:ext cx="975868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甲：有雄厚的资金；先进的管理经验；先进的技术。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乙：有廉价的劳动力；丰富的矿产资源；廉价的土地资源。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87" y="279788"/>
            <a:ext cx="10969200" cy="705600"/>
          </a:xfrm>
        </p:spPr>
        <p:txBody>
          <a:bodyPr/>
          <a:lstStyle/>
          <a:p>
            <a:r>
              <a:rPr lang="zh-CN" altLang="en-US" dirty="0"/>
              <a:t>一、新疆维吾尔自治区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88" y="976051"/>
            <a:ext cx="10969200" cy="47592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（一）位置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新疆位于我国</a:t>
            </a:r>
            <a:r>
              <a:rPr lang="zh-CN" altLang="en-US" sz="2800" b="1" u="sng" dirty="0">
                <a:solidFill>
                  <a:schemeClr val="tx1"/>
                </a:solidFill>
              </a:rPr>
              <a:t>    </a:t>
            </a:r>
            <a:r>
              <a:rPr lang="en-US" altLang="zh-CN" sz="2800" b="1" u="sng" dirty="0">
                <a:solidFill>
                  <a:schemeClr val="tx1"/>
                </a:solidFill>
              </a:rPr>
              <a:t>         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</a:rPr>
              <a:t>,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是我国面积最______，邻国最</a:t>
            </a:r>
            <a:r>
              <a:rPr lang="zh-CN" altLang="en-US" sz="2800" b="1" dirty="0">
                <a:solidFill>
                  <a:srgbClr val="FF0000"/>
                </a:solidFill>
              </a:rPr>
              <a:t>多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的省区，有8个邻国，主要邻国有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①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，②</a:t>
            </a:r>
            <a:r>
              <a:rPr lang="zh-CN" altLang="en-US" sz="2800" b="1" u="sng" dirty="0">
                <a:solidFill>
                  <a:schemeClr val="tx1"/>
                </a:solidFill>
              </a:rPr>
              <a:t>    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是我国西部大开发的重点区域。</a:t>
            </a:r>
          </a:p>
        </p:txBody>
      </p:sp>
      <p:grpSp>
        <p:nvGrpSpPr>
          <p:cNvPr id="1073742858" name="组合 89"/>
          <p:cNvGrpSpPr/>
          <p:nvPr/>
        </p:nvGrpSpPr>
        <p:grpSpPr>
          <a:xfrm>
            <a:off x="6031230" y="1490345"/>
            <a:ext cx="6055360" cy="4759325"/>
            <a:chOff x="10237" y="36034"/>
            <a:chExt cx="5138" cy="4214"/>
          </a:xfrm>
        </p:grpSpPr>
        <p:pic>
          <p:nvPicPr>
            <p:cNvPr id="1073742859" name="图片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" y="36034"/>
              <a:ext cx="5139" cy="42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0" name="文本框 91"/>
            <p:cNvSpPr txBox="1"/>
            <p:nvPr/>
          </p:nvSpPr>
          <p:spPr>
            <a:xfrm>
              <a:off x="11384" y="38240"/>
              <a:ext cx="498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/>
            <a:p>
              <a:pPr>
                <a:lnSpc>
                  <a:spcPct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/>
                <a:t>乙</a:t>
              </a:r>
            </a:p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17482" y="1660525"/>
            <a:ext cx="19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西北内陆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1795" y="2369502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595" y="36087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蒙古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5358" y="369851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哈萨克斯坦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3906450" cy="705600"/>
          </a:xfrm>
        </p:spPr>
        <p:txBody>
          <a:bodyPr/>
          <a:lstStyle/>
          <a:p>
            <a:r>
              <a:rPr lang="zh-CN" altLang="en-US" dirty="0"/>
              <a:t>（二）自然环境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40" y="1490400"/>
            <a:ext cx="10969200" cy="4759200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1、地形：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1）地形区：D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E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2）主要山脉：A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，C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3）地形特点：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4）F附近为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盆地，内有我国陆地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最低点，该盆地也是我国夏季气温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、降水最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处所在地。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2、河流：a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，我国唯一注入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的河流；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我国最长的内流河b</a:t>
            </a:r>
            <a:r>
              <a:rPr sz="2000"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73742858" name="组合 89"/>
          <p:cNvGrpSpPr/>
          <p:nvPr/>
        </p:nvGrpSpPr>
        <p:grpSpPr>
          <a:xfrm>
            <a:off x="6135370" y="0"/>
            <a:ext cx="6056539" cy="4760454"/>
            <a:chOff x="10237" y="36034"/>
            <a:chExt cx="5139" cy="4215"/>
          </a:xfrm>
        </p:grpSpPr>
        <p:pic>
          <p:nvPicPr>
            <p:cNvPr id="1073742859" name="图片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" y="36034"/>
              <a:ext cx="5139" cy="42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0" name="文本框 91"/>
            <p:cNvSpPr txBox="1"/>
            <p:nvPr/>
          </p:nvSpPr>
          <p:spPr>
            <a:xfrm>
              <a:off x="11365" y="38535"/>
              <a:ext cx="498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/>
            <a:p>
              <a:pPr>
                <a:lnSpc>
                  <a:spcPct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/>
                <a:t>乙</a:t>
              </a:r>
            </a:p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17645" y="187769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塔里木盆地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44345" y="187769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准噶尔盆地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19935" y="23996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阿尔泰山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299402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天山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75535" y="299402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昆仑山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44345" y="351599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以山地、盆地为主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970" y="4037965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形成</a:t>
            </a: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三山夹两盆</a:t>
            </a:r>
            <a:r>
              <a:rPr lang="en-US" altLang="zh-CN" sz="2800" b="1">
                <a:solidFill>
                  <a:srgbClr val="FF0000"/>
                </a:solidFill>
              </a:rPr>
              <a:t>”</a:t>
            </a:r>
            <a:r>
              <a:rPr lang="zh-CN" altLang="en-US" sz="2800" b="1">
                <a:solidFill>
                  <a:srgbClr val="FF0000"/>
                </a:solidFill>
              </a:rPr>
              <a:t>的地形格局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86535" y="455993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吐鲁番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31949" y="5024756"/>
            <a:ext cx="109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最高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09313" y="508190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5755" y="560387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额尔齐斯河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47030" y="560387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北冰洋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75535" y="61258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塔里木河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4656455"/>
            <a:ext cx="12190730" cy="2176145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3、气候：主要气候类型：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b="1" dirty="0" err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气候特征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4、主要自然环境特征：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</a:t>
            </a:r>
            <a:r>
              <a:rPr lang="zh-CN" altLang="en-US" b="1" dirty="0">
                <a:solidFill>
                  <a:schemeClr val="tx1"/>
                </a:solidFill>
              </a:rPr>
              <a:t>原因是：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5、天山山脉横亘在在新疆中部，南侧的温度带为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</a:rPr>
              <a:t>，北侧为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</a:rPr>
              <a:t>。在农业发展上，南疆光热条件优于北疆，原因是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</a:rPr>
              <a:t>（两条）；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而北疆气候的降水条件优于南疆，原因是</a:t>
            </a:r>
            <a:r>
              <a:rPr lang="zh-CN" altLang="en-US" b="1" u="sng" dirty="0">
                <a:solidFill>
                  <a:schemeClr val="tx1"/>
                </a:solidFill>
              </a:rPr>
              <a:t>                           </a:t>
            </a:r>
            <a:r>
              <a:rPr b="1" u="sng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6386" name="Picture 2" descr="C:\Documents and Settings\Administrator\桌面\图片2.jpg图片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t="2034" r="6114" b="11229"/>
          <a:stretch>
            <a:fillRect/>
          </a:stretch>
        </p:blipFill>
        <p:spPr>
          <a:xfrm>
            <a:off x="6637020" y="0"/>
            <a:ext cx="5554980" cy="4481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 descr="C:\Documents and Settings\Administrator\桌面\图片2.jpg图片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b="8080"/>
          <a:stretch>
            <a:fillRect/>
          </a:stretch>
        </p:blipFill>
        <p:spPr>
          <a:xfrm>
            <a:off x="635" y="1905"/>
            <a:ext cx="5814060" cy="4577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422525" y="448119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温带大陆性气候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57925" y="4481195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冬冷夏热温差大，全年降水少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93290" y="49295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干旱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6496" y="5000945"/>
            <a:ext cx="8057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① 深居内陆，距海远；②众多山脉阻挡，海洋气流难以到达，降水少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0880" y="54514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暖温带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4130" y="545147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中温带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5590" y="5847715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南疆纬度较低，获得太阳光热较多；位于天山以南，受冷空气影响较小，气温较高。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62374" y="6310630"/>
            <a:ext cx="566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受来自大西洋的西风影响，降水略多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56060"/>
            <a:ext cx="10969200" cy="4759200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6、资源：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1）矿产资源：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、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等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能源矿产丰富，能源基地M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2）气候资源：西北地区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、</a:t>
            </a:r>
          </a:p>
          <a:p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丰富（洁净能源）。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3）能源调配工程：③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b="1">
                <a:solidFill>
                  <a:schemeClr val="tx1"/>
                </a:solidFill>
              </a:rPr>
              <a:t>，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（西起N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，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东到</a:t>
            </a:r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sz="2000" b="1">
                <a:solidFill>
                  <a:schemeClr val="tx1"/>
                </a:solidFill>
              </a:rPr>
              <a:t>市）,此工程对新疆等西部地区的意义是：</a:t>
            </a:r>
            <a:r>
              <a:rPr lang="zh-CN" altLang="en-US" sz="2000" b="1" u="sng">
                <a:solidFill>
                  <a:schemeClr val="tx1"/>
                </a:solidFill>
              </a:rPr>
              <a:t>                                                   </a:t>
            </a:r>
            <a:r>
              <a:rPr sz="2000" b="1">
                <a:solidFill>
                  <a:schemeClr val="tx1"/>
                </a:solidFill>
                <a:sym typeface="+mn-ea"/>
              </a:rPr>
              <a:t>（列举两条）</a:t>
            </a:r>
            <a:endParaRPr lang="zh-CN" altLang="en-US" sz="2000" b="1">
              <a:solidFill>
                <a:schemeClr val="tx1"/>
              </a:solidFill>
            </a:endParaRPr>
          </a:p>
          <a:p>
            <a:r>
              <a:rPr sz="2000" b="1" u="sng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                                   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1073742858" name="组合 89"/>
          <p:cNvGrpSpPr/>
          <p:nvPr/>
        </p:nvGrpSpPr>
        <p:grpSpPr>
          <a:xfrm>
            <a:off x="6135370" y="0"/>
            <a:ext cx="6055360" cy="4759325"/>
            <a:chOff x="10237" y="36034"/>
            <a:chExt cx="5138" cy="4214"/>
          </a:xfrm>
        </p:grpSpPr>
        <p:pic>
          <p:nvPicPr>
            <p:cNvPr id="1073742859" name="图片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" y="36034"/>
              <a:ext cx="5139" cy="42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0" name="文本框 91"/>
            <p:cNvSpPr txBox="1"/>
            <p:nvPr/>
          </p:nvSpPr>
          <p:spPr>
            <a:xfrm>
              <a:off x="11384" y="38240"/>
              <a:ext cx="498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/>
            <a:p>
              <a:pPr>
                <a:lnSpc>
                  <a:spcPct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/>
                <a:t>乙</a:t>
              </a:r>
            </a:p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663825" y="14852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石油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61485" y="148526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天然气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66185" y="20072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克拉玛依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7405" y="257619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太阳能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5370" y="30981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风能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69285" y="36201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西气东输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39290" y="41421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轮南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2875" y="466407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上海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33615" y="4664075"/>
            <a:ext cx="4493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①促进西部经济发展。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②增加就业机会。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③促进西部基础设施建设。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125" y="236925"/>
            <a:ext cx="3903275" cy="705600"/>
          </a:xfrm>
        </p:spPr>
        <p:txBody>
          <a:bodyPr/>
          <a:lstStyle/>
          <a:p>
            <a:r>
              <a:rPr lang="zh-CN" altLang="en-US" dirty="0"/>
              <a:t>（三）人文环境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40" y="1238940"/>
            <a:ext cx="10969200" cy="5404748"/>
          </a:xfrm>
        </p:spPr>
        <p:txBody>
          <a:bodyPr>
            <a:noAutofit/>
          </a:bodyPr>
          <a:lstStyle/>
          <a:p>
            <a:r>
              <a:rPr lang="zh-CN" altLang="en-US" sz="1700" b="1" dirty="0">
                <a:solidFill>
                  <a:schemeClr val="tx1"/>
                </a:solidFill>
              </a:rPr>
              <a:t>1.主要农业部门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  优良畜种有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2.制约新疆农牧业生产的最大自然条件是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。为解决这个问题，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新疆地区修建了一种古老的引水工程：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，它的水源补给主要来自于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修建在地下主要目的是：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3.种植业：新疆是西北地区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农业的典型代表。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主要粮食作物：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，主要糖料作物：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；主要水果: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等。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著名的纤维作物：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（“白色农业”）。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 新疆发展种植业的有利气候条件：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700" b="1" dirty="0">
                <a:solidFill>
                  <a:schemeClr val="tx1"/>
                </a:solidFill>
              </a:rPr>
              <a:t>4.省级行政中心城市甲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，是我国重要的纺织工业中心，试分析其有利的原料条件。（3分）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                                                </a:t>
            </a:r>
          </a:p>
          <a:p>
            <a:endParaRPr lang="zh-CN" altLang="en-US" sz="1700" b="1" dirty="0">
              <a:solidFill>
                <a:schemeClr val="tx1"/>
              </a:solidFill>
            </a:endParaRPr>
          </a:p>
          <a:p>
            <a:r>
              <a:rPr lang="zh-CN" altLang="en-US" sz="1700" b="1" dirty="0">
                <a:solidFill>
                  <a:schemeClr val="tx1"/>
                </a:solidFill>
              </a:rPr>
              <a:t>5.上图中乙城市是我国最年轻的经济特区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，其最突出的有利条件是</a:t>
            </a:r>
            <a:r>
              <a:rPr lang="zh-CN" altLang="en-US" sz="1700" b="1" u="sng" dirty="0">
                <a:solidFill>
                  <a:schemeClr val="tx1"/>
                </a:solidFill>
              </a:rPr>
              <a:t>                                                          </a:t>
            </a:r>
            <a:r>
              <a:rPr lang="zh-CN" altLang="en-US" sz="1700" b="1" dirty="0">
                <a:solidFill>
                  <a:schemeClr val="tx1"/>
                </a:solidFill>
              </a:rPr>
              <a:t> 。</a:t>
            </a:r>
          </a:p>
        </p:txBody>
      </p:sp>
      <p:grpSp>
        <p:nvGrpSpPr>
          <p:cNvPr id="1073742858" name="组合 89"/>
          <p:cNvGrpSpPr/>
          <p:nvPr/>
        </p:nvGrpSpPr>
        <p:grpSpPr>
          <a:xfrm>
            <a:off x="9215437" y="71440"/>
            <a:ext cx="2761615" cy="2557780"/>
            <a:chOff x="10237" y="36034"/>
            <a:chExt cx="5138" cy="4214"/>
          </a:xfrm>
        </p:grpSpPr>
        <p:pic>
          <p:nvPicPr>
            <p:cNvPr id="1073742859" name="图片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" y="36034"/>
              <a:ext cx="5139" cy="42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0" name="文本框 91"/>
            <p:cNvSpPr txBox="1"/>
            <p:nvPr/>
          </p:nvSpPr>
          <p:spPr>
            <a:xfrm>
              <a:off x="11384" y="38240"/>
              <a:ext cx="498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/>
            <a:p>
              <a:pPr>
                <a:lnSpc>
                  <a:spcPct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/>
                <a:t>乙</a:t>
              </a:r>
            </a:p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98930" y="114998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畜牧业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34840" y="114998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新疆细毛羊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17035" y="16300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水资源不足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6645" y="2067243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坎儿井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90423" y="19958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高山冰雪融水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70785" y="25349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减少水分蒸发；免受风沙影响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80335" y="298069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绿洲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71320" y="350266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小麦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23715" y="350266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甜菜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25870" y="342265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哈密瓜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965960" y="394462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长绒棉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328986" y="4352925"/>
            <a:ext cx="883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温带大陆性气候，夏季热量充足，光照强，昼夜温差大。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2495" y="485267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乌鲁木齐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85420" y="5350509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①靠近棉花产地，棉纺织原料丰富。②靠近牧区，羊毛等原料丰富。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08120" y="6000749"/>
            <a:ext cx="9353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喀什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94262" y="5889605"/>
            <a:ext cx="341632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邻国众多，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便于发展边境贸易。</a:t>
            </a:r>
          </a:p>
        </p:txBody>
      </p:sp>
      <p:pic>
        <p:nvPicPr>
          <p:cNvPr id="24" name="图片 2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0624" y="2724150"/>
            <a:ext cx="3190875" cy="15192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2637" y="0"/>
            <a:ext cx="2534850" cy="1056825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贵州省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4324" y="893436"/>
            <a:ext cx="11877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结合下图贵州地形与主要矿产资源分布示意图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左图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、贵阳气候基本数据统计图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右图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，解答以下问题。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9" name="图片 66" descr="IMG_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018" y="1485900"/>
            <a:ext cx="6495196" cy="3157537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42888" y="1937281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1.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写出贵州省的地形特点。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(2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分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2" y="4758813"/>
            <a:ext cx="11544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贵州省矿产丰富，有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微软雅黑" pitchFamily="34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江南煤海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微软雅黑" pitchFamily="34" charset="-12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微软雅黑" pitchFamily="34" charset="-122"/>
              </a:rPr>
              <a:t>之称，</a:t>
            </a:r>
            <a:r>
              <a:rPr lang="zh-CN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微软雅黑" pitchFamily="34" charset="-122"/>
              </a:rPr>
              <a:t>请列举其主要矿产资源。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微软雅黑" pitchFamily="34" charset="-122"/>
              </a:rPr>
              <a:t>(3</a:t>
            </a:r>
            <a:r>
              <a:rPr lang="zh-CN" altLang="en-US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微软雅黑" pitchFamily="34" charset="-122"/>
              </a:rPr>
              <a:t>分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微软雅黑" pitchFamily="34" charset="-122"/>
              </a:rPr>
              <a:t>)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288" y="2528888"/>
            <a:ext cx="3000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以高原为主；地势西高东低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015" y="52959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煤矿、铝土矿、磷矿（答题技巧：看好分值，利用好图例）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0" y="907470"/>
            <a:ext cx="10969200" cy="4759200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3.</a:t>
            </a:r>
            <a:r>
              <a:rPr lang="zh-CN" altLang="en-US" sz="1800" b="1" dirty="0">
                <a:solidFill>
                  <a:schemeClr val="tx1"/>
                </a:solidFill>
              </a:rPr>
              <a:t>结合图中信息，分析贵州石漠化严重的原因及治理措施。</a:t>
            </a:r>
          </a:p>
          <a:p>
            <a:r>
              <a:rPr lang="zh-CN" altLang="en-US" sz="1800" b="1" dirty="0">
                <a:solidFill>
                  <a:schemeClr val="tx1"/>
                </a:solidFill>
              </a:rPr>
              <a:t>自然原因：</a:t>
            </a:r>
          </a:p>
          <a:p>
            <a:r>
              <a:rPr lang="zh-CN" altLang="en-US" sz="1800" b="1" dirty="0">
                <a:solidFill>
                  <a:schemeClr val="tx1"/>
                </a:solidFill>
              </a:rPr>
              <a:t>①气候</a:t>
            </a:r>
            <a:r>
              <a:rPr lang="zh-CN" altLang="en-US" sz="1800" b="1" u="sng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</a:t>
            </a:r>
            <a:r>
              <a:rPr lang="zh-CN" altLang="en-US" sz="18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800" b="1" dirty="0">
                <a:solidFill>
                  <a:schemeClr val="tx1"/>
                </a:solidFill>
              </a:rPr>
              <a:t>②地形与土壤：</a:t>
            </a:r>
            <a:r>
              <a:rPr lang="zh-CN" altLang="en-US" sz="1800" b="1" u="sng" dirty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zh-CN" altLang="en-US" sz="18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800" b="1" dirty="0">
                <a:solidFill>
                  <a:schemeClr val="tx1"/>
                </a:solidFill>
              </a:rPr>
              <a:t>③植被：</a:t>
            </a:r>
            <a:r>
              <a:rPr sz="1800" b="1" u="sng" dirty="0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</a:t>
            </a:r>
            <a:r>
              <a:rPr sz="1800" b="1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r>
              <a:rPr lang="zh-CN" altLang="en-US" sz="1800" b="1" dirty="0">
                <a:solidFill>
                  <a:schemeClr val="tx1"/>
                </a:solidFill>
              </a:rPr>
              <a:t>人为原因：</a:t>
            </a:r>
            <a:r>
              <a:rPr lang="zh-CN" altLang="en-US" sz="1800" b="1" u="sng" dirty="0">
                <a:solidFill>
                  <a:schemeClr val="tx1"/>
                </a:solidFill>
              </a:rPr>
              <a:t>                                                       </a:t>
            </a:r>
            <a:r>
              <a:rPr lang="zh-CN" altLang="en-US" sz="1800" b="1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sz="1800" b="1" dirty="0">
                <a:solidFill>
                  <a:schemeClr val="tx1"/>
                </a:solidFill>
              </a:rPr>
              <a:t>解决措施：</a:t>
            </a:r>
            <a:r>
              <a:rPr lang="zh-CN" altLang="en-US" sz="1800" b="1" u="sng" dirty="0">
                <a:solidFill>
                  <a:schemeClr val="tx1"/>
                </a:solidFill>
              </a:rPr>
              <a:t>                                                       </a:t>
            </a:r>
            <a:r>
              <a:rPr lang="zh-CN" altLang="en-US" sz="18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7" name="图片 66" descr="IMG_25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53305" y="3399155"/>
            <a:ext cx="7338695" cy="345884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29945" y="1726565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亚热带季风气候，降水集中，夏季多暴雨。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53540" y="2248535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石灰岩广布，土层较薄。地势较高，起伏较大。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8710" y="26904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植被根系浅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710" y="321246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过度开垦，过度放牧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4425" y="3734435"/>
            <a:ext cx="37388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封山育林；</a:t>
            </a:r>
          </a:p>
          <a:p>
            <a:r>
              <a:rPr lang="zh-CN" altLang="en-US" sz="2800" b="1">
                <a:solidFill>
                  <a:srgbClr val="FF0000"/>
                </a:solidFill>
              </a:rPr>
              <a:t>人工种草，草地改良；</a:t>
            </a:r>
          </a:p>
          <a:p>
            <a:r>
              <a:rPr lang="zh-CN" altLang="en-US" sz="2800" b="1">
                <a:solidFill>
                  <a:srgbClr val="FF0000"/>
                </a:solidFill>
              </a:rPr>
              <a:t>坡耕地改梯田。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32391076"/>
  <p:tag name="KSO_WM_UNIT_PLACING_PICTURE_USER_VIEWPORT" val="{&quot;height&quot;:3732,&quot;width&quot;:792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04880228"/>
  <p:tag name="KSO_WM_UNIT_PLACING_PICTURE_USER_VIEWPORT" val="{&quot;height&quot;:2895,&quot;width&quot;:280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2680</Words>
  <Application>Microsoft Office PowerPoint</Application>
  <PresentationFormat>宽屏</PresentationFormat>
  <Paragraphs>300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楷体</vt:lpstr>
      <vt:lpstr>微软雅黑</vt:lpstr>
      <vt:lpstr>Arial</vt:lpstr>
      <vt:lpstr>Times New Roman</vt:lpstr>
      <vt:lpstr>Wingdings</vt:lpstr>
      <vt:lpstr>Office 主题​​</vt:lpstr>
      <vt:lpstr>第八章 认识区域：环境与发展 第三、四、五节   新疆、贵州、黄土高原</vt:lpstr>
      <vt:lpstr>学习目标：</vt:lpstr>
      <vt:lpstr>一、新疆维吾尔自治区</vt:lpstr>
      <vt:lpstr>（二）自然环境</vt:lpstr>
      <vt:lpstr>PowerPoint 演示文稿</vt:lpstr>
      <vt:lpstr>PowerPoint 演示文稿</vt:lpstr>
      <vt:lpstr>（三）人文环境</vt:lpstr>
      <vt:lpstr>二.贵州省</vt:lpstr>
      <vt:lpstr>PowerPoint 演示文稿</vt:lpstr>
      <vt:lpstr>三、黄土高原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会玲 郭</cp:lastModifiedBy>
  <cp:revision>133</cp:revision>
  <dcterms:created xsi:type="dcterms:W3CDTF">2019-06-19T02:08:00Z</dcterms:created>
  <dcterms:modified xsi:type="dcterms:W3CDTF">2020-05-14T08:50:24Z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