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0" r:id="rId4"/>
    <p:sldId id="258" r:id="rId5"/>
    <p:sldId id="259" r:id="rId6"/>
    <p:sldId id="260" r:id="rId7"/>
    <p:sldId id="269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D5F74-02AC-43D3-9297-DF5C5019FF17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7FF48-1AB8-4502-88B2-079F08068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652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7FF48-1AB8-4502-88B2-079F080685B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841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092E6-3472-4E41-813A-65730C435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B440E7-9AFA-4D0F-97A4-08E96C7FF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084BB5-F125-470A-ABD6-91B560DE9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2C11-8B15-4104-8D84-6A588FA5B9E3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42D121-2C30-4152-915B-E24A3958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28649D-8005-4231-8D05-14053259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38DC-7045-4ABD-82B8-6D57BCC9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38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B4CCC-5B6D-4E29-A171-80887FE8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A5DE40-832F-4CA4-8626-01B91164F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5F5EE2-6058-4460-AD8D-9C8E145B1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2C11-8B15-4104-8D84-6A588FA5B9E3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79516C-C367-4E62-B167-F2CE88BF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A8E0BD-2484-4187-BFE1-02546CD64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38DC-7045-4ABD-82B8-6D57BCC9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52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73FCCA-DB03-4A98-87F7-23EC05190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EF144D-E4F4-4A49-8EF3-C97841F8E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F3F0FF-74AC-4E58-BA01-AB598509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2C11-8B15-4104-8D84-6A588FA5B9E3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D6F8BD-557C-4B5C-A5CE-7989FFC3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60C7FF-E5BF-4421-B9EE-952AB393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38DC-7045-4ABD-82B8-6D57BCC9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26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77EAB-450D-4B07-967A-F520CD9C0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84EB31-F011-4117-A012-48C906158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1496E9-51A7-45A7-A770-DF2BED19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2C11-8B15-4104-8D84-6A588FA5B9E3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095E4D-6427-4EA2-AF84-62A2A7E3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F4AA12-8BE8-45BE-9B6F-B8CD6A97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38DC-7045-4ABD-82B8-6D57BCC9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60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31B38-9D0E-49E9-AF35-B8B9EB64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E06C49-77CA-451F-83DC-8A8E7AA34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4664A1-688D-4BCF-8AD7-0727FCF9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2C11-8B15-4104-8D84-6A588FA5B9E3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363AF3-E94C-4B30-8AE4-A8ACFD0B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32EB7E-E8B8-46A8-B68C-AACF280C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38DC-7045-4ABD-82B8-6D57BCC9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58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67688-6412-41B1-81E9-D1F043282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DA3C5D-AF43-4C26-8B99-0037B3AEE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158580-6C4D-4CF9-AD93-359F85FDE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703EC1-E4A5-47C8-BA8D-C27E35FF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2C11-8B15-4104-8D84-6A588FA5B9E3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673725-3AC4-4C21-9BC4-3B59E5FF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5CBFF3-E22D-4222-BDE4-74EF989C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38DC-7045-4ABD-82B8-6D57BCC9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12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2FAFE-743E-4634-A883-09F8B0D52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27FF38-DBE8-4C07-BB4B-1BC75379C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4FDA6F-913F-4FDF-98D6-EC92E9CC1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82A847-C7A4-426E-B809-550489798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C2DF0F-DA88-4468-A3CF-4D9F61B1B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622DDA-709C-4532-9BD4-F69D179CD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2C11-8B15-4104-8D84-6A588FA5B9E3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A78557-EEA2-4973-AEEC-87876E39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A12CC5-D6CD-4092-B630-904613BE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38DC-7045-4ABD-82B8-6D57BCC9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50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7FED9-5C17-40B6-B7AB-B297ED22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6A220B-1EC2-4FD9-9162-F04920AE6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2C11-8B15-4104-8D84-6A588FA5B9E3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42092C-5358-4C3F-8D75-2613D8D6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EDE8B7-67E6-42F4-914E-B93CC1AB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38DC-7045-4ABD-82B8-6D57BCC9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88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FFF3FD-A76E-43FB-AD80-29765A8B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2C11-8B15-4104-8D84-6A588FA5B9E3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ED9C06-A0BB-442A-9D9F-B1A9BBB7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A1F989-E585-476A-8082-D7CFA2F2A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38DC-7045-4ABD-82B8-6D57BCC9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0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63FEA-7813-4065-A705-ABE560074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47EFDA-81D0-4B22-9FC7-14A1510B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7D5D60-EF4F-488C-9F5B-D5C5A19A6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AF1D2D-BBA4-408D-B395-96A2FE61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2C11-8B15-4104-8D84-6A588FA5B9E3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A6EE14-F55E-4D78-AD0D-0AFC06A5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8786BE-9FC7-4090-907F-393CCD7D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38DC-7045-4ABD-82B8-6D57BCC9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78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66750-1BD7-4A0A-8546-FFC7DB56F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ACD7B2-E00C-4679-8AA6-60D0CB09D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D30893-6390-4405-B692-030905F98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128296-8F5F-468B-9A1B-D08344FB0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2C11-8B15-4104-8D84-6A588FA5B9E3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A3196B-E9CF-432A-92C3-4B83539E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E55F9C-473E-4F54-BA11-F0538EBD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38DC-7045-4ABD-82B8-6D57BCC9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93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4EA9F0-83E0-4EAC-8122-60CADC7EE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6EAE76-D7BD-4FDA-99A1-D7A82A5CC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F7F55-7EA4-4CA6-92F8-854F600C2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32C11-8B15-4104-8D84-6A588FA5B9E3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9DF6F6-9DCE-41F7-96DC-4B7D7A9F2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4449B5-2C99-448E-AA41-3825F2457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538DC-7045-4ABD-82B8-6D57BCC9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84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F27E654-64DC-4A04-920E-4024266DFF0E}"/>
              </a:ext>
            </a:extLst>
          </p:cNvPr>
          <p:cNvSpPr/>
          <p:nvPr/>
        </p:nvSpPr>
        <p:spPr>
          <a:xfrm>
            <a:off x="0" y="234768"/>
            <a:ext cx="1180377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第</a:t>
            </a:r>
            <a:r>
              <a:rPr lang="zh-CN" altLang="en-US" sz="4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五</a:t>
            </a:r>
            <a:r>
              <a:rPr lang="zh-CN" altLang="en-US" sz="4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章  中国的地域差异</a:t>
            </a:r>
            <a:endParaRPr lang="en-US" altLang="zh-CN" sz="48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zh-CN" alt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第一节 四大地理区域的划分     第二节 北方地区和南方地区</a:t>
            </a:r>
            <a:endParaRPr lang="zh-CN" altLang="en-US" sz="32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A858F6E-F9A5-447F-95E9-EA5A775FB56F}"/>
              </a:ext>
            </a:extLst>
          </p:cNvPr>
          <p:cNvSpPr/>
          <p:nvPr/>
        </p:nvSpPr>
        <p:spPr>
          <a:xfrm>
            <a:off x="1340049" y="1727201"/>
            <a:ext cx="91236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" algn="just">
              <a:spcAft>
                <a:spcPts val="0"/>
              </a:spcAft>
            </a:pPr>
            <a:r>
              <a:rPr lang="en-US" altLang="zh-CN" sz="2800" b="1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1.</a:t>
            </a:r>
            <a:r>
              <a:rPr lang="zh-CN" altLang="zh-CN" sz="2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在地图上识记秦岭——淮河一线的位置。</a:t>
            </a:r>
            <a:endParaRPr lang="zh-CN" altLang="zh-CN" sz="28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b="1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2.</a:t>
            </a:r>
            <a:r>
              <a:rPr lang="zh-CN" altLang="zh-CN" sz="2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根据已学知识，对比总结秦岭淮河南北两侧自然环境、地理景观和居民生活习惯的差异，进一步认识秦岭淮河一线的地理意义。</a:t>
            </a:r>
            <a:endParaRPr lang="zh-CN" altLang="zh-CN" sz="28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b="1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3.</a:t>
            </a:r>
            <a:r>
              <a:rPr lang="zh-CN" altLang="zh-CN" sz="2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能够在地图中指出我国四大地理区域的位置和范围，说出其划分界限及划分的依据，识记北方地区和南方地区主要省级行政单位。</a:t>
            </a:r>
            <a:endParaRPr lang="zh-CN" altLang="zh-CN" sz="28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b="1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4.</a:t>
            </a:r>
            <a:r>
              <a:rPr lang="zh-CN" altLang="zh-CN" sz="2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通过对比南方和北方在自然地理环境中的差异，说明自然环境对于生产、生活的影响。</a:t>
            </a:r>
            <a:endParaRPr lang="zh-CN" altLang="zh-CN" sz="28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283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BFF99FC-308B-43AD-8C9F-F8437CC1A8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75" y="90486"/>
            <a:ext cx="3490445" cy="29371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27C10259-8C75-43E5-84E6-3E44EA7891FB}"/>
              </a:ext>
            </a:extLst>
          </p:cNvPr>
          <p:cNvGrpSpPr/>
          <p:nvPr/>
        </p:nvGrpSpPr>
        <p:grpSpPr>
          <a:xfrm>
            <a:off x="3968115" y="90486"/>
            <a:ext cx="3490445" cy="2937193"/>
            <a:chOff x="0" y="0"/>
            <a:chExt cx="2322195" cy="157797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B79525B-AD10-4770-A686-E16B47889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322195" cy="1577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文本框 2">
              <a:extLst>
                <a:ext uri="{FF2B5EF4-FFF2-40B4-BE49-F238E27FC236}">
                  <a16:creationId xmlns:a16="http://schemas.microsoft.com/office/drawing/2014/main" id="{F459598E-B297-47C1-9DFA-D25C78F21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58" y="1263316"/>
              <a:ext cx="769620" cy="2882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050" b="1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南方地区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798C5300-F9E1-4822-94D9-988AAB4BEED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54" y="90486"/>
            <a:ext cx="3772685" cy="293719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2E81657-D55C-4195-8CCF-8FB383FCA2BE}"/>
              </a:ext>
            </a:extLst>
          </p:cNvPr>
          <p:cNvSpPr/>
          <p:nvPr/>
        </p:nvSpPr>
        <p:spPr>
          <a:xfrm>
            <a:off x="629919" y="3051911"/>
            <a:ext cx="108305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cs typeface="微软雅黑" panose="020B0503020204020204" pitchFamily="34" charset="-122"/>
              </a:rPr>
              <a:t>2</a:t>
            </a:r>
            <a:r>
              <a:rPr lang="zh-CN" altLang="zh-CN" sz="2400" b="1" dirty="0">
                <a:solidFill>
                  <a:schemeClr val="bg1"/>
                </a:solidFill>
                <a:ea typeface="宋体" panose="02010600030101010101" pitchFamily="2" charset="-122"/>
                <a:cs typeface="微软雅黑" panose="020B0503020204020204" pitchFamily="34" charset="-122"/>
              </a:rPr>
              <a:t>、根据北方地区和南方地区的自然地理环境，分析两地发展种植业的优势条件和不利条件分别是什么，并解释原因。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D9BCA4E-57A6-4D0A-A642-521F92A3BB92}"/>
              </a:ext>
            </a:extLst>
          </p:cNvPr>
          <p:cNvSpPr txBox="1"/>
          <p:nvPr/>
        </p:nvSpPr>
        <p:spPr>
          <a:xfrm>
            <a:off x="1188720" y="3907140"/>
            <a:ext cx="9725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</a:rPr>
              <a:t>北方地区有利：平原面积广，地形平坦开阔，耕地面积大，土壤肥沃。</a:t>
            </a:r>
            <a:endParaRPr lang="en-US" altLang="zh-CN" sz="2400" b="1" dirty="0">
              <a:solidFill>
                <a:srgbClr val="FFC000"/>
              </a:solidFill>
            </a:endParaRPr>
          </a:p>
          <a:p>
            <a:r>
              <a:rPr lang="zh-CN" altLang="en-US" sz="2400" b="1" dirty="0">
                <a:solidFill>
                  <a:srgbClr val="FFC000"/>
                </a:solidFill>
              </a:rPr>
              <a:t>不利：纬度较高，热量相对不足，降水较少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3176D-25D0-45DB-8406-ABEF92A2D976}"/>
              </a:ext>
            </a:extLst>
          </p:cNvPr>
          <p:cNvSpPr txBox="1"/>
          <p:nvPr/>
        </p:nvSpPr>
        <p:spPr>
          <a:xfrm>
            <a:off x="1188720" y="4963677"/>
            <a:ext cx="6647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</a:rPr>
              <a:t>南方地区有利：纬度较低，热量充足，降水充足</a:t>
            </a:r>
            <a:endParaRPr lang="en-US" altLang="zh-CN" sz="2400" b="1" dirty="0">
              <a:solidFill>
                <a:srgbClr val="FFC000"/>
              </a:solidFill>
            </a:endParaRPr>
          </a:p>
          <a:p>
            <a:r>
              <a:rPr lang="zh-CN" altLang="en-US" sz="2400" b="1" dirty="0">
                <a:solidFill>
                  <a:srgbClr val="FFC000"/>
                </a:solidFill>
              </a:rPr>
              <a:t>不利：平原面积相对较小，耕地比重小</a:t>
            </a:r>
          </a:p>
        </p:txBody>
      </p:sp>
    </p:spTree>
    <p:extLst>
      <p:ext uri="{BB962C8B-B14F-4D97-AF65-F5344CB8AC3E}">
        <p14:creationId xmlns:p14="http://schemas.microsoft.com/office/powerpoint/2010/main" val="228869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449EE5D-EDB5-42CD-B63E-2013F1013E16}"/>
              </a:ext>
            </a:extLst>
          </p:cNvPr>
          <p:cNvSpPr/>
          <p:nvPr/>
        </p:nvSpPr>
        <p:spPr>
          <a:xfrm>
            <a:off x="1127760" y="1120676"/>
            <a:ext cx="9753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3</a:t>
            </a:r>
            <a:r>
              <a:rPr lang="zh-CN" altLang="zh-CN" sz="24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、与北方地区相比，南方地区的河流更适合航运，请结合所学知识，分析自然原因。（</a:t>
            </a:r>
            <a:r>
              <a:rPr lang="en-US" altLang="zh-CN" sz="24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2</a:t>
            </a:r>
            <a:r>
              <a:rPr lang="zh-CN" altLang="zh-CN" sz="24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分）</a:t>
            </a:r>
            <a:endParaRPr lang="zh-CN" altLang="zh-CN" sz="2400" b="1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 </a:t>
            </a:r>
            <a:endParaRPr lang="zh-CN" altLang="zh-CN" sz="2400" b="1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 </a:t>
            </a:r>
            <a:endParaRPr lang="zh-CN" altLang="zh-CN" sz="2400" b="1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 </a:t>
            </a:r>
            <a:endParaRPr lang="zh-CN" altLang="zh-CN" sz="2400" b="1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 </a:t>
            </a:r>
            <a:endParaRPr lang="zh-CN" altLang="zh-CN" sz="2400" b="1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endParaRPr lang="en-US" altLang="zh-CN" sz="2400" b="1" kern="1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4</a:t>
            </a:r>
            <a:r>
              <a:rPr lang="zh-CN" altLang="zh-CN" sz="24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、列举南方地区和北方地区在社会生活中的不同，思考原因。</a:t>
            </a:r>
            <a:endParaRPr lang="zh-CN" altLang="zh-CN" sz="2400" b="1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E40050-8523-4524-BDDD-04024F10D245}"/>
              </a:ext>
            </a:extLst>
          </p:cNvPr>
          <p:cNvSpPr txBox="1"/>
          <p:nvPr/>
        </p:nvSpPr>
        <p:spPr>
          <a:xfrm>
            <a:off x="1341120" y="2225040"/>
            <a:ext cx="9540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C000"/>
                </a:solidFill>
              </a:rPr>
              <a:t>南方地区主要为亚热带季风气候，降水比北方地区多，河流水量大；且最冷月平均气温在</a:t>
            </a:r>
            <a:r>
              <a:rPr lang="en-US" altLang="zh-CN" sz="2800" b="1" dirty="0">
                <a:solidFill>
                  <a:srgbClr val="FFC000"/>
                </a:solidFill>
              </a:rPr>
              <a:t>0</a:t>
            </a:r>
            <a:r>
              <a:rPr lang="zh-CN" altLang="en-US" sz="2800" b="1" dirty="0">
                <a:solidFill>
                  <a:srgbClr val="FFC000"/>
                </a:solidFill>
              </a:rPr>
              <a:t>℃以上，河流无结冰期，可四季通航。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ED0CBB-B152-4CF1-89D5-32D84443BACC}"/>
              </a:ext>
            </a:extLst>
          </p:cNvPr>
          <p:cNvSpPr txBox="1"/>
          <p:nvPr/>
        </p:nvSpPr>
        <p:spPr>
          <a:xfrm>
            <a:off x="1432560" y="426720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C000"/>
                </a:solidFill>
              </a:rPr>
              <a:t>着装、饮食、传统民居等方面</a:t>
            </a:r>
          </a:p>
        </p:txBody>
      </p:sp>
    </p:spTree>
    <p:extLst>
      <p:ext uri="{BB962C8B-B14F-4D97-AF65-F5344CB8AC3E}">
        <p14:creationId xmlns:p14="http://schemas.microsoft.com/office/powerpoint/2010/main" val="112150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B53EEA1B-19C0-4F3E-8EB4-177D735D070D}"/>
              </a:ext>
            </a:extLst>
          </p:cNvPr>
          <p:cNvSpPr/>
          <p:nvPr/>
        </p:nvSpPr>
        <p:spPr>
          <a:xfrm>
            <a:off x="294640" y="274320"/>
            <a:ext cx="2550160" cy="773182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rgbClr val="0000FF"/>
                </a:solidFill>
              </a:rPr>
              <a:t>练一练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7B5752-CE32-4F1A-B72F-11D8093A7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" y="1267213"/>
            <a:ext cx="979424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000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1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、我国“黑土地：上的农业耕作制度的是</a:t>
            </a:r>
            <a:r>
              <a:rPr kumimoji="0" lang="zh-CN" altLang="en-US" sz="28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                           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。</a:t>
            </a:r>
            <a:r>
              <a:rPr kumimoji="0" lang="zh-CN" altLang="en-US" sz="28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                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2000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2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、我国北方地区出产的水果主要有（        ）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2000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A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、柑橘、桃        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B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、哈密瓜、荔枝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2000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C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、苹果、梨        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D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、菠萝、葡萄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2000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3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、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下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能反映江南水乡特征的景观是（        ）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2000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1025" name="图片 6">
            <a:extLst>
              <a:ext uri="{FF2B5EF4-FFF2-40B4-BE49-F238E27FC236}">
                <a16:creationId xmlns:a16="http://schemas.microsoft.com/office/drawing/2014/main" id="{66F1AAC9-400F-4919-8709-3B62E8604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543" y="3532754"/>
            <a:ext cx="9864914" cy="215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A99876D-DBE4-4601-AF59-3147B55E2BBB}"/>
              </a:ext>
            </a:extLst>
          </p:cNvPr>
          <p:cNvSpPr txBox="1"/>
          <p:nvPr/>
        </p:nvSpPr>
        <p:spPr>
          <a:xfrm>
            <a:off x="8117840" y="113843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C000"/>
                </a:solidFill>
              </a:rPr>
              <a:t>一年一熟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2CDD01-746E-4FFA-885C-C228B4B8C075}"/>
              </a:ext>
            </a:extLst>
          </p:cNvPr>
          <p:cNvSpPr txBox="1"/>
          <p:nvPr/>
        </p:nvSpPr>
        <p:spPr>
          <a:xfrm>
            <a:off x="7158157" y="1627707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C000"/>
                </a:solidFill>
              </a:rPr>
              <a:t>C</a:t>
            </a:r>
            <a:endParaRPr lang="zh-CN" altLang="en-US" sz="3600" b="1" dirty="0">
              <a:solidFill>
                <a:srgbClr val="FFC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86FDC3-7692-4FB3-A471-299F63614345}"/>
              </a:ext>
            </a:extLst>
          </p:cNvPr>
          <p:cNvSpPr txBox="1"/>
          <p:nvPr/>
        </p:nvSpPr>
        <p:spPr>
          <a:xfrm>
            <a:off x="7158157" y="2886423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C000"/>
                </a:solidFill>
              </a:rPr>
              <a:t>C</a:t>
            </a:r>
            <a:endParaRPr lang="zh-CN" altLang="en-US" sz="3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85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1A73F10-B9DF-46E5-9C83-B3CA98843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012954"/>
            <a:ext cx="102616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 冬季，小明从哈尔滨到海南岛旅游，乘坐火车，他一路感受到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    )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A. 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越向南越温暖               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B. 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越向南越寒冷 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C. 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温度基本保持不变           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D.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自然景观没有多大变化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、某中学黑板报新增设了一个 “是真是假”栏目，如下，其中是“真”的是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    )</a:t>
            </a:r>
            <a:b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南方居民食以米饭为主      ②南方居民交通以水路运输为主</a:t>
            </a:r>
            <a:b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③南方居民房屋注重保温　　④南方居民房屋屋顶坡度小墙体厚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、①②        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、①③        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、②④        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、③④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8BD1BE-2935-4C0C-AF5C-F7205E0E5B82}"/>
              </a:ext>
            </a:extLst>
          </p:cNvPr>
          <p:cNvSpPr txBox="1"/>
          <p:nvPr/>
        </p:nvSpPr>
        <p:spPr>
          <a:xfrm>
            <a:off x="1574800" y="1361440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C000"/>
                </a:solidFill>
              </a:rPr>
              <a:t>A</a:t>
            </a:r>
            <a:endParaRPr lang="zh-CN" altLang="en-US" sz="3600" b="1" dirty="0">
              <a:solidFill>
                <a:srgbClr val="FFC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393DE7-BAD1-45E0-B561-CD5046847FD7}"/>
              </a:ext>
            </a:extLst>
          </p:cNvPr>
          <p:cNvSpPr txBox="1"/>
          <p:nvPr/>
        </p:nvSpPr>
        <p:spPr>
          <a:xfrm>
            <a:off x="3383280" y="3105834"/>
            <a:ext cx="62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C000"/>
                </a:solidFill>
              </a:rPr>
              <a:t>A </a:t>
            </a:r>
            <a:endParaRPr lang="zh-CN" altLang="en-US" sz="3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17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C126E05-304E-457E-A228-C13EDCBE6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760" y="665947"/>
            <a:ext cx="1008888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、读我国四大地理区域分布图，下列叙述正确的是</a:t>
            </a:r>
            <a:b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7" name="图片 2">
            <a:extLst>
              <a:ext uri="{FF2B5EF4-FFF2-40B4-BE49-F238E27FC236}">
                <a16:creationId xmlns:a16="http://schemas.microsoft.com/office/drawing/2014/main" id="{D604A90E-7774-4E32-8CF4-D070872CC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0" y="1324778"/>
            <a:ext cx="7797392" cy="161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B5814D98-9108-45FD-9120-552DF92DE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760" y="3396089"/>
            <a:ext cx="1033272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、甲区域的自然特征是干旱，地跨我国地势一二级阶梯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、乙丙两区域的分界线是秦岭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淮河，划分的主导因素是季风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、丙区域的民居墙体较厚，屋顶坡度较小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、“早穿皮袄午穿纱”是对丁区域气候特征的真实写照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A9096DE-F374-4DD2-A9B7-3D1AFCC198E3}"/>
              </a:ext>
            </a:extLst>
          </p:cNvPr>
          <p:cNvSpPr txBox="1"/>
          <p:nvPr/>
        </p:nvSpPr>
        <p:spPr>
          <a:xfrm>
            <a:off x="9412832" y="678447"/>
            <a:ext cx="5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C000"/>
                </a:solidFill>
              </a:rPr>
              <a:t>C </a:t>
            </a:r>
            <a:endParaRPr lang="zh-CN" altLang="en-US" sz="3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84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933AC5-ECC9-4280-B148-B41E137E1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" y="655787"/>
            <a:ext cx="1041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、关于图中四条地理界线的说法，正确的是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　　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图片 8">
            <a:extLst>
              <a:ext uri="{FF2B5EF4-FFF2-40B4-BE49-F238E27FC236}">
                <a16:creationId xmlns:a16="http://schemas.microsoft.com/office/drawing/2014/main" id="{3567B0CD-E1EB-4D5F-91E2-0EBBD0DA8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770134"/>
            <a:ext cx="4470400" cy="309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F3C9EA0A-A7C8-484D-9B4D-945D75D0D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870564"/>
            <a:ext cx="641096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、①线以北年降水量低于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800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毫米，没有湿润区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、②线以西的河流皆为内流河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、③线以东地形以平原、丘陵为主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、①线与④线之间属于温带季风气候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DEB1AC-59E7-4D05-8598-124B0071E2B0}"/>
              </a:ext>
            </a:extLst>
          </p:cNvPr>
          <p:cNvSpPr txBox="1"/>
          <p:nvPr/>
        </p:nvSpPr>
        <p:spPr>
          <a:xfrm>
            <a:off x="8219440" y="640876"/>
            <a:ext cx="5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C000"/>
                </a:solidFill>
              </a:rPr>
              <a:t>C </a:t>
            </a:r>
            <a:endParaRPr lang="zh-CN" altLang="en-US" sz="3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88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045825B-F063-495F-8C30-4AA03CC03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19" y="1051924"/>
            <a:ext cx="733552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楷体_GB2312"/>
              </a:rPr>
              <a:t>1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楷体_GB2312"/>
              </a:rPr>
              <a:t>、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秦岭走向</a:t>
            </a:r>
            <a:r>
              <a:rPr kumimoji="0" lang="zh-CN" altLang="en-US" sz="24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                      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，淮河流向是</a:t>
            </a:r>
            <a:r>
              <a:rPr kumimoji="0" lang="zh-CN" altLang="en-US" sz="24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                   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2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、在右图中填出四大地理区域的名称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图片 3">
            <a:extLst>
              <a:ext uri="{FF2B5EF4-FFF2-40B4-BE49-F238E27FC236}">
                <a16:creationId xmlns:a16="http://schemas.microsoft.com/office/drawing/2014/main" id="{2C54BE04-53E5-4F60-BC10-2A4028492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685" y="220345"/>
            <a:ext cx="4483996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CD07E08A-5667-4A87-B22B-428F45320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58" y="2025332"/>
            <a:ext cx="512672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写出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ABC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三条分界线的名称：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A:</a:t>
            </a:r>
            <a:r>
              <a:rPr kumimoji="0" lang="en-US" altLang="zh-CN" sz="24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                                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                         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B:</a:t>
            </a:r>
            <a:r>
              <a:rPr kumimoji="0" lang="en-US" altLang="zh-CN" sz="24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                                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                         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C:</a:t>
            </a:r>
            <a:r>
              <a:rPr kumimoji="0" lang="en-US" altLang="zh-CN" sz="24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                                 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1FA6AC2-B367-4305-AD7A-1692AB605BF0}"/>
              </a:ext>
            </a:extLst>
          </p:cNvPr>
          <p:cNvSpPr/>
          <p:nvPr/>
        </p:nvSpPr>
        <p:spPr>
          <a:xfrm>
            <a:off x="0" y="0"/>
            <a:ext cx="2397760" cy="7518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0000FF"/>
                </a:solidFill>
              </a:rPr>
              <a:t>基础识记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20322A-FFFE-4ADA-BDE7-A6B8343ABB1B}"/>
              </a:ext>
            </a:extLst>
          </p:cNvPr>
          <p:cNvSpPr txBox="1"/>
          <p:nvPr/>
        </p:nvSpPr>
        <p:spPr>
          <a:xfrm flipH="1">
            <a:off x="2031103" y="938731"/>
            <a:ext cx="2189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C000"/>
                </a:solidFill>
              </a:rPr>
              <a:t>东西走向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F598E1-09E9-46A3-8375-C1EBF96D4711}"/>
              </a:ext>
            </a:extLst>
          </p:cNvPr>
          <p:cNvSpPr txBox="1"/>
          <p:nvPr/>
        </p:nvSpPr>
        <p:spPr>
          <a:xfrm>
            <a:off x="5543282" y="93873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C000"/>
                </a:solidFill>
              </a:rPr>
              <a:t>自西向东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693073-0B60-4943-8759-AA9FA02788AF}"/>
              </a:ext>
            </a:extLst>
          </p:cNvPr>
          <p:cNvSpPr txBox="1"/>
          <p:nvPr/>
        </p:nvSpPr>
        <p:spPr>
          <a:xfrm>
            <a:off x="10041840" y="165208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北方地区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513F935-9B80-46BE-9964-40FF48A4CB52}"/>
              </a:ext>
            </a:extLst>
          </p:cNvPr>
          <p:cNvSpPr txBox="1"/>
          <p:nvPr/>
        </p:nvSpPr>
        <p:spPr>
          <a:xfrm>
            <a:off x="9635212" y="257932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南方地区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1AC6D0-4B38-4FBF-9D2D-81636FCD7BCA}"/>
              </a:ext>
            </a:extLst>
          </p:cNvPr>
          <p:cNvSpPr txBox="1"/>
          <p:nvPr/>
        </p:nvSpPr>
        <p:spPr>
          <a:xfrm>
            <a:off x="9054642" y="123111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西北地区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DF59EDA-4766-4EC5-8981-3C58A32F2683}"/>
              </a:ext>
            </a:extLst>
          </p:cNvPr>
          <p:cNvSpPr txBox="1"/>
          <p:nvPr/>
        </p:nvSpPr>
        <p:spPr>
          <a:xfrm>
            <a:off x="7879286" y="193087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青藏地区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15A1D0E-2896-49CC-8F3C-4958D0C2000C}"/>
              </a:ext>
            </a:extLst>
          </p:cNvPr>
          <p:cNvSpPr txBox="1"/>
          <p:nvPr/>
        </p:nvSpPr>
        <p:spPr>
          <a:xfrm>
            <a:off x="831465" y="2348496"/>
            <a:ext cx="313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</a:rPr>
              <a:t>400</a:t>
            </a:r>
            <a:r>
              <a:rPr lang="zh-CN" altLang="en-US" sz="2400" b="1" dirty="0">
                <a:solidFill>
                  <a:srgbClr val="FFC000"/>
                </a:solidFill>
              </a:rPr>
              <a:t>毫米年等降水量线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134448-E992-41B6-999B-C63C21D4A751}"/>
              </a:ext>
            </a:extLst>
          </p:cNvPr>
          <p:cNvSpPr txBox="1"/>
          <p:nvPr/>
        </p:nvSpPr>
        <p:spPr>
          <a:xfrm>
            <a:off x="1005840" y="269279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</a:rPr>
              <a:t>青藏高原边缘线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EA3AC55-EB8F-4EED-8D81-CA0127C7A06D}"/>
              </a:ext>
            </a:extLst>
          </p:cNvPr>
          <p:cNvSpPr txBox="1"/>
          <p:nvPr/>
        </p:nvSpPr>
        <p:spPr>
          <a:xfrm>
            <a:off x="1005840" y="307464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</a:rPr>
              <a:t>秦岭</a:t>
            </a:r>
            <a:r>
              <a:rPr lang="en-US" altLang="zh-CN" sz="2400" b="1" dirty="0">
                <a:solidFill>
                  <a:srgbClr val="FFC000"/>
                </a:solidFill>
              </a:rPr>
              <a:t>——</a:t>
            </a:r>
            <a:r>
              <a:rPr lang="zh-CN" altLang="en-US" sz="2400" b="1" dirty="0">
                <a:solidFill>
                  <a:srgbClr val="FFC000"/>
                </a:solidFill>
              </a:rPr>
              <a:t>淮河线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558BB97-052B-4326-9061-42630A1E1002}"/>
              </a:ext>
            </a:extLst>
          </p:cNvPr>
          <p:cNvSpPr/>
          <p:nvPr/>
        </p:nvSpPr>
        <p:spPr>
          <a:xfrm>
            <a:off x="386080" y="369123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根据地区的分界线分析划分地区的主导因素：</a:t>
            </a:r>
            <a:endParaRPr lang="zh-CN" altLang="zh-CN" sz="24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（</a:t>
            </a:r>
            <a:r>
              <a:rPr lang="en-US" altLang="zh-CN" sz="24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1</a:t>
            </a:r>
            <a:r>
              <a:rPr lang="zh-CN" altLang="zh-CN" sz="24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）北方地区和南方地区：</a:t>
            </a:r>
            <a:r>
              <a:rPr lang="en-US" altLang="zh-CN" sz="2400" b="1" u="sng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               </a:t>
            </a:r>
            <a:endParaRPr lang="zh-CN" altLang="zh-CN" sz="24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（</a:t>
            </a:r>
            <a:r>
              <a:rPr lang="en-US" altLang="zh-CN" sz="24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2</a:t>
            </a:r>
            <a:r>
              <a:rPr lang="zh-CN" altLang="zh-CN" sz="24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）北方地区和西北地区：</a:t>
            </a:r>
            <a:r>
              <a:rPr lang="en-US" altLang="zh-CN" sz="2400" b="1" u="sng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             </a:t>
            </a:r>
            <a:endParaRPr lang="zh-CN" altLang="zh-CN" sz="24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（</a:t>
            </a:r>
            <a:r>
              <a:rPr lang="en-US" altLang="zh-CN" sz="24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3</a:t>
            </a:r>
            <a:r>
              <a:rPr lang="zh-CN" altLang="zh-CN" sz="24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）青藏地区和其它地区：</a:t>
            </a:r>
            <a:r>
              <a:rPr lang="en-US" altLang="zh-CN" sz="2400" b="1" u="sng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             </a:t>
            </a:r>
            <a:endParaRPr lang="zh-CN" altLang="zh-CN" sz="24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45EC551-39A7-4047-91A9-86958473DADC}"/>
              </a:ext>
            </a:extLst>
          </p:cNvPr>
          <p:cNvSpPr txBox="1"/>
          <p:nvPr/>
        </p:nvSpPr>
        <p:spPr>
          <a:xfrm>
            <a:off x="4094480" y="40144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</a:rPr>
              <a:t>气候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7184FA-4799-4D8F-AB8F-EC6A5E796A7B}"/>
              </a:ext>
            </a:extLst>
          </p:cNvPr>
          <p:cNvSpPr txBox="1"/>
          <p:nvPr/>
        </p:nvSpPr>
        <p:spPr>
          <a:xfrm>
            <a:off x="4170173" y="440681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</a:rPr>
              <a:t>降水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88DC17-9604-4E9F-AA2B-9F00B0B3ED68}"/>
              </a:ext>
            </a:extLst>
          </p:cNvPr>
          <p:cNvSpPr txBox="1"/>
          <p:nvPr/>
        </p:nvSpPr>
        <p:spPr>
          <a:xfrm>
            <a:off x="4094480" y="47299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</a:rPr>
              <a:t>地形地势</a:t>
            </a:r>
          </a:p>
        </p:txBody>
      </p:sp>
    </p:spTree>
    <p:extLst>
      <p:ext uri="{BB962C8B-B14F-4D97-AF65-F5344CB8AC3E}">
        <p14:creationId xmlns:p14="http://schemas.microsoft.com/office/powerpoint/2010/main" val="123144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AF32E-DA07-4F9C-8D1C-9F574BCEE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58" y="695063"/>
            <a:ext cx="10304282" cy="520995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3.</a:t>
            </a:r>
            <a:r>
              <a:rPr lang="zh-CN" altLang="zh-CN" sz="3200" b="1" dirty="0">
                <a:solidFill>
                  <a:schemeClr val="bg1"/>
                </a:solidFill>
              </a:rPr>
              <a:t>在下图中填出主要山脉、地形区、河流和海域名称。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5FB26D8-54DE-4745-A6CF-55B22F4B99F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45" y="1341895"/>
            <a:ext cx="11595362" cy="5256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707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A78B778-AE50-44DB-ACD0-851FF8F64A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898"/>
          <a:stretch/>
        </p:blipFill>
        <p:spPr>
          <a:xfrm>
            <a:off x="990947" y="675640"/>
            <a:ext cx="9880112" cy="550672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1FDB4D3-B5EE-4007-BB04-B5F9E39EAAF2}"/>
              </a:ext>
            </a:extLst>
          </p:cNvPr>
          <p:cNvSpPr txBox="1"/>
          <p:nvPr/>
        </p:nvSpPr>
        <p:spPr>
          <a:xfrm>
            <a:off x="8014155" y="69114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大兴安岭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101BA6-A8F2-4B60-A8F1-8B9E3421FF3C}"/>
              </a:ext>
            </a:extLst>
          </p:cNvPr>
          <p:cNvSpPr txBox="1"/>
          <p:nvPr/>
        </p:nvSpPr>
        <p:spPr>
          <a:xfrm>
            <a:off x="8681005" y="128902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黑龙江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A919CC-EF66-4F97-9A4B-32E6B9180931}"/>
              </a:ext>
            </a:extLst>
          </p:cNvPr>
          <p:cNvSpPr txBox="1"/>
          <p:nvPr/>
        </p:nvSpPr>
        <p:spPr>
          <a:xfrm>
            <a:off x="6228080" y="26974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东北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37281B-C2F2-4E48-AF96-581954BE871B}"/>
              </a:ext>
            </a:extLst>
          </p:cNvPr>
          <p:cNvSpPr txBox="1"/>
          <p:nvPr/>
        </p:nvSpPr>
        <p:spPr>
          <a:xfrm>
            <a:off x="8460432" y="346606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太行山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5E8A11-05E2-4B4D-A8EA-CD528D39AB18}"/>
              </a:ext>
            </a:extLst>
          </p:cNvPr>
          <p:cNvSpPr txBox="1"/>
          <p:nvPr/>
        </p:nvSpPr>
        <p:spPr>
          <a:xfrm>
            <a:off x="8229600" y="410464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华北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80C100-A777-4415-9D75-B53E237980CB}"/>
              </a:ext>
            </a:extLst>
          </p:cNvPr>
          <p:cNvSpPr txBox="1"/>
          <p:nvPr/>
        </p:nvSpPr>
        <p:spPr>
          <a:xfrm>
            <a:off x="8552765" y="483004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渤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3E44C8-DFE7-40CA-8DA0-E49ABB7C89D9}"/>
              </a:ext>
            </a:extLst>
          </p:cNvPr>
          <p:cNvSpPr txBox="1"/>
          <p:nvPr/>
        </p:nvSpPr>
        <p:spPr>
          <a:xfrm>
            <a:off x="8668182" y="550620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EA398CB-AF3D-4E88-A0E7-F491AB8846E7}"/>
              </a:ext>
            </a:extLst>
          </p:cNvPr>
          <p:cNvSpPr txBox="1"/>
          <p:nvPr/>
        </p:nvSpPr>
        <p:spPr>
          <a:xfrm>
            <a:off x="1981200" y="217424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黄土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C81A1AB-8170-4382-B48B-63D520B721E7}"/>
              </a:ext>
            </a:extLst>
          </p:cNvPr>
          <p:cNvSpPr txBox="1"/>
          <p:nvPr/>
        </p:nvSpPr>
        <p:spPr>
          <a:xfrm>
            <a:off x="1869439" y="501471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黄河</a:t>
            </a:r>
          </a:p>
        </p:txBody>
      </p:sp>
    </p:spTree>
    <p:extLst>
      <p:ext uri="{BB962C8B-B14F-4D97-AF65-F5344CB8AC3E}">
        <p14:creationId xmlns:p14="http://schemas.microsoft.com/office/powerpoint/2010/main" val="393562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9EC57B-4596-47E9-94FF-1853CEE8A2C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45"/>
          <a:stretch/>
        </p:blipFill>
        <p:spPr bwMode="auto">
          <a:xfrm>
            <a:off x="1564640" y="340360"/>
            <a:ext cx="9062720" cy="61772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68B9609-09A6-46DE-BD6C-A6C6BE8DA329}"/>
              </a:ext>
            </a:extLst>
          </p:cNvPr>
          <p:cNvSpPr txBox="1"/>
          <p:nvPr/>
        </p:nvSpPr>
        <p:spPr>
          <a:xfrm>
            <a:off x="5644594" y="14325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四川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1F9B9A-1183-4674-9476-FF1542222C68}"/>
              </a:ext>
            </a:extLst>
          </p:cNvPr>
          <p:cNvSpPr txBox="1"/>
          <p:nvPr/>
        </p:nvSpPr>
        <p:spPr>
          <a:xfrm>
            <a:off x="6698654" y="195578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长江中下游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9C00CE-1515-42FE-BAD2-0EC6902A4CC2}"/>
              </a:ext>
            </a:extLst>
          </p:cNvPr>
          <p:cNvSpPr txBox="1"/>
          <p:nvPr/>
        </p:nvSpPr>
        <p:spPr>
          <a:xfrm>
            <a:off x="6129693" y="278637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长江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DDC7CC-9D57-4182-9D54-0C97C1E83E6A}"/>
              </a:ext>
            </a:extLst>
          </p:cNvPr>
          <p:cNvSpPr txBox="1"/>
          <p:nvPr/>
        </p:nvSpPr>
        <p:spPr>
          <a:xfrm>
            <a:off x="9936480" y="309193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C7EFCC-0A98-4802-8491-1D06DCAECB20}"/>
              </a:ext>
            </a:extLst>
          </p:cNvPr>
          <p:cNvSpPr txBox="1"/>
          <p:nvPr/>
        </p:nvSpPr>
        <p:spPr>
          <a:xfrm>
            <a:off x="7416798" y="562864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8EB59F-06DB-4190-B8DC-0806D50A8DA5}"/>
              </a:ext>
            </a:extLst>
          </p:cNvPr>
          <p:cNvSpPr txBox="1"/>
          <p:nvPr/>
        </p:nvSpPr>
        <p:spPr>
          <a:xfrm>
            <a:off x="3129280" y="47345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云贵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E9165B-93F7-4D94-B1BE-E6FD4AFDD60B}"/>
              </a:ext>
            </a:extLst>
          </p:cNvPr>
          <p:cNvSpPr txBox="1"/>
          <p:nvPr/>
        </p:nvSpPr>
        <p:spPr>
          <a:xfrm>
            <a:off x="7393005" y="361515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东南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7BAA75-7D99-40D5-B79A-85033347E3A9}"/>
              </a:ext>
            </a:extLst>
          </p:cNvPr>
          <p:cNvSpPr txBox="1"/>
          <p:nvPr/>
        </p:nvSpPr>
        <p:spPr>
          <a:xfrm>
            <a:off x="3136503" y="577266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珠江</a:t>
            </a:r>
          </a:p>
        </p:txBody>
      </p:sp>
    </p:spTree>
    <p:extLst>
      <p:ext uri="{BB962C8B-B14F-4D97-AF65-F5344CB8AC3E}">
        <p14:creationId xmlns:p14="http://schemas.microsoft.com/office/powerpoint/2010/main" val="215426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CCBE13E-B3D9-49B7-8D69-750038017780}"/>
              </a:ext>
            </a:extLst>
          </p:cNvPr>
          <p:cNvSpPr/>
          <p:nvPr/>
        </p:nvSpPr>
        <p:spPr>
          <a:xfrm>
            <a:off x="863600" y="1120676"/>
            <a:ext cx="101498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4</a:t>
            </a:r>
            <a:r>
              <a:rPr lang="zh-CN" altLang="zh-CN" sz="24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、基础填空</a:t>
            </a:r>
            <a:endParaRPr lang="zh-CN" altLang="zh-CN" sz="24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（</a:t>
            </a:r>
            <a:r>
              <a:rPr lang="en-US" altLang="zh-CN" sz="24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1</a:t>
            </a:r>
            <a:r>
              <a:rPr lang="zh-CN" altLang="zh-CN" sz="24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）北方地区面积约占全国的</a:t>
            </a:r>
            <a:r>
              <a:rPr lang="en-US" altLang="zh-CN" sz="2400" b="1" u="sng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          </a:t>
            </a:r>
            <a:r>
              <a:rPr lang="zh-CN" altLang="zh-CN" sz="24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，人口约占全国的</a:t>
            </a:r>
            <a:r>
              <a:rPr lang="en-US" altLang="zh-CN" sz="2400" b="1" u="sng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          </a:t>
            </a:r>
            <a:endParaRPr lang="zh-CN" altLang="zh-CN" sz="24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01320" algn="just">
              <a:spcAft>
                <a:spcPts val="0"/>
              </a:spcAft>
            </a:pPr>
            <a:r>
              <a:rPr lang="zh-CN" altLang="zh-CN" sz="24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南方地区面积约占全国的</a:t>
            </a:r>
            <a:r>
              <a:rPr lang="en-US" altLang="zh-CN" sz="2400" b="1" u="sng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          </a:t>
            </a:r>
            <a:r>
              <a:rPr lang="zh-CN" altLang="zh-CN" sz="24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，人口约占全国的</a:t>
            </a:r>
            <a:r>
              <a:rPr lang="en-US" altLang="zh-CN" sz="2400" b="1" u="sng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          </a:t>
            </a:r>
            <a:endParaRPr lang="zh-CN" altLang="zh-CN" sz="24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（</a:t>
            </a:r>
            <a:r>
              <a:rPr lang="en-US" altLang="zh-CN" sz="24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2</a:t>
            </a:r>
            <a:r>
              <a:rPr lang="zh-CN" altLang="zh-CN" sz="24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）我国少数民族最多的省份是</a:t>
            </a:r>
            <a:r>
              <a:rPr lang="en-US" altLang="zh-CN" sz="24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__</a:t>
            </a:r>
            <a:r>
              <a:rPr lang="en-US" altLang="zh-CN" sz="2400" b="1" u="sng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     </a:t>
            </a:r>
            <a:r>
              <a:rPr lang="en-US" altLang="zh-CN" sz="24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__</a:t>
            </a:r>
            <a:r>
              <a:rPr lang="zh-CN" altLang="zh-CN" sz="24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。</a:t>
            </a:r>
            <a:endParaRPr lang="zh-CN" altLang="zh-CN" sz="24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（</a:t>
            </a:r>
            <a:r>
              <a:rPr lang="en-US" altLang="zh-CN" sz="24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3</a:t>
            </a:r>
            <a:r>
              <a:rPr lang="zh-CN" altLang="zh-CN" sz="24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）中国最大的能源产区是</a:t>
            </a:r>
            <a:r>
              <a:rPr lang="en-US" altLang="zh-CN" sz="2400" b="1" u="sng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               </a:t>
            </a:r>
            <a:r>
              <a:rPr lang="zh-CN" altLang="zh-CN" sz="24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pitchFamily="34" charset="-122"/>
              </a:rPr>
              <a:t>。</a:t>
            </a:r>
            <a:endParaRPr lang="zh-CN" altLang="zh-CN" sz="24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1E2896-907A-4C7B-B65D-85CC4C1CEB1B}"/>
              </a:ext>
            </a:extLst>
          </p:cNvPr>
          <p:cNvSpPr txBox="1"/>
          <p:nvPr/>
        </p:nvSpPr>
        <p:spPr>
          <a:xfrm>
            <a:off x="5083472" y="1678186"/>
            <a:ext cx="929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C000"/>
                </a:solidFill>
              </a:rPr>
              <a:t>20%</a:t>
            </a:r>
            <a:endParaRPr lang="zh-CN" altLang="en-US" sz="2800" b="1" dirty="0">
              <a:solidFill>
                <a:srgbClr val="FFC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298DF0-1826-40ED-AF33-2A4CBB6CA1A0}"/>
              </a:ext>
            </a:extLst>
          </p:cNvPr>
          <p:cNvSpPr txBox="1"/>
          <p:nvPr/>
        </p:nvSpPr>
        <p:spPr>
          <a:xfrm>
            <a:off x="8377610" y="1736358"/>
            <a:ext cx="76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C000"/>
                </a:solidFill>
              </a:rPr>
              <a:t>40%</a:t>
            </a:r>
            <a:endParaRPr lang="zh-CN" altLang="en-US" sz="2800" b="1" dirty="0">
              <a:solidFill>
                <a:srgbClr val="FFC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B7C272-EF04-46D5-B598-6713CFB4886A}"/>
              </a:ext>
            </a:extLst>
          </p:cNvPr>
          <p:cNvSpPr txBox="1"/>
          <p:nvPr/>
        </p:nvSpPr>
        <p:spPr>
          <a:xfrm>
            <a:off x="4786634" y="2071886"/>
            <a:ext cx="76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C000"/>
                </a:solidFill>
              </a:rPr>
              <a:t>25%</a:t>
            </a:r>
            <a:endParaRPr lang="zh-CN" altLang="en-US" sz="2800" b="1" dirty="0">
              <a:solidFill>
                <a:srgbClr val="FFC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B29224E-B65A-49B2-9A40-EBA111CD8209}"/>
              </a:ext>
            </a:extLst>
          </p:cNvPr>
          <p:cNvSpPr txBox="1"/>
          <p:nvPr/>
        </p:nvSpPr>
        <p:spPr>
          <a:xfrm>
            <a:off x="7996736" y="2181096"/>
            <a:ext cx="76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C000"/>
                </a:solidFill>
              </a:rPr>
              <a:t>55%</a:t>
            </a:r>
            <a:endParaRPr lang="zh-CN" altLang="en-US" sz="2800" b="1" dirty="0">
              <a:solidFill>
                <a:srgbClr val="FFC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0A0350-AD9A-4207-94E8-B1B563ED34E6}"/>
              </a:ext>
            </a:extLst>
          </p:cNvPr>
          <p:cNvSpPr txBox="1"/>
          <p:nvPr/>
        </p:nvSpPr>
        <p:spPr>
          <a:xfrm>
            <a:off x="5307578" y="249730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C000"/>
                </a:solidFill>
              </a:rPr>
              <a:t>云南省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EF28118-D9A6-4D0A-8AB3-DF84E9156C66}"/>
              </a:ext>
            </a:extLst>
          </p:cNvPr>
          <p:cNvSpPr txBox="1"/>
          <p:nvPr/>
        </p:nvSpPr>
        <p:spPr>
          <a:xfrm>
            <a:off x="4737902" y="289100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C000"/>
                </a:solidFill>
              </a:rPr>
              <a:t>北方地区</a:t>
            </a:r>
          </a:p>
        </p:txBody>
      </p:sp>
    </p:spTree>
    <p:extLst>
      <p:ext uri="{BB962C8B-B14F-4D97-AF65-F5344CB8AC3E}">
        <p14:creationId xmlns:p14="http://schemas.microsoft.com/office/powerpoint/2010/main" val="386228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53A6CFE-C604-4AD3-A52D-1A1BF49405B7}"/>
              </a:ext>
            </a:extLst>
          </p:cNvPr>
          <p:cNvSpPr txBox="1"/>
          <p:nvPr/>
        </p:nvSpPr>
        <p:spPr>
          <a:xfrm>
            <a:off x="1645920" y="5516880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中国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月平均气温分布图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69A87C-0E8F-4939-A88D-82C234A3F755}"/>
              </a:ext>
            </a:extLst>
          </p:cNvPr>
          <p:cNvSpPr txBox="1"/>
          <p:nvPr/>
        </p:nvSpPr>
        <p:spPr>
          <a:xfrm>
            <a:off x="7911139" y="550013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中国年降水量分布图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A54A01A-D96B-4E59-95A9-EDBC93890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36" y="1031799"/>
            <a:ext cx="5541104" cy="45081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4D92D2-32DA-4C3B-9FB6-FE2B8B58C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881" y="1031798"/>
            <a:ext cx="5779173" cy="446833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BB54DA7-2569-4D2B-964A-880319A7A06E}"/>
              </a:ext>
            </a:extLst>
          </p:cNvPr>
          <p:cNvSpPr txBox="1"/>
          <p:nvPr/>
        </p:nvSpPr>
        <p:spPr>
          <a:xfrm>
            <a:off x="3002845" y="325457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FFC000"/>
                </a:solidFill>
              </a:rPr>
              <a:t>秦岭</a:t>
            </a:r>
            <a:r>
              <a:rPr lang="en-US" altLang="zh-CN" sz="3600" b="1" dirty="0">
                <a:solidFill>
                  <a:srgbClr val="FFC000"/>
                </a:solidFill>
              </a:rPr>
              <a:t>——</a:t>
            </a:r>
            <a:r>
              <a:rPr lang="zh-CN" altLang="en-US" sz="3600" b="1" dirty="0">
                <a:solidFill>
                  <a:srgbClr val="FFC000"/>
                </a:solidFill>
              </a:rPr>
              <a:t>淮河线两侧地理差异</a:t>
            </a:r>
          </a:p>
        </p:txBody>
      </p:sp>
    </p:spTree>
    <p:extLst>
      <p:ext uri="{BB962C8B-B14F-4D97-AF65-F5344CB8AC3E}">
        <p14:creationId xmlns:p14="http://schemas.microsoft.com/office/powerpoint/2010/main" val="47726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847D6DB-0BAC-40CA-BECC-456ACA7F0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848002"/>
              </p:ext>
            </p:extLst>
          </p:nvPr>
        </p:nvGraphicFramePr>
        <p:xfrm>
          <a:off x="1090430" y="549306"/>
          <a:ext cx="10353039" cy="604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5933">
                  <a:extLst>
                    <a:ext uri="{9D8B030D-6E8A-4147-A177-3AD203B41FA5}">
                      <a16:colId xmlns:a16="http://schemas.microsoft.com/office/drawing/2014/main" val="1182014909"/>
                    </a:ext>
                  </a:extLst>
                </a:gridCol>
                <a:gridCol w="3262293">
                  <a:extLst>
                    <a:ext uri="{9D8B030D-6E8A-4147-A177-3AD203B41FA5}">
                      <a16:colId xmlns:a16="http://schemas.microsoft.com/office/drawing/2014/main" val="169621137"/>
                    </a:ext>
                  </a:extLst>
                </a:gridCol>
                <a:gridCol w="3950833">
                  <a:extLst>
                    <a:ext uri="{9D8B030D-6E8A-4147-A177-3AD203B41FA5}">
                      <a16:colId xmlns:a16="http://schemas.microsoft.com/office/drawing/2014/main" val="215997328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21239328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  </a:t>
                      </a:r>
                      <a:r>
                        <a:rPr lang="zh-CN" sz="2400" kern="100">
                          <a:effectLst/>
                        </a:rPr>
                        <a:t>对比项目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秦岭—淮河以南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秦岭—淮河以北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9362217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</a:rPr>
                        <a:t>1</a:t>
                      </a:r>
                      <a:r>
                        <a:rPr lang="zh-CN" altLang="en-US" sz="2400" kern="100" dirty="0">
                          <a:effectLst/>
                        </a:rPr>
                        <a:t>月平均</a:t>
                      </a:r>
                      <a:r>
                        <a:rPr lang="zh-CN" sz="2400" kern="100" dirty="0">
                          <a:effectLst/>
                        </a:rPr>
                        <a:t>气温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30962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温度带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5165647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河流的结冰期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271467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年降水量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5769937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干湿地区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15065818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气候类型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5182234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主要水系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1969275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植被类型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116618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耕地类型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17492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主要粮食作物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51196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作物熟制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41019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主要糖料作物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91684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主要油料作物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1825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7093852-AC2F-4131-ACF7-13D63E66CF5A}"/>
              </a:ext>
            </a:extLst>
          </p:cNvPr>
          <p:cNvSpPr txBox="1"/>
          <p:nvPr/>
        </p:nvSpPr>
        <p:spPr>
          <a:xfrm>
            <a:off x="4988560" y="965200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0</a:t>
            </a:r>
            <a:r>
              <a:rPr lang="zh-CN" altLang="en-US" sz="2400" b="1" dirty="0">
                <a:solidFill>
                  <a:srgbClr val="FF0000"/>
                </a:solidFill>
              </a:rPr>
              <a:t>℃以上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A769C5-FC56-481A-8B13-D78954F43C9F}"/>
              </a:ext>
            </a:extLst>
          </p:cNvPr>
          <p:cNvSpPr txBox="1"/>
          <p:nvPr/>
        </p:nvSpPr>
        <p:spPr>
          <a:xfrm>
            <a:off x="8382000" y="965200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0</a:t>
            </a:r>
            <a:r>
              <a:rPr lang="zh-CN" altLang="en-US" sz="2400" b="1" dirty="0">
                <a:solidFill>
                  <a:srgbClr val="FF0000"/>
                </a:solidFill>
              </a:rPr>
              <a:t>℃以下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4432CD-AD64-4BC0-BF7B-2075BC06B779}"/>
              </a:ext>
            </a:extLst>
          </p:cNvPr>
          <p:cNvSpPr txBox="1"/>
          <p:nvPr/>
        </p:nvSpPr>
        <p:spPr>
          <a:xfrm>
            <a:off x="4703225" y="141374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亚热带、热带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0758E9-00C4-4C3B-BF86-E06CB10F9DE0}"/>
              </a:ext>
            </a:extLst>
          </p:cNvPr>
          <p:cNvSpPr txBox="1"/>
          <p:nvPr/>
        </p:nvSpPr>
        <p:spPr>
          <a:xfrm>
            <a:off x="7811108" y="138176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暖温带、中温带、寒温带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DF15A7-C08D-4167-86B5-FDB8473073B5}"/>
              </a:ext>
            </a:extLst>
          </p:cNvPr>
          <p:cNvSpPr txBox="1"/>
          <p:nvPr/>
        </p:nvSpPr>
        <p:spPr>
          <a:xfrm>
            <a:off x="5354320" y="18074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F3F63F6-2FAF-44CB-BC5C-4624548640B9}"/>
              </a:ext>
            </a:extLst>
          </p:cNvPr>
          <p:cNvSpPr txBox="1"/>
          <p:nvPr/>
        </p:nvSpPr>
        <p:spPr>
          <a:xfrm>
            <a:off x="8948844" y="1783080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7EE2269-6543-4A31-85BA-4BCF842F1B41}"/>
              </a:ext>
            </a:extLst>
          </p:cNvPr>
          <p:cNvSpPr txBox="1"/>
          <p:nvPr/>
        </p:nvSpPr>
        <p:spPr>
          <a:xfrm>
            <a:off x="4793470" y="2241034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800</a:t>
            </a:r>
            <a:r>
              <a:rPr lang="zh-CN" altLang="en-US" sz="2400" b="1" dirty="0">
                <a:solidFill>
                  <a:srgbClr val="FF0000"/>
                </a:solidFill>
              </a:rPr>
              <a:t>毫米以上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E771DF-F2EF-4F01-9F98-4339B944B4BE}"/>
              </a:ext>
            </a:extLst>
          </p:cNvPr>
          <p:cNvSpPr txBox="1"/>
          <p:nvPr/>
        </p:nvSpPr>
        <p:spPr>
          <a:xfrm>
            <a:off x="8321040" y="2257167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800</a:t>
            </a:r>
            <a:r>
              <a:rPr lang="zh-CN" altLang="en-US" sz="2400" b="1" dirty="0">
                <a:solidFill>
                  <a:srgbClr val="FF0000"/>
                </a:solidFill>
              </a:rPr>
              <a:t>毫米以下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576A384-BDA6-4E58-B55E-B4128539668F}"/>
              </a:ext>
            </a:extLst>
          </p:cNvPr>
          <p:cNvSpPr txBox="1"/>
          <p:nvPr/>
        </p:nvSpPr>
        <p:spPr>
          <a:xfrm>
            <a:off x="4988560" y="26746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湿润地区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CBB2CD0-2F7A-4021-A69B-8DBBE4ACBECD}"/>
              </a:ext>
            </a:extLst>
          </p:cNvPr>
          <p:cNvSpPr txBox="1"/>
          <p:nvPr/>
        </p:nvSpPr>
        <p:spPr>
          <a:xfrm>
            <a:off x="8445097" y="268704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半湿润地区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3F190A4-E279-44AA-A52A-D9B711373E90}"/>
              </a:ext>
            </a:extLst>
          </p:cNvPr>
          <p:cNvSpPr txBox="1"/>
          <p:nvPr/>
        </p:nvSpPr>
        <p:spPr>
          <a:xfrm>
            <a:off x="3015903" y="3136285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亚热带季风气候、热带季风气候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560C508-49AE-4950-A67C-7B2859C86B4D}"/>
              </a:ext>
            </a:extLst>
          </p:cNvPr>
          <p:cNvSpPr txBox="1"/>
          <p:nvPr/>
        </p:nvSpPr>
        <p:spPr>
          <a:xfrm>
            <a:off x="8393151" y="315797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温带季风气候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495C7B6-B12E-43B7-A0B0-56B6FC7DE142}"/>
              </a:ext>
            </a:extLst>
          </p:cNvPr>
          <p:cNvSpPr txBox="1"/>
          <p:nvPr/>
        </p:nvSpPr>
        <p:spPr>
          <a:xfrm>
            <a:off x="4988560" y="3527307"/>
            <a:ext cx="1415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长江水系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2355FB2-FF53-4ACA-92E2-5493F756E07C}"/>
              </a:ext>
            </a:extLst>
          </p:cNvPr>
          <p:cNvSpPr txBox="1"/>
          <p:nvPr/>
        </p:nvSpPr>
        <p:spPr>
          <a:xfrm>
            <a:off x="8614550" y="357190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黄河水系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4AA27A0-E9AB-4FE6-BF24-B7F0FD617D17}"/>
              </a:ext>
            </a:extLst>
          </p:cNvPr>
          <p:cNvSpPr txBox="1"/>
          <p:nvPr/>
        </p:nvSpPr>
        <p:spPr>
          <a:xfrm>
            <a:off x="4673135" y="4018706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亚热带常绿阔叶林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9377FB0-8BB5-443E-91A9-98043E419091}"/>
              </a:ext>
            </a:extLst>
          </p:cNvPr>
          <p:cNvSpPr txBox="1"/>
          <p:nvPr/>
        </p:nvSpPr>
        <p:spPr>
          <a:xfrm>
            <a:off x="8436317" y="403338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温带落叶阔叶林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3DAE0BE-000E-49DA-8973-1B40005C8954}"/>
              </a:ext>
            </a:extLst>
          </p:cNvPr>
          <p:cNvSpPr txBox="1"/>
          <p:nvPr/>
        </p:nvSpPr>
        <p:spPr>
          <a:xfrm>
            <a:off x="5290420" y="444373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水田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A76097A-4CA9-462A-9033-DF31B269F7A1}"/>
              </a:ext>
            </a:extLst>
          </p:cNvPr>
          <p:cNvSpPr txBox="1"/>
          <p:nvPr/>
        </p:nvSpPr>
        <p:spPr>
          <a:xfrm>
            <a:off x="8967371" y="449485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旱地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FE8ECC4-D15C-42A1-B091-BD3A2F1A0135}"/>
              </a:ext>
            </a:extLst>
          </p:cNvPr>
          <p:cNvSpPr txBox="1"/>
          <p:nvPr/>
        </p:nvSpPr>
        <p:spPr>
          <a:xfrm>
            <a:off x="5290420" y="489938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水稻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4B69A33-5FE2-4A7D-A1F1-F62B49F0A297}"/>
              </a:ext>
            </a:extLst>
          </p:cNvPr>
          <p:cNvSpPr txBox="1"/>
          <p:nvPr/>
        </p:nvSpPr>
        <p:spPr>
          <a:xfrm>
            <a:off x="8899930" y="490878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小麦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8A400D1-BCCB-4127-B005-36F492DC9FC1}"/>
              </a:ext>
            </a:extLst>
          </p:cNvPr>
          <p:cNvSpPr txBox="1"/>
          <p:nvPr/>
        </p:nvSpPr>
        <p:spPr>
          <a:xfrm>
            <a:off x="7359099" y="528961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一年两熟或两年三熟、一年一熟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B538FF9-5833-4684-BAC9-5015FDDF95EA}"/>
              </a:ext>
            </a:extLst>
          </p:cNvPr>
          <p:cNvSpPr txBox="1"/>
          <p:nvPr/>
        </p:nvSpPr>
        <p:spPr>
          <a:xfrm>
            <a:off x="3395224" y="5350557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一年两熟到三熟、一年三熟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30700BD-F7E0-47D2-BA7E-CBFA9C573428}"/>
              </a:ext>
            </a:extLst>
          </p:cNvPr>
          <p:cNvSpPr txBox="1"/>
          <p:nvPr/>
        </p:nvSpPr>
        <p:spPr>
          <a:xfrm>
            <a:off x="5186789" y="576269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甘蔗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767F197-FFF0-42AC-9AFB-2B0222AC240F}"/>
              </a:ext>
            </a:extLst>
          </p:cNvPr>
          <p:cNvSpPr txBox="1"/>
          <p:nvPr/>
        </p:nvSpPr>
        <p:spPr>
          <a:xfrm>
            <a:off x="8948367" y="578229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甜菜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4ACC024-3F7D-4B37-B68C-CB1B8D6326AF}"/>
              </a:ext>
            </a:extLst>
          </p:cNvPr>
          <p:cNvSpPr txBox="1"/>
          <p:nvPr/>
        </p:nvSpPr>
        <p:spPr>
          <a:xfrm>
            <a:off x="5207044" y="6182364"/>
            <a:ext cx="1295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油菜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0C95FF9-2B39-4E95-8561-51D6BD53BE9B}"/>
              </a:ext>
            </a:extLst>
          </p:cNvPr>
          <p:cNvSpPr txBox="1"/>
          <p:nvPr/>
        </p:nvSpPr>
        <p:spPr>
          <a:xfrm>
            <a:off x="8899930" y="623542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花生</a:t>
            </a:r>
          </a:p>
        </p:txBody>
      </p:sp>
    </p:spTree>
    <p:extLst>
      <p:ext uri="{BB962C8B-B14F-4D97-AF65-F5344CB8AC3E}">
        <p14:creationId xmlns:p14="http://schemas.microsoft.com/office/powerpoint/2010/main" val="258188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EF4F1B8-B5DB-437F-995D-17555771A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654" y="646979"/>
            <a:ext cx="3585844" cy="505278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97B2BB3-E757-4B17-9316-35B36AD51116}"/>
              </a:ext>
            </a:extLst>
          </p:cNvPr>
          <p:cNvSpPr/>
          <p:nvPr/>
        </p:nvSpPr>
        <p:spPr>
          <a:xfrm>
            <a:off x="996347" y="163263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cs typeface="微软雅黑" panose="020B0503020204020204" pitchFamily="34" charset="-122"/>
              </a:rPr>
              <a:t>1</a:t>
            </a:r>
            <a:r>
              <a:rPr lang="zh-CN" altLang="zh-CN" sz="2800" b="1" dirty="0">
                <a:solidFill>
                  <a:schemeClr val="bg1"/>
                </a:solidFill>
                <a:ea typeface="宋体" panose="02010600030101010101" pitchFamily="2" charset="-122"/>
                <a:cs typeface="微软雅黑" panose="020B0503020204020204" pitchFamily="34" charset="-122"/>
              </a:rPr>
              <a:t>、对比南北方地区的气温和降水差异，解释产生差异的主要原因。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7992D9-74BE-48A2-BE89-EF958CEC275A}"/>
              </a:ext>
            </a:extLst>
          </p:cNvPr>
          <p:cNvSpPr txBox="1"/>
          <p:nvPr/>
        </p:nvSpPr>
        <p:spPr>
          <a:xfrm>
            <a:off x="996347" y="2875280"/>
            <a:ext cx="63290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C000"/>
                </a:solidFill>
              </a:rPr>
              <a:t>气温：北方纬度较高，气温较低；南方纬度较低，气温较高。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DFCD46-EDA1-49B2-943B-770FA34419A6}"/>
              </a:ext>
            </a:extLst>
          </p:cNvPr>
          <p:cNvSpPr txBox="1"/>
          <p:nvPr/>
        </p:nvSpPr>
        <p:spPr>
          <a:xfrm>
            <a:off x="996347" y="4414520"/>
            <a:ext cx="65696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C000"/>
                </a:solidFill>
              </a:rPr>
              <a:t>降水：受夏季风影响，南方雨季长降水多，北方雨季短降水少。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02C45BC-3D22-4FBB-AB66-936856F04D80}"/>
              </a:ext>
            </a:extLst>
          </p:cNvPr>
          <p:cNvSpPr/>
          <p:nvPr/>
        </p:nvSpPr>
        <p:spPr>
          <a:xfrm>
            <a:off x="294640" y="274320"/>
            <a:ext cx="2550160" cy="773182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rgbClr val="0000FF"/>
                </a:solidFill>
              </a:rPr>
              <a:t>课堂解析</a:t>
            </a:r>
          </a:p>
        </p:txBody>
      </p:sp>
    </p:spTree>
    <p:extLst>
      <p:ext uri="{BB962C8B-B14F-4D97-AF65-F5344CB8AC3E}">
        <p14:creationId xmlns:p14="http://schemas.microsoft.com/office/powerpoint/2010/main" val="245400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1062</Words>
  <Application>Microsoft Office PowerPoint</Application>
  <PresentationFormat>宽屏</PresentationFormat>
  <Paragraphs>186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3.在下图中填出主要山脉、地形区、河流和海域名称。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苗 国强</dc:creator>
  <cp:lastModifiedBy>会玲 郭</cp:lastModifiedBy>
  <cp:revision>41</cp:revision>
  <dcterms:created xsi:type="dcterms:W3CDTF">2020-02-20T09:20:01Z</dcterms:created>
  <dcterms:modified xsi:type="dcterms:W3CDTF">2020-05-05T12:32:34Z</dcterms:modified>
</cp:coreProperties>
</file>