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2"/>
  </p:sldMasterIdLst>
  <p:notesMasterIdLst>
    <p:notesMasterId r:id="rId6"/>
  </p:notesMasterIdLst>
  <p:handoutMasterIdLst>
    <p:handoutMasterId r:id="rId7"/>
  </p:handoutMasterIdLst>
  <p:sldIdLst>
    <p:sldId id="460" r:id="rId3"/>
    <p:sldId id="458" r:id="rId4"/>
    <p:sldId id="461" r:id="rId5"/>
  </p:sldIdLst>
  <p:sldSz cx="12192000" cy="6858000"/>
  <p:notesSz cx="6858000" cy="9144000"/>
  <p:embeddedFontLst>
    <p:embeddedFont>
      <p:font typeface="微软雅黑" panose="020B0503020204020204" pitchFamily="34" charset="-122"/>
      <p:regular r:id="rId8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华文细黑" panose="02010600040101010101" pitchFamily="2" charset="-122"/>
      <p:regular r:id="rId14"/>
    </p:embeddedFont>
    <p:embeddedFont>
      <p:font typeface="隶书" panose="02010509060101010101" pitchFamily="49" charset="-122"/>
      <p:regular r:id="rId15"/>
    </p:embeddedFont>
    <p:embeddedFont>
      <p:font typeface="华文隶书" panose="02010800040101010101" pitchFamily="2" charset="-122"/>
      <p:regular r:id="rId16"/>
    </p:embeddedFont>
    <p:embeddedFont>
      <p:font typeface="汉仪尚巍手书W" panose="02010600030101010101" charset="-122"/>
      <p:regular r:id="rId17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N W3"/>
        <a:cs typeface="ヒラギノ角ゴ ProN W3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N W3"/>
        <a:cs typeface="ヒラギノ角ゴ ProN W3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N W3"/>
        <a:cs typeface="ヒラギノ角ゴ ProN W3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N W3"/>
        <a:cs typeface="ヒラギノ角ゴ ProN W3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N W3"/>
        <a:cs typeface="ヒラギノ角ゴ ProN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N W3"/>
        <a:cs typeface="ヒラギノ角ゴ ProN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N W3"/>
        <a:cs typeface="ヒラギノ角ゴ ProN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N W3"/>
        <a:cs typeface="ヒラギノ角ゴ ProN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N W3"/>
        <a:cs typeface="ヒラギノ角ゴ ProN W3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C57"/>
    <a:srgbClr val="FF5757"/>
    <a:srgbClr val="C0392B"/>
    <a:srgbClr val="FF0066"/>
    <a:srgbClr val="44546A"/>
    <a:srgbClr val="297F9D"/>
    <a:srgbClr val="F49D15"/>
    <a:srgbClr val="15A1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433" autoAdjust="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98B3AE2-7059-4B2B-9388-9219AB8A7C7F}" type="datetimeFigureOut">
              <a:rPr lang="zh-CN" altLang="en-US"/>
              <a:t>2020/4/10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CA8B0096-5E71-47BA-815E-8024635553E7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09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21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5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7" Type="http://schemas.openxmlformats.org/officeDocument/2006/relationships/image" Target="../media/image3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7" Type="http://schemas.openxmlformats.org/officeDocument/2006/relationships/image" Target="../media/image2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9.xml"/><Relationship Id="rId4" Type="http://schemas.openxmlformats.org/officeDocument/2006/relationships/tags" Target="../tags/tag68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7" Type="http://schemas.openxmlformats.org/officeDocument/2006/relationships/image" Target="../media/image3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9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10" Type="http://schemas.openxmlformats.org/officeDocument/2006/relationships/image" Target="../media/image4.png"/><Relationship Id="rId4" Type="http://schemas.openxmlformats.org/officeDocument/2006/relationships/tags" Target="../tags/tag85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10" Type="http://schemas.openxmlformats.org/officeDocument/2006/relationships/image" Target="../media/image3.png"/><Relationship Id="rId4" Type="http://schemas.openxmlformats.org/officeDocument/2006/relationships/tags" Target="../tags/tag93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10" Type="http://schemas.openxmlformats.org/officeDocument/2006/relationships/image" Target="../media/image3.png"/><Relationship Id="rId4" Type="http://schemas.openxmlformats.org/officeDocument/2006/relationships/tags" Target="../tags/tag101.xml"/><Relationship Id="rId9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12" Type="http://schemas.openxmlformats.org/officeDocument/2006/relationships/image" Target="../media/image3.png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10.xml"/><Relationship Id="rId10" Type="http://schemas.openxmlformats.org/officeDocument/2006/relationships/tags" Target="../tags/tag115.xml"/><Relationship Id="rId4" Type="http://schemas.openxmlformats.org/officeDocument/2006/relationships/tags" Target="../tags/tag109.xml"/><Relationship Id="rId9" Type="http://schemas.openxmlformats.org/officeDocument/2006/relationships/tags" Target="../tags/tag114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12" Type="http://schemas.openxmlformats.org/officeDocument/2006/relationships/image" Target="../media/image6.png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image" Target="../media/image5.png"/><Relationship Id="rId5" Type="http://schemas.openxmlformats.org/officeDocument/2006/relationships/tags" Target="../tags/tag120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19.xml"/><Relationship Id="rId9" Type="http://schemas.openxmlformats.org/officeDocument/2006/relationships/tags" Target="../tags/tag124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2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9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image" Target="../media/image3.png"/><Relationship Id="rId5" Type="http://schemas.openxmlformats.org/officeDocument/2006/relationships/tags" Target="../tags/tag3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34.xml"/><Relationship Id="rId9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2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9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latin typeface="ヒラギノ角ゴ ProN W3" charset="-122"/>
                <a:ea typeface="ヒラギノ角ゴ ProN W3" charset="-122"/>
                <a:cs typeface="+mn-cs"/>
              </a:defRPr>
            </a:lvl1pPr>
          </a:lstStyle>
          <a:p>
            <a:pPr>
              <a:defRPr/>
            </a:pPr>
            <a:fld id="{7417076E-BA53-47F3-8919-F9FF8A1FEA2F}" type="datetimeFigureOut">
              <a:rPr lang="en-US" altLang="zh-CN"/>
              <a:t>4/10/2020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latin typeface="ヒラギノ角ゴ ProN W3" charset="-122"/>
                <a:ea typeface="ヒラギノ角ゴ ProN W3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latin typeface="ヒラギノ角ゴ ProN W3" charset="-122"/>
                <a:ea typeface="ヒラギノ角ゴ ProN W3" charset="-122"/>
                <a:cs typeface="+mn-cs"/>
              </a:defRPr>
            </a:lvl1pPr>
          </a:lstStyle>
          <a:p>
            <a:pPr>
              <a:defRPr/>
            </a:pPr>
            <a:fld id="{837C7338-FCEA-4C75-A41A-E0968AA4331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indent="0" eaLnBrk="1" fontAlgn="auto" latinLnBrk="0" hangingPunct="1"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indent="0" eaLnBrk="1" fontAlgn="auto" latinLnBrk="0" hangingPunct="1"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indent="0" eaLnBrk="1" fontAlgn="auto" latinLnBrk="0" hangingPunct="1"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indent="0" eaLnBrk="1" fontAlgn="auto" latinLnBrk="0" hangingPunct="1"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8"/>
          <a:srcRect/>
          <a:stretch>
            <a:fillRect/>
          </a:stretch>
        </p:blipFill>
        <p:spPr>
          <a:xfrm flipH="1">
            <a:off x="202473" y="5746376"/>
            <a:ext cx="934816" cy="1183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 flipH="1">
            <a:off x="11150503" y="5746376"/>
            <a:ext cx="934816" cy="1183056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214755" y="2136775"/>
            <a:ext cx="5566410" cy="1744345"/>
          </a:xfrm>
        </p:spPr>
        <p:txBody>
          <a:bodyPr vert="horz" lIns="90170" tIns="46990" rIns="9017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0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尚巍手书W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1329055" y="3914140"/>
            <a:ext cx="5452110" cy="596900"/>
          </a:xfrm>
        </p:spPr>
        <p:txBody>
          <a:bodyPr lIns="90170" tIns="0" rIns="90170" bIns="4699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 flipH="1">
            <a:off x="11150503" y="5746376"/>
            <a:ext cx="934816" cy="1183056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87973" y="273050"/>
            <a:ext cx="11616055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36" name="图片 3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11150503" y="5746376"/>
            <a:ext cx="934816" cy="11830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1" y="-4128"/>
            <a:ext cx="4831976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36" name="图片 3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10" cstate="screen"/>
          <a:srcRect/>
          <a:stretch>
            <a:fillRect/>
          </a:stretch>
        </p:blipFill>
        <p:spPr>
          <a:xfrm flipH="1">
            <a:off x="13969" y="5452732"/>
            <a:ext cx="1113015" cy="140907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11150503" y="5746376"/>
            <a:ext cx="934816" cy="1183056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3810" y="5020946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11150503" y="5746376"/>
            <a:ext cx="934816" cy="11830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8003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12"/>
          <a:srcRect/>
          <a:stretch>
            <a:fillRect/>
          </a:stretch>
        </p:blipFill>
        <p:spPr>
          <a:xfrm flipH="1">
            <a:off x="11150503" y="5746376"/>
            <a:ext cx="934816" cy="1183056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-6985" y="1242695"/>
            <a:ext cx="12192000" cy="3286760"/>
            <a:chOff x="-6985" y="818974"/>
            <a:chExt cx="12192000" cy="3286760"/>
          </a:xfrm>
        </p:grpSpPr>
        <p:pic>
          <p:nvPicPr>
            <p:cNvPr id="36" name="图片 35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 rotWithShape="1">
            <a:blip r:embed="rId11" cstate="screen"/>
            <a:srcRect/>
            <a:stretch>
              <a:fillRect/>
            </a:stretch>
          </p:blipFill>
          <p:spPr>
            <a:xfrm flipH="1">
              <a:off x="11074400" y="818974"/>
              <a:ext cx="1110615" cy="328676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 rotWithShape="1">
            <a:blip r:embed="rId12" cstate="screen"/>
            <a:srcRect/>
            <a:stretch>
              <a:fillRect/>
            </a:stretch>
          </p:blipFill>
          <p:spPr>
            <a:xfrm>
              <a:off x="-6985" y="818974"/>
              <a:ext cx="1122045" cy="328676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-5715" y="-4445"/>
            <a:ext cx="12185650" cy="68567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892175" y="2260600"/>
            <a:ext cx="6136005" cy="1231900"/>
          </a:xfrm>
        </p:spPr>
        <p:txBody>
          <a:bodyPr lIns="90000" tIns="46800" rIns="90000" bIns="46800" anchor="b" anchorCtr="0">
            <a:normAutofit/>
          </a:bodyPr>
          <a:lstStyle>
            <a:lvl1pPr algn="l">
              <a:defRPr sz="6600" b="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尚巍手书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06605" y="3571240"/>
            <a:ext cx="5921575" cy="670560"/>
          </a:xfrm>
        </p:spPr>
        <p:txBody>
          <a:bodyPr lIns="90000" tIns="4680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3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8"/>
          <a:srcRect/>
          <a:stretch>
            <a:fillRect/>
          </a:stretch>
        </p:blipFill>
        <p:spPr>
          <a:xfrm flipH="1">
            <a:off x="11150503" y="5746376"/>
            <a:ext cx="934816" cy="11830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634490" y="2692400"/>
            <a:ext cx="5490845" cy="910590"/>
          </a:xfrm>
        </p:spPr>
        <p:txBody>
          <a:bodyPr lIns="90000" tIns="46800" rIns="90000" bIns="0" anchor="b" anchorCtr="1">
            <a:normAutofit/>
          </a:bodyPr>
          <a:lstStyle>
            <a:lvl1pPr algn="l">
              <a:defRPr sz="48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尚巍手书W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776730" y="3653155"/>
            <a:ext cx="5348605" cy="1377950"/>
          </a:xfrm>
        </p:spPr>
        <p:txBody>
          <a:bodyPr lIns="90000" tIns="0" rIns="90000" bIns="46800">
            <a:normAutofit/>
          </a:bodyPr>
          <a:lstStyle>
            <a:lvl1pPr marL="0" indent="0" algn="l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11150503" y="5746376"/>
            <a:ext cx="934816" cy="11830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11150503" y="5746376"/>
            <a:ext cx="934816" cy="11830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11150503" y="5746376"/>
            <a:ext cx="934816" cy="11830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2020/4/10 Friday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27.xml"/><Relationship Id="rId39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22.xml"/><Relationship Id="rId34" Type="http://schemas.openxmlformats.org/officeDocument/2006/relationships/slideLayout" Target="../slideLayouts/slideLayout35.xml"/><Relationship Id="rId42" Type="http://schemas.openxmlformats.org/officeDocument/2006/relationships/slideLayout" Target="../slideLayouts/slideLayout43.xml"/><Relationship Id="rId47" Type="http://schemas.openxmlformats.org/officeDocument/2006/relationships/slideLayout" Target="../slideLayouts/slideLayout48.xml"/><Relationship Id="rId50" Type="http://schemas.openxmlformats.org/officeDocument/2006/relationships/slideLayout" Target="../slideLayouts/slideLayout51.xml"/><Relationship Id="rId55" Type="http://schemas.openxmlformats.org/officeDocument/2006/relationships/slideLayout" Target="../slideLayouts/slideLayout56.xml"/><Relationship Id="rId63" Type="http://schemas.openxmlformats.org/officeDocument/2006/relationships/tags" Target="../tags/tag6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2.xml"/><Relationship Id="rId24" Type="http://schemas.openxmlformats.org/officeDocument/2006/relationships/slideLayout" Target="../slideLayouts/slideLayout25.xml"/><Relationship Id="rId32" Type="http://schemas.openxmlformats.org/officeDocument/2006/relationships/slideLayout" Target="../slideLayouts/slideLayout33.xml"/><Relationship Id="rId37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41.xml"/><Relationship Id="rId45" Type="http://schemas.openxmlformats.org/officeDocument/2006/relationships/slideLayout" Target="../slideLayouts/slideLayout46.xml"/><Relationship Id="rId53" Type="http://schemas.openxmlformats.org/officeDocument/2006/relationships/slideLayout" Target="../slideLayouts/slideLayout54.xml"/><Relationship Id="rId58" Type="http://schemas.openxmlformats.org/officeDocument/2006/relationships/tags" Target="../tags/tag1.xml"/><Relationship Id="rId5" Type="http://schemas.openxmlformats.org/officeDocument/2006/relationships/slideLayout" Target="../slideLayouts/slideLayout6.xml"/><Relationship Id="rId61" Type="http://schemas.openxmlformats.org/officeDocument/2006/relationships/tags" Target="../tags/tag4.xml"/><Relationship Id="rId1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23.xml"/><Relationship Id="rId27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31.xml"/><Relationship Id="rId35" Type="http://schemas.openxmlformats.org/officeDocument/2006/relationships/slideLayout" Target="../slideLayouts/slideLayout36.xml"/><Relationship Id="rId43" Type="http://schemas.openxmlformats.org/officeDocument/2006/relationships/slideLayout" Target="../slideLayouts/slideLayout44.xml"/><Relationship Id="rId48" Type="http://schemas.openxmlformats.org/officeDocument/2006/relationships/slideLayout" Target="../slideLayouts/slideLayout49.xml"/><Relationship Id="rId56" Type="http://schemas.openxmlformats.org/officeDocument/2006/relationships/slideLayout" Target="../slideLayouts/slideLayout57.xml"/><Relationship Id="rId8" Type="http://schemas.openxmlformats.org/officeDocument/2006/relationships/slideLayout" Target="../slideLayouts/slideLayout9.xml"/><Relationship Id="rId51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5" Type="http://schemas.openxmlformats.org/officeDocument/2006/relationships/slideLayout" Target="../slideLayouts/slideLayout26.xml"/><Relationship Id="rId33" Type="http://schemas.openxmlformats.org/officeDocument/2006/relationships/slideLayout" Target="../slideLayouts/slideLayout34.xml"/><Relationship Id="rId38" Type="http://schemas.openxmlformats.org/officeDocument/2006/relationships/slideLayout" Target="../slideLayouts/slideLayout39.xml"/><Relationship Id="rId46" Type="http://schemas.openxmlformats.org/officeDocument/2006/relationships/slideLayout" Target="../slideLayouts/slideLayout47.xml"/><Relationship Id="rId59" Type="http://schemas.openxmlformats.org/officeDocument/2006/relationships/tags" Target="../tags/tag2.xml"/><Relationship Id="rId20" Type="http://schemas.openxmlformats.org/officeDocument/2006/relationships/slideLayout" Target="../slideLayouts/slideLayout21.xml"/><Relationship Id="rId41" Type="http://schemas.openxmlformats.org/officeDocument/2006/relationships/slideLayout" Target="../slideLayouts/slideLayout42.xml"/><Relationship Id="rId54" Type="http://schemas.openxmlformats.org/officeDocument/2006/relationships/slideLayout" Target="../slideLayouts/slideLayout55.xml"/><Relationship Id="rId62" Type="http://schemas.openxmlformats.org/officeDocument/2006/relationships/tags" Target="../tags/tag5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6.xml"/><Relationship Id="rId23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9.xml"/><Relationship Id="rId36" Type="http://schemas.openxmlformats.org/officeDocument/2006/relationships/slideLayout" Target="../slideLayouts/slideLayout37.xml"/><Relationship Id="rId49" Type="http://schemas.openxmlformats.org/officeDocument/2006/relationships/slideLayout" Target="../slideLayouts/slideLayout50.xml"/><Relationship Id="rId57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31" Type="http://schemas.openxmlformats.org/officeDocument/2006/relationships/slideLayout" Target="../slideLayouts/slideLayout32.xml"/><Relationship Id="rId44" Type="http://schemas.openxmlformats.org/officeDocument/2006/relationships/slideLayout" Target="../slideLayouts/slideLayout45.xml"/><Relationship Id="rId52" Type="http://schemas.openxmlformats.org/officeDocument/2006/relationships/slideLayout" Target="../slideLayouts/slideLayout53.xml"/><Relationship Id="rId60" Type="http://schemas.openxmlformats.org/officeDocument/2006/relationships/tags" Target="../tags/tag3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90412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ヒラギノ角ゴ ProN W3" charset="-122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ヒラギノ角ゴ ProN W3" charset="-122"/>
          <a:ea typeface="微软雅黑" panose="020B0503020204020204" pitchFamily="34" charset="-122"/>
          <a:cs typeface="ヒラギノ角ゴ ProN W3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ヒラギノ角ゴ ProN W3" charset="-122"/>
          <a:ea typeface="微软雅黑" panose="020B0503020204020204" pitchFamily="34" charset="-122"/>
          <a:cs typeface="ヒラギノ角ゴ ProN W3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ヒラギノ角ゴ ProN W3" charset="-122"/>
          <a:ea typeface="微软雅黑" panose="020B0503020204020204" pitchFamily="34" charset="-122"/>
          <a:cs typeface="ヒラギノ角ゴ ProN W3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ヒラギノ角ゴ ProN W3" charset="-122"/>
          <a:ea typeface="微软雅黑" panose="020B0503020204020204" pitchFamily="34" charset="-122"/>
          <a:cs typeface="ヒラギノ角ゴ ProN W3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ヒラギノ角ゴ ProN W3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ヒラギノ角ゴ ProN W3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ヒラギノ角ゴ ProN W3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ヒラギノ角ゴ ProN W3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ヒラギノ角ゴ ProN W3" charset="-122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ヒラギノ角ゴ ProN W3" charset="-122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ヒラギノ角ゴ ProN W3" charset="-122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ヒラギノ角ゴ ProN W3" charset="-122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ヒラギノ角ゴ ProN W3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58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9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60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2020/4/10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61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62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6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  <p:sldLayoutId id="2147483682" r:id="rId32"/>
    <p:sldLayoutId id="2147483683" r:id="rId33"/>
    <p:sldLayoutId id="2147483684" r:id="rId34"/>
    <p:sldLayoutId id="2147483685" r:id="rId35"/>
    <p:sldLayoutId id="2147483686" r:id="rId36"/>
    <p:sldLayoutId id="2147483687" r:id="rId37"/>
    <p:sldLayoutId id="2147483688" r:id="rId38"/>
    <p:sldLayoutId id="2147483689" r:id="rId39"/>
    <p:sldLayoutId id="2147483690" r:id="rId40"/>
    <p:sldLayoutId id="2147483691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  <p:sldLayoutId id="2147483699" r:id="rId49"/>
    <p:sldLayoutId id="2147483700" r:id="rId50"/>
    <p:sldLayoutId id="2147483701" r:id="rId51"/>
    <p:sldLayoutId id="2147483702" r:id="rId52"/>
    <p:sldLayoutId id="2147483703" r:id="rId53"/>
    <p:sldLayoutId id="2147483704" r:id="rId54"/>
    <p:sldLayoutId id="2147483705" r:id="rId55"/>
    <p:sldLayoutId id="2147483706" r:id="rId56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13" Type="http://schemas.openxmlformats.org/officeDocument/2006/relationships/tags" Target="../tags/tag139.xml"/><Relationship Id="rId3" Type="http://schemas.openxmlformats.org/officeDocument/2006/relationships/tags" Target="../tags/tag129.xml"/><Relationship Id="rId7" Type="http://schemas.openxmlformats.org/officeDocument/2006/relationships/tags" Target="../tags/tag133.xml"/><Relationship Id="rId12" Type="http://schemas.openxmlformats.org/officeDocument/2006/relationships/tags" Target="../tags/tag138.xml"/><Relationship Id="rId17" Type="http://schemas.openxmlformats.org/officeDocument/2006/relationships/image" Target="../media/image8.jpeg"/><Relationship Id="rId2" Type="http://schemas.openxmlformats.org/officeDocument/2006/relationships/tags" Target="../tags/tag128.xml"/><Relationship Id="rId16" Type="http://schemas.openxmlformats.org/officeDocument/2006/relationships/image" Target="../media/image7.png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11" Type="http://schemas.openxmlformats.org/officeDocument/2006/relationships/tags" Target="../tags/tag137.xml"/><Relationship Id="rId5" Type="http://schemas.openxmlformats.org/officeDocument/2006/relationships/tags" Target="../tags/tag131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36.xml"/><Relationship Id="rId4" Type="http://schemas.openxmlformats.org/officeDocument/2006/relationships/tags" Target="../tags/tag130.xml"/><Relationship Id="rId9" Type="http://schemas.openxmlformats.org/officeDocument/2006/relationships/tags" Target="../tags/tag135.xml"/><Relationship Id="rId14" Type="http://schemas.openxmlformats.org/officeDocument/2006/relationships/tags" Target="../tags/tag1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1657350" y="2398395"/>
            <a:ext cx="6136005" cy="1231900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4000">
                <a:ln/>
                <a:solidFill>
                  <a:schemeClr val="accent1">
                    <a:lumMod val="50000"/>
                  </a:schemeClr>
                </a:solidFill>
                <a:effectLst/>
              </a:rPr>
              <a:t>济南市空中课堂八年级地理质量检测试题（一）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2531745" y="4001135"/>
            <a:ext cx="4819015" cy="670560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2800" dirty="0">
                <a:ln/>
                <a:solidFill>
                  <a:schemeClr val="accent1">
                    <a:lumMod val="50000"/>
                  </a:schemeClr>
                </a:solidFill>
                <a:effectLst/>
                <a:latin typeface="华文隶书" panose="02010800040101010101" pitchFamily="2" charset="-122"/>
                <a:ea typeface="华文隶书" panose="02010800040101010101" pitchFamily="2" charset="-122"/>
                <a:cs typeface="微软雅黑" panose="020B0503020204020204" pitchFamily="34" charset="-122"/>
              </a:rPr>
              <a:t>济南市天桥区教育局   王</a:t>
            </a:r>
            <a:r>
              <a:rPr lang="zh-CN" altLang="en-US" sz="2800" dirty="0" smtClean="0">
                <a:ln/>
                <a:solidFill>
                  <a:schemeClr val="accent1">
                    <a:lumMod val="50000"/>
                  </a:schemeClr>
                </a:solidFill>
                <a:effectLst/>
                <a:latin typeface="华文隶书" panose="02010800040101010101" pitchFamily="2" charset="-122"/>
                <a:ea typeface="华文隶书" panose="02010800040101010101" pitchFamily="2" charset="-122"/>
                <a:cs typeface="微软雅黑" panose="020B0503020204020204" pitchFamily="34" charset="-122"/>
              </a:rPr>
              <a:t>英</a:t>
            </a:r>
            <a:endParaRPr lang="zh-CN" altLang="en-US" sz="3600" dirty="0">
              <a:ln/>
              <a:solidFill>
                <a:schemeClr val="accent4"/>
              </a:solidFill>
              <a:effectLst/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34938" y="1050925"/>
            <a:ext cx="9607550" cy="46038"/>
          </a:xfrm>
          <a:prstGeom prst="line">
            <a:avLst/>
          </a:prstGeom>
          <a:ln w="101600">
            <a:solidFill>
              <a:srgbClr val="297F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副标题 7"/>
          <p:cNvSpPr>
            <a:spLocks noGrp="1"/>
          </p:cNvSpPr>
          <p:nvPr/>
        </p:nvSpPr>
        <p:spPr>
          <a:xfrm>
            <a:off x="2531745" y="4671695"/>
            <a:ext cx="5476875" cy="670560"/>
          </a:xfrm>
          <a:prstGeom prst="rect">
            <a:avLst/>
          </a:prstGeom>
        </p:spPr>
        <p:txBody>
          <a:bodyPr vert="horz" lIns="90000" tIns="46800" rIns="90000" bIns="46800" rtlCol="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3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ln/>
                <a:solidFill>
                  <a:schemeClr val="accent1">
                    <a:lumMod val="50000"/>
                  </a:schemeClr>
                </a:solidFill>
                <a:effectLst/>
                <a:latin typeface="华文隶书" panose="02010800040101010101" pitchFamily="2" charset="-122"/>
                <a:ea typeface="华文隶书" panose="02010800040101010101" pitchFamily="2" charset="-122"/>
              </a:rPr>
              <a:t>济南市教育教学研究院</a:t>
            </a:r>
            <a:r>
              <a:rPr lang="zh-CN" altLang="en-US" sz="2800" dirty="0" smtClean="0">
                <a:ln/>
                <a:solidFill>
                  <a:schemeClr val="accent1">
                    <a:lumMod val="50000"/>
                  </a:schemeClr>
                </a:solidFill>
                <a:effectLst/>
                <a:latin typeface="华文隶书" panose="02010800040101010101" pitchFamily="2" charset="-122"/>
                <a:ea typeface="华文隶书" panose="02010800040101010101" pitchFamily="2" charset="-122"/>
              </a:rPr>
              <a:t>监制</a:t>
            </a:r>
            <a:endParaRPr lang="zh-CN" altLang="en-US" sz="3600" dirty="0">
              <a:ln/>
              <a:solidFill>
                <a:schemeClr val="accent4"/>
              </a:solidFill>
              <a:effectLst/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8" name="Title 6"/>
          <p:cNvSpPr txBox="1"/>
          <p:nvPr>
            <p:custDataLst>
              <p:tags r:id="rId2"/>
            </p:custDataLst>
          </p:nvPr>
        </p:nvSpPr>
        <p:spPr>
          <a:xfrm>
            <a:off x="304165" y="367030"/>
            <a:ext cx="8352790" cy="563231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r>
              <a:rPr lang="zh-CN" altLang="en-US" sz="2600" spc="271" dirty="0">
                <a:ln w="3175">
                  <a:noFill/>
                  <a:prstDash val="dash"/>
                </a:ln>
                <a:solidFill>
                  <a:schemeClr val="accent1">
                    <a:lumMod val="50000"/>
                  </a:schemeClr>
                </a:solidFill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微软雅黑" panose="020B0503020204020204" pitchFamily="34" charset="-122"/>
                <a:sym typeface="+mn-ea"/>
              </a:rPr>
              <a:t>济南市2020年春季学期延期开学网络学习资源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 build="p"/>
      <p:bldP spid="8" grpId="1" build="p"/>
      <p:bldP spid="9" grpId="0"/>
      <p:bldP spid="9" grpId="1"/>
      <p:bldP spid="28" grpId="0"/>
      <p:bldP spid="2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6"/>
          <a:srcRect t="22211" r="16483"/>
          <a:stretch>
            <a:fillRect/>
          </a:stretch>
        </p:blipFill>
        <p:spPr>
          <a:xfrm>
            <a:off x="1097280" y="2588260"/>
            <a:ext cx="2795905" cy="194818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grpSp>
        <p:nvGrpSpPr>
          <p:cNvPr id="47" name="组合 46"/>
          <p:cNvGrpSpPr/>
          <p:nvPr/>
        </p:nvGrpSpPr>
        <p:grpSpPr>
          <a:xfrm>
            <a:off x="4577080" y="2079625"/>
            <a:ext cx="5171440" cy="739140"/>
            <a:chOff x="7208" y="3275"/>
            <a:chExt cx="8144" cy="1164"/>
          </a:xfrm>
        </p:grpSpPr>
        <p:sp>
          <p:nvSpPr>
            <p:cNvPr id="11" name="椭圆 10"/>
            <p:cNvSpPr/>
            <p:nvPr>
              <p:custDataLst>
                <p:tags r:id="rId12"/>
              </p:custDataLst>
            </p:nvPr>
          </p:nvSpPr>
          <p:spPr bwMode="auto">
            <a:xfrm flipH="1">
              <a:off x="7208" y="3475"/>
              <a:ext cx="232" cy="232"/>
            </a:xfrm>
            <a:prstGeom prst="ellipse">
              <a:avLst/>
            </a:prstGeom>
            <a:solidFill>
              <a:srgbClr val="1F74AD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7564" y="3275"/>
              <a:ext cx="7788" cy="1164"/>
              <a:chOff x="7564" y="3275"/>
              <a:chExt cx="7788" cy="1164"/>
            </a:xfrm>
          </p:grpSpPr>
          <p:sp>
            <p:nvSpPr>
              <p:cNvPr id="18" name="文本框 17"/>
              <p:cNvSpPr txBox="1"/>
              <p:nvPr>
                <p:custDataLst>
                  <p:tags r:id="rId13"/>
                </p:custDataLst>
              </p:nvPr>
            </p:nvSpPr>
            <p:spPr bwMode="auto">
              <a:xfrm>
                <a:off x="7564" y="3275"/>
                <a:ext cx="7762" cy="582"/>
              </a:xfrm>
              <a:prstGeom prst="rect">
                <a:avLst/>
              </a:prstGeom>
              <a:noFill/>
            </p:spPr>
            <p:txBody>
              <a:bodyPr wrap="square" lIns="90000" tIns="46800" rIns="90000" bIns="0" anchor="b" anchorCtr="0"/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b="1" spc="300">
                    <a:solidFill>
                      <a:srgbClr val="1F74AD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j-cs"/>
                    <a:sym typeface="Arial" panose="020B0604020202020204" pitchFamily="34" charset="0"/>
                  </a:rPr>
                  <a:t>课程资源</a:t>
                </a:r>
              </a:p>
            </p:txBody>
          </p:sp>
          <p:sp>
            <p:nvSpPr>
              <p:cNvPr id="19" name="文本框 18"/>
              <p:cNvSpPr txBox="1"/>
              <p:nvPr>
                <p:custDataLst>
                  <p:tags r:id="rId14"/>
                </p:custDataLst>
              </p:nvPr>
            </p:nvSpPr>
            <p:spPr bwMode="auto">
              <a:xfrm>
                <a:off x="7590" y="3857"/>
                <a:ext cx="7762" cy="582"/>
              </a:xfrm>
              <a:prstGeom prst="rect">
                <a:avLst/>
              </a:prstGeom>
              <a:noFill/>
            </p:spPr>
            <p:txBody>
              <a:bodyPr wrap="square" lIns="90000" tIns="0" rIns="90000" bIns="46800"/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800" spc="15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直播课</a:t>
                </a:r>
                <a:r>
                  <a:rPr lang="zh-CN" altLang="en-US" sz="1800" spc="150" dirty="0" smtClean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、</a:t>
                </a:r>
                <a:r>
                  <a:rPr lang="zh-CN" altLang="en-US" spc="150" dirty="0">
                    <a:ea typeface="微软雅黑" panose="020B0503020204020204" pitchFamily="34" charset="-122"/>
                    <a:sym typeface="Arial" panose="020B0604020202020204" pitchFamily="34" charset="0"/>
                  </a:rPr>
                  <a:t>名师</a:t>
                </a:r>
                <a:r>
                  <a:rPr lang="zh-CN" altLang="en-US" sz="1800" spc="150" dirty="0" smtClean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录</a:t>
                </a:r>
                <a:r>
                  <a:rPr lang="zh-CN" altLang="en-US" sz="1800" spc="15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播课、微课等</a:t>
                </a: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4577080" y="2992120"/>
            <a:ext cx="5154930" cy="755015"/>
            <a:chOff x="7208" y="4712"/>
            <a:chExt cx="8118" cy="1189"/>
          </a:xfrm>
        </p:grpSpPr>
        <p:sp>
          <p:nvSpPr>
            <p:cNvPr id="12" name="椭圆 11"/>
            <p:cNvSpPr/>
            <p:nvPr>
              <p:custDataLst>
                <p:tags r:id="rId9"/>
              </p:custDataLst>
            </p:nvPr>
          </p:nvSpPr>
          <p:spPr bwMode="auto">
            <a:xfrm flipH="1">
              <a:off x="7208" y="4944"/>
              <a:ext cx="232" cy="232"/>
            </a:xfrm>
            <a:prstGeom prst="ellipse">
              <a:avLst/>
            </a:prstGeom>
            <a:solidFill>
              <a:srgbClr val="3498DB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文本框 15"/>
            <p:cNvSpPr txBox="1"/>
            <p:nvPr>
              <p:custDataLst>
                <p:tags r:id="rId10"/>
              </p:custDataLst>
            </p:nvPr>
          </p:nvSpPr>
          <p:spPr bwMode="auto">
            <a:xfrm>
              <a:off x="7564" y="4712"/>
              <a:ext cx="7762" cy="582"/>
            </a:xfrm>
            <a:prstGeom prst="rect">
              <a:avLst/>
            </a:prstGeom>
            <a:noFill/>
          </p:spPr>
          <p:txBody>
            <a:bodyPr wrap="square" lIns="90000" tIns="46800" rIns="90000" bIns="0" anchor="b" anchorCtr="0"/>
            <a:lstStyle/>
            <a:p>
              <a:pPr>
                <a:lnSpc>
                  <a:spcPct val="130000"/>
                </a:lnSpc>
              </a:pPr>
              <a:r>
                <a:rPr lang="zh-CN" altLang="en-US" sz="2400" b="1" spc="300">
                  <a:solidFill>
                    <a:srgbClr val="3498DB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j-cs"/>
                  <a:sym typeface="Arial" panose="020B0604020202020204" pitchFamily="34" charset="0"/>
                </a:rPr>
                <a:t>个性化指导</a:t>
              </a:r>
            </a:p>
          </p:txBody>
        </p:sp>
        <p:sp>
          <p:nvSpPr>
            <p:cNvPr id="17" name="文本框 16"/>
            <p:cNvSpPr txBox="1"/>
            <p:nvPr>
              <p:custDataLst>
                <p:tags r:id="rId11"/>
              </p:custDataLst>
            </p:nvPr>
          </p:nvSpPr>
          <p:spPr bwMode="auto">
            <a:xfrm>
              <a:off x="7564" y="5319"/>
              <a:ext cx="7762" cy="582"/>
            </a:xfrm>
            <a:prstGeom prst="rect">
              <a:avLst/>
            </a:prstGeom>
            <a:noFill/>
          </p:spPr>
          <p:txBody>
            <a:bodyPr wrap="square" lIns="90000" tIns="0" rIns="90000" bIns="46800"/>
            <a:lstStyle/>
            <a:p>
              <a:pPr>
                <a:lnSpc>
                  <a:spcPct val="120000"/>
                </a:lnSpc>
              </a:pPr>
              <a:r>
                <a:rPr lang="zh-CN" altLang="en-US" sz="1800" spc="1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学习知识单、学习提纲、个性化评价方案等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577281" y="3888258"/>
            <a:ext cx="5797349" cy="724382"/>
            <a:chOff x="7208" y="6123"/>
            <a:chExt cx="9130" cy="1141"/>
          </a:xfrm>
        </p:grpSpPr>
        <p:sp>
          <p:nvSpPr>
            <p:cNvPr id="13" name="椭圆 12"/>
            <p:cNvSpPr/>
            <p:nvPr>
              <p:custDataLst>
                <p:tags r:id="rId6"/>
              </p:custDataLst>
            </p:nvPr>
          </p:nvSpPr>
          <p:spPr bwMode="auto">
            <a:xfrm flipH="1">
              <a:off x="7208" y="6323"/>
              <a:ext cx="232" cy="232"/>
            </a:xfrm>
            <a:prstGeom prst="ellipse">
              <a:avLst/>
            </a:prstGeom>
            <a:solidFill>
              <a:srgbClr val="1AA3AA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7"/>
              </p:custDataLst>
            </p:nvPr>
          </p:nvSpPr>
          <p:spPr bwMode="auto">
            <a:xfrm>
              <a:off x="7564" y="6123"/>
              <a:ext cx="7762" cy="582"/>
            </a:xfrm>
            <a:prstGeom prst="rect">
              <a:avLst/>
            </a:prstGeom>
            <a:noFill/>
          </p:spPr>
          <p:txBody>
            <a:bodyPr wrap="square" lIns="90000" tIns="46800" rIns="90000" bIns="0" anchor="b" anchorCtr="0"/>
            <a:lstStyle/>
            <a:p>
              <a:pPr>
                <a:lnSpc>
                  <a:spcPct val="130000"/>
                </a:lnSpc>
              </a:pPr>
              <a:r>
                <a:rPr lang="zh-CN" altLang="en-US" sz="2400" b="1" spc="300">
                  <a:solidFill>
                    <a:srgbClr val="1AA3AA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j-cs"/>
                  <a:sym typeface="Arial" panose="020B0604020202020204" pitchFamily="34" charset="0"/>
                </a:rPr>
                <a:t>班级群互动</a:t>
              </a:r>
            </a:p>
          </p:txBody>
        </p:sp>
        <p:sp>
          <p:nvSpPr>
            <p:cNvPr id="15" name="文本框 14"/>
            <p:cNvSpPr txBox="1"/>
            <p:nvPr>
              <p:custDataLst>
                <p:tags r:id="rId8"/>
              </p:custDataLst>
            </p:nvPr>
          </p:nvSpPr>
          <p:spPr bwMode="auto">
            <a:xfrm>
              <a:off x="7564" y="6682"/>
              <a:ext cx="8774" cy="582"/>
            </a:xfrm>
            <a:prstGeom prst="rect">
              <a:avLst/>
            </a:prstGeom>
            <a:noFill/>
          </p:spPr>
          <p:txBody>
            <a:bodyPr wrap="square" lIns="90000" tIns="0" rIns="90000" bIns="46800"/>
            <a:lstStyle/>
            <a:p>
              <a:pPr>
                <a:lnSpc>
                  <a:spcPct val="120000"/>
                </a:lnSpc>
              </a:pPr>
              <a:r>
                <a:rPr lang="zh-CN" altLang="en-US" sz="1800" spc="1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分类讲解、重点提问、答疑、作业检查和反馈等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577281" y="4769485"/>
            <a:ext cx="5155136" cy="771073"/>
            <a:chOff x="7208" y="7511"/>
            <a:chExt cx="8118" cy="1214"/>
          </a:xfrm>
        </p:grpSpPr>
        <p:sp>
          <p:nvSpPr>
            <p:cNvPr id="22" name="椭圆 21"/>
            <p:cNvSpPr/>
            <p:nvPr>
              <p:custDataLst>
                <p:tags r:id="rId3"/>
              </p:custDataLst>
            </p:nvPr>
          </p:nvSpPr>
          <p:spPr bwMode="auto">
            <a:xfrm flipH="1">
              <a:off x="7208" y="7636"/>
              <a:ext cx="232" cy="232"/>
            </a:xfrm>
            <a:prstGeom prst="ellipse">
              <a:avLst/>
            </a:prstGeom>
            <a:solidFill>
              <a:srgbClr val="69A35B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4"/>
              </p:custDataLst>
            </p:nvPr>
          </p:nvSpPr>
          <p:spPr bwMode="auto">
            <a:xfrm>
              <a:off x="7564" y="7511"/>
              <a:ext cx="7762" cy="582"/>
            </a:xfrm>
            <a:prstGeom prst="rect">
              <a:avLst/>
            </a:prstGeom>
            <a:noFill/>
          </p:spPr>
          <p:txBody>
            <a:bodyPr wrap="square" lIns="90000" tIns="46800" rIns="90000" bIns="0" anchor="b" anchorCtr="0"/>
            <a:lstStyle/>
            <a:p>
              <a:pPr>
                <a:lnSpc>
                  <a:spcPct val="130000"/>
                </a:lnSpc>
              </a:pPr>
              <a:r>
                <a:rPr lang="zh-CN" altLang="en-US" sz="2400" b="1" spc="300">
                  <a:solidFill>
                    <a:srgbClr val="69A35B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j-cs"/>
                  <a:sym typeface="Arial" panose="020B0604020202020204" pitchFamily="34" charset="0"/>
                </a:rPr>
                <a:t>定期线上学情检测</a:t>
              </a:r>
            </a:p>
          </p:txBody>
        </p:sp>
        <p:sp>
          <p:nvSpPr>
            <p:cNvPr id="24" name="文本框 23"/>
            <p:cNvSpPr txBox="1"/>
            <p:nvPr>
              <p:custDataLst>
                <p:tags r:id="rId5"/>
              </p:custDataLst>
            </p:nvPr>
          </p:nvSpPr>
          <p:spPr bwMode="auto">
            <a:xfrm>
              <a:off x="7565" y="8143"/>
              <a:ext cx="7762" cy="582"/>
            </a:xfrm>
            <a:prstGeom prst="rect">
              <a:avLst/>
            </a:prstGeom>
            <a:noFill/>
          </p:spPr>
          <p:txBody>
            <a:bodyPr wrap="square" lIns="90000" tIns="0" rIns="90000" bIns="46800"/>
            <a:lstStyle/>
            <a:p>
              <a:pPr>
                <a:lnSpc>
                  <a:spcPct val="120000"/>
                </a:lnSpc>
              </a:pPr>
              <a:r>
                <a:rPr lang="zh-CN" altLang="en-US" sz="1800" spc="1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当堂学习效果评价、阶段性学习检测等</a:t>
              </a:r>
            </a:p>
          </p:txBody>
        </p:sp>
      </p:grpSp>
      <p:sp>
        <p:nvSpPr>
          <p:cNvPr id="26" name="标题 25"/>
          <p:cNvSpPr>
            <a:spLocks noGrp="1"/>
          </p:cNvSpPr>
          <p:nvPr>
            <p:ph type="ctrTitle"/>
          </p:nvPr>
        </p:nvSpPr>
        <p:spPr>
          <a:xfrm rot="20640000">
            <a:off x="5674995" y="3000375"/>
            <a:ext cx="4865370" cy="1231900"/>
          </a:xfrm>
          <a:solidFill>
            <a:schemeClr val="bg2">
              <a:lumMod val="95000"/>
              <a:alpha val="63000"/>
            </a:schemeClr>
          </a:solidFill>
        </p:spPr>
        <p:txBody>
          <a:bodyPr/>
          <a:lstStyle/>
          <a:p>
            <a:r>
              <a:rPr lang="zh-CN" altLang="en-US">
                <a:ln>
                  <a:solidFill>
                    <a:srgbClr val="9BBC57"/>
                  </a:solidFill>
                </a:ln>
                <a:solidFill>
                  <a:srgbClr val="FFC000"/>
                </a:solidFill>
              </a:rPr>
              <a:t>价值最大化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312545" y="4704715"/>
            <a:ext cx="23641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端正学习态度</a:t>
            </a:r>
          </a:p>
          <a:p>
            <a:endParaRPr lang="zh-CN" altLang="en-US" sz="24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12545" y="5220335"/>
            <a:ext cx="23641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制定合理规划</a:t>
            </a:r>
          </a:p>
          <a:p>
            <a:endParaRPr lang="zh-CN" altLang="en-US" sz="24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313180" y="5767705"/>
            <a:ext cx="2364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及时查漏补缺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0" y="0"/>
            <a:ext cx="3161030" cy="2205990"/>
            <a:chOff x="0" y="0"/>
            <a:chExt cx="4978" cy="3474"/>
          </a:xfrm>
        </p:grpSpPr>
        <p:pic>
          <p:nvPicPr>
            <p:cNvPr id="8" name="图片 7" descr="QQ图片20200409210030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0" y="0"/>
              <a:ext cx="2683" cy="1793"/>
            </a:xfrm>
            <a:prstGeom prst="rect">
              <a:avLst/>
            </a:prstGeom>
            <a:effectLst>
              <a:softEdge rad="317500"/>
            </a:effectLst>
          </p:spPr>
        </p:pic>
        <p:pic>
          <p:nvPicPr>
            <p:cNvPr id="32" name="图片 31" descr="QQ图片20200409210030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0" y="1682"/>
              <a:ext cx="2683" cy="1793"/>
            </a:xfrm>
            <a:prstGeom prst="rect">
              <a:avLst/>
            </a:prstGeom>
            <a:effectLst>
              <a:softEdge rad="317500"/>
            </a:effectLst>
          </p:spPr>
        </p:pic>
        <p:pic>
          <p:nvPicPr>
            <p:cNvPr id="39" name="图片 38" descr="QQ图片20200409210030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7"/>
            <a:stretch>
              <a:fillRect/>
            </a:stretch>
          </p:blipFill>
          <p:spPr>
            <a:xfrm>
              <a:off x="2296" y="759"/>
              <a:ext cx="2683" cy="1793"/>
            </a:xfrm>
            <a:prstGeom prst="rect">
              <a:avLst/>
            </a:prstGeom>
            <a:effectLst>
              <a:softEdge rad="317500"/>
            </a:effectLst>
          </p:spPr>
        </p:pic>
      </p:grp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/>
      <p:bldP spid="27" grpId="1"/>
      <p:bldP spid="28" grpId="0"/>
      <p:bldP spid="28" grpId="1"/>
      <p:bldP spid="29" grpId="0"/>
      <p:bldP spid="2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134938" y="1050925"/>
            <a:ext cx="9607550" cy="46038"/>
          </a:xfrm>
          <a:prstGeom prst="line">
            <a:avLst/>
          </a:prstGeom>
          <a:ln w="101600">
            <a:solidFill>
              <a:srgbClr val="297F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511175" y="1478915"/>
          <a:ext cx="10927715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8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64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13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856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1856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内容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分层次要求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第一课时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自主完成选择题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A---20</a:t>
                      </a:r>
                      <a:r>
                        <a:rPr lang="zh-CN" altLang="en-US"/>
                        <a:t>分钟内独立完成所有选择题，</a:t>
                      </a:r>
                      <a:r>
                        <a:rPr lang="zh-CN" altLang="en-US" sz="1800">
                          <a:sym typeface="+mn-ea"/>
                        </a:rPr>
                        <a:t>认真检查减少失误。继续完成</a:t>
                      </a:r>
                      <a:r>
                        <a:rPr lang="zh-CN" altLang="en-US"/>
                        <a:t>剩余选项的纠错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B---20</a:t>
                      </a:r>
                      <a:r>
                        <a:rPr lang="zh-CN" altLang="en-US" sz="1800">
                          <a:sym typeface="+mn-ea"/>
                        </a:rPr>
                        <a:t>分钟内独立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完成所有选择题，认真检查减少失误。继续完成部分选项的纠错</a:t>
                      </a: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C---25</a:t>
                      </a:r>
                      <a:r>
                        <a:rPr lang="zh-CN" altLang="en-US"/>
                        <a:t>分钟内独立完成所有选择题并认真检查，减少粗心等低级失误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第二课时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教师讲评选择题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认真听讲并记录，用红笔标注错题，完成所有选项的纠错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第三课时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自主完成综合题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A---20</a:t>
                      </a:r>
                      <a:r>
                        <a:rPr lang="zh-CN" altLang="en-US"/>
                        <a:t>分钟内独立完成审题、答题、检查等，记录有疑问的地方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B---</a:t>
                      </a:r>
                      <a:r>
                        <a:rPr lang="en-US" altLang="zh-CN" sz="1800">
                          <a:sym typeface="+mn-ea"/>
                        </a:rPr>
                        <a:t>20</a:t>
                      </a:r>
                      <a:r>
                        <a:rPr lang="zh-CN" altLang="en-US" sz="1800">
                          <a:sym typeface="+mn-ea"/>
                        </a:rPr>
                        <a:t>分钟内独立完成审题、答题等，保证不漏题、无空题，标注不会的地方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C---</a:t>
                      </a:r>
                      <a:r>
                        <a:rPr lang="zh-CN" altLang="en-US"/>
                        <a:t>在</a:t>
                      </a:r>
                      <a:r>
                        <a:rPr lang="en-US" altLang="zh-CN"/>
                        <a:t>25</a:t>
                      </a:r>
                      <a:r>
                        <a:rPr lang="zh-CN" altLang="en-US"/>
                        <a:t>分钟内独立完成答题并检查后，可以参考教材用红笔补充完成剩余试题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第四课时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教师讲评综合题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认真听讲并记录，用红笔标准错误，并将错题在当天晚上再做一遍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8" name="Title 6"/>
          <p:cNvSpPr txBox="1"/>
          <p:nvPr>
            <p:custDataLst>
              <p:tags r:id="rId3"/>
            </p:custDataLst>
          </p:nvPr>
        </p:nvSpPr>
        <p:spPr>
          <a:xfrm>
            <a:off x="304165" y="367030"/>
            <a:ext cx="8352790" cy="59182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r>
              <a:rPr lang="zh-CN" altLang="en-US" sz="2600" spc="271" dirty="0">
                <a:ln w="3175">
                  <a:noFill/>
                  <a:prstDash val="dash"/>
                </a:ln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近两周学习内容及要求</a:t>
            </a:r>
          </a:p>
        </p:txBody>
      </p:sp>
      <p:sp>
        <p:nvSpPr>
          <p:cNvPr id="10" name="标题 9"/>
          <p:cNvSpPr>
            <a:spLocks noGrp="1"/>
          </p:cNvSpPr>
          <p:nvPr>
            <p:ph type="ctrTitle"/>
          </p:nvPr>
        </p:nvSpPr>
        <p:spPr>
          <a:xfrm>
            <a:off x="936625" y="2834005"/>
            <a:ext cx="10318115" cy="1633855"/>
          </a:xfrm>
          <a:solidFill>
            <a:schemeClr val="tx2">
              <a:alpha val="63000"/>
            </a:schemeClr>
          </a:solidFill>
        </p:spPr>
        <p:txBody>
          <a:bodyPr>
            <a:noAutofit/>
          </a:bodyPr>
          <a:lstStyle/>
          <a:p>
            <a:r>
              <a:rPr lang="zh-CN" altLang="en-US" sz="88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预祝大家收获满满！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10" grpId="0" animBg="1"/>
      <p:bldP spid="10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0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"/>
  <p:tag name="KSO_WM_TEMPLATE_INDEX" val="2020280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0;为了演示发布的良好效果，请言简意赅的阐述您的观点。&#10;您的正文已经经简明扼要。字字珠玑，但信息却千丝万缕、错综复杂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1_54*f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236696af-2de9-4d21-bf87-8298ba036023}"/>
  <p:tag name="KSO_WM_UNIT_TEXTBOXSTYLE_TEMPLATEID" val="3135244"/>
  <p:tag name="KSO_WM_UNIT_TEXTBOXSTYLE_TYPE" val="8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"/>
  <p:tag name="KSO_WM_TEMPLATE_INDEX" val="20202805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793,&quot;width&quot;:2683}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87706_4*l_h_i*1_4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87706_4*l_h_a*1_4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8"/>
  <p:tag name="KSO_WM_UNIT_TEXT_FILL_TYPE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87706_4*l_h_f*1_4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87706_4*l_h_i*1_3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87706_4*l_h_a*1_3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7"/>
  <p:tag name="KSO_WM_UNIT_TEXT_FILL_TYPE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87706_4*l_h_f*1_3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87706_4*l_h_i*1_2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87706_4*l_h_a*1_2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6"/>
  <p:tag name="KSO_WM_UNIT_TEXT_FILL_TYPE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87706_4*l_h_f*1_2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87706_4*l_h_i*1_1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87706_4*l_h_a*1_1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K_DARK_LIGHT" val="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87706_4*l_h_f*1_1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"/>
  <p:tag name="KSO_WM_TEMPLATE_INDEX" val="20202805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2f77ae1-5353-43a1-bf3c-7cd52d2faa31}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0;为了演示发布的良好效果，请言简意赅的阐述您的观点。&#10;您的正文已经经简明扼要。字字珠玑，但信息却千丝万缕、错综复杂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1_54*f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236696af-2de9-4d21-bf87-8298ba036023}"/>
  <p:tag name="KSO_WM_UNIT_TEXTBOXSTYLE_TEMPLATEID" val="3135244"/>
  <p:tag name="KSO_WM_UNIT_TEXTBOXSTYLE_TYPE" val="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K_DARK_LIGHT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K_DARK_LIGHT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K_DARK_LIGHT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0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K_DARK_LIGHT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K_DARK_LIGHT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K_DARK_LIGHT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K_DARK_LIGHT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K_DARK_LIGHT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K_DARK_LIGHT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K_DARK_LIGHT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K_DARK_LIGHT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K_DARK_LIGHT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K_DARK_LIGHT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K_DARK_LIGHT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K_DARK_LIGHT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K_DARK_LIGHT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K_DARK_LIGHT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K_DARK_LIGHT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K_DARK_LIGHT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K_DARK_LIGHT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K_DARK_LIGH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K_DARK_LIGHT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K_DARK_LIGHT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2805"/>
  <p:tag name="KSO_WM_TEMPLATE_THUMBS_INDEX" val="1、4、7、8、9、10、11、12、13、14、1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K_DARK_LIGHT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K_DARK_LIGHT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K_DARK_LIGHT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ヒラギノ角ゴ ProN W3"/>
      </a:majorFont>
      <a:minorFont>
        <a:latin typeface="微软雅黑"/>
        <a:ea typeface="微软雅黑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404">
      <a:dk1>
        <a:srgbClr val="000000"/>
      </a:dk1>
      <a:lt1>
        <a:srgbClr val="FFFFFF"/>
      </a:lt1>
      <a:dk2>
        <a:srgbClr val="E5EBEA"/>
      </a:dk2>
      <a:lt2>
        <a:srgbClr val="FFFFFF"/>
      </a:lt2>
      <a:accent1>
        <a:srgbClr val="93ABAA"/>
      </a:accent1>
      <a:accent2>
        <a:srgbClr val="92AAA6"/>
      </a:accent2>
      <a:accent3>
        <a:srgbClr val="93ABA0"/>
      </a:accent3>
      <a:accent4>
        <a:srgbClr val="94A99B"/>
      </a:accent4>
      <a:accent5>
        <a:srgbClr val="9CAD9A"/>
      </a:accent5>
      <a:accent6>
        <a:srgbClr val="A0AB93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教学工作会发言课件1608(低版本）</Template>
  <TotalTime>1</TotalTime>
  <Words>299</Words>
  <Application>Microsoft Office PowerPoint</Application>
  <PresentationFormat>宽屏</PresentationFormat>
  <Paragraphs>38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微软雅黑</vt:lpstr>
      <vt:lpstr>Calibri</vt:lpstr>
      <vt:lpstr>ヒラギノ角ゴ ProN W3</vt:lpstr>
      <vt:lpstr>华文细黑</vt:lpstr>
      <vt:lpstr>Wingdings</vt:lpstr>
      <vt:lpstr>Arial</vt:lpstr>
      <vt:lpstr>隶书</vt:lpstr>
      <vt:lpstr>华文隶书</vt:lpstr>
      <vt:lpstr>宋体</vt:lpstr>
      <vt:lpstr>汉仪尚巍手书W</vt:lpstr>
      <vt:lpstr>Custom Design</vt:lpstr>
      <vt:lpstr>Office 主题​​</vt:lpstr>
      <vt:lpstr>济南市空中课堂八年级地理质量检测试题（一）</vt:lpstr>
      <vt:lpstr>价值最大化</vt:lpstr>
      <vt:lpstr>预祝大家收获满满！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thinkpad</dc:creator>
  <cp:lastModifiedBy>Administrator</cp:lastModifiedBy>
  <cp:revision>6</cp:revision>
  <dcterms:created xsi:type="dcterms:W3CDTF">2016-08-23T07:53:00Z</dcterms:created>
  <dcterms:modified xsi:type="dcterms:W3CDTF">2020-04-10T02:14:36Z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