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98" r:id="rId2"/>
    <p:sldId id="258" r:id="rId3"/>
    <p:sldId id="272" r:id="rId4"/>
    <p:sldId id="259" r:id="rId5"/>
    <p:sldId id="276" r:id="rId6"/>
    <p:sldId id="282" r:id="rId7"/>
    <p:sldId id="286" r:id="rId8"/>
    <p:sldId id="277" r:id="rId9"/>
    <p:sldId id="261" r:id="rId10"/>
    <p:sldId id="296" r:id="rId11"/>
    <p:sldId id="299" r:id="rId12"/>
    <p:sldId id="292" r:id="rId13"/>
    <p:sldId id="300" r:id="rId14"/>
    <p:sldId id="301" r:id="rId15"/>
    <p:sldId id="263" r:id="rId16"/>
    <p:sldId id="269" r:id="rId17"/>
    <p:sldId id="302" r:id="rId18"/>
    <p:sldId id="303" r:id="rId19"/>
    <p:sldId id="293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4F81BD"/>
    <a:srgbClr val="66FFFF"/>
    <a:srgbClr val="009999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8475-0DB0-46DB-8B0A-6C34745FDD4F}" type="datetimeFigureOut">
              <a:rPr lang="zh-CN" altLang="en-US" smtClean="0"/>
              <a:pPr/>
              <a:t>2020/4/18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4BCA-E2C9-4578-A79C-1228514054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img.tukuppt.com/png_preview/00/45/39/pwID2bUdYE.jpg!/fw/7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437112"/>
            <a:ext cx="2060846" cy="2060848"/>
          </a:xfrm>
          <a:prstGeom prst="rect">
            <a:avLst/>
          </a:prstGeom>
          <a:noFill/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243012" y="2398395"/>
            <a:ext cx="6641356" cy="123190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000" b="1" dirty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济南市空中课堂八年级地理质量检测试题</a:t>
            </a:r>
            <a:r>
              <a:rPr lang="zh-CN" altLang="en-US" sz="4000" b="1" dirty="0" smtClean="0">
                <a:ln/>
                <a:solidFill>
                  <a:schemeClr val="accent1">
                    <a:lumMod val="50000"/>
                  </a:schemeClr>
                </a:solidFill>
                <a:effectLst/>
              </a:rPr>
              <a:t>（二）解析</a:t>
            </a:r>
            <a:endParaRPr lang="zh-CN" altLang="en-US" sz="4000" b="1" dirty="0">
              <a:ln/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123728" y="4005064"/>
            <a:ext cx="4689415" cy="670560"/>
          </a:xfrm>
        </p:spPr>
        <p:txBody>
          <a:bodyPr>
            <a:normAutofit fontScale="7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2800" b="1" dirty="0" smtClean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  <a:cs typeface="微软雅黑" panose="020B0503020204020204" pitchFamily="34" charset="-122"/>
              </a:rPr>
              <a:t>山东省济南汇文实验学校   史腾腾</a:t>
            </a:r>
            <a:endParaRPr lang="zh-CN" altLang="en-US" sz="3600" b="1" dirty="0">
              <a:ln/>
              <a:solidFill>
                <a:schemeClr val="accent4"/>
              </a:solidFill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536" y="1052736"/>
            <a:ext cx="7200800" cy="0"/>
          </a:xfrm>
          <a:prstGeom prst="line">
            <a:avLst/>
          </a:prstGeom>
          <a:ln w="101600">
            <a:solidFill>
              <a:srgbClr val="297F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7"/>
          <p:cNvSpPr>
            <a:spLocks noGrp="1"/>
          </p:cNvSpPr>
          <p:nvPr/>
        </p:nvSpPr>
        <p:spPr>
          <a:xfrm>
            <a:off x="2339752" y="4653136"/>
            <a:ext cx="4107656" cy="670560"/>
          </a:xfrm>
          <a:prstGeom prst="rect">
            <a:avLst/>
          </a:prstGeom>
        </p:spPr>
        <p:txBody>
          <a:bodyPr vert="horz" lIns="90000" tIns="46800" rIns="90000" bIns="46800" rtlCol="0">
            <a:normAutofit fontScale="77500" lnSpcReduction="2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济南市教育教学研究院</a:t>
            </a:r>
            <a:r>
              <a:rPr lang="zh-CN" altLang="en-US" sz="2800" b="1" dirty="0" smtClean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监制</a:t>
            </a:r>
            <a:endParaRPr lang="zh-CN" altLang="en-US" sz="3600" b="1" dirty="0">
              <a:ln/>
              <a:solidFill>
                <a:schemeClr val="accent4"/>
              </a:solidFill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8" name="Title 6"/>
          <p:cNvSpPr txBox="1"/>
          <p:nvPr>
            <p:custDataLst>
              <p:tags r:id="rId2"/>
            </p:custDataLst>
          </p:nvPr>
        </p:nvSpPr>
        <p:spPr>
          <a:xfrm>
            <a:off x="179512" y="476672"/>
            <a:ext cx="7872268" cy="519438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70485" lvl="0" indent="0" algn="l" fontAlgn="auto">
              <a:lnSpc>
                <a:spcPct val="130000"/>
              </a:lnSpc>
              <a:spcBef>
                <a:spcPts val="102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2600" b="1" spc="271" dirty="0">
                <a:ln w="3175">
                  <a:noFill/>
                  <a:prstDash val="dash"/>
                </a:ln>
                <a:solidFill>
                  <a:schemeClr val="accent1">
                    <a:lumMod val="50000"/>
                  </a:schemeClr>
                </a:solidFill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微软雅黑" panose="020B0503020204020204" pitchFamily="34" charset="-122"/>
                <a:sym typeface="+mn-ea"/>
              </a:rPr>
              <a:t>济南市2020年春季学期延期开学网络学习资源</a:t>
            </a:r>
          </a:p>
        </p:txBody>
      </p:sp>
      <p:sp>
        <p:nvSpPr>
          <p:cNvPr id="48130" name="AutoShape 2" descr="http://pic32.photophoto.cn/20140703/0017029515265721_b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build="p"/>
      <p:bldP spid="8" grpId="1" build="p"/>
      <p:bldP spid="9" grpId="0"/>
      <p:bldP spid="9" grpId="1"/>
      <p:bldP spid="28" grpId="0"/>
      <p:bldP spid="2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076056" y="1700808"/>
            <a:ext cx="3816424" cy="1291379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lvl="0" indent="266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）图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11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中最适合种植油橄榄的气候类型是</a:t>
            </a:r>
            <a:r>
              <a:rPr lang="zh-CN" altLang="en-US" b="1" u="sng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（填字母），描述该气候特征。（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lang="zh-CN" altLang="en-US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379"/>
          <p:cNvGrpSpPr>
            <a:grpSpLocks/>
          </p:cNvGrpSpPr>
          <p:nvPr/>
        </p:nvGrpSpPr>
        <p:grpSpPr bwMode="auto">
          <a:xfrm>
            <a:off x="0" y="1700808"/>
            <a:ext cx="4572000" cy="2692400"/>
            <a:chOff x="4108" y="90666"/>
            <a:chExt cx="7814" cy="4239"/>
          </a:xfrm>
        </p:grpSpPr>
        <p:pic>
          <p:nvPicPr>
            <p:cNvPr id="18438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b="34215"/>
            <a:stretch>
              <a:fillRect/>
            </a:stretch>
          </p:blipFill>
          <p:spPr bwMode="auto">
            <a:xfrm>
              <a:off x="4108" y="90666"/>
              <a:ext cx="7815" cy="4182"/>
            </a:xfrm>
            <a:prstGeom prst="rect">
              <a:avLst/>
            </a:prstGeom>
            <a:noFill/>
          </p:spPr>
        </p:pic>
        <p:sp>
          <p:nvSpPr>
            <p:cNvPr id="18437" name="文本框 202"/>
            <p:cNvSpPr txBox="1">
              <a:spLocks noChangeArrowheads="1"/>
            </p:cNvSpPr>
            <p:nvPr/>
          </p:nvSpPr>
          <p:spPr bwMode="auto">
            <a:xfrm>
              <a:off x="7552" y="94491"/>
              <a:ext cx="750" cy="4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" name="组合 157"/>
          <p:cNvGrpSpPr>
            <a:grpSpLocks/>
          </p:cNvGrpSpPr>
          <p:nvPr/>
        </p:nvGrpSpPr>
        <p:grpSpPr bwMode="auto">
          <a:xfrm>
            <a:off x="0" y="4365104"/>
            <a:ext cx="4499992" cy="2232248"/>
            <a:chOff x="15400" y="7031"/>
            <a:chExt cx="7814" cy="2385"/>
          </a:xfrm>
        </p:grpSpPr>
        <p:sp>
          <p:nvSpPr>
            <p:cNvPr id="18435" name="文本框 205"/>
            <p:cNvSpPr txBox="1">
              <a:spLocks noChangeArrowheads="1"/>
            </p:cNvSpPr>
            <p:nvPr/>
          </p:nvSpPr>
          <p:spPr bwMode="auto">
            <a:xfrm>
              <a:off x="18964" y="8978"/>
              <a:ext cx="15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18434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t="64417" b="4248"/>
            <a:stretch>
              <a:fillRect/>
            </a:stretch>
          </p:blipFill>
          <p:spPr bwMode="auto">
            <a:xfrm>
              <a:off x="15400" y="7031"/>
              <a:ext cx="7815" cy="1992"/>
            </a:xfrm>
            <a:prstGeom prst="rect">
              <a:avLst/>
            </a:prstGeom>
            <a:noFill/>
          </p:spPr>
        </p:pic>
      </p:grp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520" y="90872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分）区域合作。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中国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战略中，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都经过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地中海附近的区域，其地理位置十分重要。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阅读图文资料，完成各题。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楷体_GB2312"/>
                <a:cs typeface="Calibri" pitchFamily="34" charset="0"/>
              </a:rPr>
              <a:t> 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48064" y="2132856"/>
            <a:ext cx="936104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884368" y="1772816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436096" y="2564904"/>
            <a:ext cx="1008112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0" y="4437112"/>
            <a:ext cx="4499992" cy="201622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3491880" y="5373216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35896" y="5589240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707904" y="5733256"/>
            <a:ext cx="6480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手动操作 32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96336" y="2636912"/>
            <a:ext cx="100811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描述类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2200" y="213285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68144" y="3789040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夏季炎热干燥，</a:t>
            </a:r>
            <a:endParaRPr lang="en-US" altLang="zh-CN" sz="2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冬季温和多雨。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624" y="4437112"/>
            <a:ext cx="1152128" cy="201622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手动操作 38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28" grpId="1" animBg="1"/>
      <p:bldP spid="33" grpId="0" animBg="1"/>
      <p:bldP spid="34" grpId="0" animBg="1"/>
      <p:bldP spid="34" grpId="1" animBg="1"/>
      <p:bldP spid="35" grpId="0" animBg="1"/>
      <p:bldP spid="32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79"/>
          <p:cNvGrpSpPr>
            <a:grpSpLocks/>
          </p:cNvGrpSpPr>
          <p:nvPr/>
        </p:nvGrpSpPr>
        <p:grpSpPr bwMode="auto">
          <a:xfrm>
            <a:off x="0" y="1700808"/>
            <a:ext cx="4572000" cy="2692400"/>
            <a:chOff x="4108" y="90666"/>
            <a:chExt cx="7814" cy="4239"/>
          </a:xfrm>
        </p:grpSpPr>
        <p:pic>
          <p:nvPicPr>
            <p:cNvPr id="18438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b="34215"/>
            <a:stretch>
              <a:fillRect/>
            </a:stretch>
          </p:blipFill>
          <p:spPr bwMode="auto">
            <a:xfrm>
              <a:off x="4108" y="90666"/>
              <a:ext cx="7815" cy="4182"/>
            </a:xfrm>
            <a:prstGeom prst="rect">
              <a:avLst/>
            </a:prstGeom>
            <a:noFill/>
          </p:spPr>
        </p:pic>
        <p:sp>
          <p:nvSpPr>
            <p:cNvPr id="18437" name="文本框 202"/>
            <p:cNvSpPr txBox="1">
              <a:spLocks noChangeArrowheads="1"/>
            </p:cNvSpPr>
            <p:nvPr/>
          </p:nvSpPr>
          <p:spPr bwMode="auto">
            <a:xfrm>
              <a:off x="7552" y="94491"/>
              <a:ext cx="750" cy="4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3" name="组合 157"/>
          <p:cNvGrpSpPr>
            <a:grpSpLocks/>
          </p:cNvGrpSpPr>
          <p:nvPr/>
        </p:nvGrpSpPr>
        <p:grpSpPr bwMode="auto">
          <a:xfrm>
            <a:off x="0" y="4365104"/>
            <a:ext cx="4499992" cy="2232248"/>
            <a:chOff x="15400" y="7031"/>
            <a:chExt cx="7814" cy="2385"/>
          </a:xfrm>
        </p:grpSpPr>
        <p:sp>
          <p:nvSpPr>
            <p:cNvPr id="18435" name="文本框 205"/>
            <p:cNvSpPr txBox="1">
              <a:spLocks noChangeArrowheads="1"/>
            </p:cNvSpPr>
            <p:nvPr/>
          </p:nvSpPr>
          <p:spPr bwMode="auto">
            <a:xfrm>
              <a:off x="18964" y="8978"/>
              <a:ext cx="15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18434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t="64417" b="4248"/>
            <a:stretch>
              <a:fillRect/>
            </a:stretch>
          </p:blipFill>
          <p:spPr bwMode="auto">
            <a:xfrm>
              <a:off x="15400" y="7031"/>
              <a:ext cx="7815" cy="1992"/>
            </a:xfrm>
            <a:prstGeom prst="rect">
              <a:avLst/>
            </a:prstGeom>
            <a:noFill/>
          </p:spPr>
        </p:pic>
      </p:grp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520" y="90872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分）区域合作。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中国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战略中，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都经过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地中海附近的区域，其地理位置十分重要。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阅读图文资料，完成各题。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楷体_GB2312"/>
                <a:cs typeface="Calibri" pitchFamily="34" charset="0"/>
              </a:rPr>
              <a:t> 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流程图: 手动操作 32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手动操作 38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72000" y="1844824"/>
            <a:ext cx="4572000" cy="3416320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pPr lvl="0" indent="266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）图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10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所示地区旅游业发达，列举两 处世界著名的旅游胜地。（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lang="en-US" altLang="zh-CN" b="1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endParaRPr lang="zh-CN" altLang="en-US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endParaRPr lang="en-US" altLang="zh-CN" b="1" dirty="0" smtClean="0"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266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）苏伊士运河上有大量油轮通行，这些油轮最有可能来自</a:t>
            </a:r>
            <a:r>
              <a:rPr lang="zh-CN" altLang="en-US" b="1" u="sng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湾，简述该海湾所在地区对世界石油产业影响巨大的原因。（</a:t>
            </a:r>
            <a:r>
              <a:rPr lang="en-US" altLang="zh-CN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 b="1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5364088" y="1916832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72000" y="2708920"/>
            <a:ext cx="4572000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意大利罗马古斗兽场；希腊奥林匹克遗址公园；西班牙地中海沿岸阳光沙滩；瑞士阿尔卑斯山滑雪等（每点1分，共2分）</a:t>
            </a:r>
            <a:endParaRPr lang="zh-CN" altLang="en-US" sz="1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860032" y="3933056"/>
            <a:ext cx="50405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580112" y="4365104"/>
            <a:ext cx="3312368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52120" y="4941168"/>
            <a:ext cx="1728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课本知识回顾</a:t>
            </a:r>
            <a:endParaRPr lang="zh-CN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660232" y="393305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波斯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文本框 18"/>
          <p:cNvSpPr txBox="1"/>
          <p:nvPr/>
        </p:nvSpPr>
        <p:spPr>
          <a:xfrm>
            <a:off x="4572000" y="5301208"/>
            <a:ext cx="439248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世界上石油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储量、产量、出口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量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最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大的地区（每点1分，共3分）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5" grpId="0" animBg="1"/>
      <p:bldP spid="35" grpId="1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bldLvl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217" name="组合 1319"/>
          <p:cNvGrpSpPr>
            <a:grpSpLocks/>
          </p:cNvGrpSpPr>
          <p:nvPr/>
        </p:nvGrpSpPr>
        <p:grpSpPr bwMode="auto">
          <a:xfrm>
            <a:off x="1619672" y="1772816"/>
            <a:ext cx="5649913" cy="2538537"/>
            <a:chOff x="13300" y="2992"/>
            <a:chExt cx="8898" cy="3900"/>
          </a:xfrm>
        </p:grpSpPr>
        <p:pic>
          <p:nvPicPr>
            <p:cNvPr id="9219" name="图片 1320"/>
            <p:cNvPicPr>
              <a:picLocks noChangeAspect="1" noChangeArrowheads="1"/>
            </p:cNvPicPr>
            <p:nvPr/>
          </p:nvPicPr>
          <p:blipFill>
            <a:blip r:embed="rId2" cstate="print">
              <a:lum bright="-24000" contrast="54000"/>
            </a:blip>
            <a:srcRect/>
            <a:stretch>
              <a:fillRect/>
            </a:stretch>
          </p:blipFill>
          <p:spPr bwMode="auto">
            <a:xfrm>
              <a:off x="17146" y="2992"/>
              <a:ext cx="5052" cy="3900"/>
            </a:xfrm>
            <a:prstGeom prst="rect">
              <a:avLst/>
            </a:prstGeom>
            <a:noFill/>
          </p:spPr>
        </p:pic>
        <p:pic>
          <p:nvPicPr>
            <p:cNvPr id="9218" name="图片 1321"/>
            <p:cNvPicPr>
              <a:picLocks noChangeAspect="1" noChangeArrowheads="1"/>
            </p:cNvPicPr>
            <p:nvPr/>
          </p:nvPicPr>
          <p:blipFill>
            <a:blip r:embed="rId3" cstate="print">
              <a:lum bright="-18000" contrast="36000"/>
            </a:blip>
            <a:srcRect/>
            <a:stretch>
              <a:fillRect/>
            </a:stretch>
          </p:blipFill>
          <p:spPr bwMode="auto">
            <a:xfrm>
              <a:off x="13300" y="2997"/>
              <a:ext cx="3936" cy="3840"/>
            </a:xfrm>
            <a:prstGeom prst="rect">
              <a:avLst/>
            </a:prstGeom>
            <a:noFill/>
          </p:spPr>
        </p:pic>
      </p:grp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552" y="692696"/>
            <a:ext cx="87767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3.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槐荫二模）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2019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年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日～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26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日，习近平主席对意大利、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摩纳哥、法国进行国事访问。法国是此次访问的最后一站。今年是中法建交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55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周年，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两国关系又将迎来一个“特殊”的历史时刻。结合图文资料，回答下列问题。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437112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）法国属于我们学过的</a:t>
            </a:r>
            <a:r>
              <a:rPr lang="zh-CN" altLang="en-US" b="1" u="sng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                  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地区，属于</a:t>
            </a:r>
            <a:r>
              <a:rPr lang="zh-CN" altLang="en-US" b="1" u="sng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        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国家（发达</a:t>
            </a:r>
            <a:r>
              <a:rPr lang="en-US" altLang="zh-CN" b="1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/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发展中）。（</a:t>
            </a:r>
            <a:r>
              <a:rPr lang="en-US" altLang="zh-CN" b="1" dirty="0" smtClean="0">
                <a:latin typeface="Times New Roman" pitchFamily="18" charset="0"/>
                <a:ea typeface="方正宋三_GBK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Times New Roman" pitchFamily="18" charset="0"/>
                <a:ea typeface="方正宋三_GBK"/>
                <a:cs typeface="Calibri" pitchFamily="34" charset="0"/>
              </a:rPr>
              <a:t>分）</a:t>
            </a:r>
            <a:endParaRPr lang="zh-CN" altLang="en-US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0688"/>
            <a:ext cx="576064" cy="61768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5536" y="4797152"/>
            <a:ext cx="75023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）法国的葡萄酒享誉世界。葡萄性喜光、喜温暖、喜干燥而忌湿。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宋三_GBK"/>
              <a:cs typeface="Calibri" pitchFamily="34" charset="0"/>
            </a:endParaRPr>
          </a:p>
          <a:p>
            <a:pPr marL="0" marR="0" lvl="0" indent="3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据图分析法国葡萄的主要种植地区，并从气候的角度进行分析。（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11560" y="5589240"/>
            <a:ext cx="7917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地中海沿岸地区（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分）；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这里是地中海气候，夏季高温少雨，光照充足，有利于葡萄的生长（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9832" y="4437112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欧洲西部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2080" y="443711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发达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rot="20010695">
            <a:off x="2497295" y="3385034"/>
            <a:ext cx="1326454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04048" y="4797152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28184" y="3068960"/>
            <a:ext cx="1224136" cy="11521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319"/>
          <p:cNvGrpSpPr>
            <a:grpSpLocks/>
          </p:cNvGrpSpPr>
          <p:nvPr/>
        </p:nvGrpSpPr>
        <p:grpSpPr bwMode="auto">
          <a:xfrm>
            <a:off x="1619672" y="1772816"/>
            <a:ext cx="5649913" cy="2538537"/>
            <a:chOff x="13300" y="2992"/>
            <a:chExt cx="8898" cy="3900"/>
          </a:xfrm>
        </p:grpSpPr>
        <p:pic>
          <p:nvPicPr>
            <p:cNvPr id="9219" name="图片 1320"/>
            <p:cNvPicPr>
              <a:picLocks noChangeAspect="1" noChangeArrowheads="1"/>
            </p:cNvPicPr>
            <p:nvPr/>
          </p:nvPicPr>
          <p:blipFill>
            <a:blip r:embed="rId2" cstate="print">
              <a:lum bright="-24000" contrast="54000"/>
            </a:blip>
            <a:srcRect/>
            <a:stretch>
              <a:fillRect/>
            </a:stretch>
          </p:blipFill>
          <p:spPr bwMode="auto">
            <a:xfrm>
              <a:off x="17146" y="2992"/>
              <a:ext cx="5052" cy="3900"/>
            </a:xfrm>
            <a:prstGeom prst="rect">
              <a:avLst/>
            </a:prstGeom>
            <a:noFill/>
          </p:spPr>
        </p:pic>
        <p:pic>
          <p:nvPicPr>
            <p:cNvPr id="9218" name="图片 1321"/>
            <p:cNvPicPr>
              <a:picLocks noChangeAspect="1" noChangeArrowheads="1"/>
            </p:cNvPicPr>
            <p:nvPr/>
          </p:nvPicPr>
          <p:blipFill>
            <a:blip r:embed="rId3" cstate="print">
              <a:lum bright="-18000" contrast="36000"/>
            </a:blip>
            <a:srcRect/>
            <a:stretch>
              <a:fillRect/>
            </a:stretch>
          </p:blipFill>
          <p:spPr bwMode="auto">
            <a:xfrm>
              <a:off x="13300" y="2997"/>
              <a:ext cx="3936" cy="3840"/>
            </a:xfrm>
            <a:prstGeom prst="rect">
              <a:avLst/>
            </a:prstGeom>
            <a:noFill/>
          </p:spPr>
        </p:pic>
      </p:grp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552" y="692696"/>
            <a:ext cx="87767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3.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槐荫二模）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2019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年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日～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26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日，习近平主席对意大利、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摩纳哥、法国进行国事访问。法国是此次访问的最后一站。今年是中法建交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55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周年，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两国关系又将迎来一个“特殊”的历史时刻。结合图文资料，回答下列问题。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0688"/>
            <a:ext cx="576064" cy="617686"/>
          </a:xfrm>
          <a:prstGeom prst="rect">
            <a:avLst/>
          </a:prstGeom>
          <a:noFill/>
        </p:spPr>
      </p:pic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02129" y="4509120"/>
            <a:ext cx="8941871" cy="147732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）结合所学知识，判断下列说法是否正确。（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①法国位于西半球，东临大西洋，南临地中海。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（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②法国的温带海洋性气候区，全年降水均匀，基本没有旱、涝灾害。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（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③法国地形以平原为主，塞纳河由东南向西北流，注入大西洋。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（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④法国著名的艺术景观有凯旋门、埃菲尔铁塔、仰光大金塔，罗浮宫等。（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alibri" pitchFamily="34" charset="0"/>
              </a:rPr>
              <a:t>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0392" y="472514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2400" y="5085184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72400" y="537321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61698" y="566124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9672" y="2636912"/>
            <a:ext cx="576064" cy="5760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72200" y="1916832"/>
            <a:ext cx="792088" cy="115212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20050253">
            <a:off x="4909225" y="2071917"/>
            <a:ext cx="648072" cy="901195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319"/>
          <p:cNvGrpSpPr>
            <a:grpSpLocks/>
          </p:cNvGrpSpPr>
          <p:nvPr/>
        </p:nvGrpSpPr>
        <p:grpSpPr bwMode="auto">
          <a:xfrm>
            <a:off x="1619672" y="1772816"/>
            <a:ext cx="5649913" cy="2538537"/>
            <a:chOff x="13300" y="2992"/>
            <a:chExt cx="8898" cy="3900"/>
          </a:xfrm>
        </p:grpSpPr>
        <p:pic>
          <p:nvPicPr>
            <p:cNvPr id="9219" name="图片 1320"/>
            <p:cNvPicPr>
              <a:picLocks noChangeAspect="1" noChangeArrowheads="1"/>
            </p:cNvPicPr>
            <p:nvPr/>
          </p:nvPicPr>
          <p:blipFill>
            <a:blip r:embed="rId2" cstate="print">
              <a:lum bright="-24000" contrast="54000"/>
            </a:blip>
            <a:srcRect/>
            <a:stretch>
              <a:fillRect/>
            </a:stretch>
          </p:blipFill>
          <p:spPr bwMode="auto">
            <a:xfrm>
              <a:off x="17146" y="2992"/>
              <a:ext cx="5052" cy="3900"/>
            </a:xfrm>
            <a:prstGeom prst="rect">
              <a:avLst/>
            </a:prstGeom>
            <a:noFill/>
          </p:spPr>
        </p:pic>
        <p:pic>
          <p:nvPicPr>
            <p:cNvPr id="9218" name="图片 1321"/>
            <p:cNvPicPr>
              <a:picLocks noChangeAspect="1" noChangeArrowheads="1"/>
            </p:cNvPicPr>
            <p:nvPr/>
          </p:nvPicPr>
          <p:blipFill>
            <a:blip r:embed="rId3" cstate="print">
              <a:lum bright="-18000" contrast="36000"/>
            </a:blip>
            <a:srcRect/>
            <a:stretch>
              <a:fillRect/>
            </a:stretch>
          </p:blipFill>
          <p:spPr bwMode="auto">
            <a:xfrm>
              <a:off x="13300" y="2997"/>
              <a:ext cx="3936" cy="3840"/>
            </a:xfrm>
            <a:prstGeom prst="rect">
              <a:avLst/>
            </a:prstGeom>
            <a:noFill/>
          </p:spPr>
        </p:pic>
      </p:grp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9552" y="692696"/>
            <a:ext cx="87767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3.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槐荫二模）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黑体" pitchFamily="49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2019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年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日～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26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日，习近平主席对意大利、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摩纳哥、法国进行国事访问。法国是此次访问的最后一站。今年是中法建交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55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周年，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两国关系又将迎来一个“特殊”的历史时刻。结合图文资料，回答下列问题。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0688"/>
            <a:ext cx="576064" cy="617686"/>
          </a:xfrm>
          <a:prstGeom prst="rect">
            <a:avLst/>
          </a:prstGeom>
          <a:noFill/>
        </p:spPr>
      </p:pic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323528" y="4509120"/>
            <a:ext cx="82638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Times New Roman" pitchFamily="18" charset="0"/>
              </a:rPr>
              <a:t>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）法国巴黎位于塞纳河畔，分析塞纳河对巴黎这座城市发展的影响。（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55577" y="4869160"/>
            <a:ext cx="7272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有利：为城市工农业生产和生活提供水源；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    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水运便利，为城市对外交通运输提供方便；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    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地势低平，为城市提供建设用地。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不利：河流水患带来经济损失；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     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城市工业废水和生活污水的任意排放，会导致河流污染，城市生态恶化；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宋体" pitchFamily="2" charset="-122"/>
              </a:rPr>
              <a:t>      </a:t>
            </a: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过量取水，破坏河流内水的自然循环和更新。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（写出其中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3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条即可得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3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80728"/>
            <a:ext cx="923201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4.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分）因地制宜。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一个地区要实现可持续发展，必须考虑当地自然条件，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因地制宜发展经济。让我们一起感悟巴西经济发展智慧。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完成各题。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0481" name="组合 121"/>
          <p:cNvGrpSpPr>
            <a:grpSpLocks/>
          </p:cNvGrpSpPr>
          <p:nvPr/>
        </p:nvGrpSpPr>
        <p:grpSpPr bwMode="auto">
          <a:xfrm>
            <a:off x="2123728" y="1772816"/>
            <a:ext cx="5232400" cy="3454400"/>
            <a:chOff x="1030" y="105729"/>
            <a:chExt cx="8241" cy="5439"/>
          </a:xfrm>
        </p:grpSpPr>
        <p:sp>
          <p:nvSpPr>
            <p:cNvPr id="20485" name="文本框 208"/>
            <p:cNvSpPr txBox="1">
              <a:spLocks noChangeArrowheads="1"/>
            </p:cNvSpPr>
            <p:nvPr/>
          </p:nvSpPr>
          <p:spPr bwMode="auto">
            <a:xfrm>
              <a:off x="4955" y="110730"/>
              <a:ext cx="1530" cy="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4" name="图片 12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3EEFA"/>
                </a:clrFrom>
                <a:clrTo>
                  <a:srgbClr val="D3EEFA">
                    <a:alpha val="0"/>
                  </a:srgbClr>
                </a:clrTo>
              </a:clrChange>
              <a:lum bright="-36000" contrast="48000"/>
              <a:grayscl/>
            </a:blip>
            <a:srcRect/>
            <a:stretch>
              <a:fillRect/>
            </a:stretch>
          </p:blipFill>
          <p:spPr bwMode="auto">
            <a:xfrm>
              <a:off x="1030" y="105729"/>
              <a:ext cx="4548" cy="5026"/>
            </a:xfrm>
            <a:prstGeom prst="rect">
              <a:avLst/>
            </a:prstGeom>
            <a:noFill/>
          </p:spPr>
        </p:pic>
        <p:sp>
          <p:nvSpPr>
            <p:cNvPr id="20483" name="自选图形 127"/>
            <p:cNvSpPr>
              <a:spLocks noChangeArrowheads="1"/>
            </p:cNvSpPr>
            <p:nvPr/>
          </p:nvSpPr>
          <p:spPr bwMode="auto">
            <a:xfrm>
              <a:off x="3555" y="108567"/>
              <a:ext cx="1554" cy="1080"/>
            </a:xfrm>
            <a:prstGeom prst="wedgeRectCallout">
              <a:avLst>
                <a:gd name="adj1" fmla="val 104569"/>
                <a:gd name="adj2" fmla="val -54690"/>
              </a:avLst>
            </a:prstGeom>
            <a:noFill/>
            <a:ln w="9525">
              <a:solidFill>
                <a:srgbClr val="000001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2" name="图片 120" descr="IMG_2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" y="107378"/>
              <a:ext cx="3268" cy="2303"/>
            </a:xfrm>
            <a:prstGeom prst="rect">
              <a:avLst/>
            </a:prstGeom>
            <a:noFill/>
          </p:spPr>
        </p:pic>
      </p:grp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67544" y="5085184"/>
            <a:ext cx="789018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）在图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12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中适当位置用阴影描绘巴西的温带区域，填写其首都及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世界上水量最大的河流的名称。（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分）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流程图: 手动操作 19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076056" y="5877272"/>
            <a:ext cx="136815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填图绘图题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75656" y="5445224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75856" y="5517232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572000" y="5445224"/>
            <a:ext cx="122413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444208" y="5445224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308304" y="5445224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39552" y="5805264"/>
            <a:ext cx="324036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操作 28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2155371" y="4038600"/>
            <a:ext cx="2797629" cy="163286"/>
          </a:xfrm>
          <a:custGeom>
            <a:avLst/>
            <a:gdLst>
              <a:gd name="connsiteX0" fmla="*/ 0 w 2797629"/>
              <a:gd name="connsiteY0" fmla="*/ 32657 h 163286"/>
              <a:gd name="connsiteX1" fmla="*/ 544286 w 2797629"/>
              <a:gd name="connsiteY1" fmla="*/ 10886 h 163286"/>
              <a:gd name="connsiteX2" fmla="*/ 1458686 w 2797629"/>
              <a:gd name="connsiteY2" fmla="*/ 10886 h 163286"/>
              <a:gd name="connsiteX3" fmla="*/ 2264229 w 2797629"/>
              <a:gd name="connsiteY3" fmla="*/ 76200 h 163286"/>
              <a:gd name="connsiteX4" fmla="*/ 2797629 w 2797629"/>
              <a:gd name="connsiteY4" fmla="*/ 163286 h 163286"/>
              <a:gd name="connsiteX5" fmla="*/ 2797629 w 2797629"/>
              <a:gd name="connsiteY5" fmla="*/ 163286 h 1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7629" h="163286">
                <a:moveTo>
                  <a:pt x="0" y="32657"/>
                </a:moveTo>
                <a:cubicBezTo>
                  <a:pt x="150586" y="23586"/>
                  <a:pt x="301172" y="14515"/>
                  <a:pt x="544286" y="10886"/>
                </a:cubicBezTo>
                <a:cubicBezTo>
                  <a:pt x="787400" y="7258"/>
                  <a:pt x="1172029" y="0"/>
                  <a:pt x="1458686" y="10886"/>
                </a:cubicBezTo>
                <a:cubicBezTo>
                  <a:pt x="1745343" y="21772"/>
                  <a:pt x="2041072" y="50800"/>
                  <a:pt x="2264229" y="76200"/>
                </a:cubicBezTo>
                <a:cubicBezTo>
                  <a:pt x="2487386" y="101600"/>
                  <a:pt x="2797629" y="163286"/>
                  <a:pt x="2797629" y="163286"/>
                </a:cubicBezTo>
                <a:lnTo>
                  <a:pt x="2797629" y="163286"/>
                </a:lnTo>
              </a:path>
            </a:pathLst>
          </a:cu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3272148" y="4053070"/>
            <a:ext cx="629163" cy="641894"/>
          </a:xfrm>
          <a:custGeom>
            <a:avLst/>
            <a:gdLst>
              <a:gd name="connsiteX0" fmla="*/ 132442 w 683985"/>
              <a:gd name="connsiteY0" fmla="*/ 18143 h 636814"/>
              <a:gd name="connsiteX1" fmla="*/ 230414 w 683985"/>
              <a:gd name="connsiteY1" fmla="*/ 137886 h 636814"/>
              <a:gd name="connsiteX2" fmla="*/ 143328 w 683985"/>
              <a:gd name="connsiteY2" fmla="*/ 246743 h 636814"/>
              <a:gd name="connsiteX3" fmla="*/ 1814 w 683985"/>
              <a:gd name="connsiteY3" fmla="*/ 388257 h 636814"/>
              <a:gd name="connsiteX4" fmla="*/ 154214 w 683985"/>
              <a:gd name="connsiteY4" fmla="*/ 529771 h 636814"/>
              <a:gd name="connsiteX5" fmla="*/ 197757 w 683985"/>
              <a:gd name="connsiteY5" fmla="*/ 616857 h 636814"/>
              <a:gd name="connsiteX6" fmla="*/ 382814 w 683985"/>
              <a:gd name="connsiteY6" fmla="*/ 410029 h 636814"/>
              <a:gd name="connsiteX7" fmla="*/ 502557 w 683985"/>
              <a:gd name="connsiteY7" fmla="*/ 290286 h 636814"/>
              <a:gd name="connsiteX8" fmla="*/ 502557 w 683985"/>
              <a:gd name="connsiteY8" fmla="*/ 127000 h 636814"/>
              <a:gd name="connsiteX9" fmla="*/ 622299 w 683985"/>
              <a:gd name="connsiteY9" fmla="*/ 29029 h 636814"/>
              <a:gd name="connsiteX10" fmla="*/ 132442 w 683985"/>
              <a:gd name="connsiteY10" fmla="*/ 18143 h 636814"/>
              <a:gd name="connsiteX0" fmla="*/ 132442 w 683985"/>
              <a:gd name="connsiteY0" fmla="*/ 21343 h 640014"/>
              <a:gd name="connsiteX1" fmla="*/ 206208 w 683985"/>
              <a:gd name="connsiteY1" fmla="*/ 160288 h 640014"/>
              <a:gd name="connsiteX2" fmla="*/ 143328 w 683985"/>
              <a:gd name="connsiteY2" fmla="*/ 249943 h 640014"/>
              <a:gd name="connsiteX3" fmla="*/ 1814 w 683985"/>
              <a:gd name="connsiteY3" fmla="*/ 391457 h 640014"/>
              <a:gd name="connsiteX4" fmla="*/ 154214 w 683985"/>
              <a:gd name="connsiteY4" fmla="*/ 532971 h 640014"/>
              <a:gd name="connsiteX5" fmla="*/ 197757 w 683985"/>
              <a:gd name="connsiteY5" fmla="*/ 620057 h 640014"/>
              <a:gd name="connsiteX6" fmla="*/ 382814 w 683985"/>
              <a:gd name="connsiteY6" fmla="*/ 413229 h 640014"/>
              <a:gd name="connsiteX7" fmla="*/ 502557 w 683985"/>
              <a:gd name="connsiteY7" fmla="*/ 293486 h 640014"/>
              <a:gd name="connsiteX8" fmla="*/ 502557 w 683985"/>
              <a:gd name="connsiteY8" fmla="*/ 130200 h 640014"/>
              <a:gd name="connsiteX9" fmla="*/ 622299 w 683985"/>
              <a:gd name="connsiteY9" fmla="*/ 32229 h 640014"/>
              <a:gd name="connsiteX10" fmla="*/ 132442 w 683985"/>
              <a:gd name="connsiteY10" fmla="*/ 21343 h 640014"/>
              <a:gd name="connsiteX0" fmla="*/ 132442 w 683985"/>
              <a:gd name="connsiteY0" fmla="*/ 21343 h 634165"/>
              <a:gd name="connsiteX1" fmla="*/ 206208 w 683985"/>
              <a:gd name="connsiteY1" fmla="*/ 160288 h 634165"/>
              <a:gd name="connsiteX2" fmla="*/ 143328 w 683985"/>
              <a:gd name="connsiteY2" fmla="*/ 249943 h 634165"/>
              <a:gd name="connsiteX3" fmla="*/ 1814 w 683985"/>
              <a:gd name="connsiteY3" fmla="*/ 391457 h 634165"/>
              <a:gd name="connsiteX4" fmla="*/ 154214 w 683985"/>
              <a:gd name="connsiteY4" fmla="*/ 532971 h 634165"/>
              <a:gd name="connsiteX5" fmla="*/ 197757 w 683985"/>
              <a:gd name="connsiteY5" fmla="*/ 620057 h 634165"/>
              <a:gd name="connsiteX6" fmla="*/ 350224 w 683985"/>
              <a:gd name="connsiteY6" fmla="*/ 448320 h 634165"/>
              <a:gd name="connsiteX7" fmla="*/ 502557 w 683985"/>
              <a:gd name="connsiteY7" fmla="*/ 293486 h 634165"/>
              <a:gd name="connsiteX8" fmla="*/ 502557 w 683985"/>
              <a:gd name="connsiteY8" fmla="*/ 130200 h 634165"/>
              <a:gd name="connsiteX9" fmla="*/ 622299 w 683985"/>
              <a:gd name="connsiteY9" fmla="*/ 32229 h 634165"/>
              <a:gd name="connsiteX10" fmla="*/ 132442 w 683985"/>
              <a:gd name="connsiteY10" fmla="*/ 21343 h 634165"/>
              <a:gd name="connsiteX0" fmla="*/ 132442 w 683985"/>
              <a:gd name="connsiteY0" fmla="*/ 21343 h 634165"/>
              <a:gd name="connsiteX1" fmla="*/ 206208 w 683985"/>
              <a:gd name="connsiteY1" fmla="*/ 160288 h 634165"/>
              <a:gd name="connsiteX2" fmla="*/ 143328 w 683985"/>
              <a:gd name="connsiteY2" fmla="*/ 249943 h 634165"/>
              <a:gd name="connsiteX3" fmla="*/ 1814 w 683985"/>
              <a:gd name="connsiteY3" fmla="*/ 391457 h 634165"/>
              <a:gd name="connsiteX4" fmla="*/ 154214 w 683985"/>
              <a:gd name="connsiteY4" fmla="*/ 532971 h 634165"/>
              <a:gd name="connsiteX5" fmla="*/ 197757 w 683985"/>
              <a:gd name="connsiteY5" fmla="*/ 620057 h 634165"/>
              <a:gd name="connsiteX6" fmla="*/ 350224 w 683985"/>
              <a:gd name="connsiteY6" fmla="*/ 448321 h 634165"/>
              <a:gd name="connsiteX7" fmla="*/ 502557 w 683985"/>
              <a:gd name="connsiteY7" fmla="*/ 293486 h 634165"/>
              <a:gd name="connsiteX8" fmla="*/ 502557 w 683985"/>
              <a:gd name="connsiteY8" fmla="*/ 130200 h 634165"/>
              <a:gd name="connsiteX9" fmla="*/ 622299 w 683985"/>
              <a:gd name="connsiteY9" fmla="*/ 32229 h 634165"/>
              <a:gd name="connsiteX10" fmla="*/ 132442 w 683985"/>
              <a:gd name="connsiteY10" fmla="*/ 21343 h 634165"/>
              <a:gd name="connsiteX0" fmla="*/ 133964 w 685507"/>
              <a:gd name="connsiteY0" fmla="*/ 21343 h 634165"/>
              <a:gd name="connsiteX1" fmla="*/ 207730 w 685507"/>
              <a:gd name="connsiteY1" fmla="*/ 160288 h 634165"/>
              <a:gd name="connsiteX2" fmla="*/ 135722 w 685507"/>
              <a:gd name="connsiteY2" fmla="*/ 232297 h 634165"/>
              <a:gd name="connsiteX3" fmla="*/ 3336 w 685507"/>
              <a:gd name="connsiteY3" fmla="*/ 391457 h 634165"/>
              <a:gd name="connsiteX4" fmla="*/ 155736 w 685507"/>
              <a:gd name="connsiteY4" fmla="*/ 532971 h 634165"/>
              <a:gd name="connsiteX5" fmla="*/ 199279 w 685507"/>
              <a:gd name="connsiteY5" fmla="*/ 620057 h 634165"/>
              <a:gd name="connsiteX6" fmla="*/ 351746 w 685507"/>
              <a:gd name="connsiteY6" fmla="*/ 448321 h 634165"/>
              <a:gd name="connsiteX7" fmla="*/ 504079 w 685507"/>
              <a:gd name="connsiteY7" fmla="*/ 293486 h 634165"/>
              <a:gd name="connsiteX8" fmla="*/ 504079 w 685507"/>
              <a:gd name="connsiteY8" fmla="*/ 130200 h 634165"/>
              <a:gd name="connsiteX9" fmla="*/ 623821 w 685507"/>
              <a:gd name="connsiteY9" fmla="*/ 32229 h 634165"/>
              <a:gd name="connsiteX10" fmla="*/ 133964 w 685507"/>
              <a:gd name="connsiteY10" fmla="*/ 21343 h 634165"/>
              <a:gd name="connsiteX0" fmla="*/ 207730 w 673213"/>
              <a:gd name="connsiteY0" fmla="*/ 21343 h 639235"/>
              <a:gd name="connsiteX1" fmla="*/ 207730 w 673213"/>
              <a:gd name="connsiteY1" fmla="*/ 165358 h 639235"/>
              <a:gd name="connsiteX2" fmla="*/ 135722 w 673213"/>
              <a:gd name="connsiteY2" fmla="*/ 237367 h 639235"/>
              <a:gd name="connsiteX3" fmla="*/ 3336 w 673213"/>
              <a:gd name="connsiteY3" fmla="*/ 396527 h 639235"/>
              <a:gd name="connsiteX4" fmla="*/ 155736 w 673213"/>
              <a:gd name="connsiteY4" fmla="*/ 538041 h 639235"/>
              <a:gd name="connsiteX5" fmla="*/ 199279 w 673213"/>
              <a:gd name="connsiteY5" fmla="*/ 625127 h 639235"/>
              <a:gd name="connsiteX6" fmla="*/ 351746 w 673213"/>
              <a:gd name="connsiteY6" fmla="*/ 453391 h 639235"/>
              <a:gd name="connsiteX7" fmla="*/ 504079 w 673213"/>
              <a:gd name="connsiteY7" fmla="*/ 298556 h 639235"/>
              <a:gd name="connsiteX8" fmla="*/ 504079 w 673213"/>
              <a:gd name="connsiteY8" fmla="*/ 135270 h 639235"/>
              <a:gd name="connsiteX9" fmla="*/ 623821 w 673213"/>
              <a:gd name="connsiteY9" fmla="*/ 37299 h 639235"/>
              <a:gd name="connsiteX10" fmla="*/ 207730 w 673213"/>
              <a:gd name="connsiteY10" fmla="*/ 21343 h 639235"/>
              <a:gd name="connsiteX0" fmla="*/ 207730 w 673213"/>
              <a:gd name="connsiteY0" fmla="*/ 21343 h 639235"/>
              <a:gd name="connsiteX1" fmla="*/ 207730 w 673213"/>
              <a:gd name="connsiteY1" fmla="*/ 165358 h 639235"/>
              <a:gd name="connsiteX2" fmla="*/ 135722 w 673213"/>
              <a:gd name="connsiteY2" fmla="*/ 309375 h 639235"/>
              <a:gd name="connsiteX3" fmla="*/ 3336 w 673213"/>
              <a:gd name="connsiteY3" fmla="*/ 396527 h 639235"/>
              <a:gd name="connsiteX4" fmla="*/ 155736 w 673213"/>
              <a:gd name="connsiteY4" fmla="*/ 538041 h 639235"/>
              <a:gd name="connsiteX5" fmla="*/ 199279 w 673213"/>
              <a:gd name="connsiteY5" fmla="*/ 625127 h 639235"/>
              <a:gd name="connsiteX6" fmla="*/ 351746 w 673213"/>
              <a:gd name="connsiteY6" fmla="*/ 453391 h 639235"/>
              <a:gd name="connsiteX7" fmla="*/ 504079 w 673213"/>
              <a:gd name="connsiteY7" fmla="*/ 298556 h 639235"/>
              <a:gd name="connsiteX8" fmla="*/ 504079 w 673213"/>
              <a:gd name="connsiteY8" fmla="*/ 135270 h 639235"/>
              <a:gd name="connsiteX9" fmla="*/ 623821 w 673213"/>
              <a:gd name="connsiteY9" fmla="*/ 37299 h 639235"/>
              <a:gd name="connsiteX10" fmla="*/ 207730 w 673213"/>
              <a:gd name="connsiteY10" fmla="*/ 21343 h 639235"/>
              <a:gd name="connsiteX0" fmla="*/ 219731 w 685214"/>
              <a:gd name="connsiteY0" fmla="*/ 21343 h 639235"/>
              <a:gd name="connsiteX1" fmla="*/ 219731 w 685214"/>
              <a:gd name="connsiteY1" fmla="*/ 165358 h 639235"/>
              <a:gd name="connsiteX2" fmla="*/ 75715 w 685214"/>
              <a:gd name="connsiteY2" fmla="*/ 309375 h 639235"/>
              <a:gd name="connsiteX3" fmla="*/ 15337 w 685214"/>
              <a:gd name="connsiteY3" fmla="*/ 396527 h 639235"/>
              <a:gd name="connsiteX4" fmla="*/ 167737 w 685214"/>
              <a:gd name="connsiteY4" fmla="*/ 538041 h 639235"/>
              <a:gd name="connsiteX5" fmla="*/ 211280 w 685214"/>
              <a:gd name="connsiteY5" fmla="*/ 625127 h 639235"/>
              <a:gd name="connsiteX6" fmla="*/ 363747 w 685214"/>
              <a:gd name="connsiteY6" fmla="*/ 453391 h 639235"/>
              <a:gd name="connsiteX7" fmla="*/ 516080 w 685214"/>
              <a:gd name="connsiteY7" fmla="*/ 298556 h 639235"/>
              <a:gd name="connsiteX8" fmla="*/ 516080 w 685214"/>
              <a:gd name="connsiteY8" fmla="*/ 135270 h 639235"/>
              <a:gd name="connsiteX9" fmla="*/ 635822 w 685214"/>
              <a:gd name="connsiteY9" fmla="*/ 37299 h 639235"/>
              <a:gd name="connsiteX10" fmla="*/ 219731 w 685214"/>
              <a:gd name="connsiteY10" fmla="*/ 21343 h 639235"/>
              <a:gd name="connsiteX0" fmla="*/ 219731 w 685214"/>
              <a:gd name="connsiteY0" fmla="*/ 21343 h 639235"/>
              <a:gd name="connsiteX1" fmla="*/ 219731 w 685214"/>
              <a:gd name="connsiteY1" fmla="*/ 165358 h 639235"/>
              <a:gd name="connsiteX2" fmla="*/ 75715 w 685214"/>
              <a:gd name="connsiteY2" fmla="*/ 309375 h 639235"/>
              <a:gd name="connsiteX3" fmla="*/ 15337 w 685214"/>
              <a:gd name="connsiteY3" fmla="*/ 396527 h 639235"/>
              <a:gd name="connsiteX4" fmla="*/ 167737 w 685214"/>
              <a:gd name="connsiteY4" fmla="*/ 538041 h 639235"/>
              <a:gd name="connsiteX5" fmla="*/ 211280 w 685214"/>
              <a:gd name="connsiteY5" fmla="*/ 625127 h 639235"/>
              <a:gd name="connsiteX6" fmla="*/ 363747 w 685214"/>
              <a:gd name="connsiteY6" fmla="*/ 453391 h 639235"/>
              <a:gd name="connsiteX7" fmla="*/ 516080 w 685214"/>
              <a:gd name="connsiteY7" fmla="*/ 298556 h 639235"/>
              <a:gd name="connsiteX8" fmla="*/ 516080 w 685214"/>
              <a:gd name="connsiteY8" fmla="*/ 135270 h 639235"/>
              <a:gd name="connsiteX9" fmla="*/ 635822 w 685214"/>
              <a:gd name="connsiteY9" fmla="*/ 37299 h 639235"/>
              <a:gd name="connsiteX10" fmla="*/ 219731 w 685214"/>
              <a:gd name="connsiteY10" fmla="*/ 21343 h 639235"/>
              <a:gd name="connsiteX0" fmla="*/ 219731 w 629163"/>
              <a:gd name="connsiteY0" fmla="*/ 24002 h 641894"/>
              <a:gd name="connsiteX1" fmla="*/ 219731 w 629163"/>
              <a:gd name="connsiteY1" fmla="*/ 168017 h 641894"/>
              <a:gd name="connsiteX2" fmla="*/ 75715 w 629163"/>
              <a:gd name="connsiteY2" fmla="*/ 312034 h 641894"/>
              <a:gd name="connsiteX3" fmla="*/ 15337 w 629163"/>
              <a:gd name="connsiteY3" fmla="*/ 399186 h 641894"/>
              <a:gd name="connsiteX4" fmla="*/ 167737 w 629163"/>
              <a:gd name="connsiteY4" fmla="*/ 540700 h 641894"/>
              <a:gd name="connsiteX5" fmla="*/ 211280 w 629163"/>
              <a:gd name="connsiteY5" fmla="*/ 627786 h 641894"/>
              <a:gd name="connsiteX6" fmla="*/ 363747 w 629163"/>
              <a:gd name="connsiteY6" fmla="*/ 456050 h 641894"/>
              <a:gd name="connsiteX7" fmla="*/ 516080 w 629163"/>
              <a:gd name="connsiteY7" fmla="*/ 301215 h 641894"/>
              <a:gd name="connsiteX8" fmla="*/ 516080 w 629163"/>
              <a:gd name="connsiteY8" fmla="*/ 137929 h 641894"/>
              <a:gd name="connsiteX9" fmla="*/ 579771 w 629163"/>
              <a:gd name="connsiteY9" fmla="*/ 24002 h 641894"/>
              <a:gd name="connsiteX10" fmla="*/ 219731 w 629163"/>
              <a:gd name="connsiteY10" fmla="*/ 24002 h 64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163" h="641894">
                <a:moveTo>
                  <a:pt x="219731" y="24002"/>
                </a:moveTo>
                <a:cubicBezTo>
                  <a:pt x="159724" y="48004"/>
                  <a:pt x="243734" y="120012"/>
                  <a:pt x="219731" y="168017"/>
                </a:cubicBezTo>
                <a:cubicBezTo>
                  <a:pt x="195728" y="216022"/>
                  <a:pt x="109781" y="273506"/>
                  <a:pt x="75715" y="312034"/>
                </a:cubicBezTo>
                <a:cubicBezTo>
                  <a:pt x="41649" y="350562"/>
                  <a:pt x="0" y="361075"/>
                  <a:pt x="15337" y="399186"/>
                </a:cubicBezTo>
                <a:cubicBezTo>
                  <a:pt x="30674" y="437297"/>
                  <a:pt x="135080" y="502600"/>
                  <a:pt x="167737" y="540700"/>
                </a:cubicBezTo>
                <a:cubicBezTo>
                  <a:pt x="200394" y="578800"/>
                  <a:pt x="178612" y="641894"/>
                  <a:pt x="211280" y="627786"/>
                </a:cubicBezTo>
                <a:cubicBezTo>
                  <a:pt x="243948" y="613678"/>
                  <a:pt x="312947" y="510479"/>
                  <a:pt x="363747" y="456050"/>
                </a:cubicBezTo>
                <a:cubicBezTo>
                  <a:pt x="414547" y="401621"/>
                  <a:pt x="490691" y="354235"/>
                  <a:pt x="516080" y="301215"/>
                </a:cubicBezTo>
                <a:cubicBezTo>
                  <a:pt x="541469" y="248195"/>
                  <a:pt x="505465" y="184131"/>
                  <a:pt x="516080" y="137929"/>
                </a:cubicBezTo>
                <a:cubicBezTo>
                  <a:pt x="526695" y="91727"/>
                  <a:pt x="629163" y="42990"/>
                  <a:pt x="579771" y="24002"/>
                </a:cubicBezTo>
                <a:cubicBezTo>
                  <a:pt x="530380" y="5014"/>
                  <a:pt x="279738" y="0"/>
                  <a:pt x="219731" y="2400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93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635896" y="306896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巴西利亚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3" name="流程图: 手动操作 32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83768" y="2204864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亚马孙河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79512" y="764704"/>
            <a:ext cx="923201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4.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分）因地制宜。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一个地区要实现可持续发展，必须考虑当地自然条件，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因地制宜发展经济。让我们一起感悟巴西经济发展智慧。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完成各题。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121"/>
          <p:cNvGrpSpPr>
            <a:grpSpLocks/>
          </p:cNvGrpSpPr>
          <p:nvPr/>
        </p:nvGrpSpPr>
        <p:grpSpPr bwMode="auto">
          <a:xfrm>
            <a:off x="2051720" y="1556792"/>
            <a:ext cx="4872360" cy="2520280"/>
            <a:chOff x="1030" y="105729"/>
            <a:chExt cx="8241" cy="5439"/>
          </a:xfrm>
        </p:grpSpPr>
        <p:sp>
          <p:nvSpPr>
            <p:cNvPr id="20485" name="文本框 208"/>
            <p:cNvSpPr txBox="1">
              <a:spLocks noChangeArrowheads="1"/>
            </p:cNvSpPr>
            <p:nvPr/>
          </p:nvSpPr>
          <p:spPr bwMode="auto">
            <a:xfrm>
              <a:off x="4955" y="110730"/>
              <a:ext cx="1530" cy="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4" name="图片 12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3EEFA"/>
                </a:clrFrom>
                <a:clrTo>
                  <a:srgbClr val="D3EEFA">
                    <a:alpha val="0"/>
                  </a:srgbClr>
                </a:clrTo>
              </a:clrChange>
              <a:lum bright="-36000" contrast="48000"/>
              <a:grayscl/>
            </a:blip>
            <a:srcRect/>
            <a:stretch>
              <a:fillRect/>
            </a:stretch>
          </p:blipFill>
          <p:spPr bwMode="auto">
            <a:xfrm>
              <a:off x="1030" y="105729"/>
              <a:ext cx="4548" cy="5026"/>
            </a:xfrm>
            <a:prstGeom prst="rect">
              <a:avLst/>
            </a:prstGeom>
            <a:noFill/>
          </p:spPr>
        </p:pic>
        <p:sp>
          <p:nvSpPr>
            <p:cNvPr id="20483" name="自选图形 127"/>
            <p:cNvSpPr>
              <a:spLocks noChangeArrowheads="1"/>
            </p:cNvSpPr>
            <p:nvPr/>
          </p:nvSpPr>
          <p:spPr bwMode="auto">
            <a:xfrm>
              <a:off x="3555" y="108567"/>
              <a:ext cx="1554" cy="1080"/>
            </a:xfrm>
            <a:prstGeom prst="wedgeRectCallout">
              <a:avLst>
                <a:gd name="adj1" fmla="val 104569"/>
                <a:gd name="adj2" fmla="val -54690"/>
              </a:avLst>
            </a:prstGeom>
            <a:noFill/>
            <a:ln w="9525">
              <a:solidFill>
                <a:srgbClr val="000001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2" name="图片 120" descr="IMG_2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" y="107378"/>
              <a:ext cx="3268" cy="2303"/>
            </a:xfrm>
            <a:prstGeom prst="rect">
              <a:avLst/>
            </a:prstGeom>
            <a:noFill/>
          </p:spPr>
        </p:pic>
      </p:grp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755576" y="4005064"/>
            <a:ext cx="557396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）结合所学知识完成思维导图填空。（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6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分）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0" name="组合 128"/>
          <p:cNvGrpSpPr>
            <a:grpSpLocks/>
          </p:cNvGrpSpPr>
          <p:nvPr/>
        </p:nvGrpSpPr>
        <p:grpSpPr bwMode="auto">
          <a:xfrm>
            <a:off x="683568" y="4797148"/>
            <a:ext cx="8136592" cy="1296357"/>
            <a:chOff x="3015" y="128445"/>
            <a:chExt cx="9412" cy="1217"/>
          </a:xfrm>
        </p:grpSpPr>
        <p:sp>
          <p:nvSpPr>
            <p:cNvPr id="11" name="文本框 129"/>
            <p:cNvSpPr txBox="1">
              <a:spLocks noChangeArrowheads="1"/>
            </p:cNvSpPr>
            <p:nvPr/>
          </p:nvSpPr>
          <p:spPr bwMode="auto">
            <a:xfrm>
              <a:off x="7350" y="128670"/>
              <a:ext cx="1112" cy="6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以</a:t>
              </a: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带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气候为主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130"/>
            <p:cNvSpPr txBox="1">
              <a:spLocks noChangeArrowheads="1"/>
            </p:cNvSpPr>
            <p:nvPr/>
          </p:nvSpPr>
          <p:spPr bwMode="auto">
            <a:xfrm>
              <a:off x="3015" y="128805"/>
              <a:ext cx="567" cy="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巴西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文本框 131"/>
            <p:cNvSpPr txBox="1">
              <a:spLocks noChangeArrowheads="1"/>
            </p:cNvSpPr>
            <p:nvPr/>
          </p:nvSpPr>
          <p:spPr bwMode="auto">
            <a:xfrm>
              <a:off x="4065" y="128445"/>
              <a:ext cx="2774" cy="45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纬度位置：多位于</a:t>
              </a: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带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文本框 132"/>
            <p:cNvSpPr txBox="1">
              <a:spLocks noChangeArrowheads="1"/>
            </p:cNvSpPr>
            <p:nvPr/>
          </p:nvSpPr>
          <p:spPr bwMode="auto">
            <a:xfrm>
              <a:off x="4065" y="129003"/>
              <a:ext cx="2772" cy="6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海陆位置：位于</a:t>
              </a: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 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，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，海陆兼备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直线 133"/>
            <p:cNvSpPr>
              <a:spLocks noChangeShapeType="1"/>
            </p:cNvSpPr>
            <p:nvPr/>
          </p:nvSpPr>
          <p:spPr bwMode="auto">
            <a:xfrm>
              <a:off x="8520" y="129015"/>
              <a:ext cx="77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文本框 134"/>
            <p:cNvSpPr txBox="1">
              <a:spLocks noChangeArrowheads="1"/>
            </p:cNvSpPr>
            <p:nvPr/>
          </p:nvSpPr>
          <p:spPr bwMode="auto">
            <a:xfrm>
              <a:off x="8475" y="128625"/>
              <a:ext cx="825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因地制宜</a:t>
              </a:r>
              <a:endParaRPr kumimoji="0" 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文本框 135"/>
            <p:cNvSpPr txBox="1">
              <a:spLocks noChangeArrowheads="1"/>
            </p:cNvSpPr>
            <p:nvPr/>
          </p:nvSpPr>
          <p:spPr bwMode="auto">
            <a:xfrm>
              <a:off x="9315" y="128475"/>
              <a:ext cx="697" cy="10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盛产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咖啡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、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柑橘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8" name="组合 136"/>
            <p:cNvGrpSpPr>
              <a:grpSpLocks/>
            </p:cNvGrpSpPr>
            <p:nvPr/>
          </p:nvGrpSpPr>
          <p:grpSpPr bwMode="auto">
            <a:xfrm>
              <a:off x="3675" y="128820"/>
              <a:ext cx="284" cy="404"/>
              <a:chOff x="4350" y="128685"/>
              <a:chExt cx="284" cy="404"/>
            </a:xfrm>
          </p:grpSpPr>
          <p:sp>
            <p:nvSpPr>
              <p:cNvPr id="25" name="直线 137"/>
              <p:cNvSpPr>
                <a:spLocks noChangeShapeType="1"/>
              </p:cNvSpPr>
              <p:nvPr/>
            </p:nvSpPr>
            <p:spPr bwMode="auto">
              <a:xfrm flipV="1">
                <a:off x="4350" y="128685"/>
                <a:ext cx="285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直线 138"/>
              <p:cNvSpPr>
                <a:spLocks noChangeShapeType="1"/>
              </p:cNvSpPr>
              <p:nvPr/>
            </p:nvSpPr>
            <p:spPr bwMode="auto">
              <a:xfrm>
                <a:off x="4350" y="128925"/>
                <a:ext cx="285" cy="1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组合 139"/>
            <p:cNvGrpSpPr>
              <a:grpSpLocks/>
            </p:cNvGrpSpPr>
            <p:nvPr/>
          </p:nvGrpSpPr>
          <p:grpSpPr bwMode="auto">
            <a:xfrm rot="10800000">
              <a:off x="6960" y="128850"/>
              <a:ext cx="284" cy="404"/>
              <a:chOff x="4350" y="128685"/>
              <a:chExt cx="284" cy="404"/>
            </a:xfrm>
          </p:grpSpPr>
          <p:sp>
            <p:nvSpPr>
              <p:cNvPr id="23" name="直线 140"/>
              <p:cNvSpPr>
                <a:spLocks noChangeShapeType="1"/>
              </p:cNvSpPr>
              <p:nvPr/>
            </p:nvSpPr>
            <p:spPr bwMode="auto">
              <a:xfrm flipV="1">
                <a:off x="4350" y="128685"/>
                <a:ext cx="285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直线 141"/>
              <p:cNvSpPr>
                <a:spLocks noChangeShapeType="1"/>
              </p:cNvSpPr>
              <p:nvPr/>
            </p:nvSpPr>
            <p:spPr bwMode="auto">
              <a:xfrm>
                <a:off x="4350" y="128925"/>
                <a:ext cx="285" cy="1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直线 142"/>
            <p:cNvSpPr>
              <a:spLocks noChangeShapeType="1"/>
            </p:cNvSpPr>
            <p:nvPr/>
          </p:nvSpPr>
          <p:spPr bwMode="auto">
            <a:xfrm>
              <a:off x="10035" y="129045"/>
              <a:ext cx="73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文本框 143"/>
            <p:cNvSpPr txBox="1">
              <a:spLocks noChangeArrowheads="1"/>
            </p:cNvSpPr>
            <p:nvPr/>
          </p:nvSpPr>
          <p:spPr bwMode="auto">
            <a:xfrm>
              <a:off x="9900" y="128655"/>
              <a:ext cx="975" cy="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农产品加工</a:t>
              </a:r>
              <a:endParaRPr kumimoji="0" 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文本框 144"/>
            <p:cNvSpPr txBox="1">
              <a:spLocks noChangeArrowheads="1"/>
            </p:cNvSpPr>
            <p:nvPr/>
          </p:nvSpPr>
          <p:spPr bwMode="auto">
            <a:xfrm>
              <a:off x="10845" y="128580"/>
              <a:ext cx="1582" cy="8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出口咖啡豆、</a:t>
              </a:r>
              <a:endParaRPr kumimoji="0" 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sng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                     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、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楷体" pitchFamily="49" charset="-122"/>
                </a:rPr>
                <a:t>橘汁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7" name="文本框 2"/>
          <p:cNvSpPr txBox="1"/>
          <p:nvPr/>
        </p:nvSpPr>
        <p:spPr>
          <a:xfrm>
            <a:off x="3203848" y="4653136"/>
            <a:ext cx="493712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热</a:t>
            </a:r>
          </a:p>
        </p:txBody>
      </p:sp>
      <p:sp>
        <p:nvSpPr>
          <p:cNvPr id="28" name="文本框 4"/>
          <p:cNvSpPr txBox="1"/>
          <p:nvPr/>
        </p:nvSpPr>
        <p:spPr>
          <a:xfrm>
            <a:off x="3131840" y="5373216"/>
            <a:ext cx="1171575" cy="3063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南美洲东部</a:t>
            </a:r>
          </a:p>
        </p:txBody>
      </p:sp>
      <p:sp>
        <p:nvSpPr>
          <p:cNvPr id="29" name="文本框 5"/>
          <p:cNvSpPr txBox="1"/>
          <p:nvPr/>
        </p:nvSpPr>
        <p:spPr>
          <a:xfrm>
            <a:off x="1259632" y="5733256"/>
            <a:ext cx="1173163" cy="307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东临大西洋</a:t>
            </a:r>
          </a:p>
        </p:txBody>
      </p:sp>
      <p:sp>
        <p:nvSpPr>
          <p:cNvPr id="30" name="文本框 6"/>
          <p:cNvSpPr txBox="1"/>
          <p:nvPr/>
        </p:nvSpPr>
        <p:spPr>
          <a:xfrm>
            <a:off x="4644008" y="4941168"/>
            <a:ext cx="493712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热</a:t>
            </a:r>
          </a:p>
        </p:txBody>
      </p:sp>
      <p:sp>
        <p:nvSpPr>
          <p:cNvPr id="31" name="文本框 7"/>
          <p:cNvSpPr txBox="1"/>
          <p:nvPr/>
        </p:nvSpPr>
        <p:spPr>
          <a:xfrm>
            <a:off x="6084168" y="5301208"/>
            <a:ext cx="73977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甘蔗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596336" y="5157192"/>
            <a:ext cx="73977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蔗糖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29208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63888" y="3933056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80728"/>
            <a:ext cx="923201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4.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分）因地制宜。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一个地区要实现可持续发展，必须考虑当地自然条件，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因地制宜发展经济。让我们一起感悟巴西经济发展智慧。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完成各题。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121"/>
          <p:cNvGrpSpPr>
            <a:grpSpLocks/>
          </p:cNvGrpSpPr>
          <p:nvPr/>
        </p:nvGrpSpPr>
        <p:grpSpPr bwMode="auto">
          <a:xfrm>
            <a:off x="2123728" y="1772816"/>
            <a:ext cx="5232400" cy="3454400"/>
            <a:chOff x="1030" y="105729"/>
            <a:chExt cx="8241" cy="5439"/>
          </a:xfrm>
        </p:grpSpPr>
        <p:sp>
          <p:nvSpPr>
            <p:cNvPr id="20485" name="文本框 208"/>
            <p:cNvSpPr txBox="1">
              <a:spLocks noChangeArrowheads="1"/>
            </p:cNvSpPr>
            <p:nvPr/>
          </p:nvSpPr>
          <p:spPr bwMode="auto">
            <a:xfrm>
              <a:off x="4955" y="110730"/>
              <a:ext cx="1530" cy="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4" name="图片 12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3EEFA"/>
                </a:clrFrom>
                <a:clrTo>
                  <a:srgbClr val="D3EEFA">
                    <a:alpha val="0"/>
                  </a:srgbClr>
                </a:clrTo>
              </a:clrChange>
              <a:lum bright="-36000" contrast="48000"/>
              <a:grayscl/>
            </a:blip>
            <a:srcRect/>
            <a:stretch>
              <a:fillRect/>
            </a:stretch>
          </p:blipFill>
          <p:spPr bwMode="auto">
            <a:xfrm>
              <a:off x="1030" y="105729"/>
              <a:ext cx="4548" cy="5026"/>
            </a:xfrm>
            <a:prstGeom prst="rect">
              <a:avLst/>
            </a:prstGeom>
            <a:noFill/>
          </p:spPr>
        </p:pic>
        <p:sp>
          <p:nvSpPr>
            <p:cNvPr id="20483" name="自选图形 127"/>
            <p:cNvSpPr>
              <a:spLocks noChangeArrowheads="1"/>
            </p:cNvSpPr>
            <p:nvPr/>
          </p:nvSpPr>
          <p:spPr bwMode="auto">
            <a:xfrm>
              <a:off x="3555" y="108567"/>
              <a:ext cx="1554" cy="1080"/>
            </a:xfrm>
            <a:prstGeom prst="wedgeRectCallout">
              <a:avLst>
                <a:gd name="adj1" fmla="val 104569"/>
                <a:gd name="adj2" fmla="val -54690"/>
              </a:avLst>
            </a:prstGeom>
            <a:noFill/>
            <a:ln w="9525">
              <a:solidFill>
                <a:srgbClr val="000001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2" name="图片 120" descr="IMG_2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" y="107378"/>
              <a:ext cx="3268" cy="2303"/>
            </a:xfrm>
            <a:prstGeom prst="rect">
              <a:avLst/>
            </a:prstGeom>
            <a:noFill/>
          </p:spPr>
        </p:pic>
      </p:grpSp>
      <p:sp>
        <p:nvSpPr>
          <p:cNvPr id="11" name="矩形 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流程图: 手动操作 19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020272" y="4941168"/>
            <a:ext cx="122413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907704" y="5229200"/>
            <a:ext cx="936104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操作 28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55576" y="494116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）巴西工业分布与原材料关系密切，读图分析里约热内卢主要工业部门及其发展的有利条件。（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分）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652120" y="4653136"/>
            <a:ext cx="100811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分析类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084168" y="2996952"/>
            <a:ext cx="1152128" cy="93610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835696" y="4005064"/>
            <a:ext cx="1152128" cy="936104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923928" y="4293096"/>
            <a:ext cx="936104" cy="72008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18"/>
          <p:cNvSpPr txBox="1"/>
          <p:nvPr/>
        </p:nvSpPr>
        <p:spPr>
          <a:xfrm>
            <a:off x="611560" y="5517232"/>
            <a:ext cx="78517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钢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铁工业（或汽车工业、造船工业）（1分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利条件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铁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、石油、锰等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矿产资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源丰富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（1分）,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海陆交通便利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,劳动力充足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，市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场广阔（每点1分，共2分）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6" grpId="0" animBg="1"/>
      <p:bldP spid="29" grpId="0" animBg="1"/>
      <p:bldP spid="29" grpId="1" animBg="1"/>
      <p:bldP spid="32" grpId="0" animBg="1"/>
      <p:bldP spid="32" grpId="1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bldLvl="0" animBg="1"/>
      <p:bldP spid="4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980728"/>
            <a:ext cx="923201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4.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分）因地制宜。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一个地区要实现可持续发展，必须考虑当地自然条件，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因地制宜发展经济。让我们一起感悟巴西经济发展智慧。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完成各题。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121"/>
          <p:cNvGrpSpPr>
            <a:grpSpLocks/>
          </p:cNvGrpSpPr>
          <p:nvPr/>
        </p:nvGrpSpPr>
        <p:grpSpPr bwMode="auto">
          <a:xfrm>
            <a:off x="2123728" y="1772816"/>
            <a:ext cx="5232400" cy="3454400"/>
            <a:chOff x="1030" y="105729"/>
            <a:chExt cx="8241" cy="5439"/>
          </a:xfrm>
        </p:grpSpPr>
        <p:sp>
          <p:nvSpPr>
            <p:cNvPr id="20485" name="文本框 208"/>
            <p:cNvSpPr txBox="1">
              <a:spLocks noChangeArrowheads="1"/>
            </p:cNvSpPr>
            <p:nvPr/>
          </p:nvSpPr>
          <p:spPr bwMode="auto">
            <a:xfrm>
              <a:off x="4955" y="110730"/>
              <a:ext cx="1530" cy="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4" name="图片 12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D3EEFA"/>
                </a:clrFrom>
                <a:clrTo>
                  <a:srgbClr val="D3EEFA">
                    <a:alpha val="0"/>
                  </a:srgbClr>
                </a:clrTo>
              </a:clrChange>
              <a:lum bright="-36000" contrast="48000"/>
              <a:grayscl/>
            </a:blip>
            <a:srcRect/>
            <a:stretch>
              <a:fillRect/>
            </a:stretch>
          </p:blipFill>
          <p:spPr bwMode="auto">
            <a:xfrm>
              <a:off x="1030" y="105729"/>
              <a:ext cx="4548" cy="5026"/>
            </a:xfrm>
            <a:prstGeom prst="rect">
              <a:avLst/>
            </a:prstGeom>
            <a:noFill/>
          </p:spPr>
        </p:pic>
        <p:sp>
          <p:nvSpPr>
            <p:cNvPr id="20483" name="自选图形 127"/>
            <p:cNvSpPr>
              <a:spLocks noChangeArrowheads="1"/>
            </p:cNvSpPr>
            <p:nvPr/>
          </p:nvSpPr>
          <p:spPr bwMode="auto">
            <a:xfrm>
              <a:off x="3555" y="108567"/>
              <a:ext cx="1554" cy="1080"/>
            </a:xfrm>
            <a:prstGeom prst="wedgeRectCallout">
              <a:avLst>
                <a:gd name="adj1" fmla="val 104569"/>
                <a:gd name="adj2" fmla="val -54690"/>
              </a:avLst>
            </a:prstGeom>
            <a:noFill/>
            <a:ln w="9525">
              <a:solidFill>
                <a:srgbClr val="000001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20482" name="图片 120" descr="IMG_25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03" y="107378"/>
              <a:ext cx="3268" cy="2303"/>
            </a:xfrm>
            <a:prstGeom prst="rect">
              <a:avLst/>
            </a:prstGeom>
            <a:noFill/>
          </p:spPr>
        </p:pic>
      </p:grpSp>
      <p:sp>
        <p:nvSpPr>
          <p:cNvPr id="11" name="矩形 10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流程图: 手动操作 19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39952" y="5013176"/>
            <a:ext cx="108012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123728" y="5013176"/>
            <a:ext cx="936104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操作 28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1600" y="501317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）巴西热带雨林面积广大，环境效益明显，试举例说明。（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分）</a:t>
            </a:r>
            <a:endParaRPr lang="zh-CN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64088" y="4653136"/>
            <a:ext cx="12241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知识回顾</a:t>
            </a:r>
            <a:endParaRPr lang="zh-CN" altLang="en-US" b="1" dirty="0"/>
          </a:p>
        </p:txBody>
      </p:sp>
      <p:sp>
        <p:nvSpPr>
          <p:cNvPr id="35" name="文本框 18"/>
          <p:cNvSpPr txBox="1"/>
          <p:nvPr/>
        </p:nvSpPr>
        <p:spPr>
          <a:xfrm>
            <a:off x="827584" y="5445224"/>
            <a:ext cx="7851775" cy="10156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节全球气候；提供新鲜空气；涵养水源，保护淡水资源；保护土壤，防治土壤侵蚀；提供良好的生物生存环境，维护生物多样性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（每点1分，共3分）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6" grpId="0" animBg="1"/>
      <p:bldP spid="29" grpId="0" animBg="1"/>
      <p:bldP spid="29" grpId="1" animBg="1"/>
      <p:bldP spid="32" grpId="0" animBg="1"/>
      <p:bldP spid="32" grpId="1" animBg="1"/>
      <p:bldP spid="33" grpId="0" animBg="1"/>
      <p:bldP spid="34" grpId="0" animBg="1"/>
      <p:bldP spid="35" grpId="0" bldLvl="0" animBg="1"/>
      <p:bldP spid="3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67544" y="476672"/>
            <a:ext cx="886172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．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济南）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分）两河流域是人类最早的定居地之一，诞生了世界最早的村镇和城市。在数千年发展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历程中，当地人民创造了灿烂的文明。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宋三_GBK"/>
                <a:cs typeface="Calibri" pitchFamily="34" charset="0"/>
              </a:rPr>
              <a:t>根据图文资料，完成下列各题。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材料一：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两河流域即幼发拉底河和底格里斯河流域，在古代年降水量推测在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毫米至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毫米之间。巴格达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东南部的伊拉克民族被称为“沼泽阿拉伯人”，当地地势低洼，水流不畅，沼泽众多，生长着大量的芦苇。这里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有独具特色的芦苇屋，而中东地区大部分是用砂石建造的墙厚、窗小的房屋。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材料二：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是两河流域等高线地形图和中东石油产区分布图，图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是西亚的两种民居。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8193" name="Group 1"/>
          <p:cNvGrpSpPr>
            <a:grpSpLocks/>
          </p:cNvGrpSpPr>
          <p:nvPr/>
        </p:nvGrpSpPr>
        <p:grpSpPr bwMode="auto">
          <a:xfrm>
            <a:off x="1979712" y="1988840"/>
            <a:ext cx="4264025" cy="2266950"/>
            <a:chOff x="2019" y="3826"/>
            <a:chExt cx="6716" cy="3570"/>
          </a:xfrm>
        </p:grpSpPr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005" y="6862"/>
              <a:ext cx="105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Calibri" pitchFamily="34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Times New Roman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8198" name="Group 6"/>
            <p:cNvGrpSpPr>
              <a:grpSpLocks/>
            </p:cNvGrpSpPr>
            <p:nvPr/>
          </p:nvGrpSpPr>
          <p:grpSpPr bwMode="auto">
            <a:xfrm>
              <a:off x="2019" y="3826"/>
              <a:ext cx="6716" cy="3168"/>
              <a:chOff x="2019" y="3826"/>
              <a:chExt cx="6716" cy="3168"/>
            </a:xfrm>
          </p:grpSpPr>
          <p:grpSp>
            <p:nvGrpSpPr>
              <p:cNvPr id="8204" name="Group 12"/>
              <p:cNvGrpSpPr>
                <a:grpSpLocks/>
              </p:cNvGrpSpPr>
              <p:nvPr/>
            </p:nvGrpSpPr>
            <p:grpSpPr bwMode="auto">
              <a:xfrm>
                <a:off x="2019" y="3826"/>
                <a:ext cx="6716" cy="3168"/>
                <a:chOff x="2019" y="3826"/>
                <a:chExt cx="6716" cy="3168"/>
              </a:xfrm>
            </p:grpSpPr>
            <p:pic>
              <p:nvPicPr>
                <p:cNvPr id="8212" name="Picture 20" descr="1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2019" y="3831"/>
                  <a:ext cx="3412" cy="2994"/>
                </a:xfrm>
                <a:prstGeom prst="rect">
                  <a:avLst/>
                </a:prstGeom>
                <a:noFill/>
              </p:spPr>
            </p:pic>
            <p:sp>
              <p:nvSpPr>
                <p:cNvPr id="821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94" y="3990"/>
                  <a:ext cx="357" cy="4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里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10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97" y="4302"/>
                  <a:ext cx="357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海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09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68" y="6455"/>
                  <a:ext cx="1144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波斯湾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8206" name="Group 14"/>
                <p:cNvGrpSpPr>
                  <a:grpSpLocks/>
                </p:cNvGrpSpPr>
                <p:nvPr/>
              </p:nvGrpSpPr>
              <p:grpSpPr bwMode="auto">
                <a:xfrm>
                  <a:off x="5674" y="3826"/>
                  <a:ext cx="3061" cy="3027"/>
                  <a:chOff x="1800" y="1440"/>
                  <a:chExt cx="3984" cy="3835"/>
                </a:xfrm>
              </p:grpSpPr>
              <p:pic>
                <p:nvPicPr>
                  <p:cNvPr id="8208" name="Picture 16" descr="里海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lum bright="-1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0" y="1440"/>
                    <a:ext cx="3984" cy="3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207" name="Freeform 15"/>
                  <p:cNvSpPr>
                    <a:spLocks/>
                  </p:cNvSpPr>
                  <p:nvPr/>
                </p:nvSpPr>
                <p:spPr bwMode="auto">
                  <a:xfrm>
                    <a:off x="1927" y="3753"/>
                    <a:ext cx="3786" cy="20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340" y="156"/>
                      </a:cxn>
                      <a:cxn ang="0">
                        <a:pos x="3868" y="87"/>
                      </a:cxn>
                    </a:cxnLst>
                    <a:rect l="0" t="0" r="r" b="b"/>
                    <a:pathLst>
                      <a:path w="3868" h="170">
                        <a:moveTo>
                          <a:pt x="0" y="0"/>
                        </a:moveTo>
                        <a:cubicBezTo>
                          <a:pt x="847" y="71"/>
                          <a:pt x="1695" y="142"/>
                          <a:pt x="2340" y="156"/>
                        </a:cubicBezTo>
                        <a:cubicBezTo>
                          <a:pt x="2985" y="170"/>
                          <a:pt x="3568" y="113"/>
                          <a:pt x="3868" y="8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401" y="5232"/>
                  <a:ext cx="1163" cy="16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608" y="5520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5716" y="5532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回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5851" y="5547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归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5974" y="5571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线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7984" y="6198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119" y="5877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阿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7921" y="6090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7705" y="6282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伯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7390" y="6438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海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51520" y="3645024"/>
            <a:ext cx="682751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）下面是两河流域聚落形成的关系图，结合所学知识将空白处补充完整。（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分）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755576" y="4365104"/>
            <a:ext cx="7056784" cy="2492896"/>
            <a:chOff x="1472" y="8157"/>
            <a:chExt cx="8016" cy="2651"/>
          </a:xfrm>
        </p:grpSpPr>
        <p:cxnSp>
          <p:nvCxnSpPr>
            <p:cNvPr id="8229" name="AutoShape 37"/>
            <p:cNvCxnSpPr>
              <a:cxnSpLocks noChangeShapeType="1"/>
            </p:cNvCxnSpPr>
            <p:nvPr/>
          </p:nvCxnSpPr>
          <p:spPr bwMode="auto">
            <a:xfrm>
              <a:off x="2019" y="8251"/>
              <a:ext cx="1" cy="249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1472" y="8157"/>
              <a:ext cx="576" cy="2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聚落记录着两河流域文明的发展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2030" y="8282"/>
              <a:ext cx="72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地理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环境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066" y="8389"/>
              <a:ext cx="3082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上中游以</a:t>
              </a:r>
              <a:r>
                <a:rPr kumimoji="0" lang="zh-CN" altLang="en-US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①</a:t>
              </a:r>
              <a:r>
                <a:rPr kumimoji="0" lang="en-US" altLang="zh-CN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__ _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_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为主，下游以平原为主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33" name="Text Box 41"/>
            <p:cNvSpPr txBox="1">
              <a:spLocks noChangeArrowheads="1"/>
            </p:cNvSpPr>
            <p:nvPr/>
          </p:nvSpPr>
          <p:spPr bwMode="auto">
            <a:xfrm>
              <a:off x="7277" y="8397"/>
              <a:ext cx="2167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幼发拉底河、底格里斯河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34" name="Text Box 42"/>
            <p:cNvSpPr txBox="1">
              <a:spLocks noChangeArrowheads="1"/>
            </p:cNvSpPr>
            <p:nvPr/>
          </p:nvSpPr>
          <p:spPr bwMode="auto">
            <a:xfrm>
              <a:off x="2043" y="8907"/>
              <a:ext cx="6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农业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发展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35" name="Text Box 43"/>
            <p:cNvSpPr txBox="1">
              <a:spLocks noChangeArrowheads="1"/>
            </p:cNvSpPr>
            <p:nvPr/>
          </p:nvSpPr>
          <p:spPr bwMode="auto">
            <a:xfrm>
              <a:off x="2657" y="8388"/>
              <a:ext cx="1283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方正宋三_GBK" charset="-122"/>
                  <a:ea typeface="方正宋三_GBK" charset="-122"/>
                  <a:cs typeface="宋体" pitchFamily="2" charset="-122"/>
                </a:rPr>
                <a:t>气候比现在湿润</a:t>
              </a:r>
            </a:p>
          </p:txBody>
        </p: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2710" y="8993"/>
              <a:ext cx="2258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方正宋三_GBK" charset="-122"/>
                  <a:ea typeface="方正宋三_GBK" charset="-122"/>
                  <a:cs typeface="宋体" pitchFamily="2" charset="-122"/>
                </a:rPr>
                <a:t>草原广布，以畜牧业为主</a:t>
              </a:r>
            </a:p>
          </p:txBody>
        </p:sp>
        <p:sp>
          <p:nvSpPr>
            <p:cNvPr id="8237" name="Text Box 45"/>
            <p:cNvSpPr txBox="1">
              <a:spLocks noChangeArrowheads="1"/>
            </p:cNvSpPr>
            <p:nvPr/>
          </p:nvSpPr>
          <p:spPr bwMode="auto">
            <a:xfrm>
              <a:off x="5121" y="8989"/>
              <a:ext cx="4255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地势平坦，土壤肥沃，水源充足，发展</a:t>
              </a:r>
              <a:r>
                <a:rPr kumimoji="0" lang="zh-CN" altLang="en-US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②</a:t>
              </a:r>
              <a:r>
                <a:rPr kumimoji="0" lang="en-US" altLang="zh-CN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___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_    </a:t>
              </a: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农业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8238" name="AutoShape 46"/>
            <p:cNvCxnSpPr>
              <a:cxnSpLocks noChangeShapeType="1"/>
            </p:cNvCxnSpPr>
            <p:nvPr/>
          </p:nvCxnSpPr>
          <p:spPr bwMode="auto">
            <a:xfrm>
              <a:off x="8368" y="8811"/>
              <a:ext cx="1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025" y="9780"/>
              <a:ext cx="70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聚落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类型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40" name="Text Box 48"/>
            <p:cNvSpPr txBox="1">
              <a:spLocks noChangeArrowheads="1"/>
            </p:cNvSpPr>
            <p:nvPr/>
          </p:nvSpPr>
          <p:spPr bwMode="auto">
            <a:xfrm>
              <a:off x="8818" y="9868"/>
              <a:ext cx="670" cy="2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方正宋三_GBK" charset="-122"/>
                  <a:ea typeface="方正宋三_GBK" charset="-122"/>
                  <a:cs typeface="宋体" pitchFamily="2" charset="-122"/>
                </a:rPr>
                <a:t>聚落</a:t>
              </a:r>
            </a:p>
          </p:txBody>
        </p:sp>
        <p:cxnSp>
          <p:nvCxnSpPr>
            <p:cNvPr id="8241" name="AutoShape 49"/>
            <p:cNvCxnSpPr>
              <a:cxnSpLocks noChangeShapeType="1"/>
            </p:cNvCxnSpPr>
            <p:nvPr/>
          </p:nvCxnSpPr>
          <p:spPr bwMode="auto">
            <a:xfrm>
              <a:off x="3609" y="8758"/>
              <a:ext cx="0" cy="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cxnSp>
          <p:nvCxnSpPr>
            <p:cNvPr id="8242" name="AutoShape 50"/>
            <p:cNvCxnSpPr>
              <a:cxnSpLocks noChangeShapeType="1"/>
            </p:cNvCxnSpPr>
            <p:nvPr/>
          </p:nvCxnSpPr>
          <p:spPr bwMode="auto">
            <a:xfrm>
              <a:off x="4678" y="8760"/>
              <a:ext cx="0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sp>
          <p:nvSpPr>
            <p:cNvPr id="8243" name="Text Box 51"/>
            <p:cNvSpPr txBox="1">
              <a:spLocks noChangeArrowheads="1"/>
            </p:cNvSpPr>
            <p:nvPr/>
          </p:nvSpPr>
          <p:spPr bwMode="auto">
            <a:xfrm>
              <a:off x="4011" y="9580"/>
              <a:ext cx="2734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b="1" dirty="0" smtClean="0">
                  <a:solidFill>
                    <a:srgbClr val="0070C0"/>
                  </a:solidFill>
                  <a:latin typeface="方正宋三_GBK" charset="-122"/>
                  <a:ea typeface="方正宋三_GBK" charset="-122"/>
                  <a:cs typeface="宋体" pitchFamily="2" charset="-122"/>
                </a:rPr>
                <a:t>以放牧、耕作为主，形成了乡村</a:t>
              </a:r>
            </a:p>
          </p:txBody>
        </p:sp>
        <p:sp>
          <p:nvSpPr>
            <p:cNvPr id="8244" name="Text Box 52"/>
            <p:cNvSpPr txBox="1">
              <a:spLocks noChangeArrowheads="1"/>
            </p:cNvSpPr>
            <p:nvPr/>
          </p:nvSpPr>
          <p:spPr bwMode="auto">
            <a:xfrm>
              <a:off x="2791" y="10156"/>
              <a:ext cx="5077" cy="3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随着社会经济发展，逐步出现了工业、服务业等，形成了</a:t>
              </a:r>
              <a:r>
                <a:rPr kumimoji="0" lang="zh-CN" altLang="en-US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③</a:t>
              </a:r>
              <a:r>
                <a:rPr kumimoji="0" lang="en-US" altLang="zh-CN" sz="12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____</a:t>
              </a:r>
              <a:r>
                <a:rPr kumimoji="0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      </a:t>
              </a:r>
              <a:endPara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45" name="Oval 53"/>
            <p:cNvSpPr>
              <a:spLocks noChangeArrowheads="1"/>
            </p:cNvSpPr>
            <p:nvPr/>
          </p:nvSpPr>
          <p:spPr bwMode="auto">
            <a:xfrm>
              <a:off x="1935" y="8425"/>
              <a:ext cx="170" cy="170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6" name="Oval 54"/>
            <p:cNvSpPr>
              <a:spLocks noChangeArrowheads="1"/>
            </p:cNvSpPr>
            <p:nvPr/>
          </p:nvSpPr>
          <p:spPr bwMode="auto">
            <a:xfrm>
              <a:off x="1930" y="9087"/>
              <a:ext cx="170" cy="170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47" name="Oval 55"/>
            <p:cNvSpPr>
              <a:spLocks noChangeArrowheads="1"/>
            </p:cNvSpPr>
            <p:nvPr/>
          </p:nvSpPr>
          <p:spPr bwMode="auto">
            <a:xfrm>
              <a:off x="1937" y="9927"/>
              <a:ext cx="170" cy="170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8248" name="AutoShape 56"/>
            <p:cNvCxnSpPr>
              <a:cxnSpLocks noChangeShapeType="1"/>
            </p:cNvCxnSpPr>
            <p:nvPr/>
          </p:nvCxnSpPr>
          <p:spPr bwMode="auto">
            <a:xfrm>
              <a:off x="6310" y="8780"/>
              <a:ext cx="1" cy="2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cxnSp>
          <p:nvCxnSpPr>
            <p:cNvPr id="8249" name="AutoShape 57"/>
            <p:cNvCxnSpPr>
              <a:cxnSpLocks noChangeShapeType="1"/>
            </p:cNvCxnSpPr>
            <p:nvPr/>
          </p:nvCxnSpPr>
          <p:spPr bwMode="auto">
            <a:xfrm>
              <a:off x="4679" y="9356"/>
              <a:ext cx="0" cy="2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cxnSp>
          <p:nvCxnSpPr>
            <p:cNvPr id="8250" name="AutoShape 58"/>
            <p:cNvCxnSpPr>
              <a:cxnSpLocks noChangeShapeType="1"/>
            </p:cNvCxnSpPr>
            <p:nvPr/>
          </p:nvCxnSpPr>
          <p:spPr bwMode="auto">
            <a:xfrm>
              <a:off x="6135" y="9393"/>
              <a:ext cx="0" cy="1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cxnSp>
          <p:nvCxnSpPr>
            <p:cNvPr id="8251" name="AutoShape 59"/>
            <p:cNvCxnSpPr>
              <a:cxnSpLocks noChangeShapeType="1"/>
            </p:cNvCxnSpPr>
            <p:nvPr/>
          </p:nvCxnSpPr>
          <p:spPr bwMode="auto">
            <a:xfrm>
              <a:off x="5372" y="9960"/>
              <a:ext cx="0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</p:cxnSp>
        <p:sp>
          <p:nvSpPr>
            <p:cNvPr id="8252" name="Text Box 60"/>
            <p:cNvSpPr txBox="1">
              <a:spLocks noChangeArrowheads="1"/>
            </p:cNvSpPr>
            <p:nvPr/>
          </p:nvSpPr>
          <p:spPr bwMode="auto">
            <a:xfrm>
              <a:off x="8138" y="9780"/>
              <a:ext cx="670" cy="255"/>
            </a:xfrm>
            <a:prstGeom prst="rect">
              <a:avLst/>
            </a:prstGeom>
            <a:noFill/>
            <a:ln w="12700">
              <a:noFill/>
              <a:prstDash val="sysDot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方正宋三_GBK" charset="-122"/>
                  <a:ea typeface="方正宋三_GBK" charset="-122"/>
                  <a:cs typeface="宋体" pitchFamily="2" charset="-122"/>
                </a:rPr>
                <a:t>统称</a:t>
              </a:r>
              <a:endParaRPr kumimoji="0" lang="zh-CN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cxnSp>
          <p:nvCxnSpPr>
            <p:cNvPr id="8253" name="AutoShape 61"/>
            <p:cNvCxnSpPr>
              <a:cxnSpLocks noChangeShapeType="1"/>
            </p:cNvCxnSpPr>
            <p:nvPr/>
          </p:nvCxnSpPr>
          <p:spPr bwMode="auto">
            <a:xfrm>
              <a:off x="7627" y="9765"/>
              <a:ext cx="1191" cy="283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254" name="AutoShape 62"/>
            <p:cNvCxnSpPr>
              <a:cxnSpLocks noChangeShapeType="1"/>
            </p:cNvCxnSpPr>
            <p:nvPr/>
          </p:nvCxnSpPr>
          <p:spPr bwMode="auto">
            <a:xfrm flipV="1">
              <a:off x="7863" y="10048"/>
              <a:ext cx="680" cy="281"/>
            </a:xfrm>
            <a:prstGeom prst="bentConnector3">
              <a:avLst>
                <a:gd name="adj1" fmla="val 5231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8255" name="AutoShape 63"/>
            <p:cNvCxnSpPr>
              <a:cxnSpLocks noChangeShapeType="1"/>
            </p:cNvCxnSpPr>
            <p:nvPr/>
          </p:nvCxnSpPr>
          <p:spPr bwMode="auto">
            <a:xfrm>
              <a:off x="6797" y="9764"/>
              <a:ext cx="83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pic>
        <p:nvPicPr>
          <p:cNvPr id="53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2"/>
            <a:ext cx="576064" cy="617686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3419872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高原（山地）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60232" y="50131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灌溉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40152" y="616530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城市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39752" y="2060848"/>
            <a:ext cx="1224136" cy="7920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516216" y="836712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3568" y="1988840"/>
          <a:ext cx="8064896" cy="3411796"/>
        </p:xfrm>
        <a:graphic>
          <a:graphicData uri="http://schemas.openxmlformats.org/drawingml/2006/table">
            <a:tbl>
              <a:tblPr/>
              <a:tblGrid>
                <a:gridCol w="676585"/>
                <a:gridCol w="1846327"/>
                <a:gridCol w="1847328"/>
                <a:gridCol w="1847328"/>
                <a:gridCol w="1847328"/>
              </a:tblGrid>
              <a:tr h="121447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景</a:t>
                      </a:r>
                      <a:r>
                        <a:rPr lang="zh-CN" sz="1800" b="1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观</a:t>
                      </a:r>
                      <a:endParaRPr lang="en-US" altLang="zh-CN" sz="1800" b="1" kern="100" dirty="0" smtClean="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图片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00" dirty="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974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地</a:t>
                      </a:r>
                      <a:r>
                        <a:rPr lang="zh-CN" sz="1800" b="1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区</a:t>
                      </a:r>
                      <a:endParaRPr lang="en-US" altLang="zh-CN" sz="1800" b="1" kern="100" dirty="0" smtClean="0"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名</a:t>
                      </a: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称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日本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印度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</a:t>
                      </a:r>
                      <a:r>
                        <a:rPr lang="en-US" sz="1800" b="1" u="sng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 </a:t>
                      </a: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A      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</a:t>
                      </a:r>
                      <a:r>
                        <a:rPr lang="en-US" sz="1800" b="1" u="sng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</a:t>
                      </a: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B      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气候类型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楷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亚热带、温带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季风气候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b="1" u="sng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    C      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热带草原气候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寒带气候</a:t>
                      </a:r>
                      <a:endParaRPr lang="zh-CN" sz="1800" b="1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49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环境问题</a:t>
                      </a:r>
                      <a:endParaRPr lang="zh-CN" sz="1800" b="1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位于板块交界处，多</a:t>
                      </a: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</a:t>
                      </a:r>
                      <a:r>
                        <a:rPr lang="en-US" sz="1800" b="1" u="sng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 D      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多</a:t>
                      </a:r>
                      <a:r>
                        <a:rPr lang="zh-CN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</a:t>
                      </a: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</a:t>
                      </a:r>
                      <a:r>
                        <a:rPr lang="en-US" sz="1800" b="1" u="sng" kern="100" dirty="0" smtClean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</a:t>
                      </a: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E    </a:t>
                      </a: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灾害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b="1" u="sng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     F    </a:t>
                      </a: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问题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乱捕滥杀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楷体"/>
                        </a:rPr>
                        <a:t>环境污染</a:t>
                      </a:r>
                      <a:endParaRPr lang="zh-CN" sz="1800" b="1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980728"/>
            <a:ext cx="9090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1.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6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分）对号入座。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世界各地受不同自然、人文因素的影响，特征差异明显。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请将下列景观图片与对应的地区名称、气候类型、环境问题对号入座。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Picture 2" descr="C:\Users\Administrator\Documents\Tencent Files\515596057\Image\C2C\JN1{${[)`@0K364F}CPLVT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1532910" cy="10079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132856"/>
            <a:ext cx="152840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132857"/>
            <a:ext cx="1512168" cy="100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290" name="Picture 2" descr="http://y2.ifengimg.com/f04c9b92453d105f/2012/0309/xes_b00e312ebcb5f3027071111aca816d5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132856"/>
            <a:ext cx="1512168" cy="1027888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"/>
          <p:cNvSpPr txBox="1"/>
          <p:nvPr/>
        </p:nvSpPr>
        <p:spPr>
          <a:xfrm>
            <a:off x="1691680" y="5085184"/>
            <a:ext cx="1304925" cy="306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火山、地震</a:t>
            </a:r>
          </a:p>
        </p:txBody>
      </p:sp>
      <p:sp>
        <p:nvSpPr>
          <p:cNvPr id="24" name="文本框 2"/>
          <p:cNvSpPr txBox="1"/>
          <p:nvPr/>
        </p:nvSpPr>
        <p:spPr>
          <a:xfrm>
            <a:off x="5148064" y="3429000"/>
            <a:ext cx="1543050" cy="306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撒哈拉以南非洲</a:t>
            </a:r>
          </a:p>
        </p:txBody>
      </p:sp>
      <p:sp>
        <p:nvSpPr>
          <p:cNvPr id="25" name="文本框 3"/>
          <p:cNvSpPr txBox="1"/>
          <p:nvPr/>
        </p:nvSpPr>
        <p:spPr>
          <a:xfrm>
            <a:off x="6876256" y="3429000"/>
            <a:ext cx="1835150" cy="306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极地地区（北极地区</a:t>
            </a:r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6" name="文本框 4"/>
          <p:cNvSpPr txBox="1"/>
          <p:nvPr/>
        </p:nvSpPr>
        <p:spPr>
          <a:xfrm>
            <a:off x="3419872" y="4077072"/>
            <a:ext cx="1306512" cy="307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热带季风气候</a:t>
            </a:r>
          </a:p>
        </p:txBody>
      </p:sp>
      <p:sp>
        <p:nvSpPr>
          <p:cNvPr id="27" name="文本框 6"/>
          <p:cNvSpPr txBox="1"/>
          <p:nvPr/>
        </p:nvSpPr>
        <p:spPr>
          <a:xfrm>
            <a:off x="3851920" y="4797152"/>
            <a:ext cx="1176337" cy="3063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旱涝（水旱）</a:t>
            </a:r>
          </a:p>
        </p:txBody>
      </p:sp>
      <p:sp>
        <p:nvSpPr>
          <p:cNvPr id="28" name="文本框 7"/>
          <p:cNvSpPr txBox="1"/>
          <p:nvPr/>
        </p:nvSpPr>
        <p:spPr>
          <a:xfrm>
            <a:off x="5148064" y="5229200"/>
            <a:ext cx="1656184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人口、粮食、环</a:t>
            </a:r>
            <a:r>
              <a:rPr lang="zh-CN" altLang="en-US" sz="1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境</a:t>
            </a:r>
            <a:endParaRPr lang="en-US" altLang="zh-CN" sz="1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或土地荒漠化</a:t>
            </a:r>
            <a:endParaRPr lang="zh-CN" altLang="en-US" sz="1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animBg="1"/>
      <p:bldP spid="24" grpId="0" animBg="1"/>
      <p:bldP spid="24" grpId="1" animBg="1"/>
      <p:bldP spid="25" grpId="0" bldLvl="0" animBg="1"/>
      <p:bldP spid="25" grpId="1" animBg="1"/>
      <p:bldP spid="26" grpId="0" bldLvl="0" animBg="1"/>
      <p:bldP spid="26" grpId="1" animBg="1"/>
      <p:bldP spid="27" grpId="0" bldLvl="0" animBg="1"/>
      <p:bldP spid="27" grpId="1" animBg="1"/>
      <p:bldP spid="28" grpId="0" bldLvl="0" animBg="1"/>
      <p:bldP spid="2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67544" y="476672"/>
            <a:ext cx="886172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．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济南）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分）两河流域是人类最早的定居地之一，诞生了世界最早的村镇和城市。在数千年发展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历程中，当地人民创造了灿烂的文明。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宋三_GBK"/>
                <a:cs typeface="Calibri" pitchFamily="34" charset="0"/>
              </a:rPr>
              <a:t>根据图文资料，完成下列各题。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材料一：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两河流域即幼发拉底河和底格里斯河流域，在古代年降水量推测在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毫米至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毫米之间。巴格达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东南部的伊拉克民族被称为“沼泽阿拉伯人”，当地地势低洼，水流不畅，沼泽众多，生长着大量的芦苇。这里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有独具特色的芦苇屋，而中东地区大部分是用砂石建造的墙厚、窗小的房屋。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材料二：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是两河流域等高线地形图和中东石油产区分布图，图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是西亚的两种民居。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79712" y="1988840"/>
            <a:ext cx="4264025" cy="2266950"/>
            <a:chOff x="2019" y="3826"/>
            <a:chExt cx="6716" cy="3570"/>
          </a:xfrm>
        </p:grpSpPr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005" y="6862"/>
              <a:ext cx="105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Calibri" pitchFamily="34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Times New Roman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19" y="3826"/>
              <a:ext cx="6716" cy="3168"/>
              <a:chOff x="2019" y="3826"/>
              <a:chExt cx="6716" cy="316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019" y="3826"/>
                <a:ext cx="6716" cy="3168"/>
                <a:chOff x="2019" y="3826"/>
                <a:chExt cx="6716" cy="3168"/>
              </a:xfrm>
            </p:grpSpPr>
            <p:pic>
              <p:nvPicPr>
                <p:cNvPr id="8212" name="Picture 20" descr="1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2019" y="3831"/>
                  <a:ext cx="3412" cy="2994"/>
                </a:xfrm>
                <a:prstGeom prst="rect">
                  <a:avLst/>
                </a:prstGeom>
                <a:noFill/>
              </p:spPr>
            </p:pic>
            <p:sp>
              <p:nvSpPr>
                <p:cNvPr id="821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94" y="3990"/>
                  <a:ext cx="357" cy="4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里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10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97" y="4302"/>
                  <a:ext cx="357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海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09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68" y="6455"/>
                  <a:ext cx="1144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波斯湾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5674" y="3826"/>
                  <a:ext cx="3061" cy="3027"/>
                  <a:chOff x="1800" y="1440"/>
                  <a:chExt cx="3984" cy="3835"/>
                </a:xfrm>
              </p:grpSpPr>
              <p:pic>
                <p:nvPicPr>
                  <p:cNvPr id="8208" name="Picture 16" descr="里海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lum bright="-1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0" y="1440"/>
                    <a:ext cx="3984" cy="3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207" name="Freeform 15"/>
                  <p:cNvSpPr>
                    <a:spLocks/>
                  </p:cNvSpPr>
                  <p:nvPr/>
                </p:nvSpPr>
                <p:spPr bwMode="auto">
                  <a:xfrm>
                    <a:off x="1927" y="3753"/>
                    <a:ext cx="3786" cy="20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340" y="156"/>
                      </a:cxn>
                      <a:cxn ang="0">
                        <a:pos x="3868" y="87"/>
                      </a:cxn>
                    </a:cxnLst>
                    <a:rect l="0" t="0" r="r" b="b"/>
                    <a:pathLst>
                      <a:path w="3868" h="170">
                        <a:moveTo>
                          <a:pt x="0" y="0"/>
                        </a:moveTo>
                        <a:cubicBezTo>
                          <a:pt x="847" y="71"/>
                          <a:pt x="1695" y="142"/>
                          <a:pt x="2340" y="156"/>
                        </a:cubicBezTo>
                        <a:cubicBezTo>
                          <a:pt x="2985" y="170"/>
                          <a:pt x="3568" y="113"/>
                          <a:pt x="3868" y="8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401" y="5232"/>
                  <a:ext cx="1163" cy="16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608" y="5520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5716" y="5532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回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5851" y="5547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归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5974" y="5571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线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7984" y="6198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119" y="5877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阿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7921" y="6090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7705" y="6282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伯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7390" y="6438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海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53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2"/>
            <a:ext cx="576064" cy="617686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5576" y="414908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）归纳该地河流的水文特征。（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2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43608" y="4653136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水量小（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分）；上游地区流速快或下游地区流速慢（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分）；无结冰期（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分）（答对两条得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 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516216" y="836712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343400" y="3135086"/>
            <a:ext cx="1807029" cy="116114"/>
          </a:xfrm>
          <a:custGeom>
            <a:avLst/>
            <a:gdLst>
              <a:gd name="connsiteX0" fmla="*/ 0 w 1807029"/>
              <a:gd name="connsiteY0" fmla="*/ 0 h 116114"/>
              <a:gd name="connsiteX1" fmla="*/ 511629 w 1807029"/>
              <a:gd name="connsiteY1" fmla="*/ 65314 h 116114"/>
              <a:gd name="connsiteX2" fmla="*/ 925286 w 1807029"/>
              <a:gd name="connsiteY2" fmla="*/ 108857 h 116114"/>
              <a:gd name="connsiteX3" fmla="*/ 1469571 w 1807029"/>
              <a:gd name="connsiteY3" fmla="*/ 108857 h 116114"/>
              <a:gd name="connsiteX4" fmla="*/ 1807029 w 1807029"/>
              <a:gd name="connsiteY4" fmla="*/ 65314 h 116114"/>
              <a:gd name="connsiteX5" fmla="*/ 1807029 w 1807029"/>
              <a:gd name="connsiteY5" fmla="*/ 65314 h 1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7029" h="116114">
                <a:moveTo>
                  <a:pt x="0" y="0"/>
                </a:moveTo>
                <a:lnTo>
                  <a:pt x="511629" y="65314"/>
                </a:lnTo>
                <a:cubicBezTo>
                  <a:pt x="665843" y="83457"/>
                  <a:pt x="765629" y="101600"/>
                  <a:pt x="925286" y="108857"/>
                </a:cubicBezTo>
                <a:cubicBezTo>
                  <a:pt x="1084943" y="116114"/>
                  <a:pt x="1322614" y="116114"/>
                  <a:pt x="1469571" y="108857"/>
                </a:cubicBezTo>
                <a:cubicBezTo>
                  <a:pt x="1616528" y="101600"/>
                  <a:pt x="1807029" y="65314"/>
                  <a:pt x="1807029" y="65314"/>
                </a:cubicBezTo>
                <a:lnTo>
                  <a:pt x="1807029" y="65314"/>
                </a:lnTo>
              </a:path>
            </a:pathLst>
          </a:cu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267744" y="2204864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67544" y="476672"/>
            <a:ext cx="886172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．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济南）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分）两河流域是人类最早的定居地之一，诞生了世界最早的村镇和城市。在数千年发展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历程中，当地人民创造了灿烂的文明。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宋三_GBK"/>
                <a:cs typeface="Calibri" pitchFamily="34" charset="0"/>
              </a:rPr>
              <a:t>根据图文资料，完成下列各题。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材料一：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两河流域即幼发拉底河和底格里斯河流域，在古代年降水量推测在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毫米至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毫米之间。巴格达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东南部的伊拉克民族被称为“沼泽阿拉伯人”，当地地势低洼，水流不畅，沼泽众多，生长着大量的芦苇。这里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有独具特色的芦苇屋，而中东地区大部分是用砂石建造的墙厚、窗小的房屋。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材料二：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是两河流域等高线地形图和中东石油产区分布图，图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是西亚的两种民居。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79712" y="1988840"/>
            <a:ext cx="4264025" cy="2266950"/>
            <a:chOff x="2019" y="3826"/>
            <a:chExt cx="6716" cy="3570"/>
          </a:xfrm>
        </p:grpSpPr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005" y="6862"/>
              <a:ext cx="105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Calibri" pitchFamily="34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Times New Roman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19" y="3826"/>
              <a:ext cx="6716" cy="3168"/>
              <a:chOff x="2019" y="3826"/>
              <a:chExt cx="6716" cy="316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019" y="3826"/>
                <a:ext cx="6716" cy="3168"/>
                <a:chOff x="2019" y="3826"/>
                <a:chExt cx="6716" cy="3168"/>
              </a:xfrm>
            </p:grpSpPr>
            <p:pic>
              <p:nvPicPr>
                <p:cNvPr id="8212" name="Picture 20" descr="1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2019" y="3831"/>
                  <a:ext cx="3412" cy="2994"/>
                </a:xfrm>
                <a:prstGeom prst="rect">
                  <a:avLst/>
                </a:prstGeom>
                <a:noFill/>
              </p:spPr>
            </p:pic>
            <p:sp>
              <p:nvSpPr>
                <p:cNvPr id="821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94" y="3990"/>
                  <a:ext cx="357" cy="4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里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10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97" y="4302"/>
                  <a:ext cx="357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海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09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68" y="6455"/>
                  <a:ext cx="1144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波斯湾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5674" y="3826"/>
                  <a:ext cx="3061" cy="3027"/>
                  <a:chOff x="1800" y="1440"/>
                  <a:chExt cx="3984" cy="3835"/>
                </a:xfrm>
              </p:grpSpPr>
              <p:pic>
                <p:nvPicPr>
                  <p:cNvPr id="8208" name="Picture 16" descr="里海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lum bright="-1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0" y="1440"/>
                    <a:ext cx="3984" cy="3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207" name="Freeform 15"/>
                  <p:cNvSpPr>
                    <a:spLocks/>
                  </p:cNvSpPr>
                  <p:nvPr/>
                </p:nvSpPr>
                <p:spPr bwMode="auto">
                  <a:xfrm>
                    <a:off x="1927" y="3753"/>
                    <a:ext cx="3786" cy="20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340" y="156"/>
                      </a:cxn>
                      <a:cxn ang="0">
                        <a:pos x="3868" y="87"/>
                      </a:cxn>
                    </a:cxnLst>
                    <a:rect l="0" t="0" r="r" b="b"/>
                    <a:pathLst>
                      <a:path w="3868" h="170">
                        <a:moveTo>
                          <a:pt x="0" y="0"/>
                        </a:moveTo>
                        <a:cubicBezTo>
                          <a:pt x="847" y="71"/>
                          <a:pt x="1695" y="142"/>
                          <a:pt x="2340" y="156"/>
                        </a:cubicBezTo>
                        <a:cubicBezTo>
                          <a:pt x="2985" y="170"/>
                          <a:pt x="3568" y="113"/>
                          <a:pt x="3868" y="8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401" y="5232"/>
                  <a:ext cx="1163" cy="16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608" y="5520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5716" y="5532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回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5851" y="5547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归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5974" y="5571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线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7984" y="6198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119" y="5877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阿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7921" y="6090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7705" y="6282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伯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7390" y="6438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海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53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2"/>
            <a:ext cx="576064" cy="61768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539552" y="4581128"/>
            <a:ext cx="5328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芦苇屋：芦苇广布（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分），气候炎热干燥（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分）；就地取材，利于通风透气（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分）； 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墙厚窗小：气候炎热干燥（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分）；墙厚有利于隔热，窗小有利于减少热风（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 </a:t>
            </a:r>
            <a:endParaRPr lang="zh-CN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95536" y="4077072"/>
            <a:ext cx="5955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）分析西亚两种民居与当地自然环境的关系。（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Times New Roman" pitchFamily="18" charset="0"/>
              </a:rPr>
              <a:t>5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 charset="-122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35841" name="Group 1"/>
          <p:cNvGrpSpPr>
            <a:grpSpLocks/>
          </p:cNvGrpSpPr>
          <p:nvPr/>
        </p:nvGrpSpPr>
        <p:grpSpPr bwMode="auto">
          <a:xfrm>
            <a:off x="5796136" y="4437112"/>
            <a:ext cx="3170237" cy="1872208"/>
            <a:chOff x="4860" y="12825"/>
            <a:chExt cx="4992" cy="2145"/>
          </a:xfrm>
        </p:grpSpPr>
        <p:pic>
          <p:nvPicPr>
            <p:cNvPr id="35844" name="Picture 4" descr="西亚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80" y="12825"/>
              <a:ext cx="2472" cy="1670"/>
            </a:xfrm>
            <a:prstGeom prst="rect">
              <a:avLst/>
            </a:prstGeom>
            <a:noFill/>
          </p:spPr>
        </p:pic>
        <p:pic>
          <p:nvPicPr>
            <p:cNvPr id="35843" name="Picture 3" descr="芦苇屋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0" y="12855"/>
              <a:ext cx="2426" cy="1628"/>
            </a:xfrm>
            <a:prstGeom prst="rect">
              <a:avLst/>
            </a:prstGeom>
            <a:noFill/>
          </p:spPr>
        </p:pic>
        <p:sp>
          <p:nvSpPr>
            <p:cNvPr id="35842" name="Text Box 2"/>
            <p:cNvSpPr txBox="1">
              <a:spLocks noChangeArrowheads="1"/>
            </p:cNvSpPr>
            <p:nvPr/>
          </p:nvSpPr>
          <p:spPr bwMode="auto">
            <a:xfrm>
              <a:off x="7074" y="14460"/>
              <a:ext cx="535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 charset="-122"/>
                  <a:cs typeface="Calibri" pitchFamily="34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 charset="-122"/>
                  <a:cs typeface="Times New Roman" pitchFamily="18" charset="0"/>
                </a:rPr>
                <a:t>12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876256" y="1052736"/>
            <a:ext cx="1584176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67544" y="476672"/>
            <a:ext cx="886172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．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2019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Calibri" pitchFamily="34" charset="0"/>
              </a:rPr>
              <a:t>·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济南）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（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分）两河流域是人类最早的定居地之一，诞生了世界最早的村镇和城市。在数千年发展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历程中，当地人民创造了灿烂的文明。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方正宋三_GBK"/>
                <a:cs typeface="Calibri" pitchFamily="34" charset="0"/>
              </a:rPr>
              <a:t>根据图文资料，完成下列各题。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材料一：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两河流域即幼发拉底河和底格里斯河流域，在古代年降水量推测在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200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毫米至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400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毫米之间。巴格达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东南部的伊拉克民族被称为“沼泽阿拉伯人”，当地地势低洼，水流不畅，沼泽众多，生长着大量的芦苇。这里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有独具特色的芦苇屋，而中东地区大部分是用砂石建造的墙厚、窗小的房屋。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Calibri" pitchFamily="34" charset="0"/>
              </a:rPr>
              <a:t>材料二：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是两河流域等高线地形图和中东石油产区分布图，图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Times New Roman" pitchFamily="18" charset="0"/>
              </a:rPr>
              <a:t>12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/>
                <a:cs typeface="Calibri" pitchFamily="34" charset="0"/>
              </a:rPr>
              <a:t>是西亚的两种民居。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79712" y="1988840"/>
            <a:ext cx="4264025" cy="2266950"/>
            <a:chOff x="2019" y="3826"/>
            <a:chExt cx="6716" cy="3570"/>
          </a:xfrm>
        </p:grpSpPr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5005" y="6862"/>
              <a:ext cx="1057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Calibri" pitchFamily="34" charset="0"/>
                </a:rPr>
                <a:t>图</a:t>
              </a: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方正宋三_GBK"/>
                  <a:cs typeface="Times New Roman" pitchFamily="18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19" y="3826"/>
              <a:ext cx="6716" cy="3168"/>
              <a:chOff x="2019" y="3826"/>
              <a:chExt cx="6716" cy="3168"/>
            </a:xfrm>
          </p:grpSpPr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019" y="3826"/>
                <a:ext cx="6716" cy="3168"/>
                <a:chOff x="2019" y="3826"/>
                <a:chExt cx="6716" cy="3168"/>
              </a:xfrm>
            </p:grpSpPr>
            <p:pic>
              <p:nvPicPr>
                <p:cNvPr id="8212" name="Picture 20" descr="1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2019" y="3831"/>
                  <a:ext cx="3412" cy="2994"/>
                </a:xfrm>
                <a:prstGeom prst="rect">
                  <a:avLst/>
                </a:prstGeom>
                <a:noFill/>
              </p:spPr>
            </p:pic>
            <p:sp>
              <p:nvSpPr>
                <p:cNvPr id="8211" name="Text Box 1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894" y="3990"/>
                  <a:ext cx="357" cy="4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里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10" name="Text Box 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997" y="4302"/>
                  <a:ext cx="357" cy="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海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sp>
              <p:nvSpPr>
                <p:cNvPr id="8209" name="Text Box 1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468" y="6455"/>
                  <a:ext cx="1144" cy="5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sz="7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方正宋三_GBK"/>
                      <a:cs typeface="Calibri" pitchFamily="34" charset="0"/>
                    </a:rPr>
                    <a:t>波斯湾</a:t>
                  </a:r>
                  <a:endParaRPr kumimoji="0" 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5674" y="3826"/>
                  <a:ext cx="3061" cy="3027"/>
                  <a:chOff x="1800" y="1440"/>
                  <a:chExt cx="3984" cy="3835"/>
                </a:xfrm>
              </p:grpSpPr>
              <p:pic>
                <p:nvPicPr>
                  <p:cNvPr id="8208" name="Picture 16" descr="里海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lum bright="-1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00" y="1440"/>
                    <a:ext cx="3984" cy="3835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8207" name="Freeform 15"/>
                  <p:cNvSpPr>
                    <a:spLocks/>
                  </p:cNvSpPr>
                  <p:nvPr/>
                </p:nvSpPr>
                <p:spPr bwMode="auto">
                  <a:xfrm>
                    <a:off x="1927" y="3753"/>
                    <a:ext cx="3786" cy="20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340" y="156"/>
                      </a:cxn>
                      <a:cxn ang="0">
                        <a:pos x="3868" y="87"/>
                      </a:cxn>
                    </a:cxnLst>
                    <a:rect l="0" t="0" r="r" b="b"/>
                    <a:pathLst>
                      <a:path w="3868" h="170">
                        <a:moveTo>
                          <a:pt x="0" y="0"/>
                        </a:moveTo>
                        <a:cubicBezTo>
                          <a:pt x="847" y="71"/>
                          <a:pt x="1695" y="142"/>
                          <a:pt x="2340" y="156"/>
                        </a:cubicBezTo>
                        <a:cubicBezTo>
                          <a:pt x="2985" y="170"/>
                          <a:pt x="3568" y="113"/>
                          <a:pt x="3868" y="87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205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5401" y="5232"/>
                  <a:ext cx="1163" cy="16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608" y="5520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北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2" name="Text Box 10"/>
              <p:cNvSpPr txBox="1">
                <a:spLocks noChangeArrowheads="1"/>
              </p:cNvSpPr>
              <p:nvPr/>
            </p:nvSpPr>
            <p:spPr bwMode="auto">
              <a:xfrm>
                <a:off x="5716" y="5532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回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1" name="Text Box 9"/>
              <p:cNvSpPr txBox="1">
                <a:spLocks noChangeArrowheads="1"/>
              </p:cNvSpPr>
              <p:nvPr/>
            </p:nvSpPr>
            <p:spPr bwMode="auto">
              <a:xfrm>
                <a:off x="5851" y="5547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归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200" name="Text Box 8"/>
              <p:cNvSpPr txBox="1">
                <a:spLocks noChangeArrowheads="1"/>
              </p:cNvSpPr>
              <p:nvPr/>
            </p:nvSpPr>
            <p:spPr bwMode="auto">
              <a:xfrm>
                <a:off x="5974" y="5571"/>
                <a:ext cx="387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5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Calibri" pitchFamily="34" charset="0"/>
                  </a:rPr>
                  <a:t>线</a:t>
                </a:r>
                <a:endParaRPr kumimoji="0" 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7984" y="6198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8119" y="5877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阿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7921" y="6090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拉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7705" y="6282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伯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94" name="Text Box 2"/>
            <p:cNvSpPr txBox="1">
              <a:spLocks noChangeArrowheads="1"/>
            </p:cNvSpPr>
            <p:nvPr/>
          </p:nvSpPr>
          <p:spPr bwMode="auto">
            <a:xfrm>
              <a:off x="7390" y="6438"/>
              <a:ext cx="54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7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Calibri" pitchFamily="34" charset="0"/>
                </a:rPr>
                <a:t>海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pic>
        <p:nvPicPr>
          <p:cNvPr id="53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6672"/>
            <a:ext cx="576064" cy="61768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1259632" y="4869160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丰富的石油资源（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 ；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海运（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 、管道运输便利（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 ；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国际市场需求量大（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分）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611560" y="4221088"/>
            <a:ext cx="77332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）目前两河流域国家的经济以出口石油为主，分析当地发展石油工业的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方正宋三_GBK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l"/>
                <a:tab pos="1600200" algn="l"/>
                <a:tab pos="2933700" algn="l"/>
                <a:tab pos="42672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有利条件。（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Times New Roman" pitchFamily="18" charset="0"/>
              </a:rPr>
              <a:t>4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方正宋三_GBK"/>
                <a:cs typeface="Calibri" pitchFamily="34" charset="0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9264" y="1916832"/>
            <a:ext cx="662473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为更精彩的明天拼搏</a:t>
            </a:r>
            <a:endParaRPr lang="en-US" altLang="zh-CN" sz="4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Strive   for  a   better  tomorrow</a:t>
            </a:r>
          </a:p>
          <a:p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      ——2020.04 ——</a:t>
            </a:r>
          </a:p>
          <a:p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2" y="1484784"/>
            <a:ext cx="4039121" cy="30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47664" y="3356992"/>
          <a:ext cx="5256583" cy="360040"/>
        </p:xfrm>
        <a:graphic>
          <a:graphicData uri="http://schemas.openxmlformats.org/drawingml/2006/table">
            <a:tbl>
              <a:tblPr/>
              <a:tblGrid>
                <a:gridCol w="1378020"/>
                <a:gridCol w="1984258"/>
                <a:gridCol w="1894305"/>
              </a:tblGrid>
              <a:tr h="360040">
                <a:tc>
                  <a:txBody>
                    <a:bodyPr/>
                    <a:lstStyle/>
                    <a:p>
                      <a:pPr marR="426720" algn="ctr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微软雅黑"/>
                          <a:ea typeface="宋体"/>
                          <a:cs typeface="微软雅黑"/>
                        </a:rPr>
                        <a:t>甲</a:t>
                      </a:r>
                      <a:endParaRPr lang="zh-CN" sz="1600" b="1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15265" algn="ctr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微软雅黑"/>
                          <a:ea typeface="宋体"/>
                          <a:cs typeface="微软雅黑"/>
                        </a:rPr>
                        <a:t>乙</a:t>
                      </a:r>
                      <a:endParaRPr lang="zh-CN" sz="1600" b="1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90830" algn="ctr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zh-CN" sz="1600" b="1" dirty="0">
                          <a:latin typeface="微软雅黑"/>
                          <a:ea typeface="宋体"/>
                          <a:cs typeface="微软雅黑"/>
                        </a:rPr>
                        <a:t>丙</a:t>
                      </a:r>
                      <a:endParaRPr lang="zh-CN" sz="1600" b="1" dirty="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547664" y="2132856"/>
            <a:ext cx="5515619" cy="1146299"/>
            <a:chOff x="1187624" y="1628800"/>
            <a:chExt cx="5515619" cy="1146299"/>
          </a:xfrm>
        </p:grpSpPr>
        <p:pic>
          <p:nvPicPr>
            <p:cNvPr id="2049" name="image23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1772816"/>
              <a:ext cx="1220788" cy="946150"/>
            </a:xfrm>
            <a:prstGeom prst="rect">
              <a:avLst/>
            </a:prstGeom>
            <a:noFill/>
          </p:spPr>
        </p:pic>
        <p:pic>
          <p:nvPicPr>
            <p:cNvPr id="2050" name="image24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6056" y="1628800"/>
              <a:ext cx="1627187" cy="1081088"/>
            </a:xfrm>
            <a:prstGeom prst="rect">
              <a:avLst/>
            </a:prstGeom>
            <a:noFill/>
          </p:spPr>
        </p:pic>
        <p:pic>
          <p:nvPicPr>
            <p:cNvPr id="2051" name="image25.jpe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1844824"/>
              <a:ext cx="1231900" cy="930275"/>
            </a:xfrm>
            <a:prstGeom prst="rect">
              <a:avLst/>
            </a:prstGeom>
            <a:noFill/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99592" y="476672"/>
            <a:ext cx="797205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（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2018·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济南）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（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1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）世界各地自然环境和人类活动各具特色。请将下列景观图片与其对应的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区域名称及区域特征对号入座。（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6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微软雅黑" pitchFamily="34" charset="-122"/>
              </a:rPr>
              <a:t>分）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微软雅黑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    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①澳大利亚	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      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②中东	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        </a:t>
            </a: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微软雅黑" pitchFamily="34" charset="-122"/>
              </a:rPr>
              <a:t>③南极地区</a:t>
            </a:r>
            <a:endParaRPr kumimoji="0" 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85975" algn="l"/>
                <a:tab pos="3644900" algn="l"/>
              </a:tabLst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6575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27584" y="4293096"/>
            <a:ext cx="56886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66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    填数字	                填字母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	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微软雅黑" pitchFamily="34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（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）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甲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（    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（       ）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乙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（        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（       ）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丙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宋体" pitchFamily="2" charset="-122"/>
                <a:cs typeface="微软雅黑" pitchFamily="34" charset="-122"/>
              </a:rPr>
              <a:t>———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（     </a:t>
            </a:r>
            <a:r>
              <a:rPr kumimoji="0" lang="zh-CN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  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微软雅黑" pitchFamily="34" charset="-122"/>
              </a:rPr>
              <a:t>）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微软雅黑" pitchFamily="34" charset="-122"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7136" y="378904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 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冰雪大陆   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b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水资源匮乏      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c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Calibri" pitchFamily="34" charset="0"/>
              </a:rPr>
              <a:t>世界活化石博物馆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450912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66675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  <a:tab pos="2400300" algn="l"/>
              </a:tabLst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cs typeface="微软雅黑" pitchFamily="34" charset="-122"/>
              </a:rPr>
              <a:t>请对号入座</a:t>
            </a:r>
            <a:endParaRPr lang="en-US" altLang="zh-CN" b="1" dirty="0" smtClean="0">
              <a:latin typeface="宋体" pitchFamily="2" charset="-122"/>
              <a:ea typeface="宋体" pitchFamily="2" charset="-122"/>
              <a:cs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4365104"/>
            <a:ext cx="6624736" cy="2187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7744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③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44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②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2080" y="5661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744" y="59492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①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080" y="59492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76672"/>
            <a:ext cx="576064" cy="617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252536" y="908720"/>
            <a:ext cx="975940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2.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分）关注时事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2018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日，美国和朝鲜领导人在新加坡举行了首次会晤，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吸引了全世界的目光。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根据图文资料，回答下列各题。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材料一：新加坡国土狭小，资源匮乏，但地理位置重要，航运收入一直是其重要的经济来源。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材料二：上世纪中期，朝鲜利用苏联提供的低价石油，作为农业机械的燃料和农药、化肥的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原料，以此发展了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石油农业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。苏联解体后，朝鲜失去低价石油的来源，其农业生产遇到巨大困难。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材料三：图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9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中南半岛图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东南亚图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朝鲜半岛地形图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4097" name="组合 394"/>
          <p:cNvGrpSpPr>
            <a:grpSpLocks/>
          </p:cNvGrpSpPr>
          <p:nvPr/>
        </p:nvGrpSpPr>
        <p:grpSpPr bwMode="auto">
          <a:xfrm>
            <a:off x="539552" y="2780928"/>
            <a:ext cx="6768752" cy="2520290"/>
            <a:chOff x="4995" y="82513"/>
            <a:chExt cx="9381" cy="3205"/>
          </a:xfrm>
        </p:grpSpPr>
        <p:sp>
          <p:nvSpPr>
            <p:cNvPr id="4099" name="文本框 373"/>
            <p:cNvSpPr txBox="1">
              <a:spLocks noChangeArrowheads="1"/>
            </p:cNvSpPr>
            <p:nvPr/>
          </p:nvSpPr>
          <p:spPr bwMode="auto">
            <a:xfrm>
              <a:off x="9287" y="85223"/>
              <a:ext cx="1084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4098" name="图片 393" descr="中南半岛总图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95" y="82513"/>
              <a:ext cx="9381" cy="2800"/>
            </a:xfrm>
            <a:prstGeom prst="rect">
              <a:avLst/>
            </a:prstGeom>
            <a:noFill/>
          </p:spPr>
        </p:pic>
      </p:grp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51520" y="4653136"/>
            <a:ext cx="692048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）结合图文材料，分析新加坡航运收入丰厚的原因。（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75856" y="5013176"/>
            <a:ext cx="720080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95936" y="5013176"/>
            <a:ext cx="936104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流程图: 手动操作 21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操作 22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9912" y="1412776"/>
            <a:ext cx="1224136" cy="2880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55776" y="2708920"/>
            <a:ext cx="3168352" cy="23762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43808" y="2780928"/>
            <a:ext cx="27363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马六甲海峡及其交通意义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流程图: 手动操作 26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13"/>
          <p:cNvSpPr txBox="1"/>
          <p:nvPr/>
        </p:nvSpPr>
        <p:spPr>
          <a:xfrm>
            <a:off x="827584" y="5534561"/>
            <a:ext cx="7415485" cy="1323439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加坡位于马六甲海峡沿岸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（1分），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是欧洲、非洲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（答对一处即可得1分）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与东南亚、东亚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（答对一处即可得1分）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各港口最短航线的必经之地。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回答“十字路口”或“连接印度洋、太平洋”只得1分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0272" y="5013176"/>
            <a:ext cx="1008112" cy="369332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分析类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流程图: 手动操作 29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bldLvl="0" animBg="1"/>
      <p:bldP spid="28" grpId="1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252536" y="908720"/>
            <a:ext cx="975940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2.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分）关注时事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2018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日，美国和朝鲜领导人在新加坡举行了首次会晤，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吸引了全世界的目光。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根据图文资料，回答下列各题。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材料一：新加坡国土狭小，资源匮乏，但地理位置重要，航运收入一直是其重要的经济来源。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材料二：上世纪中期，朝鲜利用苏联提供的低价石油，作为农业机械的燃料和农药、化肥的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原料，以此发展了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石油农业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。苏联解体后，朝鲜失去低价石油的来源，其农业生产遇到巨大困难。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材料三：图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9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中南半岛图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东南亚图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朝鲜半岛地形图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394"/>
          <p:cNvGrpSpPr>
            <a:grpSpLocks/>
          </p:cNvGrpSpPr>
          <p:nvPr/>
        </p:nvGrpSpPr>
        <p:grpSpPr bwMode="auto">
          <a:xfrm>
            <a:off x="539552" y="2780928"/>
            <a:ext cx="6768752" cy="2520290"/>
            <a:chOff x="4995" y="82513"/>
            <a:chExt cx="9381" cy="3205"/>
          </a:xfrm>
        </p:grpSpPr>
        <p:sp>
          <p:nvSpPr>
            <p:cNvPr id="4099" name="文本框 373"/>
            <p:cNvSpPr txBox="1">
              <a:spLocks noChangeArrowheads="1"/>
            </p:cNvSpPr>
            <p:nvPr/>
          </p:nvSpPr>
          <p:spPr bwMode="auto">
            <a:xfrm>
              <a:off x="9287" y="85223"/>
              <a:ext cx="1084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4098" name="图片 393" descr="中南半岛总图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95" y="82513"/>
              <a:ext cx="9381" cy="2800"/>
            </a:xfrm>
            <a:prstGeom prst="rect">
              <a:avLst/>
            </a:prstGeom>
            <a:noFill/>
          </p:spPr>
        </p:pic>
      </p:grpSp>
      <p:sp>
        <p:nvSpPr>
          <p:cNvPr id="10" name="矩形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364088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763688" y="5013176"/>
            <a:ext cx="1008112" cy="36004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771800" y="5013176"/>
            <a:ext cx="2592288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67544" y="5013176"/>
            <a:ext cx="6896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）归纳中南半岛人口、城市的分布特点及成因。（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08104" y="5013176"/>
            <a:ext cx="648072" cy="43204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20272" y="4941168"/>
            <a:ext cx="197971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两问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归纳、分析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流程图: 手动操作 24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手动操作 25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5536" y="2708920"/>
            <a:ext cx="2232248" cy="23762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13"/>
          <p:cNvSpPr txBox="1"/>
          <p:nvPr/>
        </p:nvSpPr>
        <p:spPr>
          <a:xfrm>
            <a:off x="755576" y="5517232"/>
            <a:ext cx="775335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分布特点：河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流沿岸（1分）与河口三角洲（1分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成因：地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势平坦，土壤肥沃，易于灌溉（或水源充足），交通便利（每点1分，共3分）</a:t>
            </a:r>
          </a:p>
        </p:txBody>
      </p:sp>
      <p:sp>
        <p:nvSpPr>
          <p:cNvPr id="33" name="流程图: 手动操作 32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31" grpId="0" animBg="1"/>
      <p:bldP spid="31" grpId="1" animBg="1"/>
      <p:bldP spid="32" grpId="0" bldLvl="0" animBg="1"/>
      <p:bldP spid="32" grpId="1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252536" y="908720"/>
            <a:ext cx="975940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2.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分）关注时事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2018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日，美国和朝鲜领导人在新加坡举行了首次会晤，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吸引了全世界的目光。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根据图文资料，回答下列各题。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材料一：新加坡国土狭小，资源匮乏，但地理位置重要，航运收入一直是其重要的经济来源。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材料二：上世纪中期，朝鲜利用苏联提供的低价石油，作为农业机械的燃料和农药、化肥的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原料，以此发展了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石油农业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。苏联解体后，朝鲜失去低价石油的来源，其农业生产遇到巨大困难。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材料三：图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9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中南半岛图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东南亚图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朝鲜半岛地形图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394"/>
          <p:cNvGrpSpPr>
            <a:grpSpLocks/>
          </p:cNvGrpSpPr>
          <p:nvPr/>
        </p:nvGrpSpPr>
        <p:grpSpPr bwMode="auto">
          <a:xfrm>
            <a:off x="539552" y="2780928"/>
            <a:ext cx="6768752" cy="2520290"/>
            <a:chOff x="4995" y="82513"/>
            <a:chExt cx="9381" cy="3205"/>
          </a:xfrm>
        </p:grpSpPr>
        <p:sp>
          <p:nvSpPr>
            <p:cNvPr id="4099" name="文本框 373"/>
            <p:cNvSpPr txBox="1">
              <a:spLocks noChangeArrowheads="1"/>
            </p:cNvSpPr>
            <p:nvPr/>
          </p:nvSpPr>
          <p:spPr bwMode="auto">
            <a:xfrm>
              <a:off x="9287" y="85223"/>
              <a:ext cx="1084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4098" name="图片 393" descr="中南半岛总图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95" y="82513"/>
              <a:ext cx="9381" cy="2800"/>
            </a:xfrm>
            <a:prstGeom prst="rect">
              <a:avLst/>
            </a:prstGeom>
            <a:noFill/>
          </p:spPr>
        </p:pic>
      </p:grpSp>
      <p:sp>
        <p:nvSpPr>
          <p:cNvPr id="10" name="矩形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59632" y="5085184"/>
            <a:ext cx="2592288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76056" y="5013176"/>
            <a:ext cx="3096344" cy="64807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0" y="5157192"/>
            <a:ext cx="94772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）推测朝鲜种植业的分布地区，分析该国粮食短缺的自然和人文原因。（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3" name="流程图: 手动操作 22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1700808"/>
            <a:ext cx="9144000" cy="5040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24128" y="2708920"/>
            <a:ext cx="1656184" cy="23042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724128" y="4149080"/>
            <a:ext cx="360040" cy="64807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24128" y="3068960"/>
            <a:ext cx="576064" cy="28803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0446919">
            <a:off x="6181739" y="3447268"/>
            <a:ext cx="293864" cy="108012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操作 28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18"/>
          <p:cNvSpPr txBox="1"/>
          <p:nvPr/>
        </p:nvSpPr>
        <p:spPr>
          <a:xfrm>
            <a:off x="971600" y="5581650"/>
            <a:ext cx="73448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分布：在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西部沿海地区（或西部沿海平原）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（1分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自然原因：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平原面积狭小（或多水旱灾害）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（1分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人文原因：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对低价石油的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过度依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赖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（1分）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。（言之有理即可）</a:t>
            </a:r>
          </a:p>
        </p:txBody>
      </p:sp>
      <p:sp>
        <p:nvSpPr>
          <p:cNvPr id="31" name="流程图: 手动操作 30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127776" y="4797152"/>
            <a:ext cx="201622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lang="en-US" altLang="zh-CN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知识迁移）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bldLvl="0" animBg="1"/>
      <p:bldP spid="30" grpId="1" animBg="1"/>
      <p:bldP spid="31" grpId="0" animBg="1"/>
      <p:bldP spid="31" grpId="1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-252536" y="908720"/>
            <a:ext cx="975940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2.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14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分）关注时事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。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2018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年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月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12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日，美国和朝鲜领导人在新加坡举行了首次会晤，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吸引了全世界的目光。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根据图文资料，回答下列各题。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材料一：新加坡国土狭小，资源匮乏，但地理位置重要，航运收入一直是其重要的经济来源。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材料二：上世纪中期，朝鲜利用苏联提供的低价石油，作为农业机械的燃料和农药、化肥的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原料，以此发展了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石油农业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。苏联解体后，朝鲜失去低价石油的来源，其农业生产遇到巨大困难。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材料三：图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9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为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中南半岛图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东南亚图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朝鲜半岛地形图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。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" name="组合 394"/>
          <p:cNvGrpSpPr>
            <a:grpSpLocks/>
          </p:cNvGrpSpPr>
          <p:nvPr/>
        </p:nvGrpSpPr>
        <p:grpSpPr bwMode="auto">
          <a:xfrm>
            <a:off x="539552" y="2780928"/>
            <a:ext cx="6768752" cy="2520290"/>
            <a:chOff x="4995" y="82513"/>
            <a:chExt cx="9381" cy="3205"/>
          </a:xfrm>
        </p:grpSpPr>
        <p:sp>
          <p:nvSpPr>
            <p:cNvPr id="4099" name="文本框 373"/>
            <p:cNvSpPr txBox="1">
              <a:spLocks noChangeArrowheads="1"/>
            </p:cNvSpPr>
            <p:nvPr/>
          </p:nvSpPr>
          <p:spPr bwMode="auto">
            <a:xfrm>
              <a:off x="9287" y="85223"/>
              <a:ext cx="1084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9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4098" name="图片 393" descr="中南半岛总图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95" y="82513"/>
              <a:ext cx="9381" cy="2800"/>
            </a:xfrm>
            <a:prstGeom prst="rect">
              <a:avLst/>
            </a:prstGeom>
            <a:noFill/>
          </p:spPr>
        </p:pic>
      </p:grpSp>
      <p:sp>
        <p:nvSpPr>
          <p:cNvPr id="10" name="矩形 9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691680" y="4941168"/>
            <a:ext cx="2448272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72000" y="4941168"/>
            <a:ext cx="2016224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5013176"/>
            <a:ext cx="97353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）近年来，东南亚已成为中国人出境旅游的重要目的地，简要说明理由。（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884368" y="4941168"/>
            <a:ext cx="576064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操作 21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84368" y="4653136"/>
            <a:ext cx="1008112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分析类</a:t>
            </a:r>
            <a:endParaRPr lang="zh-CN" altLang="en-US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9552" y="2708920"/>
            <a:ext cx="5112568" cy="230425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627784" y="3068960"/>
            <a:ext cx="3024336" cy="82082"/>
          </a:xfrm>
          <a:custGeom>
            <a:avLst/>
            <a:gdLst>
              <a:gd name="connsiteX0" fmla="*/ 0 w 2950028"/>
              <a:gd name="connsiteY0" fmla="*/ 0 h 97971"/>
              <a:gd name="connsiteX1" fmla="*/ 816428 w 2950028"/>
              <a:gd name="connsiteY1" fmla="*/ 76200 h 97971"/>
              <a:gd name="connsiteX2" fmla="*/ 1948543 w 2950028"/>
              <a:gd name="connsiteY2" fmla="*/ 97971 h 97971"/>
              <a:gd name="connsiteX3" fmla="*/ 2950028 w 2950028"/>
              <a:gd name="connsiteY3" fmla="*/ 87085 h 97971"/>
              <a:gd name="connsiteX4" fmla="*/ 2950028 w 2950028"/>
              <a:gd name="connsiteY4" fmla="*/ 87085 h 97971"/>
              <a:gd name="connsiteX0" fmla="*/ 0 w 2950028"/>
              <a:gd name="connsiteY0" fmla="*/ 0 h 97971"/>
              <a:gd name="connsiteX1" fmla="*/ 813994 w 2950028"/>
              <a:gd name="connsiteY1" fmla="*/ 47667 h 97971"/>
              <a:gd name="connsiteX2" fmla="*/ 1948543 w 2950028"/>
              <a:gd name="connsiteY2" fmla="*/ 97971 h 97971"/>
              <a:gd name="connsiteX3" fmla="*/ 2950028 w 2950028"/>
              <a:gd name="connsiteY3" fmla="*/ 87085 h 97971"/>
              <a:gd name="connsiteX4" fmla="*/ 2950028 w 2950028"/>
              <a:gd name="connsiteY4" fmla="*/ 87085 h 97971"/>
              <a:gd name="connsiteX0" fmla="*/ 0 w 2950028"/>
              <a:gd name="connsiteY0" fmla="*/ 0 h 97971"/>
              <a:gd name="connsiteX1" fmla="*/ 813994 w 2950028"/>
              <a:gd name="connsiteY1" fmla="*/ 47667 h 97971"/>
              <a:gd name="connsiteX2" fmla="*/ 1948543 w 2950028"/>
              <a:gd name="connsiteY2" fmla="*/ 97971 h 97971"/>
              <a:gd name="connsiteX3" fmla="*/ 2950028 w 2950028"/>
              <a:gd name="connsiteY3" fmla="*/ 87085 h 97971"/>
              <a:gd name="connsiteX4" fmla="*/ 2950028 w 2950028"/>
              <a:gd name="connsiteY4" fmla="*/ 87085 h 97971"/>
              <a:gd name="connsiteX0" fmla="*/ 0 w 2950028"/>
              <a:gd name="connsiteY0" fmla="*/ 0 h 97971"/>
              <a:gd name="connsiteX1" fmla="*/ 741986 w 2950028"/>
              <a:gd name="connsiteY1" fmla="*/ 47667 h 97971"/>
              <a:gd name="connsiteX2" fmla="*/ 1948543 w 2950028"/>
              <a:gd name="connsiteY2" fmla="*/ 97971 h 97971"/>
              <a:gd name="connsiteX3" fmla="*/ 2950028 w 2950028"/>
              <a:gd name="connsiteY3" fmla="*/ 87085 h 97971"/>
              <a:gd name="connsiteX4" fmla="*/ 2950028 w 2950028"/>
              <a:gd name="connsiteY4" fmla="*/ 87085 h 97971"/>
              <a:gd name="connsiteX0" fmla="*/ 0 w 3024336"/>
              <a:gd name="connsiteY0" fmla="*/ 0 h 97971"/>
              <a:gd name="connsiteX1" fmla="*/ 741986 w 3024336"/>
              <a:gd name="connsiteY1" fmla="*/ 47667 h 97971"/>
              <a:gd name="connsiteX2" fmla="*/ 1948543 w 3024336"/>
              <a:gd name="connsiteY2" fmla="*/ 97971 h 97971"/>
              <a:gd name="connsiteX3" fmla="*/ 2950028 w 3024336"/>
              <a:gd name="connsiteY3" fmla="*/ 87085 h 97971"/>
              <a:gd name="connsiteX4" fmla="*/ 3024336 w 3024336"/>
              <a:gd name="connsiteY4" fmla="*/ 72008 h 97971"/>
              <a:gd name="connsiteX0" fmla="*/ 0 w 3024336"/>
              <a:gd name="connsiteY0" fmla="*/ 0 h 97971"/>
              <a:gd name="connsiteX1" fmla="*/ 741986 w 3024336"/>
              <a:gd name="connsiteY1" fmla="*/ 47667 h 97971"/>
              <a:gd name="connsiteX2" fmla="*/ 1948543 w 3024336"/>
              <a:gd name="connsiteY2" fmla="*/ 97971 h 97971"/>
              <a:gd name="connsiteX3" fmla="*/ 3024336 w 3024336"/>
              <a:gd name="connsiteY3" fmla="*/ 72008 h 97971"/>
              <a:gd name="connsiteX4" fmla="*/ 3024336 w 3024336"/>
              <a:gd name="connsiteY4" fmla="*/ 72008 h 97971"/>
              <a:gd name="connsiteX0" fmla="*/ 0 w 3024336"/>
              <a:gd name="connsiteY0" fmla="*/ 0 h 82082"/>
              <a:gd name="connsiteX1" fmla="*/ 741986 w 3024336"/>
              <a:gd name="connsiteY1" fmla="*/ 47667 h 82082"/>
              <a:gd name="connsiteX2" fmla="*/ 2088232 w 3024336"/>
              <a:gd name="connsiteY2" fmla="*/ 72008 h 82082"/>
              <a:gd name="connsiteX3" fmla="*/ 3024336 w 3024336"/>
              <a:gd name="connsiteY3" fmla="*/ 72008 h 82082"/>
              <a:gd name="connsiteX4" fmla="*/ 3024336 w 3024336"/>
              <a:gd name="connsiteY4" fmla="*/ 72008 h 82082"/>
              <a:gd name="connsiteX0" fmla="*/ 0 w 3024336"/>
              <a:gd name="connsiteY0" fmla="*/ 0 h 82082"/>
              <a:gd name="connsiteX1" fmla="*/ 741986 w 3024336"/>
              <a:gd name="connsiteY1" fmla="*/ 47667 h 82082"/>
              <a:gd name="connsiteX2" fmla="*/ 2088232 w 3024336"/>
              <a:gd name="connsiteY2" fmla="*/ 72008 h 82082"/>
              <a:gd name="connsiteX3" fmla="*/ 3024336 w 3024336"/>
              <a:gd name="connsiteY3" fmla="*/ 72008 h 82082"/>
              <a:gd name="connsiteX4" fmla="*/ 3024336 w 3024336"/>
              <a:gd name="connsiteY4" fmla="*/ 72008 h 82082"/>
              <a:gd name="connsiteX0" fmla="*/ 0 w 3024336"/>
              <a:gd name="connsiteY0" fmla="*/ 0 h 82082"/>
              <a:gd name="connsiteX1" fmla="*/ 741986 w 3024336"/>
              <a:gd name="connsiteY1" fmla="*/ 47667 h 82082"/>
              <a:gd name="connsiteX2" fmla="*/ 2088232 w 3024336"/>
              <a:gd name="connsiteY2" fmla="*/ 72008 h 82082"/>
              <a:gd name="connsiteX3" fmla="*/ 3024336 w 3024336"/>
              <a:gd name="connsiteY3" fmla="*/ 72008 h 82082"/>
              <a:gd name="connsiteX4" fmla="*/ 3024336 w 3024336"/>
              <a:gd name="connsiteY4" fmla="*/ 0 h 82082"/>
              <a:gd name="connsiteX0" fmla="*/ 0 w 3096344"/>
              <a:gd name="connsiteY0" fmla="*/ 0 h 82082"/>
              <a:gd name="connsiteX1" fmla="*/ 741986 w 3096344"/>
              <a:gd name="connsiteY1" fmla="*/ 47667 h 82082"/>
              <a:gd name="connsiteX2" fmla="*/ 2088232 w 3096344"/>
              <a:gd name="connsiteY2" fmla="*/ 72008 h 82082"/>
              <a:gd name="connsiteX3" fmla="*/ 3096344 w 3096344"/>
              <a:gd name="connsiteY3" fmla="*/ 72008 h 82082"/>
              <a:gd name="connsiteX4" fmla="*/ 3024336 w 3096344"/>
              <a:gd name="connsiteY4" fmla="*/ 0 h 82082"/>
              <a:gd name="connsiteX0" fmla="*/ 0 w 3096344"/>
              <a:gd name="connsiteY0" fmla="*/ 0 h 82082"/>
              <a:gd name="connsiteX1" fmla="*/ 741986 w 3096344"/>
              <a:gd name="connsiteY1" fmla="*/ 47667 h 82082"/>
              <a:gd name="connsiteX2" fmla="*/ 2088232 w 3096344"/>
              <a:gd name="connsiteY2" fmla="*/ 72008 h 82082"/>
              <a:gd name="connsiteX3" fmla="*/ 3096344 w 3096344"/>
              <a:gd name="connsiteY3" fmla="*/ 0 h 82082"/>
              <a:gd name="connsiteX4" fmla="*/ 3024336 w 3096344"/>
              <a:gd name="connsiteY4" fmla="*/ 0 h 82082"/>
              <a:gd name="connsiteX0" fmla="*/ 0 w 3096344"/>
              <a:gd name="connsiteY0" fmla="*/ 0 h 82082"/>
              <a:gd name="connsiteX1" fmla="*/ 741986 w 3096344"/>
              <a:gd name="connsiteY1" fmla="*/ 47667 h 82082"/>
              <a:gd name="connsiteX2" fmla="*/ 2088232 w 3096344"/>
              <a:gd name="connsiteY2" fmla="*/ 72008 h 82082"/>
              <a:gd name="connsiteX3" fmla="*/ 3096344 w 3096344"/>
              <a:gd name="connsiteY3" fmla="*/ 0 h 82082"/>
              <a:gd name="connsiteX4" fmla="*/ 3024336 w 3096344"/>
              <a:gd name="connsiteY4" fmla="*/ 0 h 82082"/>
              <a:gd name="connsiteX0" fmla="*/ 0 w 3096344"/>
              <a:gd name="connsiteY0" fmla="*/ 0 h 82082"/>
              <a:gd name="connsiteX1" fmla="*/ 741986 w 3096344"/>
              <a:gd name="connsiteY1" fmla="*/ 47667 h 82082"/>
              <a:gd name="connsiteX2" fmla="*/ 2088232 w 3096344"/>
              <a:gd name="connsiteY2" fmla="*/ 72008 h 82082"/>
              <a:gd name="connsiteX3" fmla="*/ 3096344 w 3096344"/>
              <a:gd name="connsiteY3" fmla="*/ 0 h 82082"/>
              <a:gd name="connsiteX4" fmla="*/ 3024336 w 3096344"/>
              <a:gd name="connsiteY4" fmla="*/ 0 h 8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344" h="82082">
                <a:moveTo>
                  <a:pt x="0" y="0"/>
                </a:moveTo>
                <a:cubicBezTo>
                  <a:pt x="245835" y="29936"/>
                  <a:pt x="417229" y="31339"/>
                  <a:pt x="741986" y="47667"/>
                </a:cubicBezTo>
                <a:cubicBezTo>
                  <a:pt x="1023820" y="82082"/>
                  <a:pt x="1710049" y="55240"/>
                  <a:pt x="2088232" y="72008"/>
                </a:cubicBezTo>
                <a:cubicBezTo>
                  <a:pt x="2497427" y="66126"/>
                  <a:pt x="2797764" y="33469"/>
                  <a:pt x="3096344" y="0"/>
                </a:cubicBezTo>
                <a:lnTo>
                  <a:pt x="3024336" y="0"/>
                </a:lnTo>
              </a:path>
            </a:pathLst>
          </a:cu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手动操作 28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操作 29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"/>
          <p:cNvSpPr txBox="1"/>
          <p:nvPr/>
        </p:nvSpPr>
        <p:spPr>
          <a:xfrm>
            <a:off x="1043608" y="5373216"/>
            <a:ext cx="6552728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①东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南亚与我国距离较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近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②热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带风光优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美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③语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言文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化相近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其它如：物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价低，旅游景点众多等（每点1分，共3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分）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流程图: 手动操作 31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2667000" y="4267200"/>
            <a:ext cx="2939143" cy="87086"/>
          </a:xfrm>
          <a:custGeom>
            <a:avLst/>
            <a:gdLst>
              <a:gd name="connsiteX0" fmla="*/ 0 w 2939143"/>
              <a:gd name="connsiteY0" fmla="*/ 0 h 87086"/>
              <a:gd name="connsiteX1" fmla="*/ 1992086 w 2939143"/>
              <a:gd name="connsiteY1" fmla="*/ 76200 h 87086"/>
              <a:gd name="connsiteX2" fmla="*/ 2939143 w 2939143"/>
              <a:gd name="connsiteY2" fmla="*/ 65314 h 87086"/>
              <a:gd name="connsiteX3" fmla="*/ 2939143 w 2939143"/>
              <a:gd name="connsiteY3" fmla="*/ 65314 h 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87086">
                <a:moveTo>
                  <a:pt x="0" y="0"/>
                </a:moveTo>
                <a:lnTo>
                  <a:pt x="1992086" y="76200"/>
                </a:lnTo>
                <a:cubicBezTo>
                  <a:pt x="2481943" y="87086"/>
                  <a:pt x="2939143" y="65314"/>
                  <a:pt x="2939143" y="65314"/>
                </a:cubicBezTo>
                <a:lnTo>
                  <a:pt x="2939143" y="65314"/>
                </a:ln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4" grpId="0" animBg="1"/>
      <p:bldP spid="22" grpId="0" animBg="1"/>
      <p:bldP spid="25" grpId="0" animBg="1"/>
      <p:bldP spid="26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bldLvl="0" animBg="1"/>
      <p:bldP spid="31" grpId="1" animBg="1"/>
      <p:bldP spid="32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79512" y="1772816"/>
            <a:ext cx="4355976" cy="3067050"/>
            <a:chOff x="0" y="1916832"/>
            <a:chExt cx="4355976" cy="3067050"/>
          </a:xfrm>
        </p:grpSpPr>
        <p:pic>
          <p:nvPicPr>
            <p:cNvPr id="13317" name="图片 1" descr="AC4558AF9B87B166C23F01EAD102E415"/>
            <p:cNvPicPr>
              <a:picLocks noChangeAspect="1" noChangeArrowheads="1"/>
            </p:cNvPicPr>
            <p:nvPr/>
          </p:nvPicPr>
          <p:blipFill>
            <a:blip r:embed="rId2" cstate="print"/>
            <a:srcRect l="8127" t="18919" r="5183" b="2026"/>
            <a:stretch>
              <a:fillRect/>
            </a:stretch>
          </p:blipFill>
          <p:spPr bwMode="auto">
            <a:xfrm>
              <a:off x="0" y="1916832"/>
              <a:ext cx="4355976" cy="3067050"/>
            </a:xfrm>
            <a:prstGeom prst="rect">
              <a:avLst/>
            </a:prstGeom>
            <a:noFill/>
          </p:spPr>
        </p:pic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2267744" y="3645025"/>
              <a:ext cx="432048" cy="4198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2267744" y="4365105"/>
              <a:ext cx="817568" cy="5760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314" name="Text Box 2"/>
            <p:cNvSpPr txBox="1">
              <a:spLocks noChangeArrowheads="1"/>
            </p:cNvSpPr>
            <p:nvPr/>
          </p:nvSpPr>
          <p:spPr bwMode="auto">
            <a:xfrm>
              <a:off x="2267744" y="4093443"/>
              <a:ext cx="465283" cy="333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39552" y="476672"/>
            <a:ext cx="71096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．（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2016·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济南）（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12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分）了解台湾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台湾是祖国神圣不可分割的领土．尽早实现台湾与祖国大陆的统一，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是海峡两岸人民的共同愿望．依据图文资料，回答问题．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0" algn="l"/>
                <a:tab pos="2400300" algn="l"/>
              </a:tabLst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9552" y="4797152"/>
            <a:ext cx="814838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）台湾是</a:t>
            </a:r>
            <a:r>
              <a:rPr kumimoji="0" lang="zh-C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　   　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型经济，据图三分析该经济发展的有利因素．（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分）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）近年来，大陆游客到台湾旅游的人数越来越多，这增强了两岸民众经济、</a:t>
            </a:r>
            <a:endParaRPr kumimoji="0" lang="en-US" altLang="zh-CN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文化交流，请你推荐两处台湾著名的旅游景点．（</a:t>
            </a:r>
            <a:r>
              <a:rPr kumimoji="0" lang="en-US" altLang="zh-CN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分）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844824"/>
            <a:ext cx="45720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0" fontAlgn="ctr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）据图一判断下列地理事物的名称：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a</a:t>
            </a:r>
            <a:r>
              <a:rPr lang="zh-CN" altLang="en-US" u="sng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　    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岛，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b</a:t>
            </a:r>
            <a:r>
              <a:rPr lang="zh-CN" altLang="en-US" u="sng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　   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省，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c</a:t>
            </a:r>
            <a:r>
              <a:rPr lang="zh-CN" altLang="en-US" u="sng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　    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海峡．（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分）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fontAlgn="ctr">
              <a:spcBef>
                <a:spcPct val="0"/>
              </a:spcBef>
              <a:spcAft>
                <a:spcPct val="0"/>
              </a:spcAft>
            </a:pPr>
            <a:endParaRPr lang="zh-CN" altLang="en-US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）台湾被称为“海上米仓”，结合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图一、图二说出台湾岛种植业的主要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分布地区，并分析发展种植业有利的</a:t>
            </a:r>
            <a:endParaRPr lang="en-US" altLang="zh-CN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lv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自然条件．（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分）</a:t>
            </a:r>
            <a:endParaRPr lang="zh-CN" altLang="en-US" dirty="0" smtClean="0"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钓鱼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4248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福建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3488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台湾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4005064"/>
            <a:ext cx="44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分布在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西部沿海地区；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地形以平原为主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（气候温暖、水源充足）。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616" y="508518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有大量受过教育和培训的高素质劳工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；大力建设出口加工区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</a:t>
            </a:r>
            <a:r>
              <a:rPr lang="zh-CN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海岛多优良海港，交通运输</a:t>
            </a:r>
            <a:r>
              <a:rPr lang="zh-CN" altLang="zh-CN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便</a:t>
            </a:r>
            <a:r>
              <a:rPr lang="zh-CN" altLang="zh-CN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利</a:t>
            </a:r>
            <a:r>
              <a:rPr lang="zh-CN" altLang="en-US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9712" y="47251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外向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800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日月潭、阿里山等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" name="Picture 2" descr="https://icweiliimg1.pstatp.com/weili/bl/2658907566734049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6672"/>
            <a:ext cx="576064" cy="617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379"/>
          <p:cNvGrpSpPr>
            <a:grpSpLocks/>
          </p:cNvGrpSpPr>
          <p:nvPr/>
        </p:nvGrpSpPr>
        <p:grpSpPr bwMode="auto">
          <a:xfrm>
            <a:off x="0" y="1700808"/>
            <a:ext cx="4572000" cy="2692400"/>
            <a:chOff x="4108" y="90666"/>
            <a:chExt cx="7814" cy="4239"/>
          </a:xfrm>
        </p:grpSpPr>
        <p:pic>
          <p:nvPicPr>
            <p:cNvPr id="18438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b="34215"/>
            <a:stretch>
              <a:fillRect/>
            </a:stretch>
          </p:blipFill>
          <p:spPr bwMode="auto">
            <a:xfrm>
              <a:off x="4108" y="90666"/>
              <a:ext cx="7815" cy="4182"/>
            </a:xfrm>
            <a:prstGeom prst="rect">
              <a:avLst/>
            </a:prstGeom>
            <a:noFill/>
          </p:spPr>
        </p:pic>
        <p:sp>
          <p:nvSpPr>
            <p:cNvPr id="18437" name="文本框 202"/>
            <p:cNvSpPr txBox="1">
              <a:spLocks noChangeArrowheads="1"/>
            </p:cNvSpPr>
            <p:nvPr/>
          </p:nvSpPr>
          <p:spPr bwMode="auto">
            <a:xfrm>
              <a:off x="7552" y="94491"/>
              <a:ext cx="750" cy="4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8433" name="组合 157"/>
          <p:cNvGrpSpPr>
            <a:grpSpLocks/>
          </p:cNvGrpSpPr>
          <p:nvPr/>
        </p:nvGrpSpPr>
        <p:grpSpPr bwMode="auto">
          <a:xfrm>
            <a:off x="0" y="4365104"/>
            <a:ext cx="4499992" cy="2232248"/>
            <a:chOff x="15400" y="7031"/>
            <a:chExt cx="7814" cy="2385"/>
          </a:xfrm>
        </p:grpSpPr>
        <p:sp>
          <p:nvSpPr>
            <p:cNvPr id="18435" name="文本框 205"/>
            <p:cNvSpPr txBox="1">
              <a:spLocks noChangeArrowheads="1"/>
            </p:cNvSpPr>
            <p:nvPr/>
          </p:nvSpPr>
          <p:spPr bwMode="auto">
            <a:xfrm>
              <a:off x="18964" y="8978"/>
              <a:ext cx="15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图</a:t>
              </a: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  <a:cs typeface="Calibri" pitchFamily="34" charset="0"/>
                </a:rPr>
                <a:t>11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18434" name="图片 2"/>
            <p:cNvPicPr>
              <a:picLocks noChangeAspect="1" noChangeArrowheads="1"/>
            </p:cNvPicPr>
            <p:nvPr/>
          </p:nvPicPr>
          <p:blipFill>
            <a:blip r:embed="rId2" cstate="print">
              <a:lum bright="-30000" contrast="38000"/>
            </a:blip>
            <a:srcRect t="64417" b="4248"/>
            <a:stretch>
              <a:fillRect/>
            </a:stretch>
          </p:blipFill>
          <p:spPr bwMode="auto">
            <a:xfrm>
              <a:off x="15400" y="7031"/>
              <a:ext cx="7815" cy="1992"/>
            </a:xfrm>
            <a:prstGeom prst="rect">
              <a:avLst/>
            </a:prstGeom>
            <a:noFill/>
          </p:spPr>
        </p:pic>
      </p:grp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1520" y="908720"/>
            <a:ext cx="80345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Calibri" pitchFamily="34" charset="0"/>
              </a:rPr>
              <a:t>3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.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15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分）区域合作。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中国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战略中，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一带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“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一路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楷体" pitchFamily="49" charset="-122"/>
                <a:cs typeface="宋体" pitchFamily="2" charset="-122"/>
              </a:rPr>
              <a:t>”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都经过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宋体" pitchFamily="2" charset="-122"/>
              </a:rPr>
              <a:t>地中海附近的区域，其地理位置十分重要。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阅读图文资料，完成各题。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楷体_GB2312"/>
                <a:cs typeface="Calibri" pitchFamily="34" charset="0"/>
              </a:rPr>
              <a:t> 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572000" y="1839307"/>
            <a:ext cx="439248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r>
              <a:rPr kumimoji="0" 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）认真阅读下列描述，找出其中的错误，并仿照示例标注。（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6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分）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  <a:tab pos="2400300" algn="l"/>
              </a:tabLst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3140968"/>
            <a:ext cx="4572000" cy="2554545"/>
          </a:xfrm>
          <a:prstGeom prst="rect">
            <a:avLst/>
          </a:prstGeom>
          <a:solidFill>
            <a:schemeClr val="accent1">
              <a:lumMod val="40000"/>
              <a:lumOff val="60000"/>
              <a:alpha val="51000"/>
            </a:schemeClr>
          </a:solidFill>
        </p:spPr>
        <p:txBody>
          <a:bodyPr>
            <a:spAutoFit/>
          </a:bodyPr>
          <a:lstStyle/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楷体" pitchFamily="49" charset="-122"/>
              </a:rPr>
              <a:t>示例：图</a:t>
            </a:r>
            <a:r>
              <a:rPr lang="en-US" altLang="zh-CN" sz="1600" b="1" dirty="0" smtClean="0">
                <a:latin typeface="楷体" pitchFamily="49" charset="-122"/>
                <a:ea typeface="楷体" pitchFamily="49" charset="-122"/>
                <a:cs typeface="楷体" pitchFamily="49" charset="-122"/>
              </a:rPr>
              <a:t>10</a:t>
            </a: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楷体" pitchFamily="49" charset="-122"/>
              </a:rPr>
              <a:t>中描述地区为东南亚。</a:t>
            </a:r>
            <a:endParaRPr lang="zh-CN" altLang="en-US" sz="1600" b="1" dirty="0" smtClean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楷体" pitchFamily="49" charset="-122"/>
              </a:rPr>
              <a:t>地中海因被四大洲环抱而得名，周边分布着许多橄榄油出口国，其中地跨亚欧两大洲的有土耳其、西班牙，位于地中海南岸的有希腊、摩洛哥和突尼斯。</a:t>
            </a:r>
            <a:endParaRPr lang="zh-CN" altLang="en-US" sz="1600" b="1" dirty="0" smtClean="0">
              <a:latin typeface="楷体" pitchFamily="49" charset="-122"/>
              <a:ea typeface="楷体" pitchFamily="49" charset="-122"/>
              <a:cs typeface="宋体" pitchFamily="2" charset="-122"/>
            </a:endParaRPr>
          </a:p>
          <a:p>
            <a:pPr lvl="0" indent="2667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400300" algn="l"/>
              </a:tabLst>
            </a:pPr>
            <a:r>
              <a:rPr lang="zh-CN" altLang="en-US" sz="1600" b="1" dirty="0" smtClean="0">
                <a:latin typeface="楷体" pitchFamily="49" charset="-122"/>
                <a:ea typeface="楷体" pitchFamily="49" charset="-122"/>
                <a:cs typeface="楷体" pitchFamily="49" charset="-122"/>
              </a:rPr>
              <a:t>希腊是世界上重要的橄榄油出口国，出口到中国的橄榄油可由比雷埃夫斯港装船，通过土耳其海峡进入红海，由印度洋、大西洋运抵中国；出口到欧洲北部的橄榄油，除陆上运输外，还可经亚得里亚海抵达突尼斯，运往欧洲各地。</a:t>
            </a:r>
            <a:endParaRPr lang="zh-CN" altLang="en-US" sz="1600" b="1" dirty="0" smtClean="0">
              <a:latin typeface="楷体" pitchFamily="49" charset="-122"/>
              <a:ea typeface="楷体" pitchFamily="49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36296" y="3140968"/>
            <a:ext cx="576064" cy="2880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1331640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99792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67944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360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有什么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3768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答题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0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检查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436096" y="116632"/>
            <a:ext cx="0" cy="576064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08520" y="0"/>
            <a:ext cx="13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问什么</a:t>
            </a:r>
            <a:endParaRPr lang="zh-CN" altLang="en-US" sz="20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572000" y="2492896"/>
            <a:ext cx="576064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516216" y="2492896"/>
            <a:ext cx="576064" cy="5040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手动操作 24"/>
          <p:cNvSpPr/>
          <p:nvPr/>
        </p:nvSpPr>
        <p:spPr>
          <a:xfrm>
            <a:off x="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手动操作 25"/>
          <p:cNvSpPr/>
          <p:nvPr/>
        </p:nvSpPr>
        <p:spPr>
          <a:xfrm>
            <a:off x="1331640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0" y="1772816"/>
            <a:ext cx="4499992" cy="25922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手动操作 27"/>
          <p:cNvSpPr/>
          <p:nvPr/>
        </p:nvSpPr>
        <p:spPr>
          <a:xfrm>
            <a:off x="2699792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12160" y="342900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76056" y="393305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740352" y="3933056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88424" y="4653136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64288" y="4869160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84168" y="5373216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手动操作 34"/>
          <p:cNvSpPr/>
          <p:nvPr/>
        </p:nvSpPr>
        <p:spPr>
          <a:xfrm>
            <a:off x="4067944" y="476672"/>
            <a:ext cx="1331640" cy="144016"/>
          </a:xfrm>
          <a:prstGeom prst="flowChartManualOperation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2028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正文，文字是您思想的提炼。&#10;为了演示发布的良好效果，请言简意赅的阐述您的观点。&#10;您的正文已经经简明扼要。字字珠玑，但信息却千丝万缕、错综复杂。"/>
  <p:tag name="KSO_WM_UNIT_NOCLEAR" val="1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41_54*f*1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236696af-2de9-4d21-bf87-8298ba036023}"/>
  <p:tag name="KSO_WM_UNIT_TEXTBOXSTYLE_TEMPLATEID" val="3135244"/>
  <p:tag name="KSO_WM_UNIT_TEXTBOXSTYLE_TYPE" val="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5439</Words>
  <Application>Microsoft Office PowerPoint</Application>
  <PresentationFormat>全屏显示(4:3)</PresentationFormat>
  <Paragraphs>404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济南市空中课堂八年级地理质量检测试题（二）解析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135</cp:revision>
  <dcterms:created xsi:type="dcterms:W3CDTF">2020-04-13T08:17:12Z</dcterms:created>
  <dcterms:modified xsi:type="dcterms:W3CDTF">2020-04-18T14:40:49Z</dcterms:modified>
</cp:coreProperties>
</file>