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AD999-C0DC-40B4-9274-49CADCA5D60F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1B2B3-31DC-4561-9B4B-4277EA75F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93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58250CA-E1B6-4066-AA44-6C1D78469DD3}" type="slidenum">
              <a:rPr lang="zh-CN" altLang="en-US">
                <a:solidFill>
                  <a:prstClr val="black"/>
                </a:solidFill>
              </a:rPr>
              <a:pPr eaLnBrk="1" hangingPunct="1"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C7567AD-1A90-4AA4-B105-88146EF45ED1}" type="datetime1">
              <a:rPr lang="en-US">
                <a:solidFill>
                  <a:srgbClr val="EAEBDE"/>
                </a:solidFill>
              </a:rPr>
              <a:pPr>
                <a:defRPr/>
              </a:pPr>
              <a:t>3/6/2020</a:t>
            </a:fld>
            <a:endParaRPr lang="en-US">
              <a:solidFill>
                <a:srgbClr val="EAEBDE"/>
              </a:solidFill>
            </a:endParaRPr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0D3E7E-8F24-4B71-89F2-AF07C3B2E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EAEB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314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06CB7-51E5-4937-A7E3-A55385730954}" type="slidenum">
              <a:rPr lang="en-US" altLang="zh-CN">
                <a:solidFill>
                  <a:srgbClr val="676A55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76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13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24C674F-906B-4134-8ADB-9F55D52F6286}" type="slidenum">
              <a:rPr lang="en-US" altLang="zh-CN">
                <a:solidFill>
                  <a:srgbClr val="EAEBD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EAEBDE"/>
              </a:solidFill>
            </a:endParaRPr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610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EF1A4-2B9A-4FE6-BB14-6C7706133998}" type="slidenum">
              <a:rPr lang="en-US" altLang="zh-CN">
                <a:solidFill>
                  <a:srgbClr val="676A55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76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606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21715-2FF2-42AF-B501-7E7B5770B13B}" type="slidenum">
              <a:rPr lang="en-US" altLang="zh-CN">
                <a:solidFill>
                  <a:srgbClr val="676A55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76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856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BA825-D0F2-4499-BBD5-6465D588699D}" type="slidenum">
              <a:rPr lang="en-US" altLang="zh-CN">
                <a:solidFill>
                  <a:srgbClr val="676A55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76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91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043AE-AB0D-433F-B66D-594951D93CC4}" type="datetime1">
              <a:rPr lang="en-US">
                <a:solidFill>
                  <a:srgbClr val="676A55"/>
                </a:solidFill>
              </a:rPr>
              <a:pPr>
                <a:defRPr/>
              </a:pPr>
              <a:t>3/6/2020</a:t>
            </a:fld>
            <a:endParaRPr lang="en-US">
              <a:solidFill>
                <a:srgbClr val="676A55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76A55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19BAC-F76A-4D6C-B3BD-7042BEE61655}" type="slidenum">
              <a:rPr lang="en-US">
                <a:solidFill>
                  <a:srgbClr val="676A55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76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5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7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C241704-E0BB-4390-8038-0587CCAD67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194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6" name="Rectangle 8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EAEBDE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EAEBDE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A5E73-BE1F-4727-B675-95C6A2A15269}" type="slidenum">
              <a:rPr lang="en-US" altLang="zh-CN">
                <a:solidFill>
                  <a:srgbClr val="EAEBD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EAEB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34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8EEAC-2BF1-4A1D-A101-7AB53CEFC234}" type="slidenum">
              <a:rPr lang="en-US" altLang="zh-CN">
                <a:solidFill>
                  <a:srgbClr val="676A55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76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537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786D893-F416-4930-BC70-22BC39000EFD}" type="slidenum">
              <a:rPr lang="en-US" altLang="zh-CN">
                <a:solidFill>
                  <a:srgbClr val="EAEBD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EAEB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2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676A55"/>
              </a:solidFill>
              <a:ea typeface="宋体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676A55"/>
              </a:solidFill>
              <a:ea typeface="宋体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6DB636-A4DF-4F55-94DC-7BBD5B3CDEFC}" type="slidenum">
              <a:rPr lang="en-US" altLang="zh-CN">
                <a:solidFill>
                  <a:srgbClr val="676A55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676A55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20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2730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"/>
        <a:defRPr sz="2000" kern="1200" spc="150">
          <a:solidFill>
            <a:schemeClr val="tx2"/>
          </a:solidFill>
          <a:latin typeface="+mn-lt"/>
          <a:ea typeface="+mn-ea"/>
          <a:cs typeface="+mn-cs"/>
        </a:defRPr>
      </a:lvl1pPr>
      <a:lvl2pPr marL="547688" indent="-182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ern="1200" spc="1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182563" algn="l" rtl="0" eaLnBrk="0" fontAlgn="base" hangingPunct="0">
        <a:spcBef>
          <a:spcPct val="20000"/>
        </a:spcBef>
        <a:spcAft>
          <a:spcPct val="0"/>
        </a:spcAft>
        <a:buClr>
          <a:srgbClr val="A8CDD7"/>
        </a:buClr>
        <a:buFont typeface="Wingdings" pitchFamily="2" charset="2"/>
        <a:buChar char="§"/>
        <a:defRPr sz="1600" kern="1200" spc="100">
          <a:solidFill>
            <a:schemeClr val="tx2"/>
          </a:solidFill>
          <a:latin typeface="+mn-lt"/>
          <a:ea typeface="+mn-ea"/>
          <a:cs typeface="+mn-cs"/>
        </a:defRPr>
      </a:lvl3pPr>
      <a:lvl4pPr marL="1096963" indent="-182563" algn="l" rtl="0" eaLnBrk="0" fontAlgn="base" hangingPunct="0">
        <a:spcBef>
          <a:spcPct val="20000"/>
        </a:spcBef>
        <a:spcAft>
          <a:spcPct val="0"/>
        </a:spcAft>
        <a:buClr>
          <a:srgbClr val="C0BEAF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ct val="20000"/>
        </a:spcBef>
        <a:spcAft>
          <a:spcPct val="0"/>
        </a:spcAft>
        <a:buClr>
          <a:srgbClr val="E8B7B7"/>
        </a:buClr>
        <a:buFont typeface="Wingdings" pitchFamily="2" charset="2"/>
        <a:buChar char="§"/>
        <a:defRPr sz="1300" kern="1200" spc="10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hyperlink" Target="&#21271;&#32654;&#27954;&#22320;&#24418;&#29305;&#24449;&#24494;&#35270;&#39057;.mp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hyperlink" Target="&#21271;&#32654;&#27954;&#27668;&#20505;&#29305;&#24449;&#24494;&#35270;&#39057;.mp4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661988" y="1524000"/>
            <a:ext cx="5108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>
                <a:solidFill>
                  <a:prstClr val="black"/>
                </a:solidFill>
                <a:latin typeface="方正小标宋简体" pitchFamily="65" charset="-122"/>
                <a:ea typeface="方正小标宋简体" pitchFamily="65" charset="-122"/>
              </a:rPr>
              <a:t>第六章  认识大洲</a:t>
            </a:r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1463675" y="3140075"/>
            <a:ext cx="35036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第三节    美  洲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(</a:t>
            </a:r>
            <a:r>
              <a:rPr lang="zh-CN" altLang="en-US" sz="4000" b="1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第</a:t>
            </a:r>
            <a:r>
              <a:rPr lang="en-US" altLang="zh-CN" sz="4000" b="1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1</a:t>
            </a:r>
            <a:r>
              <a:rPr lang="zh-CN" altLang="en-US" sz="4000" b="1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课时</a:t>
            </a:r>
            <a:r>
              <a:rPr lang="en-US" altLang="zh-CN" sz="4000" b="1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807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10"/>
          <p:cNvSpPr>
            <a:spLocks noChangeArrowheads="1"/>
          </p:cNvSpPr>
          <p:nvPr/>
        </p:nvSpPr>
        <p:spPr bwMode="auto">
          <a:xfrm>
            <a:off x="127833" y="3167608"/>
            <a:ext cx="4267200" cy="2133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435" name="Text Box 11"/>
          <p:cNvSpPr txBox="1">
            <a:spLocks noChangeArrowheads="1"/>
          </p:cNvSpPr>
          <p:nvPr/>
        </p:nvSpPr>
        <p:spPr bwMode="auto">
          <a:xfrm>
            <a:off x="149225" y="3236462"/>
            <a:ext cx="42672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500" b="1" dirty="0">
                <a:solidFill>
                  <a:prstClr val="black"/>
                </a:solidFill>
                <a:ea typeface="方正小标宋简体" pitchFamily="65" charset="-122"/>
              </a:rPr>
              <a:t>  </a:t>
            </a:r>
            <a:r>
              <a:rPr lang="zh-CN" altLang="en-US" sz="2500" b="1" dirty="0">
                <a:solidFill>
                  <a:prstClr val="black"/>
                </a:solidFill>
                <a:ea typeface="方正小标宋简体" pitchFamily="65" charset="-122"/>
              </a:rPr>
              <a:t>阅读右图可知，北美洲的平均海拔较</a:t>
            </a:r>
            <a:r>
              <a:rPr lang="zh-CN" altLang="en-US" sz="2500" b="1" u="sng" dirty="0">
                <a:solidFill>
                  <a:prstClr val="black"/>
                </a:solidFill>
                <a:ea typeface="方正小标宋简体" pitchFamily="65" charset="-122"/>
              </a:rPr>
              <a:t>             </a:t>
            </a:r>
            <a:r>
              <a:rPr lang="en-US" altLang="zh-CN" sz="2500" b="1" dirty="0">
                <a:solidFill>
                  <a:prstClr val="black"/>
                </a:solidFill>
                <a:ea typeface="方正小标宋简体" pitchFamily="65" charset="-122"/>
              </a:rPr>
              <a:t>(</a:t>
            </a:r>
            <a:r>
              <a:rPr lang="zh-CN" altLang="en-US" sz="2500" b="1" dirty="0">
                <a:solidFill>
                  <a:prstClr val="black"/>
                </a:solidFill>
                <a:ea typeface="方正小标宋简体" pitchFamily="65" charset="-122"/>
              </a:rPr>
              <a:t>高</a:t>
            </a:r>
            <a:r>
              <a:rPr lang="en-US" altLang="zh-CN" sz="2500" b="1" dirty="0">
                <a:solidFill>
                  <a:prstClr val="black"/>
                </a:solidFill>
                <a:ea typeface="方正小标宋简体" pitchFamily="65" charset="-122"/>
              </a:rPr>
              <a:t>/</a:t>
            </a:r>
            <a:r>
              <a:rPr lang="zh-CN" altLang="en-US" sz="2500" b="1" dirty="0">
                <a:solidFill>
                  <a:prstClr val="black"/>
                </a:solidFill>
                <a:ea typeface="方正小标宋简体" pitchFamily="65" charset="-122"/>
              </a:rPr>
              <a:t>低</a:t>
            </a:r>
            <a:r>
              <a:rPr lang="en-US" altLang="zh-CN" sz="2500" b="1" dirty="0">
                <a:solidFill>
                  <a:prstClr val="black"/>
                </a:solidFill>
                <a:ea typeface="方正小标宋简体" pitchFamily="65" charset="-122"/>
              </a:rPr>
              <a:t>)</a:t>
            </a:r>
            <a:r>
              <a:rPr lang="zh-CN" altLang="en-US" sz="2500" b="1" dirty="0">
                <a:solidFill>
                  <a:prstClr val="black"/>
                </a:solidFill>
                <a:ea typeface="方正小标宋简体" pitchFamily="65" charset="-122"/>
              </a:rPr>
              <a:t>，居世界第三位（除南极洲外），地势起伏较</a:t>
            </a:r>
            <a:r>
              <a:rPr lang="zh-CN" altLang="en-US" sz="2500" b="1" u="sng" dirty="0">
                <a:solidFill>
                  <a:prstClr val="black"/>
                </a:solidFill>
                <a:ea typeface="方正小标宋简体" pitchFamily="65" charset="-122"/>
              </a:rPr>
              <a:t>           </a:t>
            </a:r>
            <a:r>
              <a:rPr lang="zh-CN" altLang="en-US" sz="2500" b="1" dirty="0">
                <a:solidFill>
                  <a:prstClr val="black"/>
                </a:solidFill>
                <a:ea typeface="方正小标宋简体" pitchFamily="65" charset="-122"/>
              </a:rPr>
              <a:t>（大</a:t>
            </a:r>
            <a:r>
              <a:rPr lang="en-US" altLang="zh-CN" sz="2500" b="1" dirty="0">
                <a:solidFill>
                  <a:prstClr val="black"/>
                </a:solidFill>
                <a:ea typeface="方正小标宋简体" pitchFamily="65" charset="-122"/>
              </a:rPr>
              <a:t>/</a:t>
            </a:r>
            <a:r>
              <a:rPr lang="zh-CN" altLang="en-US" sz="2500" b="1" dirty="0">
                <a:solidFill>
                  <a:prstClr val="black"/>
                </a:solidFill>
                <a:ea typeface="方正小标宋简体" pitchFamily="65" charset="-122"/>
              </a:rPr>
              <a:t>小）</a:t>
            </a:r>
            <a:endParaRPr lang="en-US" altLang="zh-CN" sz="2500" b="1" dirty="0">
              <a:solidFill>
                <a:prstClr val="black"/>
              </a:solidFill>
              <a:ea typeface="方正小标宋简体" pitchFamily="65" charset="-122"/>
            </a:endParaRPr>
          </a:p>
        </p:txBody>
      </p:sp>
      <p:grpSp>
        <p:nvGrpSpPr>
          <p:cNvPr id="18436" name="Group 5"/>
          <p:cNvGrpSpPr>
            <a:grpSpLocks/>
          </p:cNvGrpSpPr>
          <p:nvPr/>
        </p:nvGrpSpPr>
        <p:grpSpPr bwMode="auto">
          <a:xfrm>
            <a:off x="233363" y="446088"/>
            <a:ext cx="5024437" cy="561975"/>
            <a:chOff x="0" y="644"/>
            <a:chExt cx="1220" cy="354"/>
          </a:xfrm>
        </p:grpSpPr>
        <p:pic>
          <p:nvPicPr>
            <p:cNvPr id="18440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1168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>
                  <a:solidFill>
                    <a:srgbClr val="FFFF00"/>
                  </a:solidFill>
                  <a:ea typeface="方正小标宋简体" pitchFamily="65" charset="-122"/>
                </a:rPr>
                <a:t>自主学习二：北美洲的地形</a:t>
              </a:r>
            </a:p>
          </p:txBody>
        </p:sp>
      </p:grpSp>
      <p:pic>
        <p:nvPicPr>
          <p:cNvPr id="18437" name="Picture 13" descr="C:\Users\ADMINI~1\AppData\Local\Temp\WeChat Files\67021d99acc5faa2afc9982ca124eb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42" y="2501900"/>
            <a:ext cx="45561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782276" y="3728384"/>
            <a:ext cx="614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C00000"/>
                </a:solidFill>
              </a:rPr>
              <a:t>高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052064" y="4774393"/>
            <a:ext cx="6127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C00000"/>
                </a:solidFill>
              </a:rPr>
              <a:t>大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7519" y="1340768"/>
            <a:ext cx="8084921" cy="1015663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温馨提示：同学们，对于这部分内容，大家可以先观看微视频，然后在学习</a:t>
            </a:r>
            <a:r>
              <a:rPr lang="en-US" altLang="zh-CN" sz="2000" dirty="0"/>
              <a:t>PPT</a:t>
            </a:r>
            <a:r>
              <a:rPr lang="zh-CN" altLang="en-US" sz="2000" dirty="0"/>
              <a:t>的第</a:t>
            </a:r>
            <a:r>
              <a:rPr lang="en-US" altLang="zh-CN" sz="2000" dirty="0"/>
              <a:t>10-13</a:t>
            </a:r>
            <a:r>
              <a:rPr lang="zh-CN" altLang="en-US" sz="2000" dirty="0"/>
              <a:t>页，以便将重点知识更好的落实在导学案上。</a:t>
            </a:r>
            <a:endParaRPr lang="en-US" altLang="zh-CN" sz="2000" dirty="0"/>
          </a:p>
          <a:p>
            <a:r>
              <a:rPr lang="zh-CN" altLang="en-US" sz="2000" b="1" dirty="0">
                <a:solidFill>
                  <a:srgbClr val="FF0000"/>
                </a:solidFill>
                <a:hlinkClick r:id="rId4" action="ppaction://hlinkfile"/>
              </a:rPr>
              <a:t>请用鼠标单击观看北美洲地形特征微视频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8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北美剖面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1055688"/>
            <a:ext cx="4764087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AutoShape 10"/>
          <p:cNvSpPr>
            <a:spLocks noChangeArrowheads="1"/>
          </p:cNvSpPr>
          <p:nvPr/>
        </p:nvSpPr>
        <p:spPr bwMode="auto">
          <a:xfrm>
            <a:off x="90488" y="1089025"/>
            <a:ext cx="4267200" cy="19827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460" name="Text Box 11"/>
          <p:cNvSpPr txBox="1">
            <a:spLocks noChangeArrowheads="1"/>
          </p:cNvSpPr>
          <p:nvPr/>
        </p:nvSpPr>
        <p:spPr bwMode="auto">
          <a:xfrm>
            <a:off x="69850" y="1162050"/>
            <a:ext cx="4267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prstClr val="black"/>
                </a:solidFill>
                <a:ea typeface="方正小标宋简体" pitchFamily="65" charset="-122"/>
              </a:rPr>
              <a:t>       </a:t>
            </a:r>
            <a:r>
              <a:rPr lang="zh-CN" altLang="en-US" sz="2400" dirty="0">
                <a:solidFill>
                  <a:prstClr val="black"/>
                </a:solidFill>
                <a:ea typeface="方正小标宋简体" pitchFamily="65" charset="-122"/>
              </a:rPr>
              <a:t>在图中找出</a:t>
            </a:r>
            <a:r>
              <a:rPr lang="zh-CN" altLang="en-US" sz="2400" b="1" dirty="0">
                <a:solidFill>
                  <a:srgbClr val="C00000"/>
                </a:solidFill>
                <a:ea typeface="方正小标宋简体" pitchFamily="65" charset="-122"/>
              </a:rPr>
              <a:t>科迪勒拉山系、落基山脉、大平原、阿巴拉契亚山脉、拉布拉多高原</a:t>
            </a:r>
            <a:r>
              <a:rPr lang="zh-CN" altLang="en-US" sz="2400" dirty="0">
                <a:solidFill>
                  <a:prstClr val="black"/>
                </a:solidFill>
                <a:ea typeface="方正小标宋简体" pitchFamily="65" charset="-122"/>
              </a:rPr>
              <a:t>。判断它们是如何分布的。</a:t>
            </a:r>
          </a:p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ea typeface="方正小标宋简体" pitchFamily="65" charset="-122"/>
              </a:rPr>
              <a:t>       </a:t>
            </a:r>
            <a:endParaRPr lang="en-US" altLang="zh-CN" sz="2400" dirty="0">
              <a:solidFill>
                <a:prstClr val="black"/>
              </a:solidFill>
              <a:ea typeface="方正小标宋简体" pitchFamily="65" charset="-122"/>
            </a:endParaRPr>
          </a:p>
        </p:txBody>
      </p:sp>
      <p:sp>
        <p:nvSpPr>
          <p:cNvPr id="12307" name="Freeform 19"/>
          <p:cNvSpPr>
            <a:spLocks/>
          </p:cNvSpPr>
          <p:nvPr/>
        </p:nvSpPr>
        <p:spPr bwMode="auto">
          <a:xfrm>
            <a:off x="5594350" y="2590800"/>
            <a:ext cx="2068513" cy="3733800"/>
          </a:xfrm>
          <a:custGeom>
            <a:avLst/>
            <a:gdLst>
              <a:gd name="T0" fmla="*/ 0 w 1310"/>
              <a:gd name="T1" fmla="*/ 0 h 2318"/>
              <a:gd name="T2" fmla="*/ 172037121 w 1310"/>
              <a:gd name="T3" fmla="*/ 446276082 h 2318"/>
              <a:gd name="T4" fmla="*/ 274262718 w 1310"/>
              <a:gd name="T5" fmla="*/ 659035029 h 2318"/>
              <a:gd name="T6" fmla="*/ 393941195 w 1310"/>
              <a:gd name="T7" fmla="*/ 1424451143 h 2318"/>
              <a:gd name="T8" fmla="*/ 478712332 w 1310"/>
              <a:gd name="T9" fmla="*/ 2147483647 h 2318"/>
              <a:gd name="T10" fmla="*/ 531072554 w 1310"/>
              <a:gd name="T11" fmla="*/ 2147483647 h 2318"/>
              <a:gd name="T12" fmla="*/ 548525435 w 1310"/>
              <a:gd name="T13" fmla="*/ 2147483647 h 2318"/>
              <a:gd name="T14" fmla="*/ 563485047 w 1310"/>
              <a:gd name="T15" fmla="*/ 2147483647 h 2318"/>
              <a:gd name="T16" fmla="*/ 580937929 w 1310"/>
              <a:gd name="T17" fmla="*/ 2147483647 h 2318"/>
              <a:gd name="T18" fmla="*/ 735522168 w 1310"/>
              <a:gd name="T19" fmla="*/ 2147483647 h 2318"/>
              <a:gd name="T20" fmla="*/ 974879124 w 1310"/>
              <a:gd name="T21" fmla="*/ 2147483647 h 2318"/>
              <a:gd name="T22" fmla="*/ 1214236079 w 1310"/>
              <a:gd name="T23" fmla="*/ 2147483647 h 2318"/>
              <a:gd name="T24" fmla="*/ 1505951678 w 1310"/>
              <a:gd name="T25" fmla="*/ 2147483647 h 2318"/>
              <a:gd name="T26" fmla="*/ 1830079770 w 1310"/>
              <a:gd name="T27" fmla="*/ 2147483647 h 2318"/>
              <a:gd name="T28" fmla="*/ 2034529384 w 1310"/>
              <a:gd name="T29" fmla="*/ 2147483647 h 2318"/>
              <a:gd name="T30" fmla="*/ 2147483647 w 1310"/>
              <a:gd name="T31" fmla="*/ 2147483647 h 2318"/>
              <a:gd name="T32" fmla="*/ 2147483647 w 1310"/>
              <a:gd name="T33" fmla="*/ 2147483647 h 2318"/>
              <a:gd name="T34" fmla="*/ 2147483647 w 1310"/>
              <a:gd name="T35" fmla="*/ 2147483647 h 2318"/>
              <a:gd name="T36" fmla="*/ 2147483647 w 1310"/>
              <a:gd name="T37" fmla="*/ 2147483647 h 2318"/>
              <a:gd name="T38" fmla="*/ 2147483647 w 1310"/>
              <a:gd name="T39" fmla="*/ 2147483647 h 2318"/>
              <a:gd name="T40" fmla="*/ 2147483647 w 1310"/>
              <a:gd name="T41" fmla="*/ 2147483647 h 231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10"/>
              <a:gd name="T64" fmla="*/ 0 h 2318"/>
              <a:gd name="T65" fmla="*/ 1310 w 1310"/>
              <a:gd name="T66" fmla="*/ 2318 h 231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10" h="2318">
                <a:moveTo>
                  <a:pt x="0" y="0"/>
                </a:moveTo>
                <a:cubicBezTo>
                  <a:pt x="16" y="64"/>
                  <a:pt x="40" y="115"/>
                  <a:pt x="69" y="172"/>
                </a:cubicBezTo>
                <a:cubicBezTo>
                  <a:pt x="83" y="199"/>
                  <a:pt x="93" y="228"/>
                  <a:pt x="110" y="254"/>
                </a:cubicBezTo>
                <a:cubicBezTo>
                  <a:pt x="135" y="352"/>
                  <a:pt x="138" y="451"/>
                  <a:pt x="158" y="549"/>
                </a:cubicBezTo>
                <a:cubicBezTo>
                  <a:pt x="163" y="635"/>
                  <a:pt x="164" y="792"/>
                  <a:pt x="192" y="871"/>
                </a:cubicBezTo>
                <a:cubicBezTo>
                  <a:pt x="196" y="915"/>
                  <a:pt x="199" y="953"/>
                  <a:pt x="213" y="995"/>
                </a:cubicBezTo>
                <a:cubicBezTo>
                  <a:pt x="215" y="1050"/>
                  <a:pt x="216" y="1104"/>
                  <a:pt x="220" y="1159"/>
                </a:cubicBezTo>
                <a:cubicBezTo>
                  <a:pt x="221" y="1170"/>
                  <a:pt x="225" y="1182"/>
                  <a:pt x="226" y="1193"/>
                </a:cubicBezTo>
                <a:cubicBezTo>
                  <a:pt x="230" y="1253"/>
                  <a:pt x="229" y="1312"/>
                  <a:pt x="233" y="1372"/>
                </a:cubicBezTo>
                <a:cubicBezTo>
                  <a:pt x="237" y="1429"/>
                  <a:pt x="278" y="1459"/>
                  <a:pt x="295" y="1509"/>
                </a:cubicBezTo>
                <a:cubicBezTo>
                  <a:pt x="321" y="1584"/>
                  <a:pt x="355" y="1645"/>
                  <a:pt x="391" y="1715"/>
                </a:cubicBezTo>
                <a:cubicBezTo>
                  <a:pt x="420" y="1771"/>
                  <a:pt x="446" y="1824"/>
                  <a:pt x="487" y="1872"/>
                </a:cubicBezTo>
                <a:cubicBezTo>
                  <a:pt x="517" y="1907"/>
                  <a:pt x="559" y="1953"/>
                  <a:pt x="604" y="1968"/>
                </a:cubicBezTo>
                <a:cubicBezTo>
                  <a:pt x="640" y="2006"/>
                  <a:pt x="687" y="2028"/>
                  <a:pt x="734" y="2051"/>
                </a:cubicBezTo>
                <a:cubicBezTo>
                  <a:pt x="759" y="2063"/>
                  <a:pt x="793" y="2062"/>
                  <a:pt x="816" y="2078"/>
                </a:cubicBezTo>
                <a:cubicBezTo>
                  <a:pt x="865" y="2111"/>
                  <a:pt x="924" y="2137"/>
                  <a:pt x="981" y="2153"/>
                </a:cubicBezTo>
                <a:cubicBezTo>
                  <a:pt x="1007" y="2171"/>
                  <a:pt x="1035" y="2182"/>
                  <a:pt x="1063" y="2195"/>
                </a:cubicBezTo>
                <a:cubicBezTo>
                  <a:pt x="1091" y="2208"/>
                  <a:pt x="1116" y="2226"/>
                  <a:pt x="1145" y="2236"/>
                </a:cubicBezTo>
                <a:cubicBezTo>
                  <a:pt x="1173" y="2262"/>
                  <a:pt x="1213" y="2281"/>
                  <a:pt x="1248" y="2297"/>
                </a:cubicBezTo>
                <a:cubicBezTo>
                  <a:pt x="1261" y="2303"/>
                  <a:pt x="1275" y="2306"/>
                  <a:pt x="1289" y="2311"/>
                </a:cubicBezTo>
                <a:cubicBezTo>
                  <a:pt x="1296" y="2313"/>
                  <a:pt x="1310" y="2318"/>
                  <a:pt x="1310" y="2318"/>
                </a:cubicBezTo>
              </a:path>
            </a:pathLst>
          </a:custGeom>
          <a:noFill/>
          <a:ln w="571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6118225" y="3048000"/>
            <a:ext cx="328613" cy="1458913"/>
          </a:xfrm>
          <a:custGeom>
            <a:avLst/>
            <a:gdLst>
              <a:gd name="T0" fmla="*/ 0 w 207"/>
              <a:gd name="T1" fmla="*/ 0 h 919"/>
              <a:gd name="T2" fmla="*/ 120967684 w 207"/>
              <a:gd name="T3" fmla="*/ 398184824 h 919"/>
              <a:gd name="T4" fmla="*/ 173891840 w 207"/>
              <a:gd name="T5" fmla="*/ 554434565 h 919"/>
              <a:gd name="T6" fmla="*/ 209174081 w 207"/>
              <a:gd name="T7" fmla="*/ 657761800 h 919"/>
              <a:gd name="T8" fmla="*/ 330141765 w 207"/>
              <a:gd name="T9" fmla="*/ 1244957614 h 919"/>
              <a:gd name="T10" fmla="*/ 501512651 w 207"/>
              <a:gd name="T11" fmla="*/ 2144654498 h 919"/>
              <a:gd name="T12" fmla="*/ 519152977 w 207"/>
              <a:gd name="T13" fmla="*/ 2147483647 h 9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919"/>
              <a:gd name="T23" fmla="*/ 207 w 207"/>
              <a:gd name="T24" fmla="*/ 919 h 9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919">
                <a:moveTo>
                  <a:pt x="0" y="0"/>
                </a:moveTo>
                <a:cubicBezTo>
                  <a:pt x="13" y="53"/>
                  <a:pt x="32" y="106"/>
                  <a:pt x="48" y="158"/>
                </a:cubicBezTo>
                <a:cubicBezTo>
                  <a:pt x="54" y="179"/>
                  <a:pt x="62" y="199"/>
                  <a:pt x="69" y="220"/>
                </a:cubicBezTo>
                <a:cubicBezTo>
                  <a:pt x="74" y="234"/>
                  <a:pt x="83" y="261"/>
                  <a:pt x="83" y="261"/>
                </a:cubicBezTo>
                <a:cubicBezTo>
                  <a:pt x="93" y="340"/>
                  <a:pt x="119" y="415"/>
                  <a:pt x="131" y="494"/>
                </a:cubicBezTo>
                <a:cubicBezTo>
                  <a:pt x="148" y="611"/>
                  <a:pt x="161" y="738"/>
                  <a:pt x="199" y="851"/>
                </a:cubicBezTo>
                <a:cubicBezTo>
                  <a:pt x="207" y="906"/>
                  <a:pt x="206" y="883"/>
                  <a:pt x="206" y="91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309" name="Oval 21"/>
          <p:cNvSpPr>
            <a:spLocks noChangeArrowheads="1"/>
          </p:cNvSpPr>
          <p:nvPr/>
        </p:nvSpPr>
        <p:spPr bwMode="auto">
          <a:xfrm rot="-531029">
            <a:off x="6454775" y="3124200"/>
            <a:ext cx="825500" cy="1906588"/>
          </a:xfrm>
          <a:prstGeom prst="ellipse">
            <a:avLst/>
          </a:prstGeom>
          <a:noFill/>
          <a:ln w="5715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310" name="Freeform 22"/>
          <p:cNvSpPr>
            <a:spLocks/>
          </p:cNvSpPr>
          <p:nvPr/>
        </p:nvSpPr>
        <p:spPr bwMode="auto">
          <a:xfrm>
            <a:off x="7543800" y="3733800"/>
            <a:ext cx="663575" cy="1143000"/>
          </a:xfrm>
          <a:custGeom>
            <a:avLst/>
            <a:gdLst>
              <a:gd name="T0" fmla="*/ 1146697345 w 384"/>
              <a:gd name="T1" fmla="*/ 0 h 672"/>
              <a:gd name="T2" fmla="*/ 1042180827 w 384"/>
              <a:gd name="T3" fmla="*/ 318233652 h 672"/>
              <a:gd name="T4" fmla="*/ 898843443 w 384"/>
              <a:gd name="T5" fmla="*/ 494709790 h 672"/>
              <a:gd name="T6" fmla="*/ 797313011 w 384"/>
              <a:gd name="T7" fmla="*/ 674077446 h 672"/>
              <a:gd name="T8" fmla="*/ 573349537 w 384"/>
              <a:gd name="T9" fmla="*/ 1209288897 h 672"/>
              <a:gd name="T10" fmla="*/ 346398246 w 384"/>
              <a:gd name="T11" fmla="*/ 1547775080 h 672"/>
              <a:gd name="T12" fmla="*/ 143337384 w 384"/>
              <a:gd name="T13" fmla="*/ 1825505371 h 672"/>
              <a:gd name="T14" fmla="*/ 0 w 384"/>
              <a:gd name="T15" fmla="*/ 1944120536 h 6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672"/>
              <a:gd name="T26" fmla="*/ 384 w 384"/>
              <a:gd name="T27" fmla="*/ 672 h 6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672">
                <a:moveTo>
                  <a:pt x="384" y="0"/>
                </a:moveTo>
                <a:cubicBezTo>
                  <a:pt x="372" y="37"/>
                  <a:pt x="361" y="73"/>
                  <a:pt x="349" y="110"/>
                </a:cubicBezTo>
                <a:cubicBezTo>
                  <a:pt x="336" y="150"/>
                  <a:pt x="323" y="145"/>
                  <a:pt x="301" y="171"/>
                </a:cubicBezTo>
                <a:cubicBezTo>
                  <a:pt x="285" y="190"/>
                  <a:pt x="281" y="213"/>
                  <a:pt x="267" y="233"/>
                </a:cubicBezTo>
                <a:cubicBezTo>
                  <a:pt x="245" y="297"/>
                  <a:pt x="219" y="357"/>
                  <a:pt x="192" y="418"/>
                </a:cubicBezTo>
                <a:cubicBezTo>
                  <a:pt x="172" y="463"/>
                  <a:pt x="159" y="506"/>
                  <a:pt x="116" y="535"/>
                </a:cubicBezTo>
                <a:cubicBezTo>
                  <a:pt x="104" y="570"/>
                  <a:pt x="84" y="618"/>
                  <a:pt x="48" y="631"/>
                </a:cubicBezTo>
                <a:cubicBezTo>
                  <a:pt x="34" y="651"/>
                  <a:pt x="22" y="660"/>
                  <a:pt x="0" y="672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9465" name="Group 5"/>
          <p:cNvGrpSpPr>
            <a:grpSpLocks/>
          </p:cNvGrpSpPr>
          <p:nvPr/>
        </p:nvGrpSpPr>
        <p:grpSpPr bwMode="auto">
          <a:xfrm>
            <a:off x="233363" y="446088"/>
            <a:ext cx="5024437" cy="561975"/>
            <a:chOff x="0" y="644"/>
            <a:chExt cx="1220" cy="354"/>
          </a:xfrm>
        </p:grpSpPr>
        <p:pic>
          <p:nvPicPr>
            <p:cNvPr id="19472" name="Picture 6" descr="元件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3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1168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>
                  <a:solidFill>
                    <a:srgbClr val="FFFF00"/>
                  </a:solidFill>
                  <a:ea typeface="方正小标宋简体" pitchFamily="65" charset="-122"/>
                </a:rPr>
                <a:t>自主学习二：北美洲的地形</a:t>
              </a:r>
            </a:p>
          </p:txBody>
        </p:sp>
      </p:grpSp>
      <p:sp>
        <p:nvSpPr>
          <p:cNvPr id="15" name="Oval 21"/>
          <p:cNvSpPr>
            <a:spLocks noChangeArrowheads="1"/>
          </p:cNvSpPr>
          <p:nvPr/>
        </p:nvSpPr>
        <p:spPr bwMode="auto">
          <a:xfrm rot="-531029">
            <a:off x="7353300" y="3265488"/>
            <a:ext cx="1149350" cy="500062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3224213"/>
            <a:ext cx="28765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375150" y="4873625"/>
            <a:ext cx="4746625" cy="15700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</a:rPr>
              <a:t>地形分成三大南北纵列带：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</a:rPr>
              <a:t>西部是                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</a:rPr>
              <a:t>中部是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</a:rPr>
              <a:t>东部是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51463" y="5238750"/>
            <a:ext cx="1819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C00000"/>
                </a:solidFill>
              </a:rPr>
              <a:t>高大的山系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351463" y="5624513"/>
            <a:ext cx="1819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C00000"/>
                </a:solidFill>
              </a:rPr>
              <a:t>广阔的平原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83213" y="5908675"/>
            <a:ext cx="3151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C00000"/>
                </a:solidFill>
              </a:rPr>
              <a:t>低缓的山地和高原</a:t>
            </a:r>
          </a:p>
        </p:txBody>
      </p:sp>
    </p:spTree>
    <p:extLst>
      <p:ext uri="{BB962C8B-B14F-4D97-AF65-F5344CB8AC3E}">
        <p14:creationId xmlns:p14="http://schemas.microsoft.com/office/powerpoint/2010/main" val="379808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7" grpId="0" animBg="1"/>
      <p:bldP spid="12308" grpId="0" animBg="1"/>
      <p:bldP spid="12309" grpId="0" animBg="1"/>
      <p:bldP spid="12310" grpId="0" animBg="1"/>
      <p:bldP spid="15" grpId="0" animBg="1"/>
      <p:bldP spid="2" grpId="0" animBg="1"/>
      <p:bldP spid="3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0" y="4324350"/>
            <a:ext cx="91440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       </a:t>
            </a:r>
            <a:r>
              <a:rPr lang="zh-CN" altLang="en-US" sz="2600" b="1" dirty="0">
                <a:solidFill>
                  <a:prstClr val="black"/>
                </a:solidFill>
                <a:latin typeface="方正小标宋简体" pitchFamily="65" charset="-122"/>
                <a:ea typeface="方正小标宋简体" pitchFamily="65" charset="-122"/>
              </a:rPr>
              <a:t>读</a:t>
            </a:r>
            <a:r>
              <a:rPr lang="zh-CN" altLang="en-US" sz="2600" b="1" dirty="0">
                <a:solidFill>
                  <a:prstClr val="black"/>
                </a:solidFill>
                <a:ea typeface="方正小标宋简体" pitchFamily="65" charset="-122"/>
              </a:rPr>
              <a:t>“</a:t>
            </a:r>
            <a:r>
              <a:rPr lang="zh-CN" altLang="en-US" sz="2600" b="1" dirty="0">
                <a:solidFill>
                  <a:prstClr val="black"/>
                </a:solidFill>
                <a:latin typeface="方正小标宋简体" pitchFamily="65" charset="-122"/>
                <a:ea typeface="方正小标宋简体" pitchFamily="65" charset="-122"/>
              </a:rPr>
              <a:t>北美洲地形剖面图</a:t>
            </a:r>
            <a:r>
              <a:rPr lang="zh-CN" altLang="en-US" sz="2600" b="1" dirty="0">
                <a:solidFill>
                  <a:prstClr val="black"/>
                </a:solidFill>
                <a:ea typeface="方正小标宋简体" pitchFamily="65" charset="-122"/>
              </a:rPr>
              <a:t>”</a:t>
            </a:r>
            <a:r>
              <a:rPr lang="zh-CN" altLang="en-US" sz="2600" b="1" dirty="0">
                <a:solidFill>
                  <a:prstClr val="black"/>
                </a:solidFill>
                <a:latin typeface="方正小标宋简体" pitchFamily="65" charset="-122"/>
                <a:ea typeface="方正小标宋简体" pitchFamily="65" charset="-122"/>
              </a:rPr>
              <a:t>，说一说</a:t>
            </a:r>
            <a:r>
              <a:rPr lang="en-US" altLang="zh-CN" sz="2600" b="1" dirty="0">
                <a:solidFill>
                  <a:prstClr val="black"/>
                </a:solidFill>
                <a:latin typeface="方正小标宋简体" pitchFamily="65" charset="-122"/>
                <a:ea typeface="方正小标宋简体" pitchFamily="65" charset="-122"/>
              </a:rPr>
              <a:t>A</a:t>
            </a:r>
            <a:r>
              <a:rPr lang="zh-CN" altLang="en-US" sz="2600" b="1" dirty="0">
                <a:solidFill>
                  <a:prstClr val="black"/>
                </a:solidFill>
                <a:latin typeface="方正小标宋简体" pitchFamily="65" charset="-122"/>
                <a:ea typeface="方正小标宋简体" pitchFamily="65" charset="-122"/>
              </a:rPr>
              <a:t>、</a:t>
            </a:r>
            <a:r>
              <a:rPr lang="en-US" altLang="zh-CN" sz="2600" b="1" dirty="0">
                <a:solidFill>
                  <a:prstClr val="black"/>
                </a:solidFill>
                <a:latin typeface="方正小标宋简体" pitchFamily="65" charset="-122"/>
                <a:ea typeface="方正小标宋简体" pitchFamily="65" charset="-122"/>
              </a:rPr>
              <a:t>B</a:t>
            </a:r>
            <a:r>
              <a:rPr lang="zh-CN" altLang="en-US" sz="2600" b="1" dirty="0">
                <a:solidFill>
                  <a:prstClr val="black"/>
                </a:solidFill>
                <a:latin typeface="方正小标宋简体" pitchFamily="65" charset="-122"/>
                <a:ea typeface="方正小标宋简体" pitchFamily="65" charset="-122"/>
              </a:rPr>
              <a:t>、</a:t>
            </a:r>
            <a:r>
              <a:rPr lang="en-US" altLang="zh-CN" sz="2600" b="1" dirty="0">
                <a:solidFill>
                  <a:prstClr val="black"/>
                </a:solidFill>
                <a:latin typeface="方正小标宋简体" pitchFamily="65" charset="-122"/>
                <a:ea typeface="方正小标宋简体" pitchFamily="65" charset="-122"/>
              </a:rPr>
              <a:t>C</a:t>
            </a:r>
            <a:r>
              <a:rPr lang="zh-CN" altLang="en-US" sz="2600" b="1" dirty="0">
                <a:solidFill>
                  <a:prstClr val="black"/>
                </a:solidFill>
                <a:latin typeface="方正小标宋简体" pitchFamily="65" charset="-122"/>
                <a:ea typeface="方正小标宋简体" pitchFamily="65" charset="-122"/>
              </a:rPr>
              <a:t>分别代表哪些地理事物，这说明北美洲地势具有什么特点？</a:t>
            </a:r>
          </a:p>
        </p:txBody>
      </p:sp>
      <p:grpSp>
        <p:nvGrpSpPr>
          <p:cNvPr id="20484" name="Group 16"/>
          <p:cNvGrpSpPr>
            <a:grpSpLocks/>
          </p:cNvGrpSpPr>
          <p:nvPr/>
        </p:nvGrpSpPr>
        <p:grpSpPr bwMode="auto">
          <a:xfrm>
            <a:off x="1439863" y="1581150"/>
            <a:ext cx="6043613" cy="2671763"/>
            <a:chOff x="907" y="816"/>
            <a:chExt cx="3807" cy="1683"/>
          </a:xfrm>
        </p:grpSpPr>
        <p:grpSp>
          <p:nvGrpSpPr>
            <p:cNvPr id="20485" name="Group 14"/>
            <p:cNvGrpSpPr>
              <a:grpSpLocks/>
            </p:cNvGrpSpPr>
            <p:nvPr/>
          </p:nvGrpSpPr>
          <p:grpSpPr bwMode="auto">
            <a:xfrm>
              <a:off x="1046" y="816"/>
              <a:ext cx="3668" cy="1438"/>
              <a:chOff x="1056" y="864"/>
              <a:chExt cx="3668" cy="1438"/>
            </a:xfrm>
          </p:grpSpPr>
          <p:pic>
            <p:nvPicPr>
              <p:cNvPr id="20487" name="Picture 3" descr="北美洲横剖面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" y="864"/>
                <a:ext cx="3668" cy="1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488" name="Text Box 11"/>
              <p:cNvSpPr txBox="1">
                <a:spLocks noChangeArrowheads="1"/>
              </p:cNvSpPr>
              <p:nvPr/>
            </p:nvSpPr>
            <p:spPr bwMode="auto">
              <a:xfrm>
                <a:off x="2064" y="960"/>
                <a:ext cx="323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600">
                    <a:solidFill>
                      <a:prstClr val="black"/>
                    </a:solidFill>
                    <a:latin typeface="方正小标宋简体" pitchFamily="65" charset="-122"/>
                    <a:ea typeface="方正小标宋简体" pitchFamily="65" charset="-122"/>
                  </a:rPr>
                  <a:t>A</a:t>
                </a:r>
              </a:p>
            </p:txBody>
          </p:sp>
          <p:sp>
            <p:nvSpPr>
              <p:cNvPr id="20489" name="Text Box 12"/>
              <p:cNvSpPr txBox="1">
                <a:spLocks noChangeArrowheads="1"/>
              </p:cNvSpPr>
              <p:nvPr/>
            </p:nvSpPr>
            <p:spPr bwMode="auto">
              <a:xfrm>
                <a:off x="3072" y="1708"/>
                <a:ext cx="307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600">
                    <a:solidFill>
                      <a:prstClr val="black"/>
                    </a:solidFill>
                    <a:latin typeface="方正小标宋简体" pitchFamily="65" charset="-122"/>
                    <a:ea typeface="方正小标宋简体" pitchFamily="65" charset="-122"/>
                  </a:rPr>
                  <a:t>B</a:t>
                </a:r>
              </a:p>
            </p:txBody>
          </p:sp>
          <p:sp>
            <p:nvSpPr>
              <p:cNvPr id="20490" name="Text Box 13"/>
              <p:cNvSpPr txBox="1">
                <a:spLocks noChangeArrowheads="1"/>
              </p:cNvSpPr>
              <p:nvPr/>
            </p:nvSpPr>
            <p:spPr bwMode="auto">
              <a:xfrm>
                <a:off x="3613" y="1571"/>
                <a:ext cx="323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600">
                    <a:solidFill>
                      <a:prstClr val="black"/>
                    </a:solidFill>
                    <a:latin typeface="方正小标宋简体" pitchFamily="65" charset="-122"/>
                    <a:ea typeface="方正小标宋简体" pitchFamily="65" charset="-122"/>
                  </a:rPr>
                  <a:t>C</a:t>
                </a:r>
              </a:p>
            </p:txBody>
          </p:sp>
        </p:grpSp>
        <p:sp>
          <p:nvSpPr>
            <p:cNvPr id="20486" name="Text Box 15"/>
            <p:cNvSpPr txBox="1">
              <a:spLocks noChangeArrowheads="1"/>
            </p:cNvSpPr>
            <p:nvPr/>
          </p:nvSpPr>
          <p:spPr bwMode="auto">
            <a:xfrm>
              <a:off x="907" y="2208"/>
              <a:ext cx="27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rtl="1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prstClr val="black"/>
                  </a:solidFill>
                  <a:ea typeface="方正小标宋简体" pitchFamily="65" charset="-122"/>
                </a:rPr>
                <a:t>沿</a:t>
              </a:r>
              <a:r>
                <a:rPr lang="en-US" altLang="zh-CN" sz="2400" dirty="0">
                  <a:solidFill>
                    <a:prstClr val="black"/>
                  </a:solidFill>
                  <a:ea typeface="方正小标宋简体" pitchFamily="65" charset="-122"/>
                </a:rPr>
                <a:t>40°N</a:t>
              </a:r>
              <a:r>
                <a:rPr lang="zh-CN" altLang="en-US" sz="2400" dirty="0">
                  <a:solidFill>
                    <a:prstClr val="black"/>
                  </a:solidFill>
                  <a:ea typeface="方正小标宋简体" pitchFamily="65" charset="-122"/>
                </a:rPr>
                <a:t>纬线北美洲地形剖面图</a:t>
              </a:r>
            </a:p>
          </p:txBody>
        </p:sp>
      </p:grp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233363" y="446088"/>
            <a:ext cx="5024437" cy="561975"/>
            <a:chOff x="0" y="644"/>
            <a:chExt cx="1220" cy="354"/>
          </a:xfrm>
        </p:grpSpPr>
        <p:pic>
          <p:nvPicPr>
            <p:cNvPr id="15" name="Picture 6" descr="元件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1168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>
                  <a:solidFill>
                    <a:srgbClr val="FFFF00"/>
                  </a:solidFill>
                  <a:ea typeface="方正小标宋简体" pitchFamily="65" charset="-122"/>
                </a:rPr>
                <a:t>自主学习二：北美洲的地形</a:t>
              </a:r>
            </a:p>
          </p:txBody>
        </p: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371600" y="5228241"/>
            <a:ext cx="6400800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A</a:t>
            </a:r>
            <a:r>
              <a:rPr lang="zh-CN" altLang="en-US" sz="2400" b="1" dirty="0">
                <a:solidFill>
                  <a:prstClr val="black"/>
                </a:solidFill>
              </a:rPr>
              <a:t>：落基山脉    </a:t>
            </a:r>
            <a:r>
              <a:rPr lang="en-US" altLang="zh-CN" sz="2400" b="1" dirty="0">
                <a:solidFill>
                  <a:prstClr val="black"/>
                </a:solidFill>
              </a:rPr>
              <a:t>B</a:t>
            </a:r>
            <a:r>
              <a:rPr lang="zh-CN" altLang="en-US" sz="2400" b="1" dirty="0">
                <a:solidFill>
                  <a:prstClr val="black"/>
                </a:solidFill>
              </a:rPr>
              <a:t>：大平原   </a:t>
            </a:r>
            <a:r>
              <a:rPr lang="en-US" altLang="zh-CN" sz="2400" b="1" dirty="0">
                <a:solidFill>
                  <a:prstClr val="black"/>
                </a:solidFill>
              </a:rPr>
              <a:t>C</a:t>
            </a:r>
            <a:r>
              <a:rPr lang="zh-CN" altLang="en-US" sz="2400" b="1" dirty="0">
                <a:solidFill>
                  <a:prstClr val="black"/>
                </a:solidFill>
              </a:rPr>
              <a:t>：阿巴拉契亚山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754316" y="6019799"/>
            <a:ext cx="3424804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</a:rPr>
              <a:t>地势：东西高，中间低</a:t>
            </a:r>
          </a:p>
        </p:txBody>
      </p:sp>
    </p:spTree>
    <p:extLst>
      <p:ext uri="{BB962C8B-B14F-4D97-AF65-F5344CB8AC3E}">
        <p14:creationId xmlns:p14="http://schemas.microsoft.com/office/powerpoint/2010/main" val="21469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4" descr="北美剖面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1055688"/>
            <a:ext cx="4764087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8" name="Group 20"/>
          <p:cNvGrpSpPr>
            <a:grpSpLocks/>
          </p:cNvGrpSpPr>
          <p:nvPr/>
        </p:nvGrpSpPr>
        <p:grpSpPr bwMode="auto">
          <a:xfrm>
            <a:off x="33338" y="1524000"/>
            <a:ext cx="4276725" cy="4572000"/>
            <a:chOff x="21" y="960"/>
            <a:chExt cx="2694" cy="2880"/>
          </a:xfrm>
        </p:grpSpPr>
        <p:sp>
          <p:nvSpPr>
            <p:cNvPr id="21513" name="AutoShape 9"/>
            <p:cNvSpPr>
              <a:spLocks noChangeArrowheads="1"/>
            </p:cNvSpPr>
            <p:nvPr/>
          </p:nvSpPr>
          <p:spPr bwMode="auto">
            <a:xfrm>
              <a:off x="27" y="960"/>
              <a:ext cx="2688" cy="288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2857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21" y="1092"/>
              <a:ext cx="2688" cy="2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prstClr val="black"/>
                  </a:solidFill>
                  <a:ea typeface="方正小标宋简体" pitchFamily="65" charset="-122"/>
                </a:rPr>
                <a:t>    </a:t>
              </a:r>
              <a:r>
                <a:rPr lang="zh-CN" altLang="en-US" sz="2800" b="1" dirty="0">
                  <a:solidFill>
                    <a:prstClr val="black"/>
                  </a:solidFill>
                  <a:ea typeface="方正小标宋简体" pitchFamily="65" charset="-122"/>
                </a:rPr>
                <a:t>总结：北美洲地形特征</a:t>
              </a:r>
              <a:endParaRPr lang="en-US" altLang="zh-CN" sz="2800" b="1" dirty="0">
                <a:solidFill>
                  <a:prstClr val="black"/>
                </a:solidFill>
                <a:ea typeface="方正小标宋简体" pitchFamily="65" charset="-122"/>
              </a:endParaRPr>
            </a:p>
            <a:p>
              <a:pPr eaLnBrk="1" fontAlgn="base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rgbClr val="FF0000"/>
                  </a:solidFill>
                  <a:ea typeface="方正小标宋简体" pitchFamily="65" charset="-122"/>
                </a:rPr>
                <a:t>平均海拔较高，地势起伏较大；地形分成三大南北纵列带：西部是高大的山系，中部是广阔的平原，东部是低缓的山地和高原；地势东西高，中间低。</a:t>
              </a:r>
              <a:endParaRPr lang="en-US" altLang="zh-CN" sz="2800" b="1" dirty="0">
                <a:solidFill>
                  <a:srgbClr val="FF0000"/>
                </a:solidFill>
                <a:ea typeface="方正小标宋简体" pitchFamily="65" charset="-122"/>
              </a:endParaRPr>
            </a:p>
          </p:txBody>
        </p:sp>
      </p:grp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233363" y="446088"/>
            <a:ext cx="5024437" cy="561975"/>
            <a:chOff x="0" y="644"/>
            <a:chExt cx="1220" cy="354"/>
          </a:xfrm>
        </p:grpSpPr>
        <p:pic>
          <p:nvPicPr>
            <p:cNvPr id="14" name="Picture 6" descr="元件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1168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>
                  <a:solidFill>
                    <a:srgbClr val="FFFF00"/>
                  </a:solidFill>
                  <a:ea typeface="方正小标宋简体" pitchFamily="65" charset="-122"/>
                </a:rPr>
                <a:t>自主学习二：北美洲的地形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949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4" descr="北美剖面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1055688"/>
            <a:ext cx="4764087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8" name="Group 20"/>
          <p:cNvGrpSpPr>
            <a:grpSpLocks/>
          </p:cNvGrpSpPr>
          <p:nvPr/>
        </p:nvGrpSpPr>
        <p:grpSpPr bwMode="auto">
          <a:xfrm>
            <a:off x="33338" y="1524000"/>
            <a:ext cx="4276725" cy="4572000"/>
            <a:chOff x="21" y="960"/>
            <a:chExt cx="2694" cy="2880"/>
          </a:xfrm>
        </p:grpSpPr>
        <p:sp>
          <p:nvSpPr>
            <p:cNvPr id="21513" name="AutoShape 9"/>
            <p:cNvSpPr>
              <a:spLocks noChangeArrowheads="1"/>
            </p:cNvSpPr>
            <p:nvPr/>
          </p:nvSpPr>
          <p:spPr bwMode="auto">
            <a:xfrm>
              <a:off x="27" y="960"/>
              <a:ext cx="2688" cy="288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2857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21" y="1092"/>
              <a:ext cx="2688" cy="2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prstClr val="black"/>
                  </a:solidFill>
                  <a:ea typeface="方正小标宋简体" pitchFamily="65" charset="-122"/>
                </a:rPr>
                <a:t>    </a:t>
              </a:r>
              <a:r>
                <a:rPr lang="zh-CN" altLang="en-US" sz="2400" dirty="0">
                  <a:solidFill>
                    <a:prstClr val="black"/>
                  </a:solidFill>
                  <a:ea typeface="方正小标宋简体" pitchFamily="65" charset="-122"/>
                </a:rPr>
                <a:t>读图，找出下列地理事物：</a:t>
              </a:r>
            </a:p>
            <a:p>
              <a:pPr eaLnBrk="1" fontAlgn="base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prstClr val="black"/>
                  </a:solidFill>
                  <a:ea typeface="方正小标宋简体" pitchFamily="65" charset="-122"/>
                </a:rPr>
                <a:t>世界第一大岛</a:t>
              </a:r>
              <a:r>
                <a:rPr lang="en-US" altLang="zh-CN" sz="2400" dirty="0">
                  <a:solidFill>
                    <a:prstClr val="black"/>
                  </a:solidFill>
                  <a:ea typeface="方正小标宋简体" pitchFamily="65" charset="-122"/>
                </a:rPr>
                <a:t>—</a:t>
              </a:r>
              <a:r>
                <a:rPr lang="zh-CN" altLang="en-US" sz="2400" dirty="0">
                  <a:solidFill>
                    <a:srgbClr val="FF0000"/>
                  </a:solidFill>
                  <a:ea typeface="方正小标宋简体" pitchFamily="65" charset="-122"/>
                </a:rPr>
                <a:t>格陵兰岛</a:t>
              </a:r>
            </a:p>
            <a:p>
              <a:pPr eaLnBrk="1" fontAlgn="base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prstClr val="black"/>
                  </a:solidFill>
                  <a:ea typeface="方正小标宋简体" pitchFamily="65" charset="-122"/>
                </a:rPr>
                <a:t>世界上最大的淡水湖群</a:t>
              </a:r>
              <a:r>
                <a:rPr lang="en-US" altLang="zh-CN" sz="2400" dirty="0">
                  <a:solidFill>
                    <a:prstClr val="black"/>
                  </a:solidFill>
                  <a:ea typeface="方正小标宋简体" pitchFamily="65" charset="-122"/>
                </a:rPr>
                <a:t>—</a:t>
              </a:r>
              <a:r>
                <a:rPr lang="zh-CN" altLang="en-US" sz="2400" dirty="0">
                  <a:solidFill>
                    <a:srgbClr val="FF0000"/>
                  </a:solidFill>
                  <a:ea typeface="方正小标宋简体" pitchFamily="65" charset="-122"/>
                </a:rPr>
                <a:t>五大湖</a:t>
              </a:r>
            </a:p>
            <a:p>
              <a:pPr eaLnBrk="1" fontAlgn="base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prstClr val="black"/>
                  </a:solidFill>
                  <a:ea typeface="方正小标宋简体" pitchFamily="65" charset="-122"/>
                </a:rPr>
                <a:t>北美洲最长的河流</a:t>
              </a:r>
              <a:r>
                <a:rPr lang="en-US" altLang="zh-CN" sz="2400" dirty="0">
                  <a:solidFill>
                    <a:prstClr val="black"/>
                  </a:solidFill>
                  <a:ea typeface="方正小标宋简体" pitchFamily="65" charset="-122"/>
                </a:rPr>
                <a:t>—</a:t>
              </a:r>
              <a:r>
                <a:rPr lang="zh-CN" altLang="en-US" sz="2400" dirty="0">
                  <a:solidFill>
                    <a:prstClr val="black"/>
                  </a:solidFill>
                  <a:ea typeface="方正小标宋简体" pitchFamily="65" charset="-122"/>
                </a:rPr>
                <a:t>密</a:t>
              </a:r>
              <a:r>
                <a:rPr lang="zh-CN" altLang="en-US" sz="2400" dirty="0">
                  <a:solidFill>
                    <a:srgbClr val="FF0000"/>
                  </a:solidFill>
                  <a:ea typeface="方正小标宋简体" pitchFamily="65" charset="-122"/>
                </a:rPr>
                <a:t>西西比河</a:t>
              </a:r>
            </a:p>
            <a:p>
              <a:pPr eaLnBrk="1" fontAlgn="base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prstClr val="black"/>
                  </a:solidFill>
                  <a:ea typeface="方正小标宋简体" pitchFamily="65" charset="-122"/>
                </a:rPr>
                <a:t>北美洲最高的山脉</a:t>
              </a:r>
              <a:r>
                <a:rPr lang="en-US" altLang="zh-CN" sz="2400" dirty="0">
                  <a:solidFill>
                    <a:prstClr val="black"/>
                  </a:solidFill>
                  <a:ea typeface="方正小标宋简体" pitchFamily="65" charset="-122"/>
                </a:rPr>
                <a:t>—</a:t>
              </a:r>
              <a:r>
                <a:rPr lang="zh-CN" altLang="en-US" sz="2400" dirty="0">
                  <a:solidFill>
                    <a:srgbClr val="FF0000"/>
                  </a:solidFill>
                  <a:ea typeface="方正小标宋简体" pitchFamily="65" charset="-122"/>
                </a:rPr>
                <a:t>落基山脉</a:t>
              </a:r>
            </a:p>
          </p:txBody>
        </p:sp>
      </p:grpSp>
      <p:sp>
        <p:nvSpPr>
          <p:cNvPr id="13328" name="Line 16"/>
          <p:cNvSpPr>
            <a:spLocks noChangeShapeType="1"/>
          </p:cNvSpPr>
          <p:nvPr/>
        </p:nvSpPr>
        <p:spPr bwMode="auto">
          <a:xfrm flipV="1">
            <a:off x="3581400" y="1905000"/>
            <a:ext cx="3810000" cy="7620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4114800" y="3352800"/>
            <a:ext cx="3200400" cy="6858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 flipV="1">
            <a:off x="4038600" y="4495800"/>
            <a:ext cx="30480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 flipV="1">
            <a:off x="4191000" y="3352800"/>
            <a:ext cx="1905000" cy="21336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233364" y="446088"/>
            <a:ext cx="5481636" cy="561975"/>
            <a:chOff x="0" y="644"/>
            <a:chExt cx="1032" cy="354"/>
          </a:xfrm>
        </p:grpSpPr>
        <p:pic>
          <p:nvPicPr>
            <p:cNvPr id="14" name="Picture 6" descr="元件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924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>
                  <a:solidFill>
                    <a:srgbClr val="FFFF00"/>
                  </a:solidFill>
                  <a:ea typeface="方正小标宋简体" pitchFamily="65" charset="-122"/>
                </a:rPr>
                <a:t>自主学习二：北美洲或世界之最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413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8" grpId="0" animBg="1"/>
      <p:bldP spid="13329" grpId="0" animBg="1"/>
      <p:bldP spid="13330" grpId="0" animBg="1"/>
      <p:bldP spid="133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3364" y="446088"/>
            <a:ext cx="4491036" cy="561975"/>
            <a:chOff x="0" y="644"/>
            <a:chExt cx="1032" cy="354"/>
          </a:xfrm>
        </p:grpSpPr>
        <p:pic>
          <p:nvPicPr>
            <p:cNvPr id="3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924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>
                  <a:solidFill>
                    <a:srgbClr val="FFFF00"/>
                  </a:solidFill>
                  <a:ea typeface="方正小标宋简体" pitchFamily="65" charset="-122"/>
                </a:rPr>
                <a:t>自主学习二：密西西比河</a:t>
              </a:r>
            </a:p>
          </p:txBody>
        </p:sp>
      </p:grpSp>
      <p:pic>
        <p:nvPicPr>
          <p:cNvPr id="45058" name="Picture 2" descr="C:\Users\ADMINI~1\AppData\Local\Temp\WeChat Files\25969547ac911f5b7c5b0cb284b39b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45" y="1752600"/>
            <a:ext cx="353594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480701" y="2214761"/>
            <a:ext cx="4276725" cy="3255963"/>
            <a:chOff x="21" y="960"/>
            <a:chExt cx="2694" cy="2880"/>
          </a:xfrm>
        </p:grpSpPr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27" y="960"/>
              <a:ext cx="2688" cy="288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2857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1" y="1092"/>
              <a:ext cx="2688" cy="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prstClr val="black"/>
                  </a:solidFill>
                  <a:ea typeface="方正小标宋简体" pitchFamily="65" charset="-122"/>
                </a:rPr>
                <a:t>    </a:t>
              </a:r>
              <a:r>
                <a:rPr lang="zh-CN" altLang="en-US" sz="2400" dirty="0">
                  <a:solidFill>
                    <a:prstClr val="black"/>
                  </a:solidFill>
                  <a:ea typeface="方正小标宋简体" pitchFamily="65" charset="-122"/>
                </a:rPr>
                <a:t>读图，分析密西西河的水系特征</a:t>
              </a:r>
              <a:endParaRPr lang="en-US" altLang="zh-CN" sz="2400" dirty="0">
                <a:solidFill>
                  <a:prstClr val="black"/>
                </a:solidFill>
                <a:ea typeface="方正小标宋简体" pitchFamily="65" charset="-122"/>
              </a:endParaRPr>
            </a:p>
            <a:p>
              <a:pPr eaLnBrk="1" fontAlgn="base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rgbClr val="FF0000"/>
                  </a:solidFill>
                  <a:ea typeface="方正小标宋简体" pitchFamily="65" charset="-122"/>
                </a:rPr>
                <a:t>主要流经地形区：</a:t>
              </a:r>
              <a:endParaRPr lang="en-US" altLang="zh-CN" sz="2400" dirty="0">
                <a:solidFill>
                  <a:srgbClr val="FF0000"/>
                </a:solidFill>
                <a:ea typeface="方正小标宋简体" pitchFamily="65" charset="-122"/>
              </a:endParaRPr>
            </a:p>
            <a:p>
              <a:pPr eaLnBrk="1" fontAlgn="base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rgbClr val="FF0000"/>
                  </a:solidFill>
                  <a:ea typeface="方正小标宋简体" pitchFamily="65" charset="-122"/>
                </a:rPr>
                <a:t>流向：</a:t>
              </a:r>
              <a:endParaRPr lang="en-US" altLang="zh-CN" sz="2400" dirty="0">
                <a:solidFill>
                  <a:srgbClr val="FF0000"/>
                </a:solidFill>
                <a:ea typeface="方正小标宋简体" pitchFamily="65" charset="-122"/>
              </a:endParaRPr>
            </a:p>
            <a:p>
              <a:pPr eaLnBrk="1" fontAlgn="base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rgbClr val="FF0000"/>
                  </a:solidFill>
                  <a:ea typeface="方正小标宋简体" pitchFamily="65" charset="-122"/>
                </a:rPr>
                <a:t>注入地：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860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3364" y="446088"/>
            <a:ext cx="4643436" cy="561975"/>
            <a:chOff x="0" y="644"/>
            <a:chExt cx="1032" cy="354"/>
          </a:xfrm>
        </p:grpSpPr>
        <p:pic>
          <p:nvPicPr>
            <p:cNvPr id="3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924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>
                  <a:solidFill>
                    <a:srgbClr val="FFFF00"/>
                  </a:solidFill>
                  <a:ea typeface="方正小标宋简体" pitchFamily="65" charset="-122"/>
                </a:rPr>
                <a:t>自主学习二：北美洲的气候</a:t>
              </a:r>
            </a:p>
          </p:txBody>
        </p:sp>
      </p:grpSp>
      <p:pic>
        <p:nvPicPr>
          <p:cNvPr id="46082" name="Picture 2" descr="C:\Users\ADMINI~1\AppData\Local\Temp\WeChat Files\c557171bdcb4ba65d893455ab84a25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55" y="2573594"/>
            <a:ext cx="4207363" cy="402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113716" y="2288810"/>
            <a:ext cx="3886257" cy="2315805"/>
            <a:chOff x="21" y="960"/>
            <a:chExt cx="2804" cy="2880"/>
          </a:xfrm>
        </p:grpSpPr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27" y="960"/>
              <a:ext cx="2688" cy="288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2857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1" y="1092"/>
              <a:ext cx="2804" cy="2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prstClr val="black"/>
                  </a:solidFill>
                  <a:ea typeface="方正小标宋简体" pitchFamily="65" charset="-122"/>
                </a:rPr>
                <a:t>    </a:t>
              </a:r>
              <a:r>
                <a:rPr lang="zh-CN" altLang="en-US" sz="2400" b="1" dirty="0">
                  <a:solidFill>
                    <a:prstClr val="black"/>
                  </a:solidFill>
                  <a:ea typeface="方正小标宋简体" pitchFamily="65" charset="-122"/>
                </a:rPr>
                <a:t>读图，分析北美洲气候特征</a:t>
              </a:r>
              <a:r>
                <a:rPr lang="en-US" altLang="zh-CN" sz="2400" b="1" dirty="0">
                  <a:solidFill>
                    <a:prstClr val="black"/>
                  </a:solidFill>
                  <a:ea typeface="方正小标宋简体" pitchFamily="65" charset="-122"/>
                </a:rPr>
                <a:t>:</a:t>
              </a:r>
              <a:r>
                <a:rPr lang="zh-CN" altLang="en-US" sz="2400" b="1" dirty="0">
                  <a:solidFill>
                    <a:prstClr val="black"/>
                  </a:solidFill>
                  <a:ea typeface="方正小标宋简体" pitchFamily="65" charset="-122"/>
                </a:rPr>
                <a:t>北美洲地跨哪几个温度带？气候类型具有什么特点？以哪种气候类型为主？</a:t>
              </a:r>
              <a:endParaRPr lang="zh-CN" altLang="en-US" sz="2400" b="1" dirty="0">
                <a:solidFill>
                  <a:srgbClr val="FF0000"/>
                </a:solidFill>
                <a:ea typeface="方正小标宋简体" pitchFamily="65" charset="-122"/>
              </a:endParaRPr>
            </a:p>
          </p:txBody>
        </p:sp>
      </p:grp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110595" y="4653136"/>
            <a:ext cx="3725484" cy="204479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地跨北寒带、北温带和热</a:t>
            </a:r>
            <a:endParaRPr lang="en-US" altLang="zh-CN" sz="2400" b="1" dirty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带，</a:t>
            </a:r>
            <a:r>
              <a:rPr lang="zh-CN" altLang="en-US" sz="2800" b="1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气候类型复杂多样；</a:t>
            </a:r>
            <a:endParaRPr lang="en-US" altLang="zh-CN" sz="2800" b="1" dirty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大部分地区位于北温带，以</a:t>
            </a:r>
            <a:endParaRPr lang="en-US" altLang="zh-CN" sz="2400" b="1" dirty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/>
                </a:solidFill>
                <a:latin typeface="宋体"/>
                <a:ea typeface="宋体"/>
              </a:rPr>
              <a:t>①</a:t>
            </a:r>
            <a:r>
              <a:rPr lang="zh-CN" altLang="en-US" sz="2800" b="1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温带大陆性气候为主</a:t>
            </a:r>
            <a:endParaRPr lang="zh-CN" altLang="en-US" sz="2400" b="1" dirty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519" y="1263250"/>
            <a:ext cx="8084921" cy="1015663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温馨提示：同学们，对于这部分内容，大家可以先观看微视频，然后在学习</a:t>
            </a:r>
            <a:r>
              <a:rPr lang="en-US" altLang="zh-CN" sz="2000" dirty="0"/>
              <a:t>PPT</a:t>
            </a:r>
            <a:r>
              <a:rPr lang="zh-CN" altLang="en-US" sz="2000" dirty="0"/>
              <a:t>的第</a:t>
            </a:r>
            <a:r>
              <a:rPr lang="en-US" altLang="zh-CN" sz="2000" dirty="0"/>
              <a:t>16-18</a:t>
            </a:r>
            <a:r>
              <a:rPr lang="zh-CN" altLang="en-US" sz="2000" dirty="0"/>
              <a:t>页，以便将重点知识更好的落实在导学案上。</a:t>
            </a:r>
            <a:endParaRPr lang="en-US" altLang="zh-CN" sz="2000" dirty="0"/>
          </a:p>
          <a:p>
            <a:r>
              <a:rPr lang="zh-CN" altLang="en-US" sz="2000" b="1" dirty="0">
                <a:solidFill>
                  <a:srgbClr val="FF0000"/>
                </a:solidFill>
                <a:hlinkClick r:id="rId4" action="ppaction://hlinkfile"/>
              </a:rPr>
              <a:t>请用鼠标单击观看北美洲气候特征微视频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07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~1\AppData\Local\Temp\WeChat Files\c557171bdcb4ba65d893455ab84a25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3124200" cy="334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09600" y="4147457"/>
            <a:ext cx="3733800" cy="2315805"/>
            <a:chOff x="21" y="960"/>
            <a:chExt cx="2694" cy="2880"/>
          </a:xfrm>
        </p:grpSpPr>
        <p:sp>
          <p:nvSpPr>
            <p:cNvPr id="4" name="AutoShape 9"/>
            <p:cNvSpPr>
              <a:spLocks noChangeArrowheads="1"/>
            </p:cNvSpPr>
            <p:nvPr/>
          </p:nvSpPr>
          <p:spPr bwMode="auto">
            <a:xfrm>
              <a:off x="27" y="960"/>
              <a:ext cx="2688" cy="288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2857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21" y="1092"/>
              <a:ext cx="2688" cy="2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prstClr val="black"/>
                  </a:solidFill>
                  <a:ea typeface="方正小标宋简体" pitchFamily="65" charset="-122"/>
                </a:rPr>
                <a:t>    </a:t>
              </a:r>
              <a:r>
                <a:rPr lang="zh-CN" altLang="en-US" sz="2400" b="1" dirty="0">
                  <a:solidFill>
                    <a:prstClr val="black"/>
                  </a:solidFill>
                  <a:ea typeface="方正小标宋简体" pitchFamily="65" charset="-122"/>
                </a:rPr>
                <a:t>探究：北美洲的地中海区划和温带海洋性气候在分布上有什么突出特点？为什么？</a:t>
              </a:r>
              <a:endParaRPr lang="zh-CN" altLang="en-US" sz="2400" b="1" dirty="0">
                <a:solidFill>
                  <a:srgbClr val="FF0000"/>
                </a:solidFill>
                <a:ea typeface="方正小标宋简体" pitchFamily="65" charset="-122"/>
              </a:endParaRPr>
            </a:p>
          </p:txBody>
        </p:sp>
      </p:grpSp>
      <p:grpSp>
        <p:nvGrpSpPr>
          <p:cNvPr id="7" name="组合 16387"/>
          <p:cNvGrpSpPr>
            <a:grpSpLocks/>
          </p:cNvGrpSpPr>
          <p:nvPr/>
        </p:nvGrpSpPr>
        <p:grpSpPr bwMode="auto">
          <a:xfrm>
            <a:off x="4680501" y="253926"/>
            <a:ext cx="3904836" cy="3154717"/>
            <a:chOff x="0" y="0"/>
            <a:chExt cx="3504" cy="2897"/>
          </a:xfrm>
        </p:grpSpPr>
        <p:grpSp>
          <p:nvGrpSpPr>
            <p:cNvPr id="9" name="组合 16388"/>
            <p:cNvGrpSpPr>
              <a:grpSpLocks/>
            </p:cNvGrpSpPr>
            <p:nvPr/>
          </p:nvGrpSpPr>
          <p:grpSpPr bwMode="auto">
            <a:xfrm>
              <a:off x="0" y="0"/>
              <a:ext cx="3504" cy="2897"/>
              <a:chOff x="0" y="0"/>
              <a:chExt cx="3504" cy="2897"/>
            </a:xfrm>
          </p:grpSpPr>
          <p:grpSp>
            <p:nvGrpSpPr>
              <p:cNvPr id="114" name="组合 16389"/>
              <p:cNvGrpSpPr>
                <a:grpSpLocks/>
              </p:cNvGrpSpPr>
              <p:nvPr/>
            </p:nvGrpSpPr>
            <p:grpSpPr bwMode="auto">
              <a:xfrm>
                <a:off x="0" y="0"/>
                <a:ext cx="3504" cy="2897"/>
                <a:chOff x="0" y="0"/>
                <a:chExt cx="2592" cy="2143"/>
              </a:xfrm>
            </p:grpSpPr>
            <p:graphicFrame>
              <p:nvGraphicFramePr>
                <p:cNvPr id="120" name="对象 16390"/>
                <p:cNvGraphicFramePr>
                  <a:graphicFrameLocks noChangeAspect="1"/>
                </p:cNvGraphicFramePr>
                <p:nvPr/>
              </p:nvGraphicFramePr>
              <p:xfrm>
                <a:off x="0" y="0"/>
                <a:ext cx="2592" cy="214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4" r:id="rId5" imgW="4858428" imgH="2781688" progId="PBrush">
                        <p:embed/>
                      </p:oleObj>
                    </mc:Choice>
                    <mc:Fallback>
                      <p:oleObj r:id="rId5" imgW="4858428" imgH="2781688" progId="PBrush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0"/>
                              <a:ext cx="2592" cy="214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21" name="组合 16391"/>
                <p:cNvGrpSpPr>
                  <a:grpSpLocks/>
                </p:cNvGrpSpPr>
                <p:nvPr/>
              </p:nvGrpSpPr>
              <p:grpSpPr bwMode="auto">
                <a:xfrm>
                  <a:off x="36" y="73"/>
                  <a:ext cx="2492" cy="2055"/>
                  <a:chOff x="0" y="0"/>
                  <a:chExt cx="2492" cy="2055"/>
                </a:xfrm>
              </p:grpSpPr>
              <p:sp>
                <p:nvSpPr>
                  <p:cNvPr id="122" name="直接连接符 16392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prstClr val="black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23" name="直接连接符 16393"/>
                  <p:cNvSpPr>
                    <a:spLocks noChangeShapeType="1"/>
                  </p:cNvSpPr>
                  <p:nvPr/>
                </p:nvSpPr>
                <p:spPr bwMode="auto">
                  <a:xfrm>
                    <a:off x="0" y="2055"/>
                    <a:ext cx="2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prstClr val="black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24" name="直接连接符 16394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0" cy="205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prstClr val="black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25" name="直接连接符 16395"/>
                  <p:cNvSpPr>
                    <a:spLocks noChangeShapeType="1"/>
                  </p:cNvSpPr>
                  <p:nvPr/>
                </p:nvSpPr>
                <p:spPr bwMode="auto">
                  <a:xfrm>
                    <a:off x="2480" y="0"/>
                    <a:ext cx="0" cy="205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prstClr val="black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26" name="直接连接符 16396"/>
                  <p:cNvSpPr>
                    <a:spLocks noChangeShapeType="1"/>
                  </p:cNvSpPr>
                  <p:nvPr/>
                </p:nvSpPr>
                <p:spPr bwMode="auto">
                  <a:xfrm>
                    <a:off x="12" y="1367"/>
                    <a:ext cx="2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prstClr val="black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27" name="直接连接符 16397"/>
                  <p:cNvSpPr>
                    <a:spLocks noChangeShapeType="1"/>
                  </p:cNvSpPr>
                  <p:nvPr/>
                </p:nvSpPr>
                <p:spPr bwMode="auto">
                  <a:xfrm>
                    <a:off x="12" y="551"/>
                    <a:ext cx="2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prstClr val="black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p:grpSp>
          </p:grpSp>
          <p:sp>
            <p:nvSpPr>
              <p:cNvPr id="115" name="文本框 16398"/>
              <p:cNvSpPr txBox="1">
                <a:spLocks noChangeArrowheads="1"/>
              </p:cNvSpPr>
              <p:nvPr/>
            </p:nvSpPr>
            <p:spPr bwMode="auto">
              <a:xfrm>
                <a:off x="2832" y="1912"/>
                <a:ext cx="335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>
                    <a:solidFill>
                      <a:srgbClr val="FF0000"/>
                    </a:solidFill>
                    <a:latin typeface="Times New Roman" pitchFamily="18" charset="0"/>
                  </a:rPr>
                  <a:t>40°N</a:t>
                </a:r>
                <a:endParaRPr lang="en-US" altLang="zh-CN" sz="16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6" name="文本框 16399"/>
              <p:cNvSpPr txBox="1">
                <a:spLocks noChangeArrowheads="1"/>
              </p:cNvSpPr>
              <p:nvPr/>
            </p:nvSpPr>
            <p:spPr bwMode="auto">
              <a:xfrm>
                <a:off x="2832" y="664"/>
                <a:ext cx="326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400">
                    <a:solidFill>
                      <a:srgbClr val="FF0000"/>
                    </a:solidFill>
                    <a:latin typeface="Times New Roman" pitchFamily="18" charset="0"/>
                  </a:rPr>
                  <a:t>北极圈</a:t>
                </a:r>
                <a:endParaRPr lang="zh-CN" altLang="en-US" sz="1400">
                  <a:solidFill>
                    <a:srgbClr val="B0CCB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7" name="文本框 16400"/>
              <p:cNvSpPr txBox="1">
                <a:spLocks noChangeArrowheads="1"/>
              </p:cNvSpPr>
              <p:nvPr/>
            </p:nvSpPr>
            <p:spPr bwMode="auto">
              <a:xfrm>
                <a:off x="130" y="117"/>
                <a:ext cx="73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itchFamily="18" charset="0"/>
                  </a:rPr>
                  <a:t>北  冰  洋</a:t>
                </a:r>
              </a:p>
            </p:txBody>
          </p:sp>
          <p:sp>
            <p:nvSpPr>
              <p:cNvPr id="118" name="文本框 16401"/>
              <p:cNvSpPr txBox="1">
                <a:spLocks noChangeArrowheads="1"/>
              </p:cNvSpPr>
              <p:nvPr/>
            </p:nvSpPr>
            <p:spPr bwMode="auto">
              <a:xfrm>
                <a:off x="552" y="1428"/>
                <a:ext cx="306" cy="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3200" b="1">
                    <a:solidFill>
                      <a:srgbClr val="0000FF"/>
                    </a:solidFill>
                    <a:latin typeface="Times New Roman" pitchFamily="18" charset="0"/>
                  </a:rPr>
                  <a:t>太  平  洋</a:t>
                </a:r>
              </a:p>
            </p:txBody>
          </p:sp>
          <p:sp>
            <p:nvSpPr>
              <p:cNvPr id="119" name="文本框 16402"/>
              <p:cNvSpPr txBox="1">
                <a:spLocks noChangeArrowheads="1"/>
              </p:cNvSpPr>
              <p:nvPr/>
            </p:nvSpPr>
            <p:spPr bwMode="auto">
              <a:xfrm>
                <a:off x="3149" y="844"/>
                <a:ext cx="305" cy="1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3200" b="1">
                    <a:solidFill>
                      <a:srgbClr val="0000FF"/>
                    </a:solidFill>
                    <a:latin typeface="Times New Roman" pitchFamily="18" charset="0"/>
                  </a:rPr>
                  <a:t>大    西    洋</a:t>
                </a:r>
              </a:p>
            </p:txBody>
          </p:sp>
        </p:grpSp>
        <p:grpSp>
          <p:nvGrpSpPr>
            <p:cNvPr id="10" name="组合 16403"/>
            <p:cNvGrpSpPr>
              <a:grpSpLocks/>
            </p:cNvGrpSpPr>
            <p:nvPr/>
          </p:nvGrpSpPr>
          <p:grpSpPr bwMode="auto">
            <a:xfrm>
              <a:off x="912" y="856"/>
              <a:ext cx="192" cy="144"/>
              <a:chOff x="0" y="0"/>
              <a:chExt cx="336" cy="192"/>
            </a:xfrm>
          </p:grpSpPr>
          <p:sp>
            <p:nvSpPr>
              <p:cNvPr id="111" name="直接连接符 16404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12" name="直接连接符 16405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13" name="直接连接符 16406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1" name="组合 16407"/>
            <p:cNvGrpSpPr>
              <a:grpSpLocks/>
            </p:cNvGrpSpPr>
            <p:nvPr/>
          </p:nvGrpSpPr>
          <p:grpSpPr bwMode="auto">
            <a:xfrm>
              <a:off x="1008" y="952"/>
              <a:ext cx="192" cy="144"/>
              <a:chOff x="0" y="0"/>
              <a:chExt cx="336" cy="192"/>
            </a:xfrm>
          </p:grpSpPr>
          <p:sp>
            <p:nvSpPr>
              <p:cNvPr id="108" name="直接连接符 1640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9" name="直接连接符 16409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10" name="直接连接符 16410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组合 16411"/>
            <p:cNvGrpSpPr>
              <a:grpSpLocks/>
            </p:cNvGrpSpPr>
            <p:nvPr/>
          </p:nvGrpSpPr>
          <p:grpSpPr bwMode="auto">
            <a:xfrm>
              <a:off x="1104" y="1048"/>
              <a:ext cx="192" cy="144"/>
              <a:chOff x="0" y="0"/>
              <a:chExt cx="336" cy="192"/>
            </a:xfrm>
          </p:grpSpPr>
          <p:sp>
            <p:nvSpPr>
              <p:cNvPr id="105" name="直接连接符 16412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6" name="直接连接符 16413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7" name="直接连接符 16414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3" name="组合 16415"/>
            <p:cNvGrpSpPr>
              <a:grpSpLocks/>
            </p:cNvGrpSpPr>
            <p:nvPr/>
          </p:nvGrpSpPr>
          <p:grpSpPr bwMode="auto">
            <a:xfrm>
              <a:off x="1200" y="1144"/>
              <a:ext cx="192" cy="144"/>
              <a:chOff x="0" y="0"/>
              <a:chExt cx="336" cy="192"/>
            </a:xfrm>
          </p:grpSpPr>
          <p:sp>
            <p:nvSpPr>
              <p:cNvPr id="102" name="直接连接符 1641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3" name="直接连接符 16417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4" name="直接连接符 16418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4" name="组合 16419"/>
            <p:cNvGrpSpPr>
              <a:grpSpLocks/>
            </p:cNvGrpSpPr>
            <p:nvPr/>
          </p:nvGrpSpPr>
          <p:grpSpPr bwMode="auto">
            <a:xfrm>
              <a:off x="1296" y="1240"/>
              <a:ext cx="192" cy="144"/>
              <a:chOff x="0" y="0"/>
              <a:chExt cx="336" cy="192"/>
            </a:xfrm>
          </p:grpSpPr>
          <p:sp>
            <p:nvSpPr>
              <p:cNvPr id="99" name="直接连接符 1642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0" name="直接连接符 16421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1" name="直接连接符 16422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5" name="组合 16423"/>
            <p:cNvGrpSpPr>
              <a:grpSpLocks/>
            </p:cNvGrpSpPr>
            <p:nvPr/>
          </p:nvGrpSpPr>
          <p:grpSpPr bwMode="auto">
            <a:xfrm>
              <a:off x="1392" y="1336"/>
              <a:ext cx="192" cy="144"/>
              <a:chOff x="0" y="0"/>
              <a:chExt cx="336" cy="192"/>
            </a:xfrm>
          </p:grpSpPr>
          <p:sp>
            <p:nvSpPr>
              <p:cNvPr id="96" name="直接连接符 16424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7" name="直接连接符 16425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8" name="直接连接符 16426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6" name="组合 16427"/>
            <p:cNvGrpSpPr>
              <a:grpSpLocks/>
            </p:cNvGrpSpPr>
            <p:nvPr/>
          </p:nvGrpSpPr>
          <p:grpSpPr bwMode="auto">
            <a:xfrm>
              <a:off x="1536" y="1432"/>
              <a:ext cx="192" cy="144"/>
              <a:chOff x="0" y="0"/>
              <a:chExt cx="336" cy="192"/>
            </a:xfrm>
          </p:grpSpPr>
          <p:sp>
            <p:nvSpPr>
              <p:cNvPr id="93" name="直接连接符 1642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4" name="直接连接符 16429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5" name="直接连接符 16430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7" name="组合 16431"/>
            <p:cNvGrpSpPr>
              <a:grpSpLocks/>
            </p:cNvGrpSpPr>
            <p:nvPr/>
          </p:nvGrpSpPr>
          <p:grpSpPr bwMode="auto">
            <a:xfrm>
              <a:off x="1632" y="1576"/>
              <a:ext cx="192" cy="144"/>
              <a:chOff x="0" y="0"/>
              <a:chExt cx="336" cy="192"/>
            </a:xfrm>
          </p:grpSpPr>
          <p:sp>
            <p:nvSpPr>
              <p:cNvPr id="90" name="直接连接符 16432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1" name="直接连接符 16433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2" name="直接连接符 16434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8" name="组合 16435"/>
            <p:cNvGrpSpPr>
              <a:grpSpLocks/>
            </p:cNvGrpSpPr>
            <p:nvPr/>
          </p:nvGrpSpPr>
          <p:grpSpPr bwMode="auto">
            <a:xfrm>
              <a:off x="1728" y="1672"/>
              <a:ext cx="192" cy="144"/>
              <a:chOff x="0" y="0"/>
              <a:chExt cx="336" cy="192"/>
            </a:xfrm>
          </p:grpSpPr>
          <p:sp>
            <p:nvSpPr>
              <p:cNvPr id="87" name="直接连接符 1643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8" name="直接连接符 16437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9" name="直接连接符 16438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9" name="组合 16439"/>
            <p:cNvGrpSpPr>
              <a:grpSpLocks/>
            </p:cNvGrpSpPr>
            <p:nvPr/>
          </p:nvGrpSpPr>
          <p:grpSpPr bwMode="auto">
            <a:xfrm>
              <a:off x="1824" y="1816"/>
              <a:ext cx="192" cy="144"/>
              <a:chOff x="0" y="0"/>
              <a:chExt cx="336" cy="192"/>
            </a:xfrm>
          </p:grpSpPr>
          <p:sp>
            <p:nvSpPr>
              <p:cNvPr id="84" name="直接连接符 1644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5" name="直接连接符 16441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6" name="直接连接符 16442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0" name="组合 16443"/>
            <p:cNvGrpSpPr>
              <a:grpSpLocks/>
            </p:cNvGrpSpPr>
            <p:nvPr/>
          </p:nvGrpSpPr>
          <p:grpSpPr bwMode="auto">
            <a:xfrm>
              <a:off x="1872" y="1912"/>
              <a:ext cx="192" cy="144"/>
              <a:chOff x="0" y="0"/>
              <a:chExt cx="336" cy="192"/>
            </a:xfrm>
          </p:grpSpPr>
          <p:sp>
            <p:nvSpPr>
              <p:cNvPr id="81" name="直接连接符 16444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2" name="直接连接符 16445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3" name="直接连接符 16446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1" name="组合 16447"/>
            <p:cNvGrpSpPr>
              <a:grpSpLocks/>
            </p:cNvGrpSpPr>
            <p:nvPr/>
          </p:nvGrpSpPr>
          <p:grpSpPr bwMode="auto">
            <a:xfrm>
              <a:off x="1920" y="2008"/>
              <a:ext cx="192" cy="144"/>
              <a:chOff x="0" y="0"/>
              <a:chExt cx="336" cy="192"/>
            </a:xfrm>
          </p:grpSpPr>
          <p:sp>
            <p:nvSpPr>
              <p:cNvPr id="78" name="直接连接符 1644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79" name="直接连接符 16449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0" name="直接连接符 16450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2" name="组合 16451"/>
            <p:cNvGrpSpPr>
              <a:grpSpLocks/>
            </p:cNvGrpSpPr>
            <p:nvPr/>
          </p:nvGrpSpPr>
          <p:grpSpPr bwMode="auto">
            <a:xfrm>
              <a:off x="1536" y="1576"/>
              <a:ext cx="240" cy="240"/>
              <a:chOff x="0" y="0"/>
              <a:chExt cx="240" cy="240"/>
            </a:xfrm>
          </p:grpSpPr>
          <p:grpSp>
            <p:nvGrpSpPr>
              <p:cNvPr id="70" name="组合 16452"/>
              <p:cNvGrpSpPr>
                <a:grpSpLocks/>
              </p:cNvGrpSpPr>
              <p:nvPr/>
            </p:nvGrpSpPr>
            <p:grpSpPr bwMode="auto">
              <a:xfrm>
                <a:off x="0" y="0"/>
                <a:ext cx="144" cy="144"/>
                <a:chOff x="0" y="0"/>
                <a:chExt cx="336" cy="192"/>
              </a:xfrm>
            </p:grpSpPr>
            <p:sp>
              <p:nvSpPr>
                <p:cNvPr id="75" name="直接连接符 16453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76" name="直接连接符 16454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77" name="直接连接符 16455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71" name="组合 16456"/>
              <p:cNvGrpSpPr>
                <a:grpSpLocks/>
              </p:cNvGrpSpPr>
              <p:nvPr/>
            </p:nvGrpSpPr>
            <p:grpSpPr bwMode="auto">
              <a:xfrm>
                <a:off x="96" y="96"/>
                <a:ext cx="144" cy="144"/>
                <a:chOff x="0" y="0"/>
                <a:chExt cx="336" cy="192"/>
              </a:xfrm>
            </p:grpSpPr>
            <p:sp>
              <p:nvSpPr>
                <p:cNvPr id="72" name="直接连接符 16457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73" name="直接连接符 16458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74" name="直接连接符 16459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23" name="组合 16460"/>
            <p:cNvGrpSpPr>
              <a:grpSpLocks/>
            </p:cNvGrpSpPr>
            <p:nvPr/>
          </p:nvGrpSpPr>
          <p:grpSpPr bwMode="auto">
            <a:xfrm>
              <a:off x="1680" y="1768"/>
              <a:ext cx="240" cy="240"/>
              <a:chOff x="0" y="0"/>
              <a:chExt cx="240" cy="240"/>
            </a:xfrm>
          </p:grpSpPr>
          <p:grpSp>
            <p:nvGrpSpPr>
              <p:cNvPr id="62" name="组合 16461"/>
              <p:cNvGrpSpPr>
                <a:grpSpLocks/>
              </p:cNvGrpSpPr>
              <p:nvPr/>
            </p:nvGrpSpPr>
            <p:grpSpPr bwMode="auto">
              <a:xfrm>
                <a:off x="0" y="0"/>
                <a:ext cx="144" cy="144"/>
                <a:chOff x="0" y="0"/>
                <a:chExt cx="336" cy="192"/>
              </a:xfrm>
            </p:grpSpPr>
            <p:sp>
              <p:nvSpPr>
                <p:cNvPr id="67" name="直接连接符 16462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8" name="直接连接符 16463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9" name="直接连接符 16464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63" name="组合 16465"/>
              <p:cNvGrpSpPr>
                <a:grpSpLocks/>
              </p:cNvGrpSpPr>
              <p:nvPr/>
            </p:nvGrpSpPr>
            <p:grpSpPr bwMode="auto">
              <a:xfrm>
                <a:off x="96" y="96"/>
                <a:ext cx="144" cy="144"/>
                <a:chOff x="0" y="0"/>
                <a:chExt cx="336" cy="192"/>
              </a:xfrm>
            </p:grpSpPr>
            <p:sp>
              <p:nvSpPr>
                <p:cNvPr id="64" name="直接连接符 16466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5" name="直接连接符 16467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6" name="直接连接符 16468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24" name="组合 16469"/>
            <p:cNvGrpSpPr>
              <a:grpSpLocks/>
            </p:cNvGrpSpPr>
            <p:nvPr/>
          </p:nvGrpSpPr>
          <p:grpSpPr bwMode="auto">
            <a:xfrm>
              <a:off x="1440" y="1720"/>
              <a:ext cx="288" cy="384"/>
              <a:chOff x="0" y="0"/>
              <a:chExt cx="288" cy="384"/>
            </a:xfrm>
          </p:grpSpPr>
          <p:grpSp>
            <p:nvGrpSpPr>
              <p:cNvPr id="50" name="组合 16470"/>
              <p:cNvGrpSpPr>
                <a:grpSpLocks/>
              </p:cNvGrpSpPr>
              <p:nvPr/>
            </p:nvGrpSpPr>
            <p:grpSpPr bwMode="auto">
              <a:xfrm>
                <a:off x="0" y="0"/>
                <a:ext cx="96" cy="192"/>
                <a:chOff x="0" y="0"/>
                <a:chExt cx="336" cy="192"/>
              </a:xfrm>
            </p:grpSpPr>
            <p:sp>
              <p:nvSpPr>
                <p:cNvPr id="59" name="直接连接符 16471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" name="直接连接符 16472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1" name="直接连接符 16473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51" name="组合 16474"/>
              <p:cNvGrpSpPr>
                <a:grpSpLocks/>
              </p:cNvGrpSpPr>
              <p:nvPr/>
            </p:nvGrpSpPr>
            <p:grpSpPr bwMode="auto">
              <a:xfrm>
                <a:off x="96" y="96"/>
                <a:ext cx="96" cy="192"/>
                <a:chOff x="0" y="0"/>
                <a:chExt cx="336" cy="192"/>
              </a:xfrm>
            </p:grpSpPr>
            <p:sp>
              <p:nvSpPr>
                <p:cNvPr id="56" name="直接连接符 16475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7" name="直接连接符 16476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8" name="直接连接符 16477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52" name="组合 16478"/>
              <p:cNvGrpSpPr>
                <a:grpSpLocks/>
              </p:cNvGrpSpPr>
              <p:nvPr/>
            </p:nvGrpSpPr>
            <p:grpSpPr bwMode="auto">
              <a:xfrm>
                <a:off x="192" y="192"/>
                <a:ext cx="96" cy="192"/>
                <a:chOff x="0" y="0"/>
                <a:chExt cx="336" cy="192"/>
              </a:xfrm>
            </p:grpSpPr>
            <p:sp>
              <p:nvSpPr>
                <p:cNvPr id="53" name="直接连接符 16479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4" name="直接连接符 16480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5" name="直接连接符 16481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25" name="组合 16482"/>
            <p:cNvGrpSpPr>
              <a:grpSpLocks/>
            </p:cNvGrpSpPr>
            <p:nvPr/>
          </p:nvGrpSpPr>
          <p:grpSpPr bwMode="auto">
            <a:xfrm>
              <a:off x="1200" y="1336"/>
              <a:ext cx="288" cy="384"/>
              <a:chOff x="0" y="0"/>
              <a:chExt cx="288" cy="384"/>
            </a:xfrm>
          </p:grpSpPr>
          <p:grpSp>
            <p:nvGrpSpPr>
              <p:cNvPr id="38" name="组合 16483"/>
              <p:cNvGrpSpPr>
                <a:grpSpLocks/>
              </p:cNvGrpSpPr>
              <p:nvPr/>
            </p:nvGrpSpPr>
            <p:grpSpPr bwMode="auto">
              <a:xfrm>
                <a:off x="0" y="0"/>
                <a:ext cx="96" cy="192"/>
                <a:chOff x="0" y="0"/>
                <a:chExt cx="336" cy="192"/>
              </a:xfrm>
            </p:grpSpPr>
            <p:sp>
              <p:nvSpPr>
                <p:cNvPr id="47" name="直接连接符 16484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48" name="直接连接符 16485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49" name="直接连接符 16486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39" name="组合 16487"/>
              <p:cNvGrpSpPr>
                <a:grpSpLocks/>
              </p:cNvGrpSpPr>
              <p:nvPr/>
            </p:nvGrpSpPr>
            <p:grpSpPr bwMode="auto">
              <a:xfrm>
                <a:off x="96" y="96"/>
                <a:ext cx="96" cy="192"/>
                <a:chOff x="0" y="0"/>
                <a:chExt cx="336" cy="192"/>
              </a:xfrm>
            </p:grpSpPr>
            <p:sp>
              <p:nvSpPr>
                <p:cNvPr id="44" name="直接连接符 16488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45" name="直接连接符 16489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46" name="直接连接符 16490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40" name="组合 16491"/>
              <p:cNvGrpSpPr>
                <a:grpSpLocks/>
              </p:cNvGrpSpPr>
              <p:nvPr/>
            </p:nvGrpSpPr>
            <p:grpSpPr bwMode="auto">
              <a:xfrm>
                <a:off x="192" y="192"/>
                <a:ext cx="96" cy="192"/>
                <a:chOff x="0" y="0"/>
                <a:chExt cx="336" cy="192"/>
              </a:xfrm>
            </p:grpSpPr>
            <p:sp>
              <p:nvSpPr>
                <p:cNvPr id="41" name="直接连接符 16492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42" name="直接连接符 16493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43" name="直接连接符 16494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26" name="组合 16495"/>
            <p:cNvGrpSpPr>
              <a:grpSpLocks/>
            </p:cNvGrpSpPr>
            <p:nvPr/>
          </p:nvGrpSpPr>
          <p:grpSpPr bwMode="auto">
            <a:xfrm>
              <a:off x="2256" y="1976"/>
              <a:ext cx="275" cy="80"/>
              <a:chOff x="0" y="0"/>
              <a:chExt cx="336" cy="192"/>
            </a:xfrm>
          </p:grpSpPr>
          <p:sp>
            <p:nvSpPr>
              <p:cNvPr id="35" name="直接连接符 1649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6" name="直接连接符 16497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7" name="直接连接符 16498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7" name="组合 16499"/>
            <p:cNvGrpSpPr>
              <a:grpSpLocks/>
            </p:cNvGrpSpPr>
            <p:nvPr/>
          </p:nvGrpSpPr>
          <p:grpSpPr bwMode="auto">
            <a:xfrm>
              <a:off x="2335" y="1896"/>
              <a:ext cx="274" cy="80"/>
              <a:chOff x="0" y="0"/>
              <a:chExt cx="336" cy="192"/>
            </a:xfrm>
          </p:grpSpPr>
          <p:sp>
            <p:nvSpPr>
              <p:cNvPr id="32" name="直接连接符 1650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3" name="直接连接符 16501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4" name="直接连接符 16502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8" name="组合 16503"/>
            <p:cNvGrpSpPr>
              <a:grpSpLocks/>
            </p:cNvGrpSpPr>
            <p:nvPr/>
          </p:nvGrpSpPr>
          <p:grpSpPr bwMode="auto">
            <a:xfrm>
              <a:off x="2413" y="1816"/>
              <a:ext cx="227" cy="96"/>
              <a:chOff x="0" y="0"/>
              <a:chExt cx="336" cy="192"/>
            </a:xfrm>
          </p:grpSpPr>
          <p:sp>
            <p:nvSpPr>
              <p:cNvPr id="29" name="直接连接符 16504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0" name="直接连接符 16505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1" name="直接连接符 16506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128" name="右箭头 127"/>
          <p:cNvSpPr>
            <a:spLocks noChangeArrowheads="1"/>
          </p:cNvSpPr>
          <p:nvPr/>
        </p:nvSpPr>
        <p:spPr bwMode="auto">
          <a:xfrm rot="19915043">
            <a:off x="5127588" y="1988707"/>
            <a:ext cx="990600" cy="3810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29" name="Group 5"/>
          <p:cNvGrpSpPr>
            <a:grpSpLocks/>
          </p:cNvGrpSpPr>
          <p:nvPr/>
        </p:nvGrpSpPr>
        <p:grpSpPr bwMode="auto">
          <a:xfrm>
            <a:off x="247707" y="361389"/>
            <a:ext cx="528636" cy="3991162"/>
            <a:chOff x="0" y="644"/>
            <a:chExt cx="1032" cy="363"/>
          </a:xfrm>
        </p:grpSpPr>
        <p:pic>
          <p:nvPicPr>
            <p:cNvPr id="130" name="Picture 6" descr="元件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" name="Text Box 7"/>
            <p:cNvSpPr txBox="1">
              <a:spLocks noChangeArrowheads="1"/>
            </p:cNvSpPr>
            <p:nvPr/>
          </p:nvSpPr>
          <p:spPr bwMode="auto">
            <a:xfrm>
              <a:off x="28" y="649"/>
              <a:ext cx="924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>
                  <a:solidFill>
                    <a:srgbClr val="FFFF00"/>
                  </a:solidFill>
                  <a:ea typeface="方正小标宋简体" pitchFamily="65" charset="-122"/>
                </a:rPr>
                <a:t>地形地势对气候的影响</a:t>
              </a:r>
            </a:p>
          </p:txBody>
        </p:sp>
      </p:grpSp>
      <p:sp>
        <p:nvSpPr>
          <p:cNvPr id="132" name="AutoShape 9"/>
          <p:cNvSpPr>
            <a:spLocks noChangeArrowheads="1"/>
          </p:cNvSpPr>
          <p:nvPr/>
        </p:nvSpPr>
        <p:spPr bwMode="auto">
          <a:xfrm>
            <a:off x="5113716" y="4028490"/>
            <a:ext cx="3725484" cy="231580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3" name="Text Box 10"/>
          <p:cNvSpPr txBox="1">
            <a:spLocks noChangeArrowheads="1"/>
          </p:cNvSpPr>
          <p:nvPr/>
        </p:nvSpPr>
        <p:spPr bwMode="auto">
          <a:xfrm>
            <a:off x="5047780" y="4253598"/>
            <a:ext cx="3972641" cy="51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C00000"/>
                </a:solidFill>
                <a:ea typeface="方正小标宋简体" pitchFamily="65" charset="-122"/>
              </a:rPr>
              <a:t>在西部沿海呈狭长形分布</a:t>
            </a:r>
          </a:p>
        </p:txBody>
      </p:sp>
      <p:sp>
        <p:nvSpPr>
          <p:cNvPr id="134" name="Text Box 10"/>
          <p:cNvSpPr txBox="1">
            <a:spLocks noChangeArrowheads="1"/>
          </p:cNvSpPr>
          <p:nvPr/>
        </p:nvSpPr>
        <p:spPr bwMode="auto">
          <a:xfrm>
            <a:off x="5096223" y="4973801"/>
            <a:ext cx="3972641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C00000"/>
                </a:solidFill>
                <a:ea typeface="方正小标宋简体" pitchFamily="65" charset="-122"/>
              </a:rPr>
              <a:t>西部高大的山脉阻挡了来自太平洋的暖湿气流往东延伸</a:t>
            </a:r>
          </a:p>
        </p:txBody>
      </p:sp>
    </p:spTree>
    <p:extLst>
      <p:ext uri="{BB962C8B-B14F-4D97-AF65-F5344CB8AC3E}">
        <p14:creationId xmlns:p14="http://schemas.microsoft.com/office/powerpoint/2010/main" val="263766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3" grpId="0"/>
      <p:bldP spid="1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7707" y="361389"/>
            <a:ext cx="528636" cy="3991162"/>
            <a:chOff x="0" y="644"/>
            <a:chExt cx="1032" cy="363"/>
          </a:xfrm>
        </p:grpSpPr>
        <p:pic>
          <p:nvPicPr>
            <p:cNvPr id="3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28" y="649"/>
              <a:ext cx="924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>
                  <a:solidFill>
                    <a:srgbClr val="FFFF00"/>
                  </a:solidFill>
                  <a:ea typeface="方正小标宋简体" pitchFamily="65" charset="-122"/>
                </a:rPr>
                <a:t>地形地势对气候的影响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334000" y="659387"/>
            <a:ext cx="3505200" cy="3594210"/>
            <a:chOff x="21" y="960"/>
            <a:chExt cx="2694" cy="2880"/>
          </a:xfrm>
        </p:grpSpPr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27" y="960"/>
              <a:ext cx="2688" cy="288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2857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1" y="1092"/>
              <a:ext cx="2688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 dirty="0">
                <a:solidFill>
                  <a:srgbClr val="FF0000"/>
                </a:solidFill>
                <a:ea typeface="方正小标宋简体" pitchFamily="65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5532052" y="915901"/>
            <a:ext cx="311690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Arial" pitchFamily="34" charset="0"/>
                <a:ea typeface="黑体" pitchFamily="49" charset="-122"/>
              </a:rPr>
              <a:t>探究：在北美洲的中部，冬季寒冷的气流能长驱直入，到达墨西哥湾沿岸；而</a:t>
            </a:r>
            <a:r>
              <a:rPr lang="zh-CN" altLang="en-US" sz="2400" b="1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夏季，来自墨西哥湾的暖湿气流又可以长驱北上，到达哈德孙湾附近，这会产生哪些影响？为什么？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zh-CN" altLang="en-US" b="1" dirty="0">
              <a:solidFill>
                <a:prstClr val="black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1" name="Picture 5" descr="6-4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5"/>
          <a:stretch>
            <a:fillRect/>
          </a:stretch>
        </p:blipFill>
        <p:spPr bwMode="auto">
          <a:xfrm>
            <a:off x="1066800" y="659387"/>
            <a:ext cx="4077523" cy="364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731734" y="4375098"/>
            <a:ext cx="7917219" cy="231580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2743" y="45720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C00000"/>
                </a:solidFill>
                <a:latin typeface="Arial" pitchFamily="34" charset="0"/>
                <a:ea typeface="宋体" pitchFamily="2" charset="-122"/>
              </a:rPr>
              <a:t>冬季会造成北美洲大范围的寒冷天气；而夏季会造成大范围的高温多雨天气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9029" y="56388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2060"/>
                </a:solidFill>
                <a:latin typeface="Arial" pitchFamily="34" charset="0"/>
                <a:ea typeface="宋体" pitchFamily="2" charset="-122"/>
              </a:rPr>
              <a:t>这是由于北美洲中部为广阔的大平原，气流可以南北畅通无阻。</a:t>
            </a:r>
          </a:p>
        </p:txBody>
      </p:sp>
    </p:spTree>
    <p:extLst>
      <p:ext uri="{BB962C8B-B14F-4D97-AF65-F5344CB8AC3E}">
        <p14:creationId xmlns:p14="http://schemas.microsoft.com/office/powerpoint/2010/main" val="84871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55576" y="2849942"/>
            <a:ext cx="1656515" cy="504056"/>
            <a:chOff x="0" y="644"/>
            <a:chExt cx="1032" cy="354"/>
          </a:xfrm>
        </p:grpSpPr>
        <p:pic>
          <p:nvPicPr>
            <p:cNvPr id="3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28" y="649"/>
              <a:ext cx="100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>
                  <a:solidFill>
                    <a:srgbClr val="FFFF00"/>
                  </a:solidFill>
                  <a:ea typeface="方正小标宋简体" pitchFamily="65" charset="-122"/>
                </a:rPr>
                <a:t>美洲（</a:t>
              </a:r>
              <a:r>
                <a:rPr lang="en-US" altLang="zh-CN" sz="2500" b="1" dirty="0">
                  <a:solidFill>
                    <a:srgbClr val="FFFF00"/>
                  </a:solidFill>
                  <a:ea typeface="方正小标宋简体" pitchFamily="65" charset="-122"/>
                </a:rPr>
                <a:t>1</a:t>
              </a:r>
              <a:r>
                <a:rPr lang="zh-CN" altLang="en-US" sz="2500" b="1" dirty="0">
                  <a:solidFill>
                    <a:srgbClr val="FFFF00"/>
                  </a:solidFill>
                  <a:ea typeface="方正小标宋简体" pitchFamily="65" charset="-122"/>
                </a:rPr>
                <a:t>）</a:t>
              </a:r>
            </a:p>
          </p:txBody>
        </p:sp>
      </p:grpSp>
      <p:sp>
        <p:nvSpPr>
          <p:cNvPr id="5" name="左大括号 4"/>
          <p:cNvSpPr/>
          <p:nvPr/>
        </p:nvSpPr>
        <p:spPr>
          <a:xfrm>
            <a:off x="2412091" y="2130242"/>
            <a:ext cx="252102" cy="1836204"/>
          </a:xfrm>
          <a:prstGeom prst="leftBrac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76200">
                <a:solidFill>
                  <a:srgbClr val="00B050"/>
                </a:solidFill>
              </a:ln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747478" y="1817668"/>
            <a:ext cx="1752514" cy="504056"/>
            <a:chOff x="1146" y="-188"/>
            <a:chExt cx="1074" cy="354"/>
          </a:xfrm>
        </p:grpSpPr>
        <p:pic>
          <p:nvPicPr>
            <p:cNvPr id="7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" y="-188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146" y="-169"/>
              <a:ext cx="107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>
                  <a:solidFill>
                    <a:srgbClr val="FFFF00"/>
                  </a:solidFill>
                  <a:ea typeface="方正小标宋简体" pitchFamily="65" charset="-122"/>
                </a:rPr>
                <a:t>“新大陆”</a:t>
              </a:r>
            </a:p>
          </p:txBody>
        </p:sp>
      </p:grp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2771800" y="3645024"/>
            <a:ext cx="1752514" cy="504056"/>
            <a:chOff x="1146" y="-188"/>
            <a:chExt cx="1074" cy="354"/>
          </a:xfrm>
        </p:grpSpPr>
        <p:pic>
          <p:nvPicPr>
            <p:cNvPr id="10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" y="-188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1146" y="-169"/>
              <a:ext cx="107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>
                  <a:solidFill>
                    <a:srgbClr val="FFFF00"/>
                  </a:solidFill>
                  <a:ea typeface="方正小标宋简体" pitchFamily="65" charset="-122"/>
                </a:rPr>
                <a:t>    北美洲</a:t>
              </a:r>
            </a:p>
          </p:txBody>
        </p:sp>
      </p:grpSp>
      <p:sp>
        <p:nvSpPr>
          <p:cNvPr id="13" name="左大括号 12"/>
          <p:cNvSpPr/>
          <p:nvPr/>
        </p:nvSpPr>
        <p:spPr>
          <a:xfrm>
            <a:off x="4524314" y="328208"/>
            <a:ext cx="371722" cy="2521733"/>
          </a:xfrm>
          <a:prstGeom prst="leftBrace">
            <a:avLst>
              <a:gd name="adj1" fmla="val 8333"/>
              <a:gd name="adj2" fmla="val 71296"/>
            </a:avLst>
          </a:prstGeom>
          <a:solidFill>
            <a:srgbClr val="92D050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76200">
                <a:solidFill>
                  <a:srgbClr val="00B050"/>
                </a:solidFill>
              </a:ln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4524314" y="3334063"/>
            <a:ext cx="371722" cy="2759233"/>
          </a:xfrm>
          <a:prstGeom prst="leftBrace">
            <a:avLst>
              <a:gd name="adj1" fmla="val 8333"/>
              <a:gd name="adj2" fmla="val 18919"/>
            </a:avLst>
          </a:prstGeom>
          <a:solidFill>
            <a:srgbClr val="92D050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76200">
                <a:solidFill>
                  <a:srgbClr val="00B050"/>
                </a:solidFill>
              </a:ln>
            </a:endParaRPr>
          </a:p>
        </p:txBody>
      </p: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4968239" y="5589240"/>
            <a:ext cx="904707" cy="504056"/>
            <a:chOff x="1146" y="-188"/>
            <a:chExt cx="1074" cy="354"/>
          </a:xfrm>
        </p:grpSpPr>
        <p:pic>
          <p:nvPicPr>
            <p:cNvPr id="16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" y="-188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1146" y="-169"/>
              <a:ext cx="107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>
                  <a:solidFill>
                    <a:srgbClr val="FFFF00"/>
                  </a:solidFill>
                  <a:ea typeface="方正小标宋简体" pitchFamily="65" charset="-122"/>
                </a:rPr>
                <a:t>气候</a:t>
              </a:r>
            </a:p>
          </p:txBody>
        </p:sp>
      </p:grpSp>
      <p:grpSp>
        <p:nvGrpSpPr>
          <p:cNvPr id="19" name="Group 5"/>
          <p:cNvGrpSpPr>
            <a:grpSpLocks/>
          </p:cNvGrpSpPr>
          <p:nvPr/>
        </p:nvGrpSpPr>
        <p:grpSpPr bwMode="auto">
          <a:xfrm>
            <a:off x="4976011" y="960110"/>
            <a:ext cx="1584176" cy="504056"/>
            <a:chOff x="1146" y="-188"/>
            <a:chExt cx="1074" cy="354"/>
          </a:xfrm>
        </p:grpSpPr>
        <p:pic>
          <p:nvPicPr>
            <p:cNvPr id="20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" y="-188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1146" y="-169"/>
              <a:ext cx="107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>
                  <a:solidFill>
                    <a:srgbClr val="FFFF00"/>
                  </a:solidFill>
                  <a:ea typeface="方正小标宋简体" pitchFamily="65" charset="-122"/>
                </a:rPr>
                <a:t>白令海峡</a:t>
              </a:r>
            </a:p>
          </p:txBody>
        </p:sp>
      </p:grpSp>
      <p:grpSp>
        <p:nvGrpSpPr>
          <p:cNvPr id="22" name="Group 5"/>
          <p:cNvGrpSpPr>
            <a:grpSpLocks/>
          </p:cNvGrpSpPr>
          <p:nvPr/>
        </p:nvGrpSpPr>
        <p:grpSpPr bwMode="auto">
          <a:xfrm>
            <a:off x="4947660" y="1746251"/>
            <a:ext cx="1882266" cy="888505"/>
            <a:chOff x="1146" y="-188"/>
            <a:chExt cx="1074" cy="624"/>
          </a:xfrm>
        </p:grpSpPr>
        <p:pic>
          <p:nvPicPr>
            <p:cNvPr id="23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" y="-188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1146" y="-169"/>
              <a:ext cx="1074" cy="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>
                  <a:solidFill>
                    <a:srgbClr val="FFFF00"/>
                  </a:solidFill>
                  <a:ea typeface="方正小标宋简体" pitchFamily="65" charset="-122"/>
                </a:rPr>
                <a:t>巴拿马运河</a:t>
              </a:r>
            </a:p>
          </p:txBody>
        </p:sp>
      </p:grpSp>
      <p:grpSp>
        <p:nvGrpSpPr>
          <p:cNvPr id="25" name="Group 5"/>
          <p:cNvGrpSpPr>
            <a:grpSpLocks/>
          </p:cNvGrpSpPr>
          <p:nvPr/>
        </p:nvGrpSpPr>
        <p:grpSpPr bwMode="auto">
          <a:xfrm>
            <a:off x="4961904" y="2544288"/>
            <a:ext cx="1584176" cy="504056"/>
            <a:chOff x="1146" y="-188"/>
            <a:chExt cx="1074" cy="354"/>
          </a:xfrm>
        </p:grpSpPr>
        <p:pic>
          <p:nvPicPr>
            <p:cNvPr id="26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" y="-188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1146" y="-169"/>
              <a:ext cx="107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>
                  <a:solidFill>
                    <a:srgbClr val="FFFF00"/>
                  </a:solidFill>
                  <a:ea typeface="方正小标宋简体" pitchFamily="65" charset="-122"/>
                </a:rPr>
                <a:t>中美地峡</a:t>
              </a:r>
            </a:p>
          </p:txBody>
        </p:sp>
      </p:grpSp>
      <p:grpSp>
        <p:nvGrpSpPr>
          <p:cNvPr id="28" name="Group 5"/>
          <p:cNvGrpSpPr>
            <a:grpSpLocks/>
          </p:cNvGrpSpPr>
          <p:nvPr/>
        </p:nvGrpSpPr>
        <p:grpSpPr bwMode="auto">
          <a:xfrm>
            <a:off x="4992879" y="3334063"/>
            <a:ext cx="834232" cy="504056"/>
            <a:chOff x="1146" y="-188"/>
            <a:chExt cx="1074" cy="354"/>
          </a:xfrm>
        </p:grpSpPr>
        <p:pic>
          <p:nvPicPr>
            <p:cNvPr id="29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" y="-188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1146" y="-169"/>
              <a:ext cx="107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>
                  <a:solidFill>
                    <a:srgbClr val="FFFF00"/>
                  </a:solidFill>
                  <a:ea typeface="方正小标宋简体" pitchFamily="65" charset="-122"/>
                </a:rPr>
                <a:t>地形</a:t>
              </a:r>
            </a:p>
          </p:txBody>
        </p:sp>
      </p:grpSp>
      <p:grpSp>
        <p:nvGrpSpPr>
          <p:cNvPr id="31" name="Group 5"/>
          <p:cNvGrpSpPr>
            <a:grpSpLocks/>
          </p:cNvGrpSpPr>
          <p:nvPr/>
        </p:nvGrpSpPr>
        <p:grpSpPr bwMode="auto">
          <a:xfrm>
            <a:off x="4992879" y="4475825"/>
            <a:ext cx="834232" cy="504056"/>
            <a:chOff x="1146" y="-188"/>
            <a:chExt cx="1074" cy="354"/>
          </a:xfrm>
        </p:grpSpPr>
        <p:pic>
          <p:nvPicPr>
            <p:cNvPr id="32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" y="-188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1146" y="-169"/>
              <a:ext cx="107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>
                  <a:solidFill>
                    <a:srgbClr val="FFFF00"/>
                  </a:solidFill>
                  <a:ea typeface="方正小标宋简体" pitchFamily="65" charset="-122"/>
                </a:rPr>
                <a:t>河流</a:t>
              </a:r>
            </a:p>
          </p:txBody>
        </p:sp>
      </p:grpSp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4979357" y="228580"/>
            <a:ext cx="1584176" cy="504056"/>
            <a:chOff x="1146" y="-188"/>
            <a:chExt cx="1074" cy="354"/>
          </a:xfrm>
        </p:grpSpPr>
        <p:pic>
          <p:nvPicPr>
            <p:cNvPr id="35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" y="-188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1146" y="-169"/>
              <a:ext cx="107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>
                  <a:solidFill>
                    <a:srgbClr val="FFFF00"/>
                  </a:solidFill>
                  <a:ea typeface="方正小标宋简体" pitchFamily="65" charset="-122"/>
                </a:rPr>
                <a:t>地理位置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300192" y="3101970"/>
            <a:ext cx="2592288" cy="17543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平均海拔较高，地势起伏较大；地形分成三大南北纵列带：西部是高大的山系，中部是广阔的平原，东部是低缓的山地和高原</a:t>
            </a:r>
          </a:p>
        </p:txBody>
      </p:sp>
      <p:cxnSp>
        <p:nvCxnSpPr>
          <p:cNvPr id="41" name="直接箭头连接符 40"/>
          <p:cNvCxnSpPr>
            <a:stCxn id="30" idx="3"/>
            <a:endCxn id="39" idx="1"/>
          </p:cNvCxnSpPr>
          <p:nvPr/>
        </p:nvCxnSpPr>
        <p:spPr>
          <a:xfrm>
            <a:off x="5827111" y="3599618"/>
            <a:ext cx="473081" cy="379515"/>
          </a:xfrm>
          <a:prstGeom prst="straightConnector1">
            <a:avLst/>
          </a:prstGeom>
          <a:ln w="57150">
            <a:solidFill>
              <a:srgbClr val="00B05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73711" y="5393130"/>
            <a:ext cx="2592288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地跨寒温热三带，气候复杂多样；以温带大陆性气候为主</a:t>
            </a:r>
          </a:p>
        </p:txBody>
      </p:sp>
      <p:cxnSp>
        <p:nvCxnSpPr>
          <p:cNvPr id="45" name="直接箭头连接符 44"/>
          <p:cNvCxnSpPr>
            <a:endCxn id="44" idx="1"/>
          </p:cNvCxnSpPr>
          <p:nvPr/>
        </p:nvCxnSpPr>
        <p:spPr>
          <a:xfrm>
            <a:off x="5900505" y="5841268"/>
            <a:ext cx="373206" cy="13527"/>
          </a:xfrm>
          <a:prstGeom prst="straightConnector1">
            <a:avLst/>
          </a:prstGeom>
          <a:ln w="57150">
            <a:solidFill>
              <a:srgbClr val="00B05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5"/>
          <p:cNvGrpSpPr>
            <a:grpSpLocks/>
          </p:cNvGrpSpPr>
          <p:nvPr/>
        </p:nvGrpSpPr>
        <p:grpSpPr bwMode="auto">
          <a:xfrm>
            <a:off x="66739" y="199620"/>
            <a:ext cx="1840965" cy="561975"/>
            <a:chOff x="0" y="644"/>
            <a:chExt cx="1032" cy="354"/>
          </a:xfrm>
        </p:grpSpPr>
        <p:pic>
          <p:nvPicPr>
            <p:cNvPr id="48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924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>
                  <a:solidFill>
                    <a:srgbClr val="FFFF00"/>
                  </a:solidFill>
                  <a:ea typeface="方正小标宋简体" pitchFamily="65" charset="-122"/>
                </a:rPr>
                <a:t>归纳总结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18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973763" y="80963"/>
            <a:ext cx="2792412" cy="3849687"/>
            <a:chOff x="3826" y="1206"/>
            <a:chExt cx="1899" cy="2687"/>
          </a:xfrm>
        </p:grpSpPr>
        <p:pic>
          <p:nvPicPr>
            <p:cNvPr id="10254" name="Picture 9" descr="20148716293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6" y="1206"/>
              <a:ext cx="1899" cy="2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5" name="Text Box 10"/>
            <p:cNvSpPr txBox="1">
              <a:spLocks noChangeArrowheads="1"/>
            </p:cNvSpPr>
            <p:nvPr/>
          </p:nvSpPr>
          <p:spPr bwMode="auto">
            <a:xfrm>
              <a:off x="4059" y="3489"/>
              <a:ext cx="139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3600" b="1">
                  <a:solidFill>
                    <a:srgbClr val="0000FF"/>
                  </a:solidFill>
                  <a:ea typeface="方正小标宋简体" pitchFamily="65" charset="-122"/>
                </a:rPr>
                <a:t>哥伦布</a:t>
              </a:r>
            </a:p>
          </p:txBody>
        </p:sp>
      </p:grpSp>
      <p:pic>
        <p:nvPicPr>
          <p:cNvPr id="10243" name="图片 4097" descr="未命名1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47750"/>
            <a:ext cx="48006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25"/>
          <p:cNvSpPr txBox="1">
            <a:spLocks noChangeArrowheads="1"/>
          </p:cNvSpPr>
          <p:nvPr/>
        </p:nvSpPr>
        <p:spPr bwMode="auto">
          <a:xfrm>
            <a:off x="533400" y="4186238"/>
            <a:ext cx="8232775" cy="189547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  <a:prstDash val="dash"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prstClr val="black"/>
                </a:solidFill>
              </a:rPr>
              <a:t>1.</a:t>
            </a:r>
            <a:r>
              <a:rPr lang="zh-CN" altLang="zh-CN" sz="2800" b="1">
                <a:solidFill>
                  <a:prstClr val="black"/>
                </a:solidFill>
              </a:rPr>
              <a:t>别称：美洲是“</a:t>
            </a:r>
            <a:r>
              <a:rPr lang="en-US" altLang="zh-CN" sz="2800" b="1" u="sng">
                <a:solidFill>
                  <a:prstClr val="black"/>
                </a:solidFill>
              </a:rPr>
              <a:t>                   </a:t>
            </a:r>
            <a:r>
              <a:rPr lang="en-US" altLang="zh-CN" sz="2800" b="1">
                <a:solidFill>
                  <a:prstClr val="black"/>
                </a:solidFill>
              </a:rPr>
              <a:t> </a:t>
            </a:r>
            <a:r>
              <a:rPr lang="zh-CN" altLang="zh-CN" sz="2800" b="1">
                <a:solidFill>
                  <a:prstClr val="black"/>
                </a:solidFill>
              </a:rPr>
              <a:t>”的简称，又被称为“</a:t>
            </a:r>
            <a:r>
              <a:rPr lang="zh-CN" altLang="zh-CN" sz="2800" b="1" u="sng">
                <a:solidFill>
                  <a:prstClr val="black"/>
                </a:solidFill>
              </a:rPr>
              <a:t> </a:t>
            </a:r>
            <a:r>
              <a:rPr lang="en-US" altLang="zh-CN" sz="2800" b="1" u="sng">
                <a:solidFill>
                  <a:prstClr val="black"/>
                </a:solidFill>
              </a:rPr>
              <a:t>              </a:t>
            </a:r>
            <a:r>
              <a:rPr lang="zh-CN" altLang="zh-CN" sz="2800" b="1">
                <a:solidFill>
                  <a:prstClr val="black"/>
                </a:solidFill>
              </a:rPr>
              <a:t>”。</a:t>
            </a:r>
            <a:endParaRPr lang="en-US" altLang="zh-CN" sz="2800" b="1">
              <a:solidFill>
                <a:prstClr val="black"/>
              </a:solidFill>
            </a:endParaRPr>
          </a:p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prstClr val="black"/>
                </a:solidFill>
                <a:ea typeface="方正小标宋简体" pitchFamily="65" charset="-122"/>
              </a:rPr>
              <a:t>2.</a:t>
            </a:r>
            <a:r>
              <a:rPr lang="zh-CN" altLang="en-US" sz="2800" b="1" u="sng">
                <a:solidFill>
                  <a:prstClr val="black"/>
                </a:solidFill>
                <a:ea typeface="方正小标宋简体" pitchFamily="65" charset="-122"/>
              </a:rPr>
              <a:t>                       </a:t>
            </a:r>
            <a:r>
              <a:rPr lang="zh-CN" altLang="en-US" sz="2800" b="1">
                <a:solidFill>
                  <a:prstClr val="black"/>
                </a:solidFill>
                <a:ea typeface="方正小标宋简体" pitchFamily="65" charset="-122"/>
              </a:rPr>
              <a:t>作为南美洲和北美洲的分界线。</a:t>
            </a:r>
            <a:endParaRPr lang="zh-CN" altLang="en-US" sz="2800" b="1" baseline="30000">
              <a:solidFill>
                <a:prstClr val="black"/>
              </a:solidFill>
              <a:ea typeface="方正小标宋简体" pitchFamily="65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284538" y="4122738"/>
            <a:ext cx="2117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00000"/>
                </a:solidFill>
              </a:rPr>
              <a:t>亚美利加洲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49313" y="4740275"/>
            <a:ext cx="1431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00000"/>
                </a:solidFill>
              </a:rPr>
              <a:t>新大陆</a:t>
            </a:r>
          </a:p>
        </p:txBody>
      </p:sp>
      <p:grpSp>
        <p:nvGrpSpPr>
          <p:cNvPr id="10247" name="Group 5"/>
          <p:cNvGrpSpPr>
            <a:grpSpLocks/>
          </p:cNvGrpSpPr>
          <p:nvPr/>
        </p:nvGrpSpPr>
        <p:grpSpPr bwMode="auto">
          <a:xfrm>
            <a:off x="219075" y="387350"/>
            <a:ext cx="4124325" cy="561975"/>
            <a:chOff x="0" y="644"/>
            <a:chExt cx="1074" cy="354"/>
          </a:xfrm>
        </p:grpSpPr>
        <p:pic>
          <p:nvPicPr>
            <p:cNvPr id="10252" name="Picture 6" descr="元件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74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3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874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>
                  <a:solidFill>
                    <a:srgbClr val="FFFF00"/>
                  </a:solidFill>
                  <a:ea typeface="方正小标宋简体" pitchFamily="65" charset="-122"/>
                </a:rPr>
                <a:t>自主学习一：“新大陆”</a:t>
              </a:r>
            </a:p>
          </p:txBody>
        </p:sp>
      </p:grpSp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2935288" y="2390775"/>
            <a:ext cx="1462087" cy="855663"/>
            <a:chOff x="778" y="2764"/>
            <a:chExt cx="921" cy="539"/>
          </a:xfrm>
        </p:grpSpPr>
        <p:sp>
          <p:nvSpPr>
            <p:cNvPr id="10250" name="Text Box 15"/>
            <p:cNvSpPr txBox="1">
              <a:spLocks noChangeArrowheads="1"/>
            </p:cNvSpPr>
            <p:nvPr/>
          </p:nvSpPr>
          <p:spPr bwMode="auto">
            <a:xfrm>
              <a:off x="778" y="3053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FF0000"/>
                  </a:solidFill>
                  <a:ea typeface="方正小标宋简体" pitchFamily="65" charset="-122"/>
                </a:rPr>
                <a:t>巴拿马运河</a:t>
              </a:r>
            </a:p>
          </p:txBody>
        </p:sp>
        <p:sp>
          <p:nvSpPr>
            <p:cNvPr id="10251" name="Line 16"/>
            <p:cNvSpPr>
              <a:spLocks noChangeShapeType="1"/>
            </p:cNvSpPr>
            <p:nvPr/>
          </p:nvSpPr>
          <p:spPr bwMode="auto">
            <a:xfrm flipH="1">
              <a:off x="1272" y="2764"/>
              <a:ext cx="360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85825" y="5410200"/>
            <a:ext cx="2117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00000"/>
                </a:solidFill>
              </a:rPr>
              <a:t>巴拿马运河</a:t>
            </a:r>
          </a:p>
        </p:txBody>
      </p:sp>
    </p:spTree>
    <p:extLst>
      <p:ext uri="{BB962C8B-B14F-4D97-AF65-F5344CB8AC3E}">
        <p14:creationId xmlns:p14="http://schemas.microsoft.com/office/powerpoint/2010/main" val="225587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1886421" y="1524000"/>
            <a:ext cx="26597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prstClr val="black"/>
                </a:solidFill>
                <a:latin typeface="方正小标宋简体" pitchFamily="65" charset="-122"/>
                <a:ea typeface="方正小标宋简体" pitchFamily="65" charset="-122"/>
              </a:rPr>
              <a:t>达标检测</a:t>
            </a:r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1054115" y="3159579"/>
            <a:ext cx="48157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完成导学案上的检测</a:t>
            </a:r>
            <a:endParaRPr lang="en-US" altLang="zh-CN" sz="4000" b="1" dirty="0">
              <a:solidFill>
                <a:srgbClr val="FF0000"/>
              </a:solidFill>
              <a:latin typeface="方正小标宋简体" pitchFamily="65" charset="-122"/>
              <a:ea typeface="方正小标宋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139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5"/>
          <p:cNvGrpSpPr>
            <a:grpSpLocks/>
          </p:cNvGrpSpPr>
          <p:nvPr/>
        </p:nvGrpSpPr>
        <p:grpSpPr bwMode="auto">
          <a:xfrm>
            <a:off x="219075" y="387350"/>
            <a:ext cx="7096125" cy="919163"/>
            <a:chOff x="0" y="644"/>
            <a:chExt cx="1220" cy="579"/>
          </a:xfrm>
        </p:grpSpPr>
        <p:pic>
          <p:nvPicPr>
            <p:cNvPr id="11282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1168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>
                  <a:solidFill>
                    <a:srgbClr val="FFFF00"/>
                  </a:solidFill>
                  <a:ea typeface="方正小标宋简体" pitchFamily="65" charset="-122"/>
                </a:rPr>
                <a:t>自主学习一：“新大陆”之地理位置</a:t>
              </a:r>
            </a:p>
          </p:txBody>
        </p:sp>
      </p:grpSp>
      <p:pic>
        <p:nvPicPr>
          <p:cNvPr id="11267" name="Picture 2" descr="6-2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4" t="3502" r="5798" b="3064"/>
          <a:stretch>
            <a:fillRect/>
          </a:stretch>
        </p:blipFill>
        <p:spPr bwMode="auto">
          <a:xfrm>
            <a:off x="131763" y="1228725"/>
            <a:ext cx="3906837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8" name="Group 16"/>
          <p:cNvGrpSpPr>
            <a:grpSpLocks/>
          </p:cNvGrpSpPr>
          <p:nvPr/>
        </p:nvGrpSpPr>
        <p:grpSpPr bwMode="auto">
          <a:xfrm>
            <a:off x="282575" y="4572000"/>
            <a:ext cx="3698875" cy="427038"/>
            <a:chOff x="78" y="2880"/>
            <a:chExt cx="2330" cy="269"/>
          </a:xfrm>
        </p:grpSpPr>
        <p:sp>
          <p:nvSpPr>
            <p:cNvPr id="11280" name="Line 9"/>
            <p:cNvSpPr>
              <a:spLocks noChangeShapeType="1"/>
            </p:cNvSpPr>
            <p:nvPr/>
          </p:nvSpPr>
          <p:spPr bwMode="auto">
            <a:xfrm>
              <a:off x="152" y="2894"/>
              <a:ext cx="22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281" name="Text Box 13"/>
            <p:cNvSpPr txBox="1">
              <a:spLocks noChangeArrowheads="1"/>
            </p:cNvSpPr>
            <p:nvPr/>
          </p:nvSpPr>
          <p:spPr bwMode="auto">
            <a:xfrm>
              <a:off x="78" y="2880"/>
              <a:ext cx="4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rtl="1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FF0000"/>
                  </a:solidFill>
                  <a:ea typeface="方正小标宋简体" pitchFamily="65" charset="-122"/>
                </a:rPr>
                <a:t>赤道</a:t>
              </a:r>
            </a:p>
          </p:txBody>
        </p:sp>
      </p:grpSp>
      <p:grpSp>
        <p:nvGrpSpPr>
          <p:cNvPr id="11269" name="Group 26"/>
          <p:cNvGrpSpPr>
            <a:grpSpLocks/>
          </p:cNvGrpSpPr>
          <p:nvPr/>
        </p:nvGrpSpPr>
        <p:grpSpPr bwMode="auto">
          <a:xfrm>
            <a:off x="-33338" y="1693863"/>
            <a:ext cx="703263" cy="3263900"/>
            <a:chOff x="-21" y="1067"/>
            <a:chExt cx="443" cy="1669"/>
          </a:xfrm>
        </p:grpSpPr>
        <p:sp>
          <p:nvSpPr>
            <p:cNvPr id="11278" name="Line 22"/>
            <p:cNvSpPr>
              <a:spLocks noChangeShapeType="1"/>
            </p:cNvSpPr>
            <p:nvPr/>
          </p:nvSpPr>
          <p:spPr bwMode="auto">
            <a:xfrm>
              <a:off x="189" y="1296"/>
              <a:ext cx="0" cy="14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279" name="Text Box 23"/>
            <p:cNvSpPr txBox="1">
              <a:spLocks noChangeArrowheads="1"/>
            </p:cNvSpPr>
            <p:nvPr/>
          </p:nvSpPr>
          <p:spPr bwMode="auto">
            <a:xfrm>
              <a:off x="-21" y="1067"/>
              <a:ext cx="44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rtl="1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FF0000"/>
                  </a:solidFill>
                  <a:latin typeface="方正小标宋简体" pitchFamily="65" charset="-122"/>
                  <a:ea typeface="方正小标宋简体" pitchFamily="65" charset="-122"/>
                </a:rPr>
                <a:t>180</a:t>
              </a:r>
              <a:r>
                <a:rPr lang="en-US" altLang="zh-CN" sz="2200" b="1" baseline="30000">
                  <a:solidFill>
                    <a:srgbClr val="FF0000"/>
                  </a:solidFill>
                  <a:latin typeface="方正小标宋简体" pitchFamily="65" charset="-122"/>
                  <a:ea typeface="方正小标宋简体" pitchFamily="65" charset="-122"/>
                </a:rPr>
                <a:t>0</a:t>
              </a:r>
            </a:p>
          </p:txBody>
        </p:sp>
      </p:grpSp>
      <p:sp>
        <p:nvSpPr>
          <p:cNvPr id="11270" name="Text Box 25"/>
          <p:cNvSpPr txBox="1">
            <a:spLocks noChangeArrowheads="1"/>
          </p:cNvSpPr>
          <p:nvPr/>
        </p:nvSpPr>
        <p:spPr bwMode="auto">
          <a:xfrm>
            <a:off x="4114800" y="2077952"/>
            <a:ext cx="5105400" cy="364172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  <a:prstDash val="dash"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600" b="1">
                <a:solidFill>
                  <a:srgbClr val="0000FF"/>
                </a:solidFill>
                <a:ea typeface="方正小标宋简体" pitchFamily="65" charset="-122"/>
              </a:rPr>
              <a:t>       </a:t>
            </a:r>
            <a:r>
              <a:rPr lang="zh-CN" altLang="en-US" sz="2600" b="1">
                <a:solidFill>
                  <a:srgbClr val="0000FF"/>
                </a:solidFill>
                <a:ea typeface="方正小标宋简体" pitchFamily="65" charset="-122"/>
              </a:rPr>
              <a:t>（</a:t>
            </a:r>
            <a:r>
              <a:rPr lang="en-US" altLang="zh-CN" sz="2600" b="1">
                <a:solidFill>
                  <a:srgbClr val="0000FF"/>
                </a:solidFill>
                <a:ea typeface="方正小标宋简体" pitchFamily="65" charset="-122"/>
              </a:rPr>
              <a:t>1</a:t>
            </a:r>
            <a:r>
              <a:rPr lang="zh-CN" altLang="en-US" sz="2600" b="1">
                <a:solidFill>
                  <a:srgbClr val="0000FF"/>
                </a:solidFill>
                <a:ea typeface="方正小标宋简体" pitchFamily="65" charset="-122"/>
              </a:rPr>
              <a:t>）半球位置：读图，说一说美洲大致的经度范围，由此判断：南、北美洲均主要位于</a:t>
            </a:r>
            <a:r>
              <a:rPr lang="zh-CN" altLang="en-US" sz="2600" b="1" u="sng">
                <a:solidFill>
                  <a:srgbClr val="0000FF"/>
                </a:solidFill>
                <a:ea typeface="方正小标宋简体" pitchFamily="65" charset="-122"/>
              </a:rPr>
              <a:t>      </a:t>
            </a:r>
            <a:r>
              <a:rPr lang="zh-CN" altLang="en-US" sz="2600" b="1">
                <a:solidFill>
                  <a:srgbClr val="0000FF"/>
                </a:solidFill>
                <a:ea typeface="方正小标宋简体" pitchFamily="65" charset="-122"/>
              </a:rPr>
              <a:t>（东</a:t>
            </a:r>
            <a:r>
              <a:rPr lang="en-US" altLang="zh-CN" sz="2600" b="1">
                <a:solidFill>
                  <a:srgbClr val="0000FF"/>
                </a:solidFill>
                <a:ea typeface="方正小标宋简体" pitchFamily="65" charset="-122"/>
              </a:rPr>
              <a:t>/</a:t>
            </a:r>
            <a:r>
              <a:rPr lang="zh-CN" altLang="en-US" sz="2600" b="1">
                <a:solidFill>
                  <a:srgbClr val="0000FF"/>
                </a:solidFill>
                <a:ea typeface="方正小标宋简体" pitchFamily="65" charset="-122"/>
              </a:rPr>
              <a:t>西）半球；在图中找一找赤道，说一说，北美洲全部位于</a:t>
            </a:r>
            <a:r>
              <a:rPr lang="zh-CN" altLang="en-US" sz="2600" b="1" u="sng">
                <a:solidFill>
                  <a:srgbClr val="0000FF"/>
                </a:solidFill>
                <a:ea typeface="方正小标宋简体" pitchFamily="65" charset="-122"/>
              </a:rPr>
              <a:t>      </a:t>
            </a:r>
            <a:r>
              <a:rPr lang="zh-CN" altLang="en-US" sz="2600" b="1">
                <a:solidFill>
                  <a:srgbClr val="0000FF"/>
                </a:solidFill>
                <a:ea typeface="方正小标宋简体" pitchFamily="65" charset="-122"/>
              </a:rPr>
              <a:t>（南</a:t>
            </a:r>
            <a:r>
              <a:rPr lang="en-US" altLang="zh-CN" sz="2600" b="1">
                <a:solidFill>
                  <a:srgbClr val="0000FF"/>
                </a:solidFill>
                <a:ea typeface="方正小标宋简体" pitchFamily="65" charset="-122"/>
              </a:rPr>
              <a:t>/</a:t>
            </a:r>
            <a:r>
              <a:rPr lang="zh-CN" altLang="en-US" sz="2600" b="1">
                <a:solidFill>
                  <a:srgbClr val="0000FF"/>
                </a:solidFill>
                <a:ea typeface="方正小标宋简体" pitchFamily="65" charset="-122"/>
              </a:rPr>
              <a:t>北）半球，南美洲地跨</a:t>
            </a:r>
            <a:r>
              <a:rPr lang="zh-CN" altLang="en-US" sz="2600" b="1" u="sng">
                <a:solidFill>
                  <a:srgbClr val="0000FF"/>
                </a:solidFill>
                <a:ea typeface="方正小标宋简体" pitchFamily="65" charset="-122"/>
              </a:rPr>
              <a:t>      </a:t>
            </a:r>
            <a:r>
              <a:rPr lang="zh-CN" altLang="en-US" sz="2600" b="1">
                <a:solidFill>
                  <a:srgbClr val="0000FF"/>
                </a:solidFill>
                <a:ea typeface="方正小标宋简体" pitchFamily="65" charset="-122"/>
              </a:rPr>
              <a:t>、</a:t>
            </a:r>
            <a:r>
              <a:rPr lang="zh-CN" altLang="en-US" sz="2600" b="1" u="sng">
                <a:solidFill>
                  <a:srgbClr val="0000FF"/>
                </a:solidFill>
                <a:ea typeface="方正小标宋简体" pitchFamily="65" charset="-122"/>
              </a:rPr>
              <a:t>     </a:t>
            </a:r>
            <a:r>
              <a:rPr lang="zh-CN" altLang="en-US" sz="2600" b="1">
                <a:solidFill>
                  <a:srgbClr val="0000FF"/>
                </a:solidFill>
                <a:ea typeface="方正小标宋简体" pitchFamily="65" charset="-122"/>
              </a:rPr>
              <a:t>两个半球，但大部分位于</a:t>
            </a:r>
            <a:r>
              <a:rPr lang="zh-CN" altLang="en-US" sz="2600" b="1" u="sng">
                <a:solidFill>
                  <a:srgbClr val="0000FF"/>
                </a:solidFill>
                <a:ea typeface="方正小标宋简体" pitchFamily="65" charset="-122"/>
              </a:rPr>
              <a:t>          </a:t>
            </a:r>
            <a:r>
              <a:rPr lang="zh-CN" altLang="en-US" sz="2600" b="1">
                <a:solidFill>
                  <a:srgbClr val="0000FF"/>
                </a:solidFill>
                <a:ea typeface="方正小标宋简体" pitchFamily="65" charset="-122"/>
              </a:rPr>
              <a:t>（南</a:t>
            </a:r>
            <a:r>
              <a:rPr lang="en-US" altLang="zh-CN" sz="2600" b="1">
                <a:solidFill>
                  <a:srgbClr val="0000FF"/>
                </a:solidFill>
                <a:ea typeface="方正小标宋简体" pitchFamily="65" charset="-122"/>
              </a:rPr>
              <a:t>/</a:t>
            </a:r>
            <a:r>
              <a:rPr lang="zh-CN" altLang="en-US" sz="2600" b="1">
                <a:solidFill>
                  <a:srgbClr val="0000FF"/>
                </a:solidFill>
                <a:ea typeface="方正小标宋简体" pitchFamily="65" charset="-122"/>
              </a:rPr>
              <a:t>北）半球。</a:t>
            </a:r>
            <a:endParaRPr lang="zh-CN" altLang="en-US" sz="2600" b="1" baseline="30000">
              <a:solidFill>
                <a:srgbClr val="0000FF"/>
              </a:solidFill>
              <a:ea typeface="方正小标宋简体" pitchFamily="65" charset="-122"/>
            </a:endParaRPr>
          </a:p>
        </p:txBody>
      </p:sp>
      <p:grpSp>
        <p:nvGrpSpPr>
          <p:cNvPr id="11271" name="Group 30"/>
          <p:cNvGrpSpPr>
            <a:grpSpLocks/>
          </p:cNvGrpSpPr>
          <p:nvPr/>
        </p:nvGrpSpPr>
        <p:grpSpPr bwMode="auto">
          <a:xfrm>
            <a:off x="3638550" y="1709738"/>
            <a:ext cx="561975" cy="4233862"/>
            <a:chOff x="2292" y="1077"/>
            <a:chExt cx="354" cy="2667"/>
          </a:xfrm>
        </p:grpSpPr>
        <p:sp>
          <p:nvSpPr>
            <p:cNvPr id="11276" name="Line 28"/>
            <p:cNvSpPr>
              <a:spLocks noChangeShapeType="1"/>
            </p:cNvSpPr>
            <p:nvPr/>
          </p:nvSpPr>
          <p:spPr bwMode="auto">
            <a:xfrm>
              <a:off x="2476" y="1299"/>
              <a:ext cx="0" cy="244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277" name="Text Box 29"/>
            <p:cNvSpPr txBox="1">
              <a:spLocks noChangeArrowheads="1"/>
            </p:cNvSpPr>
            <p:nvPr/>
          </p:nvSpPr>
          <p:spPr bwMode="auto">
            <a:xfrm>
              <a:off x="2292" y="1077"/>
              <a:ext cx="35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rtl="1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FF0000"/>
                  </a:solidFill>
                  <a:latin typeface="方正小标宋简体" pitchFamily="65" charset="-122"/>
                  <a:ea typeface="方正小标宋简体" pitchFamily="65" charset="-122"/>
                </a:rPr>
                <a:t>30</a:t>
              </a:r>
              <a:r>
                <a:rPr lang="en-US" altLang="zh-CN" sz="2200" b="1" baseline="30000">
                  <a:solidFill>
                    <a:srgbClr val="FF0000"/>
                  </a:solidFill>
                  <a:latin typeface="方正小标宋简体" pitchFamily="65" charset="-122"/>
                  <a:ea typeface="方正小标宋简体" pitchFamily="65" charset="-122"/>
                </a:rPr>
                <a:t>0</a:t>
              </a:r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467600" y="3048987"/>
            <a:ext cx="838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C00000"/>
                </a:solidFill>
              </a:rPr>
              <a:t>西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313321" y="4048125"/>
            <a:ext cx="83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C00000"/>
                </a:solidFill>
              </a:rPr>
              <a:t>北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831628" y="4594225"/>
            <a:ext cx="1155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C00000"/>
                </a:solidFill>
              </a:rPr>
              <a:t>南  北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802599" y="5042581"/>
            <a:ext cx="838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C00000"/>
                </a:solidFill>
              </a:rPr>
              <a:t>南</a:t>
            </a:r>
          </a:p>
        </p:txBody>
      </p:sp>
    </p:spTree>
    <p:extLst>
      <p:ext uri="{BB962C8B-B14F-4D97-AF65-F5344CB8AC3E}">
        <p14:creationId xmlns:p14="http://schemas.microsoft.com/office/powerpoint/2010/main" val="88566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6-2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4" t="3502" r="5798" b="3064"/>
          <a:stretch>
            <a:fillRect/>
          </a:stretch>
        </p:blipFill>
        <p:spPr bwMode="auto">
          <a:xfrm>
            <a:off x="131763" y="1228725"/>
            <a:ext cx="3906837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1" name="Group 16"/>
          <p:cNvGrpSpPr>
            <a:grpSpLocks/>
          </p:cNvGrpSpPr>
          <p:nvPr/>
        </p:nvGrpSpPr>
        <p:grpSpPr bwMode="auto">
          <a:xfrm>
            <a:off x="282575" y="4572000"/>
            <a:ext cx="3698875" cy="427038"/>
            <a:chOff x="78" y="2880"/>
            <a:chExt cx="2330" cy="269"/>
          </a:xfrm>
        </p:grpSpPr>
        <p:sp>
          <p:nvSpPr>
            <p:cNvPr id="12311" name="Line 9"/>
            <p:cNvSpPr>
              <a:spLocks noChangeShapeType="1"/>
            </p:cNvSpPr>
            <p:nvPr/>
          </p:nvSpPr>
          <p:spPr bwMode="auto">
            <a:xfrm>
              <a:off x="152" y="2894"/>
              <a:ext cx="22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312" name="Text Box 13"/>
            <p:cNvSpPr txBox="1">
              <a:spLocks noChangeArrowheads="1"/>
            </p:cNvSpPr>
            <p:nvPr/>
          </p:nvSpPr>
          <p:spPr bwMode="auto">
            <a:xfrm>
              <a:off x="78" y="2880"/>
              <a:ext cx="4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rtl="1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FF0000"/>
                  </a:solidFill>
                  <a:ea typeface="方正小标宋简体" pitchFamily="65" charset="-122"/>
                </a:rPr>
                <a:t>赤道</a:t>
              </a:r>
            </a:p>
          </p:txBody>
        </p:sp>
      </p:grpSp>
      <p:grpSp>
        <p:nvGrpSpPr>
          <p:cNvPr id="12292" name="Group 17"/>
          <p:cNvGrpSpPr>
            <a:grpSpLocks/>
          </p:cNvGrpSpPr>
          <p:nvPr/>
        </p:nvGrpSpPr>
        <p:grpSpPr bwMode="auto">
          <a:xfrm>
            <a:off x="288925" y="3679825"/>
            <a:ext cx="3681413" cy="427038"/>
            <a:chOff x="82" y="2318"/>
            <a:chExt cx="2319" cy="269"/>
          </a:xfrm>
        </p:grpSpPr>
        <p:sp>
          <p:nvSpPr>
            <p:cNvPr id="12309" name="Line 10"/>
            <p:cNvSpPr>
              <a:spLocks noChangeShapeType="1"/>
            </p:cNvSpPr>
            <p:nvPr/>
          </p:nvSpPr>
          <p:spPr bwMode="auto">
            <a:xfrm>
              <a:off x="145" y="2551"/>
              <a:ext cx="225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310" name="Text Box 15"/>
            <p:cNvSpPr txBox="1">
              <a:spLocks noChangeArrowheads="1"/>
            </p:cNvSpPr>
            <p:nvPr/>
          </p:nvSpPr>
          <p:spPr bwMode="auto">
            <a:xfrm>
              <a:off x="82" y="2318"/>
              <a:ext cx="8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rtl="1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0000FF"/>
                  </a:solidFill>
                  <a:ea typeface="方正小标宋简体" pitchFamily="65" charset="-122"/>
                </a:rPr>
                <a:t>北回归线</a:t>
              </a:r>
            </a:p>
          </p:txBody>
        </p:sp>
      </p:grpSp>
      <p:grpSp>
        <p:nvGrpSpPr>
          <p:cNvPr id="12293" name="Group 19"/>
          <p:cNvGrpSpPr>
            <a:grpSpLocks/>
          </p:cNvGrpSpPr>
          <p:nvPr/>
        </p:nvGrpSpPr>
        <p:grpSpPr bwMode="auto">
          <a:xfrm>
            <a:off x="1506538" y="5192713"/>
            <a:ext cx="2470150" cy="427037"/>
            <a:chOff x="850" y="3269"/>
            <a:chExt cx="1556" cy="269"/>
          </a:xfrm>
        </p:grpSpPr>
        <p:sp>
          <p:nvSpPr>
            <p:cNvPr id="12307" name="Line 11"/>
            <p:cNvSpPr>
              <a:spLocks noChangeShapeType="1"/>
            </p:cNvSpPr>
            <p:nvPr/>
          </p:nvSpPr>
          <p:spPr bwMode="auto">
            <a:xfrm>
              <a:off x="918" y="3291"/>
              <a:ext cx="14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308" name="Text Box 18"/>
            <p:cNvSpPr txBox="1">
              <a:spLocks noChangeArrowheads="1"/>
            </p:cNvSpPr>
            <p:nvPr/>
          </p:nvSpPr>
          <p:spPr bwMode="auto">
            <a:xfrm>
              <a:off x="850" y="3269"/>
              <a:ext cx="824" cy="2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rtl="1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0000FF"/>
                  </a:solidFill>
                  <a:ea typeface="方正小标宋简体" pitchFamily="65" charset="-122"/>
                </a:rPr>
                <a:t>南回归线</a:t>
              </a:r>
            </a:p>
          </p:txBody>
        </p:sp>
      </p:grpSp>
      <p:grpSp>
        <p:nvGrpSpPr>
          <p:cNvPr id="12294" name="Group 21"/>
          <p:cNvGrpSpPr>
            <a:grpSpLocks/>
          </p:cNvGrpSpPr>
          <p:nvPr/>
        </p:nvGrpSpPr>
        <p:grpSpPr bwMode="auto">
          <a:xfrm>
            <a:off x="381000" y="2449513"/>
            <a:ext cx="3581400" cy="427037"/>
            <a:chOff x="150" y="1528"/>
            <a:chExt cx="2256" cy="269"/>
          </a:xfrm>
        </p:grpSpPr>
        <p:sp>
          <p:nvSpPr>
            <p:cNvPr id="12305" name="Line 12"/>
            <p:cNvSpPr>
              <a:spLocks noChangeShapeType="1"/>
            </p:cNvSpPr>
            <p:nvPr/>
          </p:nvSpPr>
          <p:spPr bwMode="auto">
            <a:xfrm>
              <a:off x="150" y="1543"/>
              <a:ext cx="225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306" name="Text Box 20"/>
            <p:cNvSpPr txBox="1">
              <a:spLocks noChangeArrowheads="1"/>
            </p:cNvSpPr>
            <p:nvPr/>
          </p:nvSpPr>
          <p:spPr bwMode="auto">
            <a:xfrm>
              <a:off x="1713" y="1528"/>
              <a:ext cx="647" cy="2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rtl="1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prstClr val="black"/>
                  </a:solidFill>
                  <a:ea typeface="方正小标宋简体" pitchFamily="65" charset="-122"/>
                </a:rPr>
                <a:t>北极圈</a:t>
              </a:r>
            </a:p>
          </p:txBody>
        </p:sp>
      </p:grpSp>
      <p:sp>
        <p:nvSpPr>
          <p:cNvPr id="12295" name="Text Box 25"/>
          <p:cNvSpPr txBox="1">
            <a:spLocks noChangeArrowheads="1"/>
          </p:cNvSpPr>
          <p:nvPr/>
        </p:nvSpPr>
        <p:spPr bwMode="auto">
          <a:xfrm>
            <a:off x="4060825" y="1439863"/>
            <a:ext cx="5083175" cy="364172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  <a:prstDash val="dash"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600" b="1">
                <a:solidFill>
                  <a:srgbClr val="0000FF"/>
                </a:solidFill>
                <a:ea typeface="方正小标宋简体" pitchFamily="65" charset="-122"/>
              </a:rPr>
              <a:t>       </a:t>
            </a:r>
            <a:r>
              <a:rPr lang="zh-CN" altLang="en-US" sz="2600" b="1">
                <a:solidFill>
                  <a:srgbClr val="0000FF"/>
                </a:solidFill>
                <a:ea typeface="方正小标宋简体" pitchFamily="65" charset="-122"/>
              </a:rPr>
              <a:t>（</a:t>
            </a:r>
            <a:r>
              <a:rPr lang="en-US" altLang="zh-CN" sz="2600" b="1">
                <a:solidFill>
                  <a:srgbClr val="0000FF"/>
                </a:solidFill>
                <a:ea typeface="方正小标宋简体" pitchFamily="65" charset="-122"/>
              </a:rPr>
              <a:t>2</a:t>
            </a:r>
            <a:r>
              <a:rPr lang="zh-CN" altLang="en-US" sz="2600" b="1">
                <a:solidFill>
                  <a:srgbClr val="0000FF"/>
                </a:solidFill>
                <a:ea typeface="方正小标宋简体" pitchFamily="65" charset="-122"/>
              </a:rPr>
              <a:t>）纬度位置：在图中找出南北回归线和北极圈，由此判断北美洲地跨 </a:t>
            </a:r>
            <a:r>
              <a:rPr lang="zh-CN" altLang="en-US" sz="2600" b="1" u="sng">
                <a:solidFill>
                  <a:srgbClr val="0000FF"/>
                </a:solidFill>
                <a:ea typeface="方正小标宋简体" pitchFamily="65" charset="-122"/>
              </a:rPr>
              <a:t>           、        、        </a:t>
            </a:r>
            <a:r>
              <a:rPr lang="zh-CN" altLang="en-US" sz="2600" b="1">
                <a:solidFill>
                  <a:srgbClr val="0000FF"/>
                </a:solidFill>
                <a:ea typeface="方正小标宋简体" pitchFamily="65" charset="-122"/>
              </a:rPr>
              <a:t>三个温度带，大部分位于</a:t>
            </a:r>
            <a:r>
              <a:rPr lang="zh-CN" altLang="en-US" sz="2600" b="1" u="sng">
                <a:solidFill>
                  <a:srgbClr val="0000FF"/>
                </a:solidFill>
                <a:ea typeface="方正小标宋简体" pitchFamily="65" charset="-122"/>
              </a:rPr>
              <a:t>           </a:t>
            </a:r>
            <a:r>
              <a:rPr lang="en-US" altLang="zh-CN" sz="2600" b="1">
                <a:solidFill>
                  <a:srgbClr val="0000FF"/>
                </a:solidFill>
                <a:ea typeface="方正小标宋简体" pitchFamily="65" charset="-122"/>
              </a:rPr>
              <a:t>(</a:t>
            </a:r>
            <a:r>
              <a:rPr lang="zh-CN" altLang="en-US" sz="2600" b="1">
                <a:solidFill>
                  <a:srgbClr val="0000FF"/>
                </a:solidFill>
                <a:ea typeface="方正小标宋简体" pitchFamily="65" charset="-122"/>
              </a:rPr>
              <a:t>温度带</a:t>
            </a:r>
            <a:r>
              <a:rPr lang="en-US" altLang="zh-CN" sz="2600" b="1">
                <a:solidFill>
                  <a:srgbClr val="0000FF"/>
                </a:solidFill>
                <a:ea typeface="方正小标宋简体" pitchFamily="65" charset="-122"/>
              </a:rPr>
              <a:t>),</a:t>
            </a:r>
            <a:r>
              <a:rPr lang="zh-CN" altLang="en-US" sz="2600" b="1">
                <a:solidFill>
                  <a:srgbClr val="0000FF"/>
                </a:solidFill>
                <a:ea typeface="方正小标宋简体" pitchFamily="65" charset="-122"/>
              </a:rPr>
              <a:t>南美洲大部分位于</a:t>
            </a:r>
            <a:r>
              <a:rPr lang="zh-CN" altLang="en-US" sz="2600" b="1" u="sng">
                <a:solidFill>
                  <a:srgbClr val="0000FF"/>
                </a:solidFill>
                <a:ea typeface="方正小标宋简体" pitchFamily="65" charset="-122"/>
              </a:rPr>
              <a:t>           </a:t>
            </a:r>
            <a:r>
              <a:rPr lang="en-US" altLang="zh-CN" sz="2600" b="1">
                <a:solidFill>
                  <a:srgbClr val="0000FF"/>
                </a:solidFill>
                <a:ea typeface="方正小标宋简体" pitchFamily="65" charset="-122"/>
              </a:rPr>
              <a:t>(</a:t>
            </a:r>
            <a:r>
              <a:rPr lang="zh-CN" altLang="en-US" sz="2600" b="1">
                <a:solidFill>
                  <a:srgbClr val="0000FF"/>
                </a:solidFill>
                <a:ea typeface="方正小标宋简体" pitchFamily="65" charset="-122"/>
              </a:rPr>
              <a:t>温度带</a:t>
            </a:r>
            <a:r>
              <a:rPr lang="en-US" altLang="zh-CN" sz="2600" b="1">
                <a:solidFill>
                  <a:srgbClr val="0000FF"/>
                </a:solidFill>
                <a:ea typeface="方正小标宋简体" pitchFamily="65" charset="-122"/>
              </a:rPr>
              <a:t>)</a:t>
            </a:r>
            <a:r>
              <a:rPr lang="zh-CN" altLang="en-US" sz="2600" b="1">
                <a:solidFill>
                  <a:srgbClr val="0000FF"/>
                </a:solidFill>
                <a:ea typeface="方正小标宋简体" pitchFamily="65" charset="-122"/>
              </a:rPr>
              <a:t>，小部分在位于</a:t>
            </a:r>
            <a:r>
              <a:rPr lang="zh-CN" altLang="en-US" sz="2600" b="1" u="sng">
                <a:solidFill>
                  <a:srgbClr val="0000FF"/>
                </a:solidFill>
                <a:ea typeface="方正小标宋简体" pitchFamily="65" charset="-122"/>
              </a:rPr>
              <a:t>               </a:t>
            </a:r>
            <a:r>
              <a:rPr lang="en-US" altLang="zh-CN" sz="2600" b="1">
                <a:solidFill>
                  <a:srgbClr val="0000FF"/>
                </a:solidFill>
                <a:ea typeface="方正小标宋简体" pitchFamily="65" charset="-122"/>
              </a:rPr>
              <a:t>(</a:t>
            </a:r>
            <a:r>
              <a:rPr lang="zh-CN" altLang="en-US" sz="2600" b="1">
                <a:solidFill>
                  <a:srgbClr val="0000FF"/>
                </a:solidFill>
                <a:ea typeface="方正小标宋简体" pitchFamily="65" charset="-122"/>
              </a:rPr>
              <a:t>温度带</a:t>
            </a:r>
            <a:r>
              <a:rPr lang="en-US" altLang="zh-CN" sz="2600" b="1">
                <a:solidFill>
                  <a:srgbClr val="0000FF"/>
                </a:solidFill>
                <a:ea typeface="方正小标宋简体" pitchFamily="65" charset="-122"/>
              </a:rPr>
              <a:t>) </a:t>
            </a:r>
            <a:r>
              <a:rPr lang="zh-CN" altLang="en-US" sz="2600" b="1">
                <a:solidFill>
                  <a:srgbClr val="0000FF"/>
                </a:solidFill>
                <a:ea typeface="方正小标宋简体" pitchFamily="65" charset="-122"/>
              </a:rPr>
              <a:t>。</a:t>
            </a:r>
            <a:endParaRPr lang="zh-CN" altLang="en-US" sz="2600" b="1" baseline="30000">
              <a:solidFill>
                <a:srgbClr val="0000FF"/>
              </a:solidFill>
              <a:ea typeface="方正小标宋简体" pitchFamily="65" charset="-122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185025" y="2924175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00000"/>
                </a:solidFill>
              </a:rPr>
              <a:t>北温带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7445375" y="3473450"/>
            <a:ext cx="1143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00000"/>
                </a:solidFill>
              </a:rPr>
              <a:t>热带</a:t>
            </a:r>
          </a:p>
        </p:txBody>
      </p:sp>
      <p:grpSp>
        <p:nvGrpSpPr>
          <p:cNvPr id="12298" name="Group 5"/>
          <p:cNvGrpSpPr>
            <a:grpSpLocks/>
          </p:cNvGrpSpPr>
          <p:nvPr/>
        </p:nvGrpSpPr>
        <p:grpSpPr bwMode="auto">
          <a:xfrm>
            <a:off x="155575" y="309563"/>
            <a:ext cx="7096125" cy="919162"/>
            <a:chOff x="0" y="644"/>
            <a:chExt cx="1220" cy="579"/>
          </a:xfrm>
        </p:grpSpPr>
        <p:pic>
          <p:nvPicPr>
            <p:cNvPr id="12303" name="Picture 6" descr="元件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4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1168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>
                  <a:solidFill>
                    <a:srgbClr val="FFFF00"/>
                  </a:solidFill>
                  <a:ea typeface="方正小标宋简体" pitchFamily="65" charset="-122"/>
                </a:rPr>
                <a:t>自主学习一：“新大陆”之地理位置</a:t>
              </a:r>
            </a:p>
          </p:txBody>
        </p:sp>
      </p:grp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197725" y="4014788"/>
            <a:ext cx="14351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00000"/>
                </a:solidFill>
              </a:rPr>
              <a:t>南温带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294313" y="2424113"/>
            <a:ext cx="132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C00000"/>
                </a:solidFill>
              </a:rPr>
              <a:t>北寒带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473825" y="2416175"/>
            <a:ext cx="13223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C00000"/>
                </a:solidFill>
              </a:rPr>
              <a:t>北温带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7620000" y="2393950"/>
            <a:ext cx="1322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C00000"/>
                </a:solidFill>
              </a:rPr>
              <a:t>热带</a:t>
            </a:r>
          </a:p>
        </p:txBody>
      </p:sp>
    </p:spTree>
    <p:extLst>
      <p:ext uri="{BB962C8B-B14F-4D97-AF65-F5344CB8AC3E}">
        <p14:creationId xmlns:p14="http://schemas.microsoft.com/office/powerpoint/2010/main" val="383219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5"/>
          <p:cNvGrpSpPr>
            <a:grpSpLocks/>
          </p:cNvGrpSpPr>
          <p:nvPr/>
        </p:nvGrpSpPr>
        <p:grpSpPr bwMode="auto">
          <a:xfrm>
            <a:off x="155575" y="309563"/>
            <a:ext cx="7096125" cy="919162"/>
            <a:chOff x="0" y="644"/>
            <a:chExt cx="1220" cy="579"/>
          </a:xfrm>
        </p:grpSpPr>
        <p:pic>
          <p:nvPicPr>
            <p:cNvPr id="13338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9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1168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>
                  <a:solidFill>
                    <a:srgbClr val="FFFF00"/>
                  </a:solidFill>
                  <a:ea typeface="方正小标宋简体" pitchFamily="65" charset="-122"/>
                </a:rPr>
                <a:t>自主学习一：“新大陆”之地理位置</a:t>
              </a:r>
            </a:p>
          </p:txBody>
        </p:sp>
      </p:grpSp>
      <p:pic>
        <p:nvPicPr>
          <p:cNvPr id="13315" name="Picture 2" descr="C:\Users\ADMINI~1\AppData\Local\Temp\WeChat Files\34b3d635876b2770474d7bb093030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617663"/>
            <a:ext cx="4141787" cy="403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457700" y="1639888"/>
          <a:ext cx="4533900" cy="3638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1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06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海陆位置</a:t>
                      </a:r>
                    </a:p>
                  </a:txBody>
                  <a:tcPr marL="91441" marR="91441" marT="45715" marB="45715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158"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北美洲</a:t>
                      </a:r>
                    </a:p>
                  </a:txBody>
                  <a:tcPr marL="91441" marR="91441" marT="45715" marB="45715"/>
                </a:tc>
                <a:tc>
                  <a:txBody>
                    <a:bodyPr/>
                    <a:lstStyle/>
                    <a:p>
                      <a:endParaRPr kumimoji="0" lang="en-US" altLang="zh-CN" sz="36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宋体"/>
                        <a:ea typeface="宋体"/>
                        <a:cs typeface="+mn-cs"/>
                      </a:endParaRPr>
                    </a:p>
                    <a:p>
                      <a:r>
                        <a:rPr kumimoji="0" lang="zh-CN" altLang="en-US" sz="3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/>
                          <a:ea typeface="宋体"/>
                          <a:cs typeface="+mn-cs"/>
                        </a:rPr>
                        <a:t>北临①</a:t>
                      </a:r>
                      <a:r>
                        <a:rPr kumimoji="0" lang="zh-CN" altLang="en-US" sz="3600" b="0" i="0" u="sng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/>
                          <a:ea typeface="宋体"/>
                          <a:cs typeface="+mn-cs"/>
                        </a:rPr>
                        <a:t>      </a:t>
                      </a:r>
                      <a:r>
                        <a:rPr kumimoji="0" lang="zh-CN" altLang="en-US" sz="3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/>
                          <a:ea typeface="宋体"/>
                          <a:cs typeface="+mn-cs"/>
                        </a:rPr>
                        <a:t>洋，</a:t>
                      </a:r>
                      <a:endParaRPr kumimoji="0" lang="en-US" altLang="zh-CN" sz="36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/>
                        <a:ea typeface="宋体"/>
                        <a:cs typeface="+mn-cs"/>
                      </a:endParaRPr>
                    </a:p>
                    <a:p>
                      <a:r>
                        <a:rPr kumimoji="0" lang="zh-CN" altLang="en-US" sz="3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/>
                          <a:ea typeface="宋体"/>
                          <a:cs typeface="+mn-cs"/>
                        </a:rPr>
                        <a:t>西北隔②</a:t>
                      </a:r>
                      <a:r>
                        <a:rPr kumimoji="0" lang="zh-CN" altLang="en-US" sz="3600" b="0" i="0" u="sng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/>
                          <a:ea typeface="宋体"/>
                          <a:cs typeface="+mn-cs"/>
                        </a:rPr>
                        <a:t>     </a:t>
                      </a:r>
                      <a:r>
                        <a:rPr kumimoji="0" lang="zh-CN" altLang="en-US" sz="3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/>
                          <a:ea typeface="宋体"/>
                          <a:cs typeface="+mn-cs"/>
                        </a:rPr>
                        <a:t>海峡与</a:t>
                      </a:r>
                      <a:r>
                        <a:rPr kumimoji="0" lang="zh-CN" altLang="en-US" sz="3600" b="0" i="0" u="sng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/>
                          <a:ea typeface="宋体"/>
                          <a:cs typeface="+mn-cs"/>
                        </a:rPr>
                        <a:t>    </a:t>
                      </a:r>
                      <a:r>
                        <a:rPr kumimoji="0" lang="zh-CN" altLang="en-US" sz="3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/>
                          <a:ea typeface="宋体"/>
                          <a:cs typeface="+mn-cs"/>
                        </a:rPr>
                        <a:t>洲相望</a:t>
                      </a:r>
                      <a:r>
                        <a:rPr kumimoji="0" lang="zh-CN" altLang="en-US" sz="3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宋体"/>
                          <a:ea typeface="宋体"/>
                          <a:cs typeface="+mn-cs"/>
                        </a:rPr>
                        <a:t>。</a:t>
                      </a:r>
                      <a:endParaRPr lang="zh-CN" altLang="en-US" sz="3600" b="0" dirty="0"/>
                    </a:p>
                  </a:txBody>
                  <a:tcPr marL="91441" marR="91441" marT="45715" marB="45715"/>
                </a:tc>
                <a:tc rowSpan="2">
                  <a:txBody>
                    <a:bodyPr/>
                    <a:lstStyle/>
                    <a:p>
                      <a:endParaRPr kumimoji="0" lang="en-US" altLang="zh-CN" sz="36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/>
                        <a:ea typeface="宋体"/>
                        <a:cs typeface="+mn-cs"/>
                      </a:endParaRPr>
                    </a:p>
                    <a:p>
                      <a:r>
                        <a:rPr kumimoji="0" lang="zh-CN" altLang="en-US" sz="3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/>
                          <a:ea typeface="宋体"/>
                          <a:cs typeface="+mn-cs"/>
                        </a:rPr>
                        <a:t>东临</a:t>
                      </a:r>
                      <a:endParaRPr kumimoji="0" lang="en-US" altLang="zh-CN" sz="36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/>
                        <a:ea typeface="宋体"/>
                        <a:cs typeface="+mn-cs"/>
                      </a:endParaRPr>
                    </a:p>
                    <a:p>
                      <a:r>
                        <a:rPr kumimoji="0" lang="zh-CN" altLang="en-US" sz="3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/>
                          <a:ea typeface="宋体"/>
                          <a:cs typeface="+mn-cs"/>
                        </a:rPr>
                        <a:t>③ </a:t>
                      </a:r>
                      <a:r>
                        <a:rPr kumimoji="0" lang="zh-CN" altLang="en-US" sz="3600" b="1" i="0" u="sng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/>
                          <a:ea typeface="宋体"/>
                          <a:cs typeface="+mn-cs"/>
                        </a:rPr>
                        <a:t>    </a:t>
                      </a:r>
                      <a:r>
                        <a:rPr kumimoji="0" lang="zh-CN" altLang="en-US" sz="3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/>
                          <a:ea typeface="宋体"/>
                          <a:cs typeface="+mn-cs"/>
                        </a:rPr>
                        <a:t>洋，</a:t>
                      </a:r>
                      <a:endParaRPr kumimoji="0" lang="en-US" altLang="zh-CN" sz="36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/>
                        <a:ea typeface="宋体"/>
                        <a:cs typeface="+mn-cs"/>
                      </a:endParaRPr>
                    </a:p>
                    <a:p>
                      <a:r>
                        <a:rPr kumimoji="0" lang="zh-CN" altLang="en-US" sz="3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/>
                          <a:ea typeface="宋体"/>
                          <a:cs typeface="+mn-cs"/>
                        </a:rPr>
                        <a:t>西临</a:t>
                      </a:r>
                      <a:endParaRPr kumimoji="0" lang="en-US" altLang="zh-CN" sz="36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/>
                        <a:ea typeface="宋体"/>
                        <a:cs typeface="+mn-cs"/>
                      </a:endParaRPr>
                    </a:p>
                    <a:p>
                      <a:r>
                        <a:rPr kumimoji="0" lang="zh-CN" altLang="en-US" sz="3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/>
                          <a:ea typeface="宋体"/>
                          <a:cs typeface="+mn-cs"/>
                        </a:rPr>
                        <a:t>④         洋。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5" marB="457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1386"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南美洲</a:t>
                      </a:r>
                    </a:p>
                  </a:txBody>
                  <a:tcPr marL="91441" marR="91441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南隔</a:t>
                      </a:r>
                      <a:r>
                        <a:rPr lang="zh-CN" altLang="en-US" sz="2400" dirty="0">
                          <a:latin typeface="宋体"/>
                          <a:ea typeface="宋体"/>
                        </a:rPr>
                        <a:t>⑤</a:t>
                      </a:r>
                      <a:r>
                        <a:rPr lang="zh-CN" altLang="en-US" sz="2400" u="sng" dirty="0">
                          <a:latin typeface="宋体"/>
                          <a:ea typeface="宋体"/>
                        </a:rPr>
                        <a:t>        </a:t>
                      </a:r>
                      <a:r>
                        <a:rPr lang="zh-CN" altLang="en-US" sz="2400" dirty="0">
                          <a:latin typeface="宋体"/>
                          <a:ea typeface="宋体"/>
                        </a:rPr>
                        <a:t>海峡与</a:t>
                      </a:r>
                      <a:r>
                        <a:rPr lang="zh-CN" altLang="en-US" sz="2400" u="sng" dirty="0">
                          <a:latin typeface="宋体"/>
                          <a:ea typeface="宋体"/>
                        </a:rPr>
                        <a:t>      </a:t>
                      </a:r>
                      <a:r>
                        <a:rPr lang="zh-CN" altLang="en-US" sz="2400" dirty="0">
                          <a:latin typeface="宋体"/>
                          <a:ea typeface="宋体"/>
                        </a:rPr>
                        <a:t>洲相望</a:t>
                      </a:r>
                      <a:endParaRPr lang="zh-CN" altLang="en-US" sz="2400" dirty="0"/>
                    </a:p>
                  </a:txBody>
                  <a:tcPr marL="91441" marR="91441" marT="45715" marB="45715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096000" y="2438400"/>
            <a:ext cx="1322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00000"/>
                </a:solidFill>
              </a:rPr>
              <a:t>北冰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300788" y="2819400"/>
            <a:ext cx="1143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00000"/>
                </a:solidFill>
              </a:rPr>
              <a:t>白令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737225" y="3319463"/>
            <a:ext cx="717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00000"/>
                </a:solidFill>
              </a:rPr>
              <a:t>亚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096000" y="3962400"/>
            <a:ext cx="1322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00000"/>
                </a:solidFill>
              </a:rPr>
              <a:t>德雷克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803900" y="4343400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00000"/>
                </a:solidFill>
              </a:rPr>
              <a:t>南极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8229600" y="281940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C00000"/>
                </a:solidFill>
              </a:rPr>
              <a:t>大西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8229600" y="3978275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C00000"/>
                </a:solidFill>
              </a:rPr>
              <a:t>太平</a:t>
            </a:r>
          </a:p>
        </p:txBody>
      </p:sp>
    </p:spTree>
    <p:extLst>
      <p:ext uri="{BB962C8B-B14F-4D97-AF65-F5344CB8AC3E}">
        <p14:creationId xmlns:p14="http://schemas.microsoft.com/office/powerpoint/2010/main" val="101817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0" grpId="0"/>
      <p:bldP spid="34" grpId="0"/>
      <p:bldP spid="36" grpId="0"/>
      <p:bldP spid="29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560171"/>
              </p:ext>
            </p:extLst>
          </p:nvPr>
        </p:nvGraphicFramePr>
        <p:xfrm>
          <a:off x="4267200" y="1752600"/>
          <a:ext cx="4343400" cy="47033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地理位置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是①</a:t>
                      </a:r>
                      <a:r>
                        <a:rPr lang="en-US" sz="2400" u="sng" kern="100" dirty="0">
                          <a:solidFill>
                            <a:schemeClr val="tx1"/>
                          </a:solidFill>
                          <a:effectLst/>
                        </a:rPr>
                        <a:t>              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洋与</a:t>
                      </a:r>
                      <a:endParaRPr lang="en-US" altLang="zh-CN" sz="2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②</a:t>
                      </a:r>
                      <a:r>
                        <a:rPr lang="en-US" sz="2400" u="sng" kern="100" dirty="0">
                          <a:solidFill>
                            <a:schemeClr val="tx1"/>
                          </a:solidFill>
                          <a:effectLst/>
                        </a:rPr>
                        <a:t>           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洋之间的唯一通道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 row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“三线”穿过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是</a:t>
                      </a:r>
                      <a:r>
                        <a:rPr lang="en-US" sz="2000" u="sng" kern="100" dirty="0">
                          <a:solidFill>
                            <a:schemeClr val="tx1"/>
                          </a:solidFill>
                          <a:effectLst/>
                        </a:rPr>
                        <a:t>               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洲与</a:t>
                      </a:r>
                      <a:r>
                        <a:rPr lang="en-US" sz="2000" u="sng" kern="100" dirty="0">
                          <a:solidFill>
                            <a:schemeClr val="tx1"/>
                          </a:solidFill>
                          <a:effectLst/>
                        </a:rPr>
                        <a:t>              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洲的洲界线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44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是③</a:t>
                      </a:r>
                      <a:r>
                        <a:rPr lang="en-US" sz="2000" u="sng" kern="100" dirty="0">
                          <a:solidFill>
                            <a:schemeClr val="tx1"/>
                          </a:solidFill>
                          <a:effectLst/>
                        </a:rPr>
                        <a:t>                      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（国家）与</a:t>
                      </a:r>
                      <a:endParaRPr lang="en-US" alt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④</a:t>
                      </a:r>
                      <a:r>
                        <a:rPr lang="zh-CN" sz="2000" u="sng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u="sng" kern="100" dirty="0">
                          <a:solidFill>
                            <a:schemeClr val="tx1"/>
                          </a:solidFill>
                          <a:effectLst/>
                        </a:rPr>
                        <a:t>                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（国家）的国界线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是国际日期变更线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353" name="Group 5"/>
          <p:cNvGrpSpPr>
            <a:grpSpLocks/>
          </p:cNvGrpSpPr>
          <p:nvPr/>
        </p:nvGrpSpPr>
        <p:grpSpPr bwMode="auto">
          <a:xfrm>
            <a:off x="155575" y="590550"/>
            <a:ext cx="6702425" cy="561975"/>
            <a:chOff x="0" y="644"/>
            <a:chExt cx="1220" cy="354"/>
          </a:xfrm>
        </p:grpSpPr>
        <p:pic>
          <p:nvPicPr>
            <p:cNvPr id="14361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62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1168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>
                  <a:solidFill>
                    <a:srgbClr val="FFFF00"/>
                  </a:solidFill>
                  <a:ea typeface="方正小标宋简体" pitchFamily="65" charset="-122"/>
                </a:rPr>
                <a:t>自主学习一：“新大陆”之白令海峡</a:t>
              </a:r>
            </a:p>
          </p:txBody>
        </p:sp>
      </p:grp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76354" y="2288043"/>
            <a:ext cx="13223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C00000"/>
                </a:solidFill>
              </a:rPr>
              <a:t>太平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652120" y="1746502"/>
            <a:ext cx="132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C00000"/>
                </a:solidFill>
              </a:rPr>
              <a:t>北冰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34000" y="3429000"/>
            <a:ext cx="86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00000"/>
                </a:solidFill>
              </a:rPr>
              <a:t>亚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629400" y="3429000"/>
            <a:ext cx="1322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C00000"/>
                </a:solidFill>
              </a:rPr>
              <a:t>北美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53063" y="4343400"/>
            <a:ext cx="132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00000"/>
                </a:solidFill>
              </a:rPr>
              <a:t>俄罗斯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276354" y="4735512"/>
            <a:ext cx="13223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C00000"/>
                </a:solidFill>
              </a:rPr>
              <a:t>美国</a:t>
            </a:r>
          </a:p>
        </p:txBody>
      </p:sp>
      <p:pic>
        <p:nvPicPr>
          <p:cNvPr id="14360" name="Picture 3" descr="C:\Users\ADMINI~1\AppData\Local\Temp\WeChat Files\83a6d68df38a3ae07f4e580caeca93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676400"/>
            <a:ext cx="3522662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44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5"/>
          <p:cNvGrpSpPr>
            <a:grpSpLocks/>
          </p:cNvGrpSpPr>
          <p:nvPr/>
        </p:nvGrpSpPr>
        <p:grpSpPr bwMode="auto">
          <a:xfrm>
            <a:off x="155575" y="309563"/>
            <a:ext cx="7096125" cy="561975"/>
            <a:chOff x="0" y="644"/>
            <a:chExt cx="1220" cy="354"/>
          </a:xfrm>
        </p:grpSpPr>
        <p:pic>
          <p:nvPicPr>
            <p:cNvPr id="15391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92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1168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>
                  <a:solidFill>
                    <a:srgbClr val="FFFF00"/>
                  </a:solidFill>
                  <a:ea typeface="方正小标宋简体" pitchFamily="65" charset="-122"/>
                </a:rPr>
                <a:t>自主学习一：“新大陆”之巴拿马运河</a:t>
              </a:r>
            </a:p>
          </p:txBody>
        </p:sp>
      </p:grpSp>
      <p:graphicFrame>
        <p:nvGraphicFramePr>
          <p:cNvPr id="5" name="Group 37"/>
          <p:cNvGraphicFramePr>
            <a:graphicFrameLocks/>
          </p:cNvGraphicFramePr>
          <p:nvPr/>
        </p:nvGraphicFramePr>
        <p:xfrm>
          <a:off x="457200" y="1752600"/>
          <a:ext cx="8002588" cy="3557588"/>
        </p:xfrm>
        <a:graphic>
          <a:graphicData uri="http://schemas.openxmlformats.org/drawingml/2006/table">
            <a:tbl>
              <a:tblPr/>
              <a:tblGrid>
                <a:gridCol w="176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运河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所属国家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地理位置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沟通海洋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巴拿马运河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苏伊士运河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14600" y="2843213"/>
            <a:ext cx="1563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prstClr val="black"/>
                </a:solidFill>
              </a:rPr>
              <a:t>巴拿马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0" y="4343400"/>
            <a:ext cx="1563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00000"/>
                </a:solidFill>
              </a:rPr>
              <a:t>埃及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210050" y="2743200"/>
            <a:ext cx="23209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prstClr val="black"/>
                </a:solidFill>
              </a:rPr>
              <a:t>南美洲与北美洲分界线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264025" y="4130675"/>
            <a:ext cx="20605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00000"/>
                </a:solidFill>
              </a:rPr>
              <a:t>亚洲与非洲分界线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629400" y="4179888"/>
            <a:ext cx="15636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00000"/>
                </a:solidFill>
              </a:rPr>
              <a:t>红海和地中海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629400" y="2733675"/>
            <a:ext cx="1676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/>
                </a:solidFill>
              </a:rPr>
              <a:t>太平洋和大西洋</a:t>
            </a:r>
          </a:p>
        </p:txBody>
      </p:sp>
    </p:spTree>
    <p:extLst>
      <p:ext uri="{BB962C8B-B14F-4D97-AF65-F5344CB8AC3E}">
        <p14:creationId xmlns:p14="http://schemas.microsoft.com/office/powerpoint/2010/main" val="384320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6-2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4" t="3502" r="5798" b="3064"/>
          <a:stretch>
            <a:fillRect/>
          </a:stretch>
        </p:blipFill>
        <p:spPr bwMode="auto">
          <a:xfrm>
            <a:off x="-1588" y="1228725"/>
            <a:ext cx="3906838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9"/>
          <p:cNvSpPr txBox="1">
            <a:spLocks noChangeArrowheads="1"/>
          </p:cNvSpPr>
          <p:nvPr/>
        </p:nvSpPr>
        <p:spPr bwMode="auto">
          <a:xfrm>
            <a:off x="3951288" y="1287463"/>
            <a:ext cx="5137150" cy="4813300"/>
          </a:xfrm>
          <a:prstGeom prst="rect">
            <a:avLst/>
          </a:prstGeom>
          <a:solidFill>
            <a:srgbClr val="FFCC99"/>
          </a:solidFill>
          <a:ln w="19050">
            <a:solidFill>
              <a:srgbClr val="FF66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600" b="1">
                <a:solidFill>
                  <a:prstClr val="black"/>
                </a:solidFill>
                <a:ea typeface="方正小标宋简体" pitchFamily="65" charset="-122"/>
              </a:rPr>
              <a:t>       </a:t>
            </a:r>
            <a:r>
              <a:rPr lang="zh-CN" altLang="en-US" sz="2600" b="1">
                <a:solidFill>
                  <a:prstClr val="black"/>
                </a:solidFill>
                <a:ea typeface="方正小标宋简体" pitchFamily="65" charset="-122"/>
              </a:rPr>
              <a:t>读图，根据描述在图中找一找。在美洲有这样一个地方，它是联结南、北美大陆的天然“陆桥”</a:t>
            </a:r>
            <a:r>
              <a:rPr lang="en-US" altLang="zh-CN" sz="2600" b="1">
                <a:solidFill>
                  <a:prstClr val="black"/>
                </a:solidFill>
                <a:ea typeface="方正小标宋简体" pitchFamily="65" charset="-122"/>
              </a:rPr>
              <a:t>,</a:t>
            </a:r>
            <a:r>
              <a:rPr lang="zh-CN" altLang="en-US" sz="2600" b="1">
                <a:solidFill>
                  <a:prstClr val="black"/>
                </a:solidFill>
                <a:ea typeface="方正小标宋简体" pitchFamily="65" charset="-122"/>
              </a:rPr>
              <a:t>又被称为中美洲。它是</a:t>
            </a:r>
            <a:endParaRPr lang="en-US" altLang="zh-CN" sz="2600" b="1">
              <a:solidFill>
                <a:prstClr val="black"/>
              </a:solidFill>
              <a:ea typeface="方正小标宋简体" pitchFamily="65" charset="-122"/>
            </a:endParaRPr>
          </a:p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600" b="1">
                <a:solidFill>
                  <a:prstClr val="black"/>
                </a:solidFill>
                <a:ea typeface="方正小标宋简体" pitchFamily="65" charset="-122"/>
              </a:rPr>
              <a:t>指</a:t>
            </a:r>
            <a:r>
              <a:rPr lang="en-US" altLang="zh-CN" sz="2600" b="1" u="sng">
                <a:solidFill>
                  <a:prstClr val="black"/>
                </a:solidFill>
                <a:ea typeface="方正小标宋简体" pitchFamily="65" charset="-122"/>
              </a:rPr>
              <a:t>           </a:t>
            </a:r>
            <a:r>
              <a:rPr lang="zh-CN" altLang="en-US" sz="2600" b="1">
                <a:solidFill>
                  <a:prstClr val="black"/>
                </a:solidFill>
                <a:ea typeface="方正小标宋简体" pitchFamily="65" charset="-122"/>
              </a:rPr>
              <a:t>以南、</a:t>
            </a:r>
            <a:r>
              <a:rPr lang="zh-CN" altLang="en-US" sz="2600" b="1" u="sng">
                <a:solidFill>
                  <a:prstClr val="black"/>
                </a:solidFill>
                <a:ea typeface="方正小标宋简体" pitchFamily="65" charset="-122"/>
              </a:rPr>
              <a:t>                </a:t>
            </a:r>
            <a:r>
              <a:rPr lang="zh-CN" altLang="en-US" sz="2600" b="1">
                <a:solidFill>
                  <a:prstClr val="black"/>
                </a:solidFill>
                <a:ea typeface="方正小标宋简体" pitchFamily="65" charset="-122"/>
              </a:rPr>
              <a:t>以北的狭长陆地</a:t>
            </a:r>
            <a:r>
              <a:rPr lang="en-US" altLang="zh-CN" sz="2600" b="1">
                <a:solidFill>
                  <a:prstClr val="black"/>
                </a:solidFill>
                <a:ea typeface="方正小标宋简体" pitchFamily="65" charset="-122"/>
              </a:rPr>
              <a:t>,</a:t>
            </a:r>
            <a:r>
              <a:rPr lang="zh-CN" altLang="en-US" sz="2600" b="1">
                <a:solidFill>
                  <a:prstClr val="black"/>
                </a:solidFill>
                <a:ea typeface="方正小标宋简体" pitchFamily="65" charset="-122"/>
              </a:rPr>
              <a:t>被称为</a:t>
            </a:r>
            <a:r>
              <a:rPr lang="zh-CN" altLang="en-US" sz="2600" b="1">
                <a:solidFill>
                  <a:srgbClr val="FF0000"/>
                </a:solidFill>
                <a:ea typeface="方正小标宋简体" pitchFamily="65" charset="-122"/>
              </a:rPr>
              <a:t>中美地峡</a:t>
            </a:r>
            <a:r>
              <a:rPr lang="zh-CN" altLang="en-US" sz="2600" b="1">
                <a:solidFill>
                  <a:prstClr val="black"/>
                </a:solidFill>
                <a:ea typeface="方正小标宋简体" pitchFamily="65" charset="-122"/>
              </a:rPr>
              <a:t>。</a:t>
            </a:r>
          </a:p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600" b="1">
                <a:solidFill>
                  <a:prstClr val="black"/>
                </a:solidFill>
                <a:ea typeface="方正小标宋简体" pitchFamily="65" charset="-122"/>
              </a:rPr>
              <a:t>       在美洲地区人们将</a:t>
            </a:r>
            <a:r>
              <a:rPr lang="zh-CN" altLang="en-US" sz="2600" b="1" u="sng">
                <a:solidFill>
                  <a:prstClr val="black"/>
                </a:solidFill>
                <a:ea typeface="方正小标宋简体" pitchFamily="65" charset="-122"/>
              </a:rPr>
              <a:t>          </a:t>
            </a:r>
            <a:r>
              <a:rPr lang="zh-CN" altLang="en-US" sz="2600" b="1">
                <a:solidFill>
                  <a:prstClr val="black"/>
                </a:solidFill>
                <a:ea typeface="方正小标宋简体" pitchFamily="65" charset="-122"/>
              </a:rPr>
              <a:t>以南的美洲部分称为</a:t>
            </a:r>
            <a:r>
              <a:rPr lang="zh-CN" altLang="en-US" sz="2600" b="1">
                <a:solidFill>
                  <a:srgbClr val="FF0000"/>
                </a:solidFill>
                <a:ea typeface="方正小标宋简体" pitchFamily="65" charset="-122"/>
              </a:rPr>
              <a:t>拉丁美洲</a:t>
            </a:r>
            <a:r>
              <a:rPr lang="zh-CN" altLang="en-US" sz="2600" b="1">
                <a:solidFill>
                  <a:prstClr val="black"/>
                </a:solidFill>
                <a:ea typeface="方正小标宋简体" pitchFamily="65" charset="-122"/>
              </a:rPr>
              <a:t>。你能在图中找到吗？</a:t>
            </a:r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2309813" y="4183063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H="1">
            <a:off x="2667000" y="4268788"/>
            <a:ext cx="3852863" cy="1143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1600200" y="3810000"/>
            <a:ext cx="2133600" cy="2438400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H="1" flipV="1">
            <a:off x="3657600" y="5029200"/>
            <a:ext cx="2743200" cy="3810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6392" name="Group 5"/>
          <p:cNvGrpSpPr>
            <a:grpSpLocks/>
          </p:cNvGrpSpPr>
          <p:nvPr/>
        </p:nvGrpSpPr>
        <p:grpSpPr bwMode="auto">
          <a:xfrm>
            <a:off x="155575" y="309563"/>
            <a:ext cx="7096125" cy="561975"/>
            <a:chOff x="0" y="644"/>
            <a:chExt cx="1220" cy="354"/>
          </a:xfrm>
        </p:grpSpPr>
        <p:pic>
          <p:nvPicPr>
            <p:cNvPr id="16396" name="Picture 6" descr="元件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7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1168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>
                  <a:solidFill>
                    <a:srgbClr val="FFFF00"/>
                  </a:solidFill>
                  <a:ea typeface="方正小标宋简体" pitchFamily="65" charset="-122"/>
                </a:rPr>
                <a:t>自主学习一：“新大陆”之中美地峡</a:t>
              </a:r>
            </a:p>
          </p:txBody>
        </p: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343400" y="3290888"/>
            <a:ext cx="1371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C00000"/>
                </a:solidFill>
              </a:rPr>
              <a:t>墨西哥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311900" y="3294063"/>
            <a:ext cx="1878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C00000"/>
                </a:solidFill>
              </a:rPr>
              <a:t>哥伦比亚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326313" y="4445000"/>
            <a:ext cx="13604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C00000"/>
                </a:solidFill>
              </a:rPr>
              <a:t>美国</a:t>
            </a:r>
          </a:p>
        </p:txBody>
      </p:sp>
    </p:spTree>
    <p:extLst>
      <p:ext uri="{BB962C8B-B14F-4D97-AF65-F5344CB8AC3E}">
        <p14:creationId xmlns:p14="http://schemas.microsoft.com/office/powerpoint/2010/main" val="420301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animBg="1"/>
      <p:bldP spid="11275" grpId="0" animBg="1"/>
      <p:bldP spid="11278" grpId="0" animBg="1"/>
      <p:bldP spid="11279" grpId="0" animBg="1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1322388"/>
            <a:ext cx="9144000" cy="4876800"/>
          </a:xfrm>
          <a:prstGeom prst="rect">
            <a:avLst/>
          </a:prstGeom>
          <a:gradFill rotWithShape="1">
            <a:gsLst>
              <a:gs pos="0">
                <a:schemeClr val="tx2">
                  <a:alpha val="39000"/>
                </a:schemeClr>
              </a:gs>
              <a:gs pos="100000">
                <a:srgbClr val="0066FF"/>
              </a:gs>
            </a:gsLst>
            <a:lin ang="0" scaled="1"/>
          </a:gradFill>
          <a:ln w="635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46787" name="Picture 3" descr="f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1362075"/>
            <a:ext cx="86106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788" name="Picture 4" descr="U68P2T1D958000F13DT200605261148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981075"/>
            <a:ext cx="9144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6789" name="Group 5"/>
          <p:cNvGrpSpPr>
            <a:grpSpLocks/>
          </p:cNvGrpSpPr>
          <p:nvPr/>
        </p:nvGrpSpPr>
        <p:grpSpPr bwMode="auto">
          <a:xfrm>
            <a:off x="3962400" y="3152775"/>
            <a:ext cx="2743200" cy="990600"/>
            <a:chOff x="2496" y="1776"/>
            <a:chExt cx="1728" cy="624"/>
          </a:xfrm>
        </p:grpSpPr>
        <p:sp>
          <p:nvSpPr>
            <p:cNvPr id="17422" name="Oval 6"/>
            <p:cNvSpPr>
              <a:spLocks noChangeArrowheads="1"/>
            </p:cNvSpPr>
            <p:nvPr/>
          </p:nvSpPr>
          <p:spPr bwMode="auto">
            <a:xfrm rot="994567">
              <a:off x="2592" y="1776"/>
              <a:ext cx="1632" cy="6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423" name="Line 7"/>
            <p:cNvSpPr>
              <a:spLocks noChangeShapeType="1"/>
            </p:cNvSpPr>
            <p:nvPr/>
          </p:nvSpPr>
          <p:spPr bwMode="auto">
            <a:xfrm flipH="1" flipV="1">
              <a:off x="2496" y="2352"/>
              <a:ext cx="816" cy="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46792" name="Group 8"/>
          <p:cNvGrpSpPr>
            <a:grpSpLocks/>
          </p:cNvGrpSpPr>
          <p:nvPr/>
        </p:nvGrpSpPr>
        <p:grpSpPr bwMode="auto">
          <a:xfrm>
            <a:off x="25400" y="3648075"/>
            <a:ext cx="3822700" cy="2484438"/>
            <a:chOff x="0" y="2328"/>
            <a:chExt cx="2490" cy="1992"/>
          </a:xfrm>
        </p:grpSpPr>
        <p:pic>
          <p:nvPicPr>
            <p:cNvPr id="17420" name="Picture 9" descr="bd7faf35dd632eb3a71e127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328"/>
              <a:ext cx="2490" cy="1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1" name="Text Box 10"/>
            <p:cNvSpPr txBox="1">
              <a:spLocks noChangeArrowheads="1"/>
            </p:cNvSpPr>
            <p:nvPr/>
          </p:nvSpPr>
          <p:spPr bwMode="auto">
            <a:xfrm>
              <a:off x="912" y="3916"/>
              <a:ext cx="1499" cy="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>
                  <a:solidFill>
                    <a:prstClr val="black"/>
                  </a:solidFill>
                </a:rPr>
                <a:t>西印度群岛</a:t>
              </a:r>
            </a:p>
          </p:txBody>
        </p:sp>
      </p:grpSp>
      <p:grpSp>
        <p:nvGrpSpPr>
          <p:cNvPr id="17415" name="Group 5"/>
          <p:cNvGrpSpPr>
            <a:grpSpLocks/>
          </p:cNvGrpSpPr>
          <p:nvPr/>
        </p:nvGrpSpPr>
        <p:grpSpPr bwMode="auto">
          <a:xfrm>
            <a:off x="155575" y="590550"/>
            <a:ext cx="7083425" cy="561975"/>
            <a:chOff x="0" y="644"/>
            <a:chExt cx="1220" cy="354"/>
          </a:xfrm>
        </p:grpSpPr>
        <p:pic>
          <p:nvPicPr>
            <p:cNvPr id="17418" name="Picture 6" descr="元件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9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1168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>
                  <a:solidFill>
                    <a:srgbClr val="FFFF00"/>
                  </a:solidFill>
                  <a:ea typeface="方正小标宋简体" pitchFamily="65" charset="-122"/>
                </a:rPr>
                <a:t>自主学习一：“新大陆”之西印度群岛</a:t>
              </a:r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040313" y="429260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prstClr val="black"/>
                </a:solidFill>
              </a:rPr>
              <a:t>加勒比海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840413" y="213360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prstClr val="black"/>
                </a:solidFill>
              </a:rPr>
              <a:t>大西洋</a:t>
            </a:r>
          </a:p>
        </p:txBody>
      </p:sp>
    </p:spTree>
    <p:extLst>
      <p:ext uri="{BB962C8B-B14F-4D97-AF65-F5344CB8AC3E}">
        <p14:creationId xmlns:p14="http://schemas.microsoft.com/office/powerpoint/2010/main" val="58078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6 0.06913 L -0.25833 0.30219 " pathEditMode="relative" ptsTypes="AA">
                                      <p:cBhvr>
                                        <p:cTn id="6" dur="10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网格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网格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沉稳">
    <a:dk1>
      <a:sysClr val="windowText" lastClr="000000"/>
    </a:dk1>
    <a:lt1>
      <a:sysClr val="window" lastClr="FFFFFF"/>
    </a:lt1>
    <a:dk2>
      <a:srgbClr val="676A55"/>
    </a:dk2>
    <a:lt2>
      <a:srgbClr val="EAEBDE"/>
    </a:lt2>
    <a:accent1>
      <a:srgbClr val="72A376"/>
    </a:accent1>
    <a:accent2>
      <a:srgbClr val="B0CCB0"/>
    </a:accent2>
    <a:accent3>
      <a:srgbClr val="A8CDD7"/>
    </a:accent3>
    <a:accent4>
      <a:srgbClr val="C0BEAF"/>
    </a:accent4>
    <a:accent5>
      <a:srgbClr val="CEC597"/>
    </a:accent5>
    <a:accent6>
      <a:srgbClr val="E8B7B7"/>
    </a:accent6>
    <a:hlink>
      <a:srgbClr val="DB5353"/>
    </a:hlink>
    <a:folHlink>
      <a:srgbClr val="9036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1085</Words>
  <Application>Microsoft Office PowerPoint</Application>
  <PresentationFormat>全屏显示(4:3)</PresentationFormat>
  <Paragraphs>166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方正小标宋简体</vt:lpstr>
      <vt:lpstr>宋体</vt:lpstr>
      <vt:lpstr>Arial</vt:lpstr>
      <vt:lpstr>Calibri</vt:lpstr>
      <vt:lpstr>Franklin Gothic Medium</vt:lpstr>
      <vt:lpstr>Times New Roman</vt:lpstr>
      <vt:lpstr>Wingdings</vt:lpstr>
      <vt:lpstr>Wingdings 2</vt:lpstr>
      <vt:lpstr>Office 主题</vt:lpstr>
      <vt:lpstr>网格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会玲 郭</cp:lastModifiedBy>
  <cp:revision>11</cp:revision>
  <dcterms:created xsi:type="dcterms:W3CDTF">2020-02-02T12:58:19Z</dcterms:created>
  <dcterms:modified xsi:type="dcterms:W3CDTF">2020-03-06T04:12:24Z</dcterms:modified>
</cp:coreProperties>
</file>