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4" r:id="rId9"/>
    <p:sldId id="265" r:id="rId10"/>
    <p:sldId id="266" r:id="rId11"/>
    <p:sldId id="267" r:id="rId12"/>
    <p:sldId id="262" r:id="rId13"/>
    <p:sldId id="263" r:id="rId14"/>
    <p:sldId id="270" r:id="rId15"/>
    <p:sldId id="273" r:id="rId16"/>
    <p:sldId id="274" r:id="rId17"/>
    <p:sldId id="275" r:id="rId18"/>
    <p:sldId id="283" r:id="rId19"/>
    <p:sldId id="28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/>
          <a:lstStyle/>
          <a:p>
            <a:r>
              <a:rPr lang="zh-CN" altLang="zh-CN" sz="9600" b="1" dirty="0">
                <a:solidFill>
                  <a:srgbClr val="FF0000"/>
                </a:solidFill>
              </a:rPr>
              <a:t>日本 埃及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3466" y="3750887"/>
            <a:ext cx="9144000" cy="1655762"/>
          </a:xfrm>
        </p:spPr>
        <p:txBody>
          <a:bodyPr/>
          <a:lstStyle/>
          <a:p>
            <a:r>
              <a:rPr lang="zh-CN" altLang="en-US" sz="6600" b="1" dirty="0"/>
              <a:t>复习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 descr="http://www.leleketang.com/res/question/pic/11411/gch0000559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04430" y="834073"/>
            <a:ext cx="4687570" cy="518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文本框 100"/>
          <p:cNvSpPr txBox="1"/>
          <p:nvPr/>
        </p:nvSpPr>
        <p:spPr>
          <a:xfrm>
            <a:off x="823595" y="1348758"/>
            <a:ext cx="641667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+mn-ea"/>
              </a:rPr>
              <a:t>（一）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工业大国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经济类型：进口---加工---出口型 （外向型）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  </a:t>
            </a:r>
          </a:p>
          <a:p>
            <a:r>
              <a:rPr lang="zh-CN" sz="2400" b="1" dirty="0">
                <a:latin typeface="+mn-ea"/>
                <a:cs typeface="+mn-ea"/>
              </a:rPr>
              <a:t>★</a:t>
            </a:r>
            <a:r>
              <a:rPr lang="en-US" sz="2400" b="1" dirty="0">
                <a:latin typeface="+mn-ea"/>
                <a:cs typeface="+mn-ea"/>
              </a:rPr>
              <a:t> </a:t>
            </a:r>
            <a:r>
              <a:rPr lang="zh-CN" sz="2400" b="1" dirty="0">
                <a:latin typeface="+mn-ea"/>
                <a:cs typeface="+mn-ea"/>
              </a:rPr>
              <a:t>发展条件</a:t>
            </a:r>
            <a:r>
              <a:rPr lang="en-US" sz="2400" b="1" dirty="0">
                <a:latin typeface="+mn-ea"/>
                <a:cs typeface="+mn-ea"/>
              </a:rPr>
              <a:t> </a:t>
            </a:r>
            <a:r>
              <a:rPr lang="zh-CN" sz="2400" b="1" dirty="0">
                <a:latin typeface="+mn-ea"/>
                <a:cs typeface="+mn-ea"/>
              </a:rPr>
              <a:t>：</a:t>
            </a:r>
            <a:r>
              <a:rPr lang="en-US" sz="2400" b="1" dirty="0">
                <a:latin typeface="+mn-ea"/>
                <a:cs typeface="+mn-ea"/>
              </a:rPr>
              <a:t> </a:t>
            </a:r>
          </a:p>
          <a:p>
            <a:pPr indent="0" algn="l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 </a:t>
            </a:r>
            <a:r>
              <a:rPr lang="zh-CN" sz="2400" b="1" dirty="0">
                <a:latin typeface="+mn-ea"/>
                <a:cs typeface="+mn-ea"/>
              </a:rPr>
              <a:t>优势</a:t>
            </a:r>
            <a:r>
              <a:rPr lang="en-US" sz="2400" b="1" dirty="0">
                <a:latin typeface="+mn-ea"/>
                <a:cs typeface="+mn-ea"/>
              </a:rPr>
              <a:t>——①</a:t>
            </a:r>
            <a:r>
              <a:rPr lang="zh-CN" sz="2400" b="1" u="sng" dirty="0">
                <a:latin typeface="+mn-ea"/>
                <a:cs typeface="+mn-ea"/>
              </a:rPr>
              <a:t>海运便利</a:t>
            </a:r>
            <a:r>
              <a:rPr lang="zh-CN" sz="2400" b="1" dirty="0">
                <a:latin typeface="+mn-ea"/>
                <a:cs typeface="+mn-ea"/>
              </a:rPr>
              <a:t>；   </a:t>
            </a:r>
            <a:r>
              <a:rPr lang="en-US" sz="2400" b="1" dirty="0">
                <a:latin typeface="+mn-ea"/>
                <a:cs typeface="+mn-ea"/>
              </a:rPr>
              <a:t>②</a:t>
            </a:r>
            <a:r>
              <a:rPr lang="zh-CN" sz="2400" b="1" u="sng" dirty="0">
                <a:latin typeface="+mn-ea"/>
                <a:cs typeface="+mn-ea"/>
              </a:rPr>
              <a:t>人力资源丰富；</a:t>
            </a:r>
            <a:r>
              <a:rPr lang="en-US" sz="2400" b="1" dirty="0">
                <a:latin typeface="+mn-ea"/>
                <a:cs typeface="+mn-ea"/>
              </a:rPr>
              <a:t> ③</a:t>
            </a:r>
            <a:r>
              <a:rPr lang="zh-CN" sz="2400" b="1" u="sng" dirty="0">
                <a:latin typeface="+mn-ea"/>
                <a:cs typeface="+mn-ea"/>
              </a:rPr>
              <a:t>先进科技和管理经验；</a:t>
            </a:r>
            <a:r>
              <a:rPr lang="en-US" sz="2400" b="1" dirty="0">
                <a:latin typeface="+mn-ea"/>
                <a:cs typeface="+mn-ea"/>
              </a:rPr>
              <a:t> ④ </a:t>
            </a:r>
            <a:r>
              <a:rPr lang="zh-CN" sz="2400" b="1" u="sng" dirty="0">
                <a:latin typeface="+mn-ea"/>
                <a:cs typeface="+mn-ea"/>
              </a:rPr>
              <a:t>积极开拓国际市场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劣势</a:t>
            </a:r>
            <a:r>
              <a:rPr lang="en-US" sz="2400" b="1" dirty="0">
                <a:latin typeface="+mn-ea"/>
                <a:cs typeface="+mn-ea"/>
              </a:rPr>
              <a:t>——</a:t>
            </a:r>
            <a:r>
              <a:rPr lang="zh-CN" sz="2400" b="1" u="sng" dirty="0">
                <a:latin typeface="+mn-ea"/>
                <a:cs typeface="+mn-ea"/>
              </a:rPr>
              <a:t>煤、铁等矿产资源贫乏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★工业布局的特点：集中在</a:t>
            </a:r>
            <a:r>
              <a:rPr lang="zh-CN" sz="2400" b="1" u="sng" dirty="0">
                <a:latin typeface="+mn-ea"/>
                <a:cs typeface="+mn-ea"/>
              </a:rPr>
              <a:t>         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原因：太平洋沿岸多优良港口，海运便利，便于进口</a:t>
            </a:r>
            <a:r>
              <a:rPr lang="zh-CN" sz="2400" b="1" u="sng" dirty="0">
                <a:latin typeface="+mn-ea"/>
                <a:cs typeface="+mn-ea"/>
              </a:rPr>
              <a:t>                        </a:t>
            </a:r>
            <a:r>
              <a:rPr lang="zh-CN" sz="2400" b="1" dirty="0">
                <a:latin typeface="+mn-ea"/>
                <a:cs typeface="+mn-ea"/>
              </a:rPr>
              <a:t>，出口</a:t>
            </a:r>
            <a:r>
              <a:rPr lang="zh-CN" sz="2400" b="1" u="sng" dirty="0">
                <a:latin typeface="+mn-ea"/>
                <a:cs typeface="+mn-ea"/>
              </a:rPr>
              <a:t>   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68228" y="4785995"/>
            <a:ext cx="1837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太平洋沿岸</a:t>
            </a:r>
            <a:r>
              <a:rPr lang="zh-CN" sz="2400" b="1" u="sng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en-US" sz="2400" b="1" u="sng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8172" y="55867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工业原料和燃料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6827" y="554386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工业制成品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66762" y="0"/>
            <a:ext cx="467677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三、人文环境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6775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三、人文环境</a:t>
            </a:r>
            <a:endParaRPr lang="zh-CN" altLang="en-US" dirty="0"/>
          </a:p>
        </p:txBody>
      </p:sp>
      <p:pic>
        <p:nvPicPr>
          <p:cNvPr id="70" name="图片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713345" y="839153"/>
            <a:ext cx="4478655" cy="517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文本框 101"/>
          <p:cNvSpPr txBox="1"/>
          <p:nvPr/>
        </p:nvSpPr>
        <p:spPr>
          <a:xfrm>
            <a:off x="838200" y="1691005"/>
            <a:ext cx="6875780" cy="40626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latin typeface="+mn-ea"/>
                <a:cs typeface="+mn-ea"/>
              </a:rPr>
              <a:t>（二）</a:t>
            </a:r>
            <a:r>
              <a:rPr lang="zh-CN" sz="2400" b="1" dirty="0">
                <a:latin typeface="+mn-ea"/>
                <a:cs typeface="+mn-ea"/>
              </a:rPr>
              <a:t>农业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农业在经济中占比重较小。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原因：</a:t>
            </a:r>
            <a:r>
              <a:rPr lang="zh-CN" sz="2400" b="1" u="sng" dirty="0">
                <a:solidFill>
                  <a:srgbClr val="FF0000"/>
                </a:solidFill>
                <a:latin typeface="+mn-ea"/>
                <a:cs typeface="+mn-ea"/>
              </a:rPr>
              <a:t>耕地面积狭小，农业劳动力不足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endParaRPr lang="en-US" altLang="zh-CN" sz="2400" b="1" dirty="0">
              <a:latin typeface="+mn-ea"/>
              <a:cs typeface="+mn-ea"/>
            </a:endParaRPr>
          </a:p>
          <a:p>
            <a:r>
              <a:rPr lang="zh-CN" sz="2400" b="1" dirty="0">
                <a:latin typeface="+mn-ea"/>
                <a:cs typeface="+mn-ea"/>
              </a:rPr>
              <a:t>农业发展的优势：科技水平高，机械化程度高，利用小型机械精耕细作。</a:t>
            </a:r>
          </a:p>
          <a:p>
            <a:endParaRPr lang="en-US" altLang="zh-CN" sz="2400" b="1" dirty="0">
              <a:latin typeface="+mn-ea"/>
              <a:cs typeface="+mn-ea"/>
            </a:endParaRPr>
          </a:p>
          <a:p>
            <a:r>
              <a:rPr lang="zh-CN" sz="2400" b="1" dirty="0">
                <a:latin typeface="+mn-ea"/>
                <a:cs typeface="+mn-ea"/>
              </a:rPr>
              <a:t>主要农产品：稻米、茶叶、蔬菜、水果</a:t>
            </a:r>
          </a:p>
          <a:p>
            <a:endParaRPr lang="en-US" altLang="zh-CN" sz="2400" b="1" dirty="0">
              <a:latin typeface="+mn-ea"/>
              <a:cs typeface="+mn-ea"/>
            </a:endParaRPr>
          </a:p>
          <a:p>
            <a:r>
              <a:rPr lang="zh-CN" sz="2400" b="1" dirty="0">
                <a:latin typeface="+mn-ea"/>
                <a:cs typeface="+mn-ea"/>
              </a:rPr>
              <a:t>渔业发达，著名渔场：</a:t>
            </a:r>
            <a:r>
              <a:rPr lang="zh-CN" sz="2400" b="1" u="sng" dirty="0">
                <a:solidFill>
                  <a:srgbClr val="FF0000"/>
                </a:solidFill>
                <a:latin typeface="+mn-ea"/>
                <a:cs typeface="+mn-ea"/>
              </a:rPr>
              <a:t>北海道渔场</a:t>
            </a:r>
            <a:endParaRPr lang="zh-CN" altLang="en-US" sz="2400" b="1" u="sng" dirty="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729615" y="991870"/>
            <a:ext cx="5080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日本北海道渔场是世界著名的四大渔场之一，试结合日本的地理位置及图中信息，简要分析其有利的形成条件。（2分）</a:t>
            </a:r>
            <a:endParaRPr lang="zh-CN" altLang="en-US" sz="2400" b="1">
              <a:latin typeface="+mn-ea"/>
              <a:cs typeface="+mn-ea"/>
            </a:endParaRPr>
          </a:p>
        </p:txBody>
      </p:sp>
      <p:pic>
        <p:nvPicPr>
          <p:cNvPr id="5" name="图片 4" descr="北海道渔场的形成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0660" y="489903"/>
            <a:ext cx="5227320" cy="58781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9615" y="3122930"/>
            <a:ext cx="5079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北海道渔场位于千岛寒流和太平洋暖流的交汇处，饵料丰富。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157168" y="4448492"/>
            <a:ext cx="1177289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+mn-ea"/>
              </a:rPr>
              <a:t>（三）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居民</a:t>
            </a:r>
          </a:p>
          <a:p>
            <a:pPr indent="0" algn="l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日本人口过亿，是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亚洲的人口大国</a:t>
            </a:r>
            <a:r>
              <a:rPr lang="zh-CN" sz="2400" b="1" dirty="0">
                <a:latin typeface="+mn-ea"/>
                <a:cs typeface="+mn-ea"/>
              </a:rPr>
              <a:t>，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地狭人稠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cs typeface="+mn-ea"/>
              </a:rPr>
              <a:t>。    </a:t>
            </a:r>
            <a:r>
              <a:rPr lang="zh-CN" sz="2400" b="1" dirty="0">
                <a:latin typeface="+mn-ea"/>
                <a:cs typeface="+mn-ea"/>
              </a:rPr>
              <a:t>民族：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大和族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cs typeface="+mn-ea"/>
              </a:rPr>
              <a:t>        </a:t>
            </a:r>
            <a:r>
              <a:rPr lang="zh-CN" sz="2400" b="1" dirty="0">
                <a:latin typeface="+mn-ea"/>
                <a:cs typeface="+mn-ea"/>
              </a:rPr>
              <a:t>传统服装：</a:t>
            </a:r>
            <a:r>
              <a:rPr lang="zh-CN" sz="2400" b="1" dirty="0">
                <a:solidFill>
                  <a:srgbClr val="FF0000"/>
                </a:solidFill>
                <a:latin typeface="+mn-ea"/>
                <a:cs typeface="+mn-ea"/>
              </a:rPr>
              <a:t>和服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+mn-ea"/>
            </a:endParaRPr>
          </a:p>
        </p:txBody>
      </p:sp>
      <p:pic>
        <p:nvPicPr>
          <p:cNvPr id="4" name="内容占位符 3" descr="日本人口2018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2167" y="1014095"/>
            <a:ext cx="5140008" cy="3455035"/>
          </a:xfrm>
          <a:prstGeom prst="rect">
            <a:avLst/>
          </a:prstGeom>
        </p:spPr>
      </p:pic>
      <p:pic>
        <p:nvPicPr>
          <p:cNvPr id="6" name="图片 5" descr="和服解析图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60818" y="708660"/>
            <a:ext cx="5449013" cy="40490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8618" y="5863283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/>
              <a:t>文化</a:t>
            </a:r>
            <a:r>
              <a:rPr lang="zh-CN" altLang="en-US" sz="2800" dirty="0"/>
              <a:t>：</a:t>
            </a:r>
            <a:r>
              <a:rPr lang="zh-CN" altLang="zh-CN" sz="2800" dirty="0">
                <a:solidFill>
                  <a:srgbClr val="FF0000"/>
                </a:solidFill>
              </a:rPr>
              <a:t>兼有东西方融合的特点</a:t>
            </a:r>
            <a:r>
              <a:rPr lang="zh-CN" altLang="zh-CN" sz="2800" dirty="0"/>
              <a:t>。</a:t>
            </a:r>
            <a:endParaRPr lang="zh-CN" altLang="en-US" sz="280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2475" y="0"/>
            <a:ext cx="4748213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三、人文环境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7063" cy="1325563"/>
          </a:xfrm>
        </p:spPr>
        <p:txBody>
          <a:bodyPr/>
          <a:lstStyle/>
          <a:p>
            <a:r>
              <a:rPr lang="zh-CN" altLang="en-US" dirty="0"/>
              <a:t>一、位置、组成及主要城市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5506085" cy="1543685"/>
          </a:xfrm>
        </p:spPr>
        <p:txBody>
          <a:bodyPr>
            <a:normAutofit fontScale="25000" lnSpcReduction="20000"/>
          </a:bodyPr>
          <a:lstStyle/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1.纬度位置: 北回归线穿过埃及南部，主要位于</a:t>
            </a:r>
            <a:r>
              <a:rPr lang="zh-CN" altLang="en-US" sz="9600" b="1" u="sng" dirty="0"/>
              <a:t>               </a:t>
            </a:r>
            <a:r>
              <a:rPr lang="zh-CN" altLang="en-US" sz="9600" b="1" dirty="0"/>
              <a:t>，小部分在</a:t>
            </a:r>
            <a:r>
              <a:rPr lang="zh-CN" altLang="en-US" sz="9600" b="1" u="sng" dirty="0"/>
              <a:t>                  </a:t>
            </a:r>
            <a:r>
              <a:rPr lang="zh-CN" altLang="en-US" sz="9600" b="1" dirty="0"/>
              <a:t>。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海陆位置：地跨A</a:t>
            </a:r>
            <a:r>
              <a:rPr lang="zh-CN" altLang="en-US" sz="9600" b="1" u="sng" dirty="0"/>
              <a:t>             </a:t>
            </a:r>
            <a:r>
              <a:rPr lang="zh-CN" altLang="en-US" sz="9600" b="1" dirty="0"/>
              <a:t>洲和B</a:t>
            </a:r>
            <a:r>
              <a:rPr lang="zh-CN" altLang="en-US" sz="9600" b="1" u="sng" dirty="0"/>
              <a:t>             </a:t>
            </a:r>
            <a:r>
              <a:rPr lang="zh-CN" altLang="en-US" sz="9600" b="1" dirty="0"/>
              <a:t>洲，主要位于</a:t>
            </a:r>
            <a:r>
              <a:rPr lang="zh-CN" altLang="en-US" sz="9600" b="1" u="sng" dirty="0"/>
              <a:t>        </a:t>
            </a:r>
            <a:r>
              <a:rPr lang="zh-CN" altLang="en-US" sz="9600" b="1" dirty="0"/>
              <a:t>洲东北部，北临①</a:t>
            </a:r>
            <a:r>
              <a:rPr lang="zh-CN" altLang="en-US" sz="9600" b="1" u="sng" dirty="0"/>
              <a:t>              </a:t>
            </a:r>
            <a:r>
              <a:rPr lang="zh-CN" altLang="en-US" sz="9600" b="1" dirty="0"/>
              <a:t>，东临②</a:t>
            </a:r>
            <a:r>
              <a:rPr lang="zh-CN" altLang="en-US" sz="9600" b="1" u="sng" dirty="0"/>
              <a:t>             </a:t>
            </a:r>
            <a:r>
              <a:rPr lang="zh-CN" altLang="en-US" sz="9600" b="1" dirty="0"/>
              <a:t>。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2.亚洲部分半岛C</a:t>
            </a:r>
            <a:r>
              <a:rPr lang="zh-CN" altLang="en-US" sz="9600" b="1" u="sng" dirty="0"/>
              <a:t>                                </a:t>
            </a:r>
            <a:r>
              <a:rPr lang="zh-CN" altLang="en-US" sz="9600" b="1" dirty="0"/>
              <a:t>。 </a:t>
            </a:r>
            <a:r>
              <a:rPr lang="zh-CN" altLang="en-US" sz="9600" b="1" u="sng" dirty="0"/>
              <a:t>  </a:t>
            </a:r>
            <a:r>
              <a:rPr lang="zh-CN" altLang="en-US" sz="9600" b="1" dirty="0"/>
              <a:t>      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9600" b="1" dirty="0"/>
              <a:t>3. 城市：首都及最大城市⑥</a:t>
            </a:r>
            <a:r>
              <a:rPr lang="zh-CN" altLang="en-US" sz="9600" b="1" u="sng" dirty="0"/>
              <a:t>                </a:t>
            </a:r>
            <a:r>
              <a:rPr lang="zh-CN" altLang="en-US" sz="9600" b="1" dirty="0"/>
              <a:t>； 最大港口⑦</a:t>
            </a:r>
            <a:r>
              <a:rPr lang="zh-CN" altLang="en-US" sz="9600" b="1" u="sng" dirty="0"/>
              <a:t>                              </a:t>
            </a:r>
            <a:r>
              <a:rPr lang="zh-CN" altLang="en-US" sz="9600" b="1" dirty="0"/>
              <a:t>。            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9600" b="1" dirty="0"/>
          </a:p>
        </p:txBody>
      </p:sp>
      <p:pic>
        <p:nvPicPr>
          <p:cNvPr id="74" name="图片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44285" y="1703388"/>
            <a:ext cx="5847715" cy="5155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4647882" y="21755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热带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2762" y="2175510"/>
            <a:ext cx="1415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北温带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65830" y="257873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04130" y="257873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76120" y="34994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红海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8520" y="303911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非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04130" y="303911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地中海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65830" y="39598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西奈半岛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14240" y="4420235"/>
            <a:ext cx="975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开罗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68600" y="48806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亚历山大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29626" y="85725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第二节     埃及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二、自然环境</a:t>
            </a:r>
          </a:p>
        </p:txBody>
      </p:sp>
      <p:pic>
        <p:nvPicPr>
          <p:cNvPr id="73" name="图片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740775" y="3101975"/>
            <a:ext cx="3451225" cy="371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838200" y="1517967"/>
            <a:ext cx="5080000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latin typeface="+mn-ea"/>
                <a:cs typeface="+mn-ea"/>
              </a:rPr>
              <a:t>1.气候类型：a</a:t>
            </a:r>
            <a:r>
              <a:rPr lang="en-US" sz="2400" b="1" u="sng">
                <a:latin typeface="+mn-ea"/>
                <a:cs typeface="+mn-ea"/>
              </a:rPr>
              <a:t>                   </a:t>
            </a:r>
            <a:r>
              <a:rPr lang="zh-CN" sz="2400" b="1">
                <a:latin typeface="+mn-ea"/>
                <a:cs typeface="+mn-ea"/>
              </a:rPr>
              <a:t>气候</a:t>
            </a:r>
            <a:r>
              <a:rPr lang="en-US" sz="2400" b="1">
                <a:latin typeface="+mn-ea"/>
                <a:cs typeface="+mn-ea"/>
              </a:rPr>
              <a:t>   </a:t>
            </a:r>
          </a:p>
          <a:p>
            <a:pPr indent="0"/>
            <a:r>
              <a:rPr lang="en-US" sz="2400" b="1">
                <a:latin typeface="+mn-ea"/>
                <a:cs typeface="+mn-ea"/>
              </a:rPr>
              <a:t>                     b</a:t>
            </a:r>
            <a:r>
              <a:rPr lang="en-US" sz="2400" b="1" u="sng">
                <a:latin typeface="+mn-ea"/>
                <a:cs typeface="+mn-ea"/>
              </a:rPr>
              <a:t>                   </a:t>
            </a:r>
            <a:r>
              <a:rPr lang="zh-CN" sz="2400" b="1">
                <a:latin typeface="+mn-ea"/>
                <a:cs typeface="+mn-ea"/>
              </a:rPr>
              <a:t>气候</a:t>
            </a:r>
            <a:r>
              <a:rPr lang="en-US" sz="2400" b="1">
                <a:latin typeface="+mn-ea"/>
                <a:cs typeface="+mn-ea"/>
              </a:rPr>
              <a:t>  </a:t>
            </a:r>
            <a:endParaRPr lang="zh-CN" sz="2400" b="1">
              <a:latin typeface="+mn-ea"/>
              <a:cs typeface="+mn-ea"/>
            </a:endParaRPr>
          </a:p>
          <a:p>
            <a:pPr indent="0"/>
            <a:r>
              <a:rPr lang="zh-CN" sz="2400" b="1">
                <a:latin typeface="+mn-ea"/>
                <a:cs typeface="+mn-ea"/>
              </a:rPr>
              <a:t>据图描述，非洲气候类型的分布特点是</a:t>
            </a:r>
            <a:r>
              <a:rPr lang="zh-CN" sz="2400" b="1" u="sng">
                <a:latin typeface="+mn-ea"/>
                <a:cs typeface="+mn-ea"/>
              </a:rPr>
              <a:t>                                                 </a:t>
            </a:r>
          </a:p>
          <a:p>
            <a:pPr indent="0"/>
            <a:r>
              <a:rPr lang="zh-CN" sz="2400" b="1" u="sng">
                <a:latin typeface="+mn-ea"/>
                <a:cs typeface="+mn-ea"/>
              </a:rPr>
              <a:t>                                                 </a:t>
            </a:r>
          </a:p>
          <a:p>
            <a:pPr indent="0"/>
            <a:r>
              <a:rPr lang="zh-CN" sz="2400" b="1" u="sng">
                <a:latin typeface="+mn-ea"/>
                <a:cs typeface="+mn-ea"/>
              </a:rPr>
              <a:t>                                                     </a:t>
            </a:r>
            <a:r>
              <a:rPr lang="zh-CN" sz="2400" b="1">
                <a:latin typeface="+mn-ea"/>
                <a:cs typeface="+mn-ea"/>
              </a:rPr>
              <a:t>。</a:t>
            </a:r>
            <a:endParaRPr lang="en-US" sz="2400" b="1">
              <a:latin typeface="+mn-ea"/>
              <a:cs typeface="+mn-ea"/>
            </a:endParaRPr>
          </a:p>
          <a:p>
            <a:pPr indent="0"/>
            <a:endParaRPr lang="zh-CN" sz="2400" b="1">
              <a:latin typeface="+mn-ea"/>
              <a:cs typeface="+mn-ea"/>
            </a:endParaRPr>
          </a:p>
          <a:p>
            <a:pPr indent="0"/>
            <a:r>
              <a:rPr lang="en-US" altLang="zh-CN" sz="2400" b="1">
                <a:latin typeface="+mn-ea"/>
                <a:cs typeface="+mn-ea"/>
              </a:rPr>
              <a:t>2.</a:t>
            </a:r>
            <a:r>
              <a:rPr lang="zh-CN" altLang="en-US" sz="2400" b="1">
                <a:latin typeface="+mn-ea"/>
                <a:cs typeface="+mn-ea"/>
              </a:rPr>
              <a:t>河</a:t>
            </a:r>
            <a:r>
              <a:rPr lang="zh-CN" sz="2400" b="1">
                <a:latin typeface="+mn-ea"/>
                <a:cs typeface="+mn-ea"/>
              </a:rPr>
              <a:t>流：</a:t>
            </a:r>
            <a:r>
              <a:rPr lang="en-US" sz="2400" b="1">
                <a:latin typeface="+mn-ea"/>
                <a:cs typeface="+mn-ea"/>
              </a:rPr>
              <a:t>④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zh-CN" sz="2400" b="1">
                <a:latin typeface="+mn-ea"/>
                <a:cs typeface="+mn-ea"/>
              </a:rPr>
              <a:t>河，世界最</a:t>
            </a:r>
            <a:r>
              <a:rPr lang="en-US" sz="2400" b="1" u="sng">
                <a:latin typeface="+mn-ea"/>
                <a:cs typeface="+mn-ea"/>
              </a:rPr>
              <a:t>       </a:t>
            </a:r>
            <a:r>
              <a:rPr lang="zh-CN" sz="2400" b="1">
                <a:latin typeface="+mn-ea"/>
                <a:cs typeface="+mn-ea"/>
              </a:rPr>
              <a:t>的河流，埃及的“母亲河”。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1020" y="142303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地中海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81020" y="188341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热带沙漠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318008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以赤道为轴，南北对称分布</a:t>
            </a:r>
          </a:p>
        </p:txBody>
      </p:sp>
      <p:pic>
        <p:nvPicPr>
          <p:cNvPr id="74" name="图片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33110" y="0"/>
            <a:ext cx="3606800" cy="318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528570" y="399478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尼罗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893310" y="399478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三、人文特点</a:t>
            </a:r>
          </a:p>
        </p:txBody>
      </p:sp>
      <p:pic>
        <p:nvPicPr>
          <p:cNvPr id="75" name="图片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43787" y="675959"/>
            <a:ext cx="4748847" cy="503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838200" y="1271270"/>
            <a:ext cx="5944870" cy="31894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altLang="zh-CN" sz="2400" b="1" dirty="0">
                <a:latin typeface="+mn-ea"/>
                <a:cs typeface="+mn-ea"/>
              </a:rPr>
              <a:t>1.</a:t>
            </a:r>
            <a:r>
              <a:rPr lang="zh-CN" sz="2400" b="1" dirty="0">
                <a:latin typeface="+mn-ea"/>
                <a:cs typeface="+mn-ea"/>
              </a:rPr>
              <a:t>农业</a:t>
            </a:r>
            <a:r>
              <a:rPr lang="en-US" sz="2400" b="1" dirty="0">
                <a:latin typeface="+mn-ea"/>
                <a:cs typeface="+mn-ea"/>
              </a:rPr>
              <a:t>  </a:t>
            </a:r>
          </a:p>
          <a:p>
            <a:pPr indent="0" algn="ctr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   </a:t>
            </a:r>
            <a:r>
              <a:rPr lang="zh-CN" altLang="en-US" sz="2400" b="1" dirty="0">
                <a:latin typeface="+mn-ea"/>
                <a:cs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</a:rPr>
              <a:t>1</a:t>
            </a:r>
            <a:r>
              <a:rPr lang="zh-CN" altLang="en-US" sz="2400" b="1" dirty="0">
                <a:latin typeface="+mn-ea"/>
                <a:cs typeface="+mn-ea"/>
              </a:rPr>
              <a:t>）</a:t>
            </a:r>
            <a:r>
              <a:rPr lang="zh-CN" sz="2400" b="1" dirty="0">
                <a:latin typeface="+mn-ea"/>
                <a:cs typeface="+mn-ea"/>
              </a:rPr>
              <a:t>主要农产品：</a:t>
            </a:r>
            <a:r>
              <a:rPr lang="en-US" sz="2400" b="1" u="sng" dirty="0">
                <a:latin typeface="+mn-ea"/>
                <a:cs typeface="+mn-ea"/>
              </a:rPr>
              <a:t>               </a:t>
            </a:r>
            <a:r>
              <a:rPr lang="zh-CN" sz="2400" b="1" dirty="0">
                <a:latin typeface="+mn-ea"/>
                <a:cs typeface="+mn-ea"/>
              </a:rPr>
              <a:t>，出口量居世界首位。</a:t>
            </a:r>
          </a:p>
          <a:p>
            <a:r>
              <a:rPr lang="zh-CN" sz="2400" b="1" dirty="0">
                <a:latin typeface="+mn-ea"/>
                <a:cs typeface="+mn-ea"/>
              </a:rPr>
              <a:t>主要农业分布区：</a:t>
            </a:r>
            <a:r>
              <a:rPr lang="en-US" sz="2400" b="1" u="sng" dirty="0">
                <a:latin typeface="+mn-ea"/>
                <a:cs typeface="+mn-ea"/>
              </a:rPr>
              <a:t>                        </a:t>
            </a:r>
            <a:endParaRPr lang="zh-CN" sz="2400" b="1" dirty="0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endParaRPr lang="en-US" altLang="zh-CN" sz="2400" b="1" dirty="0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latin typeface="+mn-ea"/>
                <a:cs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</a:rPr>
              <a:t>2</a:t>
            </a:r>
            <a:r>
              <a:rPr lang="zh-CN" altLang="en-US" sz="2400" b="1" dirty="0">
                <a:latin typeface="+mn-ea"/>
                <a:cs typeface="+mn-ea"/>
              </a:rPr>
              <a:t>）</a:t>
            </a:r>
            <a:r>
              <a:rPr lang="zh-CN" sz="2400" b="1" dirty="0">
                <a:latin typeface="+mn-ea"/>
                <a:cs typeface="+mn-ea"/>
              </a:rPr>
              <a:t>试结合农业常识，简要分析埃及发展长绒棉种植的有利自然条件。（4分）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3831" y="1735138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长绒棉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04552" y="265112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尼罗河沿岸和三角洲地区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4487848"/>
            <a:ext cx="65836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①主要位于热带沙漠气候区，光照、热量充足。</a:t>
            </a:r>
          </a:p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②位于尼罗河沿岸和三角洲地区，地形平坦。</a:t>
            </a:r>
          </a:p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③土壤肥沃。</a:t>
            </a:r>
          </a:p>
          <a:p>
            <a:pPr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④靠近尼罗河，水源充足。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85743" y="4181475"/>
            <a:ext cx="6557964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altLang="zh-CN" sz="2400" b="1" dirty="0">
                <a:latin typeface="+mn-ea"/>
                <a:cs typeface="+mn-ea"/>
              </a:rPr>
              <a:t>2.</a:t>
            </a:r>
            <a:r>
              <a:rPr lang="zh-CN" sz="2400" b="1" dirty="0">
                <a:latin typeface="+mn-ea"/>
                <a:cs typeface="+mn-ea"/>
              </a:rPr>
              <a:t>工业：主要矿产为</a:t>
            </a:r>
            <a:r>
              <a:rPr lang="zh-CN" sz="2400" b="1" u="sng" dirty="0">
                <a:latin typeface="+mn-ea"/>
                <a:cs typeface="+mn-ea"/>
              </a:rPr>
              <a:t>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r>
              <a:rPr lang="en-US" altLang="zh-CN" sz="2400" b="1" dirty="0">
                <a:latin typeface="+mn-ea"/>
                <a:cs typeface="+mn-ea"/>
              </a:rPr>
              <a:t>3.</a:t>
            </a:r>
            <a:r>
              <a:rPr lang="zh-CN" sz="2400" b="1" dirty="0">
                <a:latin typeface="+mn-ea"/>
                <a:cs typeface="+mn-ea"/>
              </a:rPr>
              <a:t>旅游业：著名“文明古国”，旅游资源丰富。著名古迹有</a:t>
            </a:r>
            <a:r>
              <a:rPr lang="en-US" sz="2400" b="1" u="sng" dirty="0">
                <a:latin typeface="+mn-ea"/>
                <a:cs typeface="+mn-ea"/>
              </a:rPr>
              <a:t>                </a:t>
            </a:r>
            <a:r>
              <a:rPr lang="zh-CN" sz="2400" b="1" dirty="0">
                <a:latin typeface="+mn-ea"/>
                <a:cs typeface="+mn-ea"/>
              </a:rPr>
              <a:t>、</a:t>
            </a:r>
            <a:r>
              <a:rPr lang="zh-CN" sz="2400" b="1" u="sng" dirty="0">
                <a:latin typeface="+mn-ea"/>
                <a:cs typeface="+mn-ea"/>
              </a:rPr>
              <a:t> </a:t>
            </a:r>
            <a:r>
              <a:rPr lang="en-US" altLang="zh-CN" sz="2400" b="1" u="sng" dirty="0">
                <a:latin typeface="+mn-ea"/>
                <a:cs typeface="+mn-ea"/>
              </a:rPr>
              <a:t>      </a:t>
            </a:r>
            <a:r>
              <a:rPr lang="zh-CN" sz="2400" b="1" u="sng" dirty="0">
                <a:latin typeface="+mn-ea"/>
                <a:cs typeface="+mn-ea"/>
              </a:rPr>
              <a:t>   </a:t>
            </a:r>
            <a:r>
              <a:rPr lang="en-US" sz="2400" b="1" u="sng" dirty="0">
                <a:latin typeface="+mn-ea"/>
                <a:cs typeface="+mn-ea"/>
              </a:rPr>
              <a:t>             </a:t>
            </a:r>
            <a:r>
              <a:rPr lang="zh-CN" sz="2400" b="1" dirty="0">
                <a:latin typeface="+mn-ea"/>
                <a:cs typeface="+mn-ea"/>
              </a:rPr>
              <a:t>等。</a:t>
            </a:r>
          </a:p>
          <a:p>
            <a:r>
              <a:rPr lang="en-US" altLang="zh-CN" sz="2400" b="1" dirty="0">
                <a:latin typeface="+mn-ea"/>
                <a:cs typeface="+mn-ea"/>
              </a:rPr>
              <a:t>4.</a:t>
            </a:r>
            <a:r>
              <a:rPr lang="zh-CN" sz="2400" b="1" dirty="0">
                <a:latin typeface="+mn-ea"/>
                <a:cs typeface="+mn-ea"/>
              </a:rPr>
              <a:t>居民：主要民族为</a:t>
            </a:r>
            <a:r>
              <a:rPr lang="en-US" sz="2400" b="1" u="sng" dirty="0">
                <a:latin typeface="+mn-ea"/>
                <a:cs typeface="+mn-ea"/>
              </a:rPr>
              <a:t>                 </a:t>
            </a:r>
            <a:r>
              <a:rPr lang="zh-CN" sz="2400" b="1" dirty="0">
                <a:latin typeface="+mn-ea"/>
                <a:cs typeface="+mn-ea"/>
              </a:rPr>
              <a:t>，</a:t>
            </a:r>
            <a:r>
              <a:rPr lang="en-US" sz="2400" b="1" u="sng" dirty="0">
                <a:latin typeface="+mn-ea"/>
                <a:cs typeface="+mn-ea"/>
              </a:rPr>
              <a:t>         </a:t>
            </a:r>
            <a:r>
              <a:rPr lang="zh-CN" sz="2400" b="1" dirty="0">
                <a:latin typeface="+mn-ea"/>
                <a:cs typeface="+mn-ea"/>
              </a:rPr>
              <a:t>人种，</a:t>
            </a:r>
            <a:endParaRPr lang="en-US" altLang="zh-CN" sz="2400" b="1" dirty="0">
              <a:latin typeface="+mn-ea"/>
              <a:cs typeface="+mn-ea"/>
            </a:endParaRPr>
          </a:p>
          <a:p>
            <a:endParaRPr lang="en-US" altLang="zh-CN" sz="2400" b="1" dirty="0">
              <a:latin typeface="+mn-ea"/>
              <a:cs typeface="+mn-ea"/>
            </a:endParaRPr>
          </a:p>
          <a:p>
            <a:r>
              <a:rPr lang="zh-CN" sz="2400" b="1" dirty="0">
                <a:latin typeface="+mn-ea"/>
                <a:cs typeface="+mn-ea"/>
              </a:rPr>
              <a:t>语言为</a:t>
            </a:r>
            <a:r>
              <a:rPr lang="en-US" sz="2400" b="1" u="sng" dirty="0">
                <a:latin typeface="+mn-ea"/>
                <a:cs typeface="+mn-ea"/>
              </a:rPr>
              <a:t>                </a:t>
            </a:r>
            <a:r>
              <a:rPr lang="zh-CN" sz="2400" b="1" dirty="0">
                <a:latin typeface="+mn-ea"/>
                <a:cs typeface="+mn-ea"/>
              </a:rPr>
              <a:t>，宗教为</a:t>
            </a:r>
            <a:r>
              <a:rPr lang="en-US" sz="2400" b="1" u="sng" dirty="0">
                <a:latin typeface="+mn-ea"/>
                <a:cs typeface="+mn-ea"/>
              </a:rPr>
              <a:t>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  <a:endParaRPr lang="zh-CN" altLang="en-US" sz="2400" b="1" dirty="0">
              <a:latin typeface="+mn-ea"/>
              <a:cs typeface="+mn-ea"/>
            </a:endParaRPr>
          </a:p>
        </p:txBody>
      </p:sp>
      <p:pic>
        <p:nvPicPr>
          <p:cNvPr id="4" name="图片 3" descr="世界石油分布简图"/>
          <p:cNvPicPr>
            <a:picLocks noChangeAspect="1"/>
          </p:cNvPicPr>
          <p:nvPr/>
        </p:nvPicPr>
        <p:blipFill>
          <a:blip r:embed="rId2" cstate="print"/>
          <a:srcRect l="3736" t="10655" r="3567" b="6213"/>
          <a:stretch>
            <a:fillRect/>
          </a:stretch>
        </p:blipFill>
        <p:spPr>
          <a:xfrm>
            <a:off x="171450" y="0"/>
            <a:ext cx="4914899" cy="3902710"/>
          </a:xfrm>
          <a:prstGeom prst="rect">
            <a:avLst/>
          </a:prstGeom>
        </p:spPr>
      </p:pic>
      <p:pic>
        <p:nvPicPr>
          <p:cNvPr id="5" name="图片 4" descr="阿拉伯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199" y="4057652"/>
            <a:ext cx="4114801" cy="26717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47975" y="418147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石油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4213" y="50006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金字塔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55720" y="500030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狮身人面像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57518" y="541782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阿拉伯人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5681" y="5386386"/>
            <a:ext cx="110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白色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74738" y="59785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阿拉伯语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40455" y="60071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伊斯兰教</a:t>
            </a:r>
          </a:p>
        </p:txBody>
      </p:sp>
      <p:pic>
        <p:nvPicPr>
          <p:cNvPr id="3074" name="Picture 2" descr="http://pic46.nipic.com/20140819/18943668_170956222000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0599" y="128585"/>
            <a:ext cx="6833028" cy="3829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026" y="1007110"/>
            <a:ext cx="7658112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 b="1" dirty="0">
                <a:latin typeface="+mn-ea"/>
                <a:cs typeface="+mn-ea"/>
              </a:rPr>
              <a:t>读右图，完成第1</a:t>
            </a:r>
            <a:r>
              <a:rPr lang="en-US" altLang="zh-CN" sz="2400" b="1" dirty="0">
                <a:latin typeface="+mn-ea"/>
                <a:cs typeface="+mn-ea"/>
              </a:rPr>
              <a:t>-3</a:t>
            </a:r>
            <a:r>
              <a:rPr lang="zh-CN" altLang="en-US" sz="2400" b="1" dirty="0">
                <a:latin typeface="+mn-ea"/>
                <a:cs typeface="+mn-ea"/>
              </a:rPr>
              <a:t>题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endParaRPr lang="zh-CN" altLang="en-US" sz="2400" b="1" dirty="0">
              <a:latin typeface="+mn-ea"/>
              <a:cs typeface="+mn-ea"/>
            </a:endParaRP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1.每年日本不同地区樱花开放的日期各不相同。3至5月樱花依次盛开的地区是（     ）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A.本州一九州一四国一北海道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B.北海道一本州一九州一四国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C.九州一四国一本州一北海道     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D.北海道一九州一四国一本州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2.导致日本花并放时润从南向北推迟的主要原因是南北的(       )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</a:rPr>
              <a:t>A.气温差异     B.地形差异     C.海陆差异     D.光照差异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+mn-ea"/>
              <a:cs typeface="+mn-ea"/>
              <a:sym typeface="+mn-ea"/>
            </a:endParaRP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443413" y="0"/>
            <a:ext cx="3171825" cy="112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巩固练习：</a:t>
            </a:r>
          </a:p>
        </p:txBody>
      </p:sp>
      <p:pic>
        <p:nvPicPr>
          <p:cNvPr id="560" name="图片 5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 r="53762"/>
          <a:stretch>
            <a:fillRect/>
          </a:stretch>
        </p:blipFill>
        <p:spPr>
          <a:xfrm>
            <a:off x="7969885" y="1395095"/>
            <a:ext cx="4222750" cy="406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3724275" y="1805940"/>
            <a:ext cx="490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j-ea"/>
                <a:ea typeface="+mj-ea"/>
              </a:rPr>
              <a:t>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73112" y="4486910"/>
            <a:ext cx="526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+mj-ea"/>
                <a:ea typeface="+mj-ea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图片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bright="-10000" contrast="40000"/>
          </a:blip>
          <a:srcRect l="50420"/>
          <a:stretch>
            <a:fillRect/>
          </a:stretch>
        </p:blipFill>
        <p:spPr>
          <a:xfrm>
            <a:off x="6783070" y="891540"/>
            <a:ext cx="5276215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731520" y="1305878"/>
            <a:ext cx="6050915" cy="35086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altLang="zh-CN" sz="2400" b="1" dirty="0">
                <a:latin typeface="+mn-ea"/>
                <a:cs typeface="+mn-ea"/>
              </a:rPr>
              <a:t>3.</a:t>
            </a:r>
            <a:r>
              <a:rPr lang="zh-CN" sz="2400" b="1" dirty="0">
                <a:latin typeface="+mn-ea"/>
                <a:cs typeface="+mn-ea"/>
              </a:rPr>
              <a:t>日本工业多集中分布在图中阴影地区的主要原因是（     ）</a:t>
            </a:r>
            <a:endParaRPr lang="en-US" sz="2400" b="1" dirty="0">
              <a:latin typeface="+mn-ea"/>
              <a:cs typeface="+mn-ea"/>
            </a:endParaRPr>
          </a:p>
          <a:p>
            <a:r>
              <a:rPr lang="en-US" sz="2400" b="1" dirty="0">
                <a:latin typeface="+mn-ea"/>
                <a:cs typeface="+mn-ea"/>
              </a:rPr>
              <a:t>①</a:t>
            </a:r>
            <a:r>
              <a:rPr lang="zh-CN" sz="2400" b="1" dirty="0">
                <a:latin typeface="+mn-ea"/>
                <a:cs typeface="+mn-ea"/>
              </a:rPr>
              <a:t>城市和人口集中，是国内最大的消费地</a:t>
            </a:r>
            <a:r>
              <a:rPr lang="en-US" sz="2400" b="1" dirty="0">
                <a:latin typeface="+mn-ea"/>
                <a:cs typeface="+mn-ea"/>
              </a:rPr>
              <a:t>     </a:t>
            </a:r>
          </a:p>
          <a:p>
            <a:pPr indent="0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②</a:t>
            </a:r>
            <a:r>
              <a:rPr lang="zh-CN" sz="2400" b="1" dirty="0">
                <a:latin typeface="+mn-ea"/>
                <a:cs typeface="+mn-ea"/>
              </a:rPr>
              <a:t>环境无污染</a:t>
            </a:r>
            <a:r>
              <a:rPr lang="en-US" sz="2400" b="1" dirty="0">
                <a:latin typeface="+mn-ea"/>
                <a:cs typeface="+mn-ea"/>
              </a:rPr>
              <a:t>      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 dirty="0">
                <a:latin typeface="+mn-ea"/>
                <a:cs typeface="+mn-ea"/>
              </a:rPr>
              <a:t>③多优良港湾</a:t>
            </a:r>
            <a:r>
              <a:rPr lang="en-US" sz="2400" b="1" dirty="0">
                <a:latin typeface="+mn-ea"/>
                <a:cs typeface="+mn-ea"/>
              </a:rPr>
              <a:t> </a:t>
            </a:r>
          </a:p>
          <a:p>
            <a:r>
              <a:rPr lang="en-US" sz="2400" b="1" dirty="0">
                <a:latin typeface="+mn-ea"/>
                <a:cs typeface="+mn-ea"/>
              </a:rPr>
              <a:t>④</a:t>
            </a:r>
            <a:r>
              <a:rPr lang="zh-CN" sz="2400" b="1" dirty="0">
                <a:latin typeface="+mn-ea"/>
                <a:cs typeface="+mn-ea"/>
              </a:rPr>
              <a:t>原料、燃料主要依靠进口、产品主要出口</a:t>
            </a:r>
            <a:endParaRPr lang="en-US" sz="2400" b="1" dirty="0">
              <a:latin typeface="+mn-ea"/>
              <a:cs typeface="+mn-ea"/>
            </a:endParaRPr>
          </a:p>
          <a:p>
            <a:r>
              <a:rPr lang="en-US" sz="2400" b="1" dirty="0">
                <a:latin typeface="+mn-ea"/>
                <a:cs typeface="+mn-ea"/>
              </a:rPr>
              <a:t>A.①②③                   B.②③④    </a:t>
            </a:r>
          </a:p>
          <a:p>
            <a:pPr indent="0" fontAlgn="auto">
              <a:lnSpc>
                <a:spcPts val="3600"/>
              </a:lnSpc>
            </a:pPr>
            <a:r>
              <a:rPr lang="en-US" sz="2400" b="1" dirty="0">
                <a:latin typeface="+mn-ea"/>
                <a:cs typeface="+mn-ea"/>
              </a:rPr>
              <a:t>C.①②④                   D.①③④</a:t>
            </a: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0130" y="1786255"/>
            <a:ext cx="544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+mj-ea"/>
                <a:ea typeface="+mj-ea"/>
              </a:rPr>
              <a:t>D</a:t>
            </a: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2228850" y="200025"/>
            <a:ext cx="3171825" cy="112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055"/>
            <a:ext cx="10515600" cy="4351338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运用地图指出日本和埃及的</a:t>
            </a:r>
            <a:r>
              <a:rPr lang="zh-CN" altLang="en-US" sz="3200" b="1">
                <a:solidFill>
                  <a:srgbClr val="FF0000"/>
                </a:solidFill>
              </a:rPr>
              <a:t>地理位置、领土组成和首都</a:t>
            </a:r>
            <a:r>
              <a:rPr lang="zh-CN" altLang="en-US" sz="3200" b="1"/>
              <a:t>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运用地图等资料概括日本和埃及</a:t>
            </a:r>
            <a:r>
              <a:rPr lang="zh-CN" altLang="en-US" sz="3200" b="1">
                <a:solidFill>
                  <a:srgbClr val="FF0000"/>
                </a:solidFill>
              </a:rPr>
              <a:t>自然环境</a:t>
            </a:r>
            <a:r>
              <a:rPr lang="zh-CN" altLang="en-US" sz="3200" b="1"/>
              <a:t>的基本特点。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运用资料，简要分析两国家</a:t>
            </a:r>
            <a:r>
              <a:rPr lang="zh-CN" altLang="en-US" sz="3200" b="1">
                <a:solidFill>
                  <a:srgbClr val="FF0000"/>
                </a:solidFill>
              </a:rPr>
              <a:t>因地制宜发展经济</a:t>
            </a:r>
            <a:r>
              <a:rPr lang="zh-CN" altLang="en-US" sz="3200" b="1"/>
              <a:t>的实例。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运用地图等资料说出两国家的</a:t>
            </a:r>
            <a:r>
              <a:rPr lang="zh-CN" altLang="en-US" sz="3200" b="1">
                <a:solidFill>
                  <a:srgbClr val="FF0000"/>
                </a:solidFill>
              </a:rPr>
              <a:t>种族和人口(或民族、宗教、语言)</a:t>
            </a:r>
            <a:r>
              <a:rPr lang="zh-CN" altLang="en-US" sz="3200" b="1"/>
              <a:t>等人文地理要素的特</a:t>
            </a:r>
          </a:p>
          <a:p>
            <a:pPr marL="0" indent="0" fontAlgn="auto">
              <a:lnSpc>
                <a:spcPct val="140000"/>
              </a:lnSpc>
              <a:spcBef>
                <a:spcPts val="0"/>
              </a:spcBef>
            </a:pPr>
            <a:r>
              <a:rPr lang="zh-CN" altLang="en-US" sz="3200" b="1"/>
              <a:t>运用资料说出日本与其他国家在</a:t>
            </a:r>
            <a:r>
              <a:rPr lang="zh-CN" altLang="en-US" sz="3200" b="1">
                <a:solidFill>
                  <a:srgbClr val="FF0000"/>
                </a:solidFill>
              </a:rPr>
              <a:t>经济、贸易、文化</a:t>
            </a:r>
            <a:r>
              <a:rPr lang="zh-CN" altLang="en-US" sz="3200" b="1"/>
              <a:t>等方面的</a:t>
            </a:r>
            <a:r>
              <a:rPr lang="zh-CN" altLang="en-US" sz="3200" b="1">
                <a:solidFill>
                  <a:srgbClr val="FF0000"/>
                </a:solidFill>
              </a:rPr>
              <a:t>联系</a:t>
            </a:r>
            <a:r>
              <a:rPr lang="zh-CN" altLang="en-US" sz="3200" b="1"/>
              <a:t>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28592"/>
            <a:ext cx="8015288" cy="45516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14400" b="1" dirty="0">
                <a:latin typeface="+mn-ea"/>
                <a:cs typeface="+mn-ea"/>
              </a:rPr>
              <a:t>综合题</a:t>
            </a:r>
          </a:p>
          <a:p>
            <a:pPr marL="0" indent="0">
              <a:buNone/>
            </a:pPr>
            <a:r>
              <a:rPr lang="en-US" altLang="zh-CN" sz="9600" b="1" dirty="0">
                <a:latin typeface="+mn-ea"/>
                <a:cs typeface="+mn-ea"/>
              </a:rPr>
              <a:t>4. </a:t>
            </a:r>
            <a:r>
              <a:rPr lang="zh-CN" altLang="en-US" sz="9600" b="1" dirty="0">
                <a:latin typeface="+mn-ea"/>
                <a:cs typeface="+mn-ea"/>
              </a:rPr>
              <a:t>读埃及、日本主要城市分布图，读图完成下列各题。(6分)</a:t>
            </a:r>
          </a:p>
          <a:p>
            <a:pPr marL="0" indent="0">
              <a:buNone/>
            </a:pPr>
            <a:r>
              <a:rPr lang="en-US" altLang="zh-CN" sz="9600" b="1" dirty="0">
                <a:latin typeface="+mn-ea"/>
                <a:cs typeface="+mn-ea"/>
              </a:rPr>
              <a:t>1.</a:t>
            </a:r>
            <a:r>
              <a:rPr lang="zh-CN" altLang="en-US" sz="9600" b="1" dirty="0">
                <a:latin typeface="+mn-ea"/>
                <a:cs typeface="+mn-ea"/>
              </a:rPr>
              <a:t> 试结合图中信息，列举苏伊士运河的重要地理意义。（2分）</a:t>
            </a:r>
          </a:p>
          <a:p>
            <a:pPr marL="0" indent="0">
              <a:buNone/>
            </a:pPr>
            <a:endParaRPr lang="zh-CN" altLang="en-US" sz="9600" b="1" dirty="0">
              <a:latin typeface="+mn-ea"/>
              <a:cs typeface="+mn-ea"/>
            </a:endParaRPr>
          </a:p>
          <a:p>
            <a:pPr marL="0" indent="0">
              <a:buNone/>
            </a:pPr>
            <a:endParaRPr lang="zh-CN" altLang="en-US" sz="6000" b="1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9600" b="1" dirty="0">
                <a:latin typeface="+mn-ea"/>
                <a:cs typeface="+mn-ea"/>
              </a:rPr>
              <a:t>           </a:t>
            </a:r>
            <a:r>
              <a:rPr lang="zh-CN" altLang="en-US" sz="9600" b="1" dirty="0">
                <a:solidFill>
                  <a:srgbClr val="FF0000"/>
                </a:solidFill>
                <a:latin typeface="+mn-ea"/>
                <a:cs typeface="+mn-ea"/>
              </a:rPr>
              <a:t>②</a:t>
            </a:r>
            <a:r>
              <a:rPr lang="en-US" altLang="zh-CN" sz="9600" b="1" dirty="0">
                <a:solidFill>
                  <a:srgbClr val="FF0000"/>
                </a:solidFill>
                <a:latin typeface="+mn-ea"/>
                <a:cs typeface="+mn-ea"/>
              </a:rPr>
              <a:t>  </a:t>
            </a:r>
            <a:r>
              <a:rPr lang="zh-CN" altLang="en-US" sz="9600" b="1" dirty="0">
                <a:solidFill>
                  <a:srgbClr val="FF0000"/>
                </a:solidFill>
                <a:latin typeface="+mn-ea"/>
                <a:cs typeface="+mn-ea"/>
              </a:rPr>
              <a:t>沟通红海、地中海（沟通印度洋和大西洋）</a:t>
            </a:r>
            <a:endParaRPr lang="en-US" altLang="zh-CN" sz="9600" b="1" dirty="0">
              <a:solidFill>
                <a:srgbClr val="FF0000"/>
              </a:solidFill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9600" b="1" dirty="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9600" b="1" dirty="0">
                <a:latin typeface="+mn-ea"/>
                <a:cs typeface="+mn-ea"/>
              </a:rPr>
              <a:t>2.</a:t>
            </a:r>
            <a:r>
              <a:rPr lang="zh-CN" altLang="en-US" sz="9600" b="1" dirty="0">
                <a:latin typeface="+mn-ea"/>
                <a:cs typeface="+mn-ea"/>
              </a:rPr>
              <a:t>试结合图中信息，分析两国主要城市的分布特点，</a:t>
            </a:r>
          </a:p>
          <a:p>
            <a:pPr marL="0" indent="0">
              <a:buNone/>
            </a:pPr>
            <a:r>
              <a:rPr lang="zh-CN" altLang="en-US" sz="9600" b="1" dirty="0">
                <a:latin typeface="+mn-ea"/>
                <a:cs typeface="+mn-ea"/>
              </a:rPr>
              <a:t>并简要分析主要形成原因。（共4分）</a:t>
            </a:r>
          </a:p>
        </p:txBody>
      </p:sp>
      <p:pic>
        <p:nvPicPr>
          <p:cNvPr id="5" name="图片 10" descr="http://thumb.1010pic.com/pic6/res/CZDL/web/STSource/2015093006032016219589/SYS201509300603227091614621_ST/SYS201509300603227091614621_ST.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601076" y="1"/>
            <a:ext cx="3143249" cy="351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http://thumb.1010pic.com/pic3/upload/images/201401/167/3f93859a.png"/>
          <p:cNvPicPr>
            <a:picLocks noChangeAspect="1" noChangeArrowheads="1"/>
          </p:cNvPicPr>
          <p:nvPr/>
        </p:nvPicPr>
        <p:blipFill>
          <a:blip r:embed="rId3" cstate="print"/>
          <a:srcRect l="52495"/>
          <a:stretch>
            <a:fillRect/>
          </a:stretch>
        </p:blipFill>
        <p:spPr>
          <a:xfrm>
            <a:off x="8423910" y="3714750"/>
            <a:ext cx="376809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381443" y="19646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①分界亚洲、非洲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7188" y="4348170"/>
            <a:ext cx="8043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埃及：分布在尼罗河沿岸和三角洲地区。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原因：埃及主要为热带沙漠气候，尼罗河沿岸水源充足。</a:t>
            </a:r>
          </a:p>
          <a:p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日本：主要分布在太平洋沿岸。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原因：日本矿产贫乏，太平洋沿岸海运便利，便于进出口。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一、位置、组成及主要城市</a:t>
            </a:r>
          </a:p>
        </p:txBody>
      </p:sp>
      <p:pic>
        <p:nvPicPr>
          <p:cNvPr id="65" name="图片 5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79945" y="1276985"/>
            <a:ext cx="4987925" cy="5563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838200" y="1394460"/>
            <a:ext cx="634238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1.组成：主要由</a:t>
            </a:r>
            <a:r>
              <a:rPr lang="en-US" sz="2400" b="1">
                <a:latin typeface="+mn-ea"/>
                <a:cs typeface="+mn-ea"/>
              </a:rPr>
              <a:t>①</a:t>
            </a:r>
            <a:r>
              <a:rPr lang="en-US" sz="2400" b="1" u="sng">
                <a:latin typeface="+mn-ea"/>
                <a:cs typeface="+mn-ea"/>
              </a:rPr>
              <a:t>             </a:t>
            </a:r>
            <a:r>
              <a:rPr lang="zh-CN" altLang="en-US" sz="2400" b="1">
                <a:latin typeface="+mn-ea"/>
                <a:cs typeface="+mn-ea"/>
              </a:rPr>
              <a:t>，</a:t>
            </a:r>
            <a:r>
              <a:rPr lang="en-US" sz="2400" b="1">
                <a:latin typeface="+mn-ea"/>
                <a:cs typeface="+mn-ea"/>
              </a:rPr>
              <a:t>②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zh-CN" sz="2400" b="1" u="sng">
                <a:latin typeface="+mn-ea"/>
                <a:cs typeface="+mn-ea"/>
              </a:rPr>
              <a:t>（面积最大</a:t>
            </a:r>
            <a:r>
              <a:rPr lang="zh-CN" sz="2400" b="1">
                <a:latin typeface="+mn-ea"/>
                <a:cs typeface="+mn-ea"/>
              </a:rPr>
              <a:t>，有首都</a:t>
            </a:r>
            <a:r>
              <a:rPr lang="en-US" sz="2400" b="1">
                <a:latin typeface="+mn-ea"/>
                <a:cs typeface="+mn-ea"/>
              </a:rPr>
              <a:t>:a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zh-CN" sz="2400" b="1" u="sng">
                <a:latin typeface="+mn-ea"/>
                <a:cs typeface="+mn-ea"/>
              </a:rPr>
              <a:t>）</a:t>
            </a:r>
            <a:r>
              <a:rPr lang="zh-CN" sz="2400" b="1">
                <a:latin typeface="+mn-ea"/>
                <a:cs typeface="+mn-ea"/>
              </a:rPr>
              <a:t>，</a:t>
            </a:r>
            <a:r>
              <a:rPr lang="en-US" sz="2400" b="1">
                <a:latin typeface="+mn-ea"/>
                <a:cs typeface="+mn-ea"/>
              </a:rPr>
              <a:t>③</a:t>
            </a:r>
            <a:r>
              <a:rPr lang="en-US" sz="2400" b="1" u="sng">
                <a:latin typeface="+mn-ea"/>
                <a:cs typeface="+mn-ea"/>
              </a:rPr>
              <a:t>            </a:t>
            </a:r>
            <a:r>
              <a:rPr lang="zh-CN" altLang="en-US" sz="2400" b="1">
                <a:latin typeface="+mn-ea"/>
                <a:cs typeface="+mn-ea"/>
              </a:rPr>
              <a:t>，</a:t>
            </a:r>
            <a:endParaRPr lang="en-US" sz="2400" b="1" u="sng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r>
              <a:rPr lang="en-US" sz="2400" b="1">
                <a:latin typeface="+mn-ea"/>
                <a:cs typeface="+mn-ea"/>
              </a:rPr>
              <a:t>④</a:t>
            </a:r>
            <a:r>
              <a:rPr lang="en-US" sz="2400" b="1" u="sng">
                <a:latin typeface="+mn-ea"/>
                <a:cs typeface="+mn-ea"/>
              </a:rPr>
              <a:t>              </a:t>
            </a:r>
            <a:r>
              <a:rPr lang="zh-CN" sz="2400" b="1">
                <a:latin typeface="+mn-ea"/>
                <a:cs typeface="+mn-ea"/>
              </a:rPr>
              <a:t>四大岛与许多小岛组成，是东亚岛国。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2.位置：   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纬度位置：主要位于30°-45°N之间，位于</a:t>
            </a:r>
          </a:p>
          <a:p>
            <a:pPr indent="0" fontAlgn="auto">
              <a:lnSpc>
                <a:spcPts val="3600"/>
              </a:lnSpc>
            </a:pPr>
            <a:r>
              <a:rPr lang="zh-CN" sz="2400" b="1" u="sng">
                <a:latin typeface="+mn-ea"/>
                <a:cs typeface="+mn-ea"/>
              </a:rPr>
              <a:t>               </a:t>
            </a:r>
            <a:r>
              <a:rPr lang="zh-CN" sz="2400" b="1">
                <a:latin typeface="+mn-ea"/>
                <a:cs typeface="+mn-ea"/>
              </a:rPr>
              <a:t>。</a:t>
            </a:r>
            <a:endParaRPr lang="en-US" sz="2400" b="1">
              <a:latin typeface="+mn-ea"/>
              <a:cs typeface="+mn-ea"/>
            </a:endParaRPr>
          </a:p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海陆位置：位于亚洲东部，东临太平洋，西隔日本海与</a:t>
            </a:r>
            <a:r>
              <a:rPr lang="en-US" sz="2400" b="1">
                <a:latin typeface="+mn-ea"/>
                <a:cs typeface="+mn-ea"/>
              </a:rPr>
              <a:t>A</a:t>
            </a:r>
            <a:r>
              <a:rPr lang="en-US" sz="2400" b="1" u="sng">
                <a:latin typeface="+mn-ea"/>
                <a:cs typeface="+mn-ea"/>
              </a:rPr>
              <a:t>             </a:t>
            </a:r>
            <a:r>
              <a:rPr lang="en-US" sz="2400" b="1">
                <a:latin typeface="+mn-ea"/>
                <a:cs typeface="+mn-ea"/>
              </a:rPr>
              <a:t>B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en-US" sz="2400" b="1">
                <a:latin typeface="+mn-ea"/>
                <a:cs typeface="+mn-ea"/>
              </a:rPr>
              <a:t>C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en-US" sz="2400" b="1">
                <a:latin typeface="+mn-ea"/>
                <a:cs typeface="+mn-ea"/>
              </a:rPr>
              <a:t>D</a:t>
            </a:r>
            <a:r>
              <a:rPr lang="en-US" sz="2400" b="1" u="sng">
                <a:latin typeface="+mn-ea"/>
                <a:cs typeface="+mn-ea"/>
              </a:rPr>
              <a:t>          </a:t>
            </a:r>
            <a:r>
              <a:rPr lang="zh-CN" altLang="en-US" sz="2400" b="1">
                <a:latin typeface="+mn-ea"/>
                <a:cs typeface="+mn-ea"/>
              </a:rPr>
              <a:t>等</a:t>
            </a:r>
            <a:r>
              <a:rPr lang="zh-CN" sz="2400" b="1">
                <a:latin typeface="+mn-ea"/>
                <a:cs typeface="+mn-ea"/>
              </a:rPr>
              <a:t>国家隔海相望。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26130" y="139446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北海道岛</a:t>
            </a:r>
            <a:r>
              <a:rPr lang="en-US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29860" y="139446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本州岛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9435" y="185483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东京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2200" y="185483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四国岛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0800" y="231521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九州岛</a:t>
            </a:r>
            <a:r>
              <a:rPr lang="en-US" sz="2400" b="1">
                <a:latin typeface="+mn-ea"/>
                <a:cs typeface="+mn-ea"/>
                <a:sym typeface="+mn-ea"/>
              </a:rPr>
              <a:t>  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1624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北温带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8080" y="505079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俄罗斯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8405" y="505079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中国</a:t>
            </a:r>
            <a:endParaRPr lang="zh-CN" altLang="en-US" sz="2400" b="1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28210" y="5050790"/>
            <a:ext cx="90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朝鲜</a:t>
            </a:r>
            <a:r>
              <a:rPr lang="en-US" sz="2400" b="1" u="sng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en-US" sz="2400" b="1" u="sng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5495" y="5050790"/>
            <a:ext cx="836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韩国</a:t>
            </a:r>
            <a:r>
              <a:rPr lang="en-US" sz="2400" b="1" u="sng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 </a:t>
            </a:r>
            <a:endParaRPr lang="en-US" altLang="en-US" sz="2400" b="1" u="sng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29613" y="27146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第一节     日本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66" name="图片 1" descr="http://p1.so.qhimgs1.com/bdr/_240_/t01d7e4a37903876f0d.png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570855" y="1800860"/>
            <a:ext cx="6621780" cy="3256280"/>
          </a:xfrm>
          <a:prstGeom prst="rect">
            <a:avLst/>
          </a:prstGeom>
          <a:noFill/>
        </p:spPr>
      </p:pic>
      <p:sp>
        <p:nvSpPr>
          <p:cNvPr id="100" name="文本框 99"/>
          <p:cNvSpPr txBox="1"/>
          <p:nvPr/>
        </p:nvSpPr>
        <p:spPr>
          <a:xfrm>
            <a:off x="490855" y="970915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2400" b="1">
                <a:latin typeface="+mn-ea"/>
                <a:cs typeface="+mn-ea"/>
              </a:rPr>
              <a:t>读右图，</a:t>
            </a:r>
            <a:r>
              <a:rPr lang="en-US" sz="2400" b="1">
                <a:latin typeface="+mn-ea"/>
                <a:cs typeface="+mn-ea"/>
              </a:rPr>
              <a:t> </a:t>
            </a:r>
            <a:r>
              <a:rPr lang="zh-CN" altLang="en-US" sz="2400" b="1">
                <a:latin typeface="+mn-ea"/>
                <a:cs typeface="+mn-ea"/>
              </a:rPr>
              <a:t>回答下列问题。</a:t>
            </a:r>
          </a:p>
          <a:p>
            <a:pPr indent="0"/>
            <a:r>
              <a:rPr lang="en-US" altLang="zh-CN" sz="2400" b="1">
                <a:latin typeface="+mn-ea"/>
                <a:cs typeface="+mn-ea"/>
              </a:rPr>
              <a:t>1.</a:t>
            </a:r>
            <a:r>
              <a:rPr lang="zh-CN" altLang="en-US" sz="2400" b="1">
                <a:latin typeface="+mn-ea"/>
                <a:cs typeface="+mn-ea"/>
              </a:rPr>
              <a:t>填出下列板块的名称。</a:t>
            </a:r>
          </a:p>
          <a:p>
            <a:pPr indent="0"/>
            <a:r>
              <a:rPr lang="zh-CN" altLang="en-US" sz="2400" b="1">
                <a:latin typeface="+mn-ea"/>
                <a:cs typeface="+mn-ea"/>
              </a:rPr>
              <a:t>①                        ②            </a:t>
            </a:r>
          </a:p>
          <a:p>
            <a:pPr indent="0"/>
            <a:r>
              <a:rPr lang="zh-CN" altLang="en-US" sz="2400" b="1">
                <a:latin typeface="+mn-ea"/>
                <a:cs typeface="+mn-ea"/>
                <a:sym typeface="+mn-ea"/>
              </a:rPr>
              <a:t>③                        ④</a:t>
            </a:r>
          </a:p>
          <a:p>
            <a:pPr indent="0"/>
            <a:r>
              <a:rPr lang="zh-CN" altLang="en-US" sz="2400" b="1">
                <a:latin typeface="+mn-ea"/>
                <a:cs typeface="+mn-ea"/>
                <a:sym typeface="+mn-ea"/>
              </a:rPr>
              <a:t>⑤                        ⑥</a:t>
            </a:r>
            <a:endParaRPr lang="en-US" altLang="zh-CN" sz="2400" b="1">
              <a:latin typeface="+mn-ea"/>
              <a:cs typeface="+mn-ea"/>
            </a:endParaRPr>
          </a:p>
          <a:p>
            <a:pPr indent="0"/>
            <a:endParaRPr lang="en-US" altLang="zh-CN" sz="2400" b="1">
              <a:latin typeface="+mn-ea"/>
              <a:cs typeface="+mn-ea"/>
            </a:endParaRPr>
          </a:p>
          <a:p>
            <a:pPr indent="0"/>
            <a:r>
              <a:rPr lang="en-US" altLang="zh-CN" sz="2400" b="1">
                <a:latin typeface="+mn-ea"/>
                <a:cs typeface="+mn-ea"/>
              </a:rPr>
              <a:t>2.</a:t>
            </a:r>
            <a:r>
              <a:rPr lang="zh-CN" sz="2400" b="1">
                <a:latin typeface="+mn-ea"/>
                <a:cs typeface="+mn-ea"/>
              </a:rPr>
              <a:t>简要分析日本多火山地震的原因。（2分）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0855" y="4017010"/>
            <a:ext cx="5080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日本位于欧亚板块和太平洋板块的交界处，地壳比较活跃，多火山地震。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1575" y="17170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欧亚板块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71575" y="20853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美洲板块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79495" y="20853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南极洲板块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1575" y="24663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太平洋板块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79495" y="24663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印度洋板块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79495" y="17170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非洲板块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二、自然环境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48325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一）地形</a:t>
            </a:r>
          </a:p>
          <a:p>
            <a:pPr marL="0" indent="0" algn="ctr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主要地形为</a:t>
            </a:r>
            <a:r>
              <a:rPr lang="zh-CN" altLang="en-US" sz="2400" b="1" dirty="0">
                <a:solidFill>
                  <a:srgbClr val="FF0000"/>
                </a:solidFill>
              </a:rPr>
              <a:t>山地、丘陵</a:t>
            </a:r>
            <a:r>
              <a:rPr lang="zh-CN" altLang="en-US" sz="2400" b="1" dirty="0"/>
              <a:t>，平原狭小。</a:t>
            </a:r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最大平原：关东平原；</a:t>
            </a:r>
          </a:p>
          <a:p>
            <a:pPr marL="0" indent="0">
              <a:buNone/>
            </a:pPr>
            <a:r>
              <a:rPr lang="zh-CN" altLang="en-US" sz="2400" b="1" dirty="0"/>
              <a:t>最高峰：富士山</a:t>
            </a:r>
          </a:p>
        </p:txBody>
      </p:sp>
      <p:pic>
        <p:nvPicPr>
          <p:cNvPr id="4" name="图片 3" descr="日本地形图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6525" y="53975"/>
            <a:ext cx="5705475" cy="675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188" y="236537"/>
            <a:ext cx="3933825" cy="1325563"/>
          </a:xfrm>
        </p:spPr>
        <p:txBody>
          <a:bodyPr/>
          <a:lstStyle/>
          <a:p>
            <a:r>
              <a:rPr lang="zh-CN" altLang="en-US" dirty="0"/>
              <a:t>二、自然环境</a:t>
            </a:r>
          </a:p>
        </p:txBody>
      </p:sp>
      <p:pic>
        <p:nvPicPr>
          <p:cNvPr id="67" name="图片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28360" y="932180"/>
            <a:ext cx="6230620" cy="499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838200" y="1859915"/>
            <a:ext cx="50901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（二）气候</a:t>
            </a:r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主要气候类型：</a:t>
            </a:r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d：</a:t>
            </a:r>
            <a:endParaRPr lang="zh-CN" altLang="en-US" sz="2400" b="1" dirty="0"/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e：</a:t>
            </a:r>
            <a:endParaRPr lang="zh-CN" altLang="en-US" sz="2400" b="1" dirty="0"/>
          </a:p>
          <a:p>
            <a:pPr indent="0" algn="l" fontAlgn="auto">
              <a:lnSpc>
                <a:spcPts val="3600"/>
              </a:lnSpc>
            </a:pPr>
            <a:r>
              <a:rPr lang="zh-CN" altLang="en-US" sz="2400" b="1" dirty="0">
                <a:sym typeface="+mn-ea"/>
              </a:rPr>
              <a:t>由于四面临海，气候的</a:t>
            </a:r>
            <a:r>
              <a:rPr lang="zh-CN" altLang="en-US" sz="2400" b="1" u="sng" dirty="0">
                <a:sym typeface="+mn-ea"/>
              </a:rPr>
              <a:t>             【性质】</a:t>
            </a:r>
            <a:r>
              <a:rPr lang="zh-CN" altLang="en-US" sz="2400" b="1" dirty="0">
                <a:sym typeface="+mn-ea"/>
              </a:rPr>
              <a:t>显著。</a:t>
            </a:r>
            <a:endParaRPr lang="zh-CN" altLang="en-US" sz="2400" b="1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9375" y="28187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亚热带季风气候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9375" y="327914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温带季风气候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79545" y="373951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海洋性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4363" y="1007110"/>
            <a:ext cx="6729412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90000"/>
              </a:lnSpc>
              <a:buNone/>
            </a:pPr>
            <a:r>
              <a:rPr lang="zh-CN" altLang="en-US" sz="2400" b="1" dirty="0">
                <a:latin typeface="+mn-ea"/>
                <a:cs typeface="+mn-ea"/>
              </a:rPr>
              <a:t>读右图分析：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+mn-ea"/>
                <a:cs typeface="+mn-ea"/>
                <a:sym typeface="+mn-ea"/>
              </a:rPr>
              <a:t>日本樱花从南到北开花时间逐渐推迟的原因是什么？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endParaRPr lang="zh-CN" altLang="en-US" sz="2400" b="1" dirty="0">
              <a:latin typeface="+mn-ea"/>
              <a:cs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771775" y="0"/>
            <a:ext cx="27260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560" name="图片 5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 r="53762"/>
          <a:stretch>
            <a:fillRect/>
          </a:stretch>
        </p:blipFill>
        <p:spPr>
          <a:xfrm>
            <a:off x="7384098" y="1152207"/>
            <a:ext cx="4222750" cy="406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844234" y="2772728"/>
            <a:ext cx="577088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fontAlgn="auto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+mn-ea"/>
                <a:sym typeface="+mn-ea"/>
              </a:rPr>
              <a:t>日本领土南北跨纬度较大。春季南部升温早，北部升温晚。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07" y="1337946"/>
            <a:ext cx="2810510" cy="1833880"/>
          </a:xfrm>
        </p:spPr>
        <p:txBody>
          <a:bodyPr>
            <a:noAutofit/>
          </a:bodyPr>
          <a:lstStyle/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（三）资源</a:t>
            </a:r>
          </a:p>
          <a:p>
            <a:pPr marL="0" indent="0" fontAlgn="auto">
              <a:lnSpc>
                <a:spcPts val="3600"/>
              </a:lnSpc>
              <a:spcBef>
                <a:spcPts val="0"/>
              </a:spcBef>
              <a:buNone/>
            </a:pPr>
            <a:r>
              <a:rPr lang="zh-CN" altLang="en-US" b="1" dirty="0"/>
              <a:t>但森林资源、海洋资源较为丰富。</a:t>
            </a:r>
          </a:p>
        </p:txBody>
      </p:sp>
      <p:pic>
        <p:nvPicPr>
          <p:cNvPr id="4" name="图片 3" descr="日本森林覆盖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75" y="0"/>
            <a:ext cx="4290060" cy="3218180"/>
          </a:xfrm>
          <a:prstGeom prst="rect">
            <a:avLst/>
          </a:prstGeom>
        </p:spPr>
      </p:pic>
      <p:pic>
        <p:nvPicPr>
          <p:cNvPr id="5" name="图片 4" descr="日本重要港口和渔场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0515" y="0"/>
            <a:ext cx="4261485" cy="3195955"/>
          </a:xfrm>
          <a:prstGeom prst="rect">
            <a:avLst/>
          </a:prstGeom>
        </p:spPr>
      </p:pic>
      <p:pic>
        <p:nvPicPr>
          <p:cNvPr id="6" name="图片 5" descr="日本进口矿产资源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7605" y="3249295"/>
            <a:ext cx="5954395" cy="360870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" y="236537"/>
            <a:ext cx="30861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二、自然环境</a:t>
            </a:r>
          </a:p>
        </p:txBody>
      </p:sp>
      <p:sp>
        <p:nvSpPr>
          <p:cNvPr id="9" name="矩形 8"/>
          <p:cNvSpPr/>
          <p:nvPr/>
        </p:nvSpPr>
        <p:spPr>
          <a:xfrm>
            <a:off x="423456" y="4397703"/>
            <a:ext cx="58272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但日本的矿产资源贫乏。</a:t>
            </a:r>
            <a:endParaRPr lang="zh-CN" altLang="en-US" sz="4000" dirty="0">
              <a:solidFill>
                <a:srgbClr val="FF0000"/>
              </a:solidFill>
            </a:endParaRPr>
          </a:p>
          <a:p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167" name="图片 7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80280" y="1746250"/>
            <a:ext cx="7403465" cy="33655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0" name="文本框 99"/>
          <p:cNvSpPr txBox="1"/>
          <p:nvPr/>
        </p:nvSpPr>
        <p:spPr>
          <a:xfrm>
            <a:off x="0" y="963613"/>
            <a:ext cx="5080000" cy="1845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zh-CN" sz="2400" b="1">
                <a:latin typeface="+mn-ea"/>
                <a:cs typeface="+mn-ea"/>
              </a:rPr>
              <a:t>1. 日本河流短小，但水能资源较为丰富，结合右图，简要分析原因。（2分）</a:t>
            </a:r>
            <a:endParaRPr lang="en-US" sz="2400" b="1">
              <a:latin typeface="+mn-ea"/>
              <a:cs typeface="+mn-ea"/>
            </a:endParaRPr>
          </a:p>
          <a:p>
            <a:pPr indent="0"/>
            <a:r>
              <a:rPr lang="en-US" sz="2400" b="1">
                <a:latin typeface="+mn-ea"/>
                <a:cs typeface="+mn-ea"/>
              </a:rPr>
              <a:t> 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0" y="4371657"/>
            <a:ext cx="5080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ts val="3600"/>
              </a:lnSpc>
            </a:pPr>
            <a:r>
              <a:rPr lang="en-US" sz="2400" b="1">
                <a:latin typeface="+mn-ea"/>
                <a:cs typeface="+mn-ea"/>
              </a:rPr>
              <a:t> </a:t>
            </a:r>
            <a:r>
              <a:rPr lang="zh-CN" sz="2400" b="1">
                <a:latin typeface="+mn-ea"/>
                <a:cs typeface="+mn-ea"/>
              </a:rPr>
              <a:t>2. 日本东京夏季多雨，而日本海沿岸的新潟冬季多雪，结合右图，简要分析原因。（2分）</a:t>
            </a:r>
            <a:endParaRPr lang="zh-CN" altLang="en-US" sz="2400" b="1"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440305"/>
            <a:ext cx="4893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①日本地形以山地、丘陵为主，地势起伏较大，水流湍急。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②日本主要位于温带季风和亚热带季风气候区，降水多，河流水量大。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5798820"/>
            <a:ext cx="1218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①东京位于来自太平洋的夏季风的山地迎风坡，多地形雨，所以东京夏季多雨。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②冬季风经过日本海，带来大量水汽，在西侧山地迎风坡形成降水，所以新潟冬季多雪。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7005348"/>
  <p:tag name="KSO_WM_UNIT_PLACING_PICTURE_USER_VIEWPORT" val="{&quot;height&quot;:4350,&quot;width&quot;:39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30021252"/>
  <p:tag name="KSO_WM_UNIT_PLACING_PICTURE_USER_VIEWPORT" val="{&quot;height&quot;:3600,&quot;width&quot;:73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1317</Words>
  <Application>Microsoft Office PowerPoint</Application>
  <PresentationFormat>宽屏</PresentationFormat>
  <Paragraphs>190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楷体</vt:lpstr>
      <vt:lpstr>微软雅黑</vt:lpstr>
      <vt:lpstr>Arial</vt:lpstr>
      <vt:lpstr>Calibri</vt:lpstr>
      <vt:lpstr>Office 主题</vt:lpstr>
      <vt:lpstr>日本 埃及</vt:lpstr>
      <vt:lpstr>教学目标</vt:lpstr>
      <vt:lpstr>一、位置、组成及主要城市</vt:lpstr>
      <vt:lpstr>PowerPoint 演示文稿</vt:lpstr>
      <vt:lpstr>二、自然环境</vt:lpstr>
      <vt:lpstr>二、自然环境</vt:lpstr>
      <vt:lpstr>PowerPoint 演示文稿</vt:lpstr>
      <vt:lpstr>二、自然环境</vt:lpstr>
      <vt:lpstr>PowerPoint 演示文稿</vt:lpstr>
      <vt:lpstr>三、人文环境</vt:lpstr>
      <vt:lpstr>三、人文环境</vt:lpstr>
      <vt:lpstr>PowerPoint 演示文稿</vt:lpstr>
      <vt:lpstr>三、人文环境</vt:lpstr>
      <vt:lpstr>一、位置、组成及主要城市</vt:lpstr>
      <vt:lpstr>二、自然环境</vt:lpstr>
      <vt:lpstr>三、人文特点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 埃及</dc:title>
  <dc:creator>Administrator</dc:creator>
  <cp:lastModifiedBy>会玲 郭</cp:lastModifiedBy>
  <cp:revision>24</cp:revision>
  <dcterms:created xsi:type="dcterms:W3CDTF">2020-02-16T07:39:00Z</dcterms:created>
  <dcterms:modified xsi:type="dcterms:W3CDTF">2020-03-30T04:26:03Z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2052-11.1.0.9501</vt:lpwstr>
  </property>
</Properties>
</file>