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67" r:id="rId2"/>
    <p:sldId id="257" r:id="rId3"/>
    <p:sldId id="311" r:id="rId4"/>
    <p:sldId id="261" r:id="rId5"/>
    <p:sldId id="274" r:id="rId6"/>
    <p:sldId id="276" r:id="rId7"/>
    <p:sldId id="277" r:id="rId8"/>
    <p:sldId id="278" r:id="rId9"/>
    <p:sldId id="275" r:id="rId10"/>
    <p:sldId id="279" r:id="rId11"/>
    <p:sldId id="280" r:id="rId12"/>
    <p:sldId id="281" r:id="rId13"/>
    <p:sldId id="284" r:id="rId14"/>
    <p:sldId id="286" r:id="rId15"/>
    <p:sldId id="288" r:id="rId16"/>
    <p:sldId id="291" r:id="rId17"/>
    <p:sldId id="292" r:id="rId18"/>
    <p:sldId id="289" r:id="rId19"/>
    <p:sldId id="293" r:id="rId20"/>
    <p:sldId id="297" r:id="rId21"/>
    <p:sldId id="294" r:id="rId22"/>
    <p:sldId id="295" r:id="rId23"/>
    <p:sldId id="296" r:id="rId24"/>
    <p:sldId id="298" r:id="rId25"/>
    <p:sldId id="312" r:id="rId26"/>
    <p:sldId id="272" r:id="rId27"/>
    <p:sldId id="300" r:id="rId28"/>
    <p:sldId id="310" r:id="rId29"/>
    <p:sldId id="265" r:id="rId30"/>
    <p:sldId id="308" r:id="rId31"/>
    <p:sldId id="299" r:id="rId32"/>
    <p:sldId id="301" r:id="rId33"/>
    <p:sldId id="266" r:id="rId34"/>
    <p:sldId id="302" r:id="rId35"/>
    <p:sldId id="303" r:id="rId36"/>
    <p:sldId id="304" r:id="rId37"/>
    <p:sldId id="305" r:id="rId38"/>
    <p:sldId id="307" r:id="rId39"/>
    <p:sldId id="306" r:id="rId40"/>
    <p:sldId id="30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7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AECA0-A784-46AA-AFF0-52D3548798AC}" type="datetimeFigureOut">
              <a:rPr lang="zh-CN" altLang="en-US" smtClean="0"/>
              <a:t>2020/3/2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7EA50-12CC-4C75-8BA4-B4C4689709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8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8754" y="2362200"/>
            <a:ext cx="8932253" cy="871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中国古代史复习</a:t>
            </a:r>
            <a:r>
              <a:rPr lang="en-US" altLang="zh-CN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</p:spTree>
    <p:extLst>
      <p:ext uri="{BB962C8B-B14F-4D97-AF65-F5344CB8AC3E}">
        <p14:creationId xmlns:p14="http://schemas.microsoft.com/office/powerpoint/2010/main" val="122065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</a:p>
        </p:txBody>
      </p:sp>
    </p:spTree>
    <p:extLst>
      <p:ext uri="{BB962C8B-B14F-4D97-AF65-F5344CB8AC3E}">
        <p14:creationId xmlns:p14="http://schemas.microsoft.com/office/powerpoint/2010/main" val="133316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52400" y="211414"/>
            <a:ext cx="3200400" cy="855386"/>
            <a:chOff x="762000" y="5753000"/>
            <a:chExt cx="3200400" cy="855386"/>
          </a:xfrm>
        </p:grpSpPr>
        <p:grpSp>
          <p:nvGrpSpPr>
            <p:cNvPr id="3" name="组合 2"/>
            <p:cNvGrpSpPr/>
            <p:nvPr/>
          </p:nvGrpSpPr>
          <p:grpSpPr>
            <a:xfrm>
              <a:off x="762000" y="5753000"/>
              <a:ext cx="900671" cy="855386"/>
              <a:chOff x="5257800" y="1964014"/>
              <a:chExt cx="900671" cy="855386"/>
            </a:xfrm>
          </p:grpSpPr>
          <p:pic>
            <p:nvPicPr>
              <p:cNvPr id="4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257800" y="19640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49937" y="2057399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4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2057400" y="5824615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快速记忆</a:t>
              </a: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3"/>
          <a:stretch/>
        </p:blipFill>
        <p:spPr bwMode="auto">
          <a:xfrm>
            <a:off x="0" y="1295400"/>
            <a:ext cx="919736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90105" y="3060784"/>
            <a:ext cx="254432" cy="20446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90105" y="1384384"/>
            <a:ext cx="254432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755227" y="304800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08464" y="2362200"/>
            <a:ext cx="254432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</a:p>
        </p:txBody>
      </p:sp>
    </p:spTree>
    <p:extLst>
      <p:ext uri="{BB962C8B-B14F-4D97-AF65-F5344CB8AC3E}">
        <p14:creationId xmlns:p14="http://schemas.microsoft.com/office/powerpoint/2010/main" val="12117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3" name="组合 2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4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6" name="圆角矩形 5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" b="9323"/>
          <a:stretch/>
        </p:blipFill>
        <p:spPr>
          <a:xfrm>
            <a:off x="457200" y="1295400"/>
            <a:ext cx="7772400" cy="538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52694" y="228600"/>
            <a:ext cx="24481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赤壁之战</a:t>
            </a:r>
          </a:p>
        </p:txBody>
      </p:sp>
      <p:sp>
        <p:nvSpPr>
          <p:cNvPr id="9" name="椭圆 8"/>
          <p:cNvSpPr/>
          <p:nvPr/>
        </p:nvSpPr>
        <p:spPr>
          <a:xfrm>
            <a:off x="4795157" y="4648200"/>
            <a:ext cx="1447800" cy="1066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赤壁</a:t>
            </a:r>
          </a:p>
        </p:txBody>
      </p:sp>
      <p:sp>
        <p:nvSpPr>
          <p:cNvPr id="10" name="椭圆 9"/>
          <p:cNvSpPr/>
          <p:nvPr/>
        </p:nvSpPr>
        <p:spPr>
          <a:xfrm>
            <a:off x="6019800" y="1066800"/>
            <a:ext cx="2438400" cy="10668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539425"/>
            <a:ext cx="8012130" cy="584775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影响：为三国鼎立局面的形成奠定了基础。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100974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0" y="1143000"/>
            <a:ext cx="6899160" cy="561419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05200" y="381000"/>
            <a:ext cx="5128327" cy="584775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分裂的中国走向局部统一。</a:t>
            </a:r>
          </a:p>
        </p:txBody>
      </p:sp>
    </p:spTree>
    <p:extLst>
      <p:ext uri="{BB962C8B-B14F-4D97-AF65-F5344CB8AC3E}">
        <p14:creationId xmlns:p14="http://schemas.microsoft.com/office/powerpoint/2010/main" val="363499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28600" y="1447800"/>
            <a:ext cx="830580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材料一   楚越之地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地广人希（稀）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饭稻羹鱼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或火耕而水耨（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nòu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，古代除草的农具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无积聚而多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贫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——《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史记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货殖列传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4280118"/>
            <a:ext cx="8305800" cy="22467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  材料二</a:t>
            </a:r>
            <a:r>
              <a:rPr lang="en-US" altLang="zh-CN" dirty="0"/>
              <a:t>   </a:t>
            </a:r>
            <a:r>
              <a:rPr lang="zh-CN" altLang="en-US" dirty="0"/>
              <a:t>“江南之为国</a:t>
            </a:r>
            <a:r>
              <a:rPr lang="zh-CN" altLang="en-US" dirty="0">
                <a:solidFill>
                  <a:srgbClr val="FFFF00"/>
                </a:solidFill>
              </a:rPr>
              <a:t>盛</a:t>
            </a:r>
            <a:r>
              <a:rPr lang="zh-CN" altLang="en-US" dirty="0"/>
              <a:t>矣。</a:t>
            </a:r>
            <a:r>
              <a:rPr lang="en-US" altLang="zh-CN" dirty="0"/>
              <a:t>……</a:t>
            </a:r>
            <a:r>
              <a:rPr lang="zh-CN" altLang="en-US" dirty="0"/>
              <a:t>地广野</a:t>
            </a:r>
            <a:r>
              <a:rPr lang="zh-CN" altLang="en-US" dirty="0">
                <a:solidFill>
                  <a:srgbClr val="FFFF00"/>
                </a:solidFill>
              </a:rPr>
              <a:t>丰</a:t>
            </a:r>
            <a:r>
              <a:rPr lang="zh-CN" altLang="en-US" dirty="0"/>
              <a:t>，民勤本业，一岁或</a:t>
            </a:r>
            <a:r>
              <a:rPr lang="zh-CN" altLang="en-US" dirty="0">
                <a:solidFill>
                  <a:srgbClr val="FFFF00"/>
                </a:solidFill>
              </a:rPr>
              <a:t>稔</a:t>
            </a:r>
            <a:r>
              <a:rPr lang="zh-CN" altLang="en-US" dirty="0"/>
              <a:t>（</a:t>
            </a:r>
            <a:r>
              <a:rPr lang="en-US" altLang="zh-CN" dirty="0"/>
              <a:t> rěn</a:t>
            </a:r>
            <a:r>
              <a:rPr lang="zh-CN" altLang="en-US" dirty="0"/>
              <a:t>，丰收之年），则数郡忘饥。</a:t>
            </a:r>
            <a:r>
              <a:rPr lang="en-US" altLang="zh-CN" dirty="0"/>
              <a:t>……</a:t>
            </a:r>
            <a:r>
              <a:rPr lang="zh-CN" altLang="en-US" dirty="0"/>
              <a:t>渔盐杞梓之利，</a:t>
            </a:r>
            <a:r>
              <a:rPr lang="zh-CN" altLang="en-US" dirty="0">
                <a:solidFill>
                  <a:srgbClr val="FFFF00"/>
                </a:solidFill>
              </a:rPr>
              <a:t>充轫</a:t>
            </a:r>
            <a:r>
              <a:rPr lang="en-US" altLang="zh-CN" dirty="0">
                <a:solidFill>
                  <a:srgbClr val="FFFF00"/>
                </a:solidFill>
              </a:rPr>
              <a:t>(rèn)</a:t>
            </a:r>
            <a:r>
              <a:rPr lang="zh-CN" altLang="en-US" dirty="0">
                <a:solidFill>
                  <a:srgbClr val="FFFF00"/>
                </a:solidFill>
              </a:rPr>
              <a:t>八方</a:t>
            </a:r>
            <a:r>
              <a:rPr lang="zh-CN" altLang="en-US" dirty="0"/>
              <a:t>；丝绵布帛之饶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FF00"/>
                </a:solidFill>
              </a:rPr>
              <a:t>覆衣天下</a:t>
            </a:r>
            <a:r>
              <a:rPr lang="zh-CN" altLang="en-US" dirty="0"/>
              <a:t>。” </a:t>
            </a:r>
            <a:r>
              <a:rPr lang="en-US" altLang="zh-CN" dirty="0"/>
              <a:t>                   </a:t>
            </a:r>
          </a:p>
          <a:p>
            <a:r>
              <a:rPr lang="en-US" altLang="zh-CN" dirty="0"/>
              <a:t>                             ——《</a:t>
            </a:r>
            <a:r>
              <a:rPr lang="zh-CN" altLang="en-US" dirty="0"/>
              <a:t>宋书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68462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南方经济落后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0" y="3445963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江南地区得到开发</a:t>
            </a:r>
          </a:p>
        </p:txBody>
      </p:sp>
    </p:spTree>
    <p:extLst>
      <p:ext uri="{BB962C8B-B14F-4D97-AF65-F5344CB8AC3E}">
        <p14:creationId xmlns:p14="http://schemas.microsoft.com/office/powerpoint/2010/main" val="11248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76200" y="1447800"/>
            <a:ext cx="6207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江南地区得到开发重要原因：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2859628"/>
            <a:ext cx="2656496" cy="29315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北人南迁，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带去劳动力、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先进生产工具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和生产技术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 bwMode="auto">
          <a:xfrm>
            <a:off x="2961297" y="2416259"/>
            <a:ext cx="6030304" cy="421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48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"/>
          <a:stretch/>
        </p:blipFill>
        <p:spPr bwMode="auto">
          <a:xfrm>
            <a:off x="4038600" y="21770"/>
            <a:ext cx="5105399" cy="356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5" t="1405" r="6334" b="18786"/>
          <a:stretch/>
        </p:blipFill>
        <p:spPr>
          <a:xfrm>
            <a:off x="-18143" y="3248211"/>
            <a:ext cx="5123543" cy="36061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6200" y="2677180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内迁少数民族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分布图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0853" y="3657600"/>
            <a:ext cx="34307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zh-CN" dirty="0"/>
              <a:t>西晋末年至南朝时期</a:t>
            </a:r>
            <a:endParaRPr lang="en-US" altLang="zh-CN" dirty="0"/>
          </a:p>
          <a:p>
            <a:r>
              <a:rPr lang="zh-CN" altLang="zh-CN" dirty="0">
                <a:solidFill>
                  <a:srgbClr val="FFFF00"/>
                </a:solidFill>
              </a:rPr>
              <a:t>北方人口迁徙</a:t>
            </a:r>
            <a:r>
              <a:rPr lang="zh-CN" altLang="zh-CN" dirty="0"/>
              <a:t>示意图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6370" y="5334000"/>
            <a:ext cx="6159058" cy="1077218"/>
          </a:xfrm>
          <a:prstGeom prst="rect">
            <a:avLst/>
          </a:prstGeom>
          <a:solidFill>
            <a:srgbClr val="0000CC"/>
          </a:solidFill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、促进江南地区的开发；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、促进民族交融。</a:t>
            </a:r>
          </a:p>
        </p:txBody>
      </p:sp>
    </p:spTree>
    <p:extLst>
      <p:ext uri="{BB962C8B-B14F-4D97-AF65-F5344CB8AC3E}">
        <p14:creationId xmlns:p14="http://schemas.microsoft.com/office/powerpoint/2010/main" val="281042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66914" y="1219200"/>
            <a:ext cx="88246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魏初风俗至陋。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迁都之后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于革易旧俗，亦可谓雷厉风行。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——摘编自吕思勉《两晋南北朝史》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5400" y="2286000"/>
            <a:ext cx="8792841" cy="4572000"/>
            <a:chOff x="25400" y="2286000"/>
            <a:chExt cx="8792841" cy="4572000"/>
          </a:xfrm>
        </p:grpSpPr>
        <p:pic>
          <p:nvPicPr>
            <p:cNvPr id="14" name="图片 13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529" y="2286000"/>
              <a:ext cx="5290457" cy="38333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25400" y="6119336"/>
              <a:ext cx="879284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zh-CN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北魏迁都示意图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</a:t>
              </a:r>
              <a:r>
                <a:rPr lang="zh-CN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中国地图出版社等《中国历史地图册》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endPara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705600" y="2819400"/>
            <a:ext cx="75052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</a:t>
            </a:r>
            <a:endParaRPr lang="en-US" altLang="zh-CN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</a:t>
            </a:r>
            <a:endParaRPr lang="en-US" altLang="zh-CN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</a:t>
            </a:r>
            <a:endParaRPr lang="en-US" altLang="zh-CN" sz="4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阳</a:t>
            </a:r>
          </a:p>
        </p:txBody>
      </p:sp>
      <p:sp>
        <p:nvSpPr>
          <p:cNvPr id="5" name="椭圆 4"/>
          <p:cNvSpPr/>
          <p:nvPr/>
        </p:nvSpPr>
        <p:spPr>
          <a:xfrm>
            <a:off x="3505201" y="4495800"/>
            <a:ext cx="762000" cy="4572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717801" y="1177366"/>
            <a:ext cx="787400" cy="6514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0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781800" y="7399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说汉语</a:t>
            </a:r>
          </a:p>
        </p:txBody>
      </p:sp>
      <p:sp>
        <p:nvSpPr>
          <p:cNvPr id="24" name="矩形 23"/>
          <p:cNvSpPr/>
          <p:nvPr/>
        </p:nvSpPr>
        <p:spPr>
          <a:xfrm>
            <a:off x="76200" y="1642408"/>
            <a:ext cx="8915400" cy="203132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材料一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孝文帝）诏：不得以北俗之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言于朝廷，若有违者，免所居官。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——【北齐】魏收《魏书·高祖纪》</a:t>
            </a:r>
          </a:p>
        </p:txBody>
      </p:sp>
      <p:sp>
        <p:nvSpPr>
          <p:cNvPr id="25" name="矩形 24"/>
          <p:cNvSpPr/>
          <p:nvPr/>
        </p:nvSpPr>
        <p:spPr>
          <a:xfrm>
            <a:off x="76200" y="4622863"/>
            <a:ext cx="8915400" cy="2031325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材料二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并任用南朝儒士制定礼乐制度，仿效南朝建立士族制度，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同汉族通婚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——《北朝时期龙门石窟与洛阳历史文化》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1800" y="37879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联汉姻</a:t>
            </a:r>
          </a:p>
        </p:txBody>
      </p:sp>
    </p:spTree>
    <p:extLst>
      <p:ext uri="{BB962C8B-B14F-4D97-AF65-F5344CB8AC3E}">
        <p14:creationId xmlns:p14="http://schemas.microsoft.com/office/powerpoint/2010/main" val="409639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pic.tiankong.com/uz/r7/QJ85557467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" y="1"/>
            <a:ext cx="9141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/>
          <p:cNvSpPr/>
          <p:nvPr/>
        </p:nvSpPr>
        <p:spPr>
          <a:xfrm>
            <a:off x="0" y="3335233"/>
            <a:ext cx="9143998" cy="5334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43800" y="3128404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0" y="3795355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公元</a:t>
            </a:r>
            <a:r>
              <a:rPr lang="en-US" altLang="zh-CN" sz="2800" b="1" dirty="0">
                <a:solidFill>
                  <a:srgbClr val="FFFF00"/>
                </a:solidFill>
              </a:rPr>
              <a:t>220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90600" y="3128404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3871555"/>
            <a:ext cx="181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</a:rPr>
              <a:t>公元前</a:t>
            </a:r>
            <a:r>
              <a:rPr lang="en-US" altLang="zh-CN" sz="2800" b="1" dirty="0">
                <a:solidFill>
                  <a:srgbClr val="FFFF00"/>
                </a:solidFill>
              </a:rPr>
              <a:t>221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0040" y="2823605"/>
            <a:ext cx="6435081" cy="609599"/>
          </a:xfrm>
          <a:prstGeom prst="rect">
            <a:avLst/>
          </a:prstGeom>
          <a:solidFill>
            <a:srgbClr val="0000CC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秦汉时期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1828800"/>
            <a:ext cx="5540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统一多民族国家的建立和巩固</a:t>
            </a:r>
          </a:p>
        </p:txBody>
      </p:sp>
      <p:sp>
        <p:nvSpPr>
          <p:cNvPr id="2" name="矩形 1"/>
          <p:cNvSpPr/>
          <p:nvPr/>
        </p:nvSpPr>
        <p:spPr>
          <a:xfrm>
            <a:off x="268860" y="152400"/>
            <a:ext cx="296748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1800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历史回顾</a:t>
            </a:r>
          </a:p>
        </p:txBody>
      </p:sp>
      <p:sp>
        <p:nvSpPr>
          <p:cNvPr id="14" name="椭圆 13"/>
          <p:cNvSpPr/>
          <p:nvPr/>
        </p:nvSpPr>
        <p:spPr>
          <a:xfrm>
            <a:off x="7210623" y="2344633"/>
            <a:ext cx="1057808" cy="990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9236" y="4485382"/>
            <a:ext cx="14205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曹丕废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汉献帝</a:t>
            </a:r>
          </a:p>
        </p:txBody>
      </p:sp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-228600" y="1701316"/>
            <a:ext cx="4114800" cy="3327884"/>
            <a:chOff x="0" y="1219200"/>
            <a:chExt cx="4114800" cy="3327884"/>
          </a:xfrm>
        </p:grpSpPr>
        <p:sp>
          <p:nvSpPr>
            <p:cNvPr id="2" name="矩形 1"/>
            <p:cNvSpPr/>
            <p:nvPr/>
          </p:nvSpPr>
          <p:spPr>
            <a:xfrm>
              <a:off x="0" y="3987315"/>
              <a:ext cx="4114800" cy="559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</a:t>
              </a:r>
              <a:r>
                <a: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身穿汉服的鲜卑贵族</a:t>
              </a:r>
              <a:endParaRPr lang="zh-CN" altLang="zh-CN" sz="2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92" y="1219200"/>
              <a:ext cx="2609757" cy="2812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273" y="1701316"/>
            <a:ext cx="5688127" cy="271828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191000" y="4495800"/>
            <a:ext cx="411480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鲜卑姓氏改为汉姓</a:t>
            </a:r>
            <a:endParaRPr lang="zh-CN" altLang="zh-CN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9600" y="55405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穿汉服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5400" y="5540514"/>
            <a:ext cx="20574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改汉姓</a:t>
            </a:r>
          </a:p>
        </p:txBody>
      </p:sp>
      <p:sp>
        <p:nvSpPr>
          <p:cNvPr id="16" name="椭圆 15"/>
          <p:cNvSpPr/>
          <p:nvPr/>
        </p:nvSpPr>
        <p:spPr>
          <a:xfrm>
            <a:off x="1435100" y="4469431"/>
            <a:ext cx="787400" cy="6514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162800" y="4513648"/>
            <a:ext cx="787400" cy="65143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30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52400" y="1295400"/>
            <a:ext cx="8708571" cy="41960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他总结和肯定了以前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民族融合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成果，又促进了这一融合进程的迅速发展。当时民族融合，从方式上看，既有各族人民在友好交往中的相互影响，又有统治者的主动政策。在内容上，汉族影响少数民族是主流，但少数民族在与汉族融合的同时，也带来了他们的优秀思想文化，如胡乐、胡舞、胡饼、尊重妇女的意识、胡汉之别观念的淡化等，给汉族文化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输入了新鲜血液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——摘编自朱绍侯《中国古代史》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5628382"/>
            <a:ext cx="8001000" cy="1077218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影响：促进民族交融，增强了北魏实力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为隋唐的统一和繁荣奠定了基础。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2656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3175" r="1619" b="9612"/>
          <a:stretch/>
        </p:blipFill>
        <p:spPr>
          <a:xfrm>
            <a:off x="381000" y="1832632"/>
            <a:ext cx="8382000" cy="487296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86000" y="960819"/>
            <a:ext cx="4351903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贾思勰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齐民要术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71600" y="1905000"/>
            <a:ext cx="6477000" cy="584775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我国现存最早的一部完整的农书</a:t>
            </a:r>
            <a:endParaRPr lang="zh-CN" altLang="zh-CN" sz="32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29" y="1511050"/>
            <a:ext cx="3202329" cy="4572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571998" y="2015677"/>
            <a:ext cx="3352801" cy="11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 周 率</a:t>
            </a:r>
            <a:endParaRPr lang="zh-CN" altLang="zh-CN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343400" y="4165937"/>
            <a:ext cx="403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领先世界近千年</a:t>
            </a:r>
            <a:endParaRPr lang="zh-CN" altLang="zh-CN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29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2164" r="2329" b="2021"/>
          <a:stretch/>
        </p:blipFill>
        <p:spPr>
          <a:xfrm>
            <a:off x="159657" y="1295400"/>
            <a:ext cx="5556861" cy="54102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62600" y="2132504"/>
            <a:ext cx="3352801" cy="11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王羲之</a:t>
            </a:r>
            <a:endParaRPr lang="zh-CN" altLang="zh-CN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77114" y="4266104"/>
            <a:ext cx="3352801" cy="114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“书圣”</a:t>
            </a:r>
            <a:endParaRPr lang="zh-CN" altLang="zh-CN" sz="5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497" y="5562600"/>
            <a:ext cx="4114800" cy="707886"/>
          </a:xfrm>
          <a:prstGeom prst="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“天下第一行书”</a:t>
            </a:r>
            <a:endParaRPr lang="zh-CN" altLang="zh-CN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7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152400" y="152400"/>
            <a:ext cx="3048000" cy="855386"/>
            <a:chOff x="152400" y="152400"/>
            <a:chExt cx="3048000" cy="855386"/>
          </a:xfrm>
        </p:grpSpPr>
        <p:grpSp>
          <p:nvGrpSpPr>
            <p:cNvPr id="9" name="组合 8"/>
            <p:cNvGrpSpPr/>
            <p:nvPr/>
          </p:nvGrpSpPr>
          <p:grpSpPr>
            <a:xfrm>
              <a:off x="152400" y="152400"/>
              <a:ext cx="900671" cy="855386"/>
              <a:chOff x="5195329" y="37928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5195329" y="37928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5404972" y="38862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5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1295400" y="211506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图文说史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6200" y="3581400"/>
            <a:ext cx="8991600" cy="2514600"/>
            <a:chOff x="314872" y="3810000"/>
            <a:chExt cx="8524328" cy="2141855"/>
          </a:xfrm>
        </p:grpSpPr>
        <p:pic>
          <p:nvPicPr>
            <p:cNvPr id="13" name="图片 12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72" y="3810000"/>
              <a:ext cx="8524328" cy="21418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2373086" y="4524221"/>
              <a:ext cx="674914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48600" y="4588539"/>
              <a:ext cx="596638" cy="584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57200" y="21336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①：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 </a:t>
            </a:r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②：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______ </a:t>
            </a:r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③：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_____</a:t>
            </a:r>
            <a:endParaRPr lang="zh-CN" altLang="en-US" sz="40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1973759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41414" y="1973759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81800" y="1973759"/>
            <a:ext cx="7505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隋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8423" y="678359"/>
            <a:ext cx="43011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统一趋势不断加强</a:t>
            </a:r>
          </a:p>
        </p:txBody>
      </p:sp>
    </p:spTree>
    <p:extLst>
      <p:ext uri="{BB962C8B-B14F-4D97-AF65-F5344CB8AC3E}">
        <p14:creationId xmlns:p14="http://schemas.microsoft.com/office/powerpoint/2010/main" val="29976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6358" y="3640415"/>
            <a:ext cx="900671" cy="855386"/>
            <a:chOff x="5257800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177887" y="3733801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</p:spTree>
    <p:extLst>
      <p:ext uri="{BB962C8B-B14F-4D97-AF65-F5344CB8AC3E}">
        <p14:creationId xmlns:p14="http://schemas.microsoft.com/office/powerpoint/2010/main" val="137560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629717"/>
              </p:ext>
            </p:extLst>
          </p:nvPr>
        </p:nvGraphicFramePr>
        <p:xfrm>
          <a:off x="228600" y="1447800"/>
          <a:ext cx="8762999" cy="5029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4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6990"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商鞅变法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rgbClr val="FFFF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北魏孝文帝改革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6524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</a:t>
                      </a:r>
                      <a:endParaRPr lang="en-US" altLang="zh-CN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</a:t>
                      </a:r>
                      <a:endParaRPr lang="en-US" altLang="zh-CN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侧重点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17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目的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171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相</a:t>
                      </a:r>
                      <a:endParaRPr lang="en-US" altLang="zh-CN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同</a:t>
                      </a:r>
                      <a:endParaRPr lang="en-US" altLang="zh-CN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过程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819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结果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652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影响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755599" y="238549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富国强兵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15000" y="2385497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迁都和汉化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40129" y="3236893"/>
            <a:ext cx="307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实现富国强兵，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在兼并战争中取胜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3829" y="3236893"/>
            <a:ext cx="3791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改变鲜卑族落后状态，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加强对中原的统治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76415" y="4267200"/>
            <a:ext cx="608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都遇到了守旧势力的反对和阻碍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38400" y="5029200"/>
            <a:ext cx="608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都取得成功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38400" y="5715000"/>
            <a:ext cx="608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都促进了政权的封建化</a:t>
            </a:r>
          </a:p>
        </p:txBody>
      </p:sp>
    </p:spTree>
    <p:extLst>
      <p:ext uri="{BB962C8B-B14F-4D97-AF65-F5344CB8AC3E}">
        <p14:creationId xmlns:p14="http://schemas.microsoft.com/office/powerpoint/2010/main" val="174190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" y="1330990"/>
            <a:ext cx="8730344" cy="265713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……僇力（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lù lì 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。合力；尽力）本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农桑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业，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耕织致粟帛多者复其身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免除徭役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。孝公用商鞅之法，移风易俗，民以殷实，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国以富强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，百姓乐用，诸侯亲服，获楚、魏之师，举地千里，至今治强。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—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—《史记·李斯列传》</a:t>
            </a:r>
          </a:p>
        </p:txBody>
      </p:sp>
      <p:sp>
        <p:nvSpPr>
          <p:cNvPr id="9" name="矩形 8"/>
          <p:cNvSpPr/>
          <p:nvPr/>
        </p:nvSpPr>
        <p:spPr>
          <a:xfrm>
            <a:off x="304800" y="4343400"/>
            <a:ext cx="8534400" cy="1930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依据材料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，指出为顺应生产力发展，“商君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采取了哪一经济措施？《史记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李斯列传》中又是如何评价商鞅变法的？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2171700" y="5068946"/>
            <a:ext cx="14478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64600" y="4472130"/>
            <a:ext cx="2131000" cy="5968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4600" y="5676921"/>
            <a:ext cx="8356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036708" y="5080105"/>
            <a:ext cx="3507092" cy="5968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9486" y="4419600"/>
            <a:ext cx="8726715" cy="1631216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经济措施：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奖励耕织（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pPr>
              <a:lnSpc>
                <a:spcPts val="4000"/>
              </a:lnSpc>
            </a:pP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评价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：经过商鞅变法，秦国成为最强盛的诸侯国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（或：国富兵强）（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35812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sp>
        <p:nvSpPr>
          <p:cNvPr id="7" name="矩形 6"/>
          <p:cNvSpPr/>
          <p:nvPr/>
        </p:nvSpPr>
        <p:spPr>
          <a:xfrm>
            <a:off x="134256" y="1330990"/>
            <a:ext cx="8857344" cy="267765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  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北朝的强盛来自体制的力量……变替的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“胡化”和“汉化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……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扭转了魏晋以来的帝国颓势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，并构成了走出门阀士族政治、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通向重振的隋唐大帝国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的历史出口。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—摘自吴宗国主编《中国古代官僚政治制度研究》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4343400"/>
            <a:ext cx="88497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中的“胡化”和“汉化”与哪一历史事件有关？依据材料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，归纳作者认为这一事件的主要作用。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934200" y="4419600"/>
            <a:ext cx="14478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086600" y="5118184"/>
            <a:ext cx="1600200" cy="5968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45814" y="5105400"/>
            <a:ext cx="4288186" cy="596816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141866" y="4432518"/>
            <a:ext cx="8925934" cy="1815882"/>
          </a:xfrm>
          <a:prstGeom prst="rect">
            <a:avLst/>
          </a:prstGeom>
          <a:solidFill>
            <a:srgbClr val="000099"/>
          </a:solidFill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历史事件：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北魏孝文帝改革。（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</a:p>
          <a:p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增强了北魏实力（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分）；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②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促进了民族交融（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分）；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③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为隋唐的统一奠定了基础（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分）。</a:t>
            </a:r>
          </a:p>
        </p:txBody>
      </p:sp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pic.tiankong.com/uz/r7/QJ85557467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" y="1"/>
            <a:ext cx="91419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3588603"/>
            <a:ext cx="57246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5" name="矩形 4"/>
          <p:cNvSpPr/>
          <p:nvPr/>
        </p:nvSpPr>
        <p:spPr>
          <a:xfrm>
            <a:off x="785793" y="2108537"/>
            <a:ext cx="713900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19050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" y="762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中国古代史复习专题</a:t>
            </a:r>
          </a:p>
        </p:txBody>
      </p:sp>
    </p:spTree>
    <p:extLst>
      <p:ext uri="{BB962C8B-B14F-4D97-AF65-F5344CB8AC3E}">
        <p14:creationId xmlns:p14="http://schemas.microsoft.com/office/powerpoint/2010/main" val="111259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54535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152400" y="228600"/>
            <a:ext cx="900671" cy="855386"/>
            <a:chOff x="5257800" y="5545414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1219200" y="2286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28875" y="457200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商鞅变法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sp>
        <p:nvSpPr>
          <p:cNvPr id="15" name="矩形 14"/>
          <p:cNvSpPr/>
          <p:nvPr/>
        </p:nvSpPr>
        <p:spPr>
          <a:xfrm>
            <a:off x="381000" y="1635204"/>
            <a:ext cx="1694544" cy="1107996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启示：</a:t>
            </a:r>
            <a:endParaRPr lang="zh-CN" altLang="zh-CN" sz="4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0546" y="3276600"/>
            <a:ext cx="8392454" cy="1015663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顺应历史潮流的改革能促进社会进步</a:t>
            </a:r>
            <a:endParaRPr lang="zh-CN" altLang="zh-CN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8343" y="4767408"/>
            <a:ext cx="8392454" cy="871392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要勇于改革创新</a:t>
            </a:r>
            <a:endParaRPr lang="zh-CN" altLang="zh-CN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7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6358" y="3640415"/>
            <a:ext cx="900671" cy="855386"/>
            <a:chOff x="5257800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177887" y="3733801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786871" y="5089929"/>
            <a:ext cx="900671" cy="855386"/>
            <a:chOff x="5257800" y="5545414"/>
            <a:chExt cx="900671" cy="855386"/>
          </a:xfrm>
        </p:grpSpPr>
        <p:pic>
          <p:nvPicPr>
            <p:cNvPr id="30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7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6172200" y="51833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达标测试</a:t>
            </a:r>
          </a:p>
        </p:txBody>
      </p:sp>
    </p:spTree>
    <p:extLst>
      <p:ext uri="{BB962C8B-B14F-4D97-AF65-F5344CB8AC3E}">
        <p14:creationId xmlns:p14="http://schemas.microsoft.com/office/powerpoint/2010/main" val="9498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达标测试：第一关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91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755227" y="304800"/>
            <a:ext cx="301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2066447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达标测试：第一关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91600" cy="499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达标测试：第二关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9067800" cy="5232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1.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结合所学知识，说说下图所示历史阶段的主题是什么？</a:t>
            </a:r>
          </a:p>
        </p:txBody>
      </p:sp>
      <p:sp>
        <p:nvSpPr>
          <p:cNvPr id="7" name="矩形 6"/>
          <p:cNvSpPr/>
          <p:nvPr/>
        </p:nvSpPr>
        <p:spPr>
          <a:xfrm>
            <a:off x="38099" y="4558605"/>
            <a:ext cx="9067800" cy="1384995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“因为旧贵族的特权和旧的部落习俗密切相连，……改革鲜卑的习俗……是急需解决的一个重要问题。为此，孝文帝决定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图片 6" descr="TN99[J93D7[V@UNV@[2[9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" y="1828800"/>
            <a:ext cx="900401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5257800" y="3657600"/>
            <a:ext cx="38100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48400" y="6019800"/>
            <a:ext cx="28194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实施汉化政策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5227" y="152400"/>
            <a:ext cx="3273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40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</a:p>
        </p:txBody>
      </p:sp>
    </p:spTree>
    <p:extLst>
      <p:ext uri="{BB962C8B-B14F-4D97-AF65-F5344CB8AC3E}">
        <p14:creationId xmlns:p14="http://schemas.microsoft.com/office/powerpoint/2010/main" val="57382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达标测试：第二关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066800"/>
            <a:ext cx="9067800" cy="95410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下列图片是嘉峪关出土的魏晋墓砖画，它所反映的历史现象是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8621" y="5791200"/>
            <a:ext cx="19050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民族交融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图片 134" descr="未标题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21" y="2322078"/>
            <a:ext cx="4395793" cy="2630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11" descr="53f07122h7945dca9e518&amp;690"/>
          <p:cNvPicPr>
            <a:picLocks noChangeAspect="1" noChangeArrowheads="1"/>
          </p:cNvPicPr>
          <p:nvPr/>
        </p:nvPicPr>
        <p:blipFill>
          <a:blip r:embed="rId4"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2336802"/>
            <a:ext cx="4495799" cy="261619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57525" y="51009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>
                <a:solidFill>
                  <a:schemeClr val="bg1"/>
                </a:solidFill>
              </a:rPr>
              <a:t>汉人胡食图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20251" y="510093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zh-CN" dirty="0"/>
              <a:t>胡人牛耕图</a:t>
            </a:r>
          </a:p>
        </p:txBody>
      </p:sp>
    </p:spTree>
    <p:extLst>
      <p:ext uri="{BB962C8B-B14F-4D97-AF65-F5344CB8AC3E}">
        <p14:creationId xmlns:p14="http://schemas.microsoft.com/office/powerpoint/2010/main" val="3445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76200" y="76200"/>
            <a:ext cx="3886200" cy="762000"/>
          </a:xfrm>
          <a:prstGeom prst="rect">
            <a:avLst/>
          </a:prstGeom>
          <a:solidFill>
            <a:srgbClr val="FFCC99"/>
          </a:solidFill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达标测试：第二关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1434405"/>
            <a:ext cx="9067800" cy="1384995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4.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魏晋南北朝时期北方民族交融，经济发展。如果我们要学习农作物种 植、瓜果蔬菜栽培、家禽家畜饲养等知识，可以参考北魏时期的农学著作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？</a:t>
            </a:r>
            <a:endParaRPr lang="zh-CN" altLang="zh-CN"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0800" y="3429000"/>
            <a:ext cx="2514600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齐民要术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zh-CN" sz="2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59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6200" y="304800"/>
            <a:ext cx="4953000" cy="523220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5.</a:t>
            </a:r>
            <a:r>
              <a:rPr lang="zh-CN" altLang="zh-CN" sz="2800" b="1" dirty="0">
                <a:solidFill>
                  <a:schemeClr val="bg1"/>
                </a:solidFill>
              </a:rPr>
              <a:t>阅读材料，完成下列要求。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097456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76200" y="3429000"/>
            <a:ext cx="8839200" cy="95410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r>
              <a:rPr lang="zh-CN" altLang="zh-CN" sz="2800" b="1" dirty="0">
                <a:solidFill>
                  <a:schemeClr val="bg1"/>
                </a:solidFill>
              </a:rPr>
              <a:t>）材料一反映的是我国历史上哪次改革？依据材料一的文字和表格概括这次改革的措施。</a:t>
            </a:r>
          </a:p>
        </p:txBody>
      </p:sp>
      <p:sp>
        <p:nvSpPr>
          <p:cNvPr id="8" name="矩形 7"/>
          <p:cNvSpPr/>
          <p:nvPr/>
        </p:nvSpPr>
        <p:spPr>
          <a:xfrm>
            <a:off x="6096000" y="3429000"/>
            <a:ext cx="6858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14400" y="3810000"/>
            <a:ext cx="1752600" cy="609600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" y="3789731"/>
            <a:ext cx="8382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4109" y="4724400"/>
            <a:ext cx="1420582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改革：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措施：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600" y="4770819"/>
            <a:ext cx="30684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34457" y="5493657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说汉语、改汉姓</a:t>
            </a:r>
          </a:p>
        </p:txBody>
      </p:sp>
      <p:sp>
        <p:nvSpPr>
          <p:cNvPr id="2" name="椭圆 1"/>
          <p:cNvSpPr/>
          <p:nvPr/>
        </p:nvSpPr>
        <p:spPr>
          <a:xfrm>
            <a:off x="3429000" y="160020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24800" y="1333500"/>
            <a:ext cx="533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76200" y="282202"/>
            <a:ext cx="8915400" cy="3323987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材料二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魏初风俗至陋……迁都之后，于革易旧俗，亦可谓雷厉风行……民族根柢，莫如语言，语言消灭，未有不同化于他族者。孝文以仰慕中原文化之故，至欲自举其语言而消灭之，其改革之心，可谓勇矣。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          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——摘编自吕思勉《两晋南北朝史》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6114" y="3962400"/>
            <a:ext cx="8875486" cy="523220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）依据材料二，分析“迁都”的作用。</a:t>
            </a:r>
          </a:p>
        </p:txBody>
      </p:sp>
      <p:sp>
        <p:nvSpPr>
          <p:cNvPr id="7" name="矩形 6"/>
          <p:cNvSpPr/>
          <p:nvPr/>
        </p:nvSpPr>
        <p:spPr>
          <a:xfrm>
            <a:off x="5756728" y="3962400"/>
            <a:ext cx="872671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6800" y="3962400"/>
            <a:ext cx="1905000" cy="609600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109" y="5151819"/>
            <a:ext cx="14205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作用：</a:t>
            </a:r>
          </a:p>
        </p:txBody>
      </p:sp>
      <p:sp>
        <p:nvSpPr>
          <p:cNvPr id="2" name="矩形 1"/>
          <p:cNvSpPr/>
          <p:nvPr/>
        </p:nvSpPr>
        <p:spPr>
          <a:xfrm>
            <a:off x="1581147" y="5204936"/>
            <a:ext cx="77588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改变陋俗；便于接受中原文化；减少改革阻力。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971800" y="378359"/>
            <a:ext cx="15621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62800" y="378359"/>
            <a:ext cx="1676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486400" y="1627001"/>
            <a:ext cx="1676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076699" y="2286000"/>
            <a:ext cx="1676400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9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2" grpId="0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52400" y="623733"/>
            <a:ext cx="8839200" cy="2677656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材料三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如果说从平城到洛阳的北魏是汉化先行者，那么西魏、北周就是追随者。……隋朝的统一，建立在魏晋南北朝民族大交融的基础之上。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                           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——《简明中国读本史》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2314" y="3962400"/>
            <a:ext cx="8723086" cy="738664"/>
          </a:xfrm>
          <a:prstGeom prst="rect">
            <a:avLst/>
          </a:prstGeom>
          <a:solidFill>
            <a:srgbClr val="00206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+mn-ea"/>
              </a:rPr>
              <a:t>3</a:t>
            </a:r>
            <a:r>
              <a:rPr lang="zh-CN" altLang="zh-CN" sz="2800" b="1" dirty="0">
                <a:solidFill>
                  <a:schemeClr val="bg1"/>
                </a:solidFill>
                <a:latin typeface="+mn-ea"/>
              </a:rPr>
              <a:t>）根据材料三，概括隋朝统一的基础。</a:t>
            </a:r>
          </a:p>
        </p:txBody>
      </p:sp>
      <p:sp>
        <p:nvSpPr>
          <p:cNvPr id="8" name="矩形 7"/>
          <p:cNvSpPr/>
          <p:nvPr/>
        </p:nvSpPr>
        <p:spPr>
          <a:xfrm>
            <a:off x="5832929" y="4038600"/>
            <a:ext cx="872671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143000" y="4038600"/>
            <a:ext cx="1905000" cy="609600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04109" y="5151819"/>
            <a:ext cx="1420582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基础：</a:t>
            </a:r>
          </a:p>
        </p:txBody>
      </p:sp>
      <p:sp>
        <p:nvSpPr>
          <p:cNvPr id="11" name="椭圆 10"/>
          <p:cNvSpPr/>
          <p:nvPr/>
        </p:nvSpPr>
        <p:spPr>
          <a:xfrm>
            <a:off x="-51710" y="1962561"/>
            <a:ext cx="4166509" cy="533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81147" y="5181600"/>
            <a:ext cx="4304383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魏晋南北朝民族大交融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1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6002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891271" y="16002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</p:spTree>
    <p:extLst>
      <p:ext uri="{BB962C8B-B14F-4D97-AF65-F5344CB8AC3E}">
        <p14:creationId xmlns:p14="http://schemas.microsoft.com/office/powerpoint/2010/main" val="18994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4478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2000" y="2895600"/>
            <a:ext cx="900671" cy="855386"/>
            <a:chOff x="872212" y="3810000"/>
            <a:chExt cx="900671" cy="855386"/>
          </a:xfrm>
        </p:grpSpPr>
        <p:pic>
          <p:nvPicPr>
            <p:cNvPr id="13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5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2000" y="5753000"/>
            <a:ext cx="900671" cy="855386"/>
            <a:chOff x="5257800" y="1964014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19640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449937" y="2057399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4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38129" y="2256972"/>
            <a:ext cx="900671" cy="855386"/>
            <a:chOff x="5195329" y="3792814"/>
            <a:chExt cx="900671" cy="855386"/>
          </a:xfrm>
        </p:grpSpPr>
        <p:pic>
          <p:nvPicPr>
            <p:cNvPr id="1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195329" y="37928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5404972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5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16358" y="3640415"/>
            <a:ext cx="900671" cy="855386"/>
            <a:chOff x="5257800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6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9812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1981200" y="29718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2057400" y="58246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快速记忆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6172200" y="2316078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图文说史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6177887" y="3733801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深入思考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786871" y="5089929"/>
            <a:ext cx="900671" cy="855386"/>
            <a:chOff x="5257800" y="5545414"/>
            <a:chExt cx="900671" cy="855386"/>
          </a:xfrm>
        </p:grpSpPr>
        <p:pic>
          <p:nvPicPr>
            <p:cNvPr id="30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5257800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54759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7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37" name="圆角矩形 36"/>
          <p:cNvSpPr/>
          <p:nvPr/>
        </p:nvSpPr>
        <p:spPr>
          <a:xfrm>
            <a:off x="6248400" y="5183315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达标测试</a:t>
            </a:r>
          </a:p>
        </p:txBody>
      </p:sp>
    </p:spTree>
    <p:extLst>
      <p:ext uri="{BB962C8B-B14F-4D97-AF65-F5344CB8AC3E}">
        <p14:creationId xmlns:p14="http://schemas.microsoft.com/office/powerpoint/2010/main" val="414667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右箭头 7"/>
          <p:cNvSpPr/>
          <p:nvPr/>
        </p:nvSpPr>
        <p:spPr>
          <a:xfrm>
            <a:off x="0" y="3741058"/>
            <a:ext cx="9143998" cy="533400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4417" y="3512458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709273" y="3505201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699873" y="3512458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148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626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4770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686800" y="3534229"/>
            <a:ext cx="195727" cy="609600"/>
          </a:xfrm>
          <a:prstGeom prst="rect">
            <a:avLst/>
          </a:prstGeom>
          <a:solidFill>
            <a:srgbClr val="0000CC"/>
          </a:solidFill>
          <a:ln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-47093" y="4143829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220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55416" y="411480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266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1307" y="4114801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280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15307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317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57800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420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248400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439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3932" y="4158343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FF00"/>
                </a:solidFill>
              </a:rPr>
              <a:t>589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06375" y="2598004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598004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魏国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09800" y="2598004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西晋灭吴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统一全国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13087" y="259080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东晋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87268" y="259080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东晋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灭亡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13133" y="2590800"/>
            <a:ext cx="1422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北魏统一</a:t>
            </a:r>
            <a:endParaRPr lang="en-US" alt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黄河流域</a:t>
            </a:r>
          </a:p>
        </p:txBody>
      </p:sp>
      <p:sp>
        <p:nvSpPr>
          <p:cNvPr id="33" name="矩形 32"/>
          <p:cNvSpPr/>
          <p:nvPr/>
        </p:nvSpPr>
        <p:spPr>
          <a:xfrm>
            <a:off x="228600" y="3505202"/>
            <a:ext cx="2667000" cy="609599"/>
          </a:xfrm>
          <a:prstGeom prst="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三国时期</a:t>
            </a:r>
          </a:p>
        </p:txBody>
      </p:sp>
      <p:sp>
        <p:nvSpPr>
          <p:cNvPr id="34" name="矩形 33"/>
          <p:cNvSpPr/>
          <p:nvPr/>
        </p:nvSpPr>
        <p:spPr>
          <a:xfrm>
            <a:off x="1643527" y="3429002"/>
            <a:ext cx="4114800" cy="609599"/>
          </a:xfrm>
          <a:prstGeom prst="rect">
            <a:avLst/>
          </a:prstGeom>
          <a:solidFill>
            <a:srgbClr val="0000CC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两晋时期</a:t>
            </a:r>
          </a:p>
        </p:txBody>
      </p:sp>
      <p:sp>
        <p:nvSpPr>
          <p:cNvPr id="35" name="矩形 34"/>
          <p:cNvSpPr/>
          <p:nvPr/>
        </p:nvSpPr>
        <p:spPr>
          <a:xfrm>
            <a:off x="5807538" y="3429002"/>
            <a:ext cx="3074989" cy="609599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南北朝时期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200" y="5024736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“五胡”内迁和北方人口南迁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15000" y="5024735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39" name="矩形 38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sp>
        <p:nvSpPr>
          <p:cNvPr id="40" name="椭圆 39"/>
          <p:cNvSpPr/>
          <p:nvPr/>
        </p:nvSpPr>
        <p:spPr>
          <a:xfrm>
            <a:off x="533400" y="3352801"/>
            <a:ext cx="1121336" cy="947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699873" y="3305279"/>
            <a:ext cx="1121336" cy="947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6019800" y="3315814"/>
            <a:ext cx="1725507" cy="94740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290321" y="1295400"/>
            <a:ext cx="2967479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6521" y="5715000"/>
            <a:ext cx="2967479" cy="92333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5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>
                <a:solidFill>
                  <a:schemeClr val="bg1"/>
                </a:solidFill>
              </a:rPr>
              <a:t>民族交融</a:t>
            </a:r>
          </a:p>
        </p:txBody>
      </p:sp>
    </p:spTree>
    <p:extLst>
      <p:ext uri="{BB962C8B-B14F-4D97-AF65-F5344CB8AC3E}">
        <p14:creationId xmlns:p14="http://schemas.microsoft.com/office/powerpoint/2010/main" val="63629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5240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1891271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96012" y="2954614"/>
            <a:ext cx="900671" cy="855386"/>
            <a:chOff x="872212" y="3810000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1981200" y="298412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</p:spTree>
    <p:extLst>
      <p:ext uri="{BB962C8B-B14F-4D97-AF65-F5344CB8AC3E}">
        <p14:creationId xmlns:p14="http://schemas.microsoft.com/office/powerpoint/2010/main" val="22411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13922" r="1386" b="15260"/>
          <a:stretch/>
        </p:blipFill>
        <p:spPr>
          <a:xfrm>
            <a:off x="-76200" y="0"/>
            <a:ext cx="9248058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533400"/>
            <a:ext cx="7037504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三国两晋南北朝时期：政权分立与民族交融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95400"/>
            <a:ext cx="8142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东汉末年的农民起义和军阀割据，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结束了两汉大一统的局面。魏、蜀、吴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2286000"/>
            <a:ext cx="8153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三国的鼎立，使分裂的中国走向局部统一。随后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886200"/>
            <a:ext cx="868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但正是在魏晋南北朝时期，各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之间加强了交往、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2819400"/>
            <a:ext cx="868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西晋虽统一了全国，但不久又陷入分裂的局面。此后的东晋、南北朝时期，多个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政权并立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，政局纷乱复杂。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419600"/>
            <a:ext cx="7772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交流与</a:t>
            </a: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交融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，区域的开发尤其是南方经济得到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4999672"/>
            <a:ext cx="8686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发展，科技文化有着显著的进步，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这些都为新的统一局面的出现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36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奠立了基础。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3810000"/>
            <a:ext cx="8991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2057400" y="5496951"/>
            <a:ext cx="4876800" cy="98004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304800" y="2819400"/>
            <a:ext cx="838200" cy="4827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723900" y="3276600"/>
            <a:ext cx="2247900" cy="4827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562600" y="1803231"/>
            <a:ext cx="1981200" cy="48276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3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099188" y="253425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政权分立与民族交融</a:t>
            </a:r>
          </a:p>
        </p:txBody>
      </p:sp>
      <p:sp>
        <p:nvSpPr>
          <p:cNvPr id="10" name="矩形 9"/>
          <p:cNvSpPr/>
          <p:nvPr/>
        </p:nvSpPr>
        <p:spPr>
          <a:xfrm>
            <a:off x="76201" y="206514"/>
            <a:ext cx="480059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cap="none" spc="0" dirty="0">
                <a:ln w="3175">
                  <a:solidFill>
                    <a:srgbClr val="FFFF00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62000" y="1524000"/>
            <a:ext cx="900671" cy="855386"/>
            <a:chOff x="928129" y="1981200"/>
            <a:chExt cx="900671" cy="855386"/>
          </a:xfrm>
        </p:grpSpPr>
        <p:pic>
          <p:nvPicPr>
            <p:cNvPr id="4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19812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32546" y="20574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1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28" name="圆角矩形 27"/>
          <p:cNvSpPr/>
          <p:nvPr/>
        </p:nvSpPr>
        <p:spPr>
          <a:xfrm>
            <a:off x="2057400" y="15240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时空定位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796012" y="2954614"/>
            <a:ext cx="900671" cy="855386"/>
            <a:chOff x="872212" y="3810000"/>
            <a:chExt cx="900671" cy="855386"/>
          </a:xfrm>
        </p:grpSpPr>
        <p:pic>
          <p:nvPicPr>
            <p:cNvPr id="12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872212" y="3810000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132546" y="38862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2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14" name="圆角矩形 13"/>
          <p:cNvSpPr/>
          <p:nvPr/>
        </p:nvSpPr>
        <p:spPr>
          <a:xfrm>
            <a:off x="2057400" y="298412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单元概述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817917" y="4267200"/>
            <a:ext cx="900671" cy="855386"/>
            <a:chOff x="928129" y="5545414"/>
            <a:chExt cx="900671" cy="855386"/>
          </a:xfrm>
        </p:grpSpPr>
        <p:pic>
          <p:nvPicPr>
            <p:cNvPr id="16" name="Picture 8" descr="http://bpic.588ku.com/element_origin_min_pic/00/86/45/1956eb6356c52bc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99" t="6841" r="4692" b="7010"/>
            <a:stretch/>
          </p:blipFill>
          <p:spPr bwMode="auto">
            <a:xfrm>
              <a:off x="928129" y="5545414"/>
              <a:ext cx="900671" cy="85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132546" y="5638800"/>
              <a:ext cx="3914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rPr>
                <a:t>3</a:t>
              </a:r>
              <a:endParaRPr lang="zh-CN" altLang="en-US" sz="1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Microsoft Himalaya" panose="01010100010101010101" pitchFamily="2" charset="0"/>
              </a:endParaRP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2057400" y="4343400"/>
            <a:ext cx="1905000" cy="762001"/>
          </a:xfrm>
          <a:prstGeom prst="roundRect">
            <a:avLst/>
          </a:prstGeom>
          <a:solidFill>
            <a:srgbClr val="0000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知识框架</a:t>
            </a:r>
          </a:p>
        </p:txBody>
      </p:sp>
    </p:spTree>
    <p:extLst>
      <p:ext uri="{BB962C8B-B14F-4D97-AF65-F5344CB8AC3E}">
        <p14:creationId xmlns:p14="http://schemas.microsoft.com/office/powerpoint/2010/main" val="1422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pic.51yuansu.com/backgd/cover/00/41/68/5bec19d9e8fc0.jpg%21/fw/780/quality/90/unsharp/true/compress/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08317" y="135214"/>
            <a:ext cx="3144483" cy="855386"/>
            <a:chOff x="208317" y="135214"/>
            <a:chExt cx="3144483" cy="855386"/>
          </a:xfrm>
        </p:grpSpPr>
        <p:grpSp>
          <p:nvGrpSpPr>
            <p:cNvPr id="10" name="组合 9"/>
            <p:cNvGrpSpPr/>
            <p:nvPr/>
          </p:nvGrpSpPr>
          <p:grpSpPr>
            <a:xfrm>
              <a:off x="208317" y="135214"/>
              <a:ext cx="900671" cy="855386"/>
              <a:chOff x="928129" y="5545414"/>
              <a:chExt cx="900671" cy="855386"/>
            </a:xfrm>
          </p:grpSpPr>
          <p:pic>
            <p:nvPicPr>
              <p:cNvPr id="11" name="Picture 8" descr="http://bpic.588ku.com/element_origin_min_pic/00/86/45/1956eb6356c52bc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9" t="6841" r="4692" b="7010"/>
              <a:stretch/>
            </p:blipFill>
            <p:spPr bwMode="auto">
              <a:xfrm>
                <a:off x="928129" y="5545414"/>
                <a:ext cx="900671" cy="8553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132546" y="5638800"/>
                <a:ext cx="3914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Microsoft Himalaya" panose="01010100010101010101" pitchFamily="2" charset="0"/>
                  </a:rPr>
                  <a:t>3</a:t>
                </a:r>
                <a:endParaRPr lang="zh-CN" altLang="en-US" sz="14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Microsoft Himalaya" panose="01010100010101010101" pitchFamily="2" charset="0"/>
                </a:endParaRPr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1447800" y="211414"/>
              <a:ext cx="1905000" cy="762001"/>
            </a:xfrm>
            <a:prstGeom prst="roundRect">
              <a:avLst/>
            </a:prstGeom>
            <a:solidFill>
              <a:srgbClr val="0000CC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知识框架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400" y="2191089"/>
            <a:ext cx="615553" cy="3447711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三国两晋南北朝时期</a:t>
            </a:r>
          </a:p>
        </p:txBody>
      </p:sp>
      <p:sp>
        <p:nvSpPr>
          <p:cNvPr id="16" name="左大括号 15"/>
          <p:cNvSpPr/>
          <p:nvPr/>
        </p:nvSpPr>
        <p:spPr>
          <a:xfrm>
            <a:off x="920353" y="1581489"/>
            <a:ext cx="222647" cy="4743112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295400" y="1610380"/>
            <a:ext cx="27432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政治：政权分立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61388" y="3167390"/>
            <a:ext cx="59436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经济：东晋南朝，江南地区的开发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400" y="6182380"/>
            <a:ext cx="50292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科技文化：祖冲之和圆周率等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61388" y="4572000"/>
            <a:ext cx="1291312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民族：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010400" y="4191000"/>
            <a:ext cx="1981200" cy="1015663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促进了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民族交融</a:t>
            </a:r>
          </a:p>
        </p:txBody>
      </p:sp>
      <p:sp>
        <p:nvSpPr>
          <p:cNvPr id="22" name="左大括号 21"/>
          <p:cNvSpPr/>
          <p:nvPr/>
        </p:nvSpPr>
        <p:spPr>
          <a:xfrm>
            <a:off x="4191000" y="840371"/>
            <a:ext cx="212784" cy="1894045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583996" y="695980"/>
            <a:ext cx="2959804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三国鼎立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3996" y="1534180"/>
            <a:ext cx="2959804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西晋短暂统一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83996" y="2296180"/>
            <a:ext cx="2959804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东晋南北朝更替</a:t>
            </a:r>
          </a:p>
        </p:txBody>
      </p:sp>
      <p:sp>
        <p:nvSpPr>
          <p:cNvPr id="26" name="左大括号 25"/>
          <p:cNvSpPr/>
          <p:nvPr/>
        </p:nvSpPr>
        <p:spPr>
          <a:xfrm>
            <a:off x="2667000" y="4167484"/>
            <a:ext cx="365184" cy="1395116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24200" y="3972580"/>
            <a:ext cx="3352800" cy="52322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北方少数民族内迁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24200" y="5181600"/>
            <a:ext cx="3352800" cy="584775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北魏孝文帝改革</a:t>
            </a:r>
          </a:p>
        </p:txBody>
      </p:sp>
      <p:sp>
        <p:nvSpPr>
          <p:cNvPr id="29" name="左大括号 28"/>
          <p:cNvSpPr/>
          <p:nvPr/>
        </p:nvSpPr>
        <p:spPr>
          <a:xfrm flipH="1">
            <a:off x="6629400" y="4048094"/>
            <a:ext cx="292751" cy="1395116"/>
          </a:xfrm>
          <a:prstGeom prst="lef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32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1783</Words>
  <Application>Microsoft Office PowerPoint</Application>
  <PresentationFormat>全屏显示(4:3)</PresentationFormat>
  <Paragraphs>316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黑体</vt:lpstr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会玲 郭</cp:lastModifiedBy>
  <cp:revision>86</cp:revision>
  <dcterms:created xsi:type="dcterms:W3CDTF">2006-08-16T00:00:00Z</dcterms:created>
  <dcterms:modified xsi:type="dcterms:W3CDTF">2020-03-02T05:48:09Z</dcterms:modified>
</cp:coreProperties>
</file>