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notesMasterIdLst>
    <p:notesMasterId r:id="rId43"/>
  </p:notesMasterIdLst>
  <p:sldIdLst>
    <p:sldId id="259" r:id="rId2"/>
    <p:sldId id="256" r:id="rId3"/>
    <p:sldId id="299" r:id="rId4"/>
    <p:sldId id="264" r:id="rId5"/>
    <p:sldId id="262" r:id="rId6"/>
    <p:sldId id="263" r:id="rId7"/>
    <p:sldId id="261" r:id="rId8"/>
    <p:sldId id="257" r:id="rId9"/>
    <p:sldId id="267" r:id="rId10"/>
    <p:sldId id="305" r:id="rId11"/>
    <p:sldId id="275" r:id="rId12"/>
    <p:sldId id="276" r:id="rId13"/>
    <p:sldId id="277" r:id="rId14"/>
    <p:sldId id="281" r:id="rId15"/>
    <p:sldId id="279" r:id="rId16"/>
    <p:sldId id="282" r:id="rId17"/>
    <p:sldId id="280" r:id="rId18"/>
    <p:sldId id="283" r:id="rId19"/>
    <p:sldId id="278" r:id="rId20"/>
    <p:sldId id="306" r:id="rId21"/>
    <p:sldId id="271" r:id="rId22"/>
    <p:sldId id="285" r:id="rId23"/>
    <p:sldId id="287" r:id="rId24"/>
    <p:sldId id="289" r:id="rId25"/>
    <p:sldId id="291" r:id="rId26"/>
    <p:sldId id="290" r:id="rId27"/>
    <p:sldId id="292" r:id="rId28"/>
    <p:sldId id="288" r:id="rId29"/>
    <p:sldId id="293" r:id="rId30"/>
    <p:sldId id="308" r:id="rId31"/>
    <p:sldId id="294" r:id="rId32"/>
    <p:sldId id="268" r:id="rId33"/>
    <p:sldId id="258" r:id="rId34"/>
    <p:sldId id="265" r:id="rId35"/>
    <p:sldId id="266" r:id="rId36"/>
    <p:sldId id="273" r:id="rId37"/>
    <p:sldId id="298" r:id="rId38"/>
    <p:sldId id="300" r:id="rId39"/>
    <p:sldId id="301" r:id="rId40"/>
    <p:sldId id="303" r:id="rId41"/>
    <p:sldId id="302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4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E6838-B509-40A2-87F6-D26C6098C567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807DA-EF85-4215-AAD9-4622E72C1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977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807DA-EF85-4215-AAD9-4622E72C1E1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583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807DA-EF85-4215-AAD9-4622E72C1E1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470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807DA-EF85-4215-AAD9-4622E72C1E1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990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807DA-EF85-4215-AAD9-4622E72C1E1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496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807DA-EF85-4215-AAD9-4622E72C1E1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270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807DA-EF85-4215-AAD9-4622E72C1E1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72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807DA-EF85-4215-AAD9-4622E72C1E1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946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807DA-EF85-4215-AAD9-4622E72C1E1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878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807DA-EF85-4215-AAD9-4622E72C1E1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596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20E62-E9F0-4A09-9E89-F45AF435FF1F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7DE44EC-BD48-48D1-9C8E-E095B9C3E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18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20E62-E9F0-4A09-9E89-F45AF435FF1F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44EC-BD48-48D1-9C8E-E095B9C3E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89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20E62-E9F0-4A09-9E89-F45AF435FF1F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44EC-BD48-48D1-9C8E-E095B9C3E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49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20E62-E9F0-4A09-9E89-F45AF435FF1F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44EC-BD48-48D1-9C8E-E095B9C3E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7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9C20E62-E9F0-4A09-9E89-F45AF435FF1F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7DE44EC-BD48-48D1-9C8E-E095B9C3E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41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20E62-E9F0-4A09-9E89-F45AF435FF1F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44EC-BD48-48D1-9C8E-E095B9C3E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7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20E62-E9F0-4A09-9E89-F45AF435FF1F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44EC-BD48-48D1-9C8E-E095B9C3E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46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20E62-E9F0-4A09-9E89-F45AF435FF1F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44EC-BD48-48D1-9C8E-E095B9C3E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75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20E62-E9F0-4A09-9E89-F45AF435FF1F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44EC-BD48-48D1-9C8E-E095B9C3E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70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20E62-E9F0-4A09-9E89-F45AF435FF1F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44EC-BD48-48D1-9C8E-E095B9C3E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01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20E62-E9F0-4A09-9E89-F45AF435FF1F}" type="datetimeFigureOut">
              <a:rPr lang="zh-CN" altLang="en-US" smtClean="0"/>
              <a:t>2020/3/2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44EC-BD48-48D1-9C8E-E095B9C3E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0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9C20E62-E9F0-4A09-9E89-F45AF435FF1F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7DE44EC-BD48-48D1-9C8E-E095B9C3E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25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http://amuseum.cdstm.cn/AMuseum/nengyuan/htm/img/shuineng/shuinengliyong/ly1.jpg" TargetMode="External"/><Relationship Id="rId3" Type="http://schemas.openxmlformats.org/officeDocument/2006/relationships/image" Target="../media/image29.pn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http://www.pep.com.cn/gzls/js/tbjx/kb/tp/jcct_1/d1dy/201008/W020100830758319358065.jpg" TargetMode="External"/><Relationship Id="rId5" Type="http://schemas.openxmlformats.org/officeDocument/2006/relationships/image" Target="../media/image30.jpeg"/><Relationship Id="rId10" Type="http://schemas.openxmlformats.org/officeDocument/2006/relationships/image" Target="http://i2.w.yun.hjfile.cn/k12tiku/73/f/73fe9a43903ae8afacb4ae960b2e546f.png" TargetMode="External"/><Relationship Id="rId4" Type="http://schemas.openxmlformats.org/officeDocument/2006/relationships/image" Target="http://p2.so.qhimgs1.com/t015d725ca84dfc10de.png" TargetMode="External"/><Relationship Id="rId9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FF"/>
          </a:solidFill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32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2739480" y="1555678"/>
            <a:ext cx="6396403" cy="730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初中历史九年级</a:t>
            </a: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251409" y="2648236"/>
            <a:ext cx="11758910" cy="1454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4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4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  隋唐时期：繁荣与开放的时代（复习）</a:t>
            </a:r>
          </a:p>
        </p:txBody>
      </p:sp>
    </p:spTree>
    <p:extLst>
      <p:ext uri="{BB962C8B-B14F-4D97-AF65-F5344CB8AC3E}">
        <p14:creationId xmlns:p14="http://schemas.microsoft.com/office/powerpoint/2010/main" val="3562578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1859132" y="501239"/>
            <a:ext cx="25010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唐朝的建立</a:t>
            </a: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1990166" y="1382106"/>
            <a:ext cx="27222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zh-CN" sz="3600" b="1" dirty="0">
                <a:ea typeface="黑体" panose="02010609060101010101" pitchFamily="49" charset="-122"/>
              </a:rPr>
              <a:t>“</a:t>
            </a:r>
            <a:r>
              <a:rPr lang="zh-CN" altLang="en-US" sz="3600" b="1" dirty="0">
                <a:ea typeface="黑体" panose="02010609060101010101" pitchFamily="49" charset="-122"/>
              </a:rPr>
              <a:t>贞观之治”</a:t>
            </a:r>
          </a:p>
        </p:txBody>
      </p:sp>
      <p:sp>
        <p:nvSpPr>
          <p:cNvPr id="21508" name="Rectangle 6"/>
          <p:cNvSpPr>
            <a:spLocks noChangeArrowheads="1"/>
          </p:cNvSpPr>
          <p:nvPr/>
        </p:nvSpPr>
        <p:spPr bwMode="auto">
          <a:xfrm>
            <a:off x="1488902" y="2362727"/>
            <a:ext cx="29642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女皇帝武则天</a:t>
            </a:r>
          </a:p>
        </p:txBody>
      </p: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1990166" y="3243594"/>
            <a:ext cx="27222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zh-CN" sz="3600" b="1" dirty="0">
                <a:ea typeface="黑体" panose="02010609060101010101" pitchFamily="49" charset="-122"/>
              </a:rPr>
              <a:t>“</a:t>
            </a:r>
            <a:r>
              <a:rPr lang="zh-CN" altLang="en-US" sz="3600" b="1" dirty="0">
                <a:ea typeface="黑体" panose="02010609060101010101" pitchFamily="49" charset="-122"/>
              </a:rPr>
              <a:t>开元盛世”</a:t>
            </a:r>
          </a:p>
        </p:txBody>
      </p:sp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1792758" y="4286362"/>
            <a:ext cx="29196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经济的繁荣</a:t>
            </a:r>
          </a:p>
        </p:txBody>
      </p:sp>
      <p:sp>
        <p:nvSpPr>
          <p:cNvPr id="21511" name="Rectangle 10"/>
          <p:cNvSpPr>
            <a:spLocks noChangeArrowheads="1"/>
          </p:cNvSpPr>
          <p:nvPr/>
        </p:nvSpPr>
        <p:spPr bwMode="auto">
          <a:xfrm>
            <a:off x="4253606" y="4932693"/>
            <a:ext cx="533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民族的交往与交融</a:t>
            </a:r>
          </a:p>
        </p:txBody>
      </p:sp>
      <p:sp>
        <p:nvSpPr>
          <p:cNvPr id="21512" name="Rectangle 11"/>
          <p:cNvSpPr>
            <a:spLocks noChangeArrowheads="1"/>
          </p:cNvSpPr>
          <p:nvPr/>
        </p:nvSpPr>
        <p:spPr bwMode="auto">
          <a:xfrm>
            <a:off x="7833803" y="4293502"/>
            <a:ext cx="3505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开放的社会风气</a:t>
            </a:r>
          </a:p>
        </p:txBody>
      </p:sp>
      <p:sp>
        <p:nvSpPr>
          <p:cNvPr id="21513" name="Rectangle 12"/>
          <p:cNvSpPr>
            <a:spLocks noChangeArrowheads="1"/>
          </p:cNvSpPr>
          <p:nvPr/>
        </p:nvSpPr>
        <p:spPr bwMode="auto">
          <a:xfrm>
            <a:off x="7833803" y="3321743"/>
            <a:ext cx="3429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多彩的文学艺术</a:t>
            </a:r>
          </a:p>
        </p:txBody>
      </p:sp>
      <p:sp>
        <p:nvSpPr>
          <p:cNvPr id="21514" name="Rectangle 13"/>
          <p:cNvSpPr>
            <a:spLocks noChangeArrowheads="1"/>
          </p:cNvSpPr>
          <p:nvPr/>
        </p:nvSpPr>
        <p:spPr bwMode="auto">
          <a:xfrm>
            <a:off x="7833803" y="2325709"/>
            <a:ext cx="274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遣唐使来华</a:t>
            </a:r>
          </a:p>
        </p:txBody>
      </p:sp>
      <p:sp>
        <p:nvSpPr>
          <p:cNvPr id="21515" name="Rectangle 14"/>
          <p:cNvSpPr>
            <a:spLocks noChangeArrowheads="1"/>
          </p:cNvSpPr>
          <p:nvPr/>
        </p:nvSpPr>
        <p:spPr bwMode="auto">
          <a:xfrm>
            <a:off x="7833803" y="1360862"/>
            <a:ext cx="2362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鉴真东渡</a:t>
            </a:r>
          </a:p>
        </p:txBody>
      </p:sp>
      <p:sp>
        <p:nvSpPr>
          <p:cNvPr id="21516" name="Rectangle 15"/>
          <p:cNvSpPr>
            <a:spLocks noChangeArrowheads="1"/>
          </p:cNvSpPr>
          <p:nvPr/>
        </p:nvSpPr>
        <p:spPr bwMode="auto">
          <a:xfrm>
            <a:off x="7753904" y="364828"/>
            <a:ext cx="2362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玄奘西行</a:t>
            </a:r>
          </a:p>
        </p:txBody>
      </p:sp>
      <p:sp>
        <p:nvSpPr>
          <p:cNvPr id="2" name="矩形 1"/>
          <p:cNvSpPr/>
          <p:nvPr/>
        </p:nvSpPr>
        <p:spPr>
          <a:xfrm>
            <a:off x="3951910" y="2123882"/>
            <a:ext cx="3962400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8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唐朝</a:t>
            </a: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2639627" y="6106798"/>
            <a:ext cx="2286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安史之乱</a:t>
            </a: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4925627" y="6106798"/>
            <a:ext cx="2438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黄巢起义</a:t>
            </a: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7300403" y="6108906"/>
            <a:ext cx="2286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唐朝灭亡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1257098" y="372409"/>
            <a:ext cx="10523570" cy="551348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51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07" grpId="0"/>
      <p:bldP spid="21508" grpId="0"/>
      <p:bldP spid="21509" grpId="0"/>
      <p:bldP spid="21510" grpId="0"/>
      <p:bldP spid="21511" grpId="0"/>
      <p:bldP spid="21512" grpId="0"/>
      <p:bldP spid="21513" grpId="0"/>
      <p:bldP spid="21514" grpId="0"/>
      <p:bldP spid="21515" grpId="0"/>
      <p:bldP spid="21516" grpId="0"/>
      <p:bldP spid="14" grpId="0"/>
      <p:bldP spid="15" grpId="0"/>
      <p:bldP spid="16" grpId="0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2889" y="2482993"/>
            <a:ext cx="16489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</a:rPr>
              <a:t>隋朝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89915" y="1066801"/>
            <a:ext cx="20377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隋的统一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89915" y="2667659"/>
            <a:ext cx="25010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开通大运河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89915" y="4256104"/>
            <a:ext cx="38908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开创科举取士制度</a:t>
            </a:r>
          </a:p>
        </p:txBody>
      </p:sp>
    </p:spTree>
    <p:extLst>
      <p:ext uri="{BB962C8B-B14F-4D97-AF65-F5344CB8AC3E}">
        <p14:creationId xmlns:p14="http://schemas.microsoft.com/office/powerpoint/2010/main" val="325540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4011" y="2898492"/>
            <a:ext cx="16489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</a:rPr>
              <a:t>隋朝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89915" y="1066801"/>
            <a:ext cx="20377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ea typeface="黑体" panose="02010609060101010101" pitchFamily="49" charset="-122"/>
              </a:rPr>
              <a:t>隋的统一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131293" y="358212"/>
            <a:ext cx="1989591" cy="2401780"/>
            <a:chOff x="6835806" y="743534"/>
            <a:chExt cx="1989591" cy="240178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806" y="743534"/>
              <a:ext cx="1989591" cy="1989591"/>
            </a:xfrm>
            <a:prstGeom prst="rect">
              <a:avLst/>
            </a:prstGeom>
          </p:spPr>
        </p:pic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7122715" y="2683649"/>
              <a:ext cx="14157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隋文帝像</a:t>
              </a:r>
            </a:p>
          </p:txBody>
        </p:sp>
      </p:grp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833049" y="2964479"/>
            <a:ext cx="807760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意义：结束了长期分裂的局面，顺应了统一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多民族国家的历史发展大趋势。</a:t>
            </a:r>
          </a:p>
        </p:txBody>
      </p:sp>
    </p:spTree>
    <p:extLst>
      <p:ext uri="{BB962C8B-B14F-4D97-AF65-F5344CB8AC3E}">
        <p14:creationId xmlns:p14="http://schemas.microsoft.com/office/powerpoint/2010/main" val="153966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4011" y="2898492"/>
            <a:ext cx="16489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</a:rPr>
              <a:t>隋朝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89915" y="1066801"/>
            <a:ext cx="20377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隋的统一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89915" y="2406651"/>
            <a:ext cx="25010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开通大运河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66103" y="3581401"/>
            <a:ext cx="38908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>
                <a:ea typeface="黑体" panose="02010609060101010101" pitchFamily="49" charset="-122"/>
              </a:rPr>
              <a:t>开创科举取士制度</a:t>
            </a:r>
          </a:p>
        </p:txBody>
      </p:sp>
    </p:spTree>
    <p:extLst>
      <p:ext uri="{BB962C8B-B14F-4D97-AF65-F5344CB8AC3E}">
        <p14:creationId xmlns:p14="http://schemas.microsoft.com/office/powerpoint/2010/main" val="210199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4011" y="2898492"/>
            <a:ext cx="16489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</a:rPr>
              <a:t>隋朝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89915" y="2406651"/>
            <a:ext cx="25010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ea typeface="黑体" panose="02010609060101010101" pitchFamily="49" charset="-122"/>
              </a:rPr>
              <a:t>开通大运河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775021" y="102477"/>
            <a:ext cx="4075758" cy="4274241"/>
            <a:chOff x="7792777" y="66967"/>
            <a:chExt cx="4075758" cy="427424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2777" y="66967"/>
              <a:ext cx="4075758" cy="3812576"/>
            </a:xfrm>
            <a:prstGeom prst="rect">
              <a:avLst/>
            </a:prstGeom>
          </p:spPr>
        </p:pic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8738450" y="3879543"/>
              <a:ext cx="265970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隋朝大运河示意图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2728835" y="4608572"/>
            <a:ext cx="86515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意义：加强了南北地区政治、经济和文化交流；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巩固了隋王朝的统治。</a:t>
            </a:r>
          </a:p>
        </p:txBody>
      </p:sp>
      <p:sp>
        <p:nvSpPr>
          <p:cNvPr id="12" name="椭圆 11"/>
          <p:cNvSpPr/>
          <p:nvPr/>
        </p:nvSpPr>
        <p:spPr>
          <a:xfrm>
            <a:off x="8611339" y="2008765"/>
            <a:ext cx="497149" cy="355107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812899" y="140930"/>
            <a:ext cx="497149" cy="355107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727184" y="3328092"/>
            <a:ext cx="497149" cy="355107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52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4011" y="2898492"/>
            <a:ext cx="16489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</a:rPr>
              <a:t>隋朝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89915" y="1066801"/>
            <a:ext cx="20377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隋的统一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89915" y="2406651"/>
            <a:ext cx="25010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开通大运河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66103" y="3581401"/>
            <a:ext cx="38908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开创科举取士制度</a:t>
            </a:r>
          </a:p>
        </p:txBody>
      </p:sp>
    </p:spTree>
    <p:extLst>
      <p:ext uri="{BB962C8B-B14F-4D97-AF65-F5344CB8AC3E}">
        <p14:creationId xmlns:p14="http://schemas.microsoft.com/office/powerpoint/2010/main" val="108666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4011" y="2898492"/>
            <a:ext cx="16489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</a:rPr>
              <a:t>隋朝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3005" y="1558007"/>
            <a:ext cx="38908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zh-CN" altLang="en-US" sz="3600" b="1" dirty="0">
                <a:solidFill>
                  <a:srgbClr val="0000FF"/>
                </a:solidFill>
                <a:ea typeface="黑体" panose="02010609060101010101" pitchFamily="49" charset="-122"/>
              </a:rPr>
              <a:t>开创科举取士制度</a:t>
            </a:r>
          </a:p>
        </p:txBody>
      </p:sp>
      <p:sp>
        <p:nvSpPr>
          <p:cNvPr id="10" name="矩形 9"/>
          <p:cNvSpPr/>
          <p:nvPr/>
        </p:nvSpPr>
        <p:spPr>
          <a:xfrm>
            <a:off x="2095131" y="4739804"/>
            <a:ext cx="95168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    科举制的创立，是中国古代选官制度的一大变革，加强了皇帝在选官和用人上的权力，扩大了官吏的选拔范围，推动了教育的发展。</a:t>
            </a:r>
          </a:p>
        </p:txBody>
      </p:sp>
      <p:sp>
        <p:nvSpPr>
          <p:cNvPr id="7" name="矩形 6"/>
          <p:cNvSpPr/>
          <p:nvPr/>
        </p:nvSpPr>
        <p:spPr>
          <a:xfrm>
            <a:off x="2203005" y="3375546"/>
            <a:ext cx="96362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隋炀帝时，进士科的创立，标志着科举制的正式确立。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" t="3257" r="970" b="8716"/>
          <a:stretch/>
        </p:blipFill>
        <p:spPr>
          <a:xfrm>
            <a:off x="2639627" y="2442865"/>
            <a:ext cx="8599502" cy="212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4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4011" y="2898492"/>
            <a:ext cx="16489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</a:rPr>
              <a:t>隋朝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89915" y="1066801"/>
            <a:ext cx="20377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隋的统一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89915" y="2406651"/>
            <a:ext cx="25010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开通大运河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66103" y="3581401"/>
            <a:ext cx="38908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开创科举取士制度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89914" y="4648201"/>
            <a:ext cx="25010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隋朝的灭亡</a:t>
            </a:r>
          </a:p>
        </p:txBody>
      </p:sp>
    </p:spTree>
    <p:extLst>
      <p:ext uri="{BB962C8B-B14F-4D97-AF65-F5344CB8AC3E}">
        <p14:creationId xmlns:p14="http://schemas.microsoft.com/office/powerpoint/2010/main" val="262725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4011" y="2898492"/>
            <a:ext cx="16489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</a:rPr>
              <a:t>隋朝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89915" y="2406651"/>
            <a:ext cx="25010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zh-CN" altLang="en-US" sz="3600" b="1" dirty="0">
                <a:solidFill>
                  <a:srgbClr val="0000FF"/>
                </a:solidFill>
                <a:ea typeface="黑体" panose="02010609060101010101" pitchFamily="49" charset="-122"/>
              </a:rPr>
              <a:t>隋朝的灭亡</a:t>
            </a:r>
          </a:p>
        </p:txBody>
      </p:sp>
      <p:sp>
        <p:nvSpPr>
          <p:cNvPr id="10" name="矩形 9"/>
          <p:cNvSpPr/>
          <p:nvPr/>
        </p:nvSpPr>
        <p:spPr>
          <a:xfrm>
            <a:off x="394009" y="4040127"/>
            <a:ext cx="60600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主要原因：隋炀帝的残暴统治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227" y="342463"/>
            <a:ext cx="3813176" cy="2467654"/>
          </a:xfrm>
          <a:prstGeom prst="rect">
            <a:avLst/>
          </a:prstGeom>
        </p:spPr>
      </p:pic>
      <p:sp>
        <p:nvSpPr>
          <p:cNvPr id="7" name="圆角矩形标注 6"/>
          <p:cNvSpPr/>
          <p:nvPr/>
        </p:nvSpPr>
        <p:spPr>
          <a:xfrm>
            <a:off x="6163619" y="3120755"/>
            <a:ext cx="5572661" cy="2365644"/>
          </a:xfrm>
          <a:prstGeom prst="wedgeRoundRectCallout">
            <a:avLst>
              <a:gd name="adj1" fmla="val -64688"/>
              <a:gd name="adj2" fmla="val -5906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隋炀帝死后，被葬在扬州西北的雷塘。唐朝诗人罗隐在</a:t>
            </a:r>
            <a:r>
              <a:rPr lang="en-US" altLang="zh-CN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炀帝陵</a:t>
            </a:r>
            <a:r>
              <a:rPr lang="en-US" altLang="zh-CN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一诗中写到：“君王忍把平陈业，只换雷塘数亩田。”</a:t>
            </a:r>
          </a:p>
        </p:txBody>
      </p:sp>
    </p:spTree>
    <p:extLst>
      <p:ext uri="{BB962C8B-B14F-4D97-AF65-F5344CB8AC3E}">
        <p14:creationId xmlns:p14="http://schemas.microsoft.com/office/powerpoint/2010/main" val="175399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4011" y="2898492"/>
            <a:ext cx="16489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</a:rPr>
              <a:t>隋朝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29215" y="2901452"/>
            <a:ext cx="11112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发展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04480" y="2384913"/>
            <a:ext cx="49241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开通大运河（隋炀帝）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04481" y="3516557"/>
            <a:ext cx="65576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开创科举取士制度（隋炀帝）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42315" y="4648201"/>
            <a:ext cx="49125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灭亡：隋炀帝的暴政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642315" y="1219201"/>
            <a:ext cx="74959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统一：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589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年隋文帝统一全国</a:t>
            </a:r>
          </a:p>
        </p:txBody>
      </p:sp>
      <p:sp>
        <p:nvSpPr>
          <p:cNvPr id="4" name="自选图形 101"/>
          <p:cNvSpPr>
            <a:spLocks/>
          </p:cNvSpPr>
          <p:nvPr/>
        </p:nvSpPr>
        <p:spPr bwMode="auto">
          <a:xfrm>
            <a:off x="2265151" y="1542365"/>
            <a:ext cx="301918" cy="3500151"/>
          </a:xfrm>
          <a:prstGeom prst="leftBrace">
            <a:avLst>
              <a:gd name="adj1" fmla="val 85417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自选图形 101"/>
          <p:cNvSpPr>
            <a:spLocks/>
          </p:cNvSpPr>
          <p:nvPr/>
        </p:nvSpPr>
        <p:spPr bwMode="auto">
          <a:xfrm>
            <a:off x="3902082" y="2677658"/>
            <a:ext cx="190524" cy="1228517"/>
          </a:xfrm>
          <a:prstGeom prst="leftBrace">
            <a:avLst>
              <a:gd name="adj1" fmla="val 85417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72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4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5128" y="1353312"/>
            <a:ext cx="10329613" cy="3035808"/>
          </a:xfrm>
        </p:spPr>
        <p:txBody>
          <a:bodyPr/>
          <a:lstStyle/>
          <a:p>
            <a:r>
              <a:rPr lang="zh-CN" altLang="en-US" sz="6000" dirty="0"/>
              <a:t>隋唐时期：繁荣与开放的时代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36683" y="467617"/>
            <a:ext cx="7891272" cy="573497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中国古代史单元复习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463336" y="5587014"/>
            <a:ext cx="9144000" cy="730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zh-CN" altLang="en-US" sz="3600" dirty="0"/>
              <a:t>山东省济南实验初级中学  吴冬梅</a:t>
            </a:r>
          </a:p>
        </p:txBody>
      </p:sp>
    </p:spTree>
    <p:extLst>
      <p:ext uri="{BB962C8B-B14F-4D97-AF65-F5344CB8AC3E}">
        <p14:creationId xmlns:p14="http://schemas.microsoft.com/office/powerpoint/2010/main" val="472079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1859132" y="501239"/>
            <a:ext cx="25010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唐朝的建立</a:t>
            </a: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1990166" y="1382106"/>
            <a:ext cx="27222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zh-CN" sz="3600" b="1" dirty="0">
                <a:ea typeface="黑体" panose="02010609060101010101" pitchFamily="49" charset="-122"/>
              </a:rPr>
              <a:t>“</a:t>
            </a:r>
            <a:r>
              <a:rPr lang="zh-CN" altLang="en-US" sz="3600" b="1" dirty="0">
                <a:ea typeface="黑体" panose="02010609060101010101" pitchFamily="49" charset="-122"/>
              </a:rPr>
              <a:t>贞观之治”</a:t>
            </a:r>
          </a:p>
        </p:txBody>
      </p:sp>
      <p:sp>
        <p:nvSpPr>
          <p:cNvPr id="21508" name="Rectangle 6"/>
          <p:cNvSpPr>
            <a:spLocks noChangeArrowheads="1"/>
          </p:cNvSpPr>
          <p:nvPr/>
        </p:nvSpPr>
        <p:spPr bwMode="auto">
          <a:xfrm>
            <a:off x="1488902" y="2362727"/>
            <a:ext cx="29642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女皇帝武则天</a:t>
            </a:r>
          </a:p>
        </p:txBody>
      </p: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1990166" y="3243594"/>
            <a:ext cx="27222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zh-CN" sz="3600" b="1" dirty="0">
                <a:ea typeface="黑体" panose="02010609060101010101" pitchFamily="49" charset="-122"/>
              </a:rPr>
              <a:t>“</a:t>
            </a:r>
            <a:r>
              <a:rPr lang="zh-CN" altLang="en-US" sz="3600" b="1" dirty="0">
                <a:ea typeface="黑体" panose="02010609060101010101" pitchFamily="49" charset="-122"/>
              </a:rPr>
              <a:t>开元盛世”</a:t>
            </a:r>
          </a:p>
        </p:txBody>
      </p:sp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1792758" y="4286362"/>
            <a:ext cx="29196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经济的繁荣</a:t>
            </a:r>
          </a:p>
        </p:txBody>
      </p:sp>
      <p:sp>
        <p:nvSpPr>
          <p:cNvPr id="21511" name="Rectangle 10"/>
          <p:cNvSpPr>
            <a:spLocks noChangeArrowheads="1"/>
          </p:cNvSpPr>
          <p:nvPr/>
        </p:nvSpPr>
        <p:spPr bwMode="auto">
          <a:xfrm>
            <a:off x="4253606" y="4932693"/>
            <a:ext cx="533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民族的交往与交融</a:t>
            </a:r>
          </a:p>
        </p:txBody>
      </p:sp>
      <p:sp>
        <p:nvSpPr>
          <p:cNvPr id="21512" name="Rectangle 11"/>
          <p:cNvSpPr>
            <a:spLocks noChangeArrowheads="1"/>
          </p:cNvSpPr>
          <p:nvPr/>
        </p:nvSpPr>
        <p:spPr bwMode="auto">
          <a:xfrm>
            <a:off x="7833803" y="4293502"/>
            <a:ext cx="3505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开放的社会风气</a:t>
            </a:r>
          </a:p>
        </p:txBody>
      </p:sp>
      <p:sp>
        <p:nvSpPr>
          <p:cNvPr id="21513" name="Rectangle 12"/>
          <p:cNvSpPr>
            <a:spLocks noChangeArrowheads="1"/>
          </p:cNvSpPr>
          <p:nvPr/>
        </p:nvSpPr>
        <p:spPr bwMode="auto">
          <a:xfrm>
            <a:off x="7833803" y="3321743"/>
            <a:ext cx="3429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多彩的文学艺术</a:t>
            </a:r>
          </a:p>
        </p:txBody>
      </p:sp>
      <p:sp>
        <p:nvSpPr>
          <p:cNvPr id="21514" name="Rectangle 13"/>
          <p:cNvSpPr>
            <a:spLocks noChangeArrowheads="1"/>
          </p:cNvSpPr>
          <p:nvPr/>
        </p:nvSpPr>
        <p:spPr bwMode="auto">
          <a:xfrm>
            <a:off x="7833803" y="2325709"/>
            <a:ext cx="274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遣唐使来华</a:t>
            </a:r>
          </a:p>
        </p:txBody>
      </p:sp>
      <p:sp>
        <p:nvSpPr>
          <p:cNvPr id="21515" name="Rectangle 14"/>
          <p:cNvSpPr>
            <a:spLocks noChangeArrowheads="1"/>
          </p:cNvSpPr>
          <p:nvPr/>
        </p:nvSpPr>
        <p:spPr bwMode="auto">
          <a:xfrm>
            <a:off x="7833803" y="1360862"/>
            <a:ext cx="2362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鉴真东渡</a:t>
            </a:r>
          </a:p>
        </p:txBody>
      </p:sp>
      <p:sp>
        <p:nvSpPr>
          <p:cNvPr id="21516" name="Rectangle 15"/>
          <p:cNvSpPr>
            <a:spLocks noChangeArrowheads="1"/>
          </p:cNvSpPr>
          <p:nvPr/>
        </p:nvSpPr>
        <p:spPr bwMode="auto">
          <a:xfrm>
            <a:off x="7753904" y="364828"/>
            <a:ext cx="2362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玄奘西行</a:t>
            </a:r>
          </a:p>
        </p:txBody>
      </p:sp>
      <p:sp>
        <p:nvSpPr>
          <p:cNvPr id="2" name="矩形 1"/>
          <p:cNvSpPr/>
          <p:nvPr/>
        </p:nvSpPr>
        <p:spPr>
          <a:xfrm>
            <a:off x="3951910" y="2123882"/>
            <a:ext cx="3962400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8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唐朝</a:t>
            </a:r>
          </a:p>
        </p:txBody>
      </p:sp>
    </p:spTree>
    <p:extLst>
      <p:ext uri="{BB962C8B-B14F-4D97-AF65-F5344CB8AC3E}">
        <p14:creationId xmlns:p14="http://schemas.microsoft.com/office/powerpoint/2010/main" val="4184981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973825" y="1085815"/>
            <a:ext cx="2362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rgbClr val="FF0000"/>
                </a:solidFill>
                <a:ea typeface="黑体" panose="02010609060101010101" pitchFamily="49" charset="-122"/>
              </a:rPr>
              <a:t>政 治</a:t>
            </a:r>
          </a:p>
        </p:txBody>
      </p:sp>
      <p:sp>
        <p:nvSpPr>
          <p:cNvPr id="43012" name="Rectangle 10"/>
          <p:cNvSpPr>
            <a:spLocks noChangeArrowheads="1"/>
          </p:cNvSpPr>
          <p:nvPr/>
        </p:nvSpPr>
        <p:spPr bwMode="auto">
          <a:xfrm>
            <a:off x="540058" y="2855439"/>
            <a:ext cx="27222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zh-CN" sz="3600" b="1" dirty="0">
                <a:ea typeface="黑体" panose="02010609060101010101" pitchFamily="49" charset="-122"/>
              </a:rPr>
              <a:t>“</a:t>
            </a:r>
            <a:r>
              <a:rPr lang="zh-CN" altLang="en-US" sz="3600" b="1" dirty="0">
                <a:ea typeface="黑体" panose="02010609060101010101" pitchFamily="49" charset="-122"/>
              </a:rPr>
              <a:t>贞观之治”</a:t>
            </a:r>
          </a:p>
        </p:txBody>
      </p:sp>
      <p:sp>
        <p:nvSpPr>
          <p:cNvPr id="43013" name="Rectangle 11"/>
          <p:cNvSpPr>
            <a:spLocks noChangeArrowheads="1"/>
          </p:cNvSpPr>
          <p:nvPr/>
        </p:nvSpPr>
        <p:spPr bwMode="auto">
          <a:xfrm>
            <a:off x="540058" y="3726802"/>
            <a:ext cx="29642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女皇帝武则天</a:t>
            </a:r>
          </a:p>
        </p:txBody>
      </p:sp>
      <p:sp>
        <p:nvSpPr>
          <p:cNvPr id="43014" name="Rectangle 12"/>
          <p:cNvSpPr>
            <a:spLocks noChangeArrowheads="1"/>
          </p:cNvSpPr>
          <p:nvPr/>
        </p:nvSpPr>
        <p:spPr bwMode="auto">
          <a:xfrm>
            <a:off x="540058" y="4698308"/>
            <a:ext cx="27222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zh-CN" sz="3600" b="1" dirty="0">
                <a:ea typeface="黑体" panose="02010609060101010101" pitchFamily="49" charset="-122"/>
              </a:rPr>
              <a:t>“</a:t>
            </a:r>
            <a:r>
              <a:rPr lang="zh-CN" altLang="en-US" sz="3600" b="1" dirty="0">
                <a:ea typeface="黑体" panose="02010609060101010101" pitchFamily="49" charset="-122"/>
              </a:rPr>
              <a:t>开元盛世”</a:t>
            </a:r>
          </a:p>
        </p:txBody>
      </p:sp>
      <p:sp>
        <p:nvSpPr>
          <p:cNvPr id="43019" name="Rectangle 4"/>
          <p:cNvSpPr>
            <a:spLocks noChangeArrowheads="1"/>
          </p:cNvSpPr>
          <p:nvPr/>
        </p:nvSpPr>
        <p:spPr bwMode="auto">
          <a:xfrm>
            <a:off x="540058" y="1972789"/>
            <a:ext cx="25010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唐朝的建立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723278" y="1242339"/>
            <a:ext cx="222903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rgbClr val="0000FF"/>
                </a:solidFill>
                <a:ea typeface="黑体" panose="02010609060101010101" pitchFamily="49" charset="-122"/>
              </a:rPr>
              <a:t>经 济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4459177" y="2133324"/>
            <a:ext cx="3113475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经济的繁荣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507945" y="3811585"/>
            <a:ext cx="265970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rgbClr val="0000FF"/>
                </a:solidFill>
                <a:ea typeface="黑体" panose="02010609060101010101" pitchFamily="49" charset="-122"/>
              </a:rPr>
              <a:t>民族关系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917001" y="4609931"/>
            <a:ext cx="4392712" cy="68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民族交往与交融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7939378" y="938275"/>
            <a:ext cx="265970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rgbClr val="FF0000"/>
                </a:solidFill>
                <a:ea typeface="黑体" panose="02010609060101010101" pitchFamily="49" charset="-122"/>
              </a:rPr>
              <a:t>对外关系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7785896" y="4212658"/>
            <a:ext cx="3505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开放的社会风气</a:t>
            </a: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7787868" y="5002990"/>
            <a:ext cx="3429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多彩的文学艺术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8000198" y="1856857"/>
            <a:ext cx="274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/>
            <a:r>
              <a:rPr lang="zh-CN" altLang="en-US" sz="3600" b="1" dirty="0">
                <a:ea typeface="黑体" panose="02010609060101010101" pitchFamily="49" charset="-122"/>
              </a:rPr>
              <a:t>遣唐使来华</a:t>
            </a: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8381198" y="2599511"/>
            <a:ext cx="2362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/>
            <a:r>
              <a:rPr lang="zh-CN" altLang="en-US" sz="3600" b="1" dirty="0">
                <a:ea typeface="黑体" panose="02010609060101010101" pitchFamily="49" charset="-122"/>
              </a:rPr>
              <a:t>鉴真东渡</a:t>
            </a: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8152598" y="3355033"/>
            <a:ext cx="259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/>
            <a:r>
              <a:rPr lang="zh-CN" altLang="en-US" sz="3600" b="1" dirty="0">
                <a:ea typeface="黑体" panose="02010609060101010101" pitchFamily="49" charset="-122"/>
              </a:rPr>
              <a:t>玄奘西行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199176" y="1141793"/>
            <a:ext cx="3376943" cy="456562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3700586" y="1141793"/>
            <a:ext cx="3765534" cy="1960624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3700586" y="3555158"/>
            <a:ext cx="3960843" cy="2152258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7661429" y="938275"/>
            <a:ext cx="3332721" cy="302343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739938" y="4048393"/>
            <a:ext cx="3524861" cy="174492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336025" y="-8263"/>
            <a:ext cx="3962400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7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唐  朝</a:t>
            </a:r>
          </a:p>
        </p:txBody>
      </p:sp>
    </p:spTree>
    <p:extLst>
      <p:ext uri="{BB962C8B-B14F-4D97-AF65-F5344CB8AC3E}">
        <p14:creationId xmlns:p14="http://schemas.microsoft.com/office/powerpoint/2010/main" val="414378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13" grpId="0"/>
      <p:bldP spid="15" grpId="0"/>
      <p:bldP spid="17" grpId="0"/>
      <p:bldP spid="2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576633" y="2660055"/>
            <a:ext cx="2362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rgbClr val="FF0000"/>
                </a:solidFill>
                <a:ea typeface="黑体" panose="02010609060101010101" pitchFamily="49" charset="-122"/>
              </a:rPr>
              <a:t>政 治</a:t>
            </a:r>
          </a:p>
        </p:txBody>
      </p:sp>
      <p:sp>
        <p:nvSpPr>
          <p:cNvPr id="43012" name="Rectangle 10"/>
          <p:cNvSpPr>
            <a:spLocks noChangeArrowheads="1"/>
          </p:cNvSpPr>
          <p:nvPr/>
        </p:nvSpPr>
        <p:spPr bwMode="auto">
          <a:xfrm>
            <a:off x="2578698" y="2165521"/>
            <a:ext cx="27222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zh-CN" sz="3600" b="1" dirty="0">
                <a:ea typeface="黑体" panose="02010609060101010101" pitchFamily="49" charset="-122"/>
              </a:rPr>
              <a:t>“</a:t>
            </a:r>
            <a:r>
              <a:rPr lang="zh-CN" altLang="en-US" sz="3600" b="1" dirty="0">
                <a:ea typeface="黑体" panose="02010609060101010101" pitchFamily="49" charset="-122"/>
              </a:rPr>
              <a:t>贞观之治”</a:t>
            </a:r>
          </a:p>
        </p:txBody>
      </p:sp>
      <p:sp>
        <p:nvSpPr>
          <p:cNvPr id="43013" name="Rectangle 11"/>
          <p:cNvSpPr>
            <a:spLocks noChangeArrowheads="1"/>
          </p:cNvSpPr>
          <p:nvPr/>
        </p:nvSpPr>
        <p:spPr bwMode="auto">
          <a:xfrm>
            <a:off x="2578698" y="3493180"/>
            <a:ext cx="29642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女皇帝武则天</a:t>
            </a:r>
          </a:p>
        </p:txBody>
      </p:sp>
      <p:sp>
        <p:nvSpPr>
          <p:cNvPr id="43014" name="Rectangle 12"/>
          <p:cNvSpPr>
            <a:spLocks noChangeArrowheads="1"/>
          </p:cNvSpPr>
          <p:nvPr/>
        </p:nvSpPr>
        <p:spPr bwMode="auto">
          <a:xfrm>
            <a:off x="2507676" y="4820839"/>
            <a:ext cx="27222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zh-CN" sz="3600" b="1" dirty="0">
                <a:ea typeface="黑体" panose="02010609060101010101" pitchFamily="49" charset="-122"/>
              </a:rPr>
              <a:t>“</a:t>
            </a:r>
            <a:r>
              <a:rPr lang="zh-CN" altLang="en-US" sz="3600" b="1" dirty="0">
                <a:ea typeface="黑体" panose="02010609060101010101" pitchFamily="49" charset="-122"/>
              </a:rPr>
              <a:t>开元盛世”</a:t>
            </a:r>
          </a:p>
        </p:txBody>
      </p:sp>
      <p:sp>
        <p:nvSpPr>
          <p:cNvPr id="43019" name="Rectangle 4"/>
          <p:cNvSpPr>
            <a:spLocks noChangeArrowheads="1"/>
          </p:cNvSpPr>
          <p:nvPr/>
        </p:nvSpPr>
        <p:spPr bwMode="auto">
          <a:xfrm>
            <a:off x="2507676" y="1020118"/>
            <a:ext cx="25010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唐朝的建立</a:t>
            </a:r>
          </a:p>
        </p:txBody>
      </p:sp>
      <p:sp>
        <p:nvSpPr>
          <p:cNvPr id="29" name="矩形 28"/>
          <p:cNvSpPr/>
          <p:nvPr/>
        </p:nvSpPr>
        <p:spPr>
          <a:xfrm>
            <a:off x="0" y="29323"/>
            <a:ext cx="17577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</a:rPr>
              <a:t>唐朝</a:t>
            </a: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5453379" y="1020118"/>
            <a:ext cx="54081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618</a:t>
            </a:r>
            <a:r>
              <a:rPr lang="zh-CN" altLang="en-US" sz="32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年，李渊，定都长安</a:t>
            </a:r>
          </a:p>
        </p:txBody>
      </p:sp>
    </p:spTree>
    <p:extLst>
      <p:ext uri="{BB962C8B-B14F-4D97-AF65-F5344CB8AC3E}">
        <p14:creationId xmlns:p14="http://schemas.microsoft.com/office/powerpoint/2010/main" val="202727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30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430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/>
      <p:bldP spid="43012" grpId="1"/>
      <p:bldP spid="43019" grpId="0"/>
      <p:bldP spid="43019" grpId="1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10"/>
          <p:cNvSpPr>
            <a:spLocks noChangeArrowheads="1"/>
          </p:cNvSpPr>
          <p:nvPr/>
        </p:nvSpPr>
        <p:spPr bwMode="auto">
          <a:xfrm>
            <a:off x="91137" y="2201323"/>
            <a:ext cx="27222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ea typeface="黑体" panose="02010609060101010101" pitchFamily="49" charset="-122"/>
              </a:rPr>
              <a:t>“</a:t>
            </a:r>
            <a:r>
              <a:rPr lang="zh-CN" altLang="en-US" sz="3600" b="1" dirty="0">
                <a:solidFill>
                  <a:srgbClr val="0000FF"/>
                </a:solidFill>
                <a:ea typeface="黑体" panose="02010609060101010101" pitchFamily="49" charset="-122"/>
              </a:rPr>
              <a:t>贞观之治”</a:t>
            </a:r>
          </a:p>
        </p:txBody>
      </p:sp>
      <p:sp>
        <p:nvSpPr>
          <p:cNvPr id="29" name="矩形 28"/>
          <p:cNvSpPr/>
          <p:nvPr/>
        </p:nvSpPr>
        <p:spPr>
          <a:xfrm>
            <a:off x="1" y="29323"/>
            <a:ext cx="33950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</a:rPr>
              <a:t>唐朝</a:t>
            </a:r>
            <a:r>
              <a:rPr lang="en-US" altLang="zh-CN" sz="4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</a:rPr>
              <a:t>—</a:t>
            </a:r>
            <a:r>
              <a:rPr lang="zh-CN" altLang="en-US" sz="4000" b="1" dirty="0">
                <a:solidFill>
                  <a:srgbClr val="FF0000"/>
                </a:solidFill>
                <a:latin typeface="Century Gothic" panose="020B0502020202020204" pitchFamily="34" charset="0"/>
                <a:ea typeface="黑体" panose="02010609060101010101" pitchFamily="49" charset="-122"/>
              </a:rPr>
              <a:t>政治</a:t>
            </a: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2744723" y="840352"/>
            <a:ext cx="36133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治国思想：以民为本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-40284" y="3016859"/>
            <a:ext cx="2506575" cy="3148165"/>
            <a:chOff x="1288104" y="29323"/>
            <a:chExt cx="2506575" cy="314816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7733" y="29323"/>
              <a:ext cx="2036946" cy="3109024"/>
            </a:xfrm>
            <a:prstGeom prst="rect">
              <a:avLst/>
            </a:prstGeom>
          </p:spPr>
        </p:pic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1288104" y="1873285"/>
              <a:ext cx="553998" cy="1304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唐太宗像</a:t>
              </a:r>
            </a:p>
          </p:txBody>
        </p:sp>
      </p:grpSp>
      <p:sp>
        <p:nvSpPr>
          <p:cNvPr id="5" name="左箭头 4"/>
          <p:cNvSpPr/>
          <p:nvPr/>
        </p:nvSpPr>
        <p:spPr>
          <a:xfrm>
            <a:off x="6276514" y="1006901"/>
            <a:ext cx="422622" cy="156074"/>
          </a:xfrm>
          <a:prstGeom prst="lef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" t="3442" r="2649" b="33607"/>
          <a:stretch/>
        </p:blipFill>
        <p:spPr>
          <a:xfrm>
            <a:off x="6699135" y="78785"/>
            <a:ext cx="5492865" cy="17319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00" r="1238" b="2387"/>
          <a:stretch/>
        </p:blipFill>
        <p:spPr>
          <a:xfrm>
            <a:off x="5275152" y="4734963"/>
            <a:ext cx="6916848" cy="1336564"/>
          </a:xfrm>
          <a:prstGeom prst="rect">
            <a:avLst/>
          </a:prstGeom>
        </p:spPr>
      </p:pic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2676107" y="6165024"/>
            <a:ext cx="85896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社会状况：农业生产得到恢复和发展，社会秩序安定。</a:t>
            </a:r>
          </a:p>
        </p:txBody>
      </p:sp>
      <p:sp>
        <p:nvSpPr>
          <p:cNvPr id="17" name="椭圆 16"/>
          <p:cNvSpPr/>
          <p:nvPr/>
        </p:nvSpPr>
        <p:spPr>
          <a:xfrm>
            <a:off x="7066625" y="4734963"/>
            <a:ext cx="932156" cy="355107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65328" y="1780628"/>
            <a:ext cx="646690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政治上：①从善如流，知人善任；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②完善三省六部制；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③制定法律，减省刑罚；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④完善科举制（进士科）；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⑤严格考察官吏政绩。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经济上：①减轻农民负担；②发展农业生产。</a:t>
            </a:r>
          </a:p>
        </p:txBody>
      </p:sp>
      <p:sp>
        <p:nvSpPr>
          <p:cNvPr id="19" name="矩形 18"/>
          <p:cNvSpPr/>
          <p:nvPr/>
        </p:nvSpPr>
        <p:spPr>
          <a:xfrm>
            <a:off x="2813357" y="2963739"/>
            <a:ext cx="18814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治国措施</a:t>
            </a:r>
          </a:p>
        </p:txBody>
      </p:sp>
      <p:sp>
        <p:nvSpPr>
          <p:cNvPr id="9" name="上箭头 8"/>
          <p:cNvSpPr/>
          <p:nvPr/>
        </p:nvSpPr>
        <p:spPr>
          <a:xfrm>
            <a:off x="7457876" y="4490519"/>
            <a:ext cx="147035" cy="244444"/>
          </a:xfrm>
          <a:prstGeom prst="up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自选图形 101"/>
          <p:cNvSpPr>
            <a:spLocks/>
          </p:cNvSpPr>
          <p:nvPr/>
        </p:nvSpPr>
        <p:spPr bwMode="auto">
          <a:xfrm>
            <a:off x="4487440" y="2079090"/>
            <a:ext cx="317589" cy="2284680"/>
          </a:xfrm>
          <a:prstGeom prst="leftBrace">
            <a:avLst>
              <a:gd name="adj1" fmla="val 85417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9863091" y="1438183"/>
            <a:ext cx="2228295" cy="887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792457" y="1739911"/>
            <a:ext cx="3546600" cy="3509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784544" y="6125883"/>
            <a:ext cx="9346663" cy="6093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结果：政治比较清明，经济发展，国力增强，文教昌盛。</a:t>
            </a:r>
          </a:p>
        </p:txBody>
      </p:sp>
      <p:sp>
        <p:nvSpPr>
          <p:cNvPr id="24" name="自选图形 101"/>
          <p:cNvSpPr>
            <a:spLocks/>
          </p:cNvSpPr>
          <p:nvPr/>
        </p:nvSpPr>
        <p:spPr bwMode="auto">
          <a:xfrm>
            <a:off x="2505386" y="1082079"/>
            <a:ext cx="352156" cy="5221067"/>
          </a:xfrm>
          <a:prstGeom prst="leftBrace">
            <a:avLst>
              <a:gd name="adj1" fmla="val 85417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697526" y="2266548"/>
            <a:ext cx="564440" cy="5811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9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5" grpId="0" animBg="1"/>
      <p:bldP spid="16" grpId="0"/>
      <p:bldP spid="17" grpId="0" animBg="1"/>
      <p:bldP spid="8" grpId="0"/>
      <p:bldP spid="19" grpId="0"/>
      <p:bldP spid="9" grpId="0" animBg="1"/>
      <p:bldP spid="23" grpId="0" animBg="1"/>
      <p:bldP spid="18" grpId="0" animBg="1"/>
      <p:bldP spid="24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576633" y="2660055"/>
            <a:ext cx="2362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rgbClr val="FF0000"/>
                </a:solidFill>
                <a:ea typeface="黑体" panose="02010609060101010101" pitchFamily="49" charset="-122"/>
              </a:rPr>
              <a:t>政 治</a:t>
            </a:r>
          </a:p>
        </p:txBody>
      </p:sp>
      <p:sp>
        <p:nvSpPr>
          <p:cNvPr id="43012" name="Rectangle 10"/>
          <p:cNvSpPr>
            <a:spLocks noChangeArrowheads="1"/>
          </p:cNvSpPr>
          <p:nvPr/>
        </p:nvSpPr>
        <p:spPr bwMode="auto">
          <a:xfrm>
            <a:off x="2578698" y="2165521"/>
            <a:ext cx="27222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zh-CN" sz="3600" b="1" dirty="0">
                <a:ea typeface="黑体" panose="02010609060101010101" pitchFamily="49" charset="-122"/>
              </a:rPr>
              <a:t>“</a:t>
            </a:r>
            <a:r>
              <a:rPr lang="zh-CN" altLang="en-US" sz="3600" b="1" dirty="0">
                <a:ea typeface="黑体" panose="02010609060101010101" pitchFamily="49" charset="-122"/>
              </a:rPr>
              <a:t>贞观之治”</a:t>
            </a:r>
          </a:p>
        </p:txBody>
      </p:sp>
      <p:sp>
        <p:nvSpPr>
          <p:cNvPr id="43013" name="Rectangle 11"/>
          <p:cNvSpPr>
            <a:spLocks noChangeArrowheads="1"/>
          </p:cNvSpPr>
          <p:nvPr/>
        </p:nvSpPr>
        <p:spPr bwMode="auto">
          <a:xfrm>
            <a:off x="2578698" y="3493180"/>
            <a:ext cx="29642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女皇帝武则天</a:t>
            </a:r>
          </a:p>
        </p:txBody>
      </p:sp>
      <p:sp>
        <p:nvSpPr>
          <p:cNvPr id="43014" name="Rectangle 12"/>
          <p:cNvSpPr>
            <a:spLocks noChangeArrowheads="1"/>
          </p:cNvSpPr>
          <p:nvPr/>
        </p:nvSpPr>
        <p:spPr bwMode="auto">
          <a:xfrm>
            <a:off x="2507676" y="4820839"/>
            <a:ext cx="27222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zh-CN" sz="3600" b="1" dirty="0">
                <a:ea typeface="黑体" panose="02010609060101010101" pitchFamily="49" charset="-122"/>
              </a:rPr>
              <a:t>“</a:t>
            </a:r>
            <a:r>
              <a:rPr lang="zh-CN" altLang="en-US" sz="3600" b="1" dirty="0">
                <a:ea typeface="黑体" panose="02010609060101010101" pitchFamily="49" charset="-122"/>
              </a:rPr>
              <a:t>开元盛世”</a:t>
            </a:r>
          </a:p>
        </p:txBody>
      </p:sp>
      <p:sp>
        <p:nvSpPr>
          <p:cNvPr id="43019" name="Rectangle 4"/>
          <p:cNvSpPr>
            <a:spLocks noChangeArrowheads="1"/>
          </p:cNvSpPr>
          <p:nvPr/>
        </p:nvSpPr>
        <p:spPr bwMode="auto">
          <a:xfrm>
            <a:off x="2507676" y="1020118"/>
            <a:ext cx="25010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唐朝的建立</a:t>
            </a:r>
          </a:p>
        </p:txBody>
      </p:sp>
      <p:sp>
        <p:nvSpPr>
          <p:cNvPr id="29" name="矩形 28"/>
          <p:cNvSpPr/>
          <p:nvPr/>
        </p:nvSpPr>
        <p:spPr>
          <a:xfrm>
            <a:off x="0" y="29323"/>
            <a:ext cx="17577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</a:rPr>
              <a:t>唐朝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277279" y="2183869"/>
            <a:ext cx="63292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唐太宗李世民   治国思想、治国措施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682402" y="2900537"/>
            <a:ext cx="1994748" cy="2939613"/>
            <a:chOff x="7682402" y="2900537"/>
            <a:chExt cx="1994748" cy="293961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402" y="2900537"/>
              <a:ext cx="1994748" cy="2477948"/>
            </a:xfrm>
            <a:prstGeom prst="rect">
              <a:avLst/>
            </a:prstGeom>
          </p:spPr>
        </p:pic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7968684" y="5378485"/>
              <a:ext cx="14221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武则天像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5681707" y="5840150"/>
            <a:ext cx="61983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推行了贞观以来的一些政策和措施，为“开元盛世”的到来奠定了基础。</a:t>
            </a:r>
          </a:p>
        </p:txBody>
      </p:sp>
    </p:spTree>
    <p:extLst>
      <p:ext uri="{BB962C8B-B14F-4D97-AF65-F5344CB8AC3E}">
        <p14:creationId xmlns:p14="http://schemas.microsoft.com/office/powerpoint/2010/main" val="171511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30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/>
      <p:bldP spid="43013" grpId="1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576633" y="2660055"/>
            <a:ext cx="2362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rgbClr val="FF0000"/>
                </a:solidFill>
                <a:ea typeface="黑体" panose="02010609060101010101" pitchFamily="49" charset="-122"/>
              </a:rPr>
              <a:t>政 治</a:t>
            </a:r>
          </a:p>
        </p:txBody>
      </p:sp>
      <p:sp>
        <p:nvSpPr>
          <p:cNvPr id="43012" name="Rectangle 10"/>
          <p:cNvSpPr>
            <a:spLocks noChangeArrowheads="1"/>
          </p:cNvSpPr>
          <p:nvPr/>
        </p:nvSpPr>
        <p:spPr bwMode="auto">
          <a:xfrm>
            <a:off x="2578698" y="2165521"/>
            <a:ext cx="27222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zh-CN" sz="3600" b="1" dirty="0">
                <a:ea typeface="黑体" panose="02010609060101010101" pitchFamily="49" charset="-122"/>
              </a:rPr>
              <a:t>“</a:t>
            </a:r>
            <a:r>
              <a:rPr lang="zh-CN" altLang="en-US" sz="3600" b="1" dirty="0">
                <a:ea typeface="黑体" panose="02010609060101010101" pitchFamily="49" charset="-122"/>
              </a:rPr>
              <a:t>贞观之治”</a:t>
            </a:r>
          </a:p>
        </p:txBody>
      </p:sp>
      <p:sp>
        <p:nvSpPr>
          <p:cNvPr id="43013" name="Rectangle 11"/>
          <p:cNvSpPr>
            <a:spLocks noChangeArrowheads="1"/>
          </p:cNvSpPr>
          <p:nvPr/>
        </p:nvSpPr>
        <p:spPr bwMode="auto">
          <a:xfrm>
            <a:off x="2578698" y="3493180"/>
            <a:ext cx="29642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女皇帝武则天</a:t>
            </a:r>
          </a:p>
        </p:txBody>
      </p:sp>
      <p:sp>
        <p:nvSpPr>
          <p:cNvPr id="43014" name="Rectangle 12"/>
          <p:cNvSpPr>
            <a:spLocks noChangeArrowheads="1"/>
          </p:cNvSpPr>
          <p:nvPr/>
        </p:nvSpPr>
        <p:spPr bwMode="auto">
          <a:xfrm>
            <a:off x="2507676" y="4820839"/>
            <a:ext cx="27222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zh-CN" sz="3600" b="1" dirty="0">
                <a:ea typeface="黑体" panose="02010609060101010101" pitchFamily="49" charset="-122"/>
              </a:rPr>
              <a:t>“</a:t>
            </a:r>
            <a:r>
              <a:rPr lang="zh-CN" altLang="en-US" sz="3600" b="1" dirty="0">
                <a:ea typeface="黑体" panose="02010609060101010101" pitchFamily="49" charset="-122"/>
              </a:rPr>
              <a:t>开元盛世”</a:t>
            </a:r>
          </a:p>
        </p:txBody>
      </p:sp>
      <p:sp>
        <p:nvSpPr>
          <p:cNvPr id="43019" name="Rectangle 4"/>
          <p:cNvSpPr>
            <a:spLocks noChangeArrowheads="1"/>
          </p:cNvSpPr>
          <p:nvPr/>
        </p:nvSpPr>
        <p:spPr bwMode="auto">
          <a:xfrm>
            <a:off x="2507676" y="1020118"/>
            <a:ext cx="25010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唐朝的建立</a:t>
            </a:r>
          </a:p>
        </p:txBody>
      </p:sp>
      <p:sp>
        <p:nvSpPr>
          <p:cNvPr id="29" name="矩形 28"/>
          <p:cNvSpPr/>
          <p:nvPr/>
        </p:nvSpPr>
        <p:spPr>
          <a:xfrm>
            <a:off x="0" y="29323"/>
            <a:ext cx="17577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</a:rPr>
              <a:t>唐朝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277279" y="2183869"/>
            <a:ext cx="63292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唐太宗李世民   治国思想、治国措施</a:t>
            </a:r>
          </a:p>
        </p:txBody>
      </p:sp>
    </p:spTree>
    <p:extLst>
      <p:ext uri="{BB962C8B-B14F-4D97-AF65-F5344CB8AC3E}">
        <p14:creationId xmlns:p14="http://schemas.microsoft.com/office/powerpoint/2010/main" val="276421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30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" grpId="0"/>
      <p:bldP spid="43014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Rectangle 12"/>
          <p:cNvSpPr>
            <a:spLocks noChangeArrowheads="1"/>
          </p:cNvSpPr>
          <p:nvPr/>
        </p:nvSpPr>
        <p:spPr bwMode="auto">
          <a:xfrm>
            <a:off x="137623" y="2647830"/>
            <a:ext cx="29642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3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开元盛世”</a:t>
            </a:r>
          </a:p>
        </p:txBody>
      </p:sp>
      <p:sp>
        <p:nvSpPr>
          <p:cNvPr id="9" name="矩形 8"/>
          <p:cNvSpPr/>
          <p:nvPr/>
        </p:nvSpPr>
        <p:spPr>
          <a:xfrm>
            <a:off x="1" y="29323"/>
            <a:ext cx="33950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</a:rPr>
              <a:t>唐朝</a:t>
            </a:r>
            <a:r>
              <a:rPr lang="en-US" altLang="zh-CN" sz="4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</a:rPr>
              <a:t>—</a:t>
            </a:r>
            <a:r>
              <a:rPr lang="zh-CN" altLang="en-US" sz="4000" b="1" dirty="0">
                <a:solidFill>
                  <a:srgbClr val="FF0000"/>
                </a:solidFill>
                <a:latin typeface="Century Gothic" panose="020B0502020202020204" pitchFamily="34" charset="0"/>
                <a:ea typeface="黑体" panose="02010609060101010101" pitchFamily="49" charset="-122"/>
              </a:rPr>
              <a:t>政治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213" b="8480"/>
          <a:stretch/>
        </p:blipFill>
        <p:spPr>
          <a:xfrm>
            <a:off x="3716797" y="952919"/>
            <a:ext cx="7797541" cy="132599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636185" y="2385659"/>
            <a:ext cx="7878153" cy="609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政治稳定，经济繁荣，国库充盈，民众生活安定。</a:t>
            </a:r>
          </a:p>
        </p:txBody>
      </p:sp>
      <p:sp>
        <p:nvSpPr>
          <p:cNvPr id="12" name="矩形 11"/>
          <p:cNvSpPr/>
          <p:nvPr/>
        </p:nvSpPr>
        <p:spPr>
          <a:xfrm>
            <a:off x="3636185" y="2989462"/>
            <a:ext cx="8206628" cy="609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唐朝的国力达到前所未有的强大，进入了鼎盛时期。</a:t>
            </a:r>
          </a:p>
        </p:txBody>
      </p:sp>
      <p:sp>
        <p:nvSpPr>
          <p:cNvPr id="2" name="矩形 1"/>
          <p:cNvSpPr/>
          <p:nvPr/>
        </p:nvSpPr>
        <p:spPr>
          <a:xfrm>
            <a:off x="3920271" y="3971936"/>
            <a:ext cx="633569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重用贤能，进行改革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政治上：整顿吏治，裁减冗员；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经济上：发展经济，改革税制；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文化上：注重文教，编修经籍。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08644" y="4433032"/>
            <a:ext cx="34275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唐玄宗统治前期</a:t>
            </a:r>
          </a:p>
        </p:txBody>
      </p:sp>
      <p:sp>
        <p:nvSpPr>
          <p:cNvPr id="13" name="自选图形 101"/>
          <p:cNvSpPr>
            <a:spLocks/>
          </p:cNvSpPr>
          <p:nvPr/>
        </p:nvSpPr>
        <p:spPr bwMode="auto">
          <a:xfrm>
            <a:off x="3636186" y="4202663"/>
            <a:ext cx="284086" cy="1479046"/>
          </a:xfrm>
          <a:prstGeom prst="leftBrace">
            <a:avLst>
              <a:gd name="adj1" fmla="val 85417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65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  <p:bldP spid="14" grpId="0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576633" y="2660055"/>
            <a:ext cx="2362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rgbClr val="FF0000"/>
                </a:solidFill>
                <a:ea typeface="黑体" panose="02010609060101010101" pitchFamily="49" charset="-122"/>
              </a:rPr>
              <a:t>政 治</a:t>
            </a:r>
          </a:p>
        </p:txBody>
      </p:sp>
      <p:sp>
        <p:nvSpPr>
          <p:cNvPr id="43012" name="Rectangle 10"/>
          <p:cNvSpPr>
            <a:spLocks noChangeArrowheads="1"/>
          </p:cNvSpPr>
          <p:nvPr/>
        </p:nvSpPr>
        <p:spPr bwMode="auto">
          <a:xfrm>
            <a:off x="2578699" y="2165521"/>
            <a:ext cx="265119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zh-CN" sz="3600" b="1" dirty="0">
                <a:ea typeface="黑体" panose="02010609060101010101" pitchFamily="49" charset="-122"/>
              </a:rPr>
              <a:t>“</a:t>
            </a:r>
            <a:r>
              <a:rPr lang="zh-CN" altLang="en-US" sz="3600" b="1" dirty="0">
                <a:ea typeface="黑体" panose="02010609060101010101" pitchFamily="49" charset="-122"/>
              </a:rPr>
              <a:t>贞观之治”</a:t>
            </a:r>
          </a:p>
        </p:txBody>
      </p:sp>
      <p:sp>
        <p:nvSpPr>
          <p:cNvPr id="43013" name="Rectangle 11"/>
          <p:cNvSpPr>
            <a:spLocks noChangeArrowheads="1"/>
          </p:cNvSpPr>
          <p:nvPr/>
        </p:nvSpPr>
        <p:spPr bwMode="auto">
          <a:xfrm>
            <a:off x="2578698" y="3493180"/>
            <a:ext cx="29642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女皇帝武则天</a:t>
            </a:r>
          </a:p>
        </p:txBody>
      </p:sp>
      <p:sp>
        <p:nvSpPr>
          <p:cNvPr id="43014" name="Rectangle 12"/>
          <p:cNvSpPr>
            <a:spLocks noChangeArrowheads="1"/>
          </p:cNvSpPr>
          <p:nvPr/>
        </p:nvSpPr>
        <p:spPr bwMode="auto">
          <a:xfrm>
            <a:off x="2507676" y="4820839"/>
            <a:ext cx="27222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zh-CN" sz="3600" b="1" dirty="0">
                <a:ea typeface="黑体" panose="02010609060101010101" pitchFamily="49" charset="-122"/>
              </a:rPr>
              <a:t>“</a:t>
            </a:r>
            <a:r>
              <a:rPr lang="zh-CN" altLang="en-US" sz="3600" b="1" dirty="0">
                <a:ea typeface="黑体" panose="02010609060101010101" pitchFamily="49" charset="-122"/>
              </a:rPr>
              <a:t>开元盛世”</a:t>
            </a:r>
          </a:p>
        </p:txBody>
      </p:sp>
      <p:sp>
        <p:nvSpPr>
          <p:cNvPr id="43019" name="Rectangle 4"/>
          <p:cNvSpPr>
            <a:spLocks noChangeArrowheads="1"/>
          </p:cNvSpPr>
          <p:nvPr/>
        </p:nvSpPr>
        <p:spPr bwMode="auto">
          <a:xfrm>
            <a:off x="2507676" y="1020118"/>
            <a:ext cx="25010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唐朝的建立</a:t>
            </a:r>
          </a:p>
        </p:txBody>
      </p:sp>
      <p:sp>
        <p:nvSpPr>
          <p:cNvPr id="29" name="矩形 28"/>
          <p:cNvSpPr/>
          <p:nvPr/>
        </p:nvSpPr>
        <p:spPr>
          <a:xfrm>
            <a:off x="0" y="29323"/>
            <a:ext cx="17577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</a:rPr>
              <a:t>唐朝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5339423" y="2227076"/>
            <a:ext cx="63292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唐太宗李世民   治国思想、治国措施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229896" y="4907809"/>
            <a:ext cx="29641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唐玄宗统治前期</a:t>
            </a:r>
          </a:p>
        </p:txBody>
      </p:sp>
      <p:sp>
        <p:nvSpPr>
          <p:cNvPr id="10" name="自选图形 101"/>
          <p:cNvSpPr>
            <a:spLocks/>
          </p:cNvSpPr>
          <p:nvPr/>
        </p:nvSpPr>
        <p:spPr bwMode="auto">
          <a:xfrm>
            <a:off x="2265151" y="1542365"/>
            <a:ext cx="301918" cy="3500151"/>
          </a:xfrm>
          <a:prstGeom prst="leftBrace">
            <a:avLst>
              <a:gd name="adj1" fmla="val 85417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50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98073" y="1464929"/>
            <a:ext cx="222903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rgbClr val="0000FF"/>
                </a:solidFill>
                <a:ea typeface="黑体" panose="02010609060101010101" pitchFamily="49" charset="-122"/>
              </a:rPr>
              <a:t>经 济</a:t>
            </a:r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170585" y="3327615"/>
            <a:ext cx="2998743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经济的繁荣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29323"/>
            <a:ext cx="17577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</a:rPr>
              <a:t>唐朝</a:t>
            </a:r>
          </a:p>
        </p:txBody>
      </p:sp>
      <p:sp>
        <p:nvSpPr>
          <p:cNvPr id="6" name="矩形 5"/>
          <p:cNvSpPr/>
          <p:nvPr/>
        </p:nvSpPr>
        <p:spPr>
          <a:xfrm>
            <a:off x="3010775" y="1667423"/>
            <a:ext cx="1111202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农业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7258632" y="2991566"/>
            <a:ext cx="2249334" cy="3220913"/>
            <a:chOff x="9114742" y="2894286"/>
            <a:chExt cx="2249334" cy="3220913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5" t="2212" r="10712" b="9618"/>
            <a:stretch/>
          </p:blipFill>
          <p:spPr>
            <a:xfrm>
              <a:off x="9289498" y="2894286"/>
              <a:ext cx="1899822" cy="2806243"/>
            </a:xfrm>
            <a:prstGeom prst="rect">
              <a:avLst/>
            </a:prstGeom>
          </p:spPr>
        </p:pic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9114742" y="5715089"/>
              <a:ext cx="224933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唐三彩骑驼乐舞俑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412209" y="2913918"/>
            <a:ext cx="2574930" cy="3298561"/>
            <a:chOff x="5903245" y="3032910"/>
            <a:chExt cx="2574930" cy="3298561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3245" y="3032910"/>
              <a:ext cx="2574930" cy="2915861"/>
            </a:xfrm>
            <a:prstGeom prst="rect">
              <a:avLst/>
            </a:prstGeom>
          </p:spPr>
        </p:pic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6066043" y="5931361"/>
              <a:ext cx="224933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唐都长安城平面图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210364" y="73175"/>
            <a:ext cx="3115323" cy="2378340"/>
            <a:chOff x="6250620" y="197742"/>
            <a:chExt cx="3115323" cy="237834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0620" y="197742"/>
              <a:ext cx="3115323" cy="1978230"/>
            </a:xfrm>
            <a:prstGeom prst="rect">
              <a:avLst/>
            </a:prstGeom>
          </p:spPr>
        </p:pic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7808281" y="2175972"/>
              <a:ext cx="95891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曲辕犁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458729" y="107872"/>
            <a:ext cx="3564157" cy="2483330"/>
            <a:chOff x="7679927" y="323689"/>
            <a:chExt cx="3564157" cy="248333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74" r="7282" b="3727"/>
            <a:stretch/>
          </p:blipFill>
          <p:spPr>
            <a:xfrm>
              <a:off x="7679927" y="323689"/>
              <a:ext cx="1609571" cy="2175428"/>
            </a:xfrm>
            <a:prstGeom prst="rect">
              <a:avLst/>
            </a:prstGeom>
          </p:spPr>
        </p:pic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8085591" y="2406909"/>
              <a:ext cx="70083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筒车</a:t>
              </a:r>
            </a:p>
          </p:txBody>
        </p:sp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9301832" y="323689"/>
              <a:ext cx="1942252" cy="219136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“</a:t>
              </a: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如纺车，以细竹为之，车骨之末，缚以竹筒，旋转时低则舀水，高则泻水。”</a:t>
              </a:r>
            </a:p>
          </p:txBody>
        </p:sp>
      </p:grpSp>
      <p:sp>
        <p:nvSpPr>
          <p:cNvPr id="18" name="矩形 17"/>
          <p:cNvSpPr/>
          <p:nvPr/>
        </p:nvSpPr>
        <p:spPr>
          <a:xfrm>
            <a:off x="2893019" y="3451135"/>
            <a:ext cx="1569660" cy="6896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手工业</a:t>
            </a:r>
          </a:p>
        </p:txBody>
      </p:sp>
      <p:sp>
        <p:nvSpPr>
          <p:cNvPr id="19" name="矩形 18"/>
          <p:cNvSpPr/>
          <p:nvPr/>
        </p:nvSpPr>
        <p:spPr>
          <a:xfrm>
            <a:off x="3013981" y="4805079"/>
            <a:ext cx="1107996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商业</a:t>
            </a: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3320771" y="2428474"/>
            <a:ext cx="42484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发明推广曲辕犁、筒车</a:t>
            </a: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4489726" y="3814499"/>
            <a:ext cx="16663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唐三彩</a:t>
            </a: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3497741" y="5535370"/>
            <a:ext cx="368189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长安是国际性大都会，有市有坊</a:t>
            </a:r>
          </a:p>
        </p:txBody>
      </p:sp>
      <p:sp>
        <p:nvSpPr>
          <p:cNvPr id="25" name="自选图形 101"/>
          <p:cNvSpPr>
            <a:spLocks/>
          </p:cNvSpPr>
          <p:nvPr/>
        </p:nvSpPr>
        <p:spPr bwMode="auto">
          <a:xfrm>
            <a:off x="2690589" y="2014013"/>
            <a:ext cx="320185" cy="3259323"/>
          </a:xfrm>
          <a:prstGeom prst="leftBrace">
            <a:avLst>
              <a:gd name="adj1" fmla="val 85417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14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8" grpId="0"/>
      <p:bldP spid="19" grpId="0"/>
      <p:bldP spid="22" grpId="0"/>
      <p:bldP spid="23" grpId="0"/>
      <p:bldP spid="24" grpId="0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98073" y="1464929"/>
            <a:ext cx="27535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rgbClr val="0000FF"/>
                </a:solidFill>
                <a:ea typeface="黑体" panose="02010609060101010101" pitchFamily="49" charset="-122"/>
              </a:rPr>
              <a:t>民族关系</a:t>
            </a:r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299681" y="2794828"/>
            <a:ext cx="3402307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民族交往与交融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29323"/>
            <a:ext cx="17577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</a:rPr>
              <a:t>唐朝</a:t>
            </a:r>
          </a:p>
        </p:txBody>
      </p:sp>
      <p:sp>
        <p:nvSpPr>
          <p:cNvPr id="6" name="矩形 5"/>
          <p:cNvSpPr/>
          <p:nvPr/>
        </p:nvSpPr>
        <p:spPr>
          <a:xfrm>
            <a:off x="4900451" y="444821"/>
            <a:ext cx="5955476" cy="556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开明的民族政策，唐太宗“天可汗”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211" y="1154211"/>
            <a:ext cx="6065803" cy="4268528"/>
          </a:xfrm>
          <a:prstGeom prst="rect">
            <a:avLst/>
          </a:prstGeom>
        </p:spPr>
      </p:pic>
      <p:sp>
        <p:nvSpPr>
          <p:cNvPr id="17" name="椭圆 16"/>
          <p:cNvSpPr/>
          <p:nvPr/>
        </p:nvSpPr>
        <p:spPr>
          <a:xfrm>
            <a:off x="6818050" y="3500967"/>
            <a:ext cx="1207364" cy="355107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7751375" y="4208271"/>
            <a:ext cx="4031873" cy="2428935"/>
            <a:chOff x="7209837" y="3821683"/>
            <a:chExt cx="4031873" cy="2428935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7947" y="3821683"/>
              <a:ext cx="3257550" cy="2028825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7209837" y="5850508"/>
              <a:ext cx="403187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唐蕃会盟碑  唐蕃会盟碑局部拓片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860303" y="4208271"/>
            <a:ext cx="4017886" cy="2428935"/>
            <a:chOff x="5637319" y="3777534"/>
            <a:chExt cx="4017886" cy="2428935"/>
          </a:xfrm>
        </p:grpSpPr>
        <p:pic>
          <p:nvPicPr>
            <p:cNvPr id="22" name="Picture 4" descr="art003510094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7319" y="3777534"/>
              <a:ext cx="4017886" cy="2059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矩形 22"/>
            <p:cNvSpPr/>
            <p:nvPr/>
          </p:nvSpPr>
          <p:spPr>
            <a:xfrm>
              <a:off x="6360419" y="5806359"/>
              <a:ext cx="268415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唐朝阎立本</a:t>
              </a: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《</a:t>
              </a: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步辇图</a:t>
              </a: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》</a:t>
              </a:r>
            </a:p>
          </p:txBody>
        </p:sp>
      </p:grpSp>
      <p:sp>
        <p:nvSpPr>
          <p:cNvPr id="24" name="矩形 23"/>
          <p:cNvSpPr/>
          <p:nvPr/>
        </p:nvSpPr>
        <p:spPr>
          <a:xfrm>
            <a:off x="445630" y="4385288"/>
            <a:ext cx="341256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意义：唐蕃和亲促进了吐蕃经济和社会的发展。</a:t>
            </a:r>
          </a:p>
        </p:txBody>
      </p:sp>
      <p:sp>
        <p:nvSpPr>
          <p:cNvPr id="25" name="矩形 24"/>
          <p:cNvSpPr/>
          <p:nvPr/>
        </p:nvSpPr>
        <p:spPr>
          <a:xfrm>
            <a:off x="626180" y="3579658"/>
            <a:ext cx="341256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文成公主入藏</a:t>
            </a:r>
          </a:p>
        </p:txBody>
      </p:sp>
      <p:sp>
        <p:nvSpPr>
          <p:cNvPr id="27" name="椭圆 26"/>
          <p:cNvSpPr/>
          <p:nvPr/>
        </p:nvSpPr>
        <p:spPr>
          <a:xfrm>
            <a:off x="6490745" y="2539015"/>
            <a:ext cx="1578740" cy="56184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409"/>
          <a:stretch/>
        </p:blipFill>
        <p:spPr>
          <a:xfrm>
            <a:off x="4496401" y="1201975"/>
            <a:ext cx="7058025" cy="1460146"/>
          </a:xfrm>
          <a:prstGeom prst="rect">
            <a:avLst/>
          </a:prstGeom>
        </p:spPr>
      </p:pic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4496401" y="2639268"/>
            <a:ext cx="7493032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各民族相互影响、不断交融，共同发展。</a:t>
            </a:r>
          </a:p>
        </p:txBody>
      </p:sp>
    </p:spTree>
    <p:extLst>
      <p:ext uri="{BB962C8B-B14F-4D97-AF65-F5344CB8AC3E}">
        <p14:creationId xmlns:p14="http://schemas.microsoft.com/office/powerpoint/2010/main" val="61118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 animBg="1"/>
      <p:bldP spid="24" grpId="0"/>
      <p:bldP spid="25" grpId="0"/>
      <p:bldP spid="27" grpId="0" animBg="1"/>
      <p:bldP spid="27" grpId="1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25445" y="542702"/>
            <a:ext cx="8152531" cy="4766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indent="-1143000" algn="ctr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ea1ChsPeriod"/>
              <a:defRPr/>
            </a:pPr>
            <a:r>
              <a:rPr lang="zh-CN" altLang="en-US" sz="5400" b="1" kern="0" dirty="0"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t>知识回顾</a:t>
            </a:r>
            <a:endParaRPr lang="en-US" altLang="zh-CN" sz="5400" b="1" kern="0" dirty="0">
              <a:latin typeface="方正姚体" panose="02010601030101010101" pitchFamily="2" charset="-122"/>
              <a:ea typeface="方正姚体" panose="02010601030101010101" pitchFamily="2" charset="-122"/>
              <a:cs typeface="Times New Roman" panose="02020603050405020304" pitchFamily="18" charset="0"/>
            </a:endParaRPr>
          </a:p>
          <a:p>
            <a:pPr marL="1143000" indent="-1143000" algn="ctr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ea1ChsPeriod"/>
              <a:defRPr/>
            </a:pPr>
            <a:r>
              <a:rPr lang="zh-CN" altLang="en-US" sz="5400" b="1" kern="0" dirty="0"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t>知识落实</a:t>
            </a:r>
            <a:endParaRPr lang="en-US" altLang="zh-CN" sz="5400" b="1" kern="0" dirty="0">
              <a:latin typeface="方正姚体" panose="02010601030101010101" pitchFamily="2" charset="-122"/>
              <a:ea typeface="方正姚体" panose="02010601030101010101" pitchFamily="2" charset="-122"/>
              <a:cs typeface="Times New Roman" panose="02020603050405020304" pitchFamily="18" charset="0"/>
            </a:endParaRPr>
          </a:p>
          <a:p>
            <a:pPr marL="1143000" indent="-1143000" algn="ctr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ea1ChsPeriod"/>
              <a:defRPr/>
            </a:pPr>
            <a:r>
              <a:rPr lang="zh-CN" altLang="en-US" sz="5400" b="1" kern="0" dirty="0"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t>实战演练</a:t>
            </a:r>
            <a:endParaRPr lang="zh-CN" altLang="zh-CN" sz="5400" b="1" kern="100" dirty="0">
              <a:latin typeface="方正姚体" panose="02010601030101010101" pitchFamily="2" charset="-122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500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905702" y="1132106"/>
            <a:ext cx="3505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开放的社会风气</a:t>
            </a: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905702" y="3928791"/>
            <a:ext cx="3429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多彩的文学艺术</a:t>
            </a:r>
          </a:p>
        </p:txBody>
      </p:sp>
      <p:sp>
        <p:nvSpPr>
          <p:cNvPr id="4" name="矩形 3"/>
          <p:cNvSpPr/>
          <p:nvPr/>
        </p:nvSpPr>
        <p:spPr>
          <a:xfrm>
            <a:off x="1307394" y="2176333"/>
            <a:ext cx="96231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比较开放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，充满活力，</a:t>
            </a:r>
            <a:r>
              <a:rPr lang="zh-CN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兼容并包，尚武风气盛行一时</a:t>
            </a:r>
            <a:endParaRPr lang="zh-CN" altLang="en-US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8617" y="4703778"/>
            <a:ext cx="10483960" cy="623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唐诗：黄金时期，“诗仙”李白、“诗圣”杜甫、白居易</a:t>
            </a:r>
            <a:endParaRPr lang="en-US" altLang="zh-CN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06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98072" y="1464929"/>
            <a:ext cx="395198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rgbClr val="0000FF"/>
                </a:solidFill>
                <a:ea typeface="黑体" panose="02010609060101010101" pitchFamily="49" charset="-122"/>
              </a:rPr>
              <a:t>对外关系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29323"/>
            <a:ext cx="17577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</a:rPr>
              <a:t>唐朝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2412488" y="5062954"/>
            <a:ext cx="274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/>
            <a:r>
              <a:rPr lang="zh-CN" altLang="en-US" sz="3600" b="1" dirty="0">
                <a:ea typeface="黑体" panose="02010609060101010101" pitchFamily="49" charset="-122"/>
              </a:rPr>
              <a:t>遣唐使来华</a:t>
            </a: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5155688" y="5047266"/>
            <a:ext cx="2362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/>
            <a:r>
              <a:rPr lang="zh-CN" altLang="en-US" sz="3600" b="1" dirty="0">
                <a:ea typeface="黑体" panose="02010609060101010101" pitchFamily="49" charset="-122"/>
              </a:rPr>
              <a:t>鉴真东渡</a:t>
            </a: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8708976" y="5108916"/>
            <a:ext cx="259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/>
            <a:r>
              <a:rPr lang="zh-CN" altLang="en-US" sz="3600" b="1" dirty="0">
                <a:ea typeface="黑体" panose="02010609060101010101" pitchFamily="49" charset="-122"/>
              </a:rPr>
              <a:t>玄奘西行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584707" y="717257"/>
            <a:ext cx="3002711" cy="4345697"/>
            <a:chOff x="8584707" y="717257"/>
            <a:chExt cx="3002711" cy="4345697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4707" y="717257"/>
              <a:ext cx="3002711" cy="3899625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8815475" y="4662844"/>
              <a:ext cx="268415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玄奘西行求法（邮票）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705165" y="783810"/>
            <a:ext cx="3568823" cy="4279144"/>
            <a:chOff x="4705165" y="783810"/>
            <a:chExt cx="3568823" cy="4279144"/>
          </a:xfrm>
        </p:grpSpPr>
        <p:pic>
          <p:nvPicPr>
            <p:cNvPr id="1026" name="Picture 2" descr="http://img.hb.aicdn.com/bd4078d7a8096768035a64eb356302367a4852d130a2-WCEito_fw65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2681" y="783810"/>
              <a:ext cx="2873357" cy="38790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矩形 20"/>
            <p:cNvSpPr/>
            <p:nvPr/>
          </p:nvSpPr>
          <p:spPr>
            <a:xfrm>
              <a:off x="4705165" y="4662844"/>
              <a:ext cx="356882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日本奈良唐招提寺内的鉴真像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80307" y="5796228"/>
            <a:ext cx="321946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/>
            <a:r>
              <a:rPr lang="en-US" altLang="zh-CN" sz="3600" b="1" dirty="0">
                <a:ea typeface="黑体" panose="02010609060101010101" pitchFamily="49" charset="-122"/>
              </a:rPr>
              <a:t>《</a:t>
            </a:r>
            <a:r>
              <a:rPr lang="zh-CN" altLang="en-US" sz="3600" b="1" dirty="0">
                <a:ea typeface="黑体" panose="02010609060101010101" pitchFamily="49" charset="-122"/>
              </a:rPr>
              <a:t>大唐西域记</a:t>
            </a:r>
            <a:r>
              <a:rPr lang="en-US" altLang="zh-CN" sz="3600" b="1" dirty="0">
                <a:ea typeface="黑体" panose="02010609060101010101" pitchFamily="49" charset="-122"/>
              </a:rPr>
              <a:t>》</a:t>
            </a:r>
            <a:endParaRPr lang="zh-CN" altLang="en-US" sz="3600" b="1" dirty="0">
              <a:ea typeface="黑体" panose="02010609060101010101" pitchFamily="49" charset="-122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922516" y="3025264"/>
            <a:ext cx="34275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开放的对外政策</a:t>
            </a:r>
          </a:p>
        </p:txBody>
      </p:sp>
    </p:spTree>
    <p:extLst>
      <p:ext uri="{BB962C8B-B14F-4D97-AF65-F5344CB8AC3E}">
        <p14:creationId xmlns:p14="http://schemas.microsoft.com/office/powerpoint/2010/main" val="40612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13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654" y="340042"/>
            <a:ext cx="62410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</a:rPr>
              <a:t>唐朝兴盛的原因</a:t>
            </a:r>
          </a:p>
        </p:txBody>
      </p:sp>
      <p:sp>
        <p:nvSpPr>
          <p:cNvPr id="3" name="矩形 2"/>
          <p:cNvSpPr/>
          <p:nvPr/>
        </p:nvSpPr>
        <p:spPr>
          <a:xfrm>
            <a:off x="1671960" y="2342355"/>
            <a:ext cx="858174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    国家统一；统治者励精图治；善于用人；重视农业生产，发展经济</a:t>
            </a:r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开明的民族政策；开放的对外政策。</a:t>
            </a:r>
          </a:p>
        </p:txBody>
      </p:sp>
    </p:spTree>
    <p:extLst>
      <p:ext uri="{BB962C8B-B14F-4D97-AF65-F5344CB8AC3E}">
        <p14:creationId xmlns:p14="http://schemas.microsoft.com/office/powerpoint/2010/main" val="418294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33" y="1443210"/>
            <a:ext cx="8022594" cy="431849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072934" y="5835229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唐朝历史发展的基本过程</a:t>
            </a:r>
          </a:p>
        </p:txBody>
      </p:sp>
      <p:sp>
        <p:nvSpPr>
          <p:cNvPr id="8" name="矩形 7"/>
          <p:cNvSpPr/>
          <p:nvPr/>
        </p:nvSpPr>
        <p:spPr>
          <a:xfrm>
            <a:off x="4552426" y="3900695"/>
            <a:ext cx="1620957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唐太宗？</a:t>
            </a:r>
          </a:p>
        </p:txBody>
      </p:sp>
      <p:sp>
        <p:nvSpPr>
          <p:cNvPr id="9" name="矩形 8"/>
          <p:cNvSpPr/>
          <p:nvPr/>
        </p:nvSpPr>
        <p:spPr>
          <a:xfrm>
            <a:off x="4319242" y="2036863"/>
            <a:ext cx="3182389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唐玄宗统治前期？</a:t>
            </a:r>
          </a:p>
        </p:txBody>
      </p:sp>
      <p:sp>
        <p:nvSpPr>
          <p:cNvPr id="10" name="矩形 9"/>
          <p:cNvSpPr/>
          <p:nvPr/>
        </p:nvSpPr>
        <p:spPr>
          <a:xfrm>
            <a:off x="6791418" y="3236764"/>
            <a:ext cx="1980029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由盛转衰？</a:t>
            </a:r>
          </a:p>
        </p:txBody>
      </p:sp>
      <p:sp>
        <p:nvSpPr>
          <p:cNvPr id="11" name="矩形 10"/>
          <p:cNvSpPr/>
          <p:nvPr/>
        </p:nvSpPr>
        <p:spPr>
          <a:xfrm>
            <a:off x="2874410" y="2530249"/>
            <a:ext cx="1444832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武则天</a:t>
            </a:r>
          </a:p>
        </p:txBody>
      </p:sp>
      <p:sp>
        <p:nvSpPr>
          <p:cNvPr id="12" name="矩形 11"/>
          <p:cNvSpPr/>
          <p:nvPr/>
        </p:nvSpPr>
        <p:spPr>
          <a:xfrm>
            <a:off x="3829491" y="4288741"/>
            <a:ext cx="265649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“贞观之治”</a:t>
            </a:r>
          </a:p>
        </p:txBody>
      </p:sp>
      <p:sp>
        <p:nvSpPr>
          <p:cNvPr id="13" name="矩形 12"/>
          <p:cNvSpPr/>
          <p:nvPr/>
        </p:nvSpPr>
        <p:spPr>
          <a:xfrm>
            <a:off x="4134922" y="1495873"/>
            <a:ext cx="265649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“开元盛世”</a:t>
            </a:r>
          </a:p>
        </p:txBody>
      </p:sp>
      <p:sp>
        <p:nvSpPr>
          <p:cNvPr id="14" name="矩形 13"/>
          <p:cNvSpPr/>
          <p:nvPr/>
        </p:nvSpPr>
        <p:spPr>
          <a:xfrm>
            <a:off x="8540107" y="3244685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安史之乱</a:t>
            </a: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7150879" y="4154046"/>
            <a:ext cx="2438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2800" dirty="0">
                <a:ea typeface="黑体" panose="02010609060101010101" pitchFamily="49" charset="-122"/>
              </a:rPr>
              <a:t>黄巢起义</a:t>
            </a: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7456491" y="4516220"/>
            <a:ext cx="2286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2800" dirty="0">
                <a:ea typeface="黑体" panose="02010609060101010101" pitchFamily="49" charset="-122"/>
              </a:rPr>
              <a:t>唐朝灭亡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11225361" y="1681728"/>
            <a:ext cx="738664" cy="4956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五代十国的更迭与分立</a:t>
            </a:r>
          </a:p>
        </p:txBody>
      </p:sp>
    </p:spTree>
    <p:extLst>
      <p:ext uri="{BB962C8B-B14F-4D97-AF65-F5344CB8AC3E}">
        <p14:creationId xmlns:p14="http://schemas.microsoft.com/office/powerpoint/2010/main" val="143580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03"/>
          <a:stretch/>
        </p:blipFill>
        <p:spPr>
          <a:xfrm>
            <a:off x="668169" y="2166151"/>
            <a:ext cx="5381625" cy="40748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325"/>
          <a:stretch/>
        </p:blipFill>
        <p:spPr>
          <a:xfrm>
            <a:off x="668169" y="1040999"/>
            <a:ext cx="5381625" cy="11251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140" y="449035"/>
            <a:ext cx="5840964" cy="5791968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6933460" y="2672179"/>
            <a:ext cx="514905" cy="408372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8717872" y="3318385"/>
            <a:ext cx="2325949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6546673" y="3693110"/>
            <a:ext cx="1372209" cy="2624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0610295" y="3362774"/>
            <a:ext cx="514905" cy="408372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6837286" y="4775802"/>
            <a:ext cx="2325949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6837286" y="1484215"/>
            <a:ext cx="2947386" cy="79899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1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106011" y="2233533"/>
            <a:ext cx="4753904" cy="1609344"/>
          </a:xfrm>
        </p:spPr>
        <p:txBody>
          <a:bodyPr/>
          <a:lstStyle/>
          <a:p>
            <a:r>
              <a:rPr lang="zh-CN" altLang="en-US" dirty="0"/>
              <a:t>二、知识落实</a:t>
            </a:r>
          </a:p>
        </p:txBody>
      </p:sp>
    </p:spTree>
    <p:extLst>
      <p:ext uri="{BB962C8B-B14F-4D97-AF65-F5344CB8AC3E}">
        <p14:creationId xmlns:p14="http://schemas.microsoft.com/office/powerpoint/2010/main" val="27182663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2667" y="686854"/>
            <a:ext cx="10206361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 pitchFamily="18" charset="0"/>
                <a:ea typeface="黑体" panose="02010609060101010101" pitchFamily="49" charset="-122"/>
              </a:rPr>
              <a:t>课标要求：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53035" indent="-15303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仿宋" panose="02010609060101010101" pitchFamily="49" charset="-122"/>
                <a:ea typeface="宋体" panose="02010600030101010101" pitchFamily="2" charset="-122"/>
              </a:rPr>
              <a:t>1.</a:t>
            </a:r>
            <a:r>
              <a:rPr lang="zh-CN" altLang="zh-CN" sz="2400" b="1" kern="100" dirty="0">
                <a:latin typeface="Times New Roman" panose="02020603050405020304" pitchFamily="18" charset="0"/>
                <a:ea typeface="仿宋" panose="02010609060101010101" pitchFamily="49" charset="-122"/>
              </a:rPr>
              <a:t>知道隋朝的统一，了解科举取士制度的创建和大运河的开通；知道隋朝灭亡的原因。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53035" indent="-15303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仿宋" panose="02010609060101010101" pitchFamily="49" charset="-122"/>
                <a:ea typeface="宋体" panose="02010600030101010101" pitchFamily="2" charset="-122"/>
              </a:rPr>
              <a:t>2.</a:t>
            </a:r>
            <a:r>
              <a:rPr lang="zh-CN" altLang="zh-CN" sz="2400" b="1" kern="100" dirty="0">
                <a:latin typeface="Times New Roman" panose="02020603050405020304" pitchFamily="18" charset="0"/>
                <a:ea typeface="仿宋" panose="02010609060101010101" pitchFamily="49" charset="-122"/>
              </a:rPr>
              <a:t>知道唐太宗和“贞观之治”，知道唐玄宗和“开元盛世”，初步认识唐朝兴盛的原因。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53035" indent="-15303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仿宋" panose="02010609060101010101" pitchFamily="49" charset="-122"/>
                <a:ea typeface="宋体" panose="02010600030101010101" pitchFamily="2" charset="-122"/>
              </a:rPr>
              <a:t>3.</a:t>
            </a:r>
            <a:r>
              <a:rPr lang="zh-CN" altLang="zh-CN" sz="2400" b="1" kern="100" dirty="0">
                <a:latin typeface="Times New Roman" panose="02020603050405020304" pitchFamily="18" charset="0"/>
                <a:ea typeface="仿宋" panose="02010609060101010101" pitchFamily="49" charset="-122"/>
              </a:rPr>
              <a:t>以文成公主入藏、鉴真东渡、玄奘西行等史实为例，说明唐代民族和睦与中外文化交流的发展。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53035" indent="-15303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仿宋" panose="02010609060101010101" pitchFamily="49" charset="-122"/>
                <a:ea typeface="宋体" panose="02010600030101010101" pitchFamily="2" charset="-122"/>
              </a:rPr>
              <a:t>4.</a:t>
            </a:r>
            <a:r>
              <a:rPr lang="zh-CN" altLang="zh-CN" sz="2400" b="1" kern="100" dirty="0">
                <a:latin typeface="Times New Roman" panose="02020603050405020304" pitchFamily="18" charset="0"/>
                <a:ea typeface="仿宋" panose="02010609060101010101" pitchFamily="49" charset="-122"/>
              </a:rPr>
              <a:t>通过经济繁荣、开放的社会风气和唐诗的盛行，了解盛唐的社会气象。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53035" indent="-15303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仿宋" panose="02010609060101010101" pitchFamily="49" charset="-122"/>
                <a:ea typeface="宋体" panose="02010600030101010101" pitchFamily="2" charset="-122"/>
              </a:rPr>
              <a:t>5.</a:t>
            </a:r>
            <a:r>
              <a:rPr lang="zh-CN" altLang="zh-CN" sz="2400" b="1" kern="100" dirty="0">
                <a:latin typeface="Times New Roman" panose="02020603050405020304" pitchFamily="18" charset="0"/>
                <a:ea typeface="仿宋" panose="02010609060101010101" pitchFamily="49" charset="-122"/>
              </a:rPr>
              <a:t>知道“安史之乱”导致唐朝由盛转衰；知道唐朝灭亡后五代十国的局面。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27830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>
            <a:spLocks/>
          </p:cNvSpPr>
          <p:nvPr/>
        </p:nvSpPr>
        <p:spPr>
          <a:xfrm>
            <a:off x="6258757" y="148185"/>
            <a:ext cx="5757170" cy="73026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请同学们用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8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分钟记住下列知识点</a:t>
            </a:r>
          </a:p>
        </p:txBody>
      </p:sp>
      <p:sp>
        <p:nvSpPr>
          <p:cNvPr id="4" name="矩形 3"/>
          <p:cNvSpPr/>
          <p:nvPr/>
        </p:nvSpPr>
        <p:spPr>
          <a:xfrm>
            <a:off x="443882" y="457316"/>
            <a:ext cx="11452195" cy="625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  <a:spcAft>
                <a:spcPts val="0"/>
              </a:spcAft>
              <a:tabLst>
                <a:tab pos="198120" algn="l"/>
              </a:tabLst>
            </a:pP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隋唐时期的时代特征：</a:t>
            </a:r>
            <a:r>
              <a:rPr lang="zh-CN" altLang="zh-CN" sz="2200" b="1" u="sng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繁荣与开放的时代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lvl="0" algn="just">
              <a:lnSpc>
                <a:spcPct val="130000"/>
              </a:lnSpc>
              <a:spcAft>
                <a:spcPts val="0"/>
              </a:spcAft>
              <a:tabLst>
                <a:tab pos="198120" algn="l"/>
              </a:tabLst>
            </a:pP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隋朝在历史上的主要贡献：</a:t>
            </a:r>
            <a:r>
              <a:rPr lang="zh-CN" altLang="zh-CN" sz="2200" b="1" u="sng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统一全国，开通大运河，创立科举制度</a:t>
            </a:r>
            <a:r>
              <a:rPr lang="zh-CN" altLang="zh-CN" sz="2200" b="1" u="dbl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2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30000"/>
              </a:lnSpc>
              <a:spcAft>
                <a:spcPts val="0"/>
              </a:spcAft>
              <a:tabLst>
                <a:tab pos="198120" algn="l"/>
              </a:tabLst>
            </a:pP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大运河开通的意义：</a:t>
            </a:r>
            <a:r>
              <a:rPr lang="zh-CN" altLang="zh-CN" sz="2200" b="1" u="sng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加强了南北地区政治、经济和文化交流。巩固了隋王朝统治</a:t>
            </a:r>
            <a:r>
              <a:rPr lang="zh-CN" altLang="en-US" sz="2200" b="1" u="sng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200" u="sng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30000"/>
              </a:lnSpc>
              <a:spcAft>
                <a:spcPts val="0"/>
              </a:spcAft>
              <a:tabLst>
                <a:tab pos="198120" algn="l"/>
              </a:tabLst>
            </a:pP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唐朝两个封建治世：</a:t>
            </a:r>
            <a:r>
              <a:rPr lang="zh-CN" altLang="zh-CN" sz="2200" b="1" u="sng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唐太宗与“贞观之治”、唐玄宗与“开元盛世”</a:t>
            </a:r>
            <a:endParaRPr lang="zh-CN" altLang="zh-CN" sz="2200" u="sng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30000"/>
              </a:lnSpc>
              <a:spcAft>
                <a:spcPts val="0"/>
              </a:spcAft>
              <a:tabLst>
                <a:tab pos="198120" algn="l"/>
              </a:tabLst>
            </a:pP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唐太宗和唐玄宗治国方面共同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zh-CN" sz="2200" b="1" u="sng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改革内政、重用人才；重视发展生产；完善科举制</a:t>
            </a:r>
            <a:endParaRPr lang="zh-CN" altLang="zh-CN" sz="2200" u="sng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30000"/>
              </a:lnSpc>
              <a:spcAft>
                <a:spcPts val="0"/>
              </a:spcAft>
              <a:tabLst>
                <a:tab pos="198120" algn="l"/>
              </a:tabLst>
            </a:pP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6.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唐朝兴盛的原因</a:t>
            </a: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sz="2200" b="1" u="sng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国家统一；统治者励精图治；善于用人；重视农业生产，发展经济</a:t>
            </a:r>
            <a:r>
              <a:rPr lang="en-US" altLang="zh-CN" sz="2200" b="1" u="sng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lvl="0" algn="just">
              <a:lnSpc>
                <a:spcPct val="130000"/>
              </a:lnSpc>
              <a:spcAft>
                <a:spcPts val="0"/>
              </a:spcAft>
              <a:tabLst>
                <a:tab pos="198120" algn="l"/>
              </a:tabLst>
            </a:pPr>
            <a:r>
              <a:rPr lang="en-US" altLang="zh-CN" sz="22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2200" b="1" u="sng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200" b="1" u="sng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开明的民族政策；开放</a:t>
            </a:r>
            <a:r>
              <a:rPr lang="zh-CN" altLang="en-US" sz="2200" b="1" u="sng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的对外政策。</a:t>
            </a:r>
            <a:endParaRPr lang="zh-CN" altLang="zh-CN" sz="2200" u="sng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30000"/>
              </a:lnSpc>
              <a:spcAft>
                <a:spcPts val="0"/>
              </a:spcAft>
              <a:tabLst>
                <a:tab pos="198120" algn="l"/>
              </a:tabLst>
            </a:pP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7.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盛唐气象政治上的主要表现：</a:t>
            </a:r>
            <a:r>
              <a:rPr lang="zh-CN" altLang="zh-CN" sz="2200" b="1" u="sng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唐太宗与“贞观之治”、唐玄宗与“开元盛世”</a:t>
            </a:r>
            <a:endParaRPr lang="zh-CN" altLang="zh-CN" sz="2200" u="sng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30000"/>
              </a:lnSpc>
              <a:spcAft>
                <a:spcPts val="0"/>
              </a:spcAft>
              <a:tabLst>
                <a:tab pos="198120" algn="l"/>
              </a:tabLst>
            </a:pP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8.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盛唐气象经济上的主要表现：发明</a:t>
            </a:r>
            <a:r>
              <a:rPr lang="zh-CN" altLang="zh-CN" sz="2200" b="1" u="sng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曲辕犁和筒车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，唐三彩。</a:t>
            </a:r>
          </a:p>
          <a:p>
            <a:pPr lvl="0" algn="just">
              <a:lnSpc>
                <a:spcPct val="130000"/>
              </a:lnSpc>
              <a:spcAft>
                <a:spcPts val="0"/>
              </a:spcAft>
              <a:tabLst>
                <a:tab pos="198120" algn="l"/>
              </a:tabLst>
            </a:pP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9.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盛唐气象民族关系上的主要表现：</a:t>
            </a:r>
            <a:r>
              <a:rPr lang="zh-CN" altLang="zh-CN" sz="2200" b="1" u="sng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文成公主入藏，唐蕃和亲促进了吐蕃经济和社会的发展</a:t>
            </a:r>
            <a:r>
              <a:rPr lang="zh-CN" altLang="zh-CN" sz="2200" u="sng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lvl="0" algn="just">
              <a:lnSpc>
                <a:spcPct val="130000"/>
              </a:lnSpc>
              <a:spcAft>
                <a:spcPts val="0"/>
              </a:spcAft>
              <a:tabLst>
                <a:tab pos="198120" algn="l"/>
              </a:tabLst>
            </a:pP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10.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盛唐气象社会、文学上的主要表现：</a:t>
            </a:r>
            <a:r>
              <a:rPr lang="zh-CN" altLang="zh-CN" sz="2200" b="1" u="sng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开放的社会风气，唐诗盛行</a:t>
            </a:r>
            <a:endParaRPr lang="zh-CN" altLang="zh-CN" sz="2200" u="sng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30000"/>
              </a:lnSpc>
              <a:spcAft>
                <a:spcPts val="0"/>
              </a:spcAft>
              <a:tabLst>
                <a:tab pos="198120" algn="l"/>
              </a:tabLst>
            </a:pP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11.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盛唐气象对外关系上的主要表现： </a:t>
            </a:r>
            <a:r>
              <a:rPr lang="zh-CN" altLang="zh-CN" sz="2200" b="1" u="sng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鉴真东渡、玄奘西行《大唐西域记》</a:t>
            </a:r>
            <a:endParaRPr lang="zh-CN" altLang="zh-CN" sz="2200" u="sng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30000"/>
              </a:lnSpc>
              <a:spcAft>
                <a:spcPts val="0"/>
              </a:spcAft>
              <a:tabLst>
                <a:tab pos="198120" algn="l"/>
              </a:tabLst>
            </a:pP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12.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唐朝由盛转衰的标志：</a:t>
            </a:r>
            <a:r>
              <a:rPr lang="zh-CN" altLang="zh-CN" sz="2200" b="1" u="sng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安史之乱</a:t>
            </a:r>
            <a:r>
              <a:rPr lang="zh-CN" altLang="zh-CN" sz="22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2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30000"/>
              </a:lnSpc>
              <a:spcAft>
                <a:spcPts val="0"/>
              </a:spcAft>
              <a:tabLst>
                <a:tab pos="198120" algn="l"/>
              </a:tabLst>
            </a:pPr>
            <a:r>
              <a:rPr lang="en-US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13.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唐朝灭亡后的局面：</a:t>
            </a:r>
            <a:r>
              <a:rPr lang="zh-CN" altLang="zh-CN" sz="2200" b="1" u="sng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五代十国</a:t>
            </a:r>
            <a:r>
              <a:rPr lang="zh-CN" altLang="zh-CN" sz="22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藩镇割据局面的延续。</a:t>
            </a:r>
          </a:p>
        </p:txBody>
      </p:sp>
    </p:spTree>
    <p:extLst>
      <p:ext uri="{BB962C8B-B14F-4D97-AF65-F5344CB8AC3E}">
        <p14:creationId xmlns:p14="http://schemas.microsoft.com/office/powerpoint/2010/main" val="3721291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106011" y="2233533"/>
            <a:ext cx="4753904" cy="1609344"/>
          </a:xfrm>
        </p:spPr>
        <p:txBody>
          <a:bodyPr/>
          <a:lstStyle/>
          <a:p>
            <a:r>
              <a:rPr lang="zh-CN" altLang="en-US" dirty="0"/>
              <a:t>三、实战演练</a:t>
            </a:r>
          </a:p>
        </p:txBody>
      </p:sp>
    </p:spTree>
    <p:extLst>
      <p:ext uri="{BB962C8B-B14F-4D97-AF65-F5344CB8AC3E}">
        <p14:creationId xmlns:p14="http://schemas.microsoft.com/office/powerpoint/2010/main" val="1411494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2832" y="513317"/>
            <a:ext cx="1151135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．“他在位期间成功地统一了西晋末年以来近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300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年的分裂局面，改革制度，发展生产，注重吏治  ，国家安定，人民负担较轻，经济繁荣。”他在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1978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年美国学者麦克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哈特所著的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影响人类历史进程的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名人排行榜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中排行第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82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位。这位在西方人眼中影响深远的中国皇帝是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A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．秦始皇 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．汉武帝 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．隋文帝 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．唐太宗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．右图所示工程是世界上最长的、最古老的人工水道。这一工程是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A.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都江堰  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．灵渠   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．大运河 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．赵州桥 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．唐太宗在位期间，政治较为清明，经济得到发展，国力逐渐强盛，史称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A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．文景之治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．光武中兴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．贞观之治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．开元盛世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．唐朝科举，以考试成绩作为录取标准；明经科的录取率约为十分之一，进士科约为六十分之一；科举出身的官员占全部官员的比例略多于十分之一。从材料中得到的信息是</a:t>
            </a:r>
          </a:p>
          <a:p>
            <a:pPr lvl="0"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①科举制是用分科考试的方法来选拔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人才      ②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科举制是政府选官的主要来源</a:t>
            </a:r>
          </a:p>
          <a:p>
            <a:pPr lvl="0"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③科举选拔的标准是择优录取                ④科举考试基本年年进行</a:t>
            </a:r>
          </a:p>
          <a:p>
            <a:pPr lvl="0"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A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．①② 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．①③  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．②③  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．③④ </a:t>
            </a: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6258757" y="148185"/>
            <a:ext cx="5757170" cy="73026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请同学们用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分钟完成下面的练习题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307818" y="183785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3" name="图片 52" descr="image001_2345看图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0"/>
          <a:stretch>
            <a:fillRect/>
          </a:stretch>
        </p:blipFill>
        <p:spPr bwMode="auto">
          <a:xfrm>
            <a:off x="9973290" y="1913664"/>
            <a:ext cx="1779428" cy="173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9248281" y="1107400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zh-CN" altLang="en-US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37706" y="2264773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zh-CN" altLang="en-US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027708" y="3619589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zh-CN" altLang="en-US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37342" y="4944125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zh-CN" altLang="en-US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876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6516" y="2322309"/>
            <a:ext cx="4913702" cy="1609344"/>
          </a:xfrm>
        </p:spPr>
        <p:txBody>
          <a:bodyPr/>
          <a:lstStyle/>
          <a:p>
            <a:r>
              <a:rPr lang="zh-CN" altLang="en-US" dirty="0"/>
              <a:t>一、知识回顾</a:t>
            </a:r>
          </a:p>
        </p:txBody>
      </p:sp>
    </p:spTree>
    <p:extLst>
      <p:ext uri="{BB962C8B-B14F-4D97-AF65-F5344CB8AC3E}">
        <p14:creationId xmlns:p14="http://schemas.microsoft.com/office/powerpoint/2010/main" val="1685637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478932" y="330691"/>
            <a:ext cx="1114193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．在封建的男权社会，武则天作为我国历史上唯一的女皇帝，引发了时人和后人许多的关注和争议。下列有关武则天的评论，错误的是</a:t>
            </a:r>
          </a:p>
          <a:p>
            <a:pPr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A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．大力发展科举制，创立殿试制度 	     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．减轻人民负担，重视发展生产</a:t>
            </a:r>
          </a:p>
          <a:p>
            <a:pPr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C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．颇有作为，推动了社会经济的持续发展	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．选贤任能，政治清明，开创“开元盛世”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．某班举办主题为“中国古代农业发展”的图片展。下列工具由唐代农民改进而成的是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</a:p>
          <a:p>
            <a:pPr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A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．铁农具       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．耧车    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．翻车         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．曲辕犁</a:t>
            </a:r>
          </a:p>
          <a:p>
            <a:pPr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．在中国古代文学发展的历史中，唐朝在文学方面表现最为突出的贡献是</a:t>
            </a:r>
          </a:p>
          <a:p>
            <a:pPr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A.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词 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B.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诗歌 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C.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戏剧 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D.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小说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．“寂寞天宝后，园庐但蒿藜。我里百余家，世乱各东西。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……”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杜甫的这首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无家别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描述了哪次战乱后，广大劳动人民无家可归的悲惨状况</a:t>
            </a:r>
          </a:p>
          <a:p>
            <a:pPr indent="26670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A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．隋末农民起义 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．玄武门之变 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．安史之乱 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．黄巢起义</a:t>
            </a:r>
          </a:p>
          <a:p>
            <a:pPr lvl="0" indent="13335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b="1" dirty="0"/>
          </a:p>
        </p:txBody>
      </p:sp>
      <p:pic>
        <p:nvPicPr>
          <p:cNvPr id="2067" name="Picture 19" descr="http://p2.so.qhimgs1.com/t015d725ca84dfc10de.png"/>
          <p:cNvPicPr>
            <a:picLocks noChangeAspect="1" noChangeArrowheads="1"/>
          </p:cNvPicPr>
          <p:nvPr/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23" y="2791520"/>
            <a:ext cx="15430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://www.pep.com.cn/gzls/js/tbjx/kb/tp/jcct_1/d1dy/201008/W020100830758319358065.jpg"/>
          <p:cNvPicPr>
            <a:picLocks noChangeAspect="1" noChangeArrowheads="1"/>
          </p:cNvPicPr>
          <p:nvPr/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211" y="2791519"/>
            <a:ext cx="92392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http://amuseum.cdstm.cn/AMuseum/nengyuan/htm/img/shuineng/shuinengliyong/ly1.jpg"/>
          <p:cNvPicPr>
            <a:picLocks noChangeAspect="1" noChangeArrowheads="1"/>
          </p:cNvPicPr>
          <p:nvPr/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944" y="2791520"/>
            <a:ext cx="11049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i2.w.yun.hjfile.cn/k12tiku/73/f/73fe9a43903ae8afacb4ae960b2e546f.png"/>
          <p:cNvPicPr>
            <a:picLocks noChangeAspect="1" noChangeArrowheads="1"/>
          </p:cNvPicPr>
          <p:nvPr/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39" y="2791519"/>
            <a:ext cx="143827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0" y="144780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0" y="23717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0" y="329565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260371" y="602540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786967" y="2156253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215114" y="4093064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zh-CN" altLang="en-US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439867" y="5550482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zh-CN" altLang="en-US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143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4287" y="120835"/>
            <a:ext cx="11931589" cy="5978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9.</a:t>
            </a:r>
            <a:r>
              <a:rPr lang="zh-CN" altLang="zh-CN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阅读材料，</a:t>
            </a:r>
            <a:r>
              <a:rPr lang="zh-CN" altLang="en-US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完成下列要求</a:t>
            </a:r>
            <a:r>
              <a:rPr lang="zh-CN" altLang="zh-CN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b="1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材料一</a:t>
            </a: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至（开元）十三年（</a:t>
            </a:r>
            <a:r>
              <a:rPr lang="en-US" altLang="zh-CN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725 </a:t>
            </a:r>
            <a:r>
              <a:rPr lang="zh-CN" altLang="zh-CN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年）封泰山……自后天下无贵物，两京米斗不过二十文，面三十二文，绢一匹二百一十文。东至宋汴，西至岐州，夹路列店肆待客，酒馔丰溢……南诣荆襄，北至太原、范阳，西至蜀川、凉府，皆有店肆，以供商旅，远适数千里，不持寸刃。</a:t>
            </a:r>
            <a:r>
              <a:rPr lang="en-US" altLang="zh-CN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               </a:t>
            </a:r>
            <a:r>
              <a:rPr lang="zh-CN" altLang="zh-CN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——（唐）杜佑《通典》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zh-CN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材料一所描述的是我国古代哪一盛世局面？结合所学知识分析哪些措施对这一盛世局面的出现起到了促进作用？</a:t>
            </a: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endParaRPr lang="zh-CN" altLang="zh-CN" b="1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endParaRPr lang="en-US" altLang="zh-CN" b="1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zh-CN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材料二</a:t>
            </a:r>
            <a:r>
              <a:rPr lang="zh-CN" altLang="zh-CN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唐朝开明的民族政策还表现在任用大批各族贵族为官；实行并非屈辱而是民族友好的“和亲”政策。唐朝时期，各族之间战事较少，和平相处，共同发展成为主流，中华文明进入一个新的高峰。——施建中《中国古代史》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zh-CN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依据材料二，指出唐朝开明的民族政策产生的影响。结合所学知识，举出一例唐蕃和亲、建立深厚民族感情的史实。</a:t>
            </a: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endParaRPr lang="zh-CN" altLang="zh-CN" b="1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endParaRPr lang="en-US" altLang="zh-CN" b="1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zh-CN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材料三</a:t>
            </a: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复旦大学钱文忠教授在讲述唐朝对外关系时说：“一个伟大僧人西行取经的传奇故事，一条由信念、坚持和智慧浇铸而成的求知之路，一个民族胸襟开放、海纳百川的真实写照。”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材料三中的这位“伟大僧人”是谁？他为后世留下的研究中外交流史的珍贵文献是什么？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70246" y="3964676"/>
            <a:ext cx="842416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sz="2000" kern="1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影响：使各民族和平相处，共同发展，中华文明进入新的发展高峰</a:t>
            </a:r>
            <a:r>
              <a:rPr lang="zh-CN" altLang="en-US" sz="2000" kern="1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sz="2000" kern="1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sz="2000" kern="1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事例：文成公主入吐蕃</a:t>
            </a:r>
          </a:p>
        </p:txBody>
      </p:sp>
      <p:sp>
        <p:nvSpPr>
          <p:cNvPr id="6" name="矩形 5"/>
          <p:cNvSpPr/>
          <p:nvPr/>
        </p:nvSpPr>
        <p:spPr>
          <a:xfrm>
            <a:off x="1270246" y="1882855"/>
            <a:ext cx="8166715" cy="808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sz="2000" kern="1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盛世局面：“开元盛世”；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sz="2000" kern="1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措施：整顿吏治，发展经济，注重文教。（答出两点即可）</a:t>
            </a:r>
          </a:p>
        </p:txBody>
      </p:sp>
      <p:sp>
        <p:nvSpPr>
          <p:cNvPr id="7" name="矩形 6"/>
          <p:cNvSpPr/>
          <p:nvPr/>
        </p:nvSpPr>
        <p:spPr>
          <a:xfrm>
            <a:off x="1367901" y="5996226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sz="2000" kern="1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伟大僧人”：玄奘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sz="2000" kern="1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珍贵文献：《大唐西域记》</a:t>
            </a:r>
          </a:p>
        </p:txBody>
      </p:sp>
      <p:sp>
        <p:nvSpPr>
          <p:cNvPr id="8" name="椭圆 7"/>
          <p:cNvSpPr/>
          <p:nvPr/>
        </p:nvSpPr>
        <p:spPr>
          <a:xfrm>
            <a:off x="1988597" y="508893"/>
            <a:ext cx="692459" cy="40837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204839" y="3542190"/>
            <a:ext cx="6125592" cy="887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7117671" y="4922574"/>
            <a:ext cx="978764" cy="40837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747204" y="3925931"/>
            <a:ext cx="193385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5128" y="1353312"/>
            <a:ext cx="10329613" cy="3035808"/>
          </a:xfrm>
        </p:spPr>
        <p:txBody>
          <a:bodyPr/>
          <a:lstStyle/>
          <a:p>
            <a:r>
              <a:rPr lang="zh-CN" altLang="en-US" sz="6000" dirty="0"/>
              <a:t>隋唐时期：繁荣与开放的时代</a:t>
            </a:r>
          </a:p>
        </p:txBody>
      </p:sp>
      <p:sp>
        <p:nvSpPr>
          <p:cNvPr id="6" name="椭圆 5"/>
          <p:cNvSpPr/>
          <p:nvPr/>
        </p:nvSpPr>
        <p:spPr>
          <a:xfrm>
            <a:off x="736847" y="2041154"/>
            <a:ext cx="3417903" cy="166012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32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239" y="553735"/>
            <a:ext cx="8478174" cy="5285611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920" y="94014"/>
            <a:ext cx="2623262" cy="1104471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隋唐时期</a:t>
            </a:r>
          </a:p>
        </p:txBody>
      </p:sp>
      <p:sp>
        <p:nvSpPr>
          <p:cNvPr id="6" name="椭圆 5"/>
          <p:cNvSpPr/>
          <p:nvPr/>
        </p:nvSpPr>
        <p:spPr>
          <a:xfrm>
            <a:off x="57615" y="44390"/>
            <a:ext cx="2716567" cy="110970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450239" y="3822287"/>
            <a:ext cx="2645544" cy="201706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188562" y="5894849"/>
            <a:ext cx="5635841" cy="907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隋、唐、五代十国</a:t>
            </a:r>
          </a:p>
        </p:txBody>
      </p:sp>
    </p:spTree>
    <p:extLst>
      <p:ext uri="{BB962C8B-B14F-4D97-AF65-F5344CB8AC3E}">
        <p14:creationId xmlns:p14="http://schemas.microsoft.com/office/powerpoint/2010/main" val="105642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5128" y="1353312"/>
            <a:ext cx="3848915" cy="3035808"/>
          </a:xfrm>
        </p:spPr>
        <p:txBody>
          <a:bodyPr/>
          <a:lstStyle/>
          <a:p>
            <a:r>
              <a:rPr lang="zh-CN" altLang="en-US" sz="6000" dirty="0"/>
              <a:t>隋唐时期：</a:t>
            </a:r>
          </a:p>
        </p:txBody>
      </p:sp>
      <p:sp>
        <p:nvSpPr>
          <p:cNvPr id="6" name="椭圆 5"/>
          <p:cNvSpPr/>
          <p:nvPr/>
        </p:nvSpPr>
        <p:spPr>
          <a:xfrm>
            <a:off x="4607511" y="1970133"/>
            <a:ext cx="1731145" cy="166012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607511" y="1353312"/>
            <a:ext cx="6839210" cy="3035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/>
              <a:t>繁荣与开放的时代</a:t>
            </a:r>
          </a:p>
        </p:txBody>
      </p:sp>
      <p:sp>
        <p:nvSpPr>
          <p:cNvPr id="8" name="椭圆 7"/>
          <p:cNvSpPr/>
          <p:nvPr/>
        </p:nvSpPr>
        <p:spPr>
          <a:xfrm>
            <a:off x="6908307" y="1970133"/>
            <a:ext cx="1731145" cy="166012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4470646" y="371797"/>
            <a:ext cx="2817921" cy="907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时代特征？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 rot="795124">
            <a:off x="6367509" y="3793236"/>
            <a:ext cx="1081597" cy="9076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8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 rot="20561155">
            <a:off x="4785267" y="4458367"/>
            <a:ext cx="2817921" cy="907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 现</a:t>
            </a: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 rot="20561155">
            <a:off x="6810735" y="4458369"/>
            <a:ext cx="2817921" cy="907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 因</a:t>
            </a:r>
          </a:p>
        </p:txBody>
      </p:sp>
    </p:spTree>
    <p:extLst>
      <p:ext uri="{BB962C8B-B14F-4D97-AF65-F5344CB8AC3E}">
        <p14:creationId xmlns:p14="http://schemas.microsoft.com/office/powerpoint/2010/main" val="141294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83283" y="1479511"/>
            <a:ext cx="9982482" cy="1805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请翻阅课本</a:t>
            </a:r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1—26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页，回忆本单元的哪些史实体现了“繁荣与开放”。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986098" y="3522855"/>
            <a:ext cx="7513009" cy="1084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z="32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提醒</a:t>
            </a:r>
            <a:r>
              <a:rPr lang="en-US" altLang="zh-CN" sz="32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  <a:r>
              <a:rPr lang="zh-CN" altLang="en-US" sz="32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重点关注每一课的子目小标题</a:t>
            </a:r>
          </a:p>
        </p:txBody>
      </p:sp>
    </p:spTree>
    <p:extLst>
      <p:ext uri="{BB962C8B-B14F-4D97-AF65-F5344CB8AC3E}">
        <p14:creationId xmlns:p14="http://schemas.microsoft.com/office/powerpoint/2010/main" val="264516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4267201" y="1066801"/>
            <a:ext cx="20377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隋的统一</a:t>
            </a:r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4267201" y="2406651"/>
            <a:ext cx="25010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开通大运河</a:t>
            </a:r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4243389" y="3581401"/>
            <a:ext cx="38908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开创科举取士制度</a:t>
            </a:r>
          </a:p>
        </p:txBody>
      </p:sp>
      <p:sp>
        <p:nvSpPr>
          <p:cNvPr id="7" name="矩形 6"/>
          <p:cNvSpPr/>
          <p:nvPr/>
        </p:nvSpPr>
        <p:spPr>
          <a:xfrm>
            <a:off x="8134198" y="4971366"/>
            <a:ext cx="3962400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8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隋朝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267201" y="4756151"/>
            <a:ext cx="25010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隋朝的灭亡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892287" y="736847"/>
            <a:ext cx="4834463" cy="369311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/>
      <p:bldP spid="20484" grpId="0"/>
      <p:bldP spid="8" grpId="0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主要事件</Template>
  <TotalTime>1053</TotalTime>
  <Words>2313</Words>
  <Application>Microsoft Office PowerPoint</Application>
  <PresentationFormat>宽屏</PresentationFormat>
  <Paragraphs>299</Paragraphs>
  <Slides>41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5" baseType="lpstr">
      <vt:lpstr>等线</vt:lpstr>
      <vt:lpstr>方正姚体</vt:lpstr>
      <vt:lpstr>仿宋</vt:lpstr>
      <vt:lpstr>黑体</vt:lpstr>
      <vt:lpstr>楷体</vt:lpstr>
      <vt:lpstr>宋体</vt:lpstr>
      <vt:lpstr>Arial</vt:lpstr>
      <vt:lpstr>Century Gothic</vt:lpstr>
      <vt:lpstr>Rockwell</vt:lpstr>
      <vt:lpstr>Rockwell Condensed</vt:lpstr>
      <vt:lpstr>Times New Roman</vt:lpstr>
      <vt:lpstr>Wingdings</vt:lpstr>
      <vt:lpstr>Wingdings 3</vt:lpstr>
      <vt:lpstr>木活字</vt:lpstr>
      <vt:lpstr>PowerPoint 演示文稿</vt:lpstr>
      <vt:lpstr>隋唐时期：繁荣与开放的时代</vt:lpstr>
      <vt:lpstr>PowerPoint 演示文稿</vt:lpstr>
      <vt:lpstr>一、知识回顾</vt:lpstr>
      <vt:lpstr>隋唐时期：繁荣与开放的时代</vt:lpstr>
      <vt:lpstr>隋唐时期</vt:lpstr>
      <vt:lpstr>隋唐时期：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二、知识落实</vt:lpstr>
      <vt:lpstr>PowerPoint 演示文稿</vt:lpstr>
      <vt:lpstr>PowerPoint 演示文稿</vt:lpstr>
      <vt:lpstr>三、实战演练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吴冬梅</dc:creator>
  <cp:lastModifiedBy>会玲 郭</cp:lastModifiedBy>
  <cp:revision>249</cp:revision>
  <dcterms:created xsi:type="dcterms:W3CDTF">2020-02-08T13:46:02Z</dcterms:created>
  <dcterms:modified xsi:type="dcterms:W3CDTF">2020-03-02T05:49:23Z</dcterms:modified>
</cp:coreProperties>
</file>