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5" r:id="rId2"/>
    <p:sldId id="298" r:id="rId3"/>
    <p:sldId id="338" r:id="rId4"/>
    <p:sldId id="339" r:id="rId5"/>
    <p:sldId id="257" r:id="rId6"/>
    <p:sldId id="340" r:id="rId7"/>
    <p:sldId id="344" r:id="rId8"/>
    <p:sldId id="342" r:id="rId9"/>
    <p:sldId id="343" r:id="rId10"/>
    <p:sldId id="306" r:id="rId11"/>
    <p:sldId id="341" r:id="rId12"/>
    <p:sldId id="307" r:id="rId13"/>
    <p:sldId id="313" r:id="rId14"/>
    <p:sldId id="314" r:id="rId15"/>
    <p:sldId id="348" r:id="rId16"/>
    <p:sldId id="345" r:id="rId17"/>
    <p:sldId id="346" r:id="rId18"/>
    <p:sldId id="347" r:id="rId19"/>
    <p:sldId id="349" r:id="rId20"/>
    <p:sldId id="329" r:id="rId21"/>
    <p:sldId id="330" r:id="rId22"/>
    <p:sldId id="331" r:id="rId23"/>
    <p:sldId id="335" r:id="rId24"/>
    <p:sldId id="336" r:id="rId25"/>
    <p:sldId id="334" r:id="rId26"/>
    <p:sldId id="33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6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3300"/>
    <a:srgbClr val="FF0066"/>
    <a:srgbClr val="CCFFFF"/>
    <a:srgbClr val="66CCFF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698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076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C387285-E9B3-4589-8CF3-618724637C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ACE8AD-CADC-46B3-A772-D233630B9A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fld id="{8B87717B-B032-4629-A86A-E7E7F916CFB9}" type="datetimeFigureOut">
              <a:rPr lang="zh-CN" altLang="en-US"/>
              <a:pPr>
                <a:defRPr/>
              </a:pPr>
              <a:t>2020/2/26</a:t>
            </a:fld>
            <a:endParaRPr lang="zh-CN" alt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F3081B5E-5AC9-4D3E-8BB3-988A8DEB130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id="{A953C507-1BF9-48DA-AAE3-F97DC2AEF46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C42A5-6FB4-43BD-B673-26B97B44ED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A6D-E8AE-45CB-A2C1-EBAA5CD73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F87BFE-25BA-4FFD-920D-07801AA197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07CEFE9-AE22-44F2-88FE-19EF31A8AD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ln/>
        </p:spPr>
      </p:sp>
      <p:sp>
        <p:nvSpPr>
          <p:cNvPr id="18435" name="文本占位符 2">
            <a:extLst>
              <a:ext uri="{FF2B5EF4-FFF2-40B4-BE49-F238E27FC236}">
                <a16:creationId xmlns:a16="http://schemas.microsoft.com/office/drawing/2014/main" id="{737DAEB0-6014-4278-8334-E305ED0A8F6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3C4C65-ED79-4E77-925C-185F9E562E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99289E-2D82-48BF-A31B-E4BE322E9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741DD2-A709-47C5-8DBF-46091680E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5600B-0EA8-4790-8B6D-E6075133821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378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DBB798-DED4-417A-88EC-511D4E484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1641D4-EADA-4CE7-AF96-3B4283F29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2262C-1C00-4597-8984-1A5049B19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3C7E1-9685-43FF-8AC9-F92375729ED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95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B6FCD7-504B-45DF-ADE6-967454864F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C58CD-A207-498E-9513-9A7EEE117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E83FA0-4388-4ED2-BDD3-D34F41F80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5CDB7-F328-49DF-9ECC-CA1EAC6AA60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3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D3F73F-6BB5-442F-B906-02B36D210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C34837-03C0-4E23-84C8-46B601F407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F0F142-48C3-4B8D-811B-DD9E4339A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66E9F-9130-4357-8A53-719AC41DF35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07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6F3ADD-0058-44C3-B466-BB27319018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806C71-5370-4ACD-9745-6D75BDDE2D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6CF7AA-EE01-4C6F-A619-0FE17CB2B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027-C72E-481D-834D-91F354E1DD4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34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7C075-7B09-4A62-8041-C1D67F51E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D3473-711C-4A51-9430-7330BBC89D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B5D0AE-92BD-43B9-BB51-EFC8A7CF7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D4A46-30F6-490D-ACAF-1DB825437F0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427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F51D36-A515-4699-AA4A-D72CC928DC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BDA094-BBE9-49B2-B86A-ED329333A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9251F74-4851-4BB2-8005-7461B6710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56FB0-1987-43C1-84BD-E8B9A2944B1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658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22B7E1-45EF-4851-91EB-27355B742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3C1D95-CB74-4350-884B-1418712517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6E48EB-4AFB-4362-9FBF-C25687336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AFE3-1342-4374-8757-A79B3C4AD93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879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C184BA-E489-462A-980A-DC6911ADDA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21F848-2511-4C93-A7C3-3EF06B9DB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4D24CF-A165-48E4-853F-F5460DBF4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EC015-56CE-4AE8-9D4D-754EE6C1531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4057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8E279-3E06-4771-9262-1C0B57E3C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31409-2798-4076-92AE-F0835A494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84570-868E-4F6C-A2F4-F093B91D5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9153F-347C-46CE-92B7-E3912A64603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516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F2E6E-E60C-41EF-8E2E-2B727C471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7FC36-35E3-4BA4-8817-57A898771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433401-F18B-4451-B119-5099C7A792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506F4-4C7A-49F0-B550-5166AE8890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15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87C6D2-6894-4E06-AA18-A67516A1FE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86AB15-F754-40ED-9574-A023AA7AB3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48FB93-747E-44A4-AB6B-6254F1B538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F3AC353-3FD7-4B11-8E32-43D97D9736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20D936-B00B-4EBD-AF53-24FB4AB6A6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08995DC-157F-4F6C-9256-7A3427D56ED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://h.hiphotos.baidu.com/zhidao/wh=450,600/sign=39a3bcf33987e9504242fb6825087f75/86d6277f9e2f0708a79b9930ea24b899a901f260.jp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C:\Documents%20and%20Settings\Administrator\&#26700;&#38754;\1&#28248;&#25945;&#22320;&#29702;&#20013;&#32771;&#22797;&#20064;&#26041;&#26696;\SD009.EPS" TargetMode="External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5" Type="http://schemas.openxmlformats.org/officeDocument/2006/relationships/image" Target="file:///C:\Documents%20and%20Settings\Administrator\&#26700;&#38754;\1&#28248;&#25945;&#22320;&#29702;&#20013;&#32771;&#22797;&#20064;&#26041;&#26696;\SD010.EPS" TargetMode="External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AA80324-C335-465C-B8C9-6AEDFDDE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188913"/>
            <a:ext cx="491172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第二章　　地球的面貌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C8500813-BFD1-4F29-A8DC-1F950927F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893763"/>
            <a:ext cx="41703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第一节　　认识地球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23B140FE-B0C6-402A-8450-9D5AF54E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412875"/>
            <a:ext cx="312578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一、地球的形状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F1551C37-E4C5-4038-B9D7-F0B654900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928938"/>
            <a:ext cx="8058150" cy="523875"/>
          </a:xfrm>
          <a:prstGeom prst="rect">
            <a:avLst/>
          </a:prstGeom>
          <a:noFill/>
          <a:ln w="9525" cmpd="sng">
            <a:solidFill>
              <a:srgbClr val="FFFF00"/>
            </a:solidFill>
            <a:miter lim="800000"/>
          </a:ln>
          <a:effectLst/>
        </p:spPr>
        <p:txBody>
          <a:bodyPr lIns="0" rIns="0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地球的形状：</a:t>
            </a:r>
            <a:r>
              <a:rPr 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两极稍扁、赤道略鼓的不规则的球体</a:t>
            </a:r>
          </a:p>
        </p:txBody>
      </p:sp>
      <p:sp>
        <p:nvSpPr>
          <p:cNvPr id="11270" name="Text Box 6">
            <a:extLst>
              <a:ext uri="{FF2B5EF4-FFF2-40B4-BE49-F238E27FC236}">
                <a16:creationId xmlns:a16="http://schemas.microsoft.com/office/drawing/2014/main" id="{2A1FE160-84C3-42C4-8ECD-6DB5865F4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3646488"/>
            <a:ext cx="31257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、地球有</a:t>
            </a: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多大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6AA971A5-E483-4426-B55D-381CACE62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071688"/>
            <a:ext cx="8643937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关于地球形状的认识：盖天说→浑天说→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zh-CN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lang="zh-CN" sz="28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807D8AB-8299-41D9-B222-8E9D0D627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14813"/>
            <a:ext cx="2214562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、地球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仪</a:t>
            </a:r>
            <a:endParaRPr 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3143B-DD9D-45CB-AA13-91DDD5BE5795}"/>
              </a:ext>
            </a:extLst>
          </p:cNvPr>
          <p:cNvSpPr txBox="1"/>
          <p:nvPr/>
        </p:nvSpPr>
        <p:spPr>
          <a:xfrm>
            <a:off x="428625" y="4786313"/>
            <a:ext cx="73374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地球仪的基本结构：南北极、地轴、经纬线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C8DB8-3292-45CE-8B63-47B21EBA6073}"/>
              </a:ext>
            </a:extLst>
          </p:cNvPr>
          <p:cNvSpPr txBox="1"/>
          <p:nvPr/>
        </p:nvSpPr>
        <p:spPr>
          <a:xfrm>
            <a:off x="428625" y="5262563"/>
            <a:ext cx="34163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纬线：定义、特点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F088D-A791-4839-864F-FAC50C638642}"/>
              </a:ext>
            </a:extLst>
          </p:cNvPr>
          <p:cNvSpPr txBox="1"/>
          <p:nvPr/>
        </p:nvSpPr>
        <p:spPr>
          <a:xfrm>
            <a:off x="428625" y="5643563"/>
            <a:ext cx="87153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纬度：纬度划分、特殊纬线及其度数、高中低纬度带的划分</a:t>
            </a: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042">
            <a:extLst>
              <a:ext uri="{FF2B5EF4-FFF2-40B4-BE49-F238E27FC236}">
                <a16:creationId xmlns:a16="http://schemas.microsoft.com/office/drawing/2014/main" id="{803BF803-4884-412F-AF67-04B73438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941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12291" name="Group 1038">
            <a:extLst>
              <a:ext uri="{FF2B5EF4-FFF2-40B4-BE49-F238E27FC236}">
                <a16:creationId xmlns:a16="http://schemas.microsoft.com/office/drawing/2014/main" id="{7F773899-A2F1-46E3-9E73-B625BE10553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641601"/>
            <a:ext cx="7775575" cy="1147763"/>
            <a:chOff x="295" y="1979"/>
            <a:chExt cx="4898" cy="723"/>
          </a:xfrm>
        </p:grpSpPr>
        <p:sp>
          <p:nvSpPr>
            <p:cNvPr id="12309" name="Line 1028">
              <a:extLst>
                <a:ext uri="{FF2B5EF4-FFF2-40B4-BE49-F238E27FC236}">
                  <a16:creationId xmlns:a16="http://schemas.microsoft.com/office/drawing/2014/main" id="{CD2F4E92-CD70-4700-B757-DE2DE1BBB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115"/>
              <a:ext cx="3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1029">
              <a:extLst>
                <a:ext uri="{FF2B5EF4-FFF2-40B4-BE49-F238E27FC236}">
                  <a16:creationId xmlns:a16="http://schemas.microsoft.com/office/drawing/2014/main" id="{279D07CE-C6F7-46F5-9D02-3375E2403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030">
              <a:extLst>
                <a:ext uri="{FF2B5EF4-FFF2-40B4-BE49-F238E27FC236}">
                  <a16:creationId xmlns:a16="http://schemas.microsoft.com/office/drawing/2014/main" id="{02C3AD12-D11B-434F-87BC-16BF6CF8A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1031">
              <a:extLst>
                <a:ext uri="{FF2B5EF4-FFF2-40B4-BE49-F238E27FC236}">
                  <a16:creationId xmlns:a16="http://schemas.microsoft.com/office/drawing/2014/main" id="{496E7D09-E7E8-48AB-AA49-851902194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1032">
              <a:extLst>
                <a:ext uri="{FF2B5EF4-FFF2-40B4-BE49-F238E27FC236}">
                  <a16:creationId xmlns:a16="http://schemas.microsoft.com/office/drawing/2014/main" id="{EBFF654D-18AD-4F13-B8AE-7F2D4C66A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Line 1033">
              <a:extLst>
                <a:ext uri="{FF2B5EF4-FFF2-40B4-BE49-F238E27FC236}">
                  <a16:creationId xmlns:a16="http://schemas.microsoft.com/office/drawing/2014/main" id="{4D6E1F4F-5F49-4799-BAD1-AFA71A496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Line 1034">
              <a:extLst>
                <a:ext uri="{FF2B5EF4-FFF2-40B4-BE49-F238E27FC236}">
                  <a16:creationId xmlns:a16="http://schemas.microsoft.com/office/drawing/2014/main" id="{14D6A6C8-F6F4-455A-8F1F-86088802F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1035">
              <a:extLst>
                <a:ext uri="{FF2B5EF4-FFF2-40B4-BE49-F238E27FC236}">
                  <a16:creationId xmlns:a16="http://schemas.microsoft.com/office/drawing/2014/main" id="{29D124D2-F5A9-4B0E-8BE5-100FC80F0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" y="2115"/>
              <a:ext cx="1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1036">
              <a:extLst>
                <a:ext uri="{FF2B5EF4-FFF2-40B4-BE49-F238E27FC236}">
                  <a16:creationId xmlns:a16="http://schemas.microsoft.com/office/drawing/2014/main" id="{2D86EF16-6B98-4EA0-9AAD-44BCD4DC4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115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1037">
              <a:extLst>
                <a:ext uri="{FF2B5EF4-FFF2-40B4-BE49-F238E27FC236}">
                  <a16:creationId xmlns:a16="http://schemas.microsoft.com/office/drawing/2014/main" id="{70210691-0551-4713-8ED8-F53A30692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2115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 dirty="0"/>
            </a:p>
          </p:txBody>
        </p:sp>
      </p:grpSp>
      <p:sp>
        <p:nvSpPr>
          <p:cNvPr id="12292" name="Line 1040">
            <a:extLst>
              <a:ext uri="{FF2B5EF4-FFF2-40B4-BE49-F238E27FC236}">
                <a16:creationId xmlns:a16="http://schemas.microsoft.com/office/drawing/2014/main" id="{A930AD26-4979-493B-9B77-1406BF826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6416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041">
            <a:extLst>
              <a:ext uri="{FF2B5EF4-FFF2-40B4-BE49-F238E27FC236}">
                <a16:creationId xmlns:a16="http://schemas.microsoft.com/office/drawing/2014/main" id="{7181A433-4966-484B-9558-A4F1EEBA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888" y="26416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1044">
            <a:extLst>
              <a:ext uri="{FF2B5EF4-FFF2-40B4-BE49-F238E27FC236}">
                <a16:creationId xmlns:a16="http://schemas.microsoft.com/office/drawing/2014/main" id="{FC9B16A7-6EF7-49C4-AC88-64C7A1DE7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136775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295" name="Rectangle 1046">
            <a:extLst>
              <a:ext uri="{FF2B5EF4-FFF2-40B4-BE49-F238E27FC236}">
                <a16:creationId xmlns:a16="http://schemas.microsoft.com/office/drawing/2014/main" id="{D9A346F9-7323-4360-B224-DDB77AA7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2136775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296" name="Rectangle 1048">
            <a:extLst>
              <a:ext uri="{FF2B5EF4-FFF2-40B4-BE49-F238E27FC236}">
                <a16:creationId xmlns:a16="http://schemas.microsoft.com/office/drawing/2014/main" id="{F2FC0CB3-3B22-4848-BB55-8D6AF8E9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25" y="2133600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297" name="Rectangle 1050">
            <a:extLst>
              <a:ext uri="{FF2B5EF4-FFF2-40B4-BE49-F238E27FC236}">
                <a16:creationId xmlns:a16="http://schemas.microsoft.com/office/drawing/2014/main" id="{D53DAE95-FB4A-4201-87AB-029854E9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2133600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b="1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298" name="Rectangle 1052">
            <a:extLst>
              <a:ext uri="{FF2B5EF4-FFF2-40B4-BE49-F238E27FC236}">
                <a16:creationId xmlns:a16="http://schemas.microsoft.com/office/drawing/2014/main" id="{D0FE1A97-70A7-41FD-A6DD-A84B26D7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2136775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299" name="Rectangle 1054">
            <a:extLst>
              <a:ext uri="{FF2B5EF4-FFF2-40B4-BE49-F238E27FC236}">
                <a16:creationId xmlns:a16="http://schemas.microsoft.com/office/drawing/2014/main" id="{4C849656-FC8C-477F-AD3C-32C97FB8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2136775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b="1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300" name="Rectangle 1056">
            <a:extLst>
              <a:ext uri="{FF2B5EF4-FFF2-40B4-BE49-F238E27FC236}">
                <a16:creationId xmlns:a16="http://schemas.microsoft.com/office/drawing/2014/main" id="{13F897CC-060D-49B5-A0C3-BDDE5915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38" y="2133600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301" name="Rectangle 1058">
            <a:extLst>
              <a:ext uri="{FF2B5EF4-FFF2-40B4-BE49-F238E27FC236}">
                <a16:creationId xmlns:a16="http://schemas.microsoft.com/office/drawing/2014/main" id="{23DC5714-441C-43DB-94AE-FBAAA9DA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136775"/>
            <a:ext cx="94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</a:t>
            </a:r>
            <a:r>
              <a:rPr lang="en-US" altLang="zh-CN" b="1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302" name="Rectangle 1060">
            <a:extLst>
              <a:ext uri="{FF2B5EF4-FFF2-40B4-BE49-F238E27FC236}">
                <a16:creationId xmlns:a16="http://schemas.microsoft.com/office/drawing/2014/main" id="{BA40B52C-9BBB-4066-B016-4213A5D9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848" y="2092500"/>
            <a:ext cx="94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2303" name="Text Box 1061">
            <a:extLst>
              <a:ext uri="{FF2B5EF4-FFF2-40B4-BE49-F238E27FC236}">
                <a16:creationId xmlns:a16="http://schemas.microsoft.com/office/drawing/2014/main" id="{D4669973-6537-41F2-ACE8-4BCF90810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23" y="2862562"/>
            <a:ext cx="615553" cy="196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本初子午线</a:t>
            </a:r>
          </a:p>
        </p:txBody>
      </p:sp>
      <p:sp>
        <p:nvSpPr>
          <p:cNvPr id="22566" name="Text Box 1062">
            <a:extLst>
              <a:ext uri="{FF2B5EF4-FFF2-40B4-BE49-F238E27FC236}">
                <a16:creationId xmlns:a16="http://schemas.microsoft.com/office/drawing/2014/main" id="{9C450BC1-FA6B-469B-AFC6-051995F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073400"/>
            <a:ext cx="125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西经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569" name="Rectangle 1065">
            <a:extLst>
              <a:ext uri="{FF2B5EF4-FFF2-40B4-BE49-F238E27FC236}">
                <a16:creationId xmlns:a16="http://schemas.microsoft.com/office/drawing/2014/main" id="{61E36DC9-B581-43F4-9A37-0B2A5EE9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001963"/>
            <a:ext cx="125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东经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2570" name="Text Box 1066">
            <a:extLst>
              <a:ext uri="{FF2B5EF4-FFF2-40B4-BE49-F238E27FC236}">
                <a16:creationId xmlns:a16="http://schemas.microsoft.com/office/drawing/2014/main" id="{C6223CE4-324E-40F3-B5C8-F0C8BB7F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76700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</a:rPr>
              <a:t>越往西度数越大</a:t>
            </a:r>
          </a:p>
        </p:txBody>
      </p:sp>
      <p:sp>
        <p:nvSpPr>
          <p:cNvPr id="22572" name="Rectangle 1068">
            <a:extLst>
              <a:ext uri="{FF2B5EF4-FFF2-40B4-BE49-F238E27FC236}">
                <a16:creationId xmlns:a16="http://schemas.microsoft.com/office/drawing/2014/main" id="{CFAE8C87-415B-4405-950A-A7E96CEF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4076700"/>
            <a:ext cx="325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</a:rPr>
              <a:t>越往东度数越大</a:t>
            </a:r>
          </a:p>
        </p:txBody>
      </p:sp>
      <p:sp>
        <p:nvSpPr>
          <p:cNvPr id="22574" name="Text Box 1070">
            <a:extLst>
              <a:ext uri="{FF2B5EF4-FFF2-40B4-BE49-F238E27FC236}">
                <a16:creationId xmlns:a16="http://schemas.microsoft.com/office/drawing/2014/main" id="{C066302A-5ACC-43BB-83AA-EDDFF0B24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14313"/>
            <a:ext cx="5857875" cy="584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经度数的变化规 律</a:t>
            </a:r>
          </a:p>
        </p:txBody>
      </p:sp>
      <p:sp>
        <p:nvSpPr>
          <p:cNvPr id="31" name="Line 1034">
            <a:extLst>
              <a:ext uri="{FF2B5EF4-FFF2-40B4-BE49-F238E27FC236}">
                <a16:creationId xmlns:a16="http://schemas.microsoft.com/office/drawing/2014/main" id="{B845DBCB-4165-4D71-8399-B5D299553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336" y="26416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056">
            <a:extLst>
              <a:ext uri="{FF2B5EF4-FFF2-40B4-BE49-F238E27FC236}">
                <a16:creationId xmlns:a16="http://schemas.microsoft.com/office/drawing/2014/main" id="{D4BC850B-F56E-4360-B4B6-AB6FAF947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810" y="2128838"/>
            <a:ext cx="942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</a:t>
            </a:r>
            <a:r>
              <a:rPr lang="en-US" altLang="zh-CN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7279C0E-56F4-4C26-8721-8A88834AA00E}"/>
              </a:ext>
            </a:extLst>
          </p:cNvPr>
          <p:cNvSpPr/>
          <p:nvPr/>
        </p:nvSpPr>
        <p:spPr>
          <a:xfrm rot="16200000">
            <a:off x="4566517" y="1493462"/>
            <a:ext cx="967315" cy="5092027"/>
          </a:xfrm>
          <a:prstGeom prst="leftBrace">
            <a:avLst>
              <a:gd name="adj1" fmla="val 8333"/>
              <a:gd name="adj2" fmla="val 50588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1056">
            <a:extLst>
              <a:ext uri="{FF2B5EF4-FFF2-40B4-BE49-F238E27FC236}">
                <a16:creationId xmlns:a16="http://schemas.microsoft.com/office/drawing/2014/main" id="{237217FC-3A77-4A3D-B880-684853C9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645" y="4670645"/>
            <a:ext cx="1007007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东半球</a:t>
            </a:r>
            <a:endParaRPr lang="en-US" altLang="zh-CN" b="1" baseline="30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Line 1034">
            <a:extLst>
              <a:ext uri="{FF2B5EF4-FFF2-40B4-BE49-F238E27FC236}">
                <a16:creationId xmlns:a16="http://schemas.microsoft.com/office/drawing/2014/main" id="{7F30F40E-3035-47AC-8718-9F5F32AF1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8257" y="26416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1056">
            <a:extLst>
              <a:ext uri="{FF2B5EF4-FFF2-40B4-BE49-F238E27FC236}">
                <a16:creationId xmlns:a16="http://schemas.microsoft.com/office/drawing/2014/main" id="{B618CE63-F19A-4E0E-9BB9-FFA39D23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205" y="3095225"/>
            <a:ext cx="942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175</a:t>
            </a:r>
            <a:r>
              <a:rPr lang="en-US" altLang="zh-CN" b="1" baseline="30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1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6" grpId="0"/>
      <p:bldP spid="22569" grpId="0"/>
      <p:bldP spid="22570" grpId="0"/>
      <p:bldP spid="225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>
            <a:extLst>
              <a:ext uri="{FF2B5EF4-FFF2-40B4-BE49-F238E27FC236}">
                <a16:creationId xmlns:a16="http://schemas.microsoft.com/office/drawing/2014/main" id="{21A7DF3D-0C91-4BAC-924A-8217CE21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0"/>
            <a:ext cx="2900362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无标题">
            <a:extLst>
              <a:ext uri="{FF2B5EF4-FFF2-40B4-BE49-F238E27FC236}">
                <a16:creationId xmlns:a16="http://schemas.microsoft.com/office/drawing/2014/main" id="{E57A06A8-819F-4E58-8650-BFD43E3E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" r="36087" b="39304"/>
          <a:stretch>
            <a:fillRect/>
          </a:stretch>
        </p:blipFill>
        <p:spPr bwMode="auto">
          <a:xfrm>
            <a:off x="5500688" y="2500313"/>
            <a:ext cx="2890837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2" descr="无标题1">
            <a:extLst>
              <a:ext uri="{FF2B5EF4-FFF2-40B4-BE49-F238E27FC236}">
                <a16:creationId xmlns:a16="http://schemas.microsoft.com/office/drawing/2014/main" id="{9EE789A3-05E7-479F-A1BA-6E9EB5EB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4857750"/>
            <a:ext cx="49291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6">
            <a:extLst>
              <a:ext uri="{FF2B5EF4-FFF2-40B4-BE49-F238E27FC236}">
                <a16:creationId xmlns:a16="http://schemas.microsoft.com/office/drawing/2014/main" id="{B3BAE29C-1835-4200-B7CB-54AF05E74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928688"/>
            <a:ext cx="38576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练一练：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）写出右图中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两点的坐标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A___________________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D___________________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1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57D411E9-BBFE-4225-8CD0-9E3A6E82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428875"/>
            <a:ext cx="41433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）写出右图中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两点的坐标及其相对方向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A__________________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B__________________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B724B4A3-727E-4D6C-BF95-766FDA721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33575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）右图中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18E4DFFF-8B2F-4B7C-BB1A-09B312CB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0"/>
            <a:ext cx="3214687" cy="12001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注意：一定要先根据经纬度的变化规律给每一个数字后面标上字母（</a:t>
            </a:r>
            <a:r>
              <a:rPr lang="en-US" altLang="zh-CN" sz="1800"/>
              <a:t>N</a:t>
            </a:r>
            <a:r>
              <a:rPr lang="zh-CN" altLang="en-US" sz="1800"/>
              <a:t>、</a:t>
            </a:r>
            <a:r>
              <a:rPr lang="en-US" altLang="zh-CN" sz="1800"/>
              <a:t>S</a:t>
            </a:r>
            <a:r>
              <a:rPr lang="zh-CN" altLang="en-US" sz="1800"/>
              <a:t>、</a:t>
            </a:r>
            <a:r>
              <a:rPr lang="en-US" altLang="zh-CN" sz="1800"/>
              <a:t>E</a:t>
            </a:r>
            <a:r>
              <a:rPr lang="zh-CN" altLang="en-US" sz="1800"/>
              <a:t>、</a:t>
            </a:r>
            <a:r>
              <a:rPr lang="en-US" altLang="zh-CN" sz="1800"/>
              <a:t>W</a:t>
            </a:r>
            <a:r>
              <a:rPr lang="zh-CN" altLang="en-US" sz="1800"/>
              <a:t>），然后再做题</a:t>
            </a:r>
          </a:p>
        </p:txBody>
      </p:sp>
      <p:sp>
        <p:nvSpPr>
          <p:cNvPr id="13321" name="矩形 12">
            <a:extLst>
              <a:ext uri="{FF2B5EF4-FFF2-40B4-BE49-F238E27FC236}">
                <a16:creationId xmlns:a16="http://schemas.microsoft.com/office/drawing/2014/main" id="{9133438D-A32F-4775-9E8F-8446C80D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1416050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练一练：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19DBA-A004-4852-B27B-651BD9EC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71438"/>
            <a:ext cx="30718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W      W             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                   N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                   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                               S                                    </a:t>
            </a:r>
            <a:endParaRPr lang="zh-CN" altLang="en-US" sz="18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E6E63-F82D-438B-9932-C3EAFA2B4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500188"/>
            <a:ext cx="2244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20°N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</a:rPr>
              <a:t>40°W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40°S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</a:rPr>
              <a:t>20°E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10FD0-989F-44E3-9C82-5EBB7F7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2571750"/>
            <a:ext cx="27876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                    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   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    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     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B9101A-90E7-4F62-A5C1-B3E545F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000375"/>
            <a:ext cx="2372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18°N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</a:rPr>
              <a:t>180°</a:t>
            </a:r>
            <a:r>
              <a:rPr lang="zh-CN" altLang="en-US" sz="1800" b="1">
                <a:solidFill>
                  <a:srgbClr val="FF0000"/>
                </a:solidFill>
              </a:rPr>
              <a:t>）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</a:rPr>
              <a:t>20°N</a:t>
            </a:r>
            <a:r>
              <a:rPr lang="zh-CN" altLang="en-US" sz="1800" b="1" dirty="0">
                <a:solidFill>
                  <a:srgbClr val="FF0000"/>
                </a:solidFill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</a:rPr>
              <a:t>160°W</a:t>
            </a:r>
            <a:r>
              <a:rPr lang="zh-CN" altLang="en-US" sz="18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03923-0ECA-4788-BD4D-AC9948EB5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643313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西南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D083F-F2E7-4E86-B2E5-63914953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929188"/>
            <a:ext cx="21097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        W      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 N       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56A86-91B3-44A5-883F-F1944A1EA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5000625"/>
            <a:ext cx="21097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       E      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                       S       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CA988-E28E-4D15-B93B-F20361A51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4572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东北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3D8AF-47A3-43E3-A082-AF0D44C1C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286375"/>
            <a:ext cx="3286125" cy="1477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重要提示：当两经度相加小于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度，两条经线的相对位置：东经在东，西经在西；若大于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度，则东经在西，西经在东。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>
            <a:extLst>
              <a:ext uri="{FF2B5EF4-FFF2-40B4-BE49-F238E27FC236}">
                <a16:creationId xmlns:a16="http://schemas.microsoft.com/office/drawing/2014/main" id="{566C9585-F924-48F0-80BF-B8ADE9081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/>
              <a:t>www.czsx.com.cn</a:t>
            </a:r>
            <a:endParaRPr lang="en-US" altLang="zh-CN" sz="1400"/>
          </a:p>
        </p:txBody>
      </p:sp>
      <p:pic>
        <p:nvPicPr>
          <p:cNvPr id="14339" name="Picture 7" descr="经线与经度">
            <a:extLst>
              <a:ext uri="{FF2B5EF4-FFF2-40B4-BE49-F238E27FC236}">
                <a16:creationId xmlns:a16="http://schemas.microsoft.com/office/drawing/2014/main" id="{30C393CE-32D3-40E2-987B-F31AF16B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765175"/>
            <a:ext cx="48514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曲线 118">
            <a:extLst>
              <a:ext uri="{FF2B5EF4-FFF2-40B4-BE49-F238E27FC236}">
                <a16:creationId xmlns:a16="http://schemas.microsoft.com/office/drawing/2014/main" id="{CD89F91A-637E-4E5F-9A76-07BF6582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1692275"/>
            <a:ext cx="298450" cy="3473450"/>
          </a:xfrm>
          <a:custGeom>
            <a:avLst/>
            <a:gdLst>
              <a:gd name="T0" fmla="*/ 0 w 21600"/>
              <a:gd name="T1" fmla="*/ 0 h 21600"/>
              <a:gd name="T2" fmla="*/ 91921964 w 21600"/>
              <a:gd name="T3" fmla="*/ 2147483646 h 21600"/>
              <a:gd name="T4" fmla="*/ 242341248 w 21600"/>
              <a:gd name="T5" fmla="*/ 2147483646 h 21600"/>
              <a:gd name="T6" fmla="*/ 394438194 w 21600"/>
              <a:gd name="T7" fmla="*/ 2147483646 h 21600"/>
              <a:gd name="T8" fmla="*/ 546571893 w 21600"/>
              <a:gd name="T9" fmla="*/ 2147483646 h 21600"/>
              <a:gd name="T10" fmla="*/ 787272343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0 h 21600"/>
              <a:gd name="T20" fmla="*/ 216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0" y="0"/>
                </a:moveTo>
                <a:cubicBezTo>
                  <a:pt x="412" y="1062"/>
                  <a:pt x="1192" y="3687"/>
                  <a:pt x="2522" y="5791"/>
                </a:cubicBezTo>
                <a:cubicBezTo>
                  <a:pt x="3852" y="7896"/>
                  <a:pt x="4998" y="8812"/>
                  <a:pt x="6649" y="10513"/>
                </a:cubicBezTo>
                <a:cubicBezTo>
                  <a:pt x="8300" y="12215"/>
                  <a:pt x="9171" y="12744"/>
                  <a:pt x="10822" y="14303"/>
                </a:cubicBezTo>
                <a:cubicBezTo>
                  <a:pt x="12473" y="15863"/>
                  <a:pt x="12840" y="16846"/>
                  <a:pt x="14996" y="18307"/>
                </a:cubicBezTo>
                <a:cubicBezTo>
                  <a:pt x="17151" y="19768"/>
                  <a:pt x="20361" y="21019"/>
                  <a:pt x="21600" y="21600"/>
                </a:cubicBezTo>
              </a:path>
            </a:pathLst>
          </a:custGeom>
          <a:noFill/>
          <a:ln w="571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D3EB132F-6FA8-46AD-9766-0CE30E834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5373688"/>
            <a:ext cx="15970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20</a:t>
            </a:r>
            <a:r>
              <a:rPr lang="en-US" altLang="zh-CN" sz="3600" b="1">
                <a:solidFill>
                  <a:srgbClr val="FF0000"/>
                </a:solidFill>
              </a:rPr>
              <a:t>°</a:t>
            </a:r>
            <a:r>
              <a:rPr lang="zh-CN" altLang="en-US" sz="3600" b="1">
                <a:solidFill>
                  <a:srgbClr val="FF0000"/>
                </a:solidFill>
                <a:sym typeface="宋体" panose="02010600030101010101" pitchFamily="2" charset="-122"/>
              </a:rPr>
              <a:t>W</a:t>
            </a:r>
            <a:endParaRPr lang="zh-CN" altLang="en-US" sz="3600" b="1" baseline="3000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11272" name="曲线 121">
            <a:extLst>
              <a:ext uri="{FF2B5EF4-FFF2-40B4-BE49-F238E27FC236}">
                <a16:creationId xmlns:a16="http://schemas.microsoft.com/office/drawing/2014/main" id="{4465DFB3-5DE2-443D-A60D-FB4C6858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982663"/>
            <a:ext cx="79375" cy="719137"/>
          </a:xfrm>
          <a:custGeom>
            <a:avLst/>
            <a:gdLst>
              <a:gd name="T0" fmla="*/ 0 w 21600"/>
              <a:gd name="T1" fmla="*/ 2147483646 h 21600"/>
              <a:gd name="T2" fmla="*/ 971241 w 21600"/>
              <a:gd name="T3" fmla="*/ 2147483646 h 21600"/>
              <a:gd name="T4" fmla="*/ 1942472 w 21600"/>
              <a:gd name="T5" fmla="*/ 2147483646 h 21600"/>
              <a:gd name="T6" fmla="*/ 393889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21600"/>
                </a:moveTo>
                <a:cubicBezTo>
                  <a:pt x="887" y="19879"/>
                  <a:pt x="3254" y="15442"/>
                  <a:pt x="5326" y="12393"/>
                </a:cubicBezTo>
                <a:cubicBezTo>
                  <a:pt x="7397" y="9343"/>
                  <a:pt x="7397" y="8855"/>
                  <a:pt x="10652" y="6372"/>
                </a:cubicBezTo>
                <a:cubicBezTo>
                  <a:pt x="13906" y="3889"/>
                  <a:pt x="19528" y="1153"/>
                  <a:pt x="21600" y="0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DAF5B76E-059F-4DF1-8783-F1E90E15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117475"/>
            <a:ext cx="1725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160</a:t>
            </a:r>
            <a:r>
              <a:rPr lang="en-US" altLang="zh-CN" sz="3600" b="1">
                <a:solidFill>
                  <a:srgbClr val="FF0000"/>
                </a:solidFill>
              </a:rPr>
              <a:t>°</a:t>
            </a:r>
            <a:r>
              <a:rPr lang="zh-CN" altLang="en-US" sz="3600" b="1">
                <a:solidFill>
                  <a:srgbClr val="FF0000"/>
                </a:solidFill>
                <a:sym typeface="宋体" panose="02010600030101010101" pitchFamily="2" charset="-122"/>
              </a:rPr>
              <a:t>E</a:t>
            </a:r>
            <a:endParaRPr lang="zh-CN" altLang="en-US" sz="3600" b="1" baseline="3000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1DAE9AA8-7F3A-4516-A1BE-D585E64A5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000250"/>
            <a:ext cx="790575" cy="16176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ea typeface="黑体" panose="02010609060101010101" pitchFamily="49" charset="-122"/>
              </a:rPr>
              <a:t>东半球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7E6B1F9F-A1E0-4183-A562-5FFEC1928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917700"/>
            <a:ext cx="790575" cy="16176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90170" tIns="46990" rIns="90170" bIns="4699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ea typeface="黑体" panose="02010609060101010101" pitchFamily="49" charset="-122"/>
              </a:rPr>
              <a:t>西半球</a:t>
            </a:r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F210229E-824D-43DF-809D-74A11F539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357313"/>
            <a:ext cx="3714750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）读图判断：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20°W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160°E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为东半球，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20°W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至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160°E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为西半球。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）快速判断说出下面经线所在东西半球：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110°E_______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165°E_______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0°__________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15°W_________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21°W________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180°_______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29756A9C-B98B-4D77-9E04-A6E4D807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6000750"/>
            <a:ext cx="8858250" cy="71437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总结规律：东经的经线大于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160°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的都在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半球，小于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160°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都在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半球；西经的经线大于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20°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的都在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半球，小于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20°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的都在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半球。</a:t>
            </a:r>
            <a:endParaRPr lang="zh-CN" altLang="zh-CN" sz="2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8" name="矩形 12">
            <a:extLst>
              <a:ext uri="{FF2B5EF4-FFF2-40B4-BE49-F238E27FC236}">
                <a16:creationId xmlns:a16="http://schemas.microsoft.com/office/drawing/2014/main" id="{ABB5787F-A30D-4C48-AE98-5F7B23C4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29188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</a:t>
            </a:r>
            <a:r>
              <a:rPr lang="en-US" altLang="zh-CN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如何判断东西半球？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9E2B19-69EE-4161-B45E-EDC4FB8A9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859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586319-BAB4-44D3-A274-AF7CD87C3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21431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A6572C-C13B-4599-899A-E2584DC2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5718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B79D-BB9F-4025-BD99-0A144E64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9290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94FBC1-020A-46B2-97DB-B85854FA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2862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8D86BF-E483-4215-A7CC-CAA2200BD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0720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B8AB4-E8F5-4C32-AC77-05598D14A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4343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633CB-562B-41AA-B383-C25C87045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429250"/>
            <a:ext cx="34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34919-EFEB-434C-BF06-6A413FBC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59293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58AEEC-66B0-4EAF-983D-C3BB4070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6000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C9F1DA-981B-45E8-8830-A0DF7C84C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62865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D1DF2D-5CD5-4765-B047-D81C9E05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62150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3" grpId="0" autoUpdateAnimBg="0"/>
      <p:bldP spid="11274" grpId="0" animBg="1" autoUpdateAnimBg="0"/>
      <p:bldP spid="11275" grpId="0" animBg="1" autoUpdateAnimBg="0"/>
      <p:bldP spid="23562" grpId="0" animBg="1"/>
      <p:bldP spid="23563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>
            <a:extLst>
              <a:ext uri="{FF2B5EF4-FFF2-40B4-BE49-F238E27FC236}">
                <a16:creationId xmlns:a16="http://schemas.microsoft.com/office/drawing/2014/main" id="{2DF856A9-C2F3-41A7-A4BC-19B33285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85938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1.</a:t>
            </a:r>
            <a:r>
              <a:rPr lang="zh-CN" altLang="en-US" b="1">
                <a:latin typeface="宋体" panose="02010600030101010101" pitchFamily="2" charset="-122"/>
              </a:rPr>
              <a:t>本初子午线的度数是：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180</a:t>
            </a:r>
            <a:r>
              <a:rPr lang="en-US" altLang="zh-CN" b="1" baseline="30000">
                <a:latin typeface="宋体" panose="02010600030101010101" pitchFamily="2" charset="-122"/>
              </a:rPr>
              <a:t>o         </a:t>
            </a:r>
            <a:r>
              <a:rPr lang="en-US" altLang="zh-CN" b="1">
                <a:latin typeface="宋体" panose="02010600030101010101" pitchFamily="2" charset="-122"/>
              </a:rPr>
              <a:t>B 20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W     C 0</a:t>
            </a:r>
            <a:r>
              <a:rPr lang="en-US" altLang="zh-CN" b="1" baseline="30000">
                <a:latin typeface="宋体" panose="02010600030101010101" pitchFamily="2" charset="-122"/>
              </a:rPr>
              <a:t>o        </a:t>
            </a:r>
            <a:r>
              <a:rPr lang="en-US" altLang="zh-CN" b="1">
                <a:latin typeface="宋体" panose="02010600030101010101" pitchFamily="2" charset="-122"/>
              </a:rPr>
              <a:t>D 160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E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447B6C7A-7093-42E8-A395-9FCEBCC4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1916113"/>
            <a:ext cx="10985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4D382002-F9E5-4712-9F3C-837328DB6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67025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2.</a:t>
            </a:r>
            <a:r>
              <a:rPr lang="zh-CN" altLang="en-US" b="1">
                <a:latin typeface="宋体" panose="02010600030101010101" pitchFamily="2" charset="-122"/>
              </a:rPr>
              <a:t>中、低纬度的分界线是：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zh-CN" altLang="en-US" b="1">
                <a:latin typeface="宋体" panose="02010600030101010101" pitchFamily="2" charset="-122"/>
              </a:rPr>
              <a:t>纬线</a:t>
            </a:r>
            <a:r>
              <a:rPr lang="zh-CN" altLang="en-US" b="1" baseline="30000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B 30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zh-CN" altLang="en-US" b="1">
                <a:latin typeface="宋体" panose="02010600030101010101" pitchFamily="2" charset="-122"/>
              </a:rPr>
              <a:t>纬线  </a:t>
            </a:r>
            <a:r>
              <a:rPr lang="en-US" altLang="zh-CN" b="1">
                <a:latin typeface="宋体" panose="02010600030101010101" pitchFamily="2" charset="-122"/>
              </a:rPr>
              <a:t>C 60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zh-CN" altLang="en-US" b="1">
                <a:latin typeface="宋体" panose="02010600030101010101" pitchFamily="2" charset="-122"/>
              </a:rPr>
              <a:t>纬线  </a:t>
            </a:r>
            <a:r>
              <a:rPr lang="en-US" altLang="zh-CN" b="1">
                <a:latin typeface="宋体" panose="02010600030101010101" pitchFamily="2" charset="-122"/>
              </a:rPr>
              <a:t>D 90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zh-CN" altLang="en-US" b="1">
                <a:latin typeface="宋体" panose="02010600030101010101" pitchFamily="2" charset="-122"/>
              </a:rPr>
              <a:t>纬线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4F262322-1775-47A2-AC13-C268C7AFE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3032125"/>
            <a:ext cx="1098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7E93B7A7-5BB9-43B7-A8EB-EB5B157B7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95738"/>
            <a:ext cx="8569325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3.</a:t>
            </a:r>
            <a:r>
              <a:rPr lang="zh-CN" altLang="en-US" b="1">
                <a:latin typeface="宋体" panose="02010600030101010101" pitchFamily="2" charset="-122"/>
              </a:rPr>
              <a:t>有关纬线叙述错误的是：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</a:t>
            </a:r>
            <a:r>
              <a:rPr lang="zh-CN" altLang="en-US" b="1">
                <a:latin typeface="宋体" panose="02010600030101010101" pitchFamily="2" charset="-122"/>
              </a:rPr>
              <a:t>所有纬线都是圆，可称为纬线圈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B </a:t>
            </a:r>
            <a:r>
              <a:rPr lang="zh-CN" altLang="en-US" b="1">
                <a:latin typeface="宋体" panose="02010600030101010101" pitchFamily="2" charset="-122"/>
              </a:rPr>
              <a:t>地球仪上有无数条纬线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C </a:t>
            </a:r>
            <a:r>
              <a:rPr lang="zh-CN" altLang="en-US" b="1">
                <a:latin typeface="宋体" panose="02010600030101010101" pitchFamily="2" charset="-122"/>
              </a:rPr>
              <a:t>纬线都指示东西方向</a:t>
            </a:r>
            <a:r>
              <a:rPr lang="zh-CN" altLang="en-US" b="1" baseline="30000">
                <a:latin typeface="宋体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baseline="30000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D </a:t>
            </a:r>
            <a:r>
              <a:rPr lang="zh-CN" altLang="en-US" b="1">
                <a:latin typeface="宋体" panose="02010600030101010101" pitchFamily="2" charset="-122"/>
              </a:rPr>
              <a:t>纬线的长度都相等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6AD77C13-DFFE-44CA-BCC3-ACC71C81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668963"/>
            <a:ext cx="10985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2EC55171-BD39-44E6-B892-C4B996FC19A4}"/>
              </a:ext>
            </a:extLst>
          </p:cNvPr>
          <p:cNvGrpSpPr>
            <a:grpSpLocks/>
          </p:cNvGrpSpPr>
          <p:nvPr/>
        </p:nvGrpSpPr>
        <p:grpSpPr bwMode="auto">
          <a:xfrm>
            <a:off x="106363" y="1265238"/>
            <a:ext cx="8713787" cy="579437"/>
            <a:chOff x="113" y="346"/>
            <a:chExt cx="5489" cy="365"/>
          </a:xfrm>
        </p:grpSpPr>
        <p:sp>
          <p:nvSpPr>
            <p:cNvPr id="15374" name="Rectangle 19">
              <a:extLst>
                <a:ext uri="{FF2B5EF4-FFF2-40B4-BE49-F238E27FC236}">
                  <a16:creationId xmlns:a16="http://schemas.microsoft.com/office/drawing/2014/main" id="{A1132930-96F6-448E-A888-7FC174938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346"/>
              <a:ext cx="1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>
                  <a:latin typeface="宋体" panose="02010600030101010101" pitchFamily="2" charset="-122"/>
                </a:rPr>
                <a:t>本初子午线经过</a:t>
              </a:r>
            </a:p>
          </p:txBody>
        </p:sp>
        <p:sp>
          <p:nvSpPr>
            <p:cNvPr id="15375" name="Line 20">
              <a:extLst>
                <a:ext uri="{FF2B5EF4-FFF2-40B4-BE49-F238E27FC236}">
                  <a16:creationId xmlns:a16="http://schemas.microsoft.com/office/drawing/2014/main" id="{187E6A07-BE96-467D-80FD-466497C08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663"/>
              <a:ext cx="36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158A83A0-97A7-4F35-916E-2CA2958D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88975"/>
            <a:ext cx="2632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地球的形状是</a:t>
            </a:r>
          </a:p>
        </p:txBody>
      </p:sp>
      <p:sp>
        <p:nvSpPr>
          <p:cNvPr id="19481" name="Line 25">
            <a:extLst>
              <a:ext uri="{FF2B5EF4-FFF2-40B4-BE49-F238E27FC236}">
                <a16:creationId xmlns:a16="http://schemas.microsoft.com/office/drawing/2014/main" id="{6F93B5B5-075C-4F60-95B2-63A0CA179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1196975"/>
            <a:ext cx="53292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1B905FE4-F721-4606-B0F9-7138EED3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571500"/>
            <a:ext cx="6429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66"/>
                </a:solidFill>
              </a:rPr>
              <a:t>两极稍扁、赤道略鼓的不规则球体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D45BF5BB-1876-403E-A246-6027BA5D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196975"/>
            <a:ext cx="5776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66"/>
                </a:solidFill>
              </a:rPr>
              <a:t>英国伦敦格林尼治天文台原址</a:t>
            </a:r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79F05EC5-57FB-4C59-8836-E6FF8633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-26988"/>
            <a:ext cx="1749425" cy="58420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练一练：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10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4" grpId="0"/>
      <p:bldP spid="19470" grpId="0"/>
      <p:bldP spid="19472" grpId="0"/>
      <p:bldP spid="19479" grpId="0"/>
      <p:bldP spid="19482" grpId="0"/>
      <p:bldP spid="19483" grpId="0"/>
      <p:bldP spid="194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E616F869-8A83-49D5-8EBD-6CEFAD554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8569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4.</a:t>
            </a:r>
            <a:r>
              <a:rPr lang="zh-CN" altLang="en-US" b="1">
                <a:latin typeface="宋体" panose="02010600030101010101" pitchFamily="2" charset="-122"/>
              </a:rPr>
              <a:t>南回归线的度数是：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23.5</a:t>
            </a:r>
            <a:r>
              <a:rPr lang="en-US" altLang="zh-CN" b="1" baseline="30000">
                <a:latin typeface="宋体" panose="02010600030101010101" pitchFamily="2" charset="-122"/>
              </a:rPr>
              <a:t>o       </a:t>
            </a:r>
            <a:r>
              <a:rPr lang="en-US" altLang="zh-CN" b="1">
                <a:latin typeface="宋体" panose="02010600030101010101" pitchFamily="2" charset="-122"/>
              </a:rPr>
              <a:t>B 23.5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S   C 0</a:t>
            </a:r>
            <a:r>
              <a:rPr lang="en-US" altLang="zh-CN" b="1" baseline="30000">
                <a:latin typeface="宋体" panose="02010600030101010101" pitchFamily="2" charset="-122"/>
              </a:rPr>
              <a:t>o   </a:t>
            </a:r>
            <a:r>
              <a:rPr lang="en-US" altLang="zh-CN" b="1">
                <a:latin typeface="宋体" panose="02010600030101010101" pitchFamily="2" charset="-122"/>
              </a:rPr>
              <a:t>D 66.5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8AF0214E-92D5-45C9-AD48-61BA3DEE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4200"/>
            <a:ext cx="1098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419FB66-519A-4137-A3A0-BB6DA509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30400"/>
            <a:ext cx="8893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5.</a:t>
            </a:r>
            <a:r>
              <a:rPr lang="zh-CN" altLang="en-US" b="1">
                <a:latin typeface="宋体" panose="02010600030101010101" pitchFamily="2" charset="-122"/>
              </a:rPr>
              <a:t>下列纬度属于高纬度地带的是：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59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S</a:t>
            </a:r>
            <a:r>
              <a:rPr lang="en-US" altLang="zh-CN" b="1" baseline="30000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B 30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N  C 45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N  D 61</a:t>
            </a:r>
            <a:r>
              <a:rPr lang="en-US" altLang="zh-CN" b="1" baseline="30000">
                <a:latin typeface="宋体" panose="02010600030101010101" pitchFamily="2" charset="-122"/>
              </a:rPr>
              <a:t>o</a:t>
            </a:r>
            <a:r>
              <a:rPr lang="en-US" altLang="zh-CN" b="1">
                <a:latin typeface="宋体" panose="02010600030101010101" pitchFamily="2" charset="-122"/>
              </a:rPr>
              <a:t>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9D15C313-947F-46C4-973E-ED4CB807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133600"/>
            <a:ext cx="1098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1F13DC1B-BA4F-471F-9EBC-A336ADE29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29000"/>
            <a:ext cx="8569325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宋体" panose="02010600030101010101" pitchFamily="2" charset="-122"/>
              </a:rPr>
              <a:t>6.</a:t>
            </a:r>
            <a:r>
              <a:rPr lang="zh-CN" altLang="en-US" b="1">
                <a:latin typeface="宋体" panose="02010600030101010101" pitchFamily="2" charset="-122"/>
              </a:rPr>
              <a:t>有关经线叙述正确的是：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A </a:t>
            </a:r>
            <a:r>
              <a:rPr lang="zh-CN" altLang="en-US" b="1">
                <a:latin typeface="宋体" panose="02010600030101010101" pitchFamily="2" charset="-122"/>
              </a:rPr>
              <a:t>经线又叫经线圈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B </a:t>
            </a:r>
            <a:r>
              <a:rPr lang="zh-CN" altLang="en-US" b="1">
                <a:latin typeface="宋体" panose="02010600030101010101" pitchFamily="2" charset="-122"/>
              </a:rPr>
              <a:t>任意两条经线可以组成一个经线圈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宋体" panose="02010600030101010101" pitchFamily="2" charset="-122"/>
              </a:rPr>
              <a:t>C </a:t>
            </a:r>
            <a:r>
              <a:rPr lang="zh-CN" altLang="en-US" b="1">
                <a:latin typeface="宋体" panose="02010600030101010101" pitchFamily="2" charset="-122"/>
              </a:rPr>
              <a:t>经线都指示南北方向</a:t>
            </a:r>
            <a:r>
              <a:rPr lang="zh-CN" altLang="en-US" b="1" baseline="30000">
                <a:latin typeface="宋体" panose="02010600030101010101" pitchFamily="2" charset="-122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baseline="30000">
                <a:latin typeface="宋体" panose="02010600030101010101" pitchFamily="2" charset="-122"/>
              </a:rPr>
              <a:t>   </a:t>
            </a:r>
            <a:r>
              <a:rPr lang="en-US" altLang="zh-CN" b="1">
                <a:latin typeface="宋体" panose="02010600030101010101" pitchFamily="2" charset="-122"/>
              </a:rPr>
              <a:t>D </a:t>
            </a:r>
            <a:r>
              <a:rPr lang="zh-CN" altLang="en-US" b="1">
                <a:latin typeface="宋体" panose="02010600030101010101" pitchFamily="2" charset="-122"/>
              </a:rPr>
              <a:t>地球仪上只有</a:t>
            </a:r>
            <a:r>
              <a:rPr lang="en-US" altLang="zh-CN" b="1">
                <a:latin typeface="宋体" panose="02010600030101010101" pitchFamily="2" charset="-122"/>
              </a:rPr>
              <a:t>360</a:t>
            </a:r>
            <a:r>
              <a:rPr lang="zh-CN" altLang="en-US" b="1">
                <a:latin typeface="宋体" panose="02010600030101010101" pitchFamily="2" charset="-122"/>
              </a:rPr>
              <a:t>条经线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AAEDBBC9-A8E5-4A4A-973A-823152D88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10985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0000"/>
                </a:solidFill>
              </a:rPr>
              <a:t>√</a:t>
            </a:r>
            <a:endParaRPr lang="en-US" altLang="zh-CN" sz="72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84" grpId="0"/>
      <p:bldP spid="20485" grpId="0"/>
      <p:bldP spid="20488" grpId="0"/>
      <p:bldP spid="20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9484072-81B6-4899-B046-A5AEEA6D7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三种不同类型的经纬网</a:t>
            </a:r>
          </a:p>
        </p:txBody>
      </p:sp>
      <p:pic>
        <p:nvPicPr>
          <p:cNvPr id="17411" name="图片 4">
            <a:extLst>
              <a:ext uri="{FF2B5EF4-FFF2-40B4-BE49-F238E27FC236}">
                <a16:creationId xmlns:a16="http://schemas.microsoft.com/office/drawing/2014/main" id="{9525E64C-983E-4F5F-B88A-65BC5D1ED03F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346325"/>
            <a:ext cx="2654300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5" descr="timg2568">
            <a:extLst>
              <a:ext uri="{FF2B5EF4-FFF2-40B4-BE49-F238E27FC236}">
                <a16:creationId xmlns:a16="http://schemas.microsoft.com/office/drawing/2014/main" id="{D3EE131B-7F46-493B-98C8-E6824892F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786063"/>
            <a:ext cx="274002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内容占位符 3" descr="20120729115017104103839">
            <a:extLst>
              <a:ext uri="{FF2B5EF4-FFF2-40B4-BE49-F238E27FC236}">
                <a16:creationId xmlns:a16="http://schemas.microsoft.com/office/drawing/2014/main" id="{7A90B126-4266-4E00-ADAD-E7C0125DE311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2397125"/>
            <a:ext cx="3224212" cy="253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1">
            <a:extLst>
              <a:ext uri="{FF2B5EF4-FFF2-40B4-BE49-F238E27FC236}">
                <a16:creationId xmlns:a16="http://schemas.microsoft.com/office/drawing/2014/main" id="{1C5CD56F-036B-4185-9052-789C8749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3857625"/>
            <a:ext cx="30861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B387B288-2230-4314-BBD5-48F842EE3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3625"/>
            <a:ext cx="5929313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读右图回答问题。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）写出图中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两点的地理坐标。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）在图中描绘出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40°S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20°W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个点，位于东半球的是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，位于西半球的是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，地跨东、西两半球的是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，位于北半球的是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，位于南半球的是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）在图中描绘出东西半球和南北半球的分界线。</a:t>
            </a:r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6904E9B5-7649-4390-A249-864803A02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000250"/>
            <a:ext cx="1749425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练一练：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6B12D3B0-76EC-4A3B-A9E1-AA119A94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0063"/>
            <a:ext cx="9144000" cy="13239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方法提示：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遇到经纬网首先</a:t>
            </a:r>
            <a:r>
              <a:rPr lang="zh-CN" altLang="en-US" sz="2000" b="1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一定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要判断出东西经和南北纬，在数字的后面标上字母；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牢记关于经纬线特点和经纬度划分、半球划分、高中低纬度带的划分等有关基础知识，才能灵活运用。</a:t>
            </a:r>
          </a:p>
        </p:txBody>
      </p:sp>
      <p:sp>
        <p:nvSpPr>
          <p:cNvPr id="19462" name="Text Box 18">
            <a:extLst>
              <a:ext uri="{FF2B5EF4-FFF2-40B4-BE49-F238E27FC236}">
                <a16:creationId xmlns:a16="http://schemas.microsoft.com/office/drawing/2014/main" id="{6CFA752A-45AB-4E76-AB20-6B7BD2ADB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5286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经纬网作用：</a:t>
            </a:r>
            <a:r>
              <a:rPr lang="zh-CN" altLang="en-US" sz="2000" u="sng">
                <a:ea typeface="黑体" panose="02010609060101010101" pitchFamily="49" charset="-122"/>
              </a:rPr>
              <a:t>确定地球仪上任意一点的位置</a:t>
            </a:r>
            <a:endParaRPr lang="en-US" altLang="zh-CN" sz="2000" u="sng">
              <a:ea typeface="黑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9AEF3-C8FA-482F-9A7E-CF7739A00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3143250"/>
            <a:ext cx="158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60°N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60°W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F4232-6097-4125-B14C-C62633B05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0718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0°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0°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任意多边形 10">
            <a:extLst>
              <a:ext uri="{FF2B5EF4-FFF2-40B4-BE49-F238E27FC236}">
                <a16:creationId xmlns:a16="http://schemas.microsoft.com/office/drawing/2014/main" id="{77A47231-7722-4DFC-9E28-644BA00670AC}"/>
              </a:ext>
            </a:extLst>
          </p:cNvPr>
          <p:cNvSpPr/>
          <p:nvPr/>
        </p:nvSpPr>
        <p:spPr>
          <a:xfrm>
            <a:off x="6638925" y="6410325"/>
            <a:ext cx="1530350" cy="90488"/>
          </a:xfrm>
          <a:custGeom>
            <a:avLst/>
            <a:gdLst>
              <a:gd name="connsiteX0" fmla="*/ 0 w 1530626"/>
              <a:gd name="connsiteY0" fmla="*/ 0 h 89452"/>
              <a:gd name="connsiteX1" fmla="*/ 119270 w 1530626"/>
              <a:gd name="connsiteY1" fmla="*/ 9939 h 89452"/>
              <a:gd name="connsiteX2" fmla="*/ 178904 w 1530626"/>
              <a:gd name="connsiteY2" fmla="*/ 29818 h 89452"/>
              <a:gd name="connsiteX3" fmla="*/ 208722 w 1530626"/>
              <a:gd name="connsiteY3" fmla="*/ 39757 h 89452"/>
              <a:gd name="connsiteX4" fmla="*/ 238539 w 1530626"/>
              <a:gd name="connsiteY4" fmla="*/ 49696 h 89452"/>
              <a:gd name="connsiteX5" fmla="*/ 337931 w 1530626"/>
              <a:gd name="connsiteY5" fmla="*/ 59635 h 89452"/>
              <a:gd name="connsiteX6" fmla="*/ 397565 w 1530626"/>
              <a:gd name="connsiteY6" fmla="*/ 69574 h 89452"/>
              <a:gd name="connsiteX7" fmla="*/ 616226 w 1530626"/>
              <a:gd name="connsiteY7" fmla="*/ 79513 h 89452"/>
              <a:gd name="connsiteX8" fmla="*/ 745435 w 1530626"/>
              <a:gd name="connsiteY8" fmla="*/ 89452 h 89452"/>
              <a:gd name="connsiteX9" fmla="*/ 1381539 w 1530626"/>
              <a:gd name="connsiteY9" fmla="*/ 79513 h 89452"/>
              <a:gd name="connsiteX10" fmla="*/ 1470991 w 1530626"/>
              <a:gd name="connsiteY10" fmla="*/ 49696 h 89452"/>
              <a:gd name="connsiteX11" fmla="*/ 1500809 w 1530626"/>
              <a:gd name="connsiteY11" fmla="*/ 39757 h 89452"/>
              <a:gd name="connsiteX12" fmla="*/ 1530626 w 1530626"/>
              <a:gd name="connsiteY12" fmla="*/ 29818 h 8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0626" h="89452">
                <a:moveTo>
                  <a:pt x="0" y="0"/>
                </a:moveTo>
                <a:cubicBezTo>
                  <a:pt x="39757" y="3313"/>
                  <a:pt x="79918" y="3380"/>
                  <a:pt x="119270" y="9939"/>
                </a:cubicBezTo>
                <a:cubicBezTo>
                  <a:pt x="139938" y="13384"/>
                  <a:pt x="159026" y="23192"/>
                  <a:pt x="178904" y="29818"/>
                </a:cubicBezTo>
                <a:lnTo>
                  <a:pt x="208722" y="39757"/>
                </a:lnTo>
                <a:cubicBezTo>
                  <a:pt x="218661" y="43070"/>
                  <a:pt x="228114" y="48654"/>
                  <a:pt x="238539" y="49696"/>
                </a:cubicBezTo>
                <a:cubicBezTo>
                  <a:pt x="271670" y="53009"/>
                  <a:pt x="304892" y="55505"/>
                  <a:pt x="337931" y="59635"/>
                </a:cubicBezTo>
                <a:cubicBezTo>
                  <a:pt x="357928" y="62135"/>
                  <a:pt x="377464" y="68138"/>
                  <a:pt x="397565" y="69574"/>
                </a:cubicBezTo>
                <a:cubicBezTo>
                  <a:pt x="470342" y="74772"/>
                  <a:pt x="543383" y="75351"/>
                  <a:pt x="616226" y="79513"/>
                </a:cubicBezTo>
                <a:cubicBezTo>
                  <a:pt x="659353" y="81977"/>
                  <a:pt x="702365" y="86139"/>
                  <a:pt x="745435" y="89452"/>
                </a:cubicBezTo>
                <a:cubicBezTo>
                  <a:pt x="957470" y="86139"/>
                  <a:pt x="1169673" y="88593"/>
                  <a:pt x="1381539" y="79513"/>
                </a:cubicBezTo>
                <a:cubicBezTo>
                  <a:pt x="1381541" y="79513"/>
                  <a:pt x="1456081" y="54666"/>
                  <a:pt x="1470991" y="49696"/>
                </a:cubicBezTo>
                <a:lnTo>
                  <a:pt x="1500809" y="39757"/>
                </a:lnTo>
                <a:lnTo>
                  <a:pt x="1530626" y="29818"/>
                </a:lnTo>
              </a:path>
            </a:pathLst>
          </a:cu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98A595EE-2FA5-48E8-A827-6062798FC299}"/>
              </a:ext>
            </a:extLst>
          </p:cNvPr>
          <p:cNvSpPr/>
          <p:nvPr/>
        </p:nvSpPr>
        <p:spPr>
          <a:xfrm>
            <a:off x="7086600" y="6083300"/>
            <a:ext cx="200025" cy="615950"/>
          </a:xfrm>
          <a:custGeom>
            <a:avLst/>
            <a:gdLst>
              <a:gd name="connsiteX0" fmla="*/ 0 w 199587"/>
              <a:gd name="connsiteY0" fmla="*/ 0 h 616226"/>
              <a:gd name="connsiteX1" fmla="*/ 19878 w 199587"/>
              <a:gd name="connsiteY1" fmla="*/ 29817 h 616226"/>
              <a:gd name="connsiteX2" fmla="*/ 39757 w 199587"/>
              <a:gd name="connsiteY2" fmla="*/ 49695 h 616226"/>
              <a:gd name="connsiteX3" fmla="*/ 49696 w 199587"/>
              <a:gd name="connsiteY3" fmla="*/ 89452 h 616226"/>
              <a:gd name="connsiteX4" fmla="*/ 59635 w 199587"/>
              <a:gd name="connsiteY4" fmla="*/ 248478 h 616226"/>
              <a:gd name="connsiteX5" fmla="*/ 89452 w 199587"/>
              <a:gd name="connsiteY5" fmla="*/ 337930 h 616226"/>
              <a:gd name="connsiteX6" fmla="*/ 119270 w 199587"/>
              <a:gd name="connsiteY6" fmla="*/ 427382 h 616226"/>
              <a:gd name="connsiteX7" fmla="*/ 129209 w 199587"/>
              <a:gd name="connsiteY7" fmla="*/ 457200 h 616226"/>
              <a:gd name="connsiteX8" fmla="*/ 149087 w 199587"/>
              <a:gd name="connsiteY8" fmla="*/ 487017 h 616226"/>
              <a:gd name="connsiteX9" fmla="*/ 168965 w 199587"/>
              <a:gd name="connsiteY9" fmla="*/ 546652 h 616226"/>
              <a:gd name="connsiteX10" fmla="*/ 198783 w 199587"/>
              <a:gd name="connsiteY10" fmla="*/ 606287 h 616226"/>
              <a:gd name="connsiteX11" fmla="*/ 198783 w 199587"/>
              <a:gd name="connsiteY11" fmla="*/ 616226 h 61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9587" h="616226">
                <a:moveTo>
                  <a:pt x="0" y="0"/>
                </a:moveTo>
                <a:cubicBezTo>
                  <a:pt x="6626" y="9939"/>
                  <a:pt x="12416" y="20489"/>
                  <a:pt x="19878" y="29817"/>
                </a:cubicBezTo>
                <a:cubicBezTo>
                  <a:pt x="25732" y="37134"/>
                  <a:pt x="35566" y="41314"/>
                  <a:pt x="39757" y="49695"/>
                </a:cubicBezTo>
                <a:cubicBezTo>
                  <a:pt x="45866" y="61913"/>
                  <a:pt x="46383" y="76200"/>
                  <a:pt x="49696" y="89452"/>
                </a:cubicBezTo>
                <a:cubicBezTo>
                  <a:pt x="53009" y="142461"/>
                  <a:pt x="52459" y="195853"/>
                  <a:pt x="59635" y="248478"/>
                </a:cubicBezTo>
                <a:cubicBezTo>
                  <a:pt x="59635" y="248481"/>
                  <a:pt x="84482" y="323020"/>
                  <a:pt x="89452" y="337930"/>
                </a:cubicBezTo>
                <a:lnTo>
                  <a:pt x="119270" y="427382"/>
                </a:lnTo>
                <a:cubicBezTo>
                  <a:pt x="122583" y="437321"/>
                  <a:pt x="123397" y="448483"/>
                  <a:pt x="129209" y="457200"/>
                </a:cubicBezTo>
                <a:lnTo>
                  <a:pt x="149087" y="487017"/>
                </a:lnTo>
                <a:cubicBezTo>
                  <a:pt x="155713" y="506895"/>
                  <a:pt x="157342" y="529218"/>
                  <a:pt x="168965" y="546652"/>
                </a:cubicBezTo>
                <a:cubicBezTo>
                  <a:pt x="188399" y="575802"/>
                  <a:pt x="190553" y="573368"/>
                  <a:pt x="198783" y="606287"/>
                </a:cubicBezTo>
                <a:cubicBezTo>
                  <a:pt x="199587" y="609501"/>
                  <a:pt x="198783" y="612913"/>
                  <a:pt x="198783" y="616226"/>
                </a:cubicBezTo>
              </a:path>
            </a:pathLst>
          </a:cu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0A5E1B-80CB-4F1E-8E3F-892D0CC6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6215063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D</a:t>
            </a:r>
            <a:endParaRPr lang="zh-CN" alt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BDEF24-50C7-4CF3-8BDE-FEEDD4E3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86188"/>
            <a:ext cx="70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6EA3D-4D6A-415C-9850-AB5DADC0E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0"/>
            <a:ext cx="44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95E208-7C7A-4BBC-AD38-9AE35A912CC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429125" y="4614863"/>
            <a:ext cx="31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F1471-CB96-4CB0-A289-045715CB9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4997450"/>
            <a:ext cx="885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8A1BC-EFB1-4D61-BAA4-5D377B3B2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5214938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6C7321-34CA-4B49-B580-9DB3A24F7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643563"/>
            <a:ext cx="44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96D9A162-6EF7-448B-A1B9-0E21C71E3421}"/>
              </a:ext>
            </a:extLst>
          </p:cNvPr>
          <p:cNvSpPr/>
          <p:nvPr/>
        </p:nvSpPr>
        <p:spPr>
          <a:xfrm>
            <a:off x="6032500" y="5535613"/>
            <a:ext cx="2763838" cy="228600"/>
          </a:xfrm>
          <a:custGeom>
            <a:avLst/>
            <a:gdLst>
              <a:gd name="connsiteX0" fmla="*/ 0 w 2763078"/>
              <a:gd name="connsiteY0" fmla="*/ 0 h 228668"/>
              <a:gd name="connsiteX1" fmla="*/ 79513 w 2763078"/>
              <a:gd name="connsiteY1" fmla="*/ 9939 h 228668"/>
              <a:gd name="connsiteX2" fmla="*/ 139148 w 2763078"/>
              <a:gd name="connsiteY2" fmla="*/ 29817 h 228668"/>
              <a:gd name="connsiteX3" fmla="*/ 188844 w 2763078"/>
              <a:gd name="connsiteY3" fmla="*/ 39756 h 228668"/>
              <a:gd name="connsiteX4" fmla="*/ 248478 w 2763078"/>
              <a:gd name="connsiteY4" fmla="*/ 59634 h 228668"/>
              <a:gd name="connsiteX5" fmla="*/ 278296 w 2763078"/>
              <a:gd name="connsiteY5" fmla="*/ 69574 h 228668"/>
              <a:gd name="connsiteX6" fmla="*/ 327991 w 2763078"/>
              <a:gd name="connsiteY6" fmla="*/ 79513 h 228668"/>
              <a:gd name="connsiteX7" fmla="*/ 357809 w 2763078"/>
              <a:gd name="connsiteY7" fmla="*/ 89452 h 228668"/>
              <a:gd name="connsiteX8" fmla="*/ 477078 w 2763078"/>
              <a:gd name="connsiteY8" fmla="*/ 99391 h 228668"/>
              <a:gd name="connsiteX9" fmla="*/ 536713 w 2763078"/>
              <a:gd name="connsiteY9" fmla="*/ 119269 h 228668"/>
              <a:gd name="connsiteX10" fmla="*/ 596348 w 2763078"/>
              <a:gd name="connsiteY10" fmla="*/ 129208 h 228668"/>
              <a:gd name="connsiteX11" fmla="*/ 675861 w 2763078"/>
              <a:gd name="connsiteY11" fmla="*/ 139147 h 228668"/>
              <a:gd name="connsiteX12" fmla="*/ 765313 w 2763078"/>
              <a:gd name="connsiteY12" fmla="*/ 159026 h 228668"/>
              <a:gd name="connsiteX13" fmla="*/ 824948 w 2763078"/>
              <a:gd name="connsiteY13" fmla="*/ 168965 h 228668"/>
              <a:gd name="connsiteX14" fmla="*/ 1262270 w 2763078"/>
              <a:gd name="connsiteY14" fmla="*/ 178904 h 228668"/>
              <a:gd name="connsiteX15" fmla="*/ 1928191 w 2763078"/>
              <a:gd name="connsiteY15" fmla="*/ 159026 h 228668"/>
              <a:gd name="connsiteX16" fmla="*/ 2067339 w 2763078"/>
              <a:gd name="connsiteY16" fmla="*/ 139147 h 228668"/>
              <a:gd name="connsiteX17" fmla="*/ 2166731 w 2763078"/>
              <a:gd name="connsiteY17" fmla="*/ 119269 h 228668"/>
              <a:gd name="connsiteX18" fmla="*/ 2256183 w 2763078"/>
              <a:gd name="connsiteY18" fmla="*/ 99391 h 228668"/>
              <a:gd name="connsiteX19" fmla="*/ 2345635 w 2763078"/>
              <a:gd name="connsiteY19" fmla="*/ 69574 h 228668"/>
              <a:gd name="connsiteX20" fmla="*/ 2375452 w 2763078"/>
              <a:gd name="connsiteY20" fmla="*/ 59634 h 228668"/>
              <a:gd name="connsiteX21" fmla="*/ 2445026 w 2763078"/>
              <a:gd name="connsiteY21" fmla="*/ 49695 h 228668"/>
              <a:gd name="connsiteX22" fmla="*/ 2653748 w 2763078"/>
              <a:gd name="connsiteY22" fmla="*/ 19878 h 228668"/>
              <a:gd name="connsiteX23" fmla="*/ 2713383 w 2763078"/>
              <a:gd name="connsiteY23" fmla="*/ 9939 h 228668"/>
              <a:gd name="connsiteX24" fmla="*/ 2763078 w 2763078"/>
              <a:gd name="connsiteY24" fmla="*/ 0 h 228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763078" h="228668">
                <a:moveTo>
                  <a:pt x="0" y="0"/>
                </a:moveTo>
                <a:cubicBezTo>
                  <a:pt x="26504" y="3313"/>
                  <a:pt x="53395" y="4342"/>
                  <a:pt x="79513" y="9939"/>
                </a:cubicBezTo>
                <a:cubicBezTo>
                  <a:pt x="100001" y="14329"/>
                  <a:pt x="118601" y="25708"/>
                  <a:pt x="139148" y="29817"/>
                </a:cubicBezTo>
                <a:cubicBezTo>
                  <a:pt x="155713" y="33130"/>
                  <a:pt x="172546" y="35311"/>
                  <a:pt x="188844" y="39756"/>
                </a:cubicBezTo>
                <a:cubicBezTo>
                  <a:pt x="209059" y="45269"/>
                  <a:pt x="228600" y="53008"/>
                  <a:pt x="248478" y="59634"/>
                </a:cubicBezTo>
                <a:cubicBezTo>
                  <a:pt x="258417" y="62947"/>
                  <a:pt x="268022" y="67519"/>
                  <a:pt x="278296" y="69574"/>
                </a:cubicBezTo>
                <a:cubicBezTo>
                  <a:pt x="294861" y="72887"/>
                  <a:pt x="311602" y="75416"/>
                  <a:pt x="327991" y="79513"/>
                </a:cubicBezTo>
                <a:cubicBezTo>
                  <a:pt x="338155" y="82054"/>
                  <a:pt x="347424" y="88067"/>
                  <a:pt x="357809" y="89452"/>
                </a:cubicBezTo>
                <a:cubicBezTo>
                  <a:pt x="397353" y="94724"/>
                  <a:pt x="437322" y="96078"/>
                  <a:pt x="477078" y="99391"/>
                </a:cubicBezTo>
                <a:cubicBezTo>
                  <a:pt x="496956" y="106017"/>
                  <a:pt x="516045" y="115824"/>
                  <a:pt x="536713" y="119269"/>
                </a:cubicBezTo>
                <a:cubicBezTo>
                  <a:pt x="556591" y="122582"/>
                  <a:pt x="576398" y="126358"/>
                  <a:pt x="596348" y="129208"/>
                </a:cubicBezTo>
                <a:cubicBezTo>
                  <a:pt x="622790" y="132985"/>
                  <a:pt x="649461" y="135085"/>
                  <a:pt x="675861" y="139147"/>
                </a:cubicBezTo>
                <a:cubicBezTo>
                  <a:pt x="751073" y="150719"/>
                  <a:pt x="699366" y="145837"/>
                  <a:pt x="765313" y="159026"/>
                </a:cubicBezTo>
                <a:cubicBezTo>
                  <a:pt x="785074" y="162978"/>
                  <a:pt x="805070" y="165652"/>
                  <a:pt x="824948" y="168965"/>
                </a:cubicBezTo>
                <a:cubicBezTo>
                  <a:pt x="1004060" y="228668"/>
                  <a:pt x="863637" y="189394"/>
                  <a:pt x="1262270" y="178904"/>
                </a:cubicBezTo>
                <a:cubicBezTo>
                  <a:pt x="1526785" y="134819"/>
                  <a:pt x="1246513" y="178502"/>
                  <a:pt x="1928191" y="159026"/>
                </a:cubicBezTo>
                <a:cubicBezTo>
                  <a:pt x="1993895" y="157149"/>
                  <a:pt x="2011052" y="149381"/>
                  <a:pt x="2067339" y="139147"/>
                </a:cubicBezTo>
                <a:cubicBezTo>
                  <a:pt x="2228049" y="109926"/>
                  <a:pt x="2048044" y="145644"/>
                  <a:pt x="2166731" y="119269"/>
                </a:cubicBezTo>
                <a:cubicBezTo>
                  <a:pt x="2203207" y="111163"/>
                  <a:pt x="2221558" y="109778"/>
                  <a:pt x="2256183" y="99391"/>
                </a:cubicBezTo>
                <a:cubicBezTo>
                  <a:pt x="2286288" y="90360"/>
                  <a:pt x="2315818" y="79514"/>
                  <a:pt x="2345635" y="69574"/>
                </a:cubicBezTo>
                <a:cubicBezTo>
                  <a:pt x="2355574" y="66261"/>
                  <a:pt x="2365081" y="61116"/>
                  <a:pt x="2375452" y="59634"/>
                </a:cubicBezTo>
                <a:lnTo>
                  <a:pt x="2445026" y="49695"/>
                </a:lnTo>
                <a:cubicBezTo>
                  <a:pt x="2542786" y="17109"/>
                  <a:pt x="2401324" y="61948"/>
                  <a:pt x="2653748" y="19878"/>
                </a:cubicBezTo>
                <a:lnTo>
                  <a:pt x="2713383" y="9939"/>
                </a:lnTo>
                <a:cubicBezTo>
                  <a:pt x="2730004" y="6917"/>
                  <a:pt x="2763078" y="0"/>
                  <a:pt x="2763078" y="0"/>
                </a:cubicBezTo>
              </a:path>
            </a:pathLst>
          </a:cu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2" name="任意多边形 21">
            <a:extLst>
              <a:ext uri="{FF2B5EF4-FFF2-40B4-BE49-F238E27FC236}">
                <a16:creationId xmlns:a16="http://schemas.microsoft.com/office/drawing/2014/main" id="{444227AD-D95F-4387-A48D-35BE5B68B2F6}"/>
              </a:ext>
            </a:extLst>
          </p:cNvPr>
          <p:cNvSpPr/>
          <p:nvPr/>
        </p:nvSpPr>
        <p:spPr>
          <a:xfrm>
            <a:off x="6986588" y="4124325"/>
            <a:ext cx="319087" cy="2517775"/>
          </a:xfrm>
          <a:custGeom>
            <a:avLst/>
            <a:gdLst>
              <a:gd name="connsiteX0" fmla="*/ 318052 w 318052"/>
              <a:gd name="connsiteY0" fmla="*/ 0 h 2517743"/>
              <a:gd name="connsiteX1" fmla="*/ 288234 w 318052"/>
              <a:gd name="connsiteY1" fmla="*/ 119270 h 2517743"/>
              <a:gd name="connsiteX2" fmla="*/ 258417 w 318052"/>
              <a:gd name="connsiteY2" fmla="*/ 139148 h 2517743"/>
              <a:gd name="connsiteX3" fmla="*/ 228600 w 318052"/>
              <a:gd name="connsiteY3" fmla="*/ 278296 h 2517743"/>
              <a:gd name="connsiteX4" fmla="*/ 218661 w 318052"/>
              <a:gd name="connsiteY4" fmla="*/ 308113 h 2517743"/>
              <a:gd name="connsiteX5" fmla="*/ 198782 w 318052"/>
              <a:gd name="connsiteY5" fmla="*/ 327991 h 2517743"/>
              <a:gd name="connsiteX6" fmla="*/ 168965 w 318052"/>
              <a:gd name="connsiteY6" fmla="*/ 417444 h 2517743"/>
              <a:gd name="connsiteX7" fmla="*/ 159026 w 318052"/>
              <a:gd name="connsiteY7" fmla="*/ 447261 h 2517743"/>
              <a:gd name="connsiteX8" fmla="*/ 149087 w 318052"/>
              <a:gd name="connsiteY8" fmla="*/ 496957 h 2517743"/>
              <a:gd name="connsiteX9" fmla="*/ 139148 w 318052"/>
              <a:gd name="connsiteY9" fmla="*/ 526774 h 2517743"/>
              <a:gd name="connsiteX10" fmla="*/ 119269 w 318052"/>
              <a:gd name="connsiteY10" fmla="*/ 655983 h 2517743"/>
              <a:gd name="connsiteX11" fmla="*/ 109330 w 318052"/>
              <a:gd name="connsiteY11" fmla="*/ 685800 h 2517743"/>
              <a:gd name="connsiteX12" fmla="*/ 99391 w 318052"/>
              <a:gd name="connsiteY12" fmla="*/ 725557 h 2517743"/>
              <a:gd name="connsiteX13" fmla="*/ 79513 w 318052"/>
              <a:gd name="connsiteY13" fmla="*/ 785191 h 2517743"/>
              <a:gd name="connsiteX14" fmla="*/ 69574 w 318052"/>
              <a:gd name="connsiteY14" fmla="*/ 815009 h 2517743"/>
              <a:gd name="connsiteX15" fmla="*/ 59634 w 318052"/>
              <a:gd name="connsiteY15" fmla="*/ 844826 h 2517743"/>
              <a:gd name="connsiteX16" fmla="*/ 49695 w 318052"/>
              <a:gd name="connsiteY16" fmla="*/ 874644 h 2517743"/>
              <a:gd name="connsiteX17" fmla="*/ 79513 w 318052"/>
              <a:gd name="connsiteY17" fmla="*/ 1013791 h 2517743"/>
              <a:gd name="connsiteX18" fmla="*/ 89452 w 318052"/>
              <a:gd name="connsiteY18" fmla="*/ 1043609 h 2517743"/>
              <a:gd name="connsiteX19" fmla="*/ 79513 w 318052"/>
              <a:gd name="connsiteY19" fmla="*/ 1133061 h 2517743"/>
              <a:gd name="connsiteX20" fmla="*/ 59634 w 318052"/>
              <a:gd name="connsiteY20" fmla="*/ 1192696 h 2517743"/>
              <a:gd name="connsiteX21" fmla="*/ 49695 w 318052"/>
              <a:gd name="connsiteY21" fmla="*/ 1530626 h 2517743"/>
              <a:gd name="connsiteX22" fmla="*/ 29817 w 318052"/>
              <a:gd name="connsiteY22" fmla="*/ 1600200 h 2517743"/>
              <a:gd name="connsiteX23" fmla="*/ 9939 w 318052"/>
              <a:gd name="connsiteY23" fmla="*/ 1630018 h 2517743"/>
              <a:gd name="connsiteX24" fmla="*/ 0 w 318052"/>
              <a:gd name="connsiteY24" fmla="*/ 1659835 h 2517743"/>
              <a:gd name="connsiteX25" fmla="*/ 9939 w 318052"/>
              <a:gd name="connsiteY25" fmla="*/ 1699591 h 2517743"/>
              <a:gd name="connsiteX26" fmla="*/ 29817 w 318052"/>
              <a:gd name="connsiteY26" fmla="*/ 1808922 h 2517743"/>
              <a:gd name="connsiteX27" fmla="*/ 49695 w 318052"/>
              <a:gd name="connsiteY27" fmla="*/ 1838739 h 2517743"/>
              <a:gd name="connsiteX28" fmla="*/ 79513 w 318052"/>
              <a:gd name="connsiteY28" fmla="*/ 1888435 h 2517743"/>
              <a:gd name="connsiteX29" fmla="*/ 99391 w 318052"/>
              <a:gd name="connsiteY29" fmla="*/ 1958009 h 2517743"/>
              <a:gd name="connsiteX30" fmla="*/ 109330 w 318052"/>
              <a:gd name="connsiteY30" fmla="*/ 2077278 h 2517743"/>
              <a:gd name="connsiteX31" fmla="*/ 129208 w 318052"/>
              <a:gd name="connsiteY31" fmla="*/ 2196548 h 2517743"/>
              <a:gd name="connsiteX32" fmla="*/ 139148 w 318052"/>
              <a:gd name="connsiteY32" fmla="*/ 2226365 h 2517743"/>
              <a:gd name="connsiteX33" fmla="*/ 159026 w 318052"/>
              <a:gd name="connsiteY33" fmla="*/ 2246244 h 2517743"/>
              <a:gd name="connsiteX34" fmla="*/ 188843 w 318052"/>
              <a:gd name="connsiteY34" fmla="*/ 2335696 h 2517743"/>
              <a:gd name="connsiteX35" fmla="*/ 198782 w 318052"/>
              <a:gd name="connsiteY35" fmla="*/ 2365513 h 2517743"/>
              <a:gd name="connsiteX36" fmla="*/ 218661 w 318052"/>
              <a:gd name="connsiteY36" fmla="*/ 2385391 h 2517743"/>
              <a:gd name="connsiteX37" fmla="*/ 258417 w 318052"/>
              <a:gd name="connsiteY37" fmla="*/ 2435087 h 2517743"/>
              <a:gd name="connsiteX38" fmla="*/ 268356 w 318052"/>
              <a:gd name="connsiteY38" fmla="*/ 2464904 h 2517743"/>
              <a:gd name="connsiteX39" fmla="*/ 288234 w 318052"/>
              <a:gd name="connsiteY39" fmla="*/ 2484783 h 2517743"/>
              <a:gd name="connsiteX40" fmla="*/ 308113 w 318052"/>
              <a:gd name="connsiteY40" fmla="*/ 2514600 h 2517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18052" h="2517743">
                <a:moveTo>
                  <a:pt x="318052" y="0"/>
                </a:moveTo>
                <a:cubicBezTo>
                  <a:pt x="315714" y="14030"/>
                  <a:pt x="303001" y="109425"/>
                  <a:pt x="288234" y="119270"/>
                </a:cubicBezTo>
                <a:lnTo>
                  <a:pt x="258417" y="139148"/>
                </a:lnTo>
                <a:cubicBezTo>
                  <a:pt x="245879" y="239452"/>
                  <a:pt x="256924" y="193322"/>
                  <a:pt x="228600" y="278296"/>
                </a:cubicBezTo>
                <a:cubicBezTo>
                  <a:pt x="225287" y="288235"/>
                  <a:pt x="226069" y="300705"/>
                  <a:pt x="218661" y="308113"/>
                </a:cubicBezTo>
                <a:lnTo>
                  <a:pt x="198782" y="327991"/>
                </a:lnTo>
                <a:lnTo>
                  <a:pt x="168965" y="417444"/>
                </a:lnTo>
                <a:cubicBezTo>
                  <a:pt x="165652" y="427383"/>
                  <a:pt x="161081" y="436988"/>
                  <a:pt x="159026" y="447261"/>
                </a:cubicBezTo>
                <a:cubicBezTo>
                  <a:pt x="155713" y="463826"/>
                  <a:pt x="153184" y="480568"/>
                  <a:pt x="149087" y="496957"/>
                </a:cubicBezTo>
                <a:cubicBezTo>
                  <a:pt x="146546" y="507121"/>
                  <a:pt x="141689" y="516610"/>
                  <a:pt x="139148" y="526774"/>
                </a:cubicBezTo>
                <a:cubicBezTo>
                  <a:pt x="121400" y="597761"/>
                  <a:pt x="135365" y="567455"/>
                  <a:pt x="119269" y="655983"/>
                </a:cubicBezTo>
                <a:cubicBezTo>
                  <a:pt x="117395" y="666291"/>
                  <a:pt x="112208" y="675726"/>
                  <a:pt x="109330" y="685800"/>
                </a:cubicBezTo>
                <a:cubicBezTo>
                  <a:pt x="105577" y="698935"/>
                  <a:pt x="103316" y="712473"/>
                  <a:pt x="99391" y="725557"/>
                </a:cubicBezTo>
                <a:cubicBezTo>
                  <a:pt x="93370" y="745627"/>
                  <a:pt x="86139" y="765313"/>
                  <a:pt x="79513" y="785191"/>
                </a:cubicBezTo>
                <a:lnTo>
                  <a:pt x="69574" y="815009"/>
                </a:lnTo>
                <a:lnTo>
                  <a:pt x="59634" y="844826"/>
                </a:lnTo>
                <a:lnTo>
                  <a:pt x="49695" y="874644"/>
                </a:lnTo>
                <a:cubicBezTo>
                  <a:pt x="62234" y="974953"/>
                  <a:pt x="51187" y="928813"/>
                  <a:pt x="79513" y="1013791"/>
                </a:cubicBezTo>
                <a:lnTo>
                  <a:pt x="89452" y="1043609"/>
                </a:lnTo>
                <a:cubicBezTo>
                  <a:pt x="86139" y="1073426"/>
                  <a:pt x="85397" y="1103643"/>
                  <a:pt x="79513" y="1133061"/>
                </a:cubicBezTo>
                <a:cubicBezTo>
                  <a:pt x="75404" y="1153608"/>
                  <a:pt x="59634" y="1192696"/>
                  <a:pt x="59634" y="1192696"/>
                </a:cubicBezTo>
                <a:cubicBezTo>
                  <a:pt x="56321" y="1305339"/>
                  <a:pt x="55618" y="1418090"/>
                  <a:pt x="49695" y="1530626"/>
                </a:cubicBezTo>
                <a:cubicBezTo>
                  <a:pt x="49320" y="1537745"/>
                  <a:pt x="34792" y="1590250"/>
                  <a:pt x="29817" y="1600200"/>
                </a:cubicBezTo>
                <a:cubicBezTo>
                  <a:pt x="24475" y="1610884"/>
                  <a:pt x="15281" y="1619334"/>
                  <a:pt x="9939" y="1630018"/>
                </a:cubicBezTo>
                <a:cubicBezTo>
                  <a:pt x="5254" y="1639389"/>
                  <a:pt x="3313" y="1649896"/>
                  <a:pt x="0" y="1659835"/>
                </a:cubicBezTo>
                <a:cubicBezTo>
                  <a:pt x="3313" y="1673087"/>
                  <a:pt x="7693" y="1686117"/>
                  <a:pt x="9939" y="1699591"/>
                </a:cubicBezTo>
                <a:cubicBezTo>
                  <a:pt x="15078" y="1730425"/>
                  <a:pt x="13824" y="1776936"/>
                  <a:pt x="29817" y="1808922"/>
                </a:cubicBezTo>
                <a:cubicBezTo>
                  <a:pt x="35159" y="1819606"/>
                  <a:pt x="43069" y="1828800"/>
                  <a:pt x="49695" y="1838739"/>
                </a:cubicBezTo>
                <a:cubicBezTo>
                  <a:pt x="77850" y="1923206"/>
                  <a:pt x="38583" y="1820221"/>
                  <a:pt x="79513" y="1888435"/>
                </a:cubicBezTo>
                <a:cubicBezTo>
                  <a:pt x="85624" y="1898620"/>
                  <a:pt x="97535" y="1950583"/>
                  <a:pt x="99391" y="1958009"/>
                </a:cubicBezTo>
                <a:cubicBezTo>
                  <a:pt x="102704" y="1997765"/>
                  <a:pt x="104382" y="2037692"/>
                  <a:pt x="109330" y="2077278"/>
                </a:cubicBezTo>
                <a:cubicBezTo>
                  <a:pt x="114329" y="2117272"/>
                  <a:pt x="116461" y="2158312"/>
                  <a:pt x="129208" y="2196548"/>
                </a:cubicBezTo>
                <a:cubicBezTo>
                  <a:pt x="132521" y="2206487"/>
                  <a:pt x="133758" y="2217381"/>
                  <a:pt x="139148" y="2226365"/>
                </a:cubicBezTo>
                <a:cubicBezTo>
                  <a:pt x="143969" y="2234400"/>
                  <a:pt x="152400" y="2239618"/>
                  <a:pt x="159026" y="2246244"/>
                </a:cubicBezTo>
                <a:lnTo>
                  <a:pt x="188843" y="2335696"/>
                </a:lnTo>
                <a:cubicBezTo>
                  <a:pt x="192156" y="2345635"/>
                  <a:pt x="191374" y="2358105"/>
                  <a:pt x="198782" y="2365513"/>
                </a:cubicBezTo>
                <a:lnTo>
                  <a:pt x="218661" y="2385391"/>
                </a:lnTo>
                <a:cubicBezTo>
                  <a:pt x="243643" y="2460338"/>
                  <a:pt x="207039" y="2370864"/>
                  <a:pt x="258417" y="2435087"/>
                </a:cubicBezTo>
                <a:cubicBezTo>
                  <a:pt x="264962" y="2443268"/>
                  <a:pt x="262966" y="2455920"/>
                  <a:pt x="268356" y="2464904"/>
                </a:cubicBezTo>
                <a:cubicBezTo>
                  <a:pt x="273177" y="2472939"/>
                  <a:pt x="281608" y="2478157"/>
                  <a:pt x="288234" y="2484783"/>
                </a:cubicBezTo>
                <a:cubicBezTo>
                  <a:pt x="299222" y="2517743"/>
                  <a:pt x="287697" y="2514600"/>
                  <a:pt x="308113" y="2514600"/>
                </a:cubicBezTo>
              </a:path>
            </a:pathLst>
          </a:cu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E500F7B-5662-49BB-A195-AEC0905E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2875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根据下图经纬网所示内容，回答问题。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5F5C52-7501-4CE6-A81A-0310670E2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2875" y="642938"/>
            <a:ext cx="9144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三点位于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半球（东、西），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点位于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半球（南、北）。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）在图中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之间画一条直线，沿直线从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的方向是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）地球自转一周时，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三地中经过距离最长的是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AC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之间的距离是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千米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8072DFFA-CBD2-42C9-81C4-77E753DF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786063"/>
            <a:ext cx="3571875" cy="36925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方法提示：</a:t>
            </a:r>
            <a:r>
              <a:rPr lang="en-US" altLang="zh-CN" sz="1800" b="1"/>
              <a:t>1.</a:t>
            </a:r>
            <a:r>
              <a:rPr lang="zh-CN" altLang="en-US" sz="1800" b="1"/>
              <a:t>做经纬网题目之前，一定要先判别好每一条纬线，每一条经线对应的字母，即</a:t>
            </a:r>
            <a:r>
              <a:rPr lang="en-US" altLang="zh-CN" sz="1800" b="1"/>
              <a:t>NSEW</a:t>
            </a:r>
            <a:r>
              <a:rPr lang="zh-CN" altLang="en-US" sz="1800" b="1"/>
              <a:t>，标好之后再做题。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2.</a:t>
            </a:r>
            <a:r>
              <a:rPr lang="zh-CN" altLang="en-US" sz="1800" b="1"/>
              <a:t>牢记纬线指示东西方向，经线指示南北方向，无论经纬网上的经纬线是怎样的弧度，在同一条经纬线上方向是一定的。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3.</a:t>
            </a:r>
            <a:r>
              <a:rPr lang="zh-CN" altLang="en-US" sz="1800" b="1"/>
              <a:t>牢记纬线长度不相等，赤道最长这一特点，一条经线的长度等于赤道长度的一半，纬度一度实地距离</a:t>
            </a:r>
            <a:r>
              <a:rPr lang="en-US" altLang="zh-CN" sz="1800" b="1"/>
              <a:t>111</a:t>
            </a:r>
            <a:r>
              <a:rPr lang="zh-CN" altLang="en-US" sz="1800" b="1"/>
              <a:t>千米。在赤道上，经度一度实地距离也是</a:t>
            </a:r>
            <a:r>
              <a:rPr lang="en-US" altLang="zh-CN" sz="1800" b="1"/>
              <a:t>111</a:t>
            </a:r>
            <a:r>
              <a:rPr lang="zh-CN" altLang="en-US" sz="1800" b="1"/>
              <a:t>千米。</a:t>
            </a:r>
          </a:p>
        </p:txBody>
      </p:sp>
      <p:grpSp>
        <p:nvGrpSpPr>
          <p:cNvPr id="20485" name="组合 9">
            <a:extLst>
              <a:ext uri="{FF2B5EF4-FFF2-40B4-BE49-F238E27FC236}">
                <a16:creationId xmlns:a16="http://schemas.microsoft.com/office/drawing/2014/main" id="{9B5E7921-A896-4A98-9A5A-BF3D30D91AF2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2857500"/>
            <a:ext cx="5143500" cy="3490913"/>
            <a:chOff x="4357654" y="2714620"/>
            <a:chExt cx="4786346" cy="3490928"/>
          </a:xfrm>
        </p:grpSpPr>
        <p:pic>
          <p:nvPicPr>
            <p:cNvPr id="20508" name="图片 1">
              <a:extLst>
                <a:ext uri="{FF2B5EF4-FFF2-40B4-BE49-F238E27FC236}">
                  <a16:creationId xmlns:a16="http://schemas.microsoft.com/office/drawing/2014/main" id="{592F8A7A-A17B-4F6B-843E-E212B0003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7654" y="2714620"/>
              <a:ext cx="4786346" cy="3490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80E2508-F8DC-4218-9F8B-59B32CBC031D}"/>
                </a:ext>
              </a:extLst>
            </p:cNvPr>
            <p:cNvCxnSpPr/>
            <p:nvPr/>
          </p:nvCxnSpPr>
          <p:spPr>
            <a:xfrm flipV="1">
              <a:off x="5000266" y="3857625"/>
              <a:ext cx="714997" cy="64294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D7C8362-BC08-483E-AFEE-AC48E8A80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857500"/>
            <a:ext cx="283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       N        N              N  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16152-8035-4149-8204-5985AD665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929313"/>
            <a:ext cx="1646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                  E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A8C41C-8ADD-4687-8CF6-03E4212E6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775" y="428625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51172-2187-45B6-A2FC-82C064B0F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50006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西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33689B-418B-4FE2-A3C1-6496D8CA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715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74451D-EE4B-4E47-A1B2-9FEC3FBA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00012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北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C11CF-9AC6-4C20-B5F8-467D0AC9A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100012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东南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FFB89C-E919-4838-BADD-CBE68961D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1285875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先向东北再向东南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D38E43-8513-437A-94F3-9B8E2A1B2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164306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496C2-1501-4891-927C-82C09057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928813"/>
            <a:ext cx="652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2220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83DAEE4-6DC9-459B-AA31-695E5A5DE237}"/>
              </a:ext>
            </a:extLst>
          </p:cNvPr>
          <p:cNvCxnSpPr/>
          <p:nvPr/>
        </p:nvCxnSpPr>
        <p:spPr>
          <a:xfrm rot="16200000" flipH="1">
            <a:off x="4214813" y="4429125"/>
            <a:ext cx="1143000" cy="428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4BA28CDB-ED6D-45DB-A82B-0766AD168151}"/>
              </a:ext>
            </a:extLst>
          </p:cNvPr>
          <p:cNvSpPr/>
          <p:nvPr/>
        </p:nvSpPr>
        <p:spPr>
          <a:xfrm>
            <a:off x="4364038" y="4403725"/>
            <a:ext cx="793750" cy="327025"/>
          </a:xfrm>
          <a:custGeom>
            <a:avLst/>
            <a:gdLst>
              <a:gd name="connsiteX0" fmla="*/ 0 w 795131"/>
              <a:gd name="connsiteY0" fmla="*/ 327991 h 327991"/>
              <a:gd name="connsiteX1" fmla="*/ 109331 w 795131"/>
              <a:gd name="connsiteY1" fmla="*/ 298174 h 327991"/>
              <a:gd name="connsiteX2" fmla="*/ 218661 w 795131"/>
              <a:gd name="connsiteY2" fmla="*/ 288235 h 327991"/>
              <a:gd name="connsiteX3" fmla="*/ 268357 w 795131"/>
              <a:gd name="connsiteY3" fmla="*/ 278295 h 327991"/>
              <a:gd name="connsiteX4" fmla="*/ 327992 w 795131"/>
              <a:gd name="connsiteY4" fmla="*/ 268356 h 327991"/>
              <a:gd name="connsiteX5" fmla="*/ 357809 w 795131"/>
              <a:gd name="connsiteY5" fmla="*/ 248478 h 327991"/>
              <a:gd name="connsiteX6" fmla="*/ 417444 w 795131"/>
              <a:gd name="connsiteY6" fmla="*/ 228600 h 327991"/>
              <a:gd name="connsiteX7" fmla="*/ 447261 w 795131"/>
              <a:gd name="connsiteY7" fmla="*/ 218661 h 327991"/>
              <a:gd name="connsiteX8" fmla="*/ 516835 w 795131"/>
              <a:gd name="connsiteY8" fmla="*/ 159026 h 327991"/>
              <a:gd name="connsiteX9" fmla="*/ 576470 w 795131"/>
              <a:gd name="connsiteY9" fmla="*/ 139148 h 327991"/>
              <a:gd name="connsiteX10" fmla="*/ 606287 w 795131"/>
              <a:gd name="connsiteY10" fmla="*/ 129208 h 327991"/>
              <a:gd name="connsiteX11" fmla="*/ 665922 w 795131"/>
              <a:gd name="connsiteY11" fmla="*/ 89452 h 327991"/>
              <a:gd name="connsiteX12" fmla="*/ 685800 w 795131"/>
              <a:gd name="connsiteY12" fmla="*/ 59635 h 327991"/>
              <a:gd name="connsiteX13" fmla="*/ 745435 w 795131"/>
              <a:gd name="connsiteY13" fmla="*/ 39756 h 327991"/>
              <a:gd name="connsiteX14" fmla="*/ 765313 w 795131"/>
              <a:gd name="connsiteY14" fmla="*/ 9939 h 327991"/>
              <a:gd name="connsiteX15" fmla="*/ 795131 w 795131"/>
              <a:gd name="connsiteY15" fmla="*/ 0 h 32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5131" h="327991">
                <a:moveTo>
                  <a:pt x="0" y="327991"/>
                </a:moveTo>
                <a:cubicBezTo>
                  <a:pt x="44297" y="313226"/>
                  <a:pt x="64375" y="303793"/>
                  <a:pt x="109331" y="298174"/>
                </a:cubicBezTo>
                <a:cubicBezTo>
                  <a:pt x="145642" y="293635"/>
                  <a:pt x="182218" y="291548"/>
                  <a:pt x="218661" y="288235"/>
                </a:cubicBezTo>
                <a:lnTo>
                  <a:pt x="268357" y="278295"/>
                </a:lnTo>
                <a:cubicBezTo>
                  <a:pt x="288184" y="274690"/>
                  <a:pt x="308874" y="274729"/>
                  <a:pt x="327992" y="268356"/>
                </a:cubicBezTo>
                <a:cubicBezTo>
                  <a:pt x="339324" y="264579"/>
                  <a:pt x="346893" y="253329"/>
                  <a:pt x="357809" y="248478"/>
                </a:cubicBezTo>
                <a:cubicBezTo>
                  <a:pt x="376957" y="239968"/>
                  <a:pt x="397566" y="235226"/>
                  <a:pt x="417444" y="228600"/>
                </a:cubicBezTo>
                <a:lnTo>
                  <a:pt x="447261" y="218661"/>
                </a:lnTo>
                <a:cubicBezTo>
                  <a:pt x="466965" y="198957"/>
                  <a:pt x="489589" y="171135"/>
                  <a:pt x="516835" y="159026"/>
                </a:cubicBezTo>
                <a:cubicBezTo>
                  <a:pt x="535983" y="150516"/>
                  <a:pt x="556592" y="145774"/>
                  <a:pt x="576470" y="139148"/>
                </a:cubicBezTo>
                <a:cubicBezTo>
                  <a:pt x="586409" y="135835"/>
                  <a:pt x="597570" y="135019"/>
                  <a:pt x="606287" y="129208"/>
                </a:cubicBezTo>
                <a:lnTo>
                  <a:pt x="665922" y="89452"/>
                </a:lnTo>
                <a:cubicBezTo>
                  <a:pt x="672548" y="79513"/>
                  <a:pt x="675671" y="65966"/>
                  <a:pt x="685800" y="59635"/>
                </a:cubicBezTo>
                <a:cubicBezTo>
                  <a:pt x="703569" y="48530"/>
                  <a:pt x="745435" y="39756"/>
                  <a:pt x="745435" y="39756"/>
                </a:cubicBezTo>
                <a:cubicBezTo>
                  <a:pt x="752061" y="29817"/>
                  <a:pt x="755985" y="17401"/>
                  <a:pt x="765313" y="9939"/>
                </a:cubicBezTo>
                <a:cubicBezTo>
                  <a:pt x="773494" y="3394"/>
                  <a:pt x="795131" y="0"/>
                  <a:pt x="795131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0A4B8C-C662-4EC0-BF31-4E4AD050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378618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F9EAA0-27CF-4C9C-824A-E3D89A30A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000625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86AEE-3F82-4356-B487-5856E697E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45720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4AC9F-6C88-4B5D-B187-22DBF78D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4286250"/>
            <a:ext cx="403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C15B4E8-30A4-489C-B3F9-92572CCF9BF3}"/>
              </a:ext>
            </a:extLst>
          </p:cNvPr>
          <p:cNvCxnSpPr/>
          <p:nvPr/>
        </p:nvCxnSpPr>
        <p:spPr>
          <a:xfrm rot="5400000" flipH="1" flipV="1">
            <a:off x="4786313" y="4286250"/>
            <a:ext cx="285750" cy="28575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265E1C47-B27F-4DF4-9413-A3F1D7E82A80}"/>
              </a:ext>
            </a:extLst>
          </p:cNvPr>
          <p:cNvSpPr/>
          <p:nvPr/>
        </p:nvSpPr>
        <p:spPr>
          <a:xfrm>
            <a:off x="4751388" y="3925888"/>
            <a:ext cx="615950" cy="557212"/>
          </a:xfrm>
          <a:custGeom>
            <a:avLst/>
            <a:gdLst>
              <a:gd name="connsiteX0" fmla="*/ 0 w 616226"/>
              <a:gd name="connsiteY0" fmla="*/ 556591 h 556591"/>
              <a:gd name="connsiteX1" fmla="*/ 89453 w 616226"/>
              <a:gd name="connsiteY1" fmla="*/ 546652 h 556591"/>
              <a:gd name="connsiteX2" fmla="*/ 149087 w 616226"/>
              <a:gd name="connsiteY2" fmla="*/ 526773 h 556591"/>
              <a:gd name="connsiteX3" fmla="*/ 198783 w 616226"/>
              <a:gd name="connsiteY3" fmla="*/ 487017 h 556591"/>
              <a:gd name="connsiteX4" fmla="*/ 228600 w 616226"/>
              <a:gd name="connsiteY4" fmla="*/ 477078 h 556591"/>
              <a:gd name="connsiteX5" fmla="*/ 248479 w 616226"/>
              <a:gd name="connsiteY5" fmla="*/ 457200 h 556591"/>
              <a:gd name="connsiteX6" fmla="*/ 278296 w 616226"/>
              <a:gd name="connsiteY6" fmla="*/ 447260 h 556591"/>
              <a:gd name="connsiteX7" fmla="*/ 327992 w 616226"/>
              <a:gd name="connsiteY7" fmla="*/ 407504 h 556591"/>
              <a:gd name="connsiteX8" fmla="*/ 367748 w 616226"/>
              <a:gd name="connsiteY8" fmla="*/ 347869 h 556591"/>
              <a:gd name="connsiteX9" fmla="*/ 387626 w 616226"/>
              <a:gd name="connsiteY9" fmla="*/ 318052 h 556591"/>
              <a:gd name="connsiteX10" fmla="*/ 407505 w 616226"/>
              <a:gd name="connsiteY10" fmla="*/ 298173 h 556591"/>
              <a:gd name="connsiteX11" fmla="*/ 467139 w 616226"/>
              <a:gd name="connsiteY11" fmla="*/ 218660 h 556591"/>
              <a:gd name="connsiteX12" fmla="*/ 506896 w 616226"/>
              <a:gd name="connsiteY12" fmla="*/ 168965 h 556591"/>
              <a:gd name="connsiteX13" fmla="*/ 546653 w 616226"/>
              <a:gd name="connsiteY13" fmla="*/ 129208 h 556591"/>
              <a:gd name="connsiteX14" fmla="*/ 586409 w 616226"/>
              <a:gd name="connsiteY14" fmla="*/ 69573 h 556591"/>
              <a:gd name="connsiteX15" fmla="*/ 616226 w 616226"/>
              <a:gd name="connsiteY15" fmla="*/ 0 h 55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226" h="556591">
                <a:moveTo>
                  <a:pt x="0" y="556591"/>
                </a:moveTo>
                <a:cubicBezTo>
                  <a:pt x="29818" y="553278"/>
                  <a:pt x="60034" y="552536"/>
                  <a:pt x="89453" y="546652"/>
                </a:cubicBezTo>
                <a:cubicBezTo>
                  <a:pt x="109999" y="542543"/>
                  <a:pt x="149087" y="526773"/>
                  <a:pt x="149087" y="526773"/>
                </a:cubicBezTo>
                <a:cubicBezTo>
                  <a:pt x="167576" y="508285"/>
                  <a:pt x="173708" y="499554"/>
                  <a:pt x="198783" y="487017"/>
                </a:cubicBezTo>
                <a:cubicBezTo>
                  <a:pt x="208154" y="482332"/>
                  <a:pt x="218661" y="480391"/>
                  <a:pt x="228600" y="477078"/>
                </a:cubicBezTo>
                <a:cubicBezTo>
                  <a:pt x="235226" y="470452"/>
                  <a:pt x="240444" y="462021"/>
                  <a:pt x="248479" y="457200"/>
                </a:cubicBezTo>
                <a:cubicBezTo>
                  <a:pt x="257463" y="451810"/>
                  <a:pt x="268925" y="451945"/>
                  <a:pt x="278296" y="447260"/>
                </a:cubicBezTo>
                <a:cubicBezTo>
                  <a:pt x="293942" y="439437"/>
                  <a:pt x="316899" y="422294"/>
                  <a:pt x="327992" y="407504"/>
                </a:cubicBezTo>
                <a:cubicBezTo>
                  <a:pt x="342326" y="388392"/>
                  <a:pt x="354496" y="367747"/>
                  <a:pt x="367748" y="347869"/>
                </a:cubicBezTo>
                <a:cubicBezTo>
                  <a:pt x="374374" y="337930"/>
                  <a:pt x="379179" y="326499"/>
                  <a:pt x="387626" y="318052"/>
                </a:cubicBezTo>
                <a:cubicBezTo>
                  <a:pt x="394252" y="311426"/>
                  <a:pt x="401882" y="305670"/>
                  <a:pt x="407505" y="298173"/>
                </a:cubicBezTo>
                <a:cubicBezTo>
                  <a:pt x="474941" y="208259"/>
                  <a:pt x="421550" y="264251"/>
                  <a:pt x="467139" y="218660"/>
                </a:cubicBezTo>
                <a:cubicBezTo>
                  <a:pt x="492125" y="143709"/>
                  <a:pt x="455514" y="233194"/>
                  <a:pt x="506896" y="168965"/>
                </a:cubicBezTo>
                <a:cubicBezTo>
                  <a:pt x="545447" y="120775"/>
                  <a:pt x="481596" y="150893"/>
                  <a:pt x="546653" y="129208"/>
                </a:cubicBezTo>
                <a:cubicBezTo>
                  <a:pt x="559905" y="109330"/>
                  <a:pt x="578854" y="92238"/>
                  <a:pt x="586409" y="69573"/>
                </a:cubicBezTo>
                <a:cubicBezTo>
                  <a:pt x="607769" y="5494"/>
                  <a:pt x="591471" y="24755"/>
                  <a:pt x="616226" y="0"/>
                </a:cubicBezTo>
              </a:path>
            </a:pathLst>
          </a:cu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58BC7F6-2C7E-4B9D-908B-8CC455BCDC54}"/>
              </a:ext>
            </a:extLst>
          </p:cNvPr>
          <p:cNvCxnSpPr/>
          <p:nvPr/>
        </p:nvCxnSpPr>
        <p:spPr>
          <a:xfrm rot="16200000" flipH="1">
            <a:off x="4857750" y="4071938"/>
            <a:ext cx="714375" cy="571500"/>
          </a:xfrm>
          <a:prstGeom prst="straightConnector1">
            <a:avLst/>
          </a:prstGeom>
          <a:ln w="38100">
            <a:solidFill>
              <a:srgbClr val="FF33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6B5D868-0B35-4EA3-B963-A66CD833604A}"/>
              </a:ext>
            </a:extLst>
          </p:cNvPr>
          <p:cNvCxnSpPr>
            <a:stCxn id="39" idx="8"/>
          </p:cNvCxnSpPr>
          <p:nvPr/>
        </p:nvCxnSpPr>
        <p:spPr>
          <a:xfrm flipV="1">
            <a:off x="5118100" y="3929063"/>
            <a:ext cx="382588" cy="34448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6" name="TextBox 44">
            <a:extLst>
              <a:ext uri="{FF2B5EF4-FFF2-40B4-BE49-F238E27FC236}">
                <a16:creationId xmlns:a16="http://schemas.microsoft.com/office/drawing/2014/main" id="{4413E0A5-B1C3-435E-8033-37573B869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0" y="1571625"/>
            <a:ext cx="2338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</a:rPr>
              <a:t>（微视频</a:t>
            </a:r>
            <a:r>
              <a:rPr lang="en-US" altLang="zh-CN" sz="1800">
                <a:solidFill>
                  <a:srgbClr val="FF0000"/>
                </a:solidFill>
              </a:rPr>
              <a:t>2-1-1</a:t>
            </a:r>
            <a:r>
              <a:rPr lang="zh-CN" altLang="en-US" sz="1800">
                <a:solidFill>
                  <a:srgbClr val="FF0000"/>
                </a:solidFill>
              </a:rPr>
              <a:t>解释）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F50DE544-E690-442A-B710-C3DC58B8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357313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练一练：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32" grpId="0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">
            <a:extLst>
              <a:ext uri="{FF2B5EF4-FFF2-40B4-BE49-F238E27FC236}">
                <a16:creationId xmlns:a16="http://schemas.microsoft.com/office/drawing/2014/main" id="{D1BFCB26-CC17-4FF0-B125-D395C9499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857500"/>
            <a:ext cx="45227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>
            <a:extLst>
              <a:ext uri="{FF2B5EF4-FFF2-40B4-BE49-F238E27FC236}">
                <a16:creationId xmlns:a16="http://schemas.microsoft.com/office/drawing/2014/main" id="{F3A6082F-6386-4240-BEAA-36C004270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0"/>
            <a:ext cx="8715375" cy="255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3.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读右图回答问题。</a:t>
            </a:r>
            <a:endParaRPr lang="zh-CN" altLang="en-US" sz="80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）写出图中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两点的地理坐标。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）；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点位于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（东、西）半球，理由是：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___________________________________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方向，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点位于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）由点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同时向南走，最终在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相聚最远，原因：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A0825-3E01-4C0B-BD0B-8594B4495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321468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347AB-E5FF-4E59-9E80-E4EED0154B9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501063" y="3571875"/>
            <a:ext cx="239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E8ED-5355-45C8-93DB-BF9B7C67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063" y="4916488"/>
            <a:ext cx="350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E583-551D-4B66-BDB5-26378381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786063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     w      w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1512" name="TextBox 8">
            <a:extLst>
              <a:ext uri="{FF2B5EF4-FFF2-40B4-BE49-F238E27FC236}">
                <a16:creationId xmlns:a16="http://schemas.microsoft.com/office/drawing/2014/main" id="{AED71F89-4B9C-4D84-BEC0-A2954E12B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42938"/>
            <a:ext cx="1585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80°N, 40°W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3" name="TextBox 9">
            <a:extLst>
              <a:ext uri="{FF2B5EF4-FFF2-40B4-BE49-F238E27FC236}">
                <a16:creationId xmlns:a16="http://schemas.microsoft.com/office/drawing/2014/main" id="{EBE32921-C3EB-463B-9F69-7832B32D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642938"/>
            <a:ext cx="158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40°N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80°W</a:t>
            </a:r>
            <a:endParaRPr lang="zh-CN" altLang="en-US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4" name="TextBox 10">
            <a:extLst>
              <a:ext uri="{FF2B5EF4-FFF2-40B4-BE49-F238E27FC236}">
                <a16:creationId xmlns:a16="http://schemas.microsoft.com/office/drawing/2014/main" id="{EA189BF7-1FDE-49C0-85E8-9A7B7A5A0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9286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</a:t>
            </a:r>
          </a:p>
        </p:txBody>
      </p:sp>
      <p:sp>
        <p:nvSpPr>
          <p:cNvPr id="21515" name="TextBox 11">
            <a:extLst>
              <a:ext uri="{FF2B5EF4-FFF2-40B4-BE49-F238E27FC236}">
                <a16:creationId xmlns:a16="http://schemas.microsoft.com/office/drawing/2014/main" id="{1C4E6116-C46D-4BC4-A302-0722639A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28587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位于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20°W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向西到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160°E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</a:t>
            </a:r>
          </a:p>
        </p:txBody>
      </p:sp>
      <p:sp>
        <p:nvSpPr>
          <p:cNvPr id="21516" name="TextBox 12">
            <a:extLst>
              <a:ext uri="{FF2B5EF4-FFF2-40B4-BE49-F238E27FC236}">
                <a16:creationId xmlns:a16="http://schemas.microsoft.com/office/drawing/2014/main" id="{3623FF2F-F495-488E-BA9C-1F3EECC40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155892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西南</a:t>
            </a:r>
          </a:p>
        </p:txBody>
      </p:sp>
      <p:sp>
        <p:nvSpPr>
          <p:cNvPr id="21517" name="TextBox 13">
            <a:extLst>
              <a:ext uri="{FF2B5EF4-FFF2-40B4-BE49-F238E27FC236}">
                <a16:creationId xmlns:a16="http://schemas.microsoft.com/office/drawing/2014/main" id="{BCD8A2E8-0760-436F-985B-6078BECD9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157162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正南</a:t>
            </a:r>
          </a:p>
        </p:txBody>
      </p:sp>
      <p:sp>
        <p:nvSpPr>
          <p:cNvPr id="21518" name="TextBox 14">
            <a:extLst>
              <a:ext uri="{FF2B5EF4-FFF2-40B4-BE49-F238E27FC236}">
                <a16:creationId xmlns:a16="http://schemas.microsoft.com/office/drawing/2014/main" id="{0C5E758C-DFFE-4230-98B1-F779B7B24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185737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</a:t>
            </a:r>
          </a:p>
        </p:txBody>
      </p:sp>
      <p:sp>
        <p:nvSpPr>
          <p:cNvPr id="21519" name="TextBox 15">
            <a:extLst>
              <a:ext uri="{FF2B5EF4-FFF2-40B4-BE49-F238E27FC236}">
                <a16:creationId xmlns:a16="http://schemas.microsoft.com/office/drawing/2014/main" id="{DE461F6C-A8F6-4467-BF03-EF02CF56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214563"/>
            <a:ext cx="295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纬线长度不相等，赤道最长</a:t>
            </a:r>
          </a:p>
        </p:txBody>
      </p:sp>
      <p:sp>
        <p:nvSpPr>
          <p:cNvPr id="17" name="Text Box 29">
            <a:extLst>
              <a:ext uri="{FF2B5EF4-FFF2-40B4-BE49-F238E27FC236}">
                <a16:creationId xmlns:a16="http://schemas.microsoft.com/office/drawing/2014/main" id="{C94DD4F4-0D8F-4E26-975A-90B29A47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0"/>
            <a:ext cx="1749425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练一练：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>
            <a:extLst>
              <a:ext uri="{FF2B5EF4-FFF2-40B4-BE49-F238E27FC236}">
                <a16:creationId xmlns:a16="http://schemas.microsoft.com/office/drawing/2014/main" id="{290E441E-2D70-404E-89B2-0B94915F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5750"/>
            <a:ext cx="1749425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练一练：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6FBD2FC-E8A1-489C-B44E-CABD40F2E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pic>
        <p:nvPicPr>
          <p:cNvPr id="22532" name="currentImg" descr="http://h.hiphotos.baidu.com/zhidao/wh%3D450%2C600/sign=39a3bcf33987e9504242fb6825087f75/86d6277f9e2f0708a79b9930ea24b899a901f260.jpg">
            <a:extLst>
              <a:ext uri="{FF2B5EF4-FFF2-40B4-BE49-F238E27FC236}">
                <a16:creationId xmlns:a16="http://schemas.microsoft.com/office/drawing/2014/main" id="{DC3C8C21-1499-4752-875F-6E9F06BC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720975"/>
            <a:ext cx="4500563" cy="4092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3">
            <a:extLst>
              <a:ext uri="{FF2B5EF4-FFF2-40B4-BE49-F238E27FC236}">
                <a16:creationId xmlns:a16="http://schemas.microsoft.com/office/drawing/2014/main" id="{282FDAA5-E2A8-41EF-8611-7020A43D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785813"/>
            <a:ext cx="878681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读图完成问题：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点位于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（极点）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）写出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点坐标：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）判断：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是沿自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__________________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方向前进的。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1729D8E1-3736-4067-9135-DECE2F1D897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14625" y="714375"/>
            <a:ext cx="3071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（</a:t>
            </a:r>
            <a:r>
              <a:rPr lang="zh-CN" altLang="en-US" sz="1800">
                <a:solidFill>
                  <a:srgbClr val="FF0000"/>
                </a:solidFill>
              </a:rPr>
              <a:t>微视频</a:t>
            </a:r>
            <a:r>
              <a:rPr lang="en-US" altLang="zh-CN" sz="1800">
                <a:solidFill>
                  <a:srgbClr val="FF0000"/>
                </a:solidFill>
              </a:rPr>
              <a:t>2-1-2</a:t>
            </a:r>
            <a:r>
              <a:rPr lang="zh-CN" altLang="en-US" sz="1800">
                <a:solidFill>
                  <a:srgbClr val="FF0000"/>
                </a:solidFill>
              </a:rPr>
              <a:t>解释</a:t>
            </a:r>
            <a:r>
              <a:rPr lang="zh-CN" altLang="en-US" sz="1800"/>
              <a:t>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E3C61-8749-48CB-8BE9-B4FEB5CF6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1430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南极点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5E0FE-AEFD-4420-BF9F-24A19AFE5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1500188"/>
            <a:ext cx="210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66.5°S,      30°E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7A6A9-17B7-485D-9347-8BB490F83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9288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西北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B00AD-FF88-4BA6-82FF-970D2EAFA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22860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先向西南再向西北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>
            <a:extLst>
              <a:ext uri="{FF2B5EF4-FFF2-40B4-BE49-F238E27FC236}">
                <a16:creationId xmlns:a16="http://schemas.microsoft.com/office/drawing/2014/main" id="{B1F881BB-7E02-438E-92FB-314B0F3E7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42875"/>
            <a:ext cx="221456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、地球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仪</a:t>
            </a:r>
            <a:endParaRPr 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428CE-A9DB-46DC-B634-0EDF1E9A19DB}"/>
              </a:ext>
            </a:extLst>
          </p:cNvPr>
          <p:cNvSpPr txBox="1"/>
          <p:nvPr/>
        </p:nvSpPr>
        <p:spPr>
          <a:xfrm>
            <a:off x="0" y="714375"/>
            <a:ext cx="73374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地球仪的基本结构：南北极、地轴、经纬线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6649E-E828-493E-9664-2DB00EAC36CF}"/>
              </a:ext>
            </a:extLst>
          </p:cNvPr>
          <p:cNvSpPr txBox="1"/>
          <p:nvPr/>
        </p:nvSpPr>
        <p:spPr>
          <a:xfrm>
            <a:off x="0" y="1285875"/>
            <a:ext cx="341630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纬线：定义、特点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DBF89-8FBE-4096-9CD2-013168E70EB7}"/>
              </a:ext>
            </a:extLst>
          </p:cNvPr>
          <p:cNvSpPr txBox="1"/>
          <p:nvPr/>
        </p:nvSpPr>
        <p:spPr>
          <a:xfrm>
            <a:off x="0" y="1857375"/>
            <a:ext cx="871537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纬度：纬度的划分、特殊纬线及其度数、高中低纬度带的划分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75B5F-AF54-4836-B5E4-28BD16BA26C5}"/>
              </a:ext>
            </a:extLst>
          </p:cNvPr>
          <p:cNvSpPr txBox="1"/>
          <p:nvPr/>
        </p:nvSpPr>
        <p:spPr>
          <a:xfrm>
            <a:off x="0" y="2786063"/>
            <a:ext cx="8715375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经线：定义、特点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经度：经度的划分、特殊经线及其度数、东西半球的划分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44C1EAD-58C8-4F9F-B578-F1340537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0"/>
            <a:ext cx="2214562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四、经纬网</a:t>
            </a:r>
            <a:endParaRPr 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55CCF-5071-4884-8130-8C5A38FC1C88}"/>
              </a:ext>
            </a:extLst>
          </p:cNvPr>
          <p:cNvSpPr txBox="1"/>
          <p:nvPr/>
        </p:nvSpPr>
        <p:spPr>
          <a:xfrm>
            <a:off x="214313" y="5143500"/>
            <a:ext cx="8929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经纬网的意义：确定地球上任一点的位置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6CDDC-5D65-4F32-862A-8CB1E1C2EA88}"/>
              </a:ext>
            </a:extLst>
          </p:cNvPr>
          <p:cNvSpPr txBox="1"/>
          <p:nvPr/>
        </p:nvSpPr>
        <p:spPr>
          <a:xfrm>
            <a:off x="214313" y="5691188"/>
            <a:ext cx="89296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确定点的地理位置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99">
            <a:extLst>
              <a:ext uri="{FF2B5EF4-FFF2-40B4-BE49-F238E27FC236}">
                <a16:creationId xmlns:a16="http://schemas.microsoft.com/office/drawing/2014/main" id="{36054BA7-4647-4689-87E8-767712DD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38"/>
            <a:ext cx="8928100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zh-CN" sz="2400" b="1">
                <a:solidFill>
                  <a:srgbClr val="000000"/>
                </a:solidFill>
              </a:rPr>
              <a:t>东半球的经度范围是（       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A.0°和180°之间        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                      </a:t>
            </a:r>
            <a:r>
              <a:rPr lang="zh-CN" altLang="zh-CN" sz="2400" b="1">
                <a:solidFill>
                  <a:srgbClr val="000000"/>
                </a:solidFill>
              </a:rPr>
              <a:t>  B.20°W以西到160°E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C.20°E和160°W之间 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                   </a:t>
            </a:r>
            <a:r>
              <a:rPr lang="zh-CN" altLang="zh-CN" sz="2400" b="1">
                <a:solidFill>
                  <a:srgbClr val="000000"/>
                </a:solidFill>
              </a:rPr>
              <a:t>     D.20°W以东到160°E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2.</a:t>
            </a:r>
            <a:r>
              <a:rPr lang="zh-CN" altLang="zh-CN" sz="2400" b="1">
                <a:solidFill>
                  <a:srgbClr val="000000"/>
                </a:solidFill>
              </a:rPr>
              <a:t>关于经纬线的说法，正确的是（    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A．所有的纬线都等长       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                </a:t>
            </a:r>
            <a:r>
              <a:rPr lang="zh-CN" altLang="zh-CN" sz="2400" b="1">
                <a:solidFill>
                  <a:srgbClr val="000000"/>
                </a:solidFill>
              </a:rPr>
              <a:t> B．所有的经线都等长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C．沿任何一条经线北行，均能回到原地         D．通过地球表面任何一点都只有一条经线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3.</a:t>
            </a:r>
            <a:r>
              <a:rPr lang="zh-CN" altLang="zh-CN" sz="2400" b="1">
                <a:solidFill>
                  <a:srgbClr val="000000"/>
                </a:solidFill>
              </a:rPr>
              <a:t>本初子午线是指（   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A.0 度经线   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zh-CN" sz="2400" b="1">
                <a:solidFill>
                  <a:srgbClr val="000000"/>
                </a:solidFill>
              </a:rPr>
              <a:t> B.180 度经线        C.赤道         </a:t>
            </a: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sz="2400" b="1">
                <a:solidFill>
                  <a:srgbClr val="000000"/>
                </a:solidFill>
              </a:rPr>
              <a:t>  D.北回归线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4.</a:t>
            </a:r>
            <a:r>
              <a:rPr lang="zh-CN" altLang="zh-CN" sz="2400" b="1">
                <a:solidFill>
                  <a:srgbClr val="000000"/>
                </a:solidFill>
              </a:rPr>
              <a:t>与东经30°经线组成一个经线圈的另一条经线是(    )</a:t>
            </a:r>
            <a:endParaRPr lang="en-US" altLang="zh-CN" sz="2400" b="1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微软雅黑" panose="020B0503020204020204" pitchFamily="34" charset="-122"/>
              </a:rPr>
              <a:t>A.150°E       B.150°W           C.30°N            D.30°S</a:t>
            </a:r>
            <a:endParaRPr lang="zh-CN" altLang="en-US" sz="2400" b="1"/>
          </a:p>
        </p:txBody>
      </p:sp>
      <p:pic>
        <p:nvPicPr>
          <p:cNvPr id="23555" name="图片 1">
            <a:extLst>
              <a:ext uri="{FF2B5EF4-FFF2-40B4-BE49-F238E27FC236}">
                <a16:creationId xmlns:a16="http://schemas.microsoft.com/office/drawing/2014/main" id="{E0153FEF-38CE-4CBD-919F-3D8B5AEB22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49650"/>
            <a:ext cx="95250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图片 2">
            <a:extLst>
              <a:ext uri="{FF2B5EF4-FFF2-40B4-BE49-F238E27FC236}">
                <a16:creationId xmlns:a16="http://schemas.microsoft.com/office/drawing/2014/main" id="{1ACAEB02-E4D7-4CA7-A72B-5FC13ECF078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4143375"/>
            <a:ext cx="9525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3">
            <a:extLst>
              <a:ext uri="{FF2B5EF4-FFF2-40B4-BE49-F238E27FC236}">
                <a16:creationId xmlns:a16="http://schemas.microsoft.com/office/drawing/2014/main" id="{38C37108-E5B9-4488-BA7D-158A4F374945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4586288"/>
            <a:ext cx="95250" cy="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文本框 4">
            <a:extLst>
              <a:ext uri="{FF2B5EF4-FFF2-40B4-BE49-F238E27FC236}">
                <a16:creationId xmlns:a16="http://schemas.microsoft.com/office/drawing/2014/main" id="{62F22D68-5CDE-45CA-B072-E2DCF0F3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3275"/>
            <a:ext cx="857885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</a:rPr>
              <a:t>5.</a:t>
            </a:r>
            <a:r>
              <a:rPr lang="zh-CN" altLang="zh-CN" sz="2000" b="1">
                <a:solidFill>
                  <a:srgbClr val="000000"/>
                </a:solidFill>
              </a:rPr>
              <a:t>关于经纬度变化规律的说法，正确的是（　　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</a:rPr>
              <a:t>A．以180°经线为界，东经和西经的度数分别向东、向西越来越大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</a:rPr>
              <a:t>B．以0°经线为界，东经和西经的经度分别向东、向西越来越小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</a:rPr>
              <a:t>C．以赤</a:t>
            </a:r>
            <a:r>
              <a:rPr lang="zh-CN" altLang="zh-CN" sz="2000" b="1">
                <a:solidFill>
                  <a:srgbClr val="000000"/>
                </a:solidFill>
                <a:sym typeface="宋体" panose="02010600030101010101" pitchFamily="2" charset="-122"/>
              </a:rPr>
              <a:t>道为界，北纬和南纬的度数分别向北、向南越来越大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solidFill>
                  <a:srgbClr val="000000"/>
                </a:solidFill>
                <a:sym typeface="宋体" panose="02010600030101010101" pitchFamily="2" charset="-122"/>
              </a:rPr>
              <a:t>D．以赤道为界，北纬和南纬的度数分别向北、向南越来越小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,</a:t>
            </a:r>
            <a:r>
              <a:rPr lang="zh-CN" altLang="zh-CN" sz="2000" b="1">
                <a:solidFill>
                  <a:srgbClr val="000000"/>
                </a:solidFill>
                <a:sym typeface="宋体" panose="02010600030101010101" pitchFamily="2" charset="-122"/>
              </a:rPr>
              <a:t>到北极点和南极点时，纬度为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0°</a:t>
            </a:r>
            <a:endParaRPr lang="zh-CN" altLang="zh-CN" sz="20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 b="1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pic>
        <p:nvPicPr>
          <p:cNvPr id="23559" name="图片 5">
            <a:extLst>
              <a:ext uri="{FF2B5EF4-FFF2-40B4-BE49-F238E27FC236}">
                <a16:creationId xmlns:a16="http://schemas.microsoft.com/office/drawing/2014/main" id="{4AB50EEA-07E6-411A-9F26-8CC0955E318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981325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图片 6">
            <a:extLst>
              <a:ext uri="{FF2B5EF4-FFF2-40B4-BE49-F238E27FC236}">
                <a16:creationId xmlns:a16="http://schemas.microsoft.com/office/drawing/2014/main" id="{3C89FBEB-9522-4C89-932C-C9155DD3A10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576638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图片 7">
            <a:extLst>
              <a:ext uri="{FF2B5EF4-FFF2-40B4-BE49-F238E27FC236}">
                <a16:creationId xmlns:a16="http://schemas.microsoft.com/office/drawing/2014/main" id="{71D7BABF-4CF4-45BE-A206-B8544AF75C2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010025"/>
            <a:ext cx="1905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F061AC-0097-4A88-B3F4-CEACB34C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1214438"/>
            <a:ext cx="4016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3563" name="文本框 9">
            <a:extLst>
              <a:ext uri="{FF2B5EF4-FFF2-40B4-BE49-F238E27FC236}">
                <a16:creationId xmlns:a16="http://schemas.microsoft.com/office/drawing/2014/main" id="{45B3DB33-47DE-4ACC-ACA3-550119595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1997075"/>
            <a:ext cx="40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3564" name="文本框 10">
            <a:extLst>
              <a:ext uri="{FF2B5EF4-FFF2-40B4-BE49-F238E27FC236}">
                <a16:creationId xmlns:a16="http://schemas.microsoft.com/office/drawing/2014/main" id="{BFD8E708-91FE-4B32-A040-042B3834C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98850"/>
            <a:ext cx="400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3565" name="文本框 11">
            <a:extLst>
              <a:ext uri="{FF2B5EF4-FFF2-40B4-BE49-F238E27FC236}">
                <a16:creationId xmlns:a16="http://schemas.microsoft.com/office/drawing/2014/main" id="{6A88F967-323F-469D-A3DE-90183B07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141788"/>
            <a:ext cx="400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3566" name="文本框 12">
            <a:extLst>
              <a:ext uri="{FF2B5EF4-FFF2-40B4-BE49-F238E27FC236}">
                <a16:creationId xmlns:a16="http://schemas.microsoft.com/office/drawing/2014/main" id="{883BD74A-CFD1-4B20-AC76-C2B50CBD2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57813"/>
            <a:ext cx="400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23567" name="TextBox 14">
            <a:extLst>
              <a:ext uri="{FF2B5EF4-FFF2-40B4-BE49-F238E27FC236}">
                <a16:creationId xmlns:a16="http://schemas.microsoft.com/office/drawing/2014/main" id="{E9C448CE-B078-4B64-A8F3-4DEED8EF9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0"/>
            <a:ext cx="1928813" cy="523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05">
            <a:extLst>
              <a:ext uri="{FF2B5EF4-FFF2-40B4-BE49-F238E27FC236}">
                <a16:creationId xmlns:a16="http://schemas.microsoft.com/office/drawing/2014/main" id="{7936C055-A165-4230-BF7A-778D1BDA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171450"/>
            <a:ext cx="886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</a:rPr>
              <a:t>6.</a:t>
            </a:r>
            <a:r>
              <a:rPr lang="zh-CN" altLang="zh-CN" sz="2800" b="1">
                <a:solidFill>
                  <a:srgbClr val="000000"/>
                </a:solidFill>
              </a:rPr>
              <a:t>在下面A、B、C、D四幅图中，P点的位置符合</a:t>
            </a:r>
            <a:r>
              <a:rPr lang="zh-CN" altLang="zh-CN" sz="2800" b="1">
                <a:solidFill>
                  <a:srgbClr val="FF0000"/>
                </a:solidFill>
              </a:rPr>
              <a:t>①东半球、②北半球、③低纬度</a:t>
            </a:r>
            <a:r>
              <a:rPr lang="zh-CN" altLang="zh-CN" sz="2800" b="1">
                <a:solidFill>
                  <a:srgbClr val="000000"/>
                </a:solidFill>
              </a:rPr>
              <a:t>、三个条件的是（</a:t>
            </a: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sz="2800" b="1">
                <a:solidFill>
                  <a:srgbClr val="000000"/>
                </a:solidFill>
              </a:rPr>
              <a:t>）</a:t>
            </a:r>
            <a:endParaRPr lang="zh-CN" altLang="en-US" sz="2800" b="1"/>
          </a:p>
        </p:txBody>
      </p:sp>
      <p:pic>
        <p:nvPicPr>
          <p:cNvPr id="24579" name="图片 201" descr="经纬网">
            <a:extLst>
              <a:ext uri="{FF2B5EF4-FFF2-40B4-BE49-F238E27FC236}">
                <a16:creationId xmlns:a16="http://schemas.microsoft.com/office/drawing/2014/main" id="{3AB94F44-BDAB-4EAF-A1FD-0D165BD3A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557338"/>
            <a:ext cx="816292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0B0E8A-C355-4C2E-B797-521BF021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3106738"/>
            <a:ext cx="4016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pic>
        <p:nvPicPr>
          <p:cNvPr id="24581" name="图片 1">
            <a:extLst>
              <a:ext uri="{FF2B5EF4-FFF2-40B4-BE49-F238E27FC236}">
                <a16:creationId xmlns:a16="http://schemas.microsoft.com/office/drawing/2014/main" id="{A9B1CC7A-462D-49E2-9B3B-0615641E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5" y="4395788"/>
            <a:ext cx="2968625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文本框 2">
            <a:extLst>
              <a:ext uri="{FF2B5EF4-FFF2-40B4-BE49-F238E27FC236}">
                <a16:creationId xmlns:a16="http://schemas.microsoft.com/office/drawing/2014/main" id="{50D24358-202A-40EF-89C6-8E370492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3511550"/>
            <a:ext cx="59563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7.</a:t>
            </a:r>
            <a:r>
              <a:rPr lang="zh-CN" altLang="en-US" sz="2400" b="1">
                <a:solidFill>
                  <a:srgbClr val="000000"/>
                </a:solidFill>
              </a:rPr>
              <a:t>读右图回答问题：</a:t>
            </a:r>
            <a:endParaRPr lang="zh-CN" altLang="zh-CN" sz="2400" b="1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（1）A点的经纬度是：____________,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位于_______（东、西）半球，理由是：________________________。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位于_______（南、北）半球，理由是：_______________________。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000000"/>
                </a:solidFill>
              </a:rPr>
              <a:t>位于_______纬度（高、中、低），理由是：____________________。</a:t>
            </a:r>
            <a:endParaRPr lang="zh-CN" altLang="en-US" sz="2400" b="1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24E800-31B5-4085-8A1B-C6BD1DD1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6013" y="476408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EF37CA-F153-4CE1-9E22-C6F9E4945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713" y="5518150"/>
            <a:ext cx="33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C3752-0664-44D9-BD3E-8568F601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5" y="5943600"/>
            <a:ext cx="334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6A3214-BCC6-4293-9ECF-EDC5499B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4395788"/>
            <a:ext cx="33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D87179-44F0-4C46-963C-BAD441D2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4452938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941698-DA42-4D1E-8D7F-0C1EF65A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4452938"/>
            <a:ext cx="398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7556F0-815E-4EA1-83CE-EC63156C0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325" y="3775075"/>
            <a:ext cx="2387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A</a:t>
            </a:r>
            <a:r>
              <a:rPr lang="zh-CN" altLang="en-US" sz="1800" b="1">
                <a:solidFill>
                  <a:srgbClr val="FF0000"/>
                </a:solidFill>
              </a:rPr>
              <a:t>（</a:t>
            </a:r>
            <a:r>
              <a:rPr lang="en-US" altLang="zh-CN" sz="1800" b="1">
                <a:solidFill>
                  <a:srgbClr val="FF0000"/>
                </a:solidFill>
              </a:rPr>
              <a:t>20</a:t>
            </a:r>
            <a:r>
              <a:rPr lang="zh-CN" altLang="en-US" sz="1800" b="1">
                <a:solidFill>
                  <a:srgbClr val="FF0000"/>
                </a:solidFill>
              </a:rPr>
              <a:t>°</a:t>
            </a:r>
            <a:r>
              <a:rPr lang="en-US" altLang="zh-CN" sz="1800" b="1">
                <a:solidFill>
                  <a:srgbClr val="FF0000"/>
                </a:solidFill>
              </a:rPr>
              <a:t>N</a:t>
            </a:r>
            <a:r>
              <a:rPr lang="zh-CN" altLang="en-US" sz="1800" b="1">
                <a:solidFill>
                  <a:srgbClr val="FF0000"/>
                </a:solidFill>
              </a:rPr>
              <a:t>，</a:t>
            </a:r>
            <a:r>
              <a:rPr lang="en-US" altLang="zh-CN" sz="1800" b="1">
                <a:solidFill>
                  <a:srgbClr val="FF0000"/>
                </a:solidFill>
              </a:rPr>
              <a:t>40</a:t>
            </a:r>
            <a:r>
              <a:rPr lang="zh-CN" altLang="en-US" sz="1800" b="1">
                <a:solidFill>
                  <a:srgbClr val="FF0000"/>
                </a:solidFill>
              </a:rPr>
              <a:t>°</a:t>
            </a:r>
            <a:r>
              <a:rPr lang="en-US" altLang="zh-CN" sz="1800" b="1">
                <a:solidFill>
                  <a:srgbClr val="FF0000"/>
                </a:solidFill>
              </a:rPr>
              <a:t>W</a:t>
            </a:r>
            <a:r>
              <a:rPr lang="zh-CN" altLang="en-US" sz="1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90A32E-10F3-404A-ACAE-A31DF236E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4241800"/>
            <a:ext cx="41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西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776A25-37F7-4AB5-8AD1-EDDD2B71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4610100"/>
            <a:ext cx="5054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位于</a:t>
            </a:r>
            <a:r>
              <a:rPr lang="en-US" altLang="zh-CN" sz="2000" b="1">
                <a:solidFill>
                  <a:srgbClr val="FF0000"/>
                </a:solidFill>
              </a:rPr>
              <a:t>20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</a:t>
            </a:r>
            <a:r>
              <a:rPr lang="zh-CN" altLang="en-US" sz="2000" b="1">
                <a:solidFill>
                  <a:srgbClr val="FF0000"/>
                </a:solidFill>
              </a:rPr>
              <a:t>向西到</a:t>
            </a:r>
            <a:r>
              <a:rPr lang="en-US" altLang="zh-CN" sz="2000" b="1">
                <a:solidFill>
                  <a:srgbClr val="FF0000"/>
                </a:solidFill>
              </a:rPr>
              <a:t>160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</a:t>
            </a:r>
            <a:r>
              <a:rPr lang="zh-CN" altLang="en-US" sz="2000" b="1">
                <a:solidFill>
                  <a:srgbClr val="FF0000"/>
                </a:solidFill>
              </a:rPr>
              <a:t>的西半球范围内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3B1A561-4CBA-4607-A2A0-0C31B2AE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008563"/>
            <a:ext cx="41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07A5A5-221C-415F-8AFA-FCA15A4D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6159500"/>
            <a:ext cx="403542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位于</a:t>
            </a:r>
            <a:r>
              <a:rPr lang="en-US" altLang="zh-CN" sz="2000" b="1">
                <a:solidFill>
                  <a:srgbClr val="FF0000"/>
                </a:solidFill>
              </a:rPr>
              <a:t>0</a:t>
            </a:r>
            <a:r>
              <a:rPr lang="zh-CN" altLang="en-US" sz="2000" b="1">
                <a:solidFill>
                  <a:srgbClr val="FF0000"/>
                </a:solidFill>
              </a:rPr>
              <a:t>°到</a:t>
            </a:r>
            <a:r>
              <a:rPr lang="en-US" altLang="zh-CN" sz="2000" b="1">
                <a:solidFill>
                  <a:srgbClr val="FF0000"/>
                </a:solidFill>
              </a:rPr>
              <a:t>30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N</a:t>
            </a:r>
            <a:r>
              <a:rPr lang="zh-CN" altLang="en-US" sz="2000" b="1">
                <a:solidFill>
                  <a:srgbClr val="FF0000"/>
                </a:solidFill>
              </a:rPr>
              <a:t>的低纬度范围内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FE35D-B65A-4812-BE5A-0B27D428A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5775325"/>
            <a:ext cx="412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低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8708E2-B1F7-4155-BD18-F9590C3A8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376863"/>
            <a:ext cx="368458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A</a:t>
            </a:r>
            <a:r>
              <a:rPr lang="zh-CN" altLang="en-US" sz="2000" b="1">
                <a:solidFill>
                  <a:srgbClr val="FF0000"/>
                </a:solidFill>
              </a:rPr>
              <a:t>位于赤道以北的北半球范围内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5" descr="学科网(www.zxxk.com)--教育资源门户，提供试卷、教案、课件、论文、素材及各类教学资源下载，还有大量而丰富的教学相关资讯！">
            <a:extLst>
              <a:ext uri="{FF2B5EF4-FFF2-40B4-BE49-F238E27FC236}">
                <a16:creationId xmlns:a16="http://schemas.microsoft.com/office/drawing/2014/main" id="{DB02DCC1-8733-4FE8-8EDF-9C3A4083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150938"/>
            <a:ext cx="3856038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3">
            <a:extLst>
              <a:ext uri="{FF2B5EF4-FFF2-40B4-BE49-F238E27FC236}">
                <a16:creationId xmlns:a16="http://schemas.microsoft.com/office/drawing/2014/main" id="{30C45AB1-8622-4B1B-B608-F46762E90C6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4038600"/>
            <a:ext cx="1905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本框 4">
            <a:extLst>
              <a:ext uri="{FF2B5EF4-FFF2-40B4-BE49-F238E27FC236}">
                <a16:creationId xmlns:a16="http://schemas.microsoft.com/office/drawing/2014/main" id="{E418BB01-AC23-4890-AB35-38A93225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822325"/>
            <a:ext cx="5053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8</a:t>
            </a:r>
            <a:r>
              <a:rPr lang="zh-CN" altLang="en-US" sz="2400" b="1"/>
              <a:t>.图中①地的经纬度是　（　　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A.20°N，20°E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B.20°S，20°E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C.20°N，20°W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D.20°S，20°W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9</a:t>
            </a:r>
            <a:r>
              <a:rPr lang="zh-CN" altLang="en-US" sz="2400" b="1"/>
              <a:t>.图中③地位于④地的　（　　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A.西南方向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B.西北方向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C.东北方向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D.东南方向</a:t>
            </a:r>
          </a:p>
        </p:txBody>
      </p:sp>
      <p:sp>
        <p:nvSpPr>
          <p:cNvPr id="25605" name="文本框 5">
            <a:extLst>
              <a:ext uri="{FF2B5EF4-FFF2-40B4-BE49-F238E27FC236}">
                <a16:creationId xmlns:a16="http://schemas.microsoft.com/office/drawing/2014/main" id="{7BA3E485-2158-46AD-A636-AB5E82815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2635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读北半球某地经纬网示意图，完成</a:t>
            </a:r>
            <a:r>
              <a:rPr lang="en-US" altLang="zh-CN" sz="2400" b="1"/>
              <a:t>8</a:t>
            </a:r>
            <a:r>
              <a:rPr lang="zh-CN" altLang="en-US" sz="2400" b="1"/>
              <a:t>～</a:t>
            </a:r>
            <a:r>
              <a:rPr lang="en-US" altLang="zh-CN" sz="2400" b="1"/>
              <a:t>9</a:t>
            </a:r>
            <a:r>
              <a:rPr lang="zh-CN" altLang="en-US" sz="2400" b="1"/>
              <a:t>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0AA4C3-EBA7-40E1-97FB-13521FA3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1276350"/>
            <a:ext cx="347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5A4679-CB58-4EB7-9769-749F3D42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206500"/>
            <a:ext cx="325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AF36FE-D15B-4269-AFAA-4FFBE20C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1206500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3877CD-BB85-4F7F-A2F1-FF57A1250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300" y="1206500"/>
            <a:ext cx="400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2D849-D8BB-442C-856F-5B437B3B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1222375"/>
            <a:ext cx="398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1793BD-3274-4BA5-9F4E-0B6EA55B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644650"/>
            <a:ext cx="398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5E7D58-FA54-49BA-B330-B86C68569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00363"/>
            <a:ext cx="398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7B68CD-E400-427F-98F3-754C191CD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2143125"/>
            <a:ext cx="40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6EA842-C67B-4CE5-B8AE-7EAB5FF7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870450"/>
            <a:ext cx="4000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057EB1-3C22-4629-B08A-0C4A0F501381}"/>
              </a:ext>
            </a:extLst>
          </p:cNvPr>
          <p:cNvCxnSpPr/>
          <p:nvPr/>
        </p:nvCxnSpPr>
        <p:spPr>
          <a:xfrm>
            <a:off x="6164263" y="2493963"/>
            <a:ext cx="928687" cy="287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5DEF5B1-9992-44AD-9634-A81416E50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263" y="1643063"/>
            <a:ext cx="51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N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0C54D56-6A42-4A49-9F83-09758A47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068638"/>
            <a:ext cx="49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S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5E6E5A8-1115-470D-96D7-B04C8700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3" y="2346325"/>
            <a:ext cx="620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W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515961B-302D-4C54-AABF-FE360B19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1900238"/>
            <a:ext cx="49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E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19" name="任意多边形 18">
            <a:extLst>
              <a:ext uri="{FF2B5EF4-FFF2-40B4-BE49-F238E27FC236}">
                <a16:creationId xmlns:a16="http://schemas.microsoft.com/office/drawing/2014/main" id="{E53B8336-CEBF-4E4D-A965-A65C519033FB}"/>
              </a:ext>
            </a:extLst>
          </p:cNvPr>
          <p:cNvSpPr/>
          <p:nvPr/>
        </p:nvSpPr>
        <p:spPr>
          <a:xfrm>
            <a:off x="5761038" y="2228850"/>
            <a:ext cx="630237" cy="403225"/>
          </a:xfrm>
          <a:custGeom>
            <a:avLst/>
            <a:gdLst>
              <a:gd name="connisteX0" fmla="*/ 0 w 631450"/>
              <a:gd name="connsiteY0" fmla="*/ 403475 h 403475"/>
              <a:gd name="connisteX1" fmla="*/ 366395 w 631450"/>
              <a:gd name="connsiteY1" fmla="*/ 232660 h 403475"/>
              <a:gd name="connisteX2" fmla="*/ 613410 w 631450"/>
              <a:gd name="connsiteY2" fmla="*/ 19935 h 403475"/>
              <a:gd name="connisteX3" fmla="*/ 596265 w 631450"/>
              <a:gd name="connsiteY3" fmla="*/ 19935 h 4034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31451" h="403476">
                <a:moveTo>
                  <a:pt x="0" y="403476"/>
                </a:moveTo>
                <a:cubicBezTo>
                  <a:pt x="68580" y="373631"/>
                  <a:pt x="243840" y="309496"/>
                  <a:pt x="366395" y="232661"/>
                </a:cubicBezTo>
                <a:cubicBezTo>
                  <a:pt x="488950" y="155826"/>
                  <a:pt x="567690" y="62481"/>
                  <a:pt x="613410" y="19936"/>
                </a:cubicBezTo>
                <a:cubicBezTo>
                  <a:pt x="659130" y="-22609"/>
                  <a:pt x="604520" y="15491"/>
                  <a:pt x="596265" y="1993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4306CA-3AD8-4111-9584-C07C8CAC5C4D}"/>
              </a:ext>
            </a:extLst>
          </p:cNvPr>
          <p:cNvCxnSpPr/>
          <p:nvPr/>
        </p:nvCxnSpPr>
        <p:spPr>
          <a:xfrm>
            <a:off x="5867400" y="2060575"/>
            <a:ext cx="576263" cy="1008063"/>
          </a:xfrm>
          <a:prstGeom prst="straightConnector1">
            <a:avLst/>
          </a:prstGeom>
          <a:ln w="57150">
            <a:solidFill>
              <a:srgbClr val="FF006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/>
      <p:bldP spid="20" grpId="0"/>
      <p:bldP spid="21" grpId="0"/>
      <p:bldP spid="22" grpId="0"/>
      <p:bldP spid="23" grpId="0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99">
            <a:extLst>
              <a:ext uri="{FF2B5EF4-FFF2-40B4-BE49-F238E27FC236}">
                <a16:creationId xmlns:a16="http://schemas.microsoft.com/office/drawing/2014/main" id="{1EEF380D-630B-4280-A8D5-ABEC84FF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-15875"/>
            <a:ext cx="91598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微软雅黑" panose="020B0503020204020204" pitchFamily="34" charset="-122"/>
              </a:rPr>
              <a:t>10</a:t>
            </a:r>
            <a:r>
              <a:rPr lang="zh-CN" altLang="zh-CN" sz="2800" b="1">
                <a:solidFill>
                  <a:srgbClr val="000000"/>
                </a:solidFill>
              </a:rPr>
              <a:t>．学完了经纬线和经纬度，你对它们很熟悉了吧！请你听一听它们的自我介绍，你能辨出谁在</a:t>
            </a:r>
            <a:r>
              <a:rPr lang="zh-CN" altLang="zh-CN" sz="2800" b="1">
                <a:solidFill>
                  <a:srgbClr val="FF0000"/>
                </a:solidFill>
              </a:rPr>
              <a:t>撒谎</a:t>
            </a:r>
            <a:r>
              <a:rPr lang="zh-CN" altLang="zh-CN" sz="2800" b="1">
                <a:solidFill>
                  <a:srgbClr val="000000"/>
                </a:solidFill>
              </a:rPr>
              <a:t>吗？</a:t>
            </a:r>
            <a:endParaRPr lang="zh-CN" altLang="en-US" sz="2800" b="1"/>
          </a:p>
        </p:txBody>
      </p:sp>
      <p:pic>
        <p:nvPicPr>
          <p:cNvPr id="26627" name="图片 1" descr=" ">
            <a:extLst>
              <a:ext uri="{FF2B5EF4-FFF2-40B4-BE49-F238E27FC236}">
                <a16:creationId xmlns:a16="http://schemas.microsoft.com/office/drawing/2014/main" id="{526AAEA2-751F-49D7-93C1-CF8FE404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4335462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图片 2" descr=" ">
            <a:extLst>
              <a:ext uri="{FF2B5EF4-FFF2-40B4-BE49-F238E27FC236}">
                <a16:creationId xmlns:a16="http://schemas.microsoft.com/office/drawing/2014/main" id="{9E4D3E60-C0DC-4B98-AAD5-E974D633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4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38" y="1081088"/>
            <a:ext cx="4052887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5CE09B4-B31E-4068-B402-F43CDE010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39688"/>
            <a:ext cx="831532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1</a:t>
            </a:r>
            <a:r>
              <a:rPr lang="en-US" altLang="zh-CN" sz="2400" b="1"/>
              <a:t>0</a:t>
            </a:r>
            <a:r>
              <a:rPr lang="zh-CN" altLang="en-US" sz="2400" b="1"/>
              <a:t>.下列各点既位于东半球又位于北半球的是（    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A．（10ºN，165ºE ）  B．（50ºS，10ºW）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C．（40ºS，165ºE）   D．（30ºN，10ºW 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11</a:t>
            </a:r>
            <a:r>
              <a:rPr lang="zh-CN" altLang="en-US" sz="2400" b="1"/>
              <a:t>.某地的东面是西半球，西面是东半球，南面是南半球，北面是北半球。该地的经纬度是（   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A.经度0°，纬度0°   B.东经160°，纬度0°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C.西经20°，纬度0° D.东经180°，纬度0°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12</a:t>
            </a:r>
            <a:r>
              <a:rPr lang="zh-CN" altLang="en-US" sz="2400" b="1"/>
              <a:t>．关于我国首都北京（40°N,116°E）位置的叙述，正确的是（　　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A．位于北半球，中纬度  		B．位于东半球，高纬度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C．位于西半球，中纬度  		D．位于南半球，高纬度</a:t>
            </a:r>
            <a:endParaRPr lang="zh-CN" altLang="en-US" sz="2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3E73C6-7C7D-4C08-A363-8B59CEEA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720725"/>
            <a:ext cx="40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9C5EB1-99F0-4009-A656-7F50AF7AE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1793875"/>
            <a:ext cx="401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D0BD6-B124-4362-8F6F-D583F126A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3190875"/>
            <a:ext cx="393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4" grpId="1"/>
      <p:bldP spid="8" grpId="0"/>
      <p:bldP spid="8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2" descr="圆形经纬网">
            <a:extLst>
              <a:ext uri="{FF2B5EF4-FFF2-40B4-BE49-F238E27FC236}">
                <a16:creationId xmlns:a16="http://schemas.microsoft.com/office/drawing/2014/main" id="{B266D724-D1CD-47BF-9BCD-43C9616AF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300163"/>
            <a:ext cx="3048000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本框 1">
            <a:extLst>
              <a:ext uri="{FF2B5EF4-FFF2-40B4-BE49-F238E27FC236}">
                <a16:creationId xmlns:a16="http://schemas.microsoft.com/office/drawing/2014/main" id="{3666C80F-9968-4438-845D-4962FBC8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815975"/>
            <a:ext cx="51641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13</a:t>
            </a:r>
            <a:r>
              <a:rPr lang="zh-CN" altLang="en-US" sz="2400"/>
              <a:t>题：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）B在D___________方。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      C在A_____方 。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）从东、西半球的划分看，A点属于_________半球；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从南、北半球的划分看，该图属于_________半球。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）图中C点的经度是__________，纬度是_________；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）D点的经度是__________，纬度是________； </a:t>
            </a:r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E7AEC500-C4BE-4AF0-A936-CC4022645B26}"/>
              </a:ext>
            </a:extLst>
          </p:cNvPr>
          <p:cNvSpPr/>
          <p:nvPr/>
        </p:nvSpPr>
        <p:spPr>
          <a:xfrm>
            <a:off x="720725" y="1746250"/>
            <a:ext cx="325438" cy="587375"/>
          </a:xfrm>
          <a:custGeom>
            <a:avLst/>
            <a:gdLst>
              <a:gd name="connisteX0" fmla="*/ 326107 w 326107"/>
              <a:gd name="connsiteY0" fmla="*/ 0 h 588010"/>
              <a:gd name="connisteX1" fmla="*/ 249272 w 326107"/>
              <a:gd name="connsiteY1" fmla="*/ 59690 h 588010"/>
              <a:gd name="connisteX2" fmla="*/ 181327 w 326107"/>
              <a:gd name="connsiteY2" fmla="*/ 128270 h 588010"/>
              <a:gd name="connisteX3" fmla="*/ 113382 w 326107"/>
              <a:gd name="connsiteY3" fmla="*/ 179070 h 588010"/>
              <a:gd name="connisteX4" fmla="*/ 87347 w 326107"/>
              <a:gd name="connsiteY4" fmla="*/ 247650 h 588010"/>
              <a:gd name="connisteX5" fmla="*/ 27657 w 326107"/>
              <a:gd name="connsiteY5" fmla="*/ 315595 h 588010"/>
              <a:gd name="connisteX6" fmla="*/ 2257 w 326107"/>
              <a:gd name="connsiteY6" fmla="*/ 383540 h 588010"/>
              <a:gd name="connisteX7" fmla="*/ 2257 w 326107"/>
              <a:gd name="connsiteY7" fmla="*/ 452120 h 588010"/>
              <a:gd name="connisteX8" fmla="*/ 2257 w 326107"/>
              <a:gd name="connsiteY8" fmla="*/ 520065 h 588010"/>
              <a:gd name="connisteX9" fmla="*/ 2257 w 326107"/>
              <a:gd name="connsiteY9" fmla="*/ 588010 h 588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326108" h="588010">
                <a:moveTo>
                  <a:pt x="326108" y="0"/>
                </a:moveTo>
                <a:cubicBezTo>
                  <a:pt x="312138" y="10795"/>
                  <a:pt x="278483" y="34290"/>
                  <a:pt x="249273" y="59690"/>
                </a:cubicBezTo>
                <a:cubicBezTo>
                  <a:pt x="220063" y="85090"/>
                  <a:pt x="208633" y="104140"/>
                  <a:pt x="181328" y="128270"/>
                </a:cubicBezTo>
                <a:cubicBezTo>
                  <a:pt x="154023" y="152400"/>
                  <a:pt x="132433" y="154940"/>
                  <a:pt x="113383" y="179070"/>
                </a:cubicBezTo>
                <a:cubicBezTo>
                  <a:pt x="94333" y="203200"/>
                  <a:pt x="104493" y="220345"/>
                  <a:pt x="87348" y="247650"/>
                </a:cubicBezTo>
                <a:cubicBezTo>
                  <a:pt x="70203" y="274955"/>
                  <a:pt x="44803" y="288290"/>
                  <a:pt x="27658" y="315595"/>
                </a:cubicBezTo>
                <a:cubicBezTo>
                  <a:pt x="10513" y="342900"/>
                  <a:pt x="7338" y="356235"/>
                  <a:pt x="2258" y="383540"/>
                </a:cubicBezTo>
                <a:cubicBezTo>
                  <a:pt x="-2822" y="410845"/>
                  <a:pt x="2258" y="424815"/>
                  <a:pt x="2258" y="452120"/>
                </a:cubicBezTo>
                <a:cubicBezTo>
                  <a:pt x="2258" y="479425"/>
                  <a:pt x="2258" y="492760"/>
                  <a:pt x="2258" y="520065"/>
                </a:cubicBezTo>
                <a:cubicBezTo>
                  <a:pt x="2258" y="547370"/>
                  <a:pt x="2258" y="575945"/>
                  <a:pt x="2258" y="58801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251DDA7-B785-4257-9B1A-4B7DCA3DDA4E}"/>
              </a:ext>
            </a:extLst>
          </p:cNvPr>
          <p:cNvCxnSpPr/>
          <p:nvPr/>
        </p:nvCxnSpPr>
        <p:spPr>
          <a:xfrm>
            <a:off x="484188" y="1865313"/>
            <a:ext cx="703262" cy="411162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1642D6E7-9819-4208-BF55-45CA6869A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128838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B70696B-01F8-4588-83DB-E31113EF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408113"/>
            <a:ext cx="4206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D4044E-CB1D-4837-8951-90B204E95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1408113"/>
            <a:ext cx="5191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506606-AC03-46CD-86B7-2415CCDE5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2276475"/>
            <a:ext cx="420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F3AB49-6A81-423D-A7BA-D30E43AF7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1116013"/>
            <a:ext cx="950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东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17F5C5-1948-475E-AA61-D0DAF4D4D853}"/>
              </a:ext>
            </a:extLst>
          </p:cNvPr>
          <p:cNvCxnSpPr/>
          <p:nvPr/>
        </p:nvCxnSpPr>
        <p:spPr>
          <a:xfrm>
            <a:off x="1403350" y="2420938"/>
            <a:ext cx="720725" cy="431800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7EC96041-15BB-42EA-997A-D089AE37FC83}"/>
              </a:ext>
            </a:extLst>
          </p:cNvPr>
          <p:cNvSpPr/>
          <p:nvPr/>
        </p:nvSpPr>
        <p:spPr>
          <a:xfrm>
            <a:off x="1190625" y="2128838"/>
            <a:ext cx="574675" cy="690562"/>
          </a:xfrm>
          <a:custGeom>
            <a:avLst/>
            <a:gdLst>
              <a:gd name="connisteX0" fmla="*/ 358140 w 574437"/>
              <a:gd name="connsiteY0" fmla="*/ 0 h 690840"/>
              <a:gd name="connisteX1" fmla="*/ 468630 w 574437"/>
              <a:gd name="connsiteY1" fmla="*/ 102235 h 690840"/>
              <a:gd name="connisteX2" fmla="*/ 519430 w 574437"/>
              <a:gd name="connsiteY2" fmla="*/ 153670 h 690840"/>
              <a:gd name="connisteX3" fmla="*/ 562610 w 574437"/>
              <a:gd name="connsiteY3" fmla="*/ 273050 h 690840"/>
              <a:gd name="connisteX4" fmla="*/ 570865 w 574437"/>
              <a:gd name="connsiteY4" fmla="*/ 340995 h 690840"/>
              <a:gd name="connisteX5" fmla="*/ 570865 w 574437"/>
              <a:gd name="connsiteY5" fmla="*/ 426085 h 690840"/>
              <a:gd name="connisteX6" fmla="*/ 536575 w 574437"/>
              <a:gd name="connsiteY6" fmla="*/ 502920 h 690840"/>
              <a:gd name="connisteX7" fmla="*/ 443230 w 574437"/>
              <a:gd name="connsiteY7" fmla="*/ 605155 h 690840"/>
              <a:gd name="connisteX8" fmla="*/ 306705 w 574437"/>
              <a:gd name="connsiteY8" fmla="*/ 673100 h 690840"/>
              <a:gd name="connisteX9" fmla="*/ 187325 w 574437"/>
              <a:gd name="connsiteY9" fmla="*/ 690245 h 690840"/>
              <a:gd name="connisteX10" fmla="*/ 0 w 574437"/>
              <a:gd name="connsiteY10" fmla="*/ 664845 h 6908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</a:cxnLst>
            <a:rect l="l" t="t" r="r" b="b"/>
            <a:pathLst>
              <a:path w="574438" h="690840">
                <a:moveTo>
                  <a:pt x="358140" y="0"/>
                </a:moveTo>
                <a:cubicBezTo>
                  <a:pt x="379095" y="19685"/>
                  <a:pt x="436245" y="71755"/>
                  <a:pt x="468630" y="102235"/>
                </a:cubicBezTo>
                <a:cubicBezTo>
                  <a:pt x="501015" y="132715"/>
                  <a:pt x="500380" y="119380"/>
                  <a:pt x="519430" y="153670"/>
                </a:cubicBezTo>
                <a:cubicBezTo>
                  <a:pt x="538480" y="187960"/>
                  <a:pt x="552450" y="235585"/>
                  <a:pt x="562610" y="273050"/>
                </a:cubicBezTo>
                <a:cubicBezTo>
                  <a:pt x="572770" y="310515"/>
                  <a:pt x="568960" y="310515"/>
                  <a:pt x="570865" y="340995"/>
                </a:cubicBezTo>
                <a:cubicBezTo>
                  <a:pt x="572770" y="371475"/>
                  <a:pt x="577850" y="393700"/>
                  <a:pt x="570865" y="426085"/>
                </a:cubicBezTo>
                <a:cubicBezTo>
                  <a:pt x="563880" y="458470"/>
                  <a:pt x="561975" y="467360"/>
                  <a:pt x="536575" y="502920"/>
                </a:cubicBezTo>
                <a:cubicBezTo>
                  <a:pt x="511175" y="538480"/>
                  <a:pt x="488950" y="570865"/>
                  <a:pt x="443230" y="605155"/>
                </a:cubicBezTo>
                <a:cubicBezTo>
                  <a:pt x="397510" y="639445"/>
                  <a:pt x="358140" y="655955"/>
                  <a:pt x="306705" y="673100"/>
                </a:cubicBezTo>
                <a:cubicBezTo>
                  <a:pt x="255270" y="690245"/>
                  <a:pt x="248920" y="692150"/>
                  <a:pt x="187325" y="690245"/>
                </a:cubicBezTo>
                <a:cubicBezTo>
                  <a:pt x="125730" y="688340"/>
                  <a:pt x="34925" y="670560"/>
                  <a:pt x="0" y="66484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BADE40-5D0D-4AAE-9325-0950A7B5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632075"/>
            <a:ext cx="420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3A594E-4606-4761-99B7-6CBF8A696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2633663"/>
            <a:ext cx="5191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C5E8A9-33EC-4542-B49E-1F5A5914F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1811338"/>
            <a:ext cx="4206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34490A-1BD5-4A35-B011-CEA0B3A2F8A5}"/>
              </a:ext>
            </a:extLst>
          </p:cNvPr>
          <p:cNvCxnSpPr/>
          <p:nvPr/>
        </p:nvCxnSpPr>
        <p:spPr>
          <a:xfrm flipV="1">
            <a:off x="1765300" y="1916113"/>
            <a:ext cx="539750" cy="7159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1A43D69-7E73-41EC-8E83-BF738F05A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538288"/>
            <a:ext cx="9509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东南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6E28E7-CA6B-4CD6-A411-5719BE83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1538288"/>
            <a:ext cx="14509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120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E2B5E5-808F-4C15-9FAA-1915C437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998788"/>
            <a:ext cx="14525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60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40DE57-7296-4E03-9E49-BAE00D415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2235200"/>
            <a:ext cx="1452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90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C30CAE-2241-47EB-946F-23834731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3524250"/>
            <a:ext cx="1452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30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7CD42A-3243-456B-B2E1-0BD13CCF2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13" y="1009650"/>
            <a:ext cx="1452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150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6BDD252-B6DC-4146-9AD2-BE53A239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815975"/>
            <a:ext cx="1452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180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7628F8-1682-4DD4-92E5-7BF968C15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3338513"/>
            <a:ext cx="14525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30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9E12C67-766D-44A8-9F0A-4BC0F8D5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2940050"/>
            <a:ext cx="1452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60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F5CC7D-77AD-4D39-820D-DC3F40E2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2333625"/>
            <a:ext cx="1452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90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FB0A79-6F99-42DC-9321-C28CDBC0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730375"/>
            <a:ext cx="1452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120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F8FCAE-91B1-467A-917F-4EE92A2D4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139825"/>
            <a:ext cx="14525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150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7A1E76-354B-4159-B938-FB581A5DB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235200"/>
            <a:ext cx="9493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509911-E45D-436D-9E4D-5FD2B1025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450" y="2936875"/>
            <a:ext cx="949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北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E894A2-4216-4333-A1BB-4A0DD3A65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75" y="3338513"/>
            <a:ext cx="14509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120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E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8D1C323-658A-4871-9219-EF9907692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751263"/>
            <a:ext cx="1452563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19E920F-A640-4B81-A206-D6F14343C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600" y="4149725"/>
            <a:ext cx="145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120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W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5A4820-7947-40B7-B14D-518145F1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4413250"/>
            <a:ext cx="14525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30</a:t>
            </a:r>
            <a:r>
              <a:rPr lang="zh-CN" altLang="en-US" sz="2000" b="1">
                <a:solidFill>
                  <a:srgbClr val="FF0000"/>
                </a:solidFill>
              </a:rPr>
              <a:t>°</a:t>
            </a:r>
            <a:r>
              <a:rPr lang="en-US" altLang="zh-CN" sz="2000" b="1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" grpId="0"/>
      <p:bldP spid="20" grpId="1"/>
      <p:bldP spid="21" grpId="0"/>
      <p:bldP spid="6" grpId="0"/>
      <p:bldP spid="6" grpId="1"/>
      <p:bldP spid="7" grpId="0"/>
      <p:bldP spid="7" grpId="1"/>
      <p:bldP spid="11" grpId="0"/>
      <p:bldP spid="9" grpId="0" animBg="1"/>
      <p:bldP spid="13" grpId="0"/>
      <p:bldP spid="14" grpId="0"/>
      <p:bldP spid="14" grpId="1"/>
      <p:bldP spid="15" grpId="0"/>
      <p:bldP spid="15" grpId="1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3">
            <a:extLst>
              <a:ext uri="{FF2B5EF4-FFF2-40B4-BE49-F238E27FC236}">
                <a16:creationId xmlns:a16="http://schemas.microsoft.com/office/drawing/2014/main" id="{C4551B68-374F-4B08-8EC5-ACC36AF0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187325"/>
            <a:ext cx="5095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14</a:t>
            </a:r>
            <a:r>
              <a:rPr lang="zh-CN" altLang="en-US" sz="2800"/>
              <a:t>.读“某半球经纬网图”，根据图中信息，判断A点的经纬度为（      ）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A．30°S，30°W             B．30°N，30°E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C．30°N，30°W            D．30°S，30°E    </a:t>
            </a:r>
          </a:p>
        </p:txBody>
      </p:sp>
      <p:pic>
        <p:nvPicPr>
          <p:cNvPr id="29699" name="图片 7" descr="学科网(www.zxxk.com)--教育资源门户，提供试卷、教案、课件、论文、素材及各类教学资源下载，还有大量而丰富的教学相关资讯！">
            <a:extLst>
              <a:ext uri="{FF2B5EF4-FFF2-40B4-BE49-F238E27FC236}">
                <a16:creationId xmlns:a16="http://schemas.microsoft.com/office/drawing/2014/main" id="{26AD7A32-2B7C-478F-B6DD-DB89595D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88" y="238125"/>
            <a:ext cx="3727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 descr="学科网(www.zxxk.com)--教育资源门户，提供试卷、教案、课件、论文、素材及各类教学资源下载，还有大量而丰富的教学相关资讯！">
            <a:extLst>
              <a:ext uri="{FF2B5EF4-FFF2-40B4-BE49-F238E27FC236}">
                <a16:creationId xmlns:a16="http://schemas.microsoft.com/office/drawing/2014/main" id="{97147D3B-0FB4-4200-AAA1-5D161F85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272088" y="3236913"/>
            <a:ext cx="37274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182AD29-31D9-4EE1-B2C7-FA06E81DB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58432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663B53-67E0-4A65-9DDE-B6BA8D67D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59263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A73DD8-1DE9-47A7-8BB6-80295C190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2220913"/>
            <a:ext cx="393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6" grpId="0"/>
      <p:bldP spid="6" grpId="1"/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349A70D1-F408-48CE-88FC-DCA64331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2875"/>
            <a:ext cx="857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黑体" panose="02010609060101010101" pitchFamily="49" charset="-122"/>
                <a:cs typeface="Times New Roman" panose="02020603050405020304" pitchFamily="18" charset="0"/>
              </a:rPr>
              <a:t>【基础知识】</a:t>
            </a:r>
            <a:endParaRPr lang="zh-CN" altLang="zh-CN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．地球形状：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</a:t>
            </a:r>
            <a:endParaRPr lang="zh-CN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证据：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</a:t>
            </a:r>
            <a:endParaRPr lang="zh-CN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B7060-8B1B-45A2-9336-21A99AD6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71500"/>
            <a:ext cx="3646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两极稍扁，赤道略鼓的不规则球体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9E07A-A332-4A90-BFB9-F62EDBE16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928688"/>
            <a:ext cx="295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海边观船、登高望远、月食</a:t>
            </a:r>
          </a:p>
        </p:txBody>
      </p:sp>
      <p:pic>
        <p:nvPicPr>
          <p:cNvPr id="7" name="Picture 2" descr="Img_0022">
            <a:extLst>
              <a:ext uri="{FF2B5EF4-FFF2-40B4-BE49-F238E27FC236}">
                <a16:creationId xmlns:a16="http://schemas.microsoft.com/office/drawing/2014/main" id="{F1DA8B6D-68D9-47A4-96DC-C222A051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214563"/>
            <a:ext cx="2071687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g_0024">
            <a:extLst>
              <a:ext uri="{FF2B5EF4-FFF2-40B4-BE49-F238E27FC236}">
                <a16:creationId xmlns:a16="http://schemas.microsoft.com/office/drawing/2014/main" id="{31AA9802-AEE0-47D7-B45D-FDB881843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214563"/>
            <a:ext cx="202565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g_0026">
            <a:extLst>
              <a:ext uri="{FF2B5EF4-FFF2-40B4-BE49-F238E27FC236}">
                <a16:creationId xmlns:a16="http://schemas.microsoft.com/office/drawing/2014/main" id="{39E472B9-041C-4854-AC59-17DBBE23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071688"/>
            <a:ext cx="3187700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Img_0030">
            <a:extLst>
              <a:ext uri="{FF2B5EF4-FFF2-40B4-BE49-F238E27FC236}">
                <a16:creationId xmlns:a16="http://schemas.microsoft.com/office/drawing/2014/main" id="{4125DFCF-BA5E-45B2-9164-13025791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3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4572000"/>
            <a:ext cx="1785937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1824AF28-803D-45E5-AD68-0E10C535C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643313"/>
            <a:ext cx="164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1.</a:t>
            </a:r>
            <a:r>
              <a:rPr lang="zh-CN" altLang="en-US" sz="1800" b="1">
                <a:solidFill>
                  <a:srgbClr val="FF0000"/>
                </a:solidFill>
              </a:rPr>
              <a:t>盖天说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B06F4EFF-538B-4EC5-98A6-E03C87105B08}"/>
              </a:ext>
            </a:extLst>
          </p:cNvPr>
          <p:cNvSpPr/>
          <p:nvPr/>
        </p:nvSpPr>
        <p:spPr>
          <a:xfrm>
            <a:off x="2571750" y="2571750"/>
            <a:ext cx="714375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BEF03A3-8D4A-4287-8DF6-89D21EC05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714750"/>
            <a:ext cx="1074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2.</a:t>
            </a:r>
            <a:r>
              <a:rPr lang="zh-CN" altLang="en-US" sz="1800" b="1">
                <a:solidFill>
                  <a:srgbClr val="FF0000"/>
                </a:solidFill>
              </a:rPr>
              <a:t>浑天说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FAA3FC9D-8EE9-4E30-AD87-5B92A7ACA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714750"/>
            <a:ext cx="200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3.</a:t>
            </a:r>
            <a:r>
              <a:rPr lang="zh-CN" altLang="en-US" sz="1800" b="1">
                <a:solidFill>
                  <a:srgbClr val="FF0000"/>
                </a:solidFill>
              </a:rPr>
              <a:t>麦哲伦环球航行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B1F9A84E-6630-47D4-9AB5-6F1CA6AF564A}"/>
              </a:ext>
            </a:extLst>
          </p:cNvPr>
          <p:cNvSpPr/>
          <p:nvPr/>
        </p:nvSpPr>
        <p:spPr>
          <a:xfrm>
            <a:off x="5357813" y="2571750"/>
            <a:ext cx="642937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665008C9-B07E-4CB4-B5B4-668CF7023495}"/>
              </a:ext>
            </a:extLst>
          </p:cNvPr>
          <p:cNvSpPr/>
          <p:nvPr/>
        </p:nvSpPr>
        <p:spPr>
          <a:xfrm>
            <a:off x="7286625" y="4071938"/>
            <a:ext cx="642938" cy="500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67B5AC4-788C-4E7A-BDBB-BB6695F1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6357938"/>
            <a:ext cx="1306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4.</a:t>
            </a:r>
            <a:r>
              <a:rPr lang="zh-CN" altLang="en-US" sz="1800" b="1">
                <a:solidFill>
                  <a:srgbClr val="FF0000"/>
                </a:solidFill>
              </a:rPr>
              <a:t>精确测量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B537C8-56DA-4FF0-B3A7-A52B47AB0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28750"/>
            <a:ext cx="6648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人类对地球形状的认识经历了漫长的过程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451AB4-17FB-4F34-B66A-5C98D96CF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00500"/>
            <a:ext cx="649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想象</a:t>
            </a:r>
            <a:endParaRPr lang="zh-CN" altLang="en-US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17AB1E-E7A7-4213-AE5C-0322140A1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07193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推测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57DE6-1AD9-471E-BA57-BA5257AAF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888" y="378618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</a:rPr>
              <a:t>验证</a:t>
            </a:r>
          </a:p>
        </p:txBody>
      </p:sp>
      <p:pic>
        <p:nvPicPr>
          <p:cNvPr id="22" name="Picture 2" descr="Img_0027">
            <a:extLst>
              <a:ext uri="{FF2B5EF4-FFF2-40B4-BE49-F238E27FC236}">
                <a16:creationId xmlns:a16="http://schemas.microsoft.com/office/drawing/2014/main" id="{0BF8194F-659F-477B-9038-D32894B4C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3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214938"/>
            <a:ext cx="353536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Img_0029">
            <a:extLst>
              <a:ext uri="{FF2B5EF4-FFF2-40B4-BE49-F238E27FC236}">
                <a16:creationId xmlns:a16="http://schemas.microsoft.com/office/drawing/2014/main" id="{4571304A-C9EB-48CA-847F-49D2310A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000625"/>
            <a:ext cx="22701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3">
            <a:extLst>
              <a:ext uri="{FF2B5EF4-FFF2-40B4-BE49-F238E27FC236}">
                <a16:creationId xmlns:a16="http://schemas.microsoft.com/office/drawing/2014/main" id="{C0B1944F-CC2D-4769-A447-4158E1B6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142875"/>
            <a:ext cx="8572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>
                <a:latin typeface="黑体" panose="02010609060101010101" pitchFamily="49" charset="-122"/>
                <a:cs typeface="Times New Roman" panose="02020603050405020304" pitchFamily="18" charset="0"/>
              </a:rPr>
              <a:t>基础知识</a:t>
            </a:r>
            <a:r>
              <a:rPr lang="zh-CN" altLang="zh-CN" sz="2000" b="1">
                <a:latin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zh-CN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2</a:t>
            </a:r>
            <a:r>
              <a:rPr lang="zh-CN" altLang="en-US" sz="2000" b="1"/>
              <a:t>．地球大小</a:t>
            </a:r>
            <a:r>
              <a:rPr lang="en-US" altLang="zh-CN" sz="2000" b="1"/>
              <a:t>:</a:t>
            </a:r>
            <a:r>
              <a:rPr lang="zh-CN" altLang="en-US" sz="2000" b="1"/>
              <a:t>平均半径：</a:t>
            </a:r>
            <a:r>
              <a:rPr lang="en-US" altLang="zh-CN" sz="2000" b="1"/>
              <a:t>______________</a:t>
            </a:r>
            <a:r>
              <a:rPr lang="zh-CN" altLang="en-US" sz="2000" b="1"/>
              <a:t>，表面积：</a:t>
            </a:r>
            <a:r>
              <a:rPr lang="en-US" altLang="zh-CN" sz="2000" b="1"/>
              <a:t>_____________</a:t>
            </a:r>
            <a:r>
              <a:rPr lang="zh-CN" altLang="en-US" sz="2000" b="1"/>
              <a:t>。</a:t>
            </a:r>
            <a:endParaRPr lang="zh-CN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09175-FB1C-416F-8C08-DA661340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28625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6371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千米</a:t>
            </a:r>
          </a:p>
        </p:txBody>
      </p:sp>
      <p:pic>
        <p:nvPicPr>
          <p:cNvPr id="6148" name="Picture 4" descr="C:\Users\HP\Desktop\无标题.png">
            <a:extLst>
              <a:ext uri="{FF2B5EF4-FFF2-40B4-BE49-F238E27FC236}">
                <a16:creationId xmlns:a16="http://schemas.microsoft.com/office/drawing/2014/main" id="{6163A2CC-AC48-47F6-9FC3-EAB6507E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00188"/>
            <a:ext cx="6954838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EAE6F-199A-4336-9453-0DA9D80EC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57188"/>
            <a:ext cx="168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亿平方千米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8D70-7B1A-46BE-927A-C0C4B81C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42900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6357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30DD1E-B80B-46AF-8AAF-F52CBD41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2143125"/>
            <a:ext cx="1785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6378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千米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311F8-BE34-4A12-8553-63B29DAD1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286125"/>
            <a:ext cx="100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万千米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g_0051">
            <a:extLst>
              <a:ext uri="{FF2B5EF4-FFF2-40B4-BE49-F238E27FC236}">
                <a16:creationId xmlns:a16="http://schemas.microsoft.com/office/drawing/2014/main" id="{0DF9B0ED-2E30-4BC7-81A3-802CBDE9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989013"/>
            <a:ext cx="4502150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AutoShape 3">
            <a:extLst>
              <a:ext uri="{FF2B5EF4-FFF2-40B4-BE49-F238E27FC236}">
                <a16:creationId xmlns:a16="http://schemas.microsoft.com/office/drawing/2014/main" id="{864B1C00-2B1B-47FE-B667-9303E4BA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909638"/>
            <a:ext cx="2016125" cy="1798637"/>
          </a:xfrm>
          <a:prstGeom prst="cloudCallout">
            <a:avLst>
              <a:gd name="adj1" fmla="val -134278"/>
              <a:gd name="adj2" fmla="val -34560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什么是地轴？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8C8713DB-E669-4591-AD4E-D245C28E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642938"/>
            <a:ext cx="4146550" cy="1285875"/>
          </a:xfrm>
          <a:prstGeom prst="wedgeEllipseCallout">
            <a:avLst>
              <a:gd name="adj1" fmla="val 62893"/>
              <a:gd name="adj2" fmla="val 12017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北极点在地球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仪</a:t>
            </a:r>
            <a:r>
              <a:rPr 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的什么位置？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FE8F218E-ADD6-47AD-A446-C529F19F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941888"/>
            <a:ext cx="3894137" cy="1584325"/>
          </a:xfrm>
          <a:prstGeom prst="wedgeEllipseCallout">
            <a:avLst>
              <a:gd name="adj1" fmla="val -81643"/>
              <a:gd name="adj2" fmla="val -2629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南极点在地球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仪</a:t>
            </a:r>
            <a:r>
              <a:rPr 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的什么位置？</a:t>
            </a:r>
          </a:p>
        </p:txBody>
      </p:sp>
      <p:sp>
        <p:nvSpPr>
          <p:cNvPr id="7174" name="TextBox 2">
            <a:extLst>
              <a:ext uri="{FF2B5EF4-FFF2-40B4-BE49-F238E27FC236}">
                <a16:creationId xmlns:a16="http://schemas.microsoft.com/office/drawing/2014/main" id="{C50401F5-179E-43B4-88F2-09E166857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6974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三、地球的模型</a:t>
            </a:r>
            <a:r>
              <a:rPr lang="en-US" altLang="zh-CN" b="1">
                <a:solidFill>
                  <a:srgbClr val="FF0000"/>
                </a:solidFill>
              </a:rPr>
              <a:t>---</a:t>
            </a:r>
            <a:r>
              <a:rPr lang="zh-CN" altLang="en-US" b="1">
                <a:solidFill>
                  <a:srgbClr val="FF0000"/>
                </a:solidFill>
              </a:rPr>
              <a:t>地球仪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07836530-A4B5-4C20-9A53-A66D0B9A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2206625"/>
            <a:ext cx="7456487" cy="1076325"/>
          </a:xfrm>
          <a:prstGeom prst="rect">
            <a:avLst/>
          </a:prstGeom>
          <a:solidFill>
            <a:srgbClr val="00FF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3333FF"/>
                </a:solidFill>
              </a:rPr>
              <a:t>地轴：从地球内部穿过地心的地球的自转轴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C36B613-6AF1-4415-AF0F-13C2217F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3560763"/>
            <a:ext cx="3887787" cy="2735262"/>
          </a:xfrm>
          <a:prstGeom prst="rect">
            <a:avLst/>
          </a:prstGeom>
          <a:solidFill>
            <a:srgbClr val="99CC0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3333FF"/>
                </a:solidFill>
              </a:rPr>
              <a:t>两极：地轴与地球表面的两个交点。</a:t>
            </a:r>
            <a:endParaRPr lang="en-US" altLang="zh-CN" b="1">
              <a:solidFill>
                <a:srgbClr val="3333FF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北极</a:t>
            </a:r>
            <a:r>
              <a:rPr lang="zh-CN" altLang="en-US" b="1">
                <a:solidFill>
                  <a:srgbClr val="3333FF"/>
                </a:solidFill>
              </a:rPr>
              <a:t>是地球的最北端，</a:t>
            </a:r>
            <a:r>
              <a:rPr lang="zh-CN" altLang="en-US" b="1">
                <a:solidFill>
                  <a:srgbClr val="FF0000"/>
                </a:solidFill>
              </a:rPr>
              <a:t>南极</a:t>
            </a:r>
            <a:r>
              <a:rPr lang="zh-CN" altLang="en-US" b="1">
                <a:solidFill>
                  <a:srgbClr val="3333FF"/>
                </a:solidFill>
              </a:rPr>
              <a:t>是地球的最南端。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nimBg="1"/>
      <p:bldP spid="16388" grpId="0" bldLvl="0" animBg="1"/>
      <p:bldP spid="16389" grpId="0" bldLvl="0" animBg="1"/>
      <p:bldP spid="7" grpId="0" bldLvl="0" animBg="1"/>
      <p:bldP spid="8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0CD7C8-B29D-45C7-802E-09B95F74EA85}"/>
              </a:ext>
            </a:extLst>
          </p:cNvPr>
          <p:cNvGraphicFramePr>
            <a:graphicFrameLocks noGrp="1"/>
          </p:cNvGraphicFramePr>
          <p:nvPr/>
        </p:nvGraphicFramePr>
        <p:xfrm>
          <a:off x="0" y="285750"/>
          <a:ext cx="9001124" cy="6553203"/>
        </p:xfrm>
        <a:graphic>
          <a:graphicData uri="http://schemas.openxmlformats.org/drawingml/2006/table">
            <a:tbl>
              <a:tblPr/>
              <a:tblGrid>
                <a:gridCol w="80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5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名称 </a:t>
                      </a:r>
                      <a:endParaRPr lang="zh-CN" sz="18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纬线、纬度 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经线、经度 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图示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定义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地球仪表面和赤道</a:t>
                      </a:r>
                      <a:r>
                        <a:rPr lang="en-US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</a:t>
                      </a: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的圆圈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地球仪表面连接南北两极并与纬线</a:t>
                      </a: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</a:t>
                      </a: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相交的弧线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6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形状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_______________________________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_________________________</a:t>
                      </a:r>
                      <a:endParaRPr lang="zh-CN" sz="1800" kern="100" dirty="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6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长度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不相等。从赤道向两极逐渐</a:t>
                      </a: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</a:t>
                      </a: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，到两极时缩为一点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_____________________________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指示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方向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</a:t>
                      </a: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方向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</a:t>
                      </a: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方向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度数起点 线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________(0°) 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________________(0°) </a:t>
                      </a:r>
                      <a:endParaRPr lang="zh-CN" sz="1800" kern="100"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6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度数变化规律 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北纬：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南纬：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东经：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西经：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6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半球划分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北半球：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南半球：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东半球：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黑体" pitchFamily="49" charset="-122"/>
                          <a:ea typeface="黑体" pitchFamily="49" charset="-122"/>
                          <a:cs typeface="Times New Roman"/>
                        </a:rPr>
                        <a:t>西半球：</a:t>
                      </a:r>
                    </a:p>
                  </a:txBody>
                  <a:tcPr marL="23482" marR="23482" marT="11740" marB="117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236" name="Picture 5" descr="C:\Documents and Settings\Administrator\桌面\1湘教地理中考复习方案\SD009.EPS">
            <a:extLst>
              <a:ext uri="{FF2B5EF4-FFF2-40B4-BE49-F238E27FC236}">
                <a16:creationId xmlns:a16="http://schemas.microsoft.com/office/drawing/2014/main" id="{420534E8-7F56-4C26-B6BE-87D9D534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57188"/>
            <a:ext cx="1925638" cy="2143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37" name="Picture 4" descr="C:\Documents and Settings\Administrator\桌面\1湘教地理中考复习方案\SD010.EPS">
            <a:extLst>
              <a:ext uri="{FF2B5EF4-FFF2-40B4-BE49-F238E27FC236}">
                <a16:creationId xmlns:a16="http://schemas.microsoft.com/office/drawing/2014/main" id="{52E42F25-F2AC-493D-BCD0-459EFE74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14313"/>
            <a:ext cx="1928813" cy="2147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8" name="Rectangle 6">
            <a:extLst>
              <a:ext uri="{FF2B5EF4-FFF2-40B4-BE49-F238E27FC236}">
                <a16:creationId xmlns:a16="http://schemas.microsoft.com/office/drawing/2014/main" id="{23D59C05-6EA5-4BEF-A32F-8B81338B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0"/>
            <a:ext cx="477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latin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>
                <a:latin typeface="黑体" panose="02010609060101010101" pitchFamily="49" charset="-122"/>
                <a:cs typeface="Times New Roman" panose="02020603050405020304" pitchFamily="18" charset="0"/>
              </a:rPr>
              <a:t>基础知识</a:t>
            </a:r>
            <a:r>
              <a:rPr lang="zh-CN" altLang="zh-CN" sz="1800" b="1">
                <a:latin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经纬线的特点与经纬度的划分</a:t>
            </a:r>
            <a:endParaRPr lang="zh-CN" alt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4BD03-B211-4682-9BAC-D7325129C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5003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BD443-D0B5-449B-8AEB-C9082A7C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643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55CB2-9973-4CFF-A808-9B0CB4877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003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6D63E-4D61-4D91-8AB4-636107BB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3143250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半圆的弧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ABDF8F-ACFB-4EA8-9227-4803AC4F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78618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EF643-6BC1-46EB-A050-736B2E05C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3786188"/>
            <a:ext cx="646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2FEA26-5820-481B-A0C7-BCC661CA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5005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东西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6D8F3-AAAF-4AA8-93F0-EEAC1880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442912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南北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57186-B9B1-4783-965E-B7085BB25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572125"/>
            <a:ext cx="180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越向北度数越大</a:t>
            </a:r>
            <a:endParaRPr lang="en-US" altLang="zh-CN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越向南度数越大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D8C78-65AC-49BB-B3E3-9C0D100C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72125"/>
            <a:ext cx="1800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越向东度数越大</a:t>
            </a:r>
            <a:endParaRPr lang="en-US" altLang="zh-CN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越向西度数越大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5A1284-F8F2-46D3-B087-322ED1EF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6211888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赤道以北</a:t>
            </a:r>
            <a:endParaRPr lang="en-US" altLang="zh-CN" sz="1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赤道以南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E80A6-F0EE-4C87-8876-FFC06B105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6215063"/>
            <a:ext cx="2146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20°W</a:t>
            </a: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向东到</a:t>
            </a: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160°E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20°W</a:t>
            </a: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向西到</a:t>
            </a:r>
            <a:r>
              <a:rPr lang="en-US" altLang="zh-CN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160°E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AFF84-BC4B-4650-9ACC-8EACAE5CB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7206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C605CD-B1C3-4030-A7FB-D0FA4D34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688" y="5072063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本初子午线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3F4D42-800F-4AB1-8209-94A369ED5AE8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1760538"/>
          <a:ext cx="8001000" cy="4883150"/>
        </p:xfrm>
        <a:graphic>
          <a:graphicData uri="http://schemas.openxmlformats.org/drawingml/2006/table">
            <a:tbl>
              <a:tblPr/>
              <a:tblGrid>
                <a:gridCol w="8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7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460">
                <a:tc>
                  <a:txBody>
                    <a:bodyPr/>
                    <a:lstStyle/>
                    <a:p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自转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公转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0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绕转中心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　地轴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　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35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方向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面对赤 道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面对北极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面对南极</a:t>
                      </a: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59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4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周期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　一天</a:t>
                      </a: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约</a:t>
                      </a: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小时</a:t>
                      </a:r>
                      <a:r>
                        <a:rPr lang="en-US" sz="1800" b="1" kern="100">
                          <a:latin typeface="Times New Roman"/>
                          <a:ea typeface="宋体"/>
                          <a:cs typeface="Times New Roman"/>
                        </a:rPr>
                        <a:t>)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  <a:cs typeface="Times New Roman"/>
                        </a:rPr>
                        <a:t>　 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9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  <a:cs typeface="Times New Roman"/>
                        </a:rPr>
                        <a:t>产生的现象 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1439" marR="91439" marT="45717" marB="457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252" name="Rectangle 1">
            <a:extLst>
              <a:ext uri="{FF2B5EF4-FFF2-40B4-BE49-F238E27FC236}">
                <a16:creationId xmlns:a16="http://schemas.microsoft.com/office/drawing/2014/main" id="{B786F4C9-F92E-471C-B550-1FF220F8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9115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latin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>
                <a:latin typeface="黑体" panose="02010609060101010101" pitchFamily="49" charset="-122"/>
                <a:cs typeface="Times New Roman" panose="02020603050405020304" pitchFamily="18" charset="0"/>
              </a:rPr>
              <a:t>基础知识</a:t>
            </a:r>
            <a:r>
              <a:rPr lang="zh-CN" altLang="zh-CN" sz="1800" b="1">
                <a:latin typeface="黑体" panose="02010609060101010101" pitchFamily="49" charset="-122"/>
                <a:cs typeface="Times New Roman" panose="02020603050405020304" pitchFamily="18" charset="0"/>
              </a:rPr>
              <a:t>】 </a:t>
            </a:r>
            <a:endParaRPr lang="en-US" altLang="zh-CN" sz="1800" b="1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高中低纬度带的划分：低纬度带：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；中纬度带：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________ 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；高纬度带：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______</a:t>
            </a:r>
            <a:endParaRPr lang="en-US" altLang="zh-CN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比较地球自转与公转的不同</a:t>
            </a:r>
            <a:endParaRPr lang="zh-CN" altLang="en-US"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C2D81-E65A-4BB9-82DB-92B59ED4A88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643313" y="285750"/>
            <a:ext cx="1214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0°--30°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B1B6D-DE10-4632-8242-CB687684E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57188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30°--60°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12E90-DB56-4969-AF97-DC6E9608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438" y="428625"/>
            <a:ext cx="1312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60°--90°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F3078E-33FC-409D-B5D5-82E10E11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2860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太阳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C97EB-DF61-4CA1-9DBE-87B2DF8E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714750"/>
            <a:ext cx="78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自西向东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12150-4D82-4A8F-9C31-C7A6894B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92893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自西向东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7BE9-0241-4197-B301-A77F322A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5429250"/>
            <a:ext cx="227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昼夜更替</a:t>
            </a:r>
            <a:endParaRPr lang="en-US" altLang="zh-CN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日月星辰东升西落</a:t>
            </a:r>
            <a:endParaRPr lang="en-US" altLang="zh-CN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时差</a:t>
            </a:r>
            <a:endParaRPr lang="en-US" altLang="zh-CN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2BDAA-2655-45A5-8B9F-EA1DFF64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4643438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FC712-70BA-4ECF-8971-2439D656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63" y="5357813"/>
            <a:ext cx="29749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四季的冷暖差异</a:t>
            </a:r>
            <a:endParaRPr lang="en-US" altLang="zh-CN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正午太阳高度的季节变化</a:t>
            </a:r>
            <a:endParaRPr lang="en-US" altLang="zh-CN" sz="1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昼夜长短的变化</a:t>
            </a:r>
          </a:p>
        </p:txBody>
      </p:sp>
      <p:grpSp>
        <p:nvGrpSpPr>
          <p:cNvPr id="2" name="组合 54">
            <a:extLst>
              <a:ext uri="{FF2B5EF4-FFF2-40B4-BE49-F238E27FC236}">
                <a16:creationId xmlns:a16="http://schemas.microsoft.com/office/drawing/2014/main" id="{B8D2BA4C-1172-4AA9-829B-0D7E66F0F223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3429000"/>
            <a:ext cx="2571750" cy="1204913"/>
            <a:chOff x="2357422" y="3429000"/>
            <a:chExt cx="2571768" cy="1204920"/>
          </a:xfrm>
        </p:grpSpPr>
        <p:pic>
          <p:nvPicPr>
            <p:cNvPr id="9263" name="Picture 2" descr="C:\Users\HP\Desktop\无标题2.png">
              <a:extLst>
                <a:ext uri="{FF2B5EF4-FFF2-40B4-BE49-F238E27FC236}">
                  <a16:creationId xmlns:a16="http://schemas.microsoft.com/office/drawing/2014/main" id="{34D702DF-396A-4D82-90A7-5165F57B2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44" y="3500438"/>
              <a:ext cx="1214446" cy="1133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4" name="Picture 5" descr="C:\Users\HP\Desktop\无标题2.png">
              <a:extLst>
                <a:ext uri="{FF2B5EF4-FFF2-40B4-BE49-F238E27FC236}">
                  <a16:creationId xmlns:a16="http://schemas.microsoft.com/office/drawing/2014/main" id="{B45B10A8-3ABB-4E38-A63E-9C717C7D7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3429000"/>
              <a:ext cx="1214446" cy="11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65" name="组合 47">
              <a:extLst>
                <a:ext uri="{FF2B5EF4-FFF2-40B4-BE49-F238E27FC236}">
                  <a16:creationId xmlns:a16="http://schemas.microsoft.com/office/drawing/2014/main" id="{314659A0-0F92-4616-9EF9-38A5667E7B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488" y="3500438"/>
              <a:ext cx="350699" cy="134041"/>
              <a:chOff x="2897629" y="2459995"/>
              <a:chExt cx="350699" cy="134041"/>
            </a:xfrm>
          </p:grpSpPr>
          <p:sp>
            <p:nvSpPr>
              <p:cNvPr id="44" name="任意多边形 43">
                <a:extLst>
                  <a:ext uri="{FF2B5EF4-FFF2-40B4-BE49-F238E27FC236}">
                    <a16:creationId xmlns:a16="http://schemas.microsoft.com/office/drawing/2014/main" id="{E62759AB-B05E-4312-A4CD-1A35257BD1B3}"/>
                  </a:ext>
                </a:extLst>
              </p:cNvPr>
              <p:cNvSpPr/>
              <p:nvPr/>
            </p:nvSpPr>
            <p:spPr>
              <a:xfrm>
                <a:off x="2897628" y="2459995"/>
                <a:ext cx="322265" cy="84138"/>
              </a:xfrm>
              <a:custGeom>
                <a:avLst/>
                <a:gdLst>
                  <a:gd name="connsiteX0" fmla="*/ 0 w 745435"/>
                  <a:gd name="connsiteY0" fmla="*/ 89452 h 89452"/>
                  <a:gd name="connsiteX1" fmla="*/ 19879 w 745435"/>
                  <a:gd name="connsiteY1" fmla="*/ 59635 h 89452"/>
                  <a:gd name="connsiteX2" fmla="*/ 79514 w 745435"/>
                  <a:gd name="connsiteY2" fmla="*/ 39757 h 89452"/>
                  <a:gd name="connsiteX3" fmla="*/ 109331 w 745435"/>
                  <a:gd name="connsiteY3" fmla="*/ 29818 h 89452"/>
                  <a:gd name="connsiteX4" fmla="*/ 198783 w 745435"/>
                  <a:gd name="connsiteY4" fmla="*/ 9939 h 89452"/>
                  <a:gd name="connsiteX5" fmla="*/ 278296 w 745435"/>
                  <a:gd name="connsiteY5" fmla="*/ 0 h 89452"/>
                  <a:gd name="connsiteX6" fmla="*/ 437322 w 745435"/>
                  <a:gd name="connsiteY6" fmla="*/ 9939 h 89452"/>
                  <a:gd name="connsiteX7" fmla="*/ 496957 w 745435"/>
                  <a:gd name="connsiteY7" fmla="*/ 19878 h 89452"/>
                  <a:gd name="connsiteX8" fmla="*/ 566531 w 745435"/>
                  <a:gd name="connsiteY8" fmla="*/ 29818 h 89452"/>
                  <a:gd name="connsiteX9" fmla="*/ 665922 w 745435"/>
                  <a:gd name="connsiteY9" fmla="*/ 59635 h 89452"/>
                  <a:gd name="connsiteX10" fmla="*/ 725557 w 745435"/>
                  <a:gd name="connsiteY10" fmla="*/ 79513 h 89452"/>
                  <a:gd name="connsiteX11" fmla="*/ 745435 w 745435"/>
                  <a:gd name="connsiteY11" fmla="*/ 89452 h 8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5435" h="89452">
                    <a:moveTo>
                      <a:pt x="0" y="89452"/>
                    </a:moveTo>
                    <a:cubicBezTo>
                      <a:pt x="6626" y="79513"/>
                      <a:pt x="9749" y="65966"/>
                      <a:pt x="19879" y="59635"/>
                    </a:cubicBezTo>
                    <a:cubicBezTo>
                      <a:pt x="37648" y="48530"/>
                      <a:pt x="59636" y="46383"/>
                      <a:pt x="79514" y="39757"/>
                    </a:cubicBezTo>
                    <a:cubicBezTo>
                      <a:pt x="89453" y="36444"/>
                      <a:pt x="99167" y="32359"/>
                      <a:pt x="109331" y="29818"/>
                    </a:cubicBezTo>
                    <a:cubicBezTo>
                      <a:pt x="140997" y="21901"/>
                      <a:pt x="165966" y="14988"/>
                      <a:pt x="198783" y="9939"/>
                    </a:cubicBezTo>
                    <a:cubicBezTo>
                      <a:pt x="225183" y="5878"/>
                      <a:pt x="251792" y="3313"/>
                      <a:pt x="278296" y="0"/>
                    </a:cubicBezTo>
                    <a:cubicBezTo>
                      <a:pt x="331305" y="3313"/>
                      <a:pt x="384428" y="5131"/>
                      <a:pt x="437322" y="9939"/>
                    </a:cubicBezTo>
                    <a:cubicBezTo>
                      <a:pt x="457392" y="11763"/>
                      <a:pt x="477039" y="16814"/>
                      <a:pt x="496957" y="19878"/>
                    </a:cubicBezTo>
                    <a:cubicBezTo>
                      <a:pt x="520111" y="23440"/>
                      <a:pt x="543482" y="25627"/>
                      <a:pt x="566531" y="29818"/>
                    </a:cubicBezTo>
                    <a:cubicBezTo>
                      <a:pt x="599578" y="35827"/>
                      <a:pt x="634801" y="49262"/>
                      <a:pt x="665922" y="59635"/>
                    </a:cubicBezTo>
                    <a:cubicBezTo>
                      <a:pt x="665924" y="59636"/>
                      <a:pt x="725554" y="79512"/>
                      <a:pt x="725557" y="79513"/>
                    </a:cubicBezTo>
                    <a:lnTo>
                      <a:pt x="745435" y="89452"/>
                    </a:ln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7" name="任意多边形 46">
                <a:extLst>
                  <a:ext uri="{FF2B5EF4-FFF2-40B4-BE49-F238E27FC236}">
                    <a16:creationId xmlns:a16="http://schemas.microsoft.com/office/drawing/2014/main" id="{B3009174-12F5-4827-93F2-94B3C045EBAF}"/>
                  </a:ext>
                </a:extLst>
              </p:cNvPr>
              <p:cNvSpPr/>
              <p:nvPr/>
            </p:nvSpPr>
            <p:spPr>
              <a:xfrm>
                <a:off x="3202430" y="2499682"/>
                <a:ext cx="46038" cy="93664"/>
              </a:xfrm>
              <a:custGeom>
                <a:avLst/>
                <a:gdLst>
                  <a:gd name="connsiteX0" fmla="*/ 29817 w 77746"/>
                  <a:gd name="connsiteY0" fmla="*/ 0 h 99314"/>
                  <a:gd name="connsiteX1" fmla="*/ 59634 w 77746"/>
                  <a:gd name="connsiteY1" fmla="*/ 19878 h 99314"/>
                  <a:gd name="connsiteX2" fmla="*/ 59634 w 77746"/>
                  <a:gd name="connsiteY2" fmla="*/ 89452 h 99314"/>
                  <a:gd name="connsiteX3" fmla="*/ 0 w 77746"/>
                  <a:gd name="connsiteY3" fmla="*/ 89452 h 9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46" h="99314">
                    <a:moveTo>
                      <a:pt x="29817" y="0"/>
                    </a:moveTo>
                    <a:cubicBezTo>
                      <a:pt x="39756" y="6626"/>
                      <a:pt x="52172" y="10550"/>
                      <a:pt x="59634" y="19878"/>
                    </a:cubicBezTo>
                    <a:cubicBezTo>
                      <a:pt x="69576" y="32305"/>
                      <a:pt x="77746" y="79102"/>
                      <a:pt x="59634" y="89452"/>
                    </a:cubicBezTo>
                    <a:cubicBezTo>
                      <a:pt x="42375" y="99314"/>
                      <a:pt x="19878" y="89452"/>
                      <a:pt x="0" y="89452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9266" name="组合 53">
              <a:extLst>
                <a:ext uri="{FF2B5EF4-FFF2-40B4-BE49-F238E27FC236}">
                  <a16:creationId xmlns:a16="http://schemas.microsoft.com/office/drawing/2014/main" id="{4EF5CCB4-5F59-4CD7-B55B-D3954BA86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496" y="3529866"/>
              <a:ext cx="636105" cy="113448"/>
              <a:chOff x="3677478" y="2464904"/>
              <a:chExt cx="636105" cy="113448"/>
            </a:xfrm>
          </p:grpSpPr>
          <p:sp>
            <p:nvSpPr>
              <p:cNvPr id="52" name="任意多边形 51">
                <a:extLst>
                  <a:ext uri="{FF2B5EF4-FFF2-40B4-BE49-F238E27FC236}">
                    <a16:creationId xmlns:a16="http://schemas.microsoft.com/office/drawing/2014/main" id="{D91C1B41-E0CF-4209-B374-537CCFECC67B}"/>
                  </a:ext>
                </a:extLst>
              </p:cNvPr>
              <p:cNvSpPr/>
              <p:nvPr/>
            </p:nvSpPr>
            <p:spPr>
              <a:xfrm>
                <a:off x="3677477" y="2465639"/>
                <a:ext cx="636592" cy="111126"/>
              </a:xfrm>
              <a:custGeom>
                <a:avLst/>
                <a:gdLst>
                  <a:gd name="connsiteX0" fmla="*/ 0 w 636105"/>
                  <a:gd name="connsiteY0" fmla="*/ 99392 h 111169"/>
                  <a:gd name="connsiteX1" fmla="*/ 19879 w 636105"/>
                  <a:gd name="connsiteY1" fmla="*/ 69574 h 111169"/>
                  <a:gd name="connsiteX2" fmla="*/ 139148 w 636105"/>
                  <a:gd name="connsiteY2" fmla="*/ 9939 h 111169"/>
                  <a:gd name="connsiteX3" fmla="*/ 268357 w 636105"/>
                  <a:gd name="connsiteY3" fmla="*/ 0 h 111169"/>
                  <a:gd name="connsiteX4" fmla="*/ 457200 w 636105"/>
                  <a:gd name="connsiteY4" fmla="*/ 9939 h 111169"/>
                  <a:gd name="connsiteX5" fmla="*/ 477079 w 636105"/>
                  <a:gd name="connsiteY5" fmla="*/ 29818 h 111169"/>
                  <a:gd name="connsiteX6" fmla="*/ 536713 w 636105"/>
                  <a:gd name="connsiteY6" fmla="*/ 69574 h 111169"/>
                  <a:gd name="connsiteX7" fmla="*/ 596348 w 636105"/>
                  <a:gd name="connsiteY7" fmla="*/ 89453 h 111169"/>
                  <a:gd name="connsiteX8" fmla="*/ 636105 w 636105"/>
                  <a:gd name="connsiteY8" fmla="*/ 109331 h 111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6105" h="111169">
                    <a:moveTo>
                      <a:pt x="0" y="99392"/>
                    </a:moveTo>
                    <a:cubicBezTo>
                      <a:pt x="6626" y="89453"/>
                      <a:pt x="10889" y="77440"/>
                      <a:pt x="19879" y="69574"/>
                    </a:cubicBezTo>
                    <a:cubicBezTo>
                      <a:pt x="46680" y="46123"/>
                      <a:pt x="100937" y="12878"/>
                      <a:pt x="139148" y="9939"/>
                    </a:cubicBezTo>
                    <a:lnTo>
                      <a:pt x="268357" y="0"/>
                    </a:lnTo>
                    <a:cubicBezTo>
                      <a:pt x="331305" y="3313"/>
                      <a:pt x="394799" y="1024"/>
                      <a:pt x="457200" y="9939"/>
                    </a:cubicBezTo>
                    <a:cubicBezTo>
                      <a:pt x="466477" y="11264"/>
                      <a:pt x="469582" y="24195"/>
                      <a:pt x="477079" y="29818"/>
                    </a:cubicBezTo>
                    <a:cubicBezTo>
                      <a:pt x="496191" y="44152"/>
                      <a:pt x="514049" y="62019"/>
                      <a:pt x="536713" y="69574"/>
                    </a:cubicBezTo>
                    <a:cubicBezTo>
                      <a:pt x="556591" y="76200"/>
                      <a:pt x="578913" y="77830"/>
                      <a:pt x="596348" y="89453"/>
                    </a:cubicBezTo>
                    <a:cubicBezTo>
                      <a:pt x="628922" y="111169"/>
                      <a:pt x="614220" y="109331"/>
                      <a:pt x="636105" y="109331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3" name="任意多边形 52">
                <a:extLst>
                  <a:ext uri="{FF2B5EF4-FFF2-40B4-BE49-F238E27FC236}">
                    <a16:creationId xmlns:a16="http://schemas.microsoft.com/office/drawing/2014/main" id="{25E86F65-E1D5-45A3-BFF4-3E2D68AE0471}"/>
                  </a:ext>
                </a:extLst>
              </p:cNvPr>
              <p:cNvSpPr/>
              <p:nvPr/>
            </p:nvSpPr>
            <p:spPr>
              <a:xfrm>
                <a:off x="3683827" y="2495802"/>
                <a:ext cx="122239" cy="82551"/>
              </a:xfrm>
              <a:custGeom>
                <a:avLst/>
                <a:gdLst>
                  <a:gd name="connsiteX0" fmla="*/ 22934 w 122325"/>
                  <a:gd name="connsiteY0" fmla="*/ 0 h 83630"/>
                  <a:gd name="connsiteX1" fmla="*/ 12995 w 122325"/>
                  <a:gd name="connsiteY1" fmla="*/ 69574 h 83630"/>
                  <a:gd name="connsiteX2" fmla="*/ 62690 w 122325"/>
                  <a:gd name="connsiteY2" fmla="*/ 59635 h 83630"/>
                  <a:gd name="connsiteX3" fmla="*/ 122325 w 122325"/>
                  <a:gd name="connsiteY3" fmla="*/ 49695 h 83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25" h="83630">
                    <a:moveTo>
                      <a:pt x="22934" y="0"/>
                    </a:moveTo>
                    <a:cubicBezTo>
                      <a:pt x="19621" y="23191"/>
                      <a:pt x="0" y="50082"/>
                      <a:pt x="12995" y="69574"/>
                    </a:cubicBezTo>
                    <a:cubicBezTo>
                      <a:pt x="22365" y="83630"/>
                      <a:pt x="46301" y="63732"/>
                      <a:pt x="62690" y="59635"/>
                    </a:cubicBezTo>
                    <a:cubicBezTo>
                      <a:pt x="115021" y="46552"/>
                      <a:pt x="69619" y="49695"/>
                      <a:pt x="122325" y="4969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Text Box 51">
            <a:extLst>
              <a:ext uri="{FF2B5EF4-FFF2-40B4-BE49-F238E27FC236}">
                <a16:creationId xmlns:a16="http://schemas.microsoft.com/office/drawing/2014/main" id="{0369AAE2-010B-4EE6-AC9D-C9AC1C8BB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2133600"/>
            <a:ext cx="1568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23.5</a:t>
            </a:r>
            <a:r>
              <a:rPr lang="en-US" altLang="en-US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A737EFF-4379-4C75-A496-452120B8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765175"/>
            <a:ext cx="5545138" cy="540067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BAB60475-77A4-4A91-9E1B-88D045D62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519738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7">
            <a:extLst>
              <a:ext uri="{FF2B5EF4-FFF2-40B4-BE49-F238E27FC236}">
                <a16:creationId xmlns:a16="http://schemas.microsoft.com/office/drawing/2014/main" id="{7F7E7ED0-F4AA-4684-86A1-553807483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9325" y="1414463"/>
            <a:ext cx="3530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2C2C3B39-A983-461F-B6D7-A59C3461C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2850" y="3503613"/>
            <a:ext cx="55451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747F7872-F04E-4C8C-89B6-949301415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4511675"/>
            <a:ext cx="51133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0">
            <a:extLst>
              <a:ext uri="{FF2B5EF4-FFF2-40B4-BE49-F238E27FC236}">
                <a16:creationId xmlns:a16="http://schemas.microsoft.com/office/drawing/2014/main" id="{E19F0D97-93E5-42BC-A2D5-D4FBF6032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750" y="2420938"/>
            <a:ext cx="51133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4A8B460D-A762-4C23-ABDD-A801D806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3214688"/>
            <a:ext cx="2332038" cy="51911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       道</a:t>
            </a:r>
          </a:p>
        </p:txBody>
      </p:sp>
      <p:sp>
        <p:nvSpPr>
          <p:cNvPr id="3115" name="Text Box 43">
            <a:extLst>
              <a:ext uri="{FF2B5EF4-FFF2-40B4-BE49-F238E27FC236}">
                <a16:creationId xmlns:a16="http://schemas.microsoft.com/office/drawing/2014/main" id="{2887166F-F7AE-4D17-A8BB-B00BE25DA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4292600"/>
            <a:ext cx="2232025" cy="528638"/>
          </a:xfrm>
          <a:prstGeom prst="rect">
            <a:avLst/>
          </a:prstGeom>
          <a:solidFill>
            <a:srgbClr val="CC66FF"/>
          </a:solidFill>
          <a:ln w="9525">
            <a:solidFill>
              <a:srgbClr val="CC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南 回 归 线</a:t>
            </a:r>
          </a:p>
        </p:txBody>
      </p:sp>
      <p:sp>
        <p:nvSpPr>
          <p:cNvPr id="3116" name="Text Box 44">
            <a:extLst>
              <a:ext uri="{FF2B5EF4-FFF2-40B4-BE49-F238E27FC236}">
                <a16:creationId xmlns:a16="http://schemas.microsoft.com/office/drawing/2014/main" id="{756F9C81-6AEF-436C-9500-BCDEF8FF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2117725"/>
            <a:ext cx="2303463" cy="519113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北 回 归 线</a:t>
            </a:r>
          </a:p>
        </p:txBody>
      </p:sp>
      <p:sp>
        <p:nvSpPr>
          <p:cNvPr id="3117" name="Text Box 45">
            <a:extLst>
              <a:ext uri="{FF2B5EF4-FFF2-40B4-BE49-F238E27FC236}">
                <a16:creationId xmlns:a16="http://schemas.microsoft.com/office/drawing/2014/main" id="{EEB1DD97-40FC-4854-993B-EF255F86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1109663"/>
            <a:ext cx="1296988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北极圈</a:t>
            </a:r>
          </a:p>
        </p:txBody>
      </p:sp>
      <p:sp>
        <p:nvSpPr>
          <p:cNvPr id="3118" name="Rectangle 46">
            <a:extLst>
              <a:ext uri="{FF2B5EF4-FFF2-40B4-BE49-F238E27FC236}">
                <a16:creationId xmlns:a16="http://schemas.microsoft.com/office/drawing/2014/main" id="{AB01BA09-BEC4-40B6-8102-09005D04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5229225"/>
            <a:ext cx="132715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南极圈</a:t>
            </a:r>
          </a:p>
        </p:txBody>
      </p:sp>
      <p:sp>
        <p:nvSpPr>
          <p:cNvPr id="3119" name="Text Box 47">
            <a:extLst>
              <a:ext uri="{FF2B5EF4-FFF2-40B4-BE49-F238E27FC236}">
                <a16:creationId xmlns:a16="http://schemas.microsoft.com/office/drawing/2014/main" id="{1BB33387-0F6C-4D31-ACE7-8D03EFE85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3141663"/>
            <a:ext cx="647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3120" name="Rectangle 48">
            <a:extLst>
              <a:ext uri="{FF2B5EF4-FFF2-40B4-BE49-F238E27FC236}">
                <a16:creationId xmlns:a16="http://schemas.microsoft.com/office/drawing/2014/main" id="{D60DA909-7F64-4733-AE38-613DCB14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3214688"/>
            <a:ext cx="523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baseline="3000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3121" name="Text Box 49">
            <a:extLst>
              <a:ext uri="{FF2B5EF4-FFF2-40B4-BE49-F238E27FC236}">
                <a16:creationId xmlns:a16="http://schemas.microsoft.com/office/drawing/2014/main" id="{3E42A083-E3F1-4040-9F29-70E1DA37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133600"/>
            <a:ext cx="1655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23.5</a:t>
            </a:r>
            <a:r>
              <a:rPr lang="en-US" altLang="zh-CN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3122" name="Text Box 50">
            <a:extLst>
              <a:ext uri="{FF2B5EF4-FFF2-40B4-BE49-F238E27FC236}">
                <a16:creationId xmlns:a16="http://schemas.microsoft.com/office/drawing/2014/main" id="{01DBB7FC-8F7E-482F-A342-45EA2C43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221163"/>
            <a:ext cx="1584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23.5</a:t>
            </a:r>
            <a:r>
              <a:rPr lang="en-US" altLang="zh-CN" sz="2800" b="1"/>
              <a:t>°S</a:t>
            </a:r>
          </a:p>
        </p:txBody>
      </p:sp>
      <p:sp>
        <p:nvSpPr>
          <p:cNvPr id="3124" name="Text Box 52">
            <a:extLst>
              <a:ext uri="{FF2B5EF4-FFF2-40B4-BE49-F238E27FC236}">
                <a16:creationId xmlns:a16="http://schemas.microsoft.com/office/drawing/2014/main" id="{F5401EB7-9EA7-4BA2-9503-A0439E90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149725"/>
            <a:ext cx="165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23.5</a:t>
            </a:r>
            <a:r>
              <a:rPr lang="en-US" altLang="zh-CN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3125" name="Text Box 53">
            <a:extLst>
              <a:ext uri="{FF2B5EF4-FFF2-40B4-BE49-F238E27FC236}">
                <a16:creationId xmlns:a16="http://schemas.microsoft.com/office/drawing/2014/main" id="{9742A2ED-8F76-4AC1-838B-F1DE6D3FD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97488"/>
            <a:ext cx="1728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66.5</a:t>
            </a:r>
            <a:r>
              <a:rPr lang="en-US" altLang="zh-CN" sz="2800" b="1"/>
              <a:t>°S</a:t>
            </a:r>
          </a:p>
        </p:txBody>
      </p:sp>
      <p:sp>
        <p:nvSpPr>
          <p:cNvPr id="3126" name="Rectangle 54">
            <a:extLst>
              <a:ext uri="{FF2B5EF4-FFF2-40B4-BE49-F238E27FC236}">
                <a16:creationId xmlns:a16="http://schemas.microsoft.com/office/drawing/2014/main" id="{EF423A88-FE2B-449D-BC94-05BD4E9CE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5370513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66.5</a:t>
            </a:r>
            <a:r>
              <a:rPr lang="en-US" altLang="zh-CN" sz="2800" b="1"/>
              <a:t>°S</a:t>
            </a:r>
          </a:p>
        </p:txBody>
      </p:sp>
      <p:sp>
        <p:nvSpPr>
          <p:cNvPr id="3127" name="Rectangle 55">
            <a:extLst>
              <a:ext uri="{FF2B5EF4-FFF2-40B4-BE49-F238E27FC236}">
                <a16:creationId xmlns:a16="http://schemas.microsoft.com/office/drawing/2014/main" id="{8AD5651B-C21D-4FBB-8DF0-4701ACC0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052513"/>
            <a:ext cx="1800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66.5</a:t>
            </a:r>
            <a:r>
              <a:rPr lang="en-US" altLang="en-US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3128" name="Rectangle 56">
            <a:extLst>
              <a:ext uri="{FF2B5EF4-FFF2-40B4-BE49-F238E27FC236}">
                <a16:creationId xmlns:a16="http://schemas.microsoft.com/office/drawing/2014/main" id="{3B3EF607-3726-4829-A044-52A85042F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3" y="1055688"/>
            <a:ext cx="1735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66.5</a:t>
            </a:r>
            <a:r>
              <a:rPr lang="en-US" altLang="en-US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3129" name="Rectangle 57">
            <a:extLst>
              <a:ext uri="{FF2B5EF4-FFF2-40B4-BE49-F238E27FC236}">
                <a16:creationId xmlns:a16="http://schemas.microsoft.com/office/drawing/2014/main" id="{A4276A2D-253B-473C-8310-1E91F9DF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260350"/>
            <a:ext cx="1155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sz="2800" b="1"/>
              <a:t>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3132" name="Rectangle 60">
            <a:extLst>
              <a:ext uri="{FF2B5EF4-FFF2-40B4-BE49-F238E27FC236}">
                <a16:creationId xmlns:a16="http://schemas.microsoft.com/office/drawing/2014/main" id="{2928F475-DE53-4021-A779-26D54ACE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6110288"/>
            <a:ext cx="1187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sz="2800" b="1"/>
              <a:t>°S</a:t>
            </a:r>
          </a:p>
        </p:txBody>
      </p:sp>
      <p:sp>
        <p:nvSpPr>
          <p:cNvPr id="10265" name="Text Box 61">
            <a:extLst>
              <a:ext uri="{FF2B5EF4-FFF2-40B4-BE49-F238E27FC236}">
                <a16:creationId xmlns:a16="http://schemas.microsoft.com/office/drawing/2014/main" id="{39DA876A-217B-4001-B577-875C8221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790575" cy="3671887"/>
          </a:xfrm>
          <a:prstGeom prst="rect">
            <a:avLst/>
          </a:prstGeom>
          <a:noFill/>
          <a:ln w="57150" cap="rnd">
            <a:solidFill>
              <a:srgbClr val="FF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ea typeface="黑体" panose="02010609060101010101" pitchFamily="49" charset="-122"/>
              </a:rPr>
              <a:t>几条重要的纬线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C6598-A8B7-4F83-B1E9-2CCF99F2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642938"/>
            <a:ext cx="1000125" cy="3698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北极点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E6FC5-8EDA-456F-B60F-5F311ED6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1000125" cy="369887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FF0000"/>
                </a:solidFill>
              </a:rPr>
              <a:t>南极点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7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" grpId="0"/>
      <p:bldP spid="3123" grpId="1"/>
      <p:bldP spid="3077" grpId="0" animBg="1"/>
      <p:bldP spid="3095" grpId="0" animBg="1"/>
      <p:bldP spid="3095" grpId="1" animBg="1"/>
      <p:bldP spid="3115" grpId="0" animBg="1"/>
      <p:bldP spid="3116" grpId="0" animBg="1"/>
      <p:bldP spid="3117" grpId="0" animBg="1"/>
      <p:bldP spid="3118" grpId="0" animBg="1"/>
      <p:bldP spid="3119" grpId="0"/>
      <p:bldP spid="3119" grpId="1"/>
      <p:bldP spid="3120" grpId="0"/>
      <p:bldP spid="3120" grpId="1"/>
      <p:bldP spid="3121" grpId="0"/>
      <p:bldP spid="3121" grpId="1"/>
      <p:bldP spid="3122" grpId="0"/>
      <p:bldP spid="3122" grpId="1"/>
      <p:bldP spid="3124" grpId="0"/>
      <p:bldP spid="3124" grpId="1"/>
      <p:bldP spid="3125" grpId="0"/>
      <p:bldP spid="3126" grpId="0"/>
      <p:bldP spid="3127" grpId="0"/>
      <p:bldP spid="3128" grpId="0"/>
      <p:bldP spid="3129" grpId="0"/>
      <p:bldP spid="3132" grpId="0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1028">
            <a:extLst>
              <a:ext uri="{FF2B5EF4-FFF2-40B4-BE49-F238E27FC236}">
                <a16:creationId xmlns:a16="http://schemas.microsoft.com/office/drawing/2014/main" id="{D3BE025F-31D0-41D7-AE44-994C18AFB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628775"/>
            <a:ext cx="0" cy="3455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Line 1029">
            <a:extLst>
              <a:ext uri="{FF2B5EF4-FFF2-40B4-BE49-F238E27FC236}">
                <a16:creationId xmlns:a16="http://schemas.microsoft.com/office/drawing/2014/main" id="{D53BCAEB-D96A-4A3D-A175-414736F35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3429000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1030">
            <a:extLst>
              <a:ext uri="{FF2B5EF4-FFF2-40B4-BE49-F238E27FC236}">
                <a16:creationId xmlns:a16="http://schemas.microsoft.com/office/drawing/2014/main" id="{19CAA9EA-FAD3-4222-9F00-95F70B751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42900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1031">
            <a:extLst>
              <a:ext uri="{FF2B5EF4-FFF2-40B4-BE49-F238E27FC236}">
                <a16:creationId xmlns:a16="http://schemas.microsoft.com/office/drawing/2014/main" id="{70293677-9B72-4116-9CC1-3AD875EAE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40052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032">
            <a:extLst>
              <a:ext uri="{FF2B5EF4-FFF2-40B4-BE49-F238E27FC236}">
                <a16:creationId xmlns:a16="http://schemas.microsoft.com/office/drawing/2014/main" id="{585662CD-A69B-480E-8326-083D0CC671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458152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1033">
            <a:extLst>
              <a:ext uri="{FF2B5EF4-FFF2-40B4-BE49-F238E27FC236}">
                <a16:creationId xmlns:a16="http://schemas.microsoft.com/office/drawing/2014/main" id="{40C8AD33-AE00-4BA1-8FF2-7DFBD47705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5084763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1034">
            <a:extLst>
              <a:ext uri="{FF2B5EF4-FFF2-40B4-BE49-F238E27FC236}">
                <a16:creationId xmlns:a16="http://schemas.microsoft.com/office/drawing/2014/main" id="{59C180E9-8DCB-435D-A7A9-6DBBBAE28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85273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1035">
            <a:extLst>
              <a:ext uri="{FF2B5EF4-FFF2-40B4-BE49-F238E27FC236}">
                <a16:creationId xmlns:a16="http://schemas.microsoft.com/office/drawing/2014/main" id="{591D11FB-C9B7-4919-9E89-F029593B5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2764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36">
            <a:extLst>
              <a:ext uri="{FF2B5EF4-FFF2-40B4-BE49-F238E27FC236}">
                <a16:creationId xmlns:a16="http://schemas.microsoft.com/office/drawing/2014/main" id="{AE7F6F4E-4218-4AA7-B85D-52942283A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16287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037">
            <a:extLst>
              <a:ext uri="{FF2B5EF4-FFF2-40B4-BE49-F238E27FC236}">
                <a16:creationId xmlns:a16="http://schemas.microsoft.com/office/drawing/2014/main" id="{DEBAB92F-553B-4677-8C72-4206E1C7E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56200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1038">
            <a:extLst>
              <a:ext uri="{FF2B5EF4-FFF2-40B4-BE49-F238E27FC236}">
                <a16:creationId xmlns:a16="http://schemas.microsoft.com/office/drawing/2014/main" id="{C1475DBB-1ABC-4149-B423-F36FB9D1B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33375"/>
            <a:ext cx="0" cy="13684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039">
            <a:extLst>
              <a:ext uri="{FF2B5EF4-FFF2-40B4-BE49-F238E27FC236}">
                <a16:creationId xmlns:a16="http://schemas.microsoft.com/office/drawing/2014/main" id="{3713209B-870C-4EE1-A768-35558C3BF7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659765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040">
            <a:extLst>
              <a:ext uri="{FF2B5EF4-FFF2-40B4-BE49-F238E27FC236}">
                <a16:creationId xmlns:a16="http://schemas.microsoft.com/office/drawing/2014/main" id="{06789643-3E4E-47F5-A56E-2B20A315FE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333375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Rectangle 1042">
            <a:extLst>
              <a:ext uri="{FF2B5EF4-FFF2-40B4-BE49-F238E27FC236}">
                <a16:creationId xmlns:a16="http://schemas.microsoft.com/office/drawing/2014/main" id="{BA19EA49-2857-43DA-9022-4DC61E0A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068638"/>
            <a:ext cx="52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b="1" baseline="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0" name="Rectangle 1044">
            <a:extLst>
              <a:ext uri="{FF2B5EF4-FFF2-40B4-BE49-F238E27FC236}">
                <a16:creationId xmlns:a16="http://schemas.microsoft.com/office/drawing/2014/main" id="{C238BB39-BB7A-41FB-89FD-7BE4D2E7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565400"/>
            <a:ext cx="72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1" name="Rectangle 1046">
            <a:extLst>
              <a:ext uri="{FF2B5EF4-FFF2-40B4-BE49-F238E27FC236}">
                <a16:creationId xmlns:a16="http://schemas.microsoft.com/office/drawing/2014/main" id="{2977FEDC-8E10-4A99-949E-53AC147C9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3713163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2" name="Rectangle 1048">
            <a:extLst>
              <a:ext uri="{FF2B5EF4-FFF2-40B4-BE49-F238E27FC236}">
                <a16:creationId xmlns:a16="http://schemas.microsoft.com/office/drawing/2014/main" id="{37E4C4D5-E905-45D3-A7F1-A4B8D2F1F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289425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3" name="Rectangle 1050">
            <a:extLst>
              <a:ext uri="{FF2B5EF4-FFF2-40B4-BE49-F238E27FC236}">
                <a16:creationId xmlns:a16="http://schemas.microsoft.com/office/drawing/2014/main" id="{C0E17528-9BC0-45DF-845A-E4158D4C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989138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b="1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4" name="Rectangle 1052">
            <a:extLst>
              <a:ext uri="{FF2B5EF4-FFF2-40B4-BE49-F238E27FC236}">
                <a16:creationId xmlns:a16="http://schemas.microsoft.com/office/drawing/2014/main" id="{F5BF7B44-40A7-4B90-A65C-DB452C415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794250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5" name="Rectangle 1054">
            <a:extLst>
              <a:ext uri="{FF2B5EF4-FFF2-40B4-BE49-F238E27FC236}">
                <a16:creationId xmlns:a16="http://schemas.microsoft.com/office/drawing/2014/main" id="{6C0A0FA2-3483-4757-A845-0B4CA8FF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1268413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en-US" altLang="zh-CN" b="1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6" name="Rectangle 1056">
            <a:extLst>
              <a:ext uri="{FF2B5EF4-FFF2-40B4-BE49-F238E27FC236}">
                <a16:creationId xmlns:a16="http://schemas.microsoft.com/office/drawing/2014/main" id="{341760E7-2E4C-4C1B-AF22-50CDD8C8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6237288"/>
            <a:ext cx="736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b="1" baseline="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7" name="Rectangle 1058">
            <a:extLst>
              <a:ext uri="{FF2B5EF4-FFF2-40B4-BE49-F238E27FC236}">
                <a16:creationId xmlns:a16="http://schemas.microsoft.com/office/drawing/2014/main" id="{F81DE6BD-65E5-4423-8F9A-86907E614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1275"/>
            <a:ext cx="72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</a:t>
            </a:r>
            <a:r>
              <a:rPr lang="en-US" altLang="zh-CN" b="1" baseline="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</a:p>
        </p:txBody>
      </p:sp>
      <p:sp>
        <p:nvSpPr>
          <p:cNvPr id="11288" name="Text Box 1059">
            <a:extLst>
              <a:ext uri="{FF2B5EF4-FFF2-40B4-BE49-F238E27FC236}">
                <a16:creationId xmlns:a16="http://schemas.microsoft.com/office/drawing/2014/main" id="{6AB1A966-E1B4-4F95-B529-ABC0BA87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24175"/>
            <a:ext cx="1223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</a:rPr>
              <a:t>赤道</a:t>
            </a:r>
          </a:p>
        </p:txBody>
      </p:sp>
      <p:sp>
        <p:nvSpPr>
          <p:cNvPr id="23588" name="Text Box 1060">
            <a:extLst>
              <a:ext uri="{FF2B5EF4-FFF2-40B4-BE49-F238E27FC236}">
                <a16:creationId xmlns:a16="http://schemas.microsoft.com/office/drawing/2014/main" id="{D6E8257B-CD3E-49E5-BA9A-CA969DB7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1700213"/>
            <a:ext cx="615950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0066"/>
                </a:solidFill>
                <a:latin typeface="宋体" panose="02010600030101010101" pitchFamily="2" charset="-122"/>
              </a:rPr>
              <a:t>北纬</a:t>
            </a: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589" name="Text Box 1061">
            <a:extLst>
              <a:ext uri="{FF2B5EF4-FFF2-40B4-BE49-F238E27FC236}">
                <a16:creationId xmlns:a16="http://schemas.microsoft.com/office/drawing/2014/main" id="{35D4157C-2F74-4F77-808A-F6089077D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3933825"/>
            <a:ext cx="61595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FF0066"/>
                </a:solidFill>
                <a:latin typeface="宋体" panose="02010600030101010101" pitchFamily="2" charset="-122"/>
              </a:rPr>
              <a:t>南纬</a:t>
            </a:r>
            <a:r>
              <a:rPr lang="en-US" altLang="zh-CN" sz="2800" b="1">
                <a:solidFill>
                  <a:srgbClr val="FF0066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3590" name="Text Box 1062">
            <a:extLst>
              <a:ext uri="{FF2B5EF4-FFF2-40B4-BE49-F238E27FC236}">
                <a16:creationId xmlns:a16="http://schemas.microsoft.com/office/drawing/2014/main" id="{B8FE26AB-9665-4CBF-BCA3-5A1BDE2C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588963"/>
            <a:ext cx="554038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越向北度数越大</a:t>
            </a:r>
          </a:p>
        </p:txBody>
      </p:sp>
      <p:sp>
        <p:nvSpPr>
          <p:cNvPr id="23591" name="Text Box 1063">
            <a:extLst>
              <a:ext uri="{FF2B5EF4-FFF2-40B4-BE49-F238E27FC236}">
                <a16:creationId xmlns:a16="http://schemas.microsoft.com/office/drawing/2014/main" id="{062D518D-1A62-4053-B376-BC7303931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0" y="4149725"/>
            <a:ext cx="55403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越向南度数越大</a:t>
            </a:r>
          </a:p>
        </p:txBody>
      </p:sp>
      <p:sp>
        <p:nvSpPr>
          <p:cNvPr id="23593" name="Text Box 1065">
            <a:extLst>
              <a:ext uri="{FF2B5EF4-FFF2-40B4-BE49-F238E27FC236}">
                <a16:creationId xmlns:a16="http://schemas.microsoft.com/office/drawing/2014/main" id="{39DF3332-B33C-401A-B6F3-D949F07F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89138"/>
            <a:ext cx="585787" cy="3968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纬 线 度 数的变化 规 律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0006C771-BA4B-4EDC-ACFD-D70BC2CD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786188" cy="7080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如何利用纬度和经度的变化规律确定经纬网中点的位置？ </a:t>
            </a:r>
            <a:endParaRPr lang="zh-CN" altLang="en-US" sz="20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1000"/>
                                        <p:tgtEl>
                                          <p:spTgt spid="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8" grpId="0"/>
      <p:bldP spid="23589" grpId="0"/>
      <p:bldP spid="23590" grpId="0"/>
      <p:bldP spid="23591" grpId="0"/>
      <p:bldP spid="3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Pages>0</Pages>
  <Words>2907</Words>
  <Characters>0</Characters>
  <Application>Microsoft Office PowerPoint</Application>
  <DocSecurity>0</DocSecurity>
  <PresentationFormat>全屏显示(4:3)</PresentationFormat>
  <Lines>0</Lines>
  <Paragraphs>471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三种不同类型的经纬网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fls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wenyongming</dc:creator>
  <cp:keywords/>
  <dc:description/>
  <cp:lastModifiedBy>会玲 郭</cp:lastModifiedBy>
  <cp:revision>156</cp:revision>
  <dcterms:created xsi:type="dcterms:W3CDTF">2004-09-15T03:08:37Z</dcterms:created>
  <dcterms:modified xsi:type="dcterms:W3CDTF">2020-02-26T02:35:10Z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2052-11.1.0.9022</vt:lpwstr>
  </property>
</Properties>
</file>