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79" r:id="rId2"/>
    <p:sldId id="313" r:id="rId3"/>
    <p:sldId id="278" r:id="rId4"/>
    <p:sldId id="280" r:id="rId5"/>
    <p:sldId id="281" r:id="rId6"/>
    <p:sldId id="282" r:id="rId7"/>
    <p:sldId id="283" r:id="rId8"/>
    <p:sldId id="284" r:id="rId9"/>
    <p:sldId id="309"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12" r:id="rId33"/>
    <p:sldId id="308"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96">
          <p15:clr>
            <a:srgbClr val="A4A3A4"/>
          </p15:clr>
        </p15:guide>
        <p15:guide id="2" pos="28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0" autoAdjust="0"/>
    <p:restoredTop sz="94620" autoAdjust="0"/>
  </p:normalViewPr>
  <p:slideViewPr>
    <p:cSldViewPr>
      <p:cViewPr varScale="1">
        <p:scale>
          <a:sx n="81" d="100"/>
          <a:sy n="81" d="100"/>
        </p:scale>
        <p:origin x="1440" y="67"/>
      </p:cViewPr>
      <p:guideLst>
        <p:guide orient="horz" pos="2196"/>
        <p:guide pos="28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2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94EAA85B-5195-44EC-A223-8BEABCF6A738}" type="datetimeFigureOut">
              <a:rPr lang="zh-CN" altLang="en-US"/>
              <a:pPr>
                <a:defRPr/>
              </a:pPr>
              <a:t>2020/3/23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29775604-0DE1-4210-8D9A-E6FC4F51C79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bwMode="auto">
          <a:noFill/>
          <a:ln>
            <a:solidFill>
              <a:srgbClr val="000000"/>
            </a:solidFill>
            <a:miter lim="800000"/>
            <a:headEnd/>
            <a:tailEnd/>
          </a:ln>
        </p:spPr>
      </p:sp>
      <p:sp>
        <p:nvSpPr>
          <p:cNvPr id="204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204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7B4C57C-957A-46A8-A381-2C9E66FD4C30}" type="slidenum">
              <a:rPr lang="zh-CN" altLang="en-US"/>
              <a:pPr fontAlgn="base">
                <a:spcBef>
                  <a:spcPct val="0"/>
                </a:spcBef>
                <a:spcAft>
                  <a:spcPct val="0"/>
                </a:spcAft>
              </a:pPr>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924613-4AE4-47A1-995F-688A24B34954}" type="slidenum">
              <a:rPr lang="zh-CN" altLang="en-US" smtClean="0"/>
              <a:pPr/>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924613-4AE4-47A1-995F-688A24B34954}" type="slidenum">
              <a:rPr lang="zh-CN" altLang="en-US" smtClean="0"/>
              <a:pPr/>
              <a:t>31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6"/>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ctrTitle"/>
          </p:nvPr>
        </p:nvSpPr>
        <p:spPr>
          <a:xfrm>
            <a:off x="685800" y="1676401"/>
            <a:ext cx="7772400" cy="1538286"/>
          </a:xfrm>
        </p:spPr>
        <p:txBody>
          <a:bodyPr anchor="b"/>
          <a:lstStyle/>
          <a:p>
            <a:r>
              <a:rPr lang="zh-CN" altLang="en-US"/>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fld id="{4288F6AB-B70E-4C3D-B99F-94DCFCB69D11}" type="datetimeFigureOut">
              <a:rPr lang="zh-CN" altLang="en-US"/>
              <a:pPr>
                <a:defRPr/>
              </a:pPr>
              <a:t>2020/3/23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7837D8A-884D-484A-A1CC-1F266BDB8202}"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6"/>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lstStyle>
          <a:p>
            <a:pPr>
              <a:defRPr/>
            </a:pPr>
            <a:fld id="{F6ED0606-C5F8-4A47-BA1A-E9900A1F0D38}" type="datetimeFigureOut">
              <a:rPr lang="zh-CN" altLang="en-US"/>
              <a:pPr>
                <a:defRPr/>
              </a:pPr>
              <a:t>2020/3/23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513D901-ED66-45BC-88F3-E74DE98A53C2}"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fld id="{0FEB3E7B-91CE-41D7-8174-7630AFD39B5F}" type="datetimeFigureOut">
              <a:rPr lang="zh-CN" altLang="en-US"/>
              <a:pPr>
                <a:defRPr/>
              </a:pPr>
              <a:t>2020/3/23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EC15BFF-84AC-4077-BA75-43C3FE30E748}"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6"/>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a:xfrm>
            <a:off x="73025" y="6400800"/>
            <a:ext cx="3200400" cy="284163"/>
          </a:xfrm>
        </p:spPr>
        <p:txBody>
          <a:bodyPr/>
          <a:lstStyle>
            <a:lvl1pPr>
              <a:defRPr/>
            </a:lvl1pPr>
          </a:lstStyle>
          <a:p>
            <a:pPr>
              <a:defRPr/>
            </a:pPr>
            <a:fld id="{4C228B96-DBDB-4DA9-BBFC-9D9A2F323547}" type="datetimeFigureOut">
              <a:rPr lang="zh-CN" altLang="en-US"/>
              <a:pPr>
                <a:defRPr/>
              </a:pPr>
              <a:t>2020/3/23</a:t>
            </a:fld>
            <a:endParaRPr lang="zh-CN" altLang="en-US"/>
          </a:p>
        </p:txBody>
      </p:sp>
      <p:sp>
        <p:nvSpPr>
          <p:cNvPr id="6" name="页脚占位符 4"/>
          <p:cNvSpPr>
            <a:spLocks noGrp="1"/>
          </p:cNvSpPr>
          <p:nvPr>
            <p:ph type="ftr" sz="quarter" idx="11"/>
          </p:nvPr>
        </p:nvSpPr>
        <p:spPr>
          <a:xfrm>
            <a:off x="5330825" y="6400800"/>
            <a:ext cx="3733800" cy="284163"/>
          </a:xfrm>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7570940-C1A2-42D4-B70A-CAAE0848272B}"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6"/>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lstStyle>
          <a:p>
            <a:pPr>
              <a:defRPr/>
            </a:pPr>
            <a:fld id="{463E2D27-F5DA-4248-B807-202D9A611CA9}" type="datetimeFigureOut">
              <a:rPr lang="zh-CN" altLang="en-US"/>
              <a:pPr>
                <a:defRPr/>
              </a:pPr>
              <a:t>2020/3/23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311750B-0648-4D63-A81D-4A95D234E3B3}"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7"/>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p:cNvSpPr>
            <a:spLocks noGrp="1"/>
          </p:cNvSpPr>
          <p:nvPr>
            <p:ph type="dt" sz="half" idx="10"/>
          </p:nvPr>
        </p:nvSpPr>
        <p:spPr/>
        <p:txBody>
          <a:bodyPr/>
          <a:lstStyle>
            <a:lvl1pPr>
              <a:defRPr/>
            </a:lvl1pPr>
          </a:lstStyle>
          <a:p>
            <a:pPr>
              <a:defRPr/>
            </a:pPr>
            <a:fld id="{EBFC3B12-B216-4611-BB6C-15D93E5AA63A}" type="datetimeFigureOut">
              <a:rPr lang="zh-CN" altLang="en-US"/>
              <a:pPr>
                <a:defRPr/>
              </a:pPr>
              <a:t>2020/3/23</a:t>
            </a:fld>
            <a:endParaRPr lang="zh-CN" altLang="en-US"/>
          </a:p>
        </p:txBody>
      </p:sp>
      <p:sp>
        <p:nvSpPr>
          <p:cNvPr id="7" name="页脚占位符 5"/>
          <p:cNvSpPr>
            <a:spLocks noGrp="1"/>
          </p:cNvSpPr>
          <p:nvPr>
            <p:ph type="ftr" sz="quarter" idx="11"/>
          </p:nvPr>
        </p:nvSpPr>
        <p:spPr/>
        <p:txBody>
          <a:bodyPr/>
          <a:lstStyle>
            <a:lvl1pPr>
              <a:defRPr/>
            </a:lvl1pPr>
          </a:lstStyle>
          <a:p>
            <a:pPr>
              <a:defRPr/>
            </a:pPr>
            <a:endParaRPr lang="zh-CN" altLang="en-US"/>
          </a:p>
        </p:txBody>
      </p:sp>
      <p:sp>
        <p:nvSpPr>
          <p:cNvPr id="8" name="灯片编号占位符 6"/>
          <p:cNvSpPr>
            <a:spLocks noGrp="1"/>
          </p:cNvSpPr>
          <p:nvPr>
            <p:ph type="sldNum" sz="quarter" idx="12"/>
          </p:nvPr>
        </p:nvSpPr>
        <p:spPr/>
        <p:txBody>
          <a:bodyPr/>
          <a:lstStyle>
            <a:lvl1pPr>
              <a:defRPr/>
            </a:lvl1pPr>
          </a:lstStyle>
          <a:p>
            <a:pPr>
              <a:defRPr/>
            </a:pPr>
            <a:fld id="{C66F2FD0-11E1-42F7-9068-1BB55682A28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9"/>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6"/>
          <p:cNvSpPr>
            <a:spLocks noGrp="1"/>
          </p:cNvSpPr>
          <p:nvPr>
            <p:ph type="dt" sz="half" idx="10"/>
          </p:nvPr>
        </p:nvSpPr>
        <p:spPr/>
        <p:txBody>
          <a:bodyPr/>
          <a:lstStyle>
            <a:lvl1pPr>
              <a:defRPr/>
            </a:lvl1pPr>
          </a:lstStyle>
          <a:p>
            <a:pPr>
              <a:defRPr/>
            </a:pPr>
            <a:fld id="{EFB25174-F3C1-4D90-99C0-602A4A3C1568}" type="datetimeFigureOut">
              <a:rPr lang="zh-CN" altLang="en-US"/>
              <a:pPr>
                <a:defRPr/>
              </a:pPr>
              <a:t>2020/3/23</a:t>
            </a:fld>
            <a:endParaRPr lang="zh-CN" altLang="en-US"/>
          </a:p>
        </p:txBody>
      </p:sp>
      <p:sp>
        <p:nvSpPr>
          <p:cNvPr id="9" name="页脚占位符 7"/>
          <p:cNvSpPr>
            <a:spLocks noGrp="1"/>
          </p:cNvSpPr>
          <p:nvPr>
            <p:ph type="ftr" sz="quarter" idx="11"/>
          </p:nvPr>
        </p:nvSpPr>
        <p:spPr/>
        <p:txBody>
          <a:bodyPr/>
          <a:lstStyle>
            <a:lvl1pPr>
              <a:defRPr/>
            </a:lvl1pPr>
          </a:lstStyle>
          <a:p>
            <a:pPr>
              <a:defRPr/>
            </a:pPr>
            <a:endParaRPr lang="zh-CN" altLang="en-US"/>
          </a:p>
        </p:txBody>
      </p:sp>
      <p:sp>
        <p:nvSpPr>
          <p:cNvPr id="10" name="灯片编号占位符 8"/>
          <p:cNvSpPr>
            <a:spLocks noGrp="1"/>
          </p:cNvSpPr>
          <p:nvPr>
            <p:ph type="sldNum" sz="quarter" idx="12"/>
          </p:nvPr>
        </p:nvSpPr>
        <p:spPr/>
        <p:txBody>
          <a:bodyPr/>
          <a:lstStyle>
            <a:lvl1pPr>
              <a:defRPr/>
            </a:lvl1pPr>
          </a:lstStyle>
          <a:p>
            <a:pPr>
              <a:defRPr/>
            </a:pPr>
            <a:fld id="{ED973072-9B7A-4A24-A569-2A6EBAF4587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5"/>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2C74C384-2504-4008-98E3-AB3DACDC884D}" type="datetimeFigureOut">
              <a:rPr lang="zh-CN" altLang="en-US"/>
              <a:pPr>
                <a:defRPr/>
              </a:pPr>
              <a:t>2020/3/23</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11850F30-3207-40DC-A31C-9FAE5CF0B6B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332E7B34-AEDC-44C0-9C24-314D05A0FD73}" type="datetimeFigureOut">
              <a:rPr lang="zh-CN" altLang="en-US"/>
              <a:pPr>
                <a:defRPr/>
              </a:pPr>
              <a:t>2020/3/23</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9DC4D20B-A489-4BFC-94D2-C1F337D26D8E}"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7"/>
          <p:cNvSpPr/>
          <p:nvPr/>
        </p:nvSpPr>
        <p:spPr>
          <a:xfrm>
            <a:off x="2786063" y="1054100"/>
            <a:ext cx="5903912"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p:cNvSpPr>
            <a:spLocks noGrp="1"/>
          </p:cNvSpPr>
          <p:nvPr>
            <p:ph type="dt" sz="half" idx="10"/>
          </p:nvPr>
        </p:nvSpPr>
        <p:spPr/>
        <p:txBody>
          <a:bodyPr/>
          <a:lstStyle>
            <a:lvl1pPr>
              <a:defRPr/>
            </a:lvl1pPr>
          </a:lstStyle>
          <a:p>
            <a:pPr>
              <a:defRPr/>
            </a:pPr>
            <a:fld id="{D6E3EBD9-8284-402F-BFA9-7586060C509E}" type="datetimeFigureOut">
              <a:rPr lang="zh-CN" altLang="en-US"/>
              <a:pPr>
                <a:defRPr/>
              </a:pPr>
              <a:t>2020/3/23</a:t>
            </a:fld>
            <a:endParaRPr lang="zh-CN" altLang="en-US"/>
          </a:p>
        </p:txBody>
      </p:sp>
      <p:sp>
        <p:nvSpPr>
          <p:cNvPr id="7" name="页脚占位符 5"/>
          <p:cNvSpPr>
            <a:spLocks noGrp="1"/>
          </p:cNvSpPr>
          <p:nvPr>
            <p:ph type="ftr" sz="quarter" idx="11"/>
          </p:nvPr>
        </p:nvSpPr>
        <p:spPr/>
        <p:txBody>
          <a:bodyPr/>
          <a:lstStyle>
            <a:lvl1pPr>
              <a:defRPr/>
            </a:lvl1pPr>
          </a:lstStyle>
          <a:p>
            <a:pPr>
              <a:defRPr/>
            </a:pPr>
            <a:endParaRPr lang="zh-CN" altLang="en-US"/>
          </a:p>
        </p:txBody>
      </p:sp>
      <p:sp>
        <p:nvSpPr>
          <p:cNvPr id="8" name="灯片编号占位符 6"/>
          <p:cNvSpPr>
            <a:spLocks noGrp="1"/>
          </p:cNvSpPr>
          <p:nvPr>
            <p:ph type="sldNum" sz="quarter" idx="12"/>
          </p:nvPr>
        </p:nvSpPr>
        <p:spPr/>
        <p:txBody>
          <a:bodyPr/>
          <a:lstStyle>
            <a:lvl1pPr>
              <a:defRPr/>
            </a:lvl1pPr>
          </a:lstStyle>
          <a:p>
            <a:pPr>
              <a:defRPr/>
            </a:pPr>
            <a:fld id="{FFD2BF77-75F3-404E-B289-8ACA104060D3}"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F91654B8-7558-447C-8DC6-E2681B89F8BC}" type="datetimeFigureOut">
              <a:rPr lang="zh-CN" altLang="en-US"/>
              <a:pPr>
                <a:defRPr/>
              </a:pPr>
              <a:t>2020/3/23</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CCB4470B-351D-4ABF-968B-4CC2E931D310}"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p>
        </p:txBody>
      </p:sp>
      <p:sp>
        <p:nvSpPr>
          <p:cNvPr id="1028" name="文本占位符 2"/>
          <p:cNvSpPr>
            <a:spLocks noGrp="1"/>
          </p:cNvSpPr>
          <p:nvPr>
            <p:ph type="body" idx="1"/>
          </p:nvPr>
        </p:nvSpPr>
        <p:spPr bwMode="auto">
          <a:xfrm>
            <a:off x="457200" y="1600200"/>
            <a:ext cx="8229600" cy="4686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76200" y="6400800"/>
            <a:ext cx="3200400" cy="284163"/>
          </a:xfrm>
          <a:prstGeom prst="rect">
            <a:avLst/>
          </a:prstGeom>
        </p:spPr>
        <p:txBody>
          <a:bodyPr vert="horz" rtlCol="0" anchor="b"/>
          <a:lstStyle>
            <a:lvl1pPr algn="l" eaLnBrk="1" fontAlgn="auto" latinLnBrk="0" hangingPunct="1">
              <a:spcBef>
                <a:spcPts val="0"/>
              </a:spcBef>
              <a:spcAft>
                <a:spcPts val="0"/>
              </a:spcAft>
              <a:defRPr kumimoji="0" sz="1100" smtClean="0">
                <a:solidFill>
                  <a:schemeClr val="tx2">
                    <a:lumMod val="75000"/>
                    <a:lumOff val="25000"/>
                  </a:schemeClr>
                </a:solidFill>
                <a:latin typeface="+mn-lt"/>
                <a:ea typeface="+mn-ea"/>
              </a:defRPr>
            </a:lvl1pPr>
          </a:lstStyle>
          <a:p>
            <a:pPr>
              <a:defRPr/>
            </a:pPr>
            <a:fld id="{EE01311E-4137-473B-9EA6-8AC6FC24801A}" type="datetimeFigureOut">
              <a:rPr lang="zh-CN" altLang="en-US"/>
              <a:pPr>
                <a:defRPr/>
              </a:pPr>
              <a:t>2020/3/23</a:t>
            </a:fld>
            <a:endParaRPr lang="zh-CN" altLang="en-US"/>
          </a:p>
        </p:txBody>
      </p:sp>
      <p:sp>
        <p:nvSpPr>
          <p:cNvPr id="5"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fontAlgn="auto" latinLnBrk="0" hangingPunct="1">
              <a:spcBef>
                <a:spcPts val="0"/>
              </a:spcBef>
              <a:spcAft>
                <a:spcPts val="0"/>
              </a:spcAft>
              <a:defRPr kumimoji="0" sz="1100">
                <a:solidFill>
                  <a:schemeClr val="tx2">
                    <a:lumMod val="75000"/>
                    <a:lumOff val="2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4114800" y="6400800"/>
            <a:ext cx="914400" cy="284163"/>
          </a:xfrm>
          <a:prstGeom prst="rect">
            <a:avLst/>
          </a:prstGeom>
          <a:noFill/>
        </p:spPr>
        <p:txBody>
          <a:bodyPr vert="horz" lIns="45720" rIns="45720" rtlCol="0" anchor="ctr"/>
          <a:lstStyle>
            <a:lvl1pPr algn="ctr" eaLnBrk="1" fontAlgn="auto" latinLnBrk="0" hangingPunct="1">
              <a:spcBef>
                <a:spcPts val="0"/>
              </a:spcBef>
              <a:spcAft>
                <a:spcPts val="0"/>
              </a:spcAft>
              <a:defRPr kumimoji="0" sz="1100" b="0" smtClean="0">
                <a:solidFill>
                  <a:schemeClr val="tx2">
                    <a:lumMod val="75000"/>
                    <a:lumOff val="25000"/>
                  </a:schemeClr>
                </a:solidFill>
                <a:latin typeface="+mn-lt"/>
                <a:ea typeface="+mn-ea"/>
              </a:defRPr>
            </a:lvl1pPr>
          </a:lstStyle>
          <a:p>
            <a:pPr>
              <a:defRPr/>
            </a:pPr>
            <a:fld id="{0F524E47-CA92-405B-B51D-1A1116A2BFB6}" type="slidenum">
              <a:rPr lang="zh-CN" altLang="en-US"/>
              <a:pPr>
                <a:defRPr/>
              </a:pPr>
              <a:t>‹#›</a:t>
            </a:fld>
            <a:endParaRPr lang="zh-CN" altLang="en-US"/>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Franklin Gothic Medium" pitchFamily="34" charset="0"/>
          <a:ea typeface="微软雅黑" pitchFamily="34" charset="-122"/>
        </a:defRPr>
      </a:lvl2pPr>
      <a:lvl3pPr algn="ctr" rtl="0" fontAlgn="base">
        <a:spcBef>
          <a:spcPct val="0"/>
        </a:spcBef>
        <a:spcAft>
          <a:spcPct val="0"/>
        </a:spcAft>
        <a:defRPr sz="4400">
          <a:solidFill>
            <a:schemeClr val="tx2"/>
          </a:solidFill>
          <a:latin typeface="Franklin Gothic Medium" pitchFamily="34" charset="0"/>
          <a:ea typeface="微软雅黑" pitchFamily="34" charset="-122"/>
        </a:defRPr>
      </a:lvl3pPr>
      <a:lvl4pPr algn="ctr" rtl="0" fontAlgn="base">
        <a:spcBef>
          <a:spcPct val="0"/>
        </a:spcBef>
        <a:spcAft>
          <a:spcPct val="0"/>
        </a:spcAft>
        <a:defRPr sz="4400">
          <a:solidFill>
            <a:schemeClr val="tx2"/>
          </a:solidFill>
          <a:latin typeface="Franklin Gothic Medium" pitchFamily="34" charset="0"/>
          <a:ea typeface="微软雅黑" pitchFamily="34" charset="-122"/>
        </a:defRPr>
      </a:lvl4pPr>
      <a:lvl5pPr algn="ctr" rtl="0" fontAlgn="base">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fontAlgn="base">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fontAlgn="base">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9.jpeg"/><Relationship Id="rId4" Type="http://schemas.openxmlformats.org/officeDocument/2006/relationships/image" Target="../media/image28.jpe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ideo" Target="file:///C:\Users\Administrator\Desktop\&#24405;&#35838;\&#31532;13&#35838;%20&#23435;&#20803;&#26102;&#26399;&#30340;&#31185;&#25216;&#19982;&#20013;&#22806;&#20132;&#36890;&#8212;&#34945;&#29582;\&#20013;&#22269;&#22235;&#22823;&#21457;&#26126;&#20013;&#30340;&#19977;&#26679;&#23601;&#26159;&#35806;&#29983;&#22312;&#23435;&#26397;.mp4"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 Id="rId4" Type="http://schemas.openxmlformats.org/officeDocument/2006/relationships/image" Target="../media/image34.jpeg"/></Relationships>
</file>

<file path=ppt/slides/_rels/slide2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7.xml"/><Relationship Id="rId4" Type="http://schemas.openxmlformats.org/officeDocument/2006/relationships/image" Target="../media/image3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7.xml"/><Relationship Id="rId5" Type="http://schemas.openxmlformats.org/officeDocument/2006/relationships/image" Target="../media/image46.jpeg"/><Relationship Id="rId4" Type="http://schemas.openxmlformats.org/officeDocument/2006/relationships/hyperlink" Target="%5b&#24555;&#30475;%5d&#28857;&#36190;&#20013;&#22269;&#31185;&#25216;.mp4"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ideo" Target="file:///C:\Users\Administrator\Desktop\&#24405;&#35838;\&#31532;13&#35838;%20&#23435;&#20803;&#26102;&#26399;&#30340;&#31185;&#25216;&#19982;&#20013;&#22806;&#20132;&#36890;&#8212;&#34945;&#29582;\&#27963;&#23383;&#21360;&#21047;&#26415;.mp4"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矩形 3"/>
          <p:cNvSpPr>
            <a:spLocks noChangeArrowheads="1"/>
          </p:cNvSpPr>
          <p:nvPr/>
        </p:nvSpPr>
        <p:spPr bwMode="auto">
          <a:xfrm>
            <a:off x="1357313" y="1714500"/>
            <a:ext cx="6359525" cy="1323975"/>
          </a:xfrm>
          <a:prstGeom prst="rect">
            <a:avLst/>
          </a:prstGeom>
          <a:noFill/>
          <a:ln w="9525">
            <a:noFill/>
            <a:miter lim="800000"/>
            <a:headEnd/>
            <a:tailEnd/>
          </a:ln>
        </p:spPr>
        <p:txBody>
          <a:bodyPr wrap="none">
            <a:spAutoFit/>
          </a:bodyPr>
          <a:lstStyle/>
          <a:p>
            <a:pPr algn="ctr"/>
            <a:r>
              <a:rPr lang="zh-CN" altLang="en-US" sz="4000" b="1" dirty="0">
                <a:latin typeface="楷体"/>
                <a:ea typeface="楷体"/>
                <a:cs typeface="楷体"/>
              </a:rPr>
              <a:t>第</a:t>
            </a:r>
            <a:r>
              <a:rPr lang="en-US" altLang="zh-CN" sz="4000" b="1" dirty="0">
                <a:latin typeface="楷体"/>
                <a:ea typeface="楷体"/>
                <a:cs typeface="楷体"/>
              </a:rPr>
              <a:t>13</a:t>
            </a:r>
            <a:r>
              <a:rPr lang="zh-CN" altLang="en-US" sz="4000" b="1" dirty="0">
                <a:latin typeface="楷体"/>
                <a:ea typeface="楷体"/>
                <a:cs typeface="楷体"/>
              </a:rPr>
              <a:t>课</a:t>
            </a:r>
            <a:endParaRPr lang="en-US" altLang="zh-CN" sz="4000" b="1" dirty="0">
              <a:latin typeface="楷体"/>
              <a:ea typeface="楷体"/>
              <a:cs typeface="楷体"/>
            </a:endParaRPr>
          </a:p>
          <a:p>
            <a:pPr algn="ctr"/>
            <a:r>
              <a:rPr lang="zh-CN" altLang="en-US" sz="4000" b="1" dirty="0">
                <a:latin typeface="楷体"/>
                <a:ea typeface="楷体"/>
                <a:cs typeface="楷体"/>
              </a:rPr>
              <a:t>宋元时期的科技与中外交通</a:t>
            </a:r>
          </a:p>
        </p:txBody>
      </p:sp>
      <p:sp>
        <p:nvSpPr>
          <p:cNvPr id="16386" name="TextBox 2"/>
          <p:cNvSpPr txBox="1">
            <a:spLocks noChangeArrowheads="1"/>
          </p:cNvSpPr>
          <p:nvPr/>
        </p:nvSpPr>
        <p:spPr bwMode="auto">
          <a:xfrm>
            <a:off x="500063" y="428625"/>
            <a:ext cx="7570787" cy="461963"/>
          </a:xfrm>
          <a:prstGeom prst="rect">
            <a:avLst/>
          </a:prstGeom>
          <a:noFill/>
          <a:ln w="9525">
            <a:noFill/>
            <a:miter lim="800000"/>
            <a:headEnd/>
            <a:tailEnd/>
          </a:ln>
        </p:spPr>
        <p:txBody>
          <a:bodyPr wrap="none">
            <a:spAutoFit/>
          </a:bodyPr>
          <a:lstStyle/>
          <a:p>
            <a:r>
              <a:rPr lang="zh-CN" altLang="en-US" sz="2400" dirty="0">
                <a:latin typeface="Franklin Gothic Book"/>
                <a:ea typeface="黑体" pitchFamily="2" charset="-122"/>
              </a:rPr>
              <a:t>第二单元    辽宋夏金元时期：民族关系发展和社会变化</a:t>
            </a:r>
          </a:p>
        </p:txBody>
      </p:sp>
      <p:pic>
        <p:nvPicPr>
          <p:cNvPr id="16387" name="图片 5" descr="119880_20140903080817801200_1.jpg"/>
          <p:cNvPicPr>
            <a:picLocks noChangeAspect="1"/>
          </p:cNvPicPr>
          <p:nvPr/>
        </p:nvPicPr>
        <p:blipFill>
          <a:blip r:embed="rId2" cstate="print"/>
          <a:srcRect/>
          <a:stretch>
            <a:fillRect/>
          </a:stretch>
        </p:blipFill>
        <p:spPr bwMode="auto">
          <a:xfrm>
            <a:off x="1000125" y="3214688"/>
            <a:ext cx="1500188" cy="2122487"/>
          </a:xfrm>
          <a:prstGeom prst="rect">
            <a:avLst/>
          </a:prstGeom>
          <a:noFill/>
          <a:ln w="9525">
            <a:noFill/>
            <a:miter lim="800000"/>
            <a:headEnd/>
            <a:tailEnd/>
          </a:ln>
        </p:spPr>
      </p:pic>
      <p:pic>
        <p:nvPicPr>
          <p:cNvPr id="16388" name="图片 6" descr="01300000210281121904194888620_s.jpg"/>
          <p:cNvPicPr>
            <a:picLocks noChangeAspect="1"/>
          </p:cNvPicPr>
          <p:nvPr/>
        </p:nvPicPr>
        <p:blipFill>
          <a:blip r:embed="rId3" cstate="print"/>
          <a:srcRect/>
          <a:stretch>
            <a:fillRect/>
          </a:stretch>
        </p:blipFill>
        <p:spPr bwMode="auto">
          <a:xfrm>
            <a:off x="6715125" y="3714750"/>
            <a:ext cx="1689100" cy="1676400"/>
          </a:xfrm>
          <a:prstGeom prst="rect">
            <a:avLst/>
          </a:prstGeom>
          <a:noFill/>
          <a:ln w="9525">
            <a:noFill/>
            <a:miter lim="800000"/>
            <a:headEnd/>
            <a:tailEnd/>
          </a:ln>
        </p:spPr>
      </p:pic>
      <p:pic>
        <p:nvPicPr>
          <p:cNvPr id="16389" name="图片 9" descr="元代火铳"/>
          <p:cNvPicPr>
            <a:picLocks noChangeAspect="1"/>
          </p:cNvPicPr>
          <p:nvPr/>
        </p:nvPicPr>
        <p:blipFill>
          <a:blip r:embed="rId4" cstate="print"/>
          <a:srcRect/>
          <a:stretch>
            <a:fillRect/>
          </a:stretch>
        </p:blipFill>
        <p:spPr bwMode="auto">
          <a:xfrm>
            <a:off x="3643313" y="3857625"/>
            <a:ext cx="2286000" cy="12223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7624" y="2420888"/>
            <a:ext cx="7239000" cy="1384995"/>
          </a:xfrm>
          <a:prstGeom prst="rect">
            <a:avLst/>
          </a:prstGeom>
          <a:noFill/>
        </p:spPr>
        <p:txBody>
          <a:bodyPr wrap="square" rtlCol="0">
            <a:spAutoFit/>
          </a:bodyPr>
          <a:lstStyle/>
          <a:p>
            <a:r>
              <a:rPr lang="zh-CN" altLang="en-US" sz="2800" b="1" dirty="0">
                <a:solidFill>
                  <a:srgbClr val="0000FF"/>
                </a:solidFill>
              </a:rPr>
              <a:t>动手做一做：</a:t>
            </a:r>
            <a:endParaRPr lang="en-US" altLang="zh-CN" sz="2800" b="1" dirty="0">
              <a:solidFill>
                <a:srgbClr val="0000FF"/>
              </a:solidFill>
            </a:endParaRPr>
          </a:p>
          <a:p>
            <a:r>
              <a:rPr lang="zh-CN" altLang="en-US" sz="2800" b="1" dirty="0">
                <a:solidFill>
                  <a:srgbClr val="0000FF"/>
                </a:solidFill>
              </a:rPr>
              <a:t>         请你用萝卜，橡皮等材料做几个活字，可以做成你喜欢的字或者自己的名字！</a:t>
            </a:r>
          </a:p>
        </p:txBody>
      </p:sp>
      <p:sp>
        <p:nvSpPr>
          <p:cNvPr id="8" name="TextBox 7"/>
          <p:cNvSpPr txBox="1"/>
          <p:nvPr/>
        </p:nvSpPr>
        <p:spPr>
          <a:xfrm>
            <a:off x="0" y="228600"/>
            <a:ext cx="73914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第一篇章      </a:t>
            </a:r>
            <a:r>
              <a:rPr lang="zh-CN" altLang="zh-CN" sz="2400" b="1" dirty="0">
                <a:latin typeface="方正粗黑宋简体" pitchFamily="2" charset="-122"/>
                <a:ea typeface="方正粗黑宋简体" pitchFamily="2" charset="-122"/>
              </a:rPr>
              <a:t>宋元科技展创新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转轮排字"/>
          <p:cNvPicPr>
            <a:picLocks noChangeAspect="1"/>
          </p:cNvPicPr>
          <p:nvPr/>
        </p:nvPicPr>
        <p:blipFill>
          <a:blip r:embed="rId2" cstate="print"/>
          <a:srcRect/>
          <a:stretch>
            <a:fillRect/>
          </a:stretch>
        </p:blipFill>
        <p:spPr bwMode="auto">
          <a:xfrm>
            <a:off x="457200" y="1447800"/>
            <a:ext cx="3811587" cy="3860800"/>
          </a:xfrm>
          <a:prstGeom prst="rect">
            <a:avLst/>
          </a:prstGeom>
          <a:noFill/>
          <a:ln w="9525">
            <a:noFill/>
            <a:miter lim="800000"/>
            <a:headEnd/>
            <a:tailEnd/>
          </a:ln>
        </p:spPr>
      </p:pic>
      <p:sp>
        <p:nvSpPr>
          <p:cNvPr id="14" name="文本框 13"/>
          <p:cNvSpPr txBox="1">
            <a:spLocks noChangeArrowheads="1"/>
          </p:cNvSpPr>
          <p:nvPr/>
        </p:nvSpPr>
        <p:spPr bwMode="auto">
          <a:xfrm>
            <a:off x="838200" y="5410200"/>
            <a:ext cx="3232150" cy="517525"/>
          </a:xfrm>
          <a:prstGeom prst="rect">
            <a:avLst/>
          </a:prstGeom>
          <a:noFill/>
          <a:ln w="9525">
            <a:noFill/>
            <a:miter lim="800000"/>
            <a:headEnd/>
            <a:tailEnd/>
          </a:ln>
        </p:spPr>
        <p:txBody>
          <a:bodyPr>
            <a:spAutoFit/>
          </a:bodyPr>
          <a:lstStyle/>
          <a:p>
            <a:pPr algn="ctr"/>
            <a:r>
              <a:rPr lang="zh-CN" altLang="en-US" sz="2800" b="1" dirty="0">
                <a:latin typeface="Franklin Gothic Book"/>
                <a:ea typeface="黑体" pitchFamily="2" charset="-122"/>
              </a:rPr>
              <a:t>转轮排字法</a:t>
            </a:r>
          </a:p>
        </p:txBody>
      </p:sp>
      <p:pic>
        <p:nvPicPr>
          <p:cNvPr id="15" name="图片 14" descr="铜活字印刷术"/>
          <p:cNvPicPr>
            <a:picLocks noChangeAspect="1"/>
          </p:cNvPicPr>
          <p:nvPr/>
        </p:nvPicPr>
        <p:blipFill>
          <a:blip r:embed="rId3" cstate="print"/>
          <a:srcRect/>
          <a:stretch>
            <a:fillRect/>
          </a:stretch>
        </p:blipFill>
        <p:spPr bwMode="auto">
          <a:xfrm>
            <a:off x="4648200" y="1524000"/>
            <a:ext cx="3579486" cy="3505200"/>
          </a:xfrm>
          <a:prstGeom prst="rect">
            <a:avLst/>
          </a:prstGeom>
          <a:noFill/>
          <a:ln w="9525">
            <a:noFill/>
            <a:miter lim="800000"/>
            <a:headEnd/>
            <a:tailEnd/>
          </a:ln>
        </p:spPr>
      </p:pic>
      <p:sp>
        <p:nvSpPr>
          <p:cNvPr id="16" name="文本框 15"/>
          <p:cNvSpPr txBox="1">
            <a:spLocks noChangeArrowheads="1"/>
          </p:cNvSpPr>
          <p:nvPr/>
        </p:nvSpPr>
        <p:spPr bwMode="auto">
          <a:xfrm>
            <a:off x="4648200" y="5410200"/>
            <a:ext cx="3652837" cy="517525"/>
          </a:xfrm>
          <a:prstGeom prst="rect">
            <a:avLst/>
          </a:prstGeom>
          <a:noFill/>
          <a:ln w="9525">
            <a:noFill/>
            <a:miter lim="800000"/>
            <a:headEnd/>
            <a:tailEnd/>
          </a:ln>
        </p:spPr>
        <p:txBody>
          <a:bodyPr>
            <a:spAutoFit/>
          </a:bodyPr>
          <a:lstStyle/>
          <a:p>
            <a:pPr algn="ctr"/>
            <a:r>
              <a:rPr lang="zh-CN" altLang="en-US" sz="2800" b="1" dirty="0">
                <a:latin typeface="Franklin Gothic Book"/>
                <a:ea typeface="黑体" pitchFamily="2" charset="-122"/>
              </a:rPr>
              <a:t>铜活字印刷术</a:t>
            </a:r>
          </a:p>
        </p:txBody>
      </p:sp>
      <p:sp>
        <p:nvSpPr>
          <p:cNvPr id="19" name="TextBox 18"/>
          <p:cNvSpPr txBox="1"/>
          <p:nvPr/>
        </p:nvSpPr>
        <p:spPr>
          <a:xfrm>
            <a:off x="0" y="228600"/>
            <a:ext cx="73914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第一篇章      </a:t>
            </a:r>
            <a:r>
              <a:rPr lang="zh-CN" altLang="zh-CN" sz="2400" b="1" dirty="0">
                <a:latin typeface="方正粗黑宋简体" pitchFamily="2" charset="-122"/>
                <a:ea typeface="方正粗黑宋简体" pitchFamily="2" charset="-122"/>
              </a:rPr>
              <a:t>宋元科技展创新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01300001091464130369049312466.jpg"/>
          <p:cNvPicPr>
            <a:picLocks noChangeAspect="1"/>
          </p:cNvPicPr>
          <p:nvPr/>
        </p:nvPicPr>
        <p:blipFill>
          <a:blip r:embed="rId2" cstate="print"/>
          <a:stretch>
            <a:fillRect/>
          </a:stretch>
        </p:blipFill>
        <p:spPr>
          <a:xfrm>
            <a:off x="491338" y="1752600"/>
            <a:ext cx="3889248" cy="3048000"/>
          </a:xfrm>
          <a:prstGeom prst="rect">
            <a:avLst/>
          </a:prstGeom>
        </p:spPr>
      </p:pic>
      <p:pic>
        <p:nvPicPr>
          <p:cNvPr id="6" name="图片 5" descr="973E1A89D9925354EF2227F41FDB8721.jpg"/>
          <p:cNvPicPr>
            <a:picLocks noChangeAspect="1"/>
          </p:cNvPicPr>
          <p:nvPr/>
        </p:nvPicPr>
        <p:blipFill>
          <a:blip r:embed="rId3" cstate="print"/>
          <a:stretch>
            <a:fillRect/>
          </a:stretch>
        </p:blipFill>
        <p:spPr>
          <a:xfrm>
            <a:off x="4419601" y="2057400"/>
            <a:ext cx="3505200" cy="2632086"/>
          </a:xfrm>
          <a:prstGeom prst="rect">
            <a:avLst/>
          </a:prstGeom>
        </p:spPr>
      </p:pic>
      <p:sp>
        <p:nvSpPr>
          <p:cNvPr id="8" name="TextBox 7"/>
          <p:cNvSpPr txBox="1"/>
          <p:nvPr/>
        </p:nvSpPr>
        <p:spPr>
          <a:xfrm>
            <a:off x="0" y="228600"/>
            <a:ext cx="73914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第一篇章      </a:t>
            </a:r>
            <a:r>
              <a:rPr lang="zh-CN" altLang="zh-CN" sz="2400" b="1" dirty="0">
                <a:latin typeface="方正粗黑宋简体" pitchFamily="2" charset="-122"/>
                <a:ea typeface="方正粗黑宋简体" pitchFamily="2" charset="-122"/>
              </a:rPr>
              <a:t>宋元科技展创新</a:t>
            </a:r>
          </a:p>
        </p:txBody>
      </p:sp>
      <p:sp>
        <p:nvSpPr>
          <p:cNvPr id="9" name="TextBox 8"/>
          <p:cNvSpPr txBox="1"/>
          <p:nvPr/>
        </p:nvSpPr>
        <p:spPr>
          <a:xfrm>
            <a:off x="971600" y="4953000"/>
            <a:ext cx="2381200" cy="461665"/>
          </a:xfrm>
          <a:prstGeom prst="rect">
            <a:avLst/>
          </a:prstGeom>
          <a:noFill/>
        </p:spPr>
        <p:txBody>
          <a:bodyPr wrap="square" rtlCol="0">
            <a:spAutoFit/>
          </a:bodyPr>
          <a:lstStyle/>
          <a:p>
            <a:r>
              <a:rPr lang="zh-CN" altLang="en-US" sz="2400" b="1" dirty="0">
                <a:latin typeface="黑体" pitchFamily="49" charset="-122"/>
                <a:ea typeface="黑体" pitchFamily="49" charset="-122"/>
              </a:rPr>
              <a:t>激光照排打印机</a:t>
            </a:r>
          </a:p>
        </p:txBody>
      </p:sp>
      <p:sp>
        <p:nvSpPr>
          <p:cNvPr id="10" name="TextBox 9"/>
          <p:cNvSpPr txBox="1"/>
          <p:nvPr/>
        </p:nvSpPr>
        <p:spPr>
          <a:xfrm>
            <a:off x="5076056" y="4953000"/>
            <a:ext cx="2592288" cy="461665"/>
          </a:xfrm>
          <a:prstGeom prst="rect">
            <a:avLst/>
          </a:prstGeom>
          <a:noFill/>
        </p:spPr>
        <p:txBody>
          <a:bodyPr wrap="square" rtlCol="0">
            <a:spAutoFit/>
          </a:bodyPr>
          <a:lstStyle/>
          <a:p>
            <a:r>
              <a:rPr lang="zh-CN" altLang="en-US" sz="2400" b="1" dirty="0">
                <a:latin typeface="黑体" pitchFamily="49" charset="-122"/>
                <a:ea typeface="黑体" pitchFamily="49" charset="-122"/>
              </a:rPr>
              <a:t>家用彩色打印机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图片 26625" descr="图片1"/>
          <p:cNvPicPr>
            <a:picLocks noChangeAspect="1"/>
          </p:cNvPicPr>
          <p:nvPr/>
        </p:nvPicPr>
        <p:blipFill>
          <a:blip r:embed="rId2" cstate="print"/>
          <a:srcRect t="5116"/>
          <a:stretch>
            <a:fillRect/>
          </a:stretch>
        </p:blipFill>
        <p:spPr>
          <a:xfrm>
            <a:off x="1141425" y="878115"/>
            <a:ext cx="7509721" cy="4695371"/>
          </a:xfrm>
          <a:prstGeom prst="rect">
            <a:avLst/>
          </a:prstGeom>
          <a:noFill/>
          <a:ln w="9525">
            <a:noFill/>
          </a:ln>
        </p:spPr>
      </p:pic>
      <p:sp>
        <p:nvSpPr>
          <p:cNvPr id="21507" name="椭圆 26626"/>
          <p:cNvSpPr/>
          <p:nvPr/>
        </p:nvSpPr>
        <p:spPr>
          <a:xfrm>
            <a:off x="5770927" y="1418558"/>
            <a:ext cx="514350" cy="617254"/>
          </a:xfrm>
          <a:prstGeom prst="ellipse">
            <a:avLst/>
          </a:prstGeom>
          <a:pattFill prst="pct90">
            <a:fgClr>
              <a:srgbClr val="FF0000"/>
            </a:fgClr>
            <a:bgClr>
              <a:srgbClr val="FFFFFF"/>
            </a:bgClr>
          </a:pattFill>
          <a:ln w="9525">
            <a:noFill/>
          </a:ln>
        </p:spPr>
        <p:txBody>
          <a:bodyPr lIns="78145" tIns="39072" rIns="78145" bIns="39072"/>
          <a:lstStyle/>
          <a:p>
            <a:endParaRPr lang="zh-CN" altLang="en-US" sz="1700" dirty="0">
              <a:latin typeface="Times New Roman" panose="02020603050405020304" pitchFamily="18" charset="0"/>
            </a:endParaRPr>
          </a:p>
        </p:txBody>
      </p:sp>
      <p:sp>
        <p:nvSpPr>
          <p:cNvPr id="17414" name="文本框 26634"/>
          <p:cNvSpPr txBox="1">
            <a:spLocks noChangeArrowheads="1"/>
          </p:cNvSpPr>
          <p:nvPr/>
        </p:nvSpPr>
        <p:spPr bwMode="auto">
          <a:xfrm>
            <a:off x="1379461" y="978726"/>
            <a:ext cx="342900" cy="963765"/>
          </a:xfrm>
          <a:prstGeom prst="rect">
            <a:avLst/>
          </a:prstGeom>
          <a:solidFill>
            <a:schemeClr val="accent4">
              <a:lumMod val="20000"/>
              <a:lumOff val="80000"/>
            </a:schemeClr>
          </a:solidFill>
          <a:ln>
            <a:noFill/>
          </a:ln>
        </p:spPr>
        <p:txBody>
          <a:bodyPr lIns="78145" tIns="39072" rIns="78145" bIns="39072">
            <a:spAutoFit/>
          </a:bodyPr>
          <a:lstStyle>
            <a:lvl1pPr>
              <a:defRPr>
                <a:solidFill>
                  <a:schemeClr val="tx1"/>
                </a:solidFill>
                <a:latin typeface="Arial" panose="02080604020202020204" pitchFamily="34" charset="0"/>
                <a:ea typeface="宋体" panose="02010600030101010101" pitchFamily="2" charset="-122"/>
              </a:defRPr>
            </a:lvl1pPr>
            <a:lvl2pPr marL="742950" indent="-285750">
              <a:defRPr>
                <a:solidFill>
                  <a:schemeClr val="tx1"/>
                </a:solidFill>
                <a:latin typeface="Arial" panose="02080604020202020204" pitchFamily="34" charset="0"/>
                <a:ea typeface="宋体" panose="02010600030101010101" pitchFamily="2" charset="-122"/>
              </a:defRPr>
            </a:lvl2pPr>
            <a:lvl3pPr marL="1143000" indent="-228600">
              <a:defRPr>
                <a:solidFill>
                  <a:schemeClr val="tx1"/>
                </a:solidFill>
                <a:latin typeface="Arial" panose="02080604020202020204" pitchFamily="34" charset="0"/>
                <a:ea typeface="宋体" panose="02010600030101010101" pitchFamily="2" charset="-122"/>
              </a:defRPr>
            </a:lvl3pPr>
            <a:lvl4pPr marL="1600200" indent="-228600">
              <a:defRPr>
                <a:solidFill>
                  <a:schemeClr val="tx1"/>
                </a:solidFill>
                <a:latin typeface="Arial" panose="02080604020202020204" pitchFamily="34" charset="0"/>
                <a:ea typeface="宋体" panose="02010600030101010101" pitchFamily="2" charset="-122"/>
              </a:defRPr>
            </a:lvl4pPr>
            <a:lvl5pPr marL="2057400" indent="-228600">
              <a:defRPr>
                <a:solidFill>
                  <a:schemeClr val="tx1"/>
                </a:solidFill>
                <a:latin typeface="Arial" panose="0208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anose="02010600030101010101" pitchFamily="2" charset="-122"/>
              </a:defRPr>
            </a:lvl9pPr>
          </a:lstStyle>
          <a:p>
            <a:pPr defTabSz="781446" eaLnBrk="0" fontAlgn="base" hangingPunct="0">
              <a:spcBef>
                <a:spcPct val="50000"/>
              </a:spcBef>
              <a:spcAft>
                <a:spcPct val="0"/>
              </a:spcAft>
              <a:defRPr/>
            </a:pPr>
            <a:r>
              <a:rPr lang="zh-CN" altLang="en-US" sz="2300" b="1" dirty="0">
                <a:latin typeface="Times New Roman" panose="02020603050405020304" pitchFamily="18" charset="0"/>
                <a:ea typeface="黑体" panose="02010609060101010101" pitchFamily="49" charset="-122"/>
              </a:rPr>
              <a:t>欧</a:t>
            </a:r>
          </a:p>
          <a:p>
            <a:pPr defTabSz="781446" eaLnBrk="0" fontAlgn="base" hangingPunct="0">
              <a:spcBef>
                <a:spcPct val="50000"/>
              </a:spcBef>
              <a:spcAft>
                <a:spcPct val="0"/>
              </a:spcAft>
              <a:defRPr/>
            </a:pPr>
            <a:r>
              <a:rPr lang="zh-CN" altLang="en-US" sz="2300" b="1" dirty="0">
                <a:latin typeface="Times New Roman" panose="02020603050405020304" pitchFamily="18" charset="0"/>
                <a:ea typeface="黑体" panose="02010609060101010101" pitchFamily="49" charset="-122"/>
              </a:rPr>
              <a:t>洲</a:t>
            </a:r>
          </a:p>
        </p:txBody>
      </p:sp>
      <p:sp>
        <p:nvSpPr>
          <p:cNvPr id="21529" name="直接连接符 26640"/>
          <p:cNvSpPr/>
          <p:nvPr/>
        </p:nvSpPr>
        <p:spPr>
          <a:xfrm flipH="1">
            <a:off x="2808652" y="1924363"/>
            <a:ext cx="3009900" cy="392929"/>
          </a:xfrm>
          <a:prstGeom prst="line">
            <a:avLst/>
          </a:prstGeom>
          <a:ln w="57150" cap="flat" cmpd="sng">
            <a:solidFill>
              <a:srgbClr val="FF0000"/>
            </a:solidFill>
            <a:prstDash val="solid"/>
            <a:headEnd type="none" w="med" len="med"/>
            <a:tailEnd type="triangle" w="med" len="med"/>
          </a:ln>
        </p:spPr>
      </p:sp>
      <p:sp>
        <p:nvSpPr>
          <p:cNvPr id="21530" name="直接连接符 26641"/>
          <p:cNvSpPr/>
          <p:nvPr/>
        </p:nvSpPr>
        <p:spPr>
          <a:xfrm flipH="1" flipV="1">
            <a:off x="1721965" y="1308101"/>
            <a:ext cx="4096532" cy="276376"/>
          </a:xfrm>
          <a:prstGeom prst="line">
            <a:avLst/>
          </a:prstGeom>
          <a:ln w="57150" cap="flat" cmpd="sng">
            <a:solidFill>
              <a:srgbClr val="FF0000"/>
            </a:solidFill>
            <a:prstDash val="solid"/>
            <a:headEnd type="none" w="med" len="med"/>
            <a:tailEnd type="triangle" w="med" len="med"/>
          </a:ln>
        </p:spPr>
      </p:sp>
      <p:sp>
        <p:nvSpPr>
          <p:cNvPr id="30" name="直接连接符 26639"/>
          <p:cNvSpPr/>
          <p:nvPr/>
        </p:nvSpPr>
        <p:spPr>
          <a:xfrm>
            <a:off x="6132876" y="1924363"/>
            <a:ext cx="300037" cy="1926061"/>
          </a:xfrm>
          <a:prstGeom prst="line">
            <a:avLst/>
          </a:prstGeom>
          <a:ln w="57150" cap="flat" cmpd="sng">
            <a:solidFill>
              <a:srgbClr val="FF0000"/>
            </a:solidFill>
            <a:prstDash val="solid"/>
            <a:headEnd type="none" w="med" len="med"/>
            <a:tailEnd type="triangle" w="med" len="med"/>
          </a:ln>
        </p:spPr>
      </p:sp>
      <p:sp>
        <p:nvSpPr>
          <p:cNvPr id="2" name="圆角矩形 1"/>
          <p:cNvSpPr/>
          <p:nvPr/>
        </p:nvSpPr>
        <p:spPr>
          <a:xfrm>
            <a:off x="8308148" y="904179"/>
            <a:ext cx="352425" cy="82300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8145" tIns="39072" rIns="78145" bIns="39072" anchor="ctr"/>
          <a:lstStyle/>
          <a:p>
            <a:pPr algn="ctr" defTabSz="781446" eaLnBrk="0" fontAlgn="base" hangingPunct="0">
              <a:spcBef>
                <a:spcPct val="0"/>
              </a:spcBef>
              <a:spcAft>
                <a:spcPct val="0"/>
              </a:spcAft>
              <a:defRPr/>
            </a:pPr>
            <a:r>
              <a:rPr lang="zh-CN" altLang="en-US" sz="2300" b="1" dirty="0">
                <a:solidFill>
                  <a:schemeClr val="tx1"/>
                </a:solidFill>
                <a:latin typeface="黑体" panose="02010609060101010101" pitchFamily="49" charset="-122"/>
                <a:ea typeface="黑体" panose="02010609060101010101" pitchFamily="49" charset="-122"/>
              </a:rPr>
              <a:t>日本</a:t>
            </a:r>
          </a:p>
        </p:txBody>
      </p:sp>
      <p:sp>
        <p:nvSpPr>
          <p:cNvPr id="14" name="圆角矩形 13"/>
          <p:cNvSpPr/>
          <p:nvPr/>
        </p:nvSpPr>
        <p:spPr>
          <a:xfrm>
            <a:off x="7739030" y="1512860"/>
            <a:ext cx="353616" cy="82300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8145" tIns="39072" rIns="78145" bIns="39072" anchor="ctr"/>
          <a:lstStyle/>
          <a:p>
            <a:pPr algn="ctr" defTabSz="781446" eaLnBrk="0" fontAlgn="base" hangingPunct="0">
              <a:spcBef>
                <a:spcPct val="0"/>
              </a:spcBef>
              <a:spcAft>
                <a:spcPct val="0"/>
              </a:spcAft>
              <a:defRPr/>
            </a:pPr>
            <a:r>
              <a:rPr lang="zh-CN" altLang="en-US" sz="2300" b="1" dirty="0">
                <a:solidFill>
                  <a:schemeClr val="tx1"/>
                </a:solidFill>
                <a:latin typeface="黑体" panose="02010609060101010101" pitchFamily="49" charset="-122"/>
                <a:ea typeface="黑体" panose="02010609060101010101" pitchFamily="49" charset="-122"/>
              </a:rPr>
              <a:t>朝鲜</a:t>
            </a:r>
          </a:p>
        </p:txBody>
      </p:sp>
      <p:sp>
        <p:nvSpPr>
          <p:cNvPr id="15" name="圆角矩形 14"/>
          <p:cNvSpPr/>
          <p:nvPr/>
        </p:nvSpPr>
        <p:spPr>
          <a:xfrm>
            <a:off x="6484110" y="3693253"/>
            <a:ext cx="445294" cy="1225935"/>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8145" tIns="39072" rIns="78145" bIns="39072" anchor="ctr"/>
          <a:lstStyle/>
          <a:p>
            <a:pPr algn="ctr" defTabSz="781446" eaLnBrk="0" fontAlgn="base" hangingPunct="0">
              <a:spcBef>
                <a:spcPct val="0"/>
              </a:spcBef>
              <a:spcAft>
                <a:spcPct val="0"/>
              </a:spcAft>
              <a:defRPr/>
            </a:pPr>
            <a:r>
              <a:rPr lang="zh-CN" altLang="en-US" sz="2300" b="1" dirty="0">
                <a:solidFill>
                  <a:schemeClr val="tx1"/>
                </a:solidFill>
                <a:latin typeface="黑体" panose="02010609060101010101" pitchFamily="49" charset="-122"/>
                <a:ea typeface="黑体" panose="02010609060101010101" pitchFamily="49" charset="-122"/>
              </a:rPr>
              <a:t>东南亚</a:t>
            </a:r>
          </a:p>
        </p:txBody>
      </p:sp>
      <p:sp>
        <p:nvSpPr>
          <p:cNvPr id="29" name="直接连接符 26639"/>
          <p:cNvSpPr/>
          <p:nvPr/>
        </p:nvSpPr>
        <p:spPr>
          <a:xfrm flipV="1">
            <a:off x="6140021" y="1308539"/>
            <a:ext cx="2158602" cy="300054"/>
          </a:xfrm>
          <a:prstGeom prst="line">
            <a:avLst/>
          </a:prstGeom>
          <a:ln w="57150" cap="flat" cmpd="sng">
            <a:solidFill>
              <a:srgbClr val="FF0000"/>
            </a:solidFill>
            <a:prstDash val="solid"/>
            <a:headEnd type="none" w="med" len="med"/>
            <a:tailEnd type="triangle" w="med" len="med"/>
          </a:ln>
        </p:spPr>
      </p:sp>
      <p:sp>
        <p:nvSpPr>
          <p:cNvPr id="21528" name="直接连接符 26639"/>
          <p:cNvSpPr/>
          <p:nvPr/>
        </p:nvSpPr>
        <p:spPr>
          <a:xfrm flipV="1">
            <a:off x="6140021" y="1801484"/>
            <a:ext cx="1590675" cy="41436"/>
          </a:xfrm>
          <a:prstGeom prst="line">
            <a:avLst/>
          </a:prstGeom>
          <a:ln w="57150" cap="flat" cmpd="sng">
            <a:solidFill>
              <a:srgbClr val="FF0000"/>
            </a:solidFill>
            <a:prstDash val="solid"/>
            <a:headEnd type="none" w="med" len="med"/>
            <a:tailEnd type="triangle" w="med" len="med"/>
          </a:ln>
        </p:spPr>
      </p:sp>
      <p:sp>
        <p:nvSpPr>
          <p:cNvPr id="16" name="圆角矩形 15"/>
          <p:cNvSpPr/>
          <p:nvPr/>
        </p:nvSpPr>
        <p:spPr>
          <a:xfrm>
            <a:off x="2455036" y="2151547"/>
            <a:ext cx="353616" cy="82300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8145" tIns="39072" rIns="78145" bIns="39072" anchor="ctr"/>
          <a:lstStyle/>
          <a:p>
            <a:pPr algn="ctr" defTabSz="781446" eaLnBrk="0" fontAlgn="base" hangingPunct="0">
              <a:spcBef>
                <a:spcPct val="0"/>
              </a:spcBef>
              <a:spcAft>
                <a:spcPct val="0"/>
              </a:spcAft>
              <a:defRPr/>
            </a:pPr>
            <a:r>
              <a:rPr lang="zh-CN" altLang="en-US" sz="2300" b="1" dirty="0">
                <a:solidFill>
                  <a:schemeClr val="tx1"/>
                </a:solidFill>
                <a:latin typeface="黑体" panose="02010609060101010101" pitchFamily="49" charset="-122"/>
                <a:ea typeface="黑体" panose="02010609060101010101" pitchFamily="49" charset="-122"/>
              </a:rPr>
              <a:t>波斯</a:t>
            </a:r>
          </a:p>
        </p:txBody>
      </p:sp>
      <p:sp>
        <p:nvSpPr>
          <p:cNvPr id="24" name="矩形 23"/>
          <p:cNvSpPr/>
          <p:nvPr/>
        </p:nvSpPr>
        <p:spPr>
          <a:xfrm>
            <a:off x="979156" y="5627915"/>
            <a:ext cx="7553284" cy="817571"/>
          </a:xfrm>
          <a:prstGeom prst="rect">
            <a:avLst/>
          </a:prstGeom>
        </p:spPr>
        <p:txBody>
          <a:bodyPr wrap="square" lIns="78145" tIns="39072" rIns="78145" bIns="39072">
            <a:spAutoFit/>
          </a:bodyPr>
          <a:lstStyle/>
          <a:p>
            <a:pPr lvl="0"/>
            <a:r>
              <a:rPr lang="en-US" altLang="zh-CN" sz="2400" b="1" dirty="0">
                <a:solidFill>
                  <a:prstClr val="black"/>
                </a:solidFill>
                <a:latin typeface="黑体" panose="02010609060101010101" pitchFamily="49" charset="-122"/>
                <a:ea typeface="黑体" panose="02010609060101010101" pitchFamily="49" charset="-122"/>
              </a:rPr>
              <a:t>13</a:t>
            </a:r>
            <a:r>
              <a:rPr lang="zh-CN" altLang="en-US" sz="2400" b="1" dirty="0">
                <a:solidFill>
                  <a:prstClr val="black"/>
                </a:solidFill>
                <a:latin typeface="黑体" panose="02010609060101010101" pitchFamily="49" charset="-122"/>
                <a:ea typeface="黑体" panose="02010609060101010101" pitchFamily="49" charset="-122"/>
              </a:rPr>
              <a:t>世纪传入</a:t>
            </a:r>
            <a:r>
              <a:rPr lang="zh-CN" altLang="en-US" sz="2400" b="1" dirty="0">
                <a:solidFill>
                  <a:srgbClr val="C00000"/>
                </a:solidFill>
                <a:latin typeface="黑体" panose="02010609060101010101" pitchFamily="49" charset="-122"/>
                <a:ea typeface="黑体" panose="02010609060101010101" pitchFamily="49" charset="-122"/>
              </a:rPr>
              <a:t>朝鲜</a:t>
            </a:r>
            <a:r>
              <a:rPr lang="zh-CN" altLang="en-US" sz="2400" b="1" dirty="0">
                <a:solidFill>
                  <a:prstClr val="black"/>
                </a:solidFill>
                <a:latin typeface="黑体" panose="02010609060101010101" pitchFamily="49" charset="-122"/>
                <a:ea typeface="黑体" panose="02010609060101010101" pitchFamily="49" charset="-122"/>
              </a:rPr>
              <a:t>，之后传到</a:t>
            </a:r>
            <a:r>
              <a:rPr lang="zh-CN" altLang="en-US" sz="2400" b="1" dirty="0">
                <a:solidFill>
                  <a:srgbClr val="C00000"/>
                </a:solidFill>
                <a:latin typeface="黑体" panose="02010609060101010101" pitchFamily="49" charset="-122"/>
                <a:ea typeface="黑体" panose="02010609060101010101" pitchFamily="49" charset="-122"/>
              </a:rPr>
              <a:t>日本</a:t>
            </a:r>
            <a:r>
              <a:rPr lang="zh-CN" altLang="en-US" sz="2400" b="1" dirty="0">
                <a:solidFill>
                  <a:prstClr val="black"/>
                </a:solidFill>
                <a:latin typeface="黑体" panose="02010609060101010101" pitchFamily="49" charset="-122"/>
                <a:ea typeface="黑体" panose="02010609060101010101" pitchFamily="49" charset="-122"/>
              </a:rPr>
              <a:t>及</a:t>
            </a:r>
            <a:r>
              <a:rPr lang="zh-CN" altLang="en-US" sz="2400" b="1" dirty="0">
                <a:solidFill>
                  <a:srgbClr val="C00000"/>
                </a:solidFill>
                <a:latin typeface="黑体" panose="02010609060101010101" pitchFamily="49" charset="-122"/>
                <a:ea typeface="黑体" panose="02010609060101010101" pitchFamily="49" charset="-122"/>
              </a:rPr>
              <a:t>东南亚地区</a:t>
            </a:r>
            <a:r>
              <a:rPr lang="zh-CN" altLang="en-US" sz="2400" b="1" dirty="0">
                <a:solidFill>
                  <a:prstClr val="black"/>
                </a:solidFill>
                <a:latin typeface="黑体" panose="02010609060101010101" pitchFamily="49" charset="-122"/>
                <a:ea typeface="黑体" panose="02010609060101010101" pitchFamily="49" charset="-122"/>
              </a:rPr>
              <a:t>，又经丝绸之路传到</a:t>
            </a:r>
            <a:r>
              <a:rPr lang="zh-CN" altLang="en-US" sz="2400" b="1" dirty="0">
                <a:solidFill>
                  <a:srgbClr val="C00000"/>
                </a:solidFill>
                <a:latin typeface="黑体" panose="02010609060101010101" pitchFamily="49" charset="-122"/>
                <a:ea typeface="黑体" panose="02010609060101010101" pitchFamily="49" charset="-122"/>
              </a:rPr>
              <a:t>波斯</a:t>
            </a:r>
            <a:r>
              <a:rPr lang="zh-CN" altLang="en-US" sz="2400" b="1" dirty="0">
                <a:solidFill>
                  <a:prstClr val="black"/>
                </a:solidFill>
                <a:latin typeface="黑体" panose="02010609060101010101" pitchFamily="49" charset="-122"/>
                <a:ea typeface="黑体" panose="02010609060101010101" pitchFamily="49" charset="-122"/>
              </a:rPr>
              <a:t>，后经蒙古人的西征等途径传入</a:t>
            </a:r>
            <a:r>
              <a:rPr lang="zh-CN" altLang="en-US" sz="2400" b="1" dirty="0">
                <a:solidFill>
                  <a:srgbClr val="C00000"/>
                </a:solidFill>
                <a:latin typeface="黑体" panose="02010609060101010101" pitchFamily="49" charset="-122"/>
                <a:ea typeface="黑体" panose="02010609060101010101" pitchFamily="49" charset="-122"/>
              </a:rPr>
              <a:t>欧洲</a:t>
            </a:r>
            <a:r>
              <a:rPr lang="zh-CN" altLang="en-US" sz="2400" b="1" dirty="0">
                <a:solidFill>
                  <a:prstClr val="black"/>
                </a:solidFill>
                <a:latin typeface="黑体" panose="02010609060101010101" pitchFamily="49" charset="-122"/>
                <a:ea typeface="黑体" panose="02010609060101010101" pitchFamily="49" charset="-122"/>
              </a:rPr>
              <a:t>。</a:t>
            </a:r>
          </a:p>
        </p:txBody>
      </p:sp>
      <p:sp>
        <p:nvSpPr>
          <p:cNvPr id="18" name="TextBox 17"/>
          <p:cNvSpPr txBox="1"/>
          <p:nvPr/>
        </p:nvSpPr>
        <p:spPr>
          <a:xfrm>
            <a:off x="360402" y="1295400"/>
            <a:ext cx="553998" cy="3124200"/>
          </a:xfrm>
          <a:prstGeom prst="rect">
            <a:avLst/>
          </a:prstGeom>
          <a:noFill/>
        </p:spPr>
        <p:txBody>
          <a:bodyPr vert="eaVert" wrap="square" rtlCol="0">
            <a:spAutoFit/>
          </a:bodyPr>
          <a:lstStyle/>
          <a:p>
            <a:r>
              <a:rPr lang="zh-CN" altLang="en-US" sz="2400" b="1" dirty="0"/>
              <a:t>印刷术的传播</a:t>
            </a:r>
          </a:p>
        </p:txBody>
      </p:sp>
      <p:sp>
        <p:nvSpPr>
          <p:cNvPr id="20" name="TextBox 19"/>
          <p:cNvSpPr txBox="1"/>
          <p:nvPr/>
        </p:nvSpPr>
        <p:spPr>
          <a:xfrm>
            <a:off x="0" y="228600"/>
            <a:ext cx="73914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第一篇章      </a:t>
            </a:r>
            <a:r>
              <a:rPr lang="zh-CN" altLang="zh-CN" sz="2400" b="1" dirty="0">
                <a:latin typeface="方正粗黑宋简体" pitchFamily="2" charset="-122"/>
                <a:ea typeface="方正粗黑宋简体" pitchFamily="2" charset="-122"/>
              </a:rPr>
              <a:t>宋元科技展创新</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1528"/>
                                        </p:tgtEl>
                                        <p:attrNameLst>
                                          <p:attrName>style.visibility</p:attrName>
                                        </p:attrNameLst>
                                      </p:cBhvr>
                                      <p:to>
                                        <p:strVal val="visible"/>
                                      </p:to>
                                    </p:set>
                                    <p:anim calcmode="lin" valueType="num">
                                      <p:cBhvr additive="base">
                                        <p:cTn id="27" dur="500" fill="hold"/>
                                        <p:tgtEl>
                                          <p:spTgt spid="21528"/>
                                        </p:tgtEl>
                                        <p:attrNameLst>
                                          <p:attrName>ppt_x</p:attrName>
                                        </p:attrNameLst>
                                      </p:cBhvr>
                                      <p:tavLst>
                                        <p:tav tm="0">
                                          <p:val>
                                            <p:strVal val="0-#ppt_w/2"/>
                                          </p:val>
                                        </p:tav>
                                        <p:tav tm="100000">
                                          <p:val>
                                            <p:strVal val="#ppt_x"/>
                                          </p:val>
                                        </p:tav>
                                      </p:tavLst>
                                    </p:anim>
                                    <p:anim calcmode="lin" valueType="num">
                                      <p:cBhvr additive="base">
                                        <p:cTn id="28" dur="500" fill="hold"/>
                                        <p:tgtEl>
                                          <p:spTgt spid="215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fill="hold"/>
                                        <p:tgtEl>
                                          <p:spTgt spid="29"/>
                                        </p:tgtEl>
                                        <p:attrNameLst>
                                          <p:attrName>ppt_x</p:attrName>
                                        </p:attrNameLst>
                                      </p:cBhvr>
                                      <p:tavLst>
                                        <p:tav tm="0">
                                          <p:val>
                                            <p:strVal val="0-#ppt_w/2"/>
                                          </p:val>
                                        </p:tav>
                                        <p:tav tm="100000">
                                          <p:val>
                                            <p:strVal val="#ppt_x"/>
                                          </p:val>
                                        </p:tav>
                                      </p:tavLst>
                                    </p:anim>
                                    <p:anim calcmode="lin" valueType="num">
                                      <p:cBhvr additive="base">
                                        <p:cTn id="39"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8" presetClass="entr" presetSubtype="16"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diamond(in)">
                                      <p:cBhvr>
                                        <p:cTn id="44" dur="10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9"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0-#ppt_w/2"/>
                                          </p:val>
                                        </p:tav>
                                        <p:tav tm="100000">
                                          <p:val>
                                            <p:strVal val="#ppt_x"/>
                                          </p:val>
                                        </p:tav>
                                      </p:tavLst>
                                    </p:anim>
                                    <p:anim calcmode="lin" valueType="num">
                                      <p:cBhvr additive="base">
                                        <p:cTn id="50"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down)">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nodeType="clickEffect">
                                  <p:stCondLst>
                                    <p:cond delay="0"/>
                                  </p:stCondLst>
                                  <p:childTnLst>
                                    <p:set>
                                      <p:cBhvr>
                                        <p:cTn id="59" dur="1" fill="hold">
                                          <p:stCondLst>
                                            <p:cond delay="0"/>
                                          </p:stCondLst>
                                        </p:cTn>
                                        <p:tgtEl>
                                          <p:spTgt spid="21529"/>
                                        </p:tgtEl>
                                        <p:attrNameLst>
                                          <p:attrName>style.visibility</p:attrName>
                                        </p:attrNameLst>
                                      </p:cBhvr>
                                      <p:to>
                                        <p:strVal val="visible"/>
                                      </p:to>
                                    </p:set>
                                    <p:anim calcmode="lin" valueType="num">
                                      <p:cBhvr additive="base">
                                        <p:cTn id="60" dur="500" fill="hold"/>
                                        <p:tgtEl>
                                          <p:spTgt spid="21529"/>
                                        </p:tgtEl>
                                        <p:attrNameLst>
                                          <p:attrName>ppt_x</p:attrName>
                                        </p:attrNameLst>
                                      </p:cBhvr>
                                      <p:tavLst>
                                        <p:tav tm="0">
                                          <p:val>
                                            <p:strVal val="1+#ppt_w/2"/>
                                          </p:val>
                                        </p:tav>
                                        <p:tav tm="100000">
                                          <p:val>
                                            <p:strVal val="#ppt_x"/>
                                          </p:val>
                                        </p:tav>
                                      </p:tavLst>
                                    </p:anim>
                                    <p:anim calcmode="lin" valueType="num">
                                      <p:cBhvr additive="base">
                                        <p:cTn id="61" dur="500" fill="hold"/>
                                        <p:tgtEl>
                                          <p:spTgt spid="21529"/>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box(in)">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nodeType="clickEffect">
                                  <p:stCondLst>
                                    <p:cond delay="0"/>
                                  </p:stCondLst>
                                  <p:childTnLst>
                                    <p:set>
                                      <p:cBhvr>
                                        <p:cTn id="70" dur="1" fill="hold">
                                          <p:stCondLst>
                                            <p:cond delay="0"/>
                                          </p:stCondLst>
                                        </p:cTn>
                                        <p:tgtEl>
                                          <p:spTgt spid="21530"/>
                                        </p:tgtEl>
                                        <p:attrNameLst>
                                          <p:attrName>style.visibility</p:attrName>
                                        </p:attrNameLst>
                                      </p:cBhvr>
                                      <p:to>
                                        <p:strVal val="visible"/>
                                      </p:to>
                                    </p:set>
                                    <p:anim calcmode="lin" valueType="num">
                                      <p:cBhvr additive="base">
                                        <p:cTn id="71" dur="500" fill="hold"/>
                                        <p:tgtEl>
                                          <p:spTgt spid="21530"/>
                                        </p:tgtEl>
                                        <p:attrNameLst>
                                          <p:attrName>ppt_x</p:attrName>
                                        </p:attrNameLst>
                                      </p:cBhvr>
                                      <p:tavLst>
                                        <p:tav tm="0">
                                          <p:val>
                                            <p:strVal val="1+#ppt_w/2"/>
                                          </p:val>
                                        </p:tav>
                                        <p:tav tm="100000">
                                          <p:val>
                                            <p:strVal val="#ppt_x"/>
                                          </p:val>
                                        </p:tav>
                                      </p:tavLst>
                                    </p:anim>
                                    <p:anim calcmode="lin" valueType="num">
                                      <p:cBhvr additive="base">
                                        <p:cTn id="72" dur="500" fill="hold"/>
                                        <p:tgtEl>
                                          <p:spTgt spid="21530"/>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1" presetClass="entr" presetSubtype="4" fill="hold" grpId="0" nodeType="clickEffect">
                                  <p:stCondLst>
                                    <p:cond delay="0"/>
                                  </p:stCondLst>
                                  <p:childTnLst>
                                    <p:set>
                                      <p:cBhvr>
                                        <p:cTn id="76" dur="1" fill="hold">
                                          <p:stCondLst>
                                            <p:cond delay="0"/>
                                          </p:stCondLst>
                                        </p:cTn>
                                        <p:tgtEl>
                                          <p:spTgt spid="17414"/>
                                        </p:tgtEl>
                                        <p:attrNameLst>
                                          <p:attrName>style.visibility</p:attrName>
                                        </p:attrNameLst>
                                      </p:cBhvr>
                                      <p:to>
                                        <p:strVal val="visible"/>
                                      </p:to>
                                    </p:set>
                                    <p:animEffect transition="in" filter="wheel(4)">
                                      <p:cBhvr>
                                        <p:cTn id="77" dur="500"/>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p:bldP spid="17414" grpId="0" animBg="1"/>
      <p:bldP spid="2" grpId="0" animBg="1"/>
      <p:bldP spid="14" grpId="0" animBg="1"/>
      <p:bldP spid="15" grpId="0" animBg="1"/>
      <p:bldP spid="16" grpId="0" animBg="1"/>
      <p:bldP spid="24" grpId="0"/>
      <p:bldP spid="18"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5"/>
          <p:cNvSpPr>
            <a:spLocks noChangeArrowheads="1"/>
          </p:cNvSpPr>
          <p:nvPr/>
        </p:nvSpPr>
        <p:spPr bwMode="auto">
          <a:xfrm>
            <a:off x="357188" y="1152525"/>
            <a:ext cx="8286750" cy="2062163"/>
          </a:xfrm>
          <a:prstGeom prst="rect">
            <a:avLst/>
          </a:prstGeom>
          <a:noFill/>
          <a:ln w="9525">
            <a:noFill/>
            <a:miter lim="800000"/>
            <a:headEnd/>
            <a:tailEnd/>
          </a:ln>
        </p:spPr>
        <p:txBody>
          <a:bodyPr>
            <a:spAutoFit/>
          </a:bodyPr>
          <a:lstStyle/>
          <a:p>
            <a:r>
              <a:rPr lang="zh-CN" altLang="en-US" sz="3200" dirty="0">
                <a:latin typeface="Franklin Gothic Book"/>
                <a:ea typeface="黑体" pitchFamily="2" charset="-122"/>
              </a:rPr>
              <a:t>“如果没有从中国引进印刷术，欧洲可能要长期停留在手抄本的状况，书面文献不可能如此广泛流传。”</a:t>
            </a:r>
            <a:endParaRPr lang="en-US" altLang="zh-CN" sz="3200" dirty="0">
              <a:latin typeface="Franklin Gothic Book"/>
              <a:ea typeface="黑体" pitchFamily="2" charset="-122"/>
            </a:endParaRPr>
          </a:p>
          <a:p>
            <a:pPr algn="r"/>
            <a:r>
              <a:rPr lang="en-US" altLang="zh-CN" sz="3200" dirty="0">
                <a:latin typeface="Franklin Gothic Book"/>
                <a:ea typeface="黑体" pitchFamily="2" charset="-122"/>
              </a:rPr>
              <a:t>——</a:t>
            </a:r>
            <a:r>
              <a:rPr lang="zh-CN" altLang="en-US" sz="3200" dirty="0">
                <a:latin typeface="Franklin Gothic Book"/>
                <a:ea typeface="黑体" pitchFamily="2" charset="-122"/>
              </a:rPr>
              <a:t>美国著名学者  罗伯特</a:t>
            </a:r>
          </a:p>
        </p:txBody>
      </p:sp>
      <p:grpSp>
        <p:nvGrpSpPr>
          <p:cNvPr id="2" name="组合 12"/>
          <p:cNvGrpSpPr>
            <a:grpSpLocks/>
          </p:cNvGrpSpPr>
          <p:nvPr/>
        </p:nvGrpSpPr>
        <p:grpSpPr bwMode="auto">
          <a:xfrm>
            <a:off x="228600" y="3276600"/>
            <a:ext cx="9144000" cy="3286125"/>
            <a:chOff x="-31" y="3571876"/>
            <a:chExt cx="9715543" cy="3286124"/>
          </a:xfrm>
        </p:grpSpPr>
        <p:pic>
          <p:nvPicPr>
            <p:cNvPr id="29701" name="图片 8" descr="539ec4daN84ee6a59.jpg"/>
            <p:cNvPicPr>
              <a:picLocks noChangeAspect="1"/>
            </p:cNvPicPr>
            <p:nvPr/>
          </p:nvPicPr>
          <p:blipFill>
            <a:blip r:embed="rId2" cstate="print"/>
            <a:srcRect/>
            <a:stretch>
              <a:fillRect/>
            </a:stretch>
          </p:blipFill>
          <p:spPr bwMode="auto">
            <a:xfrm>
              <a:off x="6429388" y="3571876"/>
              <a:ext cx="3286124" cy="3286124"/>
            </a:xfrm>
            <a:prstGeom prst="rect">
              <a:avLst/>
            </a:prstGeom>
            <a:noFill/>
            <a:ln w="9525">
              <a:noFill/>
              <a:miter lim="800000"/>
              <a:headEnd/>
              <a:tailEnd/>
            </a:ln>
          </p:spPr>
        </p:pic>
        <p:pic>
          <p:nvPicPr>
            <p:cNvPr id="29702" name="图片 9" descr="01300000870086129212127369387.jpg"/>
            <p:cNvPicPr>
              <a:picLocks noChangeAspect="1"/>
            </p:cNvPicPr>
            <p:nvPr/>
          </p:nvPicPr>
          <p:blipFill>
            <a:blip r:embed="rId3" cstate="print"/>
            <a:srcRect/>
            <a:stretch>
              <a:fillRect/>
            </a:stretch>
          </p:blipFill>
          <p:spPr bwMode="auto">
            <a:xfrm>
              <a:off x="1928794" y="3571900"/>
              <a:ext cx="3143248" cy="3143248"/>
            </a:xfrm>
            <a:prstGeom prst="rect">
              <a:avLst/>
            </a:prstGeom>
            <a:noFill/>
            <a:ln w="9525">
              <a:noFill/>
              <a:miter lim="800000"/>
              <a:headEnd/>
              <a:tailEnd/>
            </a:ln>
          </p:spPr>
        </p:pic>
        <p:pic>
          <p:nvPicPr>
            <p:cNvPr id="29703" name="图片 10" descr="se12224692.jpg"/>
            <p:cNvPicPr>
              <a:picLocks noChangeAspect="1"/>
            </p:cNvPicPr>
            <p:nvPr/>
          </p:nvPicPr>
          <p:blipFill>
            <a:blip r:embed="rId4" cstate="print"/>
            <a:srcRect/>
            <a:stretch>
              <a:fillRect/>
            </a:stretch>
          </p:blipFill>
          <p:spPr bwMode="auto">
            <a:xfrm>
              <a:off x="4699158" y="3571876"/>
              <a:ext cx="2230296" cy="3143248"/>
            </a:xfrm>
            <a:prstGeom prst="rect">
              <a:avLst/>
            </a:prstGeom>
            <a:noFill/>
            <a:ln w="9525">
              <a:noFill/>
              <a:miter lim="800000"/>
              <a:headEnd/>
              <a:tailEnd/>
            </a:ln>
          </p:spPr>
        </p:pic>
        <p:pic>
          <p:nvPicPr>
            <p:cNvPr id="29704" name="图片 6" descr="4b70ca53a63ecdf57b2a9.jpg"/>
            <p:cNvPicPr>
              <a:picLocks noChangeAspect="1"/>
            </p:cNvPicPr>
            <p:nvPr/>
          </p:nvPicPr>
          <p:blipFill>
            <a:blip r:embed="rId5" cstate="print"/>
            <a:srcRect/>
            <a:stretch>
              <a:fillRect/>
            </a:stretch>
          </p:blipFill>
          <p:spPr bwMode="auto">
            <a:xfrm>
              <a:off x="-31" y="3641583"/>
              <a:ext cx="2286016" cy="3073565"/>
            </a:xfrm>
            <a:prstGeom prst="rect">
              <a:avLst/>
            </a:prstGeom>
            <a:noFill/>
            <a:ln w="9525">
              <a:noFill/>
              <a:miter lim="800000"/>
              <a:headEnd/>
              <a:tailEnd/>
            </a:ln>
          </p:spPr>
        </p:pic>
      </p:grpSp>
      <p:sp>
        <p:nvSpPr>
          <p:cNvPr id="167" name=" 167"/>
          <p:cNvSpPr/>
          <p:nvPr/>
        </p:nvSpPr>
        <p:spPr>
          <a:xfrm>
            <a:off x="500034" y="4214842"/>
            <a:ext cx="8141047" cy="1272559"/>
          </a:xfrm>
          <a:prstGeom prst="roundRect">
            <a:avLst/>
          </a:prstGeom>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600" b="1" dirty="0">
                <a:solidFill>
                  <a:srgbClr val="FF0000"/>
                </a:solidFill>
                <a:latin typeface="黑体" panose="02010609060101010101" charset="-122"/>
              </a:rPr>
              <a:t>推动了知识的传播，促进了世界文学和人类文明的发展。</a:t>
            </a:r>
          </a:p>
        </p:txBody>
      </p:sp>
      <p:sp>
        <p:nvSpPr>
          <p:cNvPr id="10" name="矩形 9"/>
          <p:cNvSpPr/>
          <p:nvPr/>
        </p:nvSpPr>
        <p:spPr>
          <a:xfrm>
            <a:off x="2590800" y="1676400"/>
            <a:ext cx="30480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6934200" y="2133600"/>
            <a:ext cx="12954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1295400" y="2590800"/>
            <a:ext cx="1524000"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TextBox 13"/>
          <p:cNvSpPr txBox="1"/>
          <p:nvPr/>
        </p:nvSpPr>
        <p:spPr>
          <a:xfrm>
            <a:off x="0" y="228600"/>
            <a:ext cx="73914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第一篇章      </a:t>
            </a:r>
            <a:r>
              <a:rPr lang="zh-CN" altLang="zh-CN" sz="2400" b="1" dirty="0">
                <a:latin typeface="方正粗黑宋简体" pitchFamily="2" charset="-122"/>
                <a:ea typeface="方正粗黑宋简体" pitchFamily="2" charset="-122"/>
              </a:rPr>
              <a:t>宋元科技展创新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167" grpId="0" animBg="1"/>
      <p:bldP spid="10" grpId="0" animBg="1"/>
      <p:bldP spid="11" grpId="0" animBg="1"/>
      <p:bldP spid="12" grpId="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00063" y="1981200"/>
            <a:ext cx="3000375" cy="4495800"/>
            <a:chOff x="500063" y="1981200"/>
            <a:chExt cx="3000375" cy="4495800"/>
          </a:xfrm>
        </p:grpSpPr>
        <p:pic>
          <p:nvPicPr>
            <p:cNvPr id="13" name="图片 12" descr="jj25_p04_副本.png"/>
            <p:cNvPicPr>
              <a:picLocks noChangeAspect="1"/>
            </p:cNvPicPr>
            <p:nvPr/>
          </p:nvPicPr>
          <p:blipFill>
            <a:blip r:embed="rId2" cstate="print"/>
            <a:srcRect/>
            <a:stretch>
              <a:fillRect/>
            </a:stretch>
          </p:blipFill>
          <p:spPr bwMode="auto">
            <a:xfrm>
              <a:off x="1066800" y="1981200"/>
              <a:ext cx="1708150" cy="1428750"/>
            </a:xfrm>
            <a:prstGeom prst="rect">
              <a:avLst/>
            </a:prstGeom>
            <a:noFill/>
            <a:ln w="9525">
              <a:noFill/>
              <a:miter lim="800000"/>
              <a:headEnd/>
              <a:tailEnd/>
            </a:ln>
          </p:spPr>
        </p:pic>
        <p:grpSp>
          <p:nvGrpSpPr>
            <p:cNvPr id="2" name="组合 21"/>
            <p:cNvGrpSpPr>
              <a:grpSpLocks/>
            </p:cNvGrpSpPr>
            <p:nvPr/>
          </p:nvGrpSpPr>
          <p:grpSpPr bwMode="auto">
            <a:xfrm>
              <a:off x="500063" y="3571875"/>
              <a:ext cx="3000375" cy="2357438"/>
              <a:chOff x="1237145" y="4429132"/>
              <a:chExt cx="2191848" cy="2726009"/>
            </a:xfrm>
          </p:grpSpPr>
          <p:sp>
            <p:nvSpPr>
              <p:cNvPr id="11" name="矩形 10"/>
              <p:cNvSpPr/>
              <p:nvPr/>
            </p:nvSpPr>
            <p:spPr>
              <a:xfrm>
                <a:off x="1237145" y="4429132"/>
                <a:ext cx="2191848" cy="2726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ffectLst>
                    <a:outerShdw blurRad="38100" dist="38100" dir="2700000" algn="tl">
                      <a:srgbClr val="000000">
                        <a:alpha val="43137"/>
                      </a:srgbClr>
                    </a:outerShdw>
                  </a:effectLst>
                </a:endParaRPr>
              </a:p>
            </p:txBody>
          </p:sp>
          <p:sp>
            <p:nvSpPr>
              <p:cNvPr id="16" name="矩形 15"/>
              <p:cNvSpPr/>
              <p:nvPr/>
            </p:nvSpPr>
            <p:spPr>
              <a:xfrm>
                <a:off x="1357755" y="4594345"/>
                <a:ext cx="1952948" cy="2467175"/>
              </a:xfrm>
              <a:prstGeom prst="rect">
                <a:avLst/>
              </a:prstGeom>
            </p:spPr>
            <p:txBody>
              <a:bodyPr>
                <a:spAutoFit/>
              </a:bodyPr>
              <a:lstStyle/>
              <a:p>
                <a:pPr fontAlgn="auto">
                  <a:spcBef>
                    <a:spcPts val="0"/>
                  </a:spcBef>
                  <a:spcAft>
                    <a:spcPts val="0"/>
                  </a:spcAft>
                  <a:defRPr/>
                </a:pPr>
                <a:r>
                  <a:rPr lang="zh-CN" altLang="en-US" sz="3200" b="1" dirty="0">
                    <a:solidFill>
                      <a:srgbClr val="FFFF00"/>
                    </a:solidFill>
                    <a:effectLst>
                      <a:outerShdw blurRad="38100" dist="38100" dir="2700000" algn="tl">
                        <a:srgbClr val="000000">
                          <a:alpha val="43137"/>
                        </a:srgbClr>
                      </a:outerShdw>
                    </a:effectLst>
                    <a:latin typeface="+mn-lt"/>
                    <a:ea typeface="+mn-ea"/>
                  </a:rPr>
                  <a:t>利用机械传动</a:t>
                </a:r>
                <a:endParaRPr lang="en-US" altLang="zh-CN" sz="3200" b="1" dirty="0">
                  <a:solidFill>
                    <a:srgbClr val="FFFF00"/>
                  </a:solidFill>
                  <a:effectLst>
                    <a:outerShdw blurRad="38100" dist="38100" dir="2700000" algn="tl">
                      <a:srgbClr val="000000">
                        <a:alpha val="43137"/>
                      </a:srgbClr>
                    </a:outerShdw>
                  </a:effectLst>
                  <a:latin typeface="+mn-lt"/>
                  <a:ea typeface="+mn-ea"/>
                </a:endParaRPr>
              </a:p>
              <a:p>
                <a:pPr fontAlgn="auto">
                  <a:spcBef>
                    <a:spcPts val="0"/>
                  </a:spcBef>
                  <a:spcAft>
                    <a:spcPts val="0"/>
                  </a:spcAft>
                  <a:defRPr/>
                </a:pPr>
                <a:r>
                  <a:rPr lang="zh-CN" altLang="en-US" sz="3200" b="1" dirty="0">
                    <a:solidFill>
                      <a:srgbClr val="FFFF00"/>
                    </a:solidFill>
                    <a:effectLst>
                      <a:outerShdw blurRad="38100" dist="38100" dir="2700000" algn="tl">
                        <a:srgbClr val="000000">
                          <a:alpha val="43137"/>
                        </a:srgbClr>
                      </a:outerShdw>
                    </a:effectLst>
                    <a:latin typeface="黑体" panose="02010609060101010101" charset="-122"/>
                    <a:ea typeface="黑体" panose="02010609060101010101" charset="-122"/>
                  </a:rPr>
                  <a:t>指明</a:t>
                </a:r>
                <a:r>
                  <a:rPr lang="zh-CN" altLang="en-US" sz="3200" b="1" dirty="0">
                    <a:solidFill>
                      <a:srgbClr val="FFFF00"/>
                    </a:solidFill>
                    <a:effectLst>
                      <a:outerShdw blurRad="38100" dist="38100" dir="2700000" algn="tl">
                        <a:srgbClr val="000000">
                          <a:alpha val="43137"/>
                        </a:srgbClr>
                      </a:outerShdw>
                    </a:effectLst>
                    <a:latin typeface="+mn-lt"/>
                    <a:ea typeface="+mn-ea"/>
                  </a:rPr>
                  <a:t>方向，传说在黄帝时期</a:t>
                </a:r>
                <a:endParaRPr lang="en-US" altLang="zh-CN" sz="3200" b="1" dirty="0">
                  <a:solidFill>
                    <a:srgbClr val="FFFF00"/>
                  </a:solidFill>
                  <a:effectLst>
                    <a:outerShdw blurRad="38100" dist="38100" dir="2700000" algn="tl">
                      <a:srgbClr val="000000">
                        <a:alpha val="43137"/>
                      </a:srgbClr>
                    </a:outerShdw>
                  </a:effectLst>
                  <a:latin typeface="+mn-lt"/>
                  <a:ea typeface="+mn-ea"/>
                </a:endParaRPr>
              </a:p>
              <a:p>
                <a:pPr fontAlgn="auto">
                  <a:spcBef>
                    <a:spcPts val="0"/>
                  </a:spcBef>
                  <a:spcAft>
                    <a:spcPts val="0"/>
                  </a:spcAft>
                  <a:defRPr/>
                </a:pPr>
                <a:r>
                  <a:rPr lang="zh-CN" altLang="en-US" sz="3200" b="1" dirty="0">
                    <a:solidFill>
                      <a:srgbClr val="FFFF00"/>
                    </a:solidFill>
                    <a:effectLst>
                      <a:outerShdw blurRad="38100" dist="38100" dir="2700000" algn="tl">
                        <a:srgbClr val="000000">
                          <a:alpha val="43137"/>
                        </a:srgbClr>
                      </a:outerShdw>
                    </a:effectLst>
                    <a:latin typeface="+mn-lt"/>
                    <a:ea typeface="+mn-ea"/>
                  </a:rPr>
                  <a:t>发明。</a:t>
                </a:r>
              </a:p>
            </p:txBody>
          </p:sp>
        </p:grpSp>
        <p:sp>
          <p:nvSpPr>
            <p:cNvPr id="18" name="TextBox 17"/>
            <p:cNvSpPr txBox="1">
              <a:spLocks noChangeArrowheads="1"/>
            </p:cNvSpPr>
            <p:nvPr/>
          </p:nvSpPr>
          <p:spPr bwMode="auto">
            <a:xfrm>
              <a:off x="1285875" y="5954713"/>
              <a:ext cx="1266825" cy="522287"/>
            </a:xfrm>
            <a:prstGeom prst="rect">
              <a:avLst/>
            </a:prstGeom>
            <a:noFill/>
            <a:ln w="9525">
              <a:noFill/>
              <a:miter lim="800000"/>
              <a:headEnd/>
              <a:tailEnd/>
            </a:ln>
          </p:spPr>
          <p:txBody>
            <a:bodyPr wrap="none">
              <a:spAutoFit/>
            </a:bodyPr>
            <a:lstStyle/>
            <a:p>
              <a:r>
                <a:rPr lang="zh-CN" altLang="en-US" sz="2800" b="1" dirty="0">
                  <a:latin typeface="Franklin Gothic Book"/>
                  <a:ea typeface="黑体" pitchFamily="2" charset="-122"/>
                </a:rPr>
                <a:t>指南车</a:t>
              </a:r>
            </a:p>
          </p:txBody>
        </p:sp>
      </p:grpSp>
      <p:grpSp>
        <p:nvGrpSpPr>
          <p:cNvPr id="23" name="组合 22"/>
          <p:cNvGrpSpPr/>
          <p:nvPr/>
        </p:nvGrpSpPr>
        <p:grpSpPr>
          <a:xfrm>
            <a:off x="3643313" y="2006600"/>
            <a:ext cx="2286000" cy="4460875"/>
            <a:chOff x="3643313" y="2006600"/>
            <a:chExt cx="2286000" cy="4460875"/>
          </a:xfrm>
        </p:grpSpPr>
        <p:sp>
          <p:nvSpPr>
            <p:cNvPr id="10" name="矩形 9"/>
            <p:cNvSpPr/>
            <p:nvPr/>
          </p:nvSpPr>
          <p:spPr>
            <a:xfrm>
              <a:off x="3643313" y="3571875"/>
              <a:ext cx="2286000" cy="235743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sz="3200" b="1" dirty="0">
                  <a:solidFill>
                    <a:srgbClr val="FFFF00"/>
                  </a:solidFill>
                  <a:effectLst>
                    <a:outerShdw blurRad="38100" dist="38100" dir="2700000" algn="tl">
                      <a:srgbClr val="000000">
                        <a:alpha val="43137"/>
                      </a:srgbClr>
                    </a:outerShdw>
                  </a:effectLst>
                </a:rPr>
                <a:t>汉代人们利用天然磁铁做成指南工具。</a:t>
              </a:r>
            </a:p>
          </p:txBody>
        </p:sp>
        <p:pic>
          <p:nvPicPr>
            <p:cNvPr id="14" name="图片 13" descr="汉朝的司南（模型）"/>
            <p:cNvPicPr>
              <a:picLocks noChangeAspect="1"/>
            </p:cNvPicPr>
            <p:nvPr/>
          </p:nvPicPr>
          <p:blipFill>
            <a:blip r:embed="rId3" cstate="print"/>
            <a:srcRect/>
            <a:stretch>
              <a:fillRect/>
            </a:stretch>
          </p:blipFill>
          <p:spPr bwMode="auto">
            <a:xfrm>
              <a:off x="3786188" y="2006600"/>
              <a:ext cx="1785937" cy="1303338"/>
            </a:xfrm>
            <a:prstGeom prst="rect">
              <a:avLst/>
            </a:prstGeom>
            <a:noFill/>
            <a:ln w="9525">
              <a:noFill/>
              <a:miter lim="800000"/>
              <a:headEnd/>
              <a:tailEnd/>
            </a:ln>
          </p:spPr>
        </p:pic>
        <p:sp>
          <p:nvSpPr>
            <p:cNvPr id="19" name="TextBox 18"/>
            <p:cNvSpPr txBox="1">
              <a:spLocks noChangeArrowheads="1"/>
            </p:cNvSpPr>
            <p:nvPr/>
          </p:nvSpPr>
          <p:spPr bwMode="auto">
            <a:xfrm>
              <a:off x="4343400" y="5943600"/>
              <a:ext cx="906462" cy="523875"/>
            </a:xfrm>
            <a:prstGeom prst="rect">
              <a:avLst/>
            </a:prstGeom>
            <a:noFill/>
            <a:ln w="9525">
              <a:noFill/>
              <a:miter lim="800000"/>
              <a:headEnd/>
              <a:tailEnd/>
            </a:ln>
          </p:spPr>
          <p:txBody>
            <a:bodyPr wrap="none">
              <a:spAutoFit/>
            </a:bodyPr>
            <a:lstStyle/>
            <a:p>
              <a:r>
                <a:rPr lang="zh-CN" altLang="en-US" sz="2800" b="1" dirty="0">
                  <a:latin typeface="Franklin Gothic Book"/>
                  <a:ea typeface="黑体" pitchFamily="2" charset="-122"/>
                </a:rPr>
                <a:t>司南</a:t>
              </a:r>
            </a:p>
          </p:txBody>
        </p:sp>
      </p:grpSp>
      <p:grpSp>
        <p:nvGrpSpPr>
          <p:cNvPr id="25" name="组合 24"/>
          <p:cNvGrpSpPr/>
          <p:nvPr/>
        </p:nvGrpSpPr>
        <p:grpSpPr>
          <a:xfrm>
            <a:off x="6072188" y="1928813"/>
            <a:ext cx="2286000" cy="4572000"/>
            <a:chOff x="6072188" y="1928813"/>
            <a:chExt cx="2286000" cy="4572000"/>
          </a:xfrm>
        </p:grpSpPr>
        <p:pic>
          <p:nvPicPr>
            <p:cNvPr id="15" name="图片 14" descr="宋朝的罗盘针（模型）"/>
            <p:cNvPicPr>
              <a:picLocks noChangeAspect="1"/>
            </p:cNvPicPr>
            <p:nvPr/>
          </p:nvPicPr>
          <p:blipFill>
            <a:blip r:embed="rId4" cstate="print"/>
            <a:srcRect/>
            <a:stretch>
              <a:fillRect/>
            </a:stretch>
          </p:blipFill>
          <p:spPr bwMode="auto">
            <a:xfrm>
              <a:off x="6357938" y="1928813"/>
              <a:ext cx="1714500" cy="1522412"/>
            </a:xfrm>
            <a:prstGeom prst="rect">
              <a:avLst/>
            </a:prstGeom>
            <a:noFill/>
            <a:ln w="9525">
              <a:noFill/>
              <a:miter lim="800000"/>
              <a:headEnd/>
              <a:tailEnd/>
            </a:ln>
          </p:spPr>
        </p:pic>
        <p:grpSp>
          <p:nvGrpSpPr>
            <p:cNvPr id="3" name="组合 22"/>
            <p:cNvGrpSpPr>
              <a:grpSpLocks/>
            </p:cNvGrpSpPr>
            <p:nvPr/>
          </p:nvGrpSpPr>
          <p:grpSpPr bwMode="auto">
            <a:xfrm>
              <a:off x="6072188" y="3571875"/>
              <a:ext cx="2286000" cy="2357438"/>
              <a:chOff x="5715008" y="2857496"/>
              <a:chExt cx="2143140" cy="3286148"/>
            </a:xfrm>
          </p:grpSpPr>
          <p:sp>
            <p:nvSpPr>
              <p:cNvPr id="9" name="矩形 8"/>
              <p:cNvSpPr/>
              <p:nvPr/>
            </p:nvSpPr>
            <p:spPr>
              <a:xfrm>
                <a:off x="5715008" y="2857496"/>
                <a:ext cx="2143140" cy="328614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ffectLst>
                    <a:outerShdw blurRad="38100" dist="38100" dir="2700000" algn="tl">
                      <a:srgbClr val="000000">
                        <a:alpha val="43137"/>
                      </a:srgbClr>
                    </a:outerShdw>
                  </a:effectLst>
                </a:endParaRPr>
              </a:p>
            </p:txBody>
          </p:sp>
          <p:sp>
            <p:nvSpPr>
              <p:cNvPr id="17" name="矩形 16"/>
              <p:cNvSpPr/>
              <p:nvPr/>
            </p:nvSpPr>
            <p:spPr>
              <a:xfrm>
                <a:off x="5857884" y="3056656"/>
                <a:ext cx="2000264" cy="2974129"/>
              </a:xfrm>
              <a:prstGeom prst="rect">
                <a:avLst/>
              </a:prstGeom>
            </p:spPr>
            <p:txBody>
              <a:bodyPr>
                <a:spAutoFit/>
              </a:bodyPr>
              <a:lstStyle/>
              <a:p>
                <a:pPr fontAlgn="auto">
                  <a:spcBef>
                    <a:spcPts val="0"/>
                  </a:spcBef>
                  <a:spcAft>
                    <a:spcPts val="0"/>
                  </a:spcAft>
                  <a:defRPr/>
                </a:pPr>
                <a:r>
                  <a:rPr lang="zh-CN" altLang="en-US" sz="3200" b="1" dirty="0">
                    <a:solidFill>
                      <a:srgbClr val="FFFF00"/>
                    </a:solidFill>
                    <a:effectLst>
                      <a:outerShdw blurRad="38100" dist="38100" dir="2700000" algn="tl">
                        <a:srgbClr val="000000">
                          <a:alpha val="43137"/>
                        </a:srgbClr>
                      </a:outerShdw>
                    </a:effectLst>
                    <a:latin typeface="+mn-lt"/>
                    <a:ea typeface="+mn-ea"/>
                  </a:rPr>
                  <a:t>宋代使用</a:t>
                </a:r>
                <a:endParaRPr lang="en-US" altLang="zh-CN" sz="3200" b="1" dirty="0">
                  <a:solidFill>
                    <a:srgbClr val="FFFF00"/>
                  </a:solidFill>
                  <a:effectLst>
                    <a:outerShdw blurRad="38100" dist="38100" dir="2700000" algn="tl">
                      <a:srgbClr val="000000">
                        <a:alpha val="43137"/>
                      </a:srgbClr>
                    </a:outerShdw>
                  </a:effectLst>
                  <a:latin typeface="+mn-lt"/>
                  <a:ea typeface="+mn-ea"/>
                </a:endParaRPr>
              </a:p>
              <a:p>
                <a:pPr fontAlgn="auto">
                  <a:spcBef>
                    <a:spcPts val="0"/>
                  </a:spcBef>
                  <a:spcAft>
                    <a:spcPts val="0"/>
                  </a:spcAft>
                  <a:defRPr/>
                </a:pPr>
                <a:r>
                  <a:rPr lang="zh-CN" altLang="en-US" sz="3200" b="1" dirty="0">
                    <a:solidFill>
                      <a:srgbClr val="FFFF00"/>
                    </a:solidFill>
                    <a:effectLst>
                      <a:outerShdw blurRad="38100" dist="38100" dir="2700000" algn="tl">
                        <a:srgbClr val="000000">
                          <a:alpha val="43137"/>
                        </a:srgbClr>
                      </a:outerShdw>
                    </a:effectLst>
                    <a:latin typeface="+mn-lt"/>
                    <a:ea typeface="+mn-ea"/>
                  </a:rPr>
                  <a:t>人造磁铁</a:t>
                </a:r>
                <a:endParaRPr lang="en-US" altLang="zh-CN" sz="3200" b="1" dirty="0">
                  <a:solidFill>
                    <a:srgbClr val="FFFF00"/>
                  </a:solidFill>
                  <a:effectLst>
                    <a:outerShdw blurRad="38100" dist="38100" dir="2700000" algn="tl">
                      <a:srgbClr val="000000">
                        <a:alpha val="43137"/>
                      </a:srgbClr>
                    </a:outerShdw>
                  </a:effectLst>
                  <a:latin typeface="+mn-lt"/>
                  <a:ea typeface="+mn-ea"/>
                </a:endParaRPr>
              </a:p>
              <a:p>
                <a:pPr fontAlgn="auto">
                  <a:spcBef>
                    <a:spcPts val="0"/>
                  </a:spcBef>
                  <a:spcAft>
                    <a:spcPts val="0"/>
                  </a:spcAft>
                  <a:defRPr/>
                </a:pPr>
                <a:r>
                  <a:rPr lang="zh-CN" altLang="en-US" sz="3200" b="1" dirty="0">
                    <a:solidFill>
                      <a:srgbClr val="FFFF00"/>
                    </a:solidFill>
                    <a:effectLst>
                      <a:outerShdw blurRad="38100" dist="38100" dir="2700000" algn="tl">
                        <a:srgbClr val="000000">
                          <a:alpha val="43137"/>
                        </a:srgbClr>
                      </a:outerShdw>
                    </a:effectLst>
                    <a:latin typeface="+mn-lt"/>
                    <a:ea typeface="+mn-ea"/>
                  </a:rPr>
                  <a:t>制成的指南工具。</a:t>
                </a:r>
              </a:p>
            </p:txBody>
          </p:sp>
        </p:grpSp>
        <p:sp>
          <p:nvSpPr>
            <p:cNvPr id="20" name="TextBox 19"/>
            <p:cNvSpPr txBox="1"/>
            <p:nvPr/>
          </p:nvSpPr>
          <p:spPr>
            <a:xfrm>
              <a:off x="6643688" y="5976938"/>
              <a:ext cx="1266825" cy="523875"/>
            </a:xfrm>
            <a:prstGeom prst="rect">
              <a:avLst/>
            </a:prstGeom>
            <a:noFill/>
          </p:spPr>
          <p:txBody>
            <a:bodyPr wrap="none">
              <a:spAutoFit/>
            </a:bodyPr>
            <a:lstStyle/>
            <a:p>
              <a:pPr fontAlgn="auto">
                <a:spcBef>
                  <a:spcPts val="0"/>
                </a:spcBef>
                <a:spcAft>
                  <a:spcPts val="0"/>
                </a:spcAft>
                <a:defRPr/>
              </a:pPr>
              <a:r>
                <a:rPr lang="zh-CN" altLang="en-US" sz="2800" b="1" dirty="0">
                  <a:solidFill>
                    <a:srgbClr val="FF0000"/>
                  </a:solidFill>
                  <a:effectLst>
                    <a:outerShdw blurRad="38100" dist="38100" dir="2700000" algn="tl">
                      <a:srgbClr val="000000">
                        <a:alpha val="43137"/>
                      </a:srgbClr>
                    </a:outerShdw>
                  </a:effectLst>
                  <a:latin typeface="+mn-lt"/>
                  <a:ea typeface="+mn-ea"/>
                </a:rPr>
                <a:t>指南针</a:t>
              </a:r>
            </a:p>
          </p:txBody>
        </p:sp>
      </p:grpSp>
      <p:sp>
        <p:nvSpPr>
          <p:cNvPr id="22" name="文本框 1"/>
          <p:cNvSpPr txBox="1">
            <a:spLocks noChangeArrowheads="1"/>
          </p:cNvSpPr>
          <p:nvPr/>
        </p:nvSpPr>
        <p:spPr bwMode="auto">
          <a:xfrm>
            <a:off x="152400" y="838200"/>
            <a:ext cx="76001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itchFamily="34" charset="0"/>
              </a:defRPr>
            </a:lvl5pPr>
            <a:lvl6pPr marL="25146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itchFamily="34" charset="0"/>
              </a:defRPr>
            </a:lvl6pPr>
            <a:lvl7pPr marL="29718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itchFamily="34" charset="0"/>
              </a:defRPr>
            </a:lvl7pPr>
            <a:lvl8pPr marL="34290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itchFamily="34" charset="0"/>
              </a:defRPr>
            </a:lvl8pPr>
            <a:lvl9pPr marL="38862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3200" b="1" dirty="0">
                <a:latin typeface="楷体" pitchFamily="49" charset="-122"/>
                <a:ea typeface="楷体" pitchFamily="49" charset="-122"/>
              </a:rPr>
              <a:t>二、文明传播的向导员</a:t>
            </a:r>
            <a:r>
              <a:rPr lang="en-US" altLang="zh-CN" sz="3200" b="1" dirty="0">
                <a:latin typeface="楷体" pitchFamily="49" charset="-122"/>
                <a:ea typeface="楷体" pitchFamily="49" charset="-122"/>
              </a:rPr>
              <a:t>——</a:t>
            </a:r>
            <a:r>
              <a:rPr lang="zh-CN" altLang="en-US" sz="3200" b="1" dirty="0">
                <a:latin typeface="楷体" pitchFamily="49" charset="-122"/>
                <a:ea typeface="楷体" pitchFamily="49" charset="-122"/>
              </a:rPr>
              <a:t>指南针的应用</a:t>
            </a:r>
          </a:p>
        </p:txBody>
      </p:sp>
      <p:sp>
        <p:nvSpPr>
          <p:cNvPr id="24" name="TextBox 23"/>
          <p:cNvSpPr txBox="1"/>
          <p:nvPr/>
        </p:nvSpPr>
        <p:spPr>
          <a:xfrm>
            <a:off x="0" y="228600"/>
            <a:ext cx="73914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第一篇章      </a:t>
            </a:r>
            <a:r>
              <a:rPr lang="zh-CN" altLang="zh-CN" sz="2400" b="1" dirty="0">
                <a:latin typeface="方正粗黑宋简体" pitchFamily="2" charset="-122"/>
                <a:ea typeface="方正粗黑宋简体" pitchFamily="2" charset="-122"/>
              </a:rPr>
              <a:t>宋元科技展创新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73914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第一篇章      </a:t>
            </a:r>
            <a:r>
              <a:rPr lang="zh-CN" altLang="zh-CN" sz="2400" b="1" dirty="0">
                <a:latin typeface="方正粗黑宋简体" pitchFamily="2" charset="-122"/>
                <a:ea typeface="方正粗黑宋简体" pitchFamily="2" charset="-122"/>
              </a:rPr>
              <a:t>宋元科技展创新</a:t>
            </a:r>
          </a:p>
        </p:txBody>
      </p:sp>
      <p:sp>
        <p:nvSpPr>
          <p:cNvPr id="5" name="TextBox 4"/>
          <p:cNvSpPr txBox="1"/>
          <p:nvPr/>
        </p:nvSpPr>
        <p:spPr>
          <a:xfrm>
            <a:off x="304800" y="990600"/>
            <a:ext cx="3962400" cy="523220"/>
          </a:xfrm>
          <a:prstGeom prst="rect">
            <a:avLst/>
          </a:prstGeom>
          <a:noFill/>
        </p:spPr>
        <p:txBody>
          <a:bodyPr wrap="square" rtlCol="0">
            <a:spAutoFit/>
          </a:bodyPr>
          <a:lstStyle/>
          <a:p>
            <a:r>
              <a:rPr lang="zh-CN" altLang="en-US" sz="2800" b="1" dirty="0">
                <a:solidFill>
                  <a:srgbClr val="0000FF"/>
                </a:solidFill>
              </a:rPr>
              <a:t>指南针的演变</a:t>
            </a:r>
          </a:p>
        </p:txBody>
      </p:sp>
      <p:grpSp>
        <p:nvGrpSpPr>
          <p:cNvPr id="2" name="组合 15"/>
          <p:cNvGrpSpPr/>
          <p:nvPr/>
        </p:nvGrpSpPr>
        <p:grpSpPr>
          <a:xfrm>
            <a:off x="381000" y="3048000"/>
            <a:ext cx="1794741" cy="3348304"/>
            <a:chOff x="381000" y="3048000"/>
            <a:chExt cx="1794741" cy="3348304"/>
          </a:xfrm>
        </p:grpSpPr>
        <p:pic>
          <p:nvPicPr>
            <p:cNvPr id="7" name="Picture 10" descr="水浮法指南针模型這是北宋四種指南針之一。其結構是將幾段燈草橫穿在帶磁性的銅針上，放在盛水的瓷碗中，燈草連同磁針浮於水面，磁針即指示南北。這種指南針實用性強，最先應用於航海導航。模型是王振鐸先生據《夢溪筆談》﹑《本草衍義》的記載設計復原的"/>
            <p:cNvPicPr>
              <a:picLocks noChangeAspect="1" noChangeArrowheads="1"/>
            </p:cNvPicPr>
            <p:nvPr/>
          </p:nvPicPr>
          <p:blipFill>
            <a:blip r:embed="rId2" cstate="print"/>
            <a:srcRect/>
            <a:stretch>
              <a:fillRect/>
            </a:stretch>
          </p:blipFill>
          <p:spPr bwMode="auto">
            <a:xfrm>
              <a:off x="381000" y="3048000"/>
              <a:ext cx="1794741" cy="2133600"/>
            </a:xfrm>
            <a:prstGeom prst="rect">
              <a:avLst/>
            </a:prstGeom>
            <a:noFill/>
          </p:spPr>
        </p:pic>
        <p:sp>
          <p:nvSpPr>
            <p:cNvPr id="8" name="TextBox 7"/>
            <p:cNvSpPr txBox="1"/>
            <p:nvPr/>
          </p:nvSpPr>
          <p:spPr>
            <a:xfrm>
              <a:off x="685800" y="5486400"/>
              <a:ext cx="1219200" cy="909904"/>
            </a:xfrm>
            <a:prstGeom prst="rect">
              <a:avLst/>
            </a:prstGeom>
            <a:noFill/>
          </p:spPr>
          <p:txBody>
            <a:bodyPr wrap="square" lIns="78145" tIns="39072" rIns="78145" bIns="39072" rtlCol="0">
              <a:spAutoFit/>
            </a:bodyPr>
            <a:lstStyle/>
            <a:p>
              <a:r>
                <a:rPr lang="zh-TW" altLang="en-US" sz="2700" b="1" dirty="0">
                  <a:effectLst>
                    <a:outerShdw blurRad="38100" dist="38100" dir="2700000" algn="tl">
                      <a:srgbClr val="C0C0C0"/>
                    </a:outerShdw>
                  </a:effectLst>
                  <a:latin typeface="楷体" panose="02010609060101010101" pitchFamily="49" charset="-122"/>
                  <a:ea typeface="楷体" panose="02010609060101010101" pitchFamily="49" charset="-122"/>
                </a:rPr>
                <a:t>水浮法</a:t>
              </a:r>
              <a:endParaRPr lang="zh-CN" altLang="en-US" sz="2700" b="1" dirty="0">
                <a:effectLst>
                  <a:outerShdw blurRad="38100" dist="38100" dir="2700000" algn="tl">
                    <a:srgbClr val="C0C0C0"/>
                  </a:outerShdw>
                </a:effectLst>
                <a:latin typeface="楷体" panose="02010609060101010101" pitchFamily="49" charset="-122"/>
                <a:ea typeface="楷体" panose="02010609060101010101" pitchFamily="49" charset="-122"/>
              </a:endParaRPr>
            </a:p>
            <a:p>
              <a:endParaRPr lang="zh-CN" altLang="en-US" sz="2700" b="1" dirty="0">
                <a:latin typeface="楷体" panose="02010609060101010101" pitchFamily="49" charset="-122"/>
                <a:ea typeface="楷体" panose="02010609060101010101" pitchFamily="49" charset="-122"/>
              </a:endParaRPr>
            </a:p>
          </p:txBody>
        </p:sp>
      </p:grpSp>
      <p:grpSp>
        <p:nvGrpSpPr>
          <p:cNvPr id="3" name="组合 16"/>
          <p:cNvGrpSpPr/>
          <p:nvPr/>
        </p:nvGrpSpPr>
        <p:grpSpPr>
          <a:xfrm>
            <a:off x="2362200" y="2438400"/>
            <a:ext cx="1752600" cy="3571220"/>
            <a:chOff x="2362200" y="2438400"/>
            <a:chExt cx="1752600" cy="3571220"/>
          </a:xfrm>
        </p:grpSpPr>
        <p:pic>
          <p:nvPicPr>
            <p:cNvPr id="10" name="Picture 12" descr="缕悬法指南针模型北宋四種指南針之一。其結構是以獨根蠶絲用蠟黏接磁針中部，懸掛於木架上；架下放置方位盤。磁針垂於方位盤中心上方，靜止時，因地磁作用，其兩端分指南北。模型是王振鐸先生據《夢溪筆談》設計復原的。"/>
            <p:cNvPicPr>
              <a:picLocks noChangeAspect="1" noChangeArrowheads="1"/>
            </p:cNvPicPr>
            <p:nvPr/>
          </p:nvPicPr>
          <p:blipFill>
            <a:blip r:embed="rId3" cstate="print"/>
            <a:srcRect/>
            <a:stretch>
              <a:fillRect/>
            </a:stretch>
          </p:blipFill>
          <p:spPr bwMode="auto">
            <a:xfrm>
              <a:off x="2362200" y="2438400"/>
              <a:ext cx="1644117" cy="2735610"/>
            </a:xfrm>
            <a:prstGeom prst="rect">
              <a:avLst/>
            </a:prstGeom>
            <a:noFill/>
          </p:spPr>
        </p:pic>
        <p:sp>
          <p:nvSpPr>
            <p:cNvPr id="11" name="TextBox 10"/>
            <p:cNvSpPr txBox="1"/>
            <p:nvPr/>
          </p:nvSpPr>
          <p:spPr>
            <a:xfrm>
              <a:off x="2667000" y="5486400"/>
              <a:ext cx="1447800" cy="523220"/>
            </a:xfrm>
            <a:prstGeom prst="rect">
              <a:avLst/>
            </a:prstGeom>
            <a:noFill/>
          </p:spPr>
          <p:txBody>
            <a:bodyPr wrap="square" rtlCol="0">
              <a:spAutoFit/>
            </a:bodyPr>
            <a:lstStyle/>
            <a:p>
              <a:r>
                <a:rPr lang="zh-CN" altLang="en-US" sz="2800" b="1" dirty="0">
                  <a:effectLst>
                    <a:outerShdw blurRad="38100" dist="38100" dir="2700000" algn="tl">
                      <a:srgbClr val="C0C0C0"/>
                    </a:outerShdw>
                  </a:effectLst>
                  <a:latin typeface="楷体" panose="02010609060101010101" pitchFamily="49" charset="-122"/>
                  <a:ea typeface="楷体" panose="02010609060101010101" pitchFamily="49" charset="-122"/>
                  <a:sym typeface="+mn-ea"/>
                </a:rPr>
                <a:t>悬丝法</a:t>
              </a:r>
              <a:endParaRPr lang="zh-CN" altLang="en-US" sz="2800" dirty="0"/>
            </a:p>
          </p:txBody>
        </p:sp>
      </p:grpSp>
      <p:grpSp>
        <p:nvGrpSpPr>
          <p:cNvPr id="6" name="组合 3"/>
          <p:cNvGrpSpPr/>
          <p:nvPr/>
        </p:nvGrpSpPr>
        <p:grpSpPr>
          <a:xfrm>
            <a:off x="4191000" y="2514600"/>
            <a:ext cx="2439576" cy="3479601"/>
            <a:chOff x="-349" y="5886"/>
            <a:chExt cx="4941" cy="5634"/>
          </a:xfrm>
        </p:grpSpPr>
        <p:sp>
          <p:nvSpPr>
            <p:cNvPr id="13" name="Rectangle 5"/>
            <p:cNvSpPr>
              <a:spLocks noChangeArrowheads="1"/>
            </p:cNvSpPr>
            <p:nvPr/>
          </p:nvSpPr>
          <p:spPr bwMode="auto">
            <a:xfrm>
              <a:off x="732" y="10698"/>
              <a:ext cx="2723" cy="822"/>
            </a:xfrm>
            <a:prstGeom prst="rect">
              <a:avLst/>
            </a:prstGeom>
            <a:noFill/>
            <a:ln w="9525" algn="ctr">
              <a:noFill/>
              <a:miter lim="800000"/>
            </a:ln>
            <a:effectLst/>
          </p:spPr>
          <p:txBody>
            <a:bodyPr>
              <a:spAutoFit/>
            </a:bodyPr>
            <a:lstStyle/>
            <a:p>
              <a:r>
                <a:rPr lang="zh-CN" altLang="en-US" sz="2700" b="1" dirty="0">
                  <a:effectLst>
                    <a:outerShdw blurRad="38100" dist="38100" dir="2700000" algn="tl">
                      <a:srgbClr val="C0C0C0"/>
                    </a:outerShdw>
                  </a:effectLst>
                  <a:latin typeface="楷体" panose="02010609060101010101" pitchFamily="49" charset="-122"/>
                  <a:ea typeface="楷体" panose="02010609060101010101" pitchFamily="49" charset="-122"/>
                </a:rPr>
                <a:t>罗盘针</a:t>
              </a:r>
            </a:p>
          </p:txBody>
        </p:sp>
        <p:pic>
          <p:nvPicPr>
            <p:cNvPr id="14" name="图片 13" descr="t01465017124bb752d3.gif"/>
            <p:cNvPicPr>
              <a:picLocks noChangeAspect="1"/>
            </p:cNvPicPr>
            <p:nvPr/>
          </p:nvPicPr>
          <p:blipFill>
            <a:blip r:embed="rId4" cstate="print"/>
            <a:srcRect b="8333"/>
            <a:stretch>
              <a:fillRect/>
            </a:stretch>
          </p:blipFill>
          <p:spPr>
            <a:xfrm>
              <a:off x="-349" y="5886"/>
              <a:ext cx="4941" cy="4705"/>
            </a:xfrm>
            <a:prstGeom prst="rect">
              <a:avLst/>
            </a:prstGeom>
          </p:spPr>
        </p:pic>
      </p:grpSp>
      <p:grpSp>
        <p:nvGrpSpPr>
          <p:cNvPr id="9" name="组合 17"/>
          <p:cNvGrpSpPr/>
          <p:nvPr/>
        </p:nvGrpSpPr>
        <p:grpSpPr>
          <a:xfrm>
            <a:off x="6781800" y="2057400"/>
            <a:ext cx="2133600" cy="3936831"/>
            <a:chOff x="6781800" y="2057400"/>
            <a:chExt cx="2133600" cy="3936831"/>
          </a:xfrm>
        </p:grpSpPr>
        <p:pic>
          <p:nvPicPr>
            <p:cNvPr id="16" name="图片 15" descr="0.jpg"/>
            <p:cNvPicPr>
              <a:picLocks noChangeAspect="1"/>
            </p:cNvPicPr>
            <p:nvPr/>
          </p:nvPicPr>
          <p:blipFill>
            <a:blip r:embed="rId5" cstate="print"/>
            <a:stretch>
              <a:fillRect/>
            </a:stretch>
          </p:blipFill>
          <p:spPr>
            <a:xfrm>
              <a:off x="6858000" y="2057400"/>
              <a:ext cx="1891352" cy="3352800"/>
            </a:xfrm>
            <a:prstGeom prst="rect">
              <a:avLst/>
            </a:prstGeom>
          </p:spPr>
        </p:pic>
        <p:sp>
          <p:nvSpPr>
            <p:cNvPr id="17" name="TextBox 16"/>
            <p:cNvSpPr txBox="1"/>
            <p:nvPr/>
          </p:nvSpPr>
          <p:spPr>
            <a:xfrm>
              <a:off x="6781800" y="5486400"/>
              <a:ext cx="2133600" cy="507831"/>
            </a:xfrm>
            <a:prstGeom prst="rect">
              <a:avLst/>
            </a:prstGeom>
            <a:noFill/>
          </p:spPr>
          <p:txBody>
            <a:bodyPr wrap="square" rtlCol="0">
              <a:spAutoFit/>
            </a:bodyPr>
            <a:lstStyle/>
            <a:p>
              <a:r>
                <a:rPr lang="zh-CN" altLang="en-US" sz="2700" b="1" dirty="0">
                  <a:effectLst>
                    <a:outerShdw blurRad="38100" dist="38100" dir="2700000" algn="tl">
                      <a:srgbClr val="C0C0C0"/>
                    </a:outerShdw>
                  </a:effectLst>
                  <a:latin typeface="楷体" panose="02010609060101010101" pitchFamily="49" charset="-122"/>
                  <a:ea typeface="楷体" panose="02010609060101010101" pitchFamily="49" charset="-122"/>
                </a:rPr>
                <a:t>持罗盘陶俑</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6688" y="685800"/>
            <a:ext cx="8977312" cy="3046988"/>
          </a:xfrm>
          <a:prstGeom prst="rect">
            <a:avLst/>
          </a:prstGeom>
          <a:noFill/>
        </p:spPr>
        <p:txBody>
          <a:bodyPr wrap="square">
            <a:spAutoFit/>
          </a:bodyPr>
          <a:lstStyle/>
          <a:p>
            <a:pPr fontAlgn="auto">
              <a:spcBef>
                <a:spcPts val="0"/>
              </a:spcBef>
              <a:spcAft>
                <a:spcPts val="0"/>
              </a:spcAft>
              <a:defRPr/>
            </a:pPr>
            <a:r>
              <a:rPr lang="zh-CN" altLang="en-US" sz="2400" b="1" dirty="0">
                <a:effectLst>
                  <a:outerShdw blurRad="38100" dist="38100" dir="2700000" algn="tl">
                    <a:srgbClr val="000000">
                      <a:alpha val="43137"/>
                    </a:srgbClr>
                  </a:outerShdw>
                </a:effectLst>
                <a:latin typeface="隶书" pitchFamily="49" charset="-122"/>
                <a:ea typeface="隶书" pitchFamily="49" charset="-122"/>
              </a:rPr>
              <a:t>史料研读</a:t>
            </a:r>
            <a:endParaRPr lang="en-US" altLang="zh-CN" sz="2400" b="1" dirty="0">
              <a:effectLst>
                <a:outerShdw blurRad="38100" dist="38100" dir="2700000" algn="tl">
                  <a:srgbClr val="000000">
                    <a:alpha val="43137"/>
                  </a:srgbClr>
                </a:outerShdw>
              </a:effectLst>
              <a:latin typeface="隶书" pitchFamily="49" charset="-122"/>
              <a:ea typeface="隶书" pitchFamily="49" charset="-122"/>
            </a:endParaRPr>
          </a:p>
          <a:p>
            <a:pPr fontAlgn="auto">
              <a:spcBef>
                <a:spcPts val="0"/>
              </a:spcBef>
              <a:spcAft>
                <a:spcPts val="0"/>
              </a:spcAft>
              <a:defRPr/>
            </a:pPr>
            <a:r>
              <a:rPr lang="zh-CN" altLang="en-US" sz="2800" b="1" dirty="0">
                <a:latin typeface="仿宋" pitchFamily="49" charset="-122"/>
                <a:ea typeface="仿宋" pitchFamily="49" charset="-122"/>
              </a:rPr>
              <a:t>材料一：</a:t>
            </a:r>
            <a:r>
              <a:rPr lang="en-US" altLang="zh-CN" sz="2800" b="1" dirty="0">
                <a:latin typeface="仿宋" pitchFamily="49" charset="-122"/>
                <a:ea typeface="仿宋" pitchFamily="49" charset="-122"/>
              </a:rPr>
              <a:t>“</a:t>
            </a:r>
            <a:r>
              <a:rPr lang="zh-CN" altLang="en-US" sz="2800" b="1" dirty="0">
                <a:latin typeface="仿宋" pitchFamily="49" charset="-122"/>
                <a:ea typeface="仿宋" pitchFamily="49" charset="-122"/>
              </a:rPr>
              <a:t>舟师识地理，夜则观星，昼则观日，阴晦则观指南针。</a:t>
            </a:r>
            <a:r>
              <a:rPr lang="en-US" altLang="zh-CN" sz="2800" b="1" dirty="0">
                <a:latin typeface="仿宋" pitchFamily="49" charset="-122"/>
                <a:ea typeface="仿宋" pitchFamily="49" charset="-122"/>
              </a:rPr>
              <a:t>”</a:t>
            </a:r>
          </a:p>
          <a:p>
            <a:pPr algn="r" fontAlgn="auto">
              <a:spcBef>
                <a:spcPts val="0"/>
              </a:spcBef>
              <a:spcAft>
                <a:spcPts val="0"/>
              </a:spcAft>
              <a:defRPr/>
            </a:pPr>
            <a:r>
              <a:rPr lang="en-US" altLang="zh-CN" sz="2800" b="1" dirty="0">
                <a:latin typeface="仿宋" pitchFamily="49" charset="-122"/>
                <a:ea typeface="仿宋" pitchFamily="49" charset="-122"/>
              </a:rPr>
              <a:t>——</a:t>
            </a:r>
            <a:r>
              <a:rPr lang="zh-CN" altLang="en-US" sz="2800" b="1" dirty="0">
                <a:latin typeface="仿宋" pitchFamily="49" charset="-122"/>
                <a:ea typeface="仿宋" pitchFamily="49" charset="-122"/>
              </a:rPr>
              <a:t>（北宋）朱彧《萍州可谈》</a:t>
            </a:r>
          </a:p>
          <a:p>
            <a:pPr fontAlgn="auto">
              <a:spcBef>
                <a:spcPts val="0"/>
              </a:spcBef>
              <a:spcAft>
                <a:spcPts val="0"/>
              </a:spcAft>
              <a:defRPr/>
            </a:pPr>
            <a:r>
              <a:rPr lang="zh-CN" altLang="en-US" sz="2800" b="1" dirty="0">
                <a:latin typeface="仿宋" pitchFamily="49" charset="-122"/>
                <a:ea typeface="仿宋" pitchFamily="49" charset="-122"/>
              </a:rPr>
              <a:t>材料二：</a:t>
            </a:r>
            <a:r>
              <a:rPr lang="en-US" altLang="zh-CN" sz="2800" b="1" dirty="0">
                <a:latin typeface="仿宋" pitchFamily="49" charset="-122"/>
                <a:ea typeface="仿宋" pitchFamily="49" charset="-122"/>
              </a:rPr>
              <a:t>“</a:t>
            </a:r>
            <a:r>
              <a:rPr lang="zh-CN" altLang="en-US" sz="2800" b="1" dirty="0">
                <a:latin typeface="仿宋" pitchFamily="49" charset="-122"/>
                <a:ea typeface="仿宋" pitchFamily="49" charset="-122"/>
              </a:rPr>
              <a:t>渺茫无际，天水一色，舟舶往来，唯以指南针为则。昼夜守视为谨，毫厘之差，生死系矣。</a:t>
            </a:r>
            <a:r>
              <a:rPr lang="en-US" altLang="zh-CN" sz="2800" b="1" dirty="0">
                <a:latin typeface="仿宋" pitchFamily="49" charset="-122"/>
                <a:ea typeface="仿宋" pitchFamily="49" charset="-122"/>
              </a:rPr>
              <a:t>”</a:t>
            </a:r>
          </a:p>
          <a:p>
            <a:pPr algn="r" fontAlgn="auto">
              <a:spcBef>
                <a:spcPts val="0"/>
              </a:spcBef>
              <a:spcAft>
                <a:spcPts val="0"/>
              </a:spcAft>
              <a:defRPr/>
            </a:pPr>
            <a:r>
              <a:rPr lang="en-US" altLang="zh-CN" sz="2800" b="1" dirty="0">
                <a:latin typeface="仿宋" pitchFamily="49" charset="-122"/>
                <a:ea typeface="仿宋" pitchFamily="49" charset="-122"/>
              </a:rPr>
              <a:t>——</a:t>
            </a:r>
            <a:r>
              <a:rPr lang="zh-CN" altLang="en-US" sz="2800" b="1" dirty="0">
                <a:latin typeface="仿宋" pitchFamily="49" charset="-122"/>
                <a:ea typeface="仿宋" pitchFamily="49" charset="-122"/>
              </a:rPr>
              <a:t>（南宋）赵汝适《诸蕃志》</a:t>
            </a:r>
            <a:endParaRPr lang="en-US" altLang="zh-CN" sz="2800" b="1" dirty="0">
              <a:latin typeface="仿宋" pitchFamily="49" charset="-122"/>
              <a:ea typeface="仿宋" pitchFamily="49" charset="-122"/>
            </a:endParaRPr>
          </a:p>
        </p:txBody>
      </p:sp>
      <p:sp>
        <p:nvSpPr>
          <p:cNvPr id="9" name="矩形 8"/>
          <p:cNvSpPr/>
          <p:nvPr/>
        </p:nvSpPr>
        <p:spPr>
          <a:xfrm>
            <a:off x="7543800" y="1524000"/>
            <a:ext cx="1428750" cy="4603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FF0000"/>
              </a:solidFill>
            </a:endParaRPr>
          </a:p>
        </p:txBody>
      </p:sp>
      <p:sp>
        <p:nvSpPr>
          <p:cNvPr id="10" name="矩形 9"/>
          <p:cNvSpPr/>
          <p:nvPr/>
        </p:nvSpPr>
        <p:spPr>
          <a:xfrm>
            <a:off x="304800" y="1905000"/>
            <a:ext cx="1500188" cy="4603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304800" y="3200400"/>
            <a:ext cx="1143000" cy="4603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矩形 13"/>
          <p:cNvSpPr/>
          <p:nvPr/>
        </p:nvSpPr>
        <p:spPr>
          <a:xfrm>
            <a:off x="7391400" y="2743200"/>
            <a:ext cx="1428750" cy="4603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TextBox 14"/>
          <p:cNvSpPr txBox="1"/>
          <p:nvPr/>
        </p:nvSpPr>
        <p:spPr>
          <a:xfrm>
            <a:off x="609600" y="3733800"/>
            <a:ext cx="7924800" cy="523220"/>
          </a:xfrm>
          <a:prstGeom prst="rect">
            <a:avLst/>
          </a:prstGeom>
          <a:noFill/>
        </p:spPr>
        <p:txBody>
          <a:bodyPr wrap="square" rtlCol="0">
            <a:spAutoFit/>
          </a:bodyPr>
          <a:lstStyle/>
          <a:p>
            <a:r>
              <a:rPr lang="zh-CN" altLang="en-US" sz="2800" b="1" dirty="0">
                <a:solidFill>
                  <a:srgbClr val="0000FF"/>
                </a:solidFill>
              </a:rPr>
              <a:t>以上两则材料分别说明了什么？</a:t>
            </a:r>
          </a:p>
        </p:txBody>
      </p:sp>
      <p:sp>
        <p:nvSpPr>
          <p:cNvPr id="16" name="TextBox 15"/>
          <p:cNvSpPr txBox="1"/>
          <p:nvPr/>
        </p:nvSpPr>
        <p:spPr>
          <a:xfrm>
            <a:off x="838200" y="4419600"/>
            <a:ext cx="7982272" cy="1569660"/>
          </a:xfrm>
          <a:prstGeom prst="rect">
            <a:avLst/>
          </a:prstGeom>
          <a:noFill/>
        </p:spPr>
        <p:txBody>
          <a:bodyPr wrap="square" rtlCol="0">
            <a:spAutoFit/>
          </a:bodyPr>
          <a:lstStyle/>
          <a:p>
            <a:r>
              <a:rPr lang="zh-CN" altLang="en-US" sz="2400" b="1" dirty="0">
                <a:solidFill>
                  <a:srgbClr val="FF0000"/>
                </a:solidFill>
              </a:rPr>
              <a:t>材料一：北宋末年，中国航海开始使用指南针，这是世界 </a:t>
            </a:r>
            <a:endParaRPr lang="en-US" altLang="zh-CN" sz="2400" b="1" dirty="0">
              <a:solidFill>
                <a:srgbClr val="FF0000"/>
              </a:solidFill>
            </a:endParaRPr>
          </a:p>
          <a:p>
            <a:r>
              <a:rPr lang="en-US" altLang="zh-CN" sz="2400" b="1" dirty="0">
                <a:solidFill>
                  <a:srgbClr val="FF0000"/>
                </a:solidFill>
              </a:rPr>
              <a:t>               </a:t>
            </a:r>
            <a:r>
              <a:rPr lang="zh-CN" altLang="en-US" sz="2400" b="1" dirty="0">
                <a:solidFill>
                  <a:srgbClr val="FF0000"/>
                </a:solidFill>
              </a:rPr>
              <a:t>航海史上使用指南针航海的最早记录。</a:t>
            </a:r>
            <a:endParaRPr lang="en-US" altLang="zh-CN" sz="2400" b="1" dirty="0">
              <a:solidFill>
                <a:srgbClr val="FF0000"/>
              </a:solidFill>
            </a:endParaRPr>
          </a:p>
          <a:p>
            <a:endParaRPr lang="en-US" altLang="zh-CN" sz="2400" b="1" dirty="0">
              <a:solidFill>
                <a:srgbClr val="FF0000"/>
              </a:solidFill>
            </a:endParaRPr>
          </a:p>
          <a:p>
            <a:r>
              <a:rPr lang="zh-CN" altLang="en-US" sz="2400" b="1" dirty="0">
                <a:solidFill>
                  <a:srgbClr val="FF0000"/>
                </a:solidFill>
              </a:rPr>
              <a:t>材料二：南宋时，指南针已经广泛应用于航海。</a:t>
            </a:r>
            <a:endParaRPr lang="en-US" altLang="zh-CN" sz="2400" b="1" dirty="0">
              <a:solidFill>
                <a:srgbClr val="FF0000"/>
              </a:solidFill>
            </a:endParaRPr>
          </a:p>
        </p:txBody>
      </p:sp>
      <p:sp>
        <p:nvSpPr>
          <p:cNvPr id="19" name="TextBox 18"/>
          <p:cNvSpPr txBox="1"/>
          <p:nvPr/>
        </p:nvSpPr>
        <p:spPr>
          <a:xfrm>
            <a:off x="0" y="228600"/>
            <a:ext cx="73914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第一篇章      </a:t>
            </a:r>
            <a:r>
              <a:rPr lang="zh-CN" altLang="zh-CN" sz="2400" b="1" dirty="0">
                <a:latin typeface="方正粗黑宋简体" pitchFamily="2" charset="-122"/>
                <a:ea typeface="方正粗黑宋简体" pitchFamily="2" charset="-122"/>
              </a:rPr>
              <a:t>宋元科技展创新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3" grpId="0" animBg="1"/>
      <p:bldP spid="14" grpId="0" animBg="1"/>
      <p:bldP spid="15" grpId="0"/>
      <p:bldP spid="16"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762000"/>
            <a:ext cx="9144000" cy="3539430"/>
          </a:xfrm>
          <a:prstGeom prst="rect">
            <a:avLst/>
          </a:prstGeom>
          <a:noFill/>
        </p:spPr>
        <p:txBody>
          <a:bodyPr>
            <a:spAutoFit/>
          </a:bodyPr>
          <a:lstStyle/>
          <a:p>
            <a:pPr fontAlgn="auto">
              <a:spcBef>
                <a:spcPts val="0"/>
              </a:spcBef>
              <a:spcAft>
                <a:spcPts val="0"/>
              </a:spcAft>
              <a:defRPr/>
            </a:pPr>
            <a:r>
              <a:rPr lang="zh-CN" altLang="en-US" sz="2800" b="1" dirty="0">
                <a:effectLst>
                  <a:outerShdw blurRad="38100" dist="38100" dir="2700000" algn="tl">
                    <a:srgbClr val="000000">
                      <a:alpha val="43137"/>
                    </a:srgbClr>
                  </a:outerShdw>
                </a:effectLst>
                <a:latin typeface="隶书" pitchFamily="49" charset="-122"/>
                <a:ea typeface="隶书" pitchFamily="49" charset="-122"/>
              </a:rPr>
              <a:t>史料研读</a:t>
            </a:r>
            <a:endParaRPr lang="en-US" altLang="zh-CN" sz="2800" b="1" dirty="0">
              <a:effectLst>
                <a:outerShdw blurRad="38100" dist="38100" dir="2700000" algn="tl">
                  <a:srgbClr val="000000">
                    <a:alpha val="43137"/>
                  </a:srgbClr>
                </a:outerShdw>
              </a:effectLst>
              <a:latin typeface="隶书" pitchFamily="49" charset="-122"/>
              <a:ea typeface="隶书" pitchFamily="49" charset="-122"/>
            </a:endParaRPr>
          </a:p>
          <a:p>
            <a:pPr fontAlgn="auto">
              <a:spcBef>
                <a:spcPts val="0"/>
              </a:spcBef>
              <a:spcAft>
                <a:spcPts val="0"/>
              </a:spcAft>
              <a:defRPr/>
            </a:pPr>
            <a:endParaRPr lang="en-US" altLang="zh-CN" sz="2800" dirty="0">
              <a:latin typeface="黑体" panose="02010609060101010101" charset="-122"/>
              <a:ea typeface="黑体" panose="02010609060101010101" charset="-122"/>
            </a:endParaRPr>
          </a:p>
          <a:p>
            <a:pPr fontAlgn="auto">
              <a:spcBef>
                <a:spcPts val="0"/>
              </a:spcBef>
              <a:spcAft>
                <a:spcPts val="0"/>
              </a:spcAft>
              <a:defRPr/>
            </a:pPr>
            <a:r>
              <a:rPr lang="zh-CN" altLang="en-US" sz="2800" b="1" dirty="0">
                <a:latin typeface="仿宋" pitchFamily="49" charset="-122"/>
                <a:ea typeface="仿宋" pitchFamily="49" charset="-122"/>
              </a:rPr>
              <a:t>材料三：“指南针知识是十二世纪（南宋时），通过西辽经陆路传到西方的。”</a:t>
            </a:r>
            <a:r>
              <a:rPr lang="en-US" altLang="zh-CN" sz="2800" b="1" dirty="0">
                <a:latin typeface="仿宋" pitchFamily="49" charset="-122"/>
                <a:ea typeface="仿宋" pitchFamily="49" charset="-122"/>
              </a:rPr>
              <a:t>               </a:t>
            </a:r>
          </a:p>
          <a:p>
            <a:pPr algn="r" fontAlgn="auto">
              <a:spcBef>
                <a:spcPts val="0"/>
              </a:spcBef>
              <a:spcAft>
                <a:spcPts val="0"/>
              </a:spcAft>
              <a:defRPr/>
            </a:pPr>
            <a:r>
              <a:rPr lang="en-US" altLang="zh-CN" sz="2800" b="1" dirty="0">
                <a:latin typeface="仿宋" pitchFamily="49" charset="-122"/>
                <a:ea typeface="仿宋" pitchFamily="49" charset="-122"/>
              </a:rPr>
              <a:t> ——</a:t>
            </a:r>
            <a:r>
              <a:rPr lang="zh-CN" altLang="en-US" sz="2800" b="1" dirty="0">
                <a:latin typeface="仿宋" pitchFamily="49" charset="-122"/>
                <a:ea typeface="仿宋" pitchFamily="49" charset="-122"/>
              </a:rPr>
              <a:t>（英）李约瑟 </a:t>
            </a:r>
            <a:r>
              <a:rPr lang="en-US" altLang="zh-CN" sz="2800" b="1" dirty="0">
                <a:latin typeface="仿宋" pitchFamily="49" charset="-122"/>
                <a:ea typeface="仿宋" pitchFamily="49" charset="-122"/>
              </a:rPr>
              <a:t>《</a:t>
            </a:r>
            <a:r>
              <a:rPr lang="zh-CN" altLang="en-US" sz="2800" b="1" dirty="0">
                <a:latin typeface="仿宋" pitchFamily="49" charset="-122"/>
                <a:ea typeface="仿宋" pitchFamily="49" charset="-122"/>
              </a:rPr>
              <a:t>中国科学技术史</a:t>
            </a:r>
            <a:r>
              <a:rPr lang="en-US" altLang="zh-CN" sz="2800" b="1" dirty="0">
                <a:latin typeface="仿宋" pitchFamily="49" charset="-122"/>
                <a:ea typeface="仿宋" pitchFamily="49" charset="-122"/>
              </a:rPr>
              <a:t>》</a:t>
            </a:r>
          </a:p>
          <a:p>
            <a:pPr algn="ctr" fontAlgn="auto">
              <a:spcBef>
                <a:spcPts val="0"/>
              </a:spcBef>
              <a:spcAft>
                <a:spcPts val="0"/>
              </a:spcAft>
              <a:defRPr/>
            </a:pPr>
            <a:endParaRPr lang="en-US" altLang="zh-CN" sz="2800" b="1" dirty="0">
              <a:solidFill>
                <a:srgbClr val="0000CC"/>
              </a:solidFill>
              <a:latin typeface="黑体" panose="02010609060101010101" charset="-122"/>
              <a:ea typeface="黑体" panose="02010609060101010101" charset="-122"/>
            </a:endParaRPr>
          </a:p>
          <a:p>
            <a:pPr algn="ctr" fontAlgn="auto">
              <a:spcBef>
                <a:spcPts val="0"/>
              </a:spcBef>
              <a:spcAft>
                <a:spcPts val="0"/>
              </a:spcAft>
              <a:defRPr/>
            </a:pPr>
            <a:r>
              <a:rPr lang="zh-CN" altLang="en-US" sz="2800" b="1" dirty="0">
                <a:solidFill>
                  <a:srgbClr val="0000CC"/>
                </a:solidFill>
                <a:latin typeface="黑体" panose="02010609060101010101" charset="-122"/>
                <a:ea typeface="黑体" panose="02010609060101010101" charset="-122"/>
              </a:rPr>
              <a:t>从材料三中，你能得到什么信息？</a:t>
            </a:r>
            <a:endParaRPr lang="en-US" altLang="zh-CN" sz="2800" b="1" dirty="0">
              <a:solidFill>
                <a:srgbClr val="0000CC"/>
              </a:solidFill>
              <a:latin typeface="黑体" panose="02010609060101010101" charset="-122"/>
              <a:ea typeface="黑体" panose="02010609060101010101" charset="-122"/>
            </a:endParaRPr>
          </a:p>
          <a:p>
            <a:pPr algn="ctr" fontAlgn="auto">
              <a:spcBef>
                <a:spcPts val="0"/>
              </a:spcBef>
              <a:spcAft>
                <a:spcPts val="0"/>
              </a:spcAft>
              <a:defRPr/>
            </a:pPr>
            <a:endParaRPr lang="zh-CN" altLang="en-US" sz="2800" dirty="0">
              <a:latin typeface="黑体" panose="02010609060101010101" charset="-122"/>
              <a:ea typeface="黑体" panose="02010609060101010101" charset="-122"/>
            </a:endParaRPr>
          </a:p>
        </p:txBody>
      </p:sp>
      <p:pic>
        <p:nvPicPr>
          <p:cNvPr id="16" name="图片 15" descr="timg.jpg"/>
          <p:cNvPicPr>
            <a:picLocks noChangeAspect="1"/>
          </p:cNvPicPr>
          <p:nvPr/>
        </p:nvPicPr>
        <p:blipFill>
          <a:blip r:embed="rId3" cstate="print"/>
          <a:srcRect/>
          <a:stretch>
            <a:fillRect/>
          </a:stretch>
        </p:blipFill>
        <p:spPr bwMode="auto">
          <a:xfrm>
            <a:off x="642938" y="3429000"/>
            <a:ext cx="8072437" cy="3214688"/>
          </a:xfrm>
          <a:prstGeom prst="rect">
            <a:avLst/>
          </a:prstGeom>
          <a:noFill/>
          <a:ln w="9525">
            <a:noFill/>
            <a:miter lim="800000"/>
            <a:headEnd/>
            <a:tailEnd/>
          </a:ln>
        </p:spPr>
      </p:pic>
      <p:grpSp>
        <p:nvGrpSpPr>
          <p:cNvPr id="3" name="组合 16"/>
          <p:cNvGrpSpPr>
            <a:grpSpLocks/>
          </p:cNvGrpSpPr>
          <p:nvPr/>
        </p:nvGrpSpPr>
        <p:grpSpPr bwMode="auto">
          <a:xfrm>
            <a:off x="7143750" y="3568700"/>
            <a:ext cx="500063" cy="876300"/>
            <a:chOff x="6929454" y="3568487"/>
            <a:chExt cx="500066" cy="875851"/>
          </a:xfrm>
        </p:grpSpPr>
        <p:pic>
          <p:nvPicPr>
            <p:cNvPr id="19472" name="图片 17" descr="宋朝的罗盘针（模型）"/>
            <p:cNvPicPr>
              <a:picLocks noChangeAspect="1"/>
            </p:cNvPicPr>
            <p:nvPr/>
          </p:nvPicPr>
          <p:blipFill>
            <a:blip r:embed="rId4" cstate="print"/>
            <a:srcRect/>
            <a:stretch>
              <a:fillRect/>
            </a:stretch>
          </p:blipFill>
          <p:spPr bwMode="auto">
            <a:xfrm>
              <a:off x="6929454" y="4000504"/>
              <a:ext cx="500066" cy="443834"/>
            </a:xfrm>
            <a:prstGeom prst="rect">
              <a:avLst/>
            </a:prstGeom>
            <a:noFill/>
            <a:ln w="9525">
              <a:noFill/>
              <a:miter lim="800000"/>
              <a:headEnd/>
              <a:tailEnd/>
            </a:ln>
          </p:spPr>
        </p:pic>
        <p:sp>
          <p:nvSpPr>
            <p:cNvPr id="19473" name="TextBox 18"/>
            <p:cNvSpPr txBox="1">
              <a:spLocks noChangeArrowheads="1"/>
            </p:cNvSpPr>
            <p:nvPr/>
          </p:nvSpPr>
          <p:spPr bwMode="auto">
            <a:xfrm>
              <a:off x="6929454" y="3568487"/>
              <a:ext cx="418704" cy="646331"/>
            </a:xfrm>
            <a:prstGeom prst="rect">
              <a:avLst/>
            </a:prstGeom>
            <a:noFill/>
            <a:ln w="9525">
              <a:noFill/>
              <a:miter lim="800000"/>
              <a:headEnd/>
              <a:tailEnd/>
            </a:ln>
          </p:spPr>
          <p:txBody>
            <a:bodyPr wrap="none">
              <a:spAutoFit/>
            </a:bodyPr>
            <a:lstStyle/>
            <a:p>
              <a:r>
                <a:rPr lang="en-US" altLang="zh-CN" sz="3600" b="1">
                  <a:solidFill>
                    <a:srgbClr val="FF0000"/>
                  </a:solidFill>
                  <a:latin typeface="Franklin Gothic Book"/>
                  <a:ea typeface="黑体" pitchFamily="2" charset="-122"/>
                </a:rPr>
                <a:t>1</a:t>
              </a:r>
              <a:endParaRPr lang="zh-CN" altLang="en-US" sz="3600" b="1">
                <a:solidFill>
                  <a:srgbClr val="FF0000"/>
                </a:solidFill>
                <a:latin typeface="Franklin Gothic Book"/>
                <a:ea typeface="黑体" pitchFamily="2" charset="-122"/>
              </a:endParaRPr>
            </a:p>
          </p:txBody>
        </p:sp>
      </p:grpSp>
      <p:grpSp>
        <p:nvGrpSpPr>
          <p:cNvPr id="4" name="组合 19"/>
          <p:cNvGrpSpPr>
            <a:grpSpLocks/>
          </p:cNvGrpSpPr>
          <p:nvPr/>
        </p:nvGrpSpPr>
        <p:grpSpPr bwMode="auto">
          <a:xfrm>
            <a:off x="5786438" y="3640138"/>
            <a:ext cx="482600" cy="860425"/>
            <a:chOff x="5572132" y="3639925"/>
            <a:chExt cx="482934" cy="860645"/>
          </a:xfrm>
        </p:grpSpPr>
        <p:pic>
          <p:nvPicPr>
            <p:cNvPr id="19470" name="图片 20" descr="宋朝的罗盘针（模型）"/>
            <p:cNvPicPr>
              <a:picLocks noChangeAspect="1"/>
            </p:cNvPicPr>
            <p:nvPr/>
          </p:nvPicPr>
          <p:blipFill>
            <a:blip r:embed="rId5" cstate="print"/>
            <a:srcRect/>
            <a:stretch>
              <a:fillRect/>
            </a:stretch>
          </p:blipFill>
          <p:spPr bwMode="auto">
            <a:xfrm>
              <a:off x="5572132" y="4071942"/>
              <a:ext cx="482934" cy="428628"/>
            </a:xfrm>
            <a:prstGeom prst="rect">
              <a:avLst/>
            </a:prstGeom>
            <a:noFill/>
            <a:ln w="9525">
              <a:noFill/>
              <a:miter lim="800000"/>
              <a:headEnd/>
              <a:tailEnd/>
            </a:ln>
          </p:spPr>
        </p:pic>
        <p:sp>
          <p:nvSpPr>
            <p:cNvPr id="19471" name="TextBox 21"/>
            <p:cNvSpPr txBox="1">
              <a:spLocks noChangeArrowheads="1"/>
            </p:cNvSpPr>
            <p:nvPr/>
          </p:nvSpPr>
          <p:spPr bwMode="auto">
            <a:xfrm>
              <a:off x="5572132" y="3639925"/>
              <a:ext cx="418704" cy="646331"/>
            </a:xfrm>
            <a:prstGeom prst="rect">
              <a:avLst/>
            </a:prstGeom>
            <a:noFill/>
            <a:ln w="9525">
              <a:noFill/>
              <a:miter lim="800000"/>
              <a:headEnd/>
              <a:tailEnd/>
            </a:ln>
          </p:spPr>
          <p:txBody>
            <a:bodyPr wrap="none">
              <a:spAutoFit/>
            </a:bodyPr>
            <a:lstStyle/>
            <a:p>
              <a:r>
                <a:rPr lang="en-US" altLang="zh-CN" sz="3600" b="1">
                  <a:solidFill>
                    <a:srgbClr val="FF0000"/>
                  </a:solidFill>
                  <a:latin typeface="Franklin Gothic Book"/>
                  <a:ea typeface="黑体" pitchFamily="2" charset="-122"/>
                </a:rPr>
                <a:t>2</a:t>
              </a:r>
              <a:endParaRPr lang="zh-CN" altLang="en-US" sz="3600" b="1">
                <a:solidFill>
                  <a:srgbClr val="FF0000"/>
                </a:solidFill>
                <a:latin typeface="Franklin Gothic Book"/>
                <a:ea typeface="黑体" pitchFamily="2" charset="-122"/>
              </a:endParaRPr>
            </a:p>
          </p:txBody>
        </p:sp>
      </p:grpSp>
      <p:grpSp>
        <p:nvGrpSpPr>
          <p:cNvPr id="5" name="组合 22"/>
          <p:cNvGrpSpPr>
            <a:grpSpLocks/>
          </p:cNvGrpSpPr>
          <p:nvPr/>
        </p:nvGrpSpPr>
        <p:grpSpPr bwMode="auto">
          <a:xfrm>
            <a:off x="4786313" y="3429000"/>
            <a:ext cx="482600" cy="857250"/>
            <a:chOff x="4572000" y="3429000"/>
            <a:chExt cx="482934" cy="857256"/>
          </a:xfrm>
        </p:grpSpPr>
        <p:pic>
          <p:nvPicPr>
            <p:cNvPr id="19468" name="图片 23" descr="宋朝的罗盘针（模型）"/>
            <p:cNvPicPr>
              <a:picLocks noChangeAspect="1"/>
            </p:cNvPicPr>
            <p:nvPr/>
          </p:nvPicPr>
          <p:blipFill>
            <a:blip r:embed="rId5" cstate="print"/>
            <a:srcRect/>
            <a:stretch>
              <a:fillRect/>
            </a:stretch>
          </p:blipFill>
          <p:spPr bwMode="auto">
            <a:xfrm>
              <a:off x="4572000" y="3857628"/>
              <a:ext cx="482934" cy="428628"/>
            </a:xfrm>
            <a:prstGeom prst="rect">
              <a:avLst/>
            </a:prstGeom>
            <a:noFill/>
            <a:ln w="9525">
              <a:noFill/>
              <a:miter lim="800000"/>
              <a:headEnd/>
              <a:tailEnd/>
            </a:ln>
          </p:spPr>
        </p:pic>
        <p:sp>
          <p:nvSpPr>
            <p:cNvPr id="19469" name="TextBox 24"/>
            <p:cNvSpPr txBox="1">
              <a:spLocks noChangeArrowheads="1"/>
            </p:cNvSpPr>
            <p:nvPr/>
          </p:nvSpPr>
          <p:spPr bwMode="auto">
            <a:xfrm>
              <a:off x="4572000" y="3429000"/>
              <a:ext cx="418704" cy="646331"/>
            </a:xfrm>
            <a:prstGeom prst="rect">
              <a:avLst/>
            </a:prstGeom>
            <a:noFill/>
            <a:ln w="9525">
              <a:noFill/>
              <a:miter lim="800000"/>
              <a:headEnd/>
              <a:tailEnd/>
            </a:ln>
          </p:spPr>
          <p:txBody>
            <a:bodyPr wrap="none">
              <a:spAutoFit/>
            </a:bodyPr>
            <a:lstStyle/>
            <a:p>
              <a:r>
                <a:rPr lang="en-US" altLang="zh-CN" sz="3600" b="1">
                  <a:solidFill>
                    <a:srgbClr val="FF0000"/>
                  </a:solidFill>
                  <a:latin typeface="Franklin Gothic Book"/>
                  <a:ea typeface="黑体" pitchFamily="2" charset="-122"/>
                </a:rPr>
                <a:t>3</a:t>
              </a:r>
              <a:endParaRPr lang="zh-CN" altLang="en-US" sz="3600" b="1">
                <a:solidFill>
                  <a:srgbClr val="FF0000"/>
                </a:solidFill>
                <a:latin typeface="Franklin Gothic Book"/>
                <a:ea typeface="黑体" pitchFamily="2" charset="-122"/>
              </a:endParaRPr>
            </a:p>
          </p:txBody>
        </p:sp>
      </p:grpSp>
      <p:sp>
        <p:nvSpPr>
          <p:cNvPr id="26" name="TextBox 25"/>
          <p:cNvSpPr txBox="1">
            <a:spLocks noChangeArrowheads="1"/>
          </p:cNvSpPr>
          <p:nvPr/>
        </p:nvSpPr>
        <p:spPr bwMode="auto">
          <a:xfrm>
            <a:off x="7715250" y="5572125"/>
            <a:ext cx="1100138" cy="523875"/>
          </a:xfrm>
          <a:prstGeom prst="rect">
            <a:avLst/>
          </a:prstGeom>
          <a:noFill/>
          <a:ln w="9525">
            <a:noFill/>
            <a:miter lim="800000"/>
            <a:headEnd/>
            <a:tailEnd/>
          </a:ln>
        </p:spPr>
        <p:txBody>
          <a:bodyPr>
            <a:spAutoFit/>
          </a:bodyPr>
          <a:lstStyle/>
          <a:p>
            <a:r>
              <a:rPr lang="zh-CN" altLang="en-US" sz="2800" b="1">
                <a:latin typeface="楷体"/>
                <a:ea typeface="楷体"/>
                <a:cs typeface="楷体"/>
              </a:rPr>
              <a:t>中国</a:t>
            </a:r>
            <a:endParaRPr lang="en-US" altLang="zh-CN" sz="2800" b="1">
              <a:latin typeface="楷体"/>
              <a:ea typeface="楷体"/>
              <a:cs typeface="楷体"/>
            </a:endParaRPr>
          </a:p>
        </p:txBody>
      </p:sp>
      <p:sp>
        <p:nvSpPr>
          <p:cNvPr id="27" name="TextBox 26"/>
          <p:cNvSpPr txBox="1">
            <a:spLocks noChangeArrowheads="1"/>
          </p:cNvSpPr>
          <p:nvPr/>
        </p:nvSpPr>
        <p:spPr bwMode="auto">
          <a:xfrm>
            <a:off x="4948238" y="5332413"/>
            <a:ext cx="1266825" cy="954087"/>
          </a:xfrm>
          <a:prstGeom prst="rect">
            <a:avLst/>
          </a:prstGeom>
          <a:noFill/>
          <a:ln w="9525">
            <a:noFill/>
            <a:miter lim="800000"/>
            <a:headEnd/>
            <a:tailEnd/>
          </a:ln>
        </p:spPr>
        <p:txBody>
          <a:bodyPr wrap="none">
            <a:spAutoFit/>
          </a:bodyPr>
          <a:lstStyle/>
          <a:p>
            <a:pPr algn="ctr"/>
            <a:r>
              <a:rPr lang="zh-CN" altLang="en-US" sz="2800" b="1">
                <a:latin typeface="楷体"/>
                <a:ea typeface="楷体"/>
                <a:cs typeface="楷体"/>
              </a:rPr>
              <a:t>阿拉伯</a:t>
            </a:r>
            <a:endParaRPr lang="en-US" altLang="zh-CN" sz="2800" b="1">
              <a:latin typeface="楷体"/>
              <a:ea typeface="楷体"/>
              <a:cs typeface="楷体"/>
            </a:endParaRPr>
          </a:p>
          <a:p>
            <a:pPr algn="ctr"/>
            <a:r>
              <a:rPr lang="zh-CN" altLang="en-US" sz="2800" b="1">
                <a:latin typeface="楷体"/>
                <a:ea typeface="楷体"/>
                <a:cs typeface="楷体"/>
              </a:rPr>
              <a:t>国家</a:t>
            </a:r>
          </a:p>
        </p:txBody>
      </p:sp>
      <p:sp>
        <p:nvSpPr>
          <p:cNvPr id="28" name="TextBox 27"/>
          <p:cNvSpPr txBox="1">
            <a:spLocks noChangeArrowheads="1"/>
          </p:cNvSpPr>
          <p:nvPr/>
        </p:nvSpPr>
        <p:spPr bwMode="auto">
          <a:xfrm>
            <a:off x="2500313" y="5572125"/>
            <a:ext cx="906462" cy="523875"/>
          </a:xfrm>
          <a:prstGeom prst="rect">
            <a:avLst/>
          </a:prstGeom>
          <a:noFill/>
          <a:ln w="9525">
            <a:noFill/>
            <a:miter lim="800000"/>
            <a:headEnd/>
            <a:tailEnd/>
          </a:ln>
        </p:spPr>
        <p:txBody>
          <a:bodyPr wrap="none">
            <a:spAutoFit/>
          </a:bodyPr>
          <a:lstStyle/>
          <a:p>
            <a:r>
              <a:rPr lang="zh-CN" altLang="en-US" sz="2800" b="1">
                <a:latin typeface="楷体"/>
                <a:ea typeface="楷体"/>
                <a:cs typeface="楷体"/>
              </a:rPr>
              <a:t>欧洲</a:t>
            </a:r>
          </a:p>
        </p:txBody>
      </p:sp>
      <p:sp>
        <p:nvSpPr>
          <p:cNvPr id="15" name="文本框 3"/>
          <p:cNvSpPr txBox="1">
            <a:spLocks noChangeArrowheads="1"/>
          </p:cNvSpPr>
          <p:nvPr/>
        </p:nvSpPr>
        <p:spPr bwMode="auto">
          <a:xfrm>
            <a:off x="304800" y="2971800"/>
            <a:ext cx="8501063" cy="523875"/>
          </a:xfrm>
          <a:prstGeom prst="rect">
            <a:avLst/>
          </a:prstGeom>
          <a:solidFill>
            <a:srgbClr val="FFFF00"/>
          </a:solidFill>
          <a:ln w="9525">
            <a:noFill/>
            <a:miter lim="800000"/>
            <a:headEnd/>
            <a:tailEnd/>
          </a:ln>
        </p:spPr>
        <p:txBody>
          <a:bodyPr>
            <a:spAutoFit/>
          </a:bodyPr>
          <a:lstStyle/>
          <a:p>
            <a:pPr algn="ctr"/>
            <a:r>
              <a:rPr lang="zh-CN" altLang="en-US" sz="2800" b="1" dirty="0">
                <a:latin typeface="黑体" pitchFamily="2" charset="-122"/>
                <a:ea typeface="黑体" pitchFamily="2" charset="-122"/>
              </a:rPr>
              <a:t>指南针传到了欧洲地区。</a:t>
            </a:r>
            <a:endParaRPr lang="en-US" altLang="zh-CN" sz="2800" b="1" dirty="0">
              <a:latin typeface="黑体" pitchFamily="2" charset="-122"/>
              <a:ea typeface="黑体" pitchFamily="2" charset="-122"/>
            </a:endParaRPr>
          </a:p>
        </p:txBody>
      </p:sp>
      <p:sp>
        <p:nvSpPr>
          <p:cNvPr id="32" name="左箭头 31"/>
          <p:cNvSpPr/>
          <p:nvPr/>
        </p:nvSpPr>
        <p:spPr>
          <a:xfrm>
            <a:off x="3500438" y="5429250"/>
            <a:ext cx="1357312" cy="85725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zh-CN" altLang="en-US" sz="2400" b="1" dirty="0">
                <a:solidFill>
                  <a:srgbClr val="FFFF00"/>
                </a:solidFill>
                <a:effectLst>
                  <a:outerShdw blurRad="38100" dist="38100" dir="2700000" algn="tl">
                    <a:srgbClr val="000000">
                      <a:alpha val="43137"/>
                    </a:srgbClr>
                  </a:outerShdw>
                </a:effectLst>
              </a:rPr>
              <a:t>传入</a:t>
            </a:r>
          </a:p>
        </p:txBody>
      </p:sp>
      <p:sp>
        <p:nvSpPr>
          <p:cNvPr id="34" name="左箭头 33"/>
          <p:cNvSpPr/>
          <p:nvPr/>
        </p:nvSpPr>
        <p:spPr>
          <a:xfrm>
            <a:off x="6286500" y="5429250"/>
            <a:ext cx="1357313" cy="85725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zh-CN" altLang="en-US" sz="2400" b="1" dirty="0">
                <a:solidFill>
                  <a:srgbClr val="FFFF00"/>
                </a:solidFill>
                <a:effectLst>
                  <a:outerShdw blurRad="38100" dist="38100" dir="2700000" algn="tl">
                    <a:srgbClr val="000000">
                      <a:alpha val="43137"/>
                    </a:srgbClr>
                  </a:outerShdw>
                </a:effectLst>
              </a:rPr>
              <a:t>传入</a:t>
            </a:r>
          </a:p>
        </p:txBody>
      </p:sp>
      <p:sp>
        <p:nvSpPr>
          <p:cNvPr id="19" name="矩形 18"/>
          <p:cNvSpPr/>
          <p:nvPr/>
        </p:nvSpPr>
        <p:spPr>
          <a:xfrm>
            <a:off x="1219200" y="2514600"/>
            <a:ext cx="1428750" cy="4603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TextBox 20"/>
          <p:cNvSpPr txBox="1"/>
          <p:nvPr/>
        </p:nvSpPr>
        <p:spPr>
          <a:xfrm>
            <a:off x="0" y="228600"/>
            <a:ext cx="73914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第一篇章      </a:t>
            </a:r>
            <a:r>
              <a:rPr lang="zh-CN" altLang="zh-CN" sz="2400" b="1" dirty="0">
                <a:latin typeface="方正粗黑宋简体" pitchFamily="2" charset="-122"/>
                <a:ea typeface="方正粗黑宋简体" pitchFamily="2" charset="-122"/>
              </a:rPr>
              <a:t>宋元科技展创新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ox(in)">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ox(in)">
                                      <p:cBhvr>
                                        <p:cTn id="23" dur="500"/>
                                        <p:tgtEl>
                                          <p:spTgt spid="16"/>
                                        </p:tgtEl>
                                      </p:cBhvr>
                                    </p:animEffect>
                                  </p:childTnLst>
                                </p:cTn>
                              </p:par>
                            </p:childTnLst>
                          </p:cTn>
                        </p:par>
                        <p:par>
                          <p:cTn id="24" fill="hold">
                            <p:stCondLst>
                              <p:cond delay="500"/>
                            </p:stCondLst>
                            <p:childTnLst>
                              <p:par>
                                <p:cTn id="25" presetID="2" presetClass="entr" presetSubtype="4"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2" presetClass="entr" presetSubtype="4"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2" presetClass="entr" presetSubtype="4"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box(in)">
                                      <p:cBhvr>
                                        <p:cTn id="43" dur="500"/>
                                        <p:tgtEl>
                                          <p:spTgt spid="26"/>
                                        </p:tgtEl>
                                      </p:cBhvr>
                                    </p:animEffect>
                                  </p:childTnLst>
                                </p:cTn>
                              </p:par>
                            </p:childTnLst>
                          </p:cTn>
                        </p:par>
                        <p:par>
                          <p:cTn id="44" fill="hold">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blinds(horizontal)">
                                      <p:cBhvr>
                                        <p:cTn id="47" dur="500"/>
                                        <p:tgtEl>
                                          <p:spTgt spid="34"/>
                                        </p:tgtEl>
                                      </p:cBhvr>
                                    </p:animEffect>
                                  </p:childTnLst>
                                </p:cTn>
                              </p:par>
                            </p:childTnLst>
                          </p:cTn>
                        </p:par>
                        <p:par>
                          <p:cTn id="48" fill="hold">
                            <p:stCondLst>
                              <p:cond delay="1000"/>
                            </p:stCondLst>
                            <p:childTnLst>
                              <p:par>
                                <p:cTn id="49" presetID="4" presetClass="entr" presetSubtype="16"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box(in)">
                                      <p:cBhvr>
                                        <p:cTn id="51" dur="500"/>
                                        <p:tgtEl>
                                          <p:spTgt spid="27"/>
                                        </p:tgtEl>
                                      </p:cBhvr>
                                    </p:animEffect>
                                  </p:childTnLst>
                                </p:cTn>
                              </p:par>
                            </p:childTnLst>
                          </p:cTn>
                        </p:par>
                        <p:par>
                          <p:cTn id="52" fill="hold">
                            <p:stCondLst>
                              <p:cond delay="1500"/>
                            </p:stCondLst>
                            <p:childTnLst>
                              <p:par>
                                <p:cTn id="53" presetID="3" presetClass="entr" presetSubtype="10"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blinds(horizontal)">
                                      <p:cBhvr>
                                        <p:cTn id="55" dur="500"/>
                                        <p:tgtEl>
                                          <p:spTgt spid="32"/>
                                        </p:tgtEl>
                                      </p:cBhvr>
                                    </p:animEffect>
                                  </p:childTnLst>
                                </p:cTn>
                              </p:par>
                            </p:childTnLst>
                          </p:cTn>
                        </p:par>
                        <p:par>
                          <p:cTn id="56" fill="hold">
                            <p:stCondLst>
                              <p:cond delay="2000"/>
                            </p:stCondLst>
                            <p:childTnLst>
                              <p:par>
                                <p:cTn id="57" presetID="4" presetClass="entr" presetSubtype="16"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box(in)">
                                      <p:cBhvr>
                                        <p:cTn id="5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p:bldP spid="27" grpId="0"/>
      <p:bldP spid="28" grpId="0"/>
      <p:bldP spid="15" grpId="0" animBg="1"/>
      <p:bldP spid="32" grpId="0" animBg="1"/>
      <p:bldP spid="34" grpId="0" animBg="1"/>
      <p:bldP spid="19" grpId="0" animBg="1"/>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7664" y="764704"/>
            <a:ext cx="5594801" cy="523220"/>
          </a:xfrm>
          <a:prstGeom prst="rect">
            <a:avLst/>
          </a:prstGeom>
          <a:noFill/>
        </p:spPr>
        <p:txBody>
          <a:bodyPr wrap="none">
            <a:spAutoFit/>
          </a:bodyPr>
          <a:lstStyle/>
          <a:p>
            <a:pPr fontAlgn="auto">
              <a:spcBef>
                <a:spcPts val="0"/>
              </a:spcBef>
              <a:spcAft>
                <a:spcPts val="0"/>
              </a:spcAft>
              <a:defRPr/>
            </a:pPr>
            <a:r>
              <a:rPr lang="zh-CN" altLang="en-US" sz="2800" b="1" dirty="0">
                <a:solidFill>
                  <a:srgbClr val="0000FF"/>
                </a:solidFill>
                <a:effectLst>
                  <a:outerShdw blurRad="38100" dist="38100" dir="2700000" algn="tl">
                    <a:srgbClr val="000000">
                      <a:alpha val="43137"/>
                    </a:srgbClr>
                  </a:outerShdw>
                </a:effectLst>
                <a:latin typeface="隶书" pitchFamily="49" charset="-122"/>
                <a:ea typeface="隶书" pitchFamily="49" charset="-122"/>
                <a:sym typeface="+mn-ea"/>
              </a:rPr>
              <a:t>指南针应用于航海有何深远影响？</a:t>
            </a:r>
            <a:endParaRPr lang="zh-CN" altLang="en-US" sz="2800" b="1" dirty="0">
              <a:solidFill>
                <a:srgbClr val="0000FF"/>
              </a:solidFill>
              <a:effectLst>
                <a:outerShdw blurRad="38100" dist="38100" dir="2700000" algn="tl">
                  <a:srgbClr val="000000">
                    <a:alpha val="43137"/>
                  </a:srgbClr>
                </a:outerShdw>
              </a:effectLst>
              <a:latin typeface="隶书" pitchFamily="49" charset="-122"/>
              <a:ea typeface="隶书" pitchFamily="49" charset="-122"/>
            </a:endParaRPr>
          </a:p>
        </p:txBody>
      </p:sp>
      <p:pic>
        <p:nvPicPr>
          <p:cNvPr id="4" name="图片 3" descr="郑和下西洋1_副本"/>
          <p:cNvPicPr>
            <a:picLocks noChangeAspect="1"/>
          </p:cNvPicPr>
          <p:nvPr/>
        </p:nvPicPr>
        <p:blipFill>
          <a:blip r:embed="rId2" cstate="print"/>
          <a:srcRect/>
          <a:stretch>
            <a:fillRect/>
          </a:stretch>
        </p:blipFill>
        <p:spPr bwMode="auto">
          <a:xfrm>
            <a:off x="179512" y="1412776"/>
            <a:ext cx="5181271" cy="2016224"/>
          </a:xfrm>
          <a:prstGeom prst="rect">
            <a:avLst/>
          </a:prstGeom>
          <a:noFill/>
          <a:ln w="9525">
            <a:noFill/>
            <a:miter lim="800000"/>
            <a:headEnd/>
            <a:tailEnd/>
          </a:ln>
        </p:spPr>
      </p:pic>
      <p:pic>
        <p:nvPicPr>
          <p:cNvPr id="5" name="图片 4" descr="新航路的开辟_副本"/>
          <p:cNvPicPr>
            <a:picLocks noChangeAspect="1"/>
          </p:cNvPicPr>
          <p:nvPr/>
        </p:nvPicPr>
        <p:blipFill>
          <a:blip r:embed="rId3" cstate="print"/>
          <a:srcRect/>
          <a:stretch>
            <a:fillRect/>
          </a:stretch>
        </p:blipFill>
        <p:spPr bwMode="auto">
          <a:xfrm>
            <a:off x="214313" y="3933056"/>
            <a:ext cx="5132387" cy="2067694"/>
          </a:xfrm>
          <a:prstGeom prst="rect">
            <a:avLst/>
          </a:prstGeom>
          <a:noFill/>
          <a:ln w="9525">
            <a:noFill/>
            <a:miter lim="800000"/>
            <a:headEnd/>
            <a:tailEnd/>
          </a:ln>
        </p:spPr>
      </p:pic>
      <p:sp>
        <p:nvSpPr>
          <p:cNvPr id="6" name="文本框 5"/>
          <p:cNvSpPr txBox="1">
            <a:spLocks noChangeArrowheads="1"/>
          </p:cNvSpPr>
          <p:nvPr/>
        </p:nvSpPr>
        <p:spPr bwMode="auto">
          <a:xfrm>
            <a:off x="-285750" y="6000750"/>
            <a:ext cx="5857875" cy="523875"/>
          </a:xfrm>
          <a:prstGeom prst="rect">
            <a:avLst/>
          </a:prstGeom>
          <a:noFill/>
          <a:ln w="9525">
            <a:noFill/>
            <a:miter lim="800000"/>
            <a:headEnd/>
            <a:tailEnd/>
          </a:ln>
        </p:spPr>
        <p:txBody>
          <a:bodyPr>
            <a:spAutoFit/>
          </a:bodyPr>
          <a:lstStyle/>
          <a:p>
            <a:pPr algn="ctr"/>
            <a:r>
              <a:rPr lang="zh-CN" altLang="en-US" sz="2800" b="1">
                <a:latin typeface="Franklin Gothic Book"/>
                <a:ea typeface="黑体" pitchFamily="2" charset="-122"/>
              </a:rPr>
              <a:t>新航路的开辟、地理大发现</a:t>
            </a:r>
          </a:p>
        </p:txBody>
      </p:sp>
      <p:sp>
        <p:nvSpPr>
          <p:cNvPr id="7" name="文本框 6"/>
          <p:cNvSpPr txBox="1">
            <a:spLocks noChangeArrowheads="1"/>
          </p:cNvSpPr>
          <p:nvPr/>
        </p:nvSpPr>
        <p:spPr bwMode="auto">
          <a:xfrm>
            <a:off x="1403648" y="3501008"/>
            <a:ext cx="2714625" cy="523875"/>
          </a:xfrm>
          <a:prstGeom prst="rect">
            <a:avLst/>
          </a:prstGeom>
          <a:noFill/>
          <a:ln w="9525">
            <a:noFill/>
            <a:miter lim="800000"/>
            <a:headEnd/>
            <a:tailEnd/>
          </a:ln>
        </p:spPr>
        <p:txBody>
          <a:bodyPr>
            <a:spAutoFit/>
          </a:bodyPr>
          <a:lstStyle/>
          <a:p>
            <a:pPr algn="ctr"/>
            <a:r>
              <a:rPr lang="zh-CN" altLang="en-US" sz="2800" b="1" dirty="0">
                <a:latin typeface="Franklin Gothic Book"/>
                <a:ea typeface="黑体" pitchFamily="2" charset="-122"/>
              </a:rPr>
              <a:t>郑和下西洋</a:t>
            </a:r>
          </a:p>
        </p:txBody>
      </p:sp>
      <p:grpSp>
        <p:nvGrpSpPr>
          <p:cNvPr id="3" name="组合 11"/>
          <p:cNvGrpSpPr>
            <a:grpSpLocks/>
          </p:cNvGrpSpPr>
          <p:nvPr/>
        </p:nvGrpSpPr>
        <p:grpSpPr bwMode="auto">
          <a:xfrm>
            <a:off x="5072063" y="1285875"/>
            <a:ext cx="4000500" cy="5143500"/>
            <a:chOff x="5154955" y="999084"/>
            <a:chExt cx="3786182" cy="5069840"/>
          </a:xfrm>
        </p:grpSpPr>
        <p:sp>
          <p:nvSpPr>
            <p:cNvPr id="9" name="竖卷形 8"/>
            <p:cNvSpPr/>
            <p:nvPr/>
          </p:nvSpPr>
          <p:spPr>
            <a:xfrm>
              <a:off x="5154955" y="999084"/>
              <a:ext cx="3786182" cy="5069840"/>
            </a:xfrm>
            <a:prstGeom prst="verticalScroll">
              <a:avLst>
                <a:gd name="adj" fmla="val 9960"/>
              </a:avLst>
            </a:prstGeom>
            <a:noFill/>
            <a:ln w="28575"/>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zh-CN" altLang="en-US"/>
            </a:p>
          </p:txBody>
        </p:sp>
        <p:sp>
          <p:nvSpPr>
            <p:cNvPr id="21513" name="文本框 9"/>
            <p:cNvSpPr txBox="1">
              <a:spLocks noChangeArrowheads="1"/>
            </p:cNvSpPr>
            <p:nvPr/>
          </p:nvSpPr>
          <p:spPr bwMode="auto">
            <a:xfrm>
              <a:off x="5628232" y="1773643"/>
              <a:ext cx="2974881" cy="3488717"/>
            </a:xfrm>
            <a:prstGeom prst="rect">
              <a:avLst/>
            </a:prstGeom>
            <a:noFill/>
            <a:ln w="9525">
              <a:noFill/>
              <a:miter lim="800000"/>
              <a:headEnd/>
              <a:tailEnd/>
            </a:ln>
          </p:spPr>
          <p:txBody>
            <a:bodyPr>
              <a:spAutoFit/>
            </a:bodyPr>
            <a:lstStyle/>
            <a:p>
              <a:r>
                <a:rPr lang="zh-CN" altLang="en-US" sz="3200" b="1" dirty="0">
                  <a:solidFill>
                    <a:srgbClr val="FF0000"/>
                  </a:solidFill>
                  <a:latin typeface="黑体" pitchFamily="2" charset="-122"/>
                  <a:ea typeface="黑体" pitchFamily="2" charset="-122"/>
                  <a:sym typeface="+mn-ea"/>
                </a:rPr>
                <a:t>使人类结束了原始航海时代，开辟了航海史上的新纪元；</a:t>
              </a:r>
              <a:endParaRPr lang="en-US" altLang="zh-CN" sz="3200" b="1" dirty="0">
                <a:solidFill>
                  <a:srgbClr val="FF0000"/>
                </a:solidFill>
                <a:latin typeface="黑体" pitchFamily="2" charset="-122"/>
                <a:ea typeface="黑体" pitchFamily="2" charset="-122"/>
                <a:sym typeface="+mn-ea"/>
              </a:endParaRPr>
            </a:p>
            <a:p>
              <a:endParaRPr lang="en-US" altLang="zh-CN" sz="3200" b="1" dirty="0">
                <a:solidFill>
                  <a:srgbClr val="FF0000"/>
                </a:solidFill>
                <a:latin typeface="黑体" pitchFamily="2" charset="-122"/>
                <a:ea typeface="黑体" pitchFamily="2" charset="-122"/>
                <a:sym typeface="+mn-ea"/>
              </a:endParaRPr>
            </a:p>
            <a:p>
              <a:r>
                <a:rPr lang="zh-CN" altLang="en-US" sz="3200" b="1" dirty="0">
                  <a:solidFill>
                    <a:srgbClr val="FF0000"/>
                  </a:solidFill>
                  <a:latin typeface="黑体" pitchFamily="2" charset="-122"/>
                  <a:ea typeface="黑体" pitchFamily="2" charset="-122"/>
                  <a:sym typeface="+mn-ea"/>
                </a:rPr>
                <a:t>促使世界成为密切联系的整体。</a:t>
              </a:r>
            </a:p>
          </p:txBody>
        </p:sp>
      </p:grpSp>
      <p:sp>
        <p:nvSpPr>
          <p:cNvPr id="10" name="TextBox 9"/>
          <p:cNvSpPr txBox="1"/>
          <p:nvPr/>
        </p:nvSpPr>
        <p:spPr>
          <a:xfrm>
            <a:off x="0" y="228600"/>
            <a:ext cx="73914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第一篇章      </a:t>
            </a:r>
            <a:r>
              <a:rPr lang="zh-CN" altLang="zh-CN" sz="2400" b="1" dirty="0">
                <a:latin typeface="方正粗黑宋简体" pitchFamily="2" charset="-122"/>
                <a:ea typeface="方正粗黑宋简体" pitchFamily="2" charset="-122"/>
              </a:rPr>
              <a:t>宋元科技展创新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中国四大发明中的三样就是诞生在宋朝.mp4">
            <a:hlinkClick r:id="" action="ppaction://media"/>
          </p:cNvPr>
          <p:cNvPicPr>
            <a:picLocks noRot="1" noChangeAspect="1"/>
          </p:cNvPicPr>
          <p:nvPr>
            <a:videoFile r:link="rId1"/>
          </p:nvPr>
        </p:nvPicPr>
        <p:blipFill>
          <a:blip r:embed="rId3" cstate="print"/>
          <a:stretch>
            <a:fillRect/>
          </a:stretch>
        </p:blipFill>
        <p:spPr>
          <a:xfrm>
            <a:off x="0" y="0"/>
            <a:ext cx="9144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447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图片 1" descr="timg (1).jpg"/>
          <p:cNvPicPr>
            <a:picLocks noChangeAspect="1"/>
          </p:cNvPicPr>
          <p:nvPr/>
        </p:nvPicPr>
        <p:blipFill>
          <a:blip r:embed="rId2" cstate="print"/>
          <a:srcRect/>
          <a:stretch>
            <a:fillRect/>
          </a:stretch>
        </p:blipFill>
        <p:spPr bwMode="auto">
          <a:xfrm>
            <a:off x="228600" y="838200"/>
            <a:ext cx="3868737" cy="3000375"/>
          </a:xfrm>
          <a:prstGeom prst="rect">
            <a:avLst/>
          </a:prstGeom>
          <a:noFill/>
          <a:ln w="9525">
            <a:noFill/>
            <a:miter lim="800000"/>
            <a:headEnd/>
            <a:tailEnd/>
          </a:ln>
        </p:spPr>
      </p:pic>
      <p:pic>
        <p:nvPicPr>
          <p:cNvPr id="22530" name="图片 2" descr="timg (3).jpg"/>
          <p:cNvPicPr>
            <a:picLocks noChangeAspect="1"/>
          </p:cNvPicPr>
          <p:nvPr/>
        </p:nvPicPr>
        <p:blipFill>
          <a:blip r:embed="rId3" cstate="print"/>
          <a:srcRect/>
          <a:stretch>
            <a:fillRect/>
          </a:stretch>
        </p:blipFill>
        <p:spPr bwMode="auto">
          <a:xfrm>
            <a:off x="4267200" y="838200"/>
            <a:ext cx="4637088" cy="3024188"/>
          </a:xfrm>
          <a:prstGeom prst="rect">
            <a:avLst/>
          </a:prstGeom>
          <a:noFill/>
          <a:ln w="9525">
            <a:noFill/>
            <a:miter lim="800000"/>
            <a:headEnd/>
            <a:tailEnd/>
          </a:ln>
        </p:spPr>
      </p:pic>
      <p:sp>
        <p:nvSpPr>
          <p:cNvPr id="22531" name="TextBox 3"/>
          <p:cNvSpPr txBox="1">
            <a:spLocks noChangeArrowheads="1"/>
          </p:cNvSpPr>
          <p:nvPr/>
        </p:nvSpPr>
        <p:spPr bwMode="auto">
          <a:xfrm>
            <a:off x="4429125" y="4000500"/>
            <a:ext cx="4303713" cy="2062163"/>
          </a:xfrm>
          <a:prstGeom prst="rect">
            <a:avLst/>
          </a:prstGeom>
          <a:noFill/>
          <a:ln w="9525">
            <a:noFill/>
            <a:miter lim="800000"/>
            <a:headEnd/>
            <a:tailEnd/>
          </a:ln>
        </p:spPr>
        <p:txBody>
          <a:bodyPr wrap="none">
            <a:spAutoFit/>
          </a:bodyPr>
          <a:lstStyle/>
          <a:p>
            <a:r>
              <a:rPr lang="zh-CN" altLang="en-US" sz="3200" b="1">
                <a:latin typeface="Franklin Gothic Book"/>
                <a:ea typeface="黑体" pitchFamily="2" charset="-122"/>
              </a:rPr>
              <a:t>新航路的开辟，往往</a:t>
            </a:r>
            <a:endParaRPr lang="en-US" altLang="zh-CN" sz="3200" b="1">
              <a:latin typeface="Franklin Gothic Book"/>
              <a:ea typeface="黑体" pitchFamily="2" charset="-122"/>
            </a:endParaRPr>
          </a:p>
          <a:p>
            <a:r>
              <a:rPr lang="zh-CN" altLang="en-US" sz="3200" b="1">
                <a:latin typeface="Franklin Gothic Book"/>
                <a:ea typeface="黑体" pitchFamily="2" charset="-122"/>
              </a:rPr>
              <a:t>带来殖民的血腥镇压，</a:t>
            </a:r>
            <a:endParaRPr lang="en-US" altLang="zh-CN" sz="3200" b="1">
              <a:latin typeface="Franklin Gothic Book"/>
              <a:ea typeface="黑体" pitchFamily="2" charset="-122"/>
            </a:endParaRPr>
          </a:p>
          <a:p>
            <a:r>
              <a:rPr lang="zh-CN" altLang="en-US" sz="3200" b="1">
                <a:latin typeface="Franklin Gothic Book"/>
                <a:ea typeface="黑体" pitchFamily="2" charset="-122"/>
              </a:rPr>
              <a:t>火药枪成为欧洲殖民者</a:t>
            </a:r>
            <a:endParaRPr lang="en-US" altLang="zh-CN" sz="3200" b="1">
              <a:latin typeface="Franklin Gothic Book"/>
              <a:ea typeface="黑体" pitchFamily="2" charset="-122"/>
            </a:endParaRPr>
          </a:p>
          <a:p>
            <a:r>
              <a:rPr lang="zh-CN" altLang="en-US" sz="3200" b="1">
                <a:latin typeface="Franklin Gothic Book"/>
                <a:ea typeface="黑体" pitchFamily="2" charset="-122"/>
              </a:rPr>
              <a:t>主要的镇压武器。</a:t>
            </a:r>
          </a:p>
        </p:txBody>
      </p:sp>
      <p:sp>
        <p:nvSpPr>
          <p:cNvPr id="5" name="TextBox 4"/>
          <p:cNvSpPr txBox="1">
            <a:spLocks noChangeArrowheads="1"/>
          </p:cNvSpPr>
          <p:nvPr/>
        </p:nvSpPr>
        <p:spPr bwMode="auto">
          <a:xfrm>
            <a:off x="4424363" y="4987925"/>
            <a:ext cx="1004887" cy="584200"/>
          </a:xfrm>
          <a:prstGeom prst="rect">
            <a:avLst/>
          </a:prstGeom>
          <a:noFill/>
          <a:ln w="9525">
            <a:noFill/>
            <a:miter lim="800000"/>
            <a:headEnd/>
            <a:tailEnd/>
          </a:ln>
        </p:spPr>
        <p:txBody>
          <a:bodyPr wrap="none">
            <a:spAutoFit/>
          </a:bodyPr>
          <a:lstStyle/>
          <a:p>
            <a:r>
              <a:rPr lang="zh-CN" altLang="en-US" sz="3200" b="1">
                <a:solidFill>
                  <a:srgbClr val="FF0000"/>
                </a:solidFill>
                <a:latin typeface="Franklin Gothic Book"/>
                <a:ea typeface="黑体" pitchFamily="2" charset="-122"/>
              </a:rPr>
              <a:t>火药</a:t>
            </a:r>
          </a:p>
        </p:txBody>
      </p:sp>
      <p:pic>
        <p:nvPicPr>
          <p:cNvPr id="22533" name="图片 5" descr="u=564941959,1125773741&amp;fm=23&amp;gp=0.jpg"/>
          <p:cNvPicPr>
            <a:picLocks noChangeAspect="1"/>
          </p:cNvPicPr>
          <p:nvPr/>
        </p:nvPicPr>
        <p:blipFill>
          <a:blip r:embed="rId4" cstate="print"/>
          <a:srcRect/>
          <a:stretch>
            <a:fillRect/>
          </a:stretch>
        </p:blipFill>
        <p:spPr bwMode="auto">
          <a:xfrm>
            <a:off x="285750" y="3643313"/>
            <a:ext cx="3857625" cy="2857500"/>
          </a:xfrm>
          <a:prstGeom prst="rect">
            <a:avLst/>
          </a:prstGeom>
          <a:noFill/>
          <a:ln w="9525">
            <a:noFill/>
            <a:miter lim="800000"/>
            <a:headEnd/>
            <a:tailEnd/>
          </a:ln>
        </p:spPr>
      </p:pic>
      <p:sp>
        <p:nvSpPr>
          <p:cNvPr id="8" name="TextBox 7"/>
          <p:cNvSpPr txBox="1"/>
          <p:nvPr/>
        </p:nvSpPr>
        <p:spPr>
          <a:xfrm>
            <a:off x="0" y="228600"/>
            <a:ext cx="73914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第一篇章      </a:t>
            </a:r>
            <a:r>
              <a:rPr lang="zh-CN" altLang="zh-CN" sz="2400" b="1" dirty="0">
                <a:latin typeface="方正粗黑宋简体" pitchFamily="2" charset="-122"/>
                <a:ea typeface="方正粗黑宋简体" pitchFamily="2" charset="-122"/>
              </a:rPr>
              <a:t>宋元科技展创新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533400" y="685800"/>
            <a:ext cx="71881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itchFamily="34" charset="0"/>
              </a:defRPr>
            </a:lvl5pPr>
            <a:lvl6pPr marL="25146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itchFamily="34" charset="0"/>
              </a:defRPr>
            </a:lvl6pPr>
            <a:lvl7pPr marL="29718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itchFamily="34" charset="0"/>
              </a:defRPr>
            </a:lvl7pPr>
            <a:lvl8pPr marL="34290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itchFamily="34" charset="0"/>
              </a:defRPr>
            </a:lvl8pPr>
            <a:lvl9pPr marL="38862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3200" b="1" dirty="0">
                <a:latin typeface="楷体" pitchFamily="49" charset="-122"/>
                <a:ea typeface="楷体" pitchFamily="49" charset="-122"/>
              </a:rPr>
              <a:t>三、文明传播的助推器</a:t>
            </a:r>
            <a:r>
              <a:rPr lang="en-US" altLang="zh-CN" sz="3200" b="1" dirty="0">
                <a:latin typeface="楷体" pitchFamily="49" charset="-122"/>
                <a:ea typeface="楷体" pitchFamily="49" charset="-122"/>
              </a:rPr>
              <a:t>——</a:t>
            </a:r>
            <a:r>
              <a:rPr lang="zh-CN" altLang="en-US" sz="3200" b="1" dirty="0">
                <a:latin typeface="楷体" pitchFamily="49" charset="-122"/>
                <a:ea typeface="楷体" pitchFamily="49" charset="-122"/>
              </a:rPr>
              <a:t>火药的应用</a:t>
            </a:r>
          </a:p>
        </p:txBody>
      </p:sp>
      <p:sp>
        <p:nvSpPr>
          <p:cNvPr id="3" name="TextBox 2"/>
          <p:cNvSpPr txBox="1"/>
          <p:nvPr/>
        </p:nvSpPr>
        <p:spPr>
          <a:xfrm>
            <a:off x="685800" y="1600200"/>
            <a:ext cx="8229600" cy="523220"/>
          </a:xfrm>
          <a:prstGeom prst="rect">
            <a:avLst/>
          </a:prstGeom>
          <a:noFill/>
        </p:spPr>
        <p:txBody>
          <a:bodyPr wrap="square" rtlCol="0">
            <a:spAutoFit/>
          </a:bodyPr>
          <a:lstStyle/>
          <a:p>
            <a:r>
              <a:rPr lang="zh-CN" altLang="en-US" sz="2800" b="1" dirty="0">
                <a:solidFill>
                  <a:srgbClr val="0000FF"/>
                </a:solidFill>
                <a:latin typeface="仿宋" pitchFamily="49" charset="-122"/>
                <a:ea typeface="仿宋" pitchFamily="49" charset="-122"/>
              </a:rPr>
              <a:t>火药是如何发明出来的？</a:t>
            </a:r>
          </a:p>
        </p:txBody>
      </p:sp>
      <p:sp>
        <p:nvSpPr>
          <p:cNvPr id="7" name="TextBox 6"/>
          <p:cNvSpPr txBox="1"/>
          <p:nvPr/>
        </p:nvSpPr>
        <p:spPr>
          <a:xfrm>
            <a:off x="0" y="228600"/>
            <a:ext cx="73914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第一篇章      </a:t>
            </a:r>
            <a:r>
              <a:rPr lang="zh-CN" altLang="zh-CN" sz="2400" b="1" dirty="0">
                <a:latin typeface="方正粗黑宋简体" pitchFamily="2" charset="-122"/>
                <a:ea typeface="方正粗黑宋简体" pitchFamily="2" charset="-122"/>
              </a:rPr>
              <a:t>宋元科技展创新</a:t>
            </a:r>
          </a:p>
        </p:txBody>
      </p:sp>
      <p:pic>
        <p:nvPicPr>
          <p:cNvPr id="8" name="图片 7" descr="a379-hhxaafy3049129.jpg"/>
          <p:cNvPicPr>
            <a:picLocks noChangeAspect="1"/>
          </p:cNvPicPr>
          <p:nvPr/>
        </p:nvPicPr>
        <p:blipFill>
          <a:blip r:embed="rId2" cstate="print"/>
          <a:stretch>
            <a:fillRect/>
          </a:stretch>
        </p:blipFill>
        <p:spPr>
          <a:xfrm>
            <a:off x="1981200" y="2286000"/>
            <a:ext cx="5441929" cy="39862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4)">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73914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第一篇章      </a:t>
            </a:r>
            <a:r>
              <a:rPr lang="zh-CN" altLang="zh-CN" sz="2400" b="1" dirty="0">
                <a:latin typeface="方正粗黑宋简体" pitchFamily="2" charset="-122"/>
                <a:ea typeface="方正粗黑宋简体" pitchFamily="2" charset="-122"/>
              </a:rPr>
              <a:t>宋元科技展创新</a:t>
            </a:r>
          </a:p>
        </p:txBody>
      </p:sp>
      <p:sp>
        <p:nvSpPr>
          <p:cNvPr id="3" name="矩形 2"/>
          <p:cNvSpPr/>
          <p:nvPr/>
        </p:nvSpPr>
        <p:spPr>
          <a:xfrm>
            <a:off x="1285274" y="824575"/>
            <a:ext cx="6953136" cy="509794"/>
          </a:xfrm>
          <a:prstGeom prst="rect">
            <a:avLst/>
          </a:prstGeom>
        </p:spPr>
        <p:txBody>
          <a:bodyPr wrap="square" lIns="78145" tIns="39072" rIns="78145" bIns="39072">
            <a:spAutoFit/>
          </a:bodyPr>
          <a:lstStyle/>
          <a:p>
            <a:r>
              <a:rPr lang="zh-CN" altLang="en-US" sz="2800" b="1" dirty="0">
                <a:solidFill>
                  <a:srgbClr val="0000FF"/>
                </a:solidFill>
                <a:latin typeface="仿宋" pitchFamily="49" charset="-122"/>
                <a:ea typeface="仿宋" pitchFamily="49" charset="-122"/>
              </a:rPr>
              <a:t>宋元时期，火药的应用又是如何发展的呢？</a:t>
            </a:r>
          </a:p>
        </p:txBody>
      </p:sp>
      <p:grpSp>
        <p:nvGrpSpPr>
          <p:cNvPr id="4" name="组合 3"/>
          <p:cNvGrpSpPr/>
          <p:nvPr/>
        </p:nvGrpSpPr>
        <p:grpSpPr>
          <a:xfrm>
            <a:off x="1143000" y="1447800"/>
            <a:ext cx="6685525" cy="2961620"/>
            <a:chOff x="1219200" y="1447800"/>
            <a:chExt cx="6685525" cy="2961620"/>
          </a:xfrm>
        </p:grpSpPr>
        <p:pic>
          <p:nvPicPr>
            <p:cNvPr id="5" name="图片 4" descr="0KCefUCB4p.jpeg"/>
            <p:cNvPicPr>
              <a:picLocks noChangeAspect="1"/>
            </p:cNvPicPr>
            <p:nvPr/>
          </p:nvPicPr>
          <p:blipFill>
            <a:blip r:embed="rId2" cstate="print"/>
            <a:stretch>
              <a:fillRect/>
            </a:stretch>
          </p:blipFill>
          <p:spPr>
            <a:xfrm>
              <a:off x="1219200" y="1678544"/>
              <a:ext cx="4274412" cy="2117170"/>
            </a:xfrm>
            <a:prstGeom prst="rect">
              <a:avLst/>
            </a:prstGeom>
          </p:spPr>
        </p:pic>
        <p:pic>
          <p:nvPicPr>
            <p:cNvPr id="6" name="图片 5" descr="8f0db97d33454553b75c68acc8e365e2_th.png"/>
            <p:cNvPicPr>
              <a:picLocks noChangeAspect="1"/>
            </p:cNvPicPr>
            <p:nvPr/>
          </p:nvPicPr>
          <p:blipFill>
            <a:blip r:embed="rId3" cstate="print"/>
            <a:stretch>
              <a:fillRect/>
            </a:stretch>
          </p:blipFill>
          <p:spPr>
            <a:xfrm>
              <a:off x="5562600" y="1447800"/>
              <a:ext cx="2342125" cy="2352675"/>
            </a:xfrm>
            <a:prstGeom prst="rect">
              <a:avLst/>
            </a:prstGeom>
          </p:spPr>
        </p:pic>
        <p:sp>
          <p:nvSpPr>
            <p:cNvPr id="7" name="TextBox 6"/>
            <p:cNvSpPr txBox="1"/>
            <p:nvPr/>
          </p:nvSpPr>
          <p:spPr>
            <a:xfrm>
              <a:off x="3810000" y="3886200"/>
              <a:ext cx="2667000" cy="523220"/>
            </a:xfrm>
            <a:prstGeom prst="rect">
              <a:avLst/>
            </a:prstGeom>
            <a:noFill/>
          </p:spPr>
          <p:txBody>
            <a:bodyPr wrap="square" rtlCol="0">
              <a:spAutoFit/>
            </a:bodyPr>
            <a:lstStyle/>
            <a:p>
              <a:r>
                <a:rPr lang="zh-CN" altLang="en-US" sz="2800" b="1" dirty="0">
                  <a:latin typeface="黑体" pitchFamily="49" charset="-122"/>
                  <a:ea typeface="黑体" pitchFamily="49" charset="-122"/>
                </a:rPr>
                <a:t>宋代火器模型</a:t>
              </a:r>
            </a:p>
          </p:txBody>
        </p:sp>
      </p:grpSp>
      <p:grpSp>
        <p:nvGrpSpPr>
          <p:cNvPr id="8" name="组合 12"/>
          <p:cNvGrpSpPr/>
          <p:nvPr/>
        </p:nvGrpSpPr>
        <p:grpSpPr bwMode="auto">
          <a:xfrm>
            <a:off x="2895600" y="4419600"/>
            <a:ext cx="3740149" cy="2084346"/>
            <a:chOff x="5190078" y="4726378"/>
            <a:chExt cx="2286016" cy="1796893"/>
          </a:xfrm>
        </p:grpSpPr>
        <p:pic>
          <p:nvPicPr>
            <p:cNvPr id="9" name="图片 8" descr="元代火铳"/>
            <p:cNvPicPr>
              <a:picLocks noChangeAspect="1"/>
            </p:cNvPicPr>
            <p:nvPr/>
          </p:nvPicPr>
          <p:blipFill>
            <a:blip r:embed="rId4" cstate="print"/>
            <a:stretch>
              <a:fillRect/>
            </a:stretch>
          </p:blipFill>
          <p:spPr>
            <a:xfrm>
              <a:off x="5190078" y="4726378"/>
              <a:ext cx="2286016" cy="1609767"/>
            </a:xfrm>
            <a:prstGeom prst="rect">
              <a:avLst/>
            </a:prstGeom>
            <a:ln>
              <a:noFill/>
            </a:ln>
            <a:effectLst>
              <a:softEdge rad="112500"/>
            </a:effectLst>
          </p:spPr>
        </p:pic>
        <p:sp>
          <p:nvSpPr>
            <p:cNvPr id="10" name="文本框 8"/>
            <p:cNvSpPr txBox="1">
              <a:spLocks noChangeArrowheads="1"/>
            </p:cNvSpPr>
            <p:nvPr/>
          </p:nvSpPr>
          <p:spPr bwMode="auto">
            <a:xfrm>
              <a:off x="5357818" y="6072208"/>
              <a:ext cx="1643074" cy="45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itchFamily="34" charset="0"/>
                </a:defRPr>
              </a:lvl5pPr>
              <a:lvl6pPr marL="25146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itchFamily="34" charset="0"/>
                </a:defRPr>
              </a:lvl6pPr>
              <a:lvl7pPr marL="29718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itchFamily="34" charset="0"/>
                </a:defRPr>
              </a:lvl7pPr>
              <a:lvl8pPr marL="34290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itchFamily="34" charset="0"/>
                </a:defRPr>
              </a:lvl8pPr>
              <a:lvl9pPr marL="38862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2800" b="1" dirty="0">
                  <a:latin typeface="黑体" pitchFamily="49" charset="-122"/>
                  <a:ea typeface="黑体" pitchFamily="49" charset="-122"/>
                </a:rPr>
                <a:t>元代火铳</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73914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第一篇章      </a:t>
            </a:r>
            <a:r>
              <a:rPr lang="zh-CN" altLang="zh-CN" sz="2400" b="1" dirty="0">
                <a:latin typeface="方正粗黑宋简体" pitchFamily="2" charset="-122"/>
                <a:ea typeface="方正粗黑宋简体" pitchFamily="2" charset="-122"/>
              </a:rPr>
              <a:t>宋元科技展创新</a:t>
            </a:r>
          </a:p>
        </p:txBody>
      </p:sp>
      <p:sp>
        <p:nvSpPr>
          <p:cNvPr id="3" name="TextBox 2"/>
          <p:cNvSpPr txBox="1"/>
          <p:nvPr/>
        </p:nvSpPr>
        <p:spPr>
          <a:xfrm>
            <a:off x="685800" y="1066800"/>
            <a:ext cx="6172200" cy="523220"/>
          </a:xfrm>
          <a:prstGeom prst="rect">
            <a:avLst/>
          </a:prstGeom>
          <a:noFill/>
        </p:spPr>
        <p:txBody>
          <a:bodyPr wrap="square" rtlCol="0">
            <a:spAutoFit/>
          </a:bodyPr>
          <a:lstStyle/>
          <a:p>
            <a:r>
              <a:rPr lang="zh-CN" altLang="en-US" sz="2800" b="1" dirty="0">
                <a:solidFill>
                  <a:srgbClr val="0000FF"/>
                </a:solidFill>
                <a:latin typeface="仿宋" pitchFamily="49" charset="-122"/>
                <a:ea typeface="仿宋" pitchFamily="49" charset="-122"/>
              </a:rPr>
              <a:t>火药的传播及影响</a:t>
            </a:r>
          </a:p>
        </p:txBody>
      </p:sp>
      <p:sp>
        <p:nvSpPr>
          <p:cNvPr id="4" name="圆角矩形 3"/>
          <p:cNvSpPr/>
          <p:nvPr/>
        </p:nvSpPr>
        <p:spPr>
          <a:xfrm>
            <a:off x="914400" y="2362200"/>
            <a:ext cx="740229" cy="444846"/>
          </a:xfrm>
          <a:prstGeom prst="roundRect">
            <a:avLst/>
          </a:prstGeom>
          <a:solidFill>
            <a:schemeClr val="bg2">
              <a:lumMod val="75000"/>
            </a:schemeClr>
          </a:solidFill>
          <a:scene3d>
            <a:camera prst="orthographicFront"/>
            <a:lightRig rig="threePt" dir="t"/>
          </a:scene3d>
          <a:sp3d>
            <a:bevelT/>
          </a:sp3d>
        </p:spPr>
        <p:txBody>
          <a:bodyPr wrap="none" lIns="78145" tIns="39072" rIns="78145" bIns="39072">
            <a:spAutoFit/>
          </a:bodyPr>
          <a:lstStyle/>
          <a:p>
            <a:r>
              <a:rPr lang="zh-CN" altLang="en-US" sz="2100" b="1" dirty="0">
                <a:latin typeface="黑体" panose="02010609060101010101" pitchFamily="49" charset="-122"/>
                <a:ea typeface="黑体" panose="02010609060101010101" pitchFamily="49" charset="-122"/>
              </a:rPr>
              <a:t>传播</a:t>
            </a:r>
          </a:p>
        </p:txBody>
      </p:sp>
      <p:sp>
        <p:nvSpPr>
          <p:cNvPr id="5" name="矩形 4"/>
          <p:cNvSpPr/>
          <p:nvPr/>
        </p:nvSpPr>
        <p:spPr>
          <a:xfrm>
            <a:off x="1949746" y="2286000"/>
            <a:ext cx="6006630" cy="817571"/>
          </a:xfrm>
          <a:prstGeom prst="rect">
            <a:avLst/>
          </a:prstGeom>
        </p:spPr>
        <p:txBody>
          <a:bodyPr wrap="square" lIns="78145" tIns="39072" rIns="78145" bIns="39072">
            <a:spAutoFit/>
          </a:bodyPr>
          <a:lstStyle/>
          <a:p>
            <a:r>
              <a:rPr lang="zh-CN" altLang="en-US" sz="2400" b="1" dirty="0">
                <a:latin typeface="黑体" panose="02010609060101010101" pitchFamily="49" charset="-122"/>
                <a:ea typeface="黑体" panose="02010609060101010101" pitchFamily="49" charset="-122"/>
              </a:rPr>
              <a:t>中国的火药和烟火在</a:t>
            </a:r>
            <a:r>
              <a:rPr lang="en-US" altLang="zh-CN" sz="2400" b="1" dirty="0">
                <a:latin typeface="黑体" panose="02010609060101010101" pitchFamily="49" charset="-122"/>
                <a:ea typeface="黑体" panose="02010609060101010101" pitchFamily="49" charset="-122"/>
              </a:rPr>
              <a:t>13</a:t>
            </a:r>
            <a:r>
              <a:rPr lang="zh-CN" altLang="en-US" sz="2400" b="1" dirty="0">
                <a:latin typeface="黑体" panose="02010609060101010101" pitchFamily="49" charset="-122"/>
                <a:ea typeface="黑体" panose="02010609060101010101" pitchFamily="49" charset="-122"/>
              </a:rPr>
              <a:t>世纪传入</a:t>
            </a:r>
            <a:r>
              <a:rPr lang="zh-CN" altLang="en-US" sz="2400" b="1" dirty="0">
                <a:solidFill>
                  <a:srgbClr val="C00000"/>
                </a:solidFill>
                <a:latin typeface="黑体" panose="02010609060101010101" pitchFamily="49" charset="-122"/>
                <a:ea typeface="黑体" panose="02010609060101010101" pitchFamily="49" charset="-122"/>
              </a:rPr>
              <a:t>阿拉伯地区</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14</a:t>
            </a:r>
            <a:r>
              <a:rPr lang="zh-CN" altLang="en-US" sz="2400" b="1" dirty="0">
                <a:latin typeface="黑体" panose="02010609060101010101" pitchFamily="49" charset="-122"/>
                <a:ea typeface="黑体" panose="02010609060101010101" pitchFamily="49" charset="-122"/>
              </a:rPr>
              <a:t>世纪初又经阿拉伯人传到了</a:t>
            </a:r>
            <a:r>
              <a:rPr lang="zh-CN" altLang="en-US" sz="2400" b="1" dirty="0">
                <a:solidFill>
                  <a:srgbClr val="C00000"/>
                </a:solidFill>
                <a:latin typeface="黑体" panose="02010609060101010101" pitchFamily="49" charset="-122"/>
                <a:ea typeface="黑体" panose="02010609060101010101" pitchFamily="49" charset="-122"/>
              </a:rPr>
              <a:t>欧洲</a:t>
            </a:r>
            <a:r>
              <a:rPr lang="zh-CN" altLang="en-US" sz="2400" b="1" dirty="0">
                <a:latin typeface="黑体" panose="02010609060101010101" pitchFamily="49" charset="-122"/>
                <a:ea typeface="黑体" panose="02010609060101010101" pitchFamily="49" charset="-122"/>
              </a:rPr>
              <a:t>。</a:t>
            </a:r>
          </a:p>
        </p:txBody>
      </p:sp>
      <p:sp>
        <p:nvSpPr>
          <p:cNvPr id="6" name="圆角矩形 5"/>
          <p:cNvSpPr/>
          <p:nvPr/>
        </p:nvSpPr>
        <p:spPr>
          <a:xfrm>
            <a:off x="914400" y="3810000"/>
            <a:ext cx="740229" cy="444846"/>
          </a:xfrm>
          <a:prstGeom prst="roundRect">
            <a:avLst/>
          </a:prstGeom>
          <a:solidFill>
            <a:schemeClr val="bg2">
              <a:lumMod val="75000"/>
            </a:schemeClr>
          </a:solidFill>
          <a:scene3d>
            <a:camera prst="orthographicFront"/>
            <a:lightRig rig="threePt" dir="t"/>
          </a:scene3d>
          <a:sp3d>
            <a:bevelT/>
          </a:sp3d>
        </p:spPr>
        <p:txBody>
          <a:bodyPr wrap="none" lIns="78145" tIns="39072" rIns="78145" bIns="39072">
            <a:spAutoFit/>
          </a:bodyPr>
          <a:lstStyle/>
          <a:p>
            <a:r>
              <a:rPr lang="zh-CN" altLang="en-US" sz="2100" b="1" dirty="0">
                <a:solidFill>
                  <a:prstClr val="black"/>
                </a:solidFill>
                <a:latin typeface="黑体" panose="02010609060101010101" pitchFamily="49" charset="-122"/>
                <a:ea typeface="黑体" panose="02010609060101010101" pitchFamily="49" charset="-122"/>
              </a:rPr>
              <a:t>影响</a:t>
            </a:r>
            <a:endParaRPr lang="zh-CN" altLang="en-US" dirty="0"/>
          </a:p>
        </p:txBody>
      </p:sp>
      <p:sp>
        <p:nvSpPr>
          <p:cNvPr id="7" name="矩形 6"/>
          <p:cNvSpPr/>
          <p:nvPr/>
        </p:nvSpPr>
        <p:spPr>
          <a:xfrm>
            <a:off x="1845430" y="3733800"/>
            <a:ext cx="6254962" cy="817571"/>
          </a:xfrm>
          <a:prstGeom prst="rect">
            <a:avLst/>
          </a:prstGeom>
        </p:spPr>
        <p:txBody>
          <a:bodyPr wrap="square" lIns="78145" tIns="39072" rIns="78145" bIns="39072">
            <a:spAutoFit/>
          </a:bodyPr>
          <a:lstStyle/>
          <a:p>
            <a:r>
              <a:rPr lang="zh-CN" altLang="en-US" sz="2400" b="1" dirty="0">
                <a:latin typeface="黑体" panose="02010609060101010101" pitchFamily="49" charset="-122"/>
                <a:ea typeface="黑体" panose="02010609060101010101" pitchFamily="49" charset="-122"/>
              </a:rPr>
              <a:t>对欧洲的火器制造和作战方式产生巨大影响，推动了欧洲社会的变革。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1981200"/>
            <a:ext cx="7643813" cy="2246769"/>
          </a:xfrm>
          <a:prstGeom prst="rect">
            <a:avLst/>
          </a:prstGeom>
          <a:noFill/>
        </p:spPr>
        <p:txBody>
          <a:bodyPr>
            <a:spAutoFit/>
          </a:bodyPr>
          <a:lstStyle/>
          <a:p>
            <a:pPr fontAlgn="auto">
              <a:spcBef>
                <a:spcPts val="0"/>
              </a:spcBef>
              <a:spcAft>
                <a:spcPts val="0"/>
              </a:spcAft>
              <a:defRPr/>
            </a:pPr>
            <a:r>
              <a:rPr lang="zh-CN" altLang="en-US" sz="2800" b="1" dirty="0">
                <a:latin typeface="仿宋" pitchFamily="49" charset="-122"/>
                <a:ea typeface="仿宋" pitchFamily="49" charset="-122"/>
              </a:rPr>
              <a:t>“</a:t>
            </a:r>
            <a:r>
              <a:rPr lang="zh-CN" altLang="en-US" sz="2800" b="1" dirty="0">
                <a:solidFill>
                  <a:srgbClr val="FF0000"/>
                </a:solidFill>
                <a:latin typeface="仿宋" pitchFamily="49" charset="-122"/>
                <a:ea typeface="仿宋" pitchFamily="49" charset="-122"/>
              </a:rPr>
              <a:t>印刷术、火药、指南针</a:t>
            </a:r>
            <a:r>
              <a:rPr lang="zh-CN" altLang="en-US" sz="2800" b="1" dirty="0">
                <a:latin typeface="仿宋" pitchFamily="49" charset="-122"/>
                <a:ea typeface="仿宋" pitchFamily="49" charset="-122"/>
              </a:rPr>
              <a:t>这三种东西，已经</a:t>
            </a:r>
            <a:r>
              <a:rPr lang="zh-CN" altLang="en-US" sz="2800" b="1" dirty="0">
                <a:solidFill>
                  <a:srgbClr val="FF0000"/>
                </a:solidFill>
                <a:latin typeface="仿宋" pitchFamily="49" charset="-122"/>
                <a:ea typeface="仿宋" pitchFamily="49" charset="-122"/>
              </a:rPr>
              <a:t>改变了世界</a:t>
            </a:r>
            <a:r>
              <a:rPr lang="zh-CN" altLang="en-US" sz="2800" b="1" dirty="0">
                <a:latin typeface="仿宋" pitchFamily="49" charset="-122"/>
                <a:ea typeface="仿宋" pitchFamily="49" charset="-122"/>
              </a:rPr>
              <a:t>的面貌。第一种在</a:t>
            </a:r>
            <a:r>
              <a:rPr lang="zh-CN" altLang="en-US" sz="2800" b="1" dirty="0">
                <a:solidFill>
                  <a:srgbClr val="FF0000"/>
                </a:solidFill>
                <a:effectLst>
                  <a:outerShdw blurRad="38100" dist="38100" dir="2700000" algn="tl">
                    <a:srgbClr val="000000">
                      <a:alpha val="43137"/>
                    </a:srgbClr>
                  </a:outerShdw>
                </a:effectLst>
                <a:latin typeface="仿宋" pitchFamily="49" charset="-122"/>
                <a:ea typeface="仿宋" pitchFamily="49" charset="-122"/>
              </a:rPr>
              <a:t>文学上</a:t>
            </a:r>
            <a:r>
              <a:rPr lang="zh-CN" altLang="en-US" sz="2800" b="1" dirty="0">
                <a:latin typeface="仿宋" pitchFamily="49" charset="-122"/>
                <a:ea typeface="仿宋" pitchFamily="49" charset="-122"/>
              </a:rPr>
              <a:t>，第二种在</a:t>
            </a:r>
            <a:r>
              <a:rPr lang="zh-CN" altLang="en-US" sz="2800" b="1" dirty="0">
                <a:solidFill>
                  <a:srgbClr val="FF0000"/>
                </a:solidFill>
                <a:effectLst>
                  <a:outerShdw blurRad="38100" dist="38100" dir="2700000" algn="tl">
                    <a:srgbClr val="000000">
                      <a:alpha val="43137"/>
                    </a:srgbClr>
                  </a:outerShdw>
                </a:effectLst>
                <a:latin typeface="仿宋" pitchFamily="49" charset="-122"/>
                <a:ea typeface="仿宋" pitchFamily="49" charset="-122"/>
              </a:rPr>
              <a:t>战争上</a:t>
            </a:r>
            <a:r>
              <a:rPr lang="zh-CN" altLang="en-US" sz="2800" b="1" dirty="0">
                <a:latin typeface="仿宋" pitchFamily="49" charset="-122"/>
                <a:ea typeface="仿宋" pitchFamily="49" charset="-122"/>
              </a:rPr>
              <a:t>，第三种在</a:t>
            </a:r>
            <a:r>
              <a:rPr lang="zh-CN" altLang="en-US" sz="2800" b="1" dirty="0">
                <a:solidFill>
                  <a:srgbClr val="FF0000"/>
                </a:solidFill>
                <a:effectLst>
                  <a:outerShdw blurRad="38100" dist="38100" dir="2700000" algn="tl">
                    <a:srgbClr val="000000">
                      <a:alpha val="43137"/>
                    </a:srgbClr>
                  </a:outerShdw>
                </a:effectLst>
                <a:latin typeface="仿宋" pitchFamily="49" charset="-122"/>
                <a:ea typeface="仿宋" pitchFamily="49" charset="-122"/>
              </a:rPr>
              <a:t>航海上</a:t>
            </a:r>
            <a:r>
              <a:rPr lang="zh-CN" altLang="en-US" sz="2800" b="1" dirty="0">
                <a:latin typeface="仿宋" pitchFamily="49" charset="-122"/>
                <a:ea typeface="仿宋" pitchFamily="49" charset="-122"/>
              </a:rPr>
              <a:t>，由此又引起了</a:t>
            </a:r>
            <a:r>
              <a:rPr lang="zh-CN" altLang="en-US" sz="2800" b="1" dirty="0">
                <a:solidFill>
                  <a:srgbClr val="FF0000"/>
                </a:solidFill>
                <a:effectLst>
                  <a:outerShdw blurRad="38100" dist="38100" dir="2700000" algn="tl">
                    <a:srgbClr val="000000">
                      <a:alpha val="43137"/>
                    </a:srgbClr>
                  </a:outerShdw>
                </a:effectLst>
                <a:latin typeface="仿宋" pitchFamily="49" charset="-122"/>
                <a:ea typeface="仿宋" pitchFamily="49" charset="-122"/>
              </a:rPr>
              <a:t>无数的变化</a:t>
            </a:r>
            <a:r>
              <a:rPr lang="zh-CN" altLang="en-US" sz="2800" b="1" dirty="0">
                <a:latin typeface="仿宋" pitchFamily="49" charset="-122"/>
                <a:ea typeface="仿宋" pitchFamily="49" charset="-122"/>
              </a:rPr>
              <a:t>。”</a:t>
            </a:r>
            <a:endParaRPr lang="en-US" altLang="zh-CN" sz="2800" b="1" dirty="0">
              <a:latin typeface="仿宋" pitchFamily="49" charset="-122"/>
              <a:ea typeface="仿宋" pitchFamily="49" charset="-122"/>
            </a:endParaRPr>
          </a:p>
          <a:p>
            <a:pPr algn="r" fontAlgn="auto">
              <a:spcBef>
                <a:spcPts val="0"/>
              </a:spcBef>
              <a:spcAft>
                <a:spcPts val="0"/>
              </a:spcAft>
              <a:defRPr/>
            </a:pPr>
            <a:r>
              <a:rPr lang="en-US" altLang="zh-CN" sz="2800" dirty="0">
                <a:latin typeface="仿宋" pitchFamily="49" charset="-122"/>
                <a:ea typeface="仿宋" pitchFamily="49" charset="-122"/>
              </a:rPr>
              <a:t>——</a:t>
            </a:r>
            <a:r>
              <a:rPr lang="zh-CN" altLang="en-US" sz="2800" dirty="0">
                <a:latin typeface="仿宋" pitchFamily="49" charset="-122"/>
                <a:ea typeface="仿宋" pitchFamily="49" charset="-122"/>
              </a:rPr>
              <a:t>（英）著名学者 培根</a:t>
            </a:r>
          </a:p>
        </p:txBody>
      </p:sp>
      <p:sp>
        <p:nvSpPr>
          <p:cNvPr id="4" name="TextBox 3"/>
          <p:cNvSpPr txBox="1"/>
          <p:nvPr/>
        </p:nvSpPr>
        <p:spPr>
          <a:xfrm>
            <a:off x="0" y="228600"/>
            <a:ext cx="73914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第一篇章      </a:t>
            </a:r>
            <a:r>
              <a:rPr lang="zh-CN" altLang="zh-CN" sz="2400" b="1" dirty="0">
                <a:latin typeface="方正粗黑宋简体" pitchFamily="2" charset="-122"/>
                <a:ea typeface="方正粗黑宋简体" pitchFamily="2" charset="-122"/>
              </a:rPr>
              <a:t>宋元科技展创新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文本框 114690"/>
          <p:cNvSpPr txBox="1"/>
          <p:nvPr/>
        </p:nvSpPr>
        <p:spPr>
          <a:xfrm>
            <a:off x="0" y="2057400"/>
            <a:ext cx="8887998" cy="3772226"/>
          </a:xfrm>
          <a:prstGeom prst="rect">
            <a:avLst/>
          </a:prstGeom>
          <a:noFill/>
          <a:ln w="9525">
            <a:noFill/>
          </a:ln>
        </p:spPr>
        <p:txBody>
          <a:bodyPr wrap="square" lIns="78145" tIns="39072" rIns="78145" bIns="39072" anchor="t">
            <a:spAutoFit/>
            <a:scene3d>
              <a:camera prst="orthographicFront"/>
              <a:lightRig rig="threePt" dir="t"/>
            </a:scene3d>
          </a:bodyPr>
          <a:lstStyle/>
          <a:p>
            <a:pPr algn="l">
              <a:spcBef>
                <a:spcPct val="50000"/>
              </a:spcBef>
              <a:buNone/>
            </a:pPr>
            <a:r>
              <a:rPr lang="zh-CN" altLang="en-US" sz="2400" b="1" dirty="0">
                <a:latin typeface="宋体" panose="02010600030101010101" pitchFamily="2" charset="-122"/>
                <a:ea typeface="宋体" panose="02010600030101010101" pitchFamily="2" charset="-122"/>
                <a:cs typeface="宋体" panose="02010600030101010101" pitchFamily="2" charset="-122"/>
              </a:rPr>
              <a:t>（1）</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经济</a:t>
            </a:r>
            <a:r>
              <a:rPr lang="zh-CN" altLang="en-US" sz="2400" b="1" dirty="0">
                <a:latin typeface="宋体" panose="02010600030101010101" pitchFamily="2" charset="-122"/>
                <a:ea typeface="宋体" panose="02010600030101010101" pitchFamily="2" charset="-122"/>
                <a:cs typeface="宋体" panose="02010600030101010101" pitchFamily="2" charset="-122"/>
              </a:rPr>
              <a:t>：宋元时期经济发展，奠定了</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物质基础</a:t>
            </a:r>
            <a:r>
              <a:rPr lang="zh-CN" altLang="en-US" sz="2400" b="1" dirty="0">
                <a:latin typeface="宋体" panose="02010600030101010101" pitchFamily="2" charset="-122"/>
                <a:ea typeface="宋体" panose="02010600030101010101" pitchFamily="2" charset="-122"/>
                <a:cs typeface="宋体" panose="02010600030101010101" pitchFamily="2" charset="-122"/>
              </a:rPr>
              <a:t>；</a:t>
            </a:r>
          </a:p>
          <a:p>
            <a:pPr>
              <a:spcBef>
                <a:spcPct val="50000"/>
              </a:spcBef>
            </a:pPr>
            <a:r>
              <a:rPr lang="zh-CN" altLang="en-US" sz="2400" b="1" dirty="0">
                <a:latin typeface="宋体" panose="02010600030101010101" pitchFamily="2" charset="-122"/>
                <a:ea typeface="宋体" panose="02010600030101010101" pitchFamily="2" charset="-122"/>
                <a:cs typeface="宋体" panose="02010600030101010101" pitchFamily="2" charset="-122"/>
              </a:rPr>
              <a:t>（2）</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政治</a:t>
            </a:r>
            <a:r>
              <a:rPr lang="zh-CN" altLang="en-US" sz="2400" b="1" dirty="0">
                <a:latin typeface="宋体" panose="02010600030101010101" pitchFamily="2" charset="-122"/>
                <a:ea typeface="宋体" panose="02010600030101010101" pitchFamily="2" charset="-122"/>
                <a:cs typeface="宋体" panose="02010600030101010101" pitchFamily="2" charset="-122"/>
              </a:rPr>
              <a:t>：宋元时期社会相对</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安定</a:t>
            </a:r>
            <a:r>
              <a:rPr lang="zh-CN" altLang="en-US" sz="2400" b="1" dirty="0">
                <a:latin typeface="宋体" panose="02010600030101010101" pitchFamily="2" charset="-122"/>
                <a:ea typeface="宋体" panose="02010600030101010101" pitchFamily="2" charset="-122"/>
                <a:cs typeface="宋体" panose="02010600030101010101" pitchFamily="2" charset="-122"/>
              </a:rPr>
              <a:t>； </a:t>
            </a:r>
            <a:endParaRPr lang="en-US" altLang="zh-CN" sz="2400" b="1" dirty="0">
              <a:latin typeface="宋体" panose="02010600030101010101" pitchFamily="2" charset="-122"/>
              <a:ea typeface="宋体" panose="02010600030101010101" pitchFamily="2" charset="-122"/>
              <a:cs typeface="宋体" panose="02010600030101010101" pitchFamily="2" charset="-122"/>
            </a:endParaRPr>
          </a:p>
          <a:p>
            <a:pPr>
              <a:spcBef>
                <a:spcPct val="50000"/>
              </a:spcBef>
            </a:pPr>
            <a:r>
              <a:rPr lang="zh-CN" altLang="en-US" sz="2400" b="1" dirty="0">
                <a:latin typeface="宋体" panose="02010600030101010101" pitchFamily="2" charset="-122"/>
                <a:ea typeface="宋体" panose="02010600030101010101" pitchFamily="2" charset="-122"/>
                <a:cs typeface="宋体" panose="02010600030101010101" pitchFamily="2" charset="-122"/>
              </a:rPr>
              <a:t>（</a:t>
            </a:r>
            <a:r>
              <a:rPr lang="en-US" altLang="zh-CN" sz="2400" b="1" dirty="0">
                <a:latin typeface="宋体" panose="02010600030101010101" pitchFamily="2" charset="-122"/>
                <a:ea typeface="宋体" panose="02010600030101010101" pitchFamily="2" charset="-122"/>
                <a:cs typeface="宋体" panose="02010600030101010101" pitchFamily="2" charset="-122"/>
              </a:rPr>
              <a:t>3</a:t>
            </a:r>
            <a:r>
              <a:rPr lang="zh-CN" altLang="en-US" sz="2400" b="1" dirty="0">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政策</a:t>
            </a:r>
            <a:r>
              <a:rPr lang="zh-CN" altLang="en-US" sz="2400" b="1" dirty="0">
                <a:latin typeface="宋体" panose="02010600030101010101" pitchFamily="2" charset="-122"/>
                <a:ea typeface="宋体" panose="02010600030101010101" pitchFamily="2" charset="-122"/>
                <a:cs typeface="宋体" panose="02010600030101010101" pitchFamily="2" charset="-122"/>
              </a:rPr>
              <a:t>：政府实行开放的政策，鼓励海外贸易；</a:t>
            </a:r>
          </a:p>
          <a:p>
            <a:pPr algn="l">
              <a:spcBef>
                <a:spcPct val="50000"/>
              </a:spcBef>
              <a:buNone/>
            </a:pPr>
            <a:r>
              <a:rPr lang="zh-CN" altLang="en-US" sz="2400" b="1" dirty="0">
                <a:latin typeface="宋体" panose="02010600030101010101" pitchFamily="2" charset="-122"/>
                <a:ea typeface="宋体" panose="02010600030101010101" pitchFamily="2" charset="-122"/>
                <a:cs typeface="宋体" panose="02010600030101010101" pitchFamily="2" charset="-122"/>
              </a:rPr>
              <a:t>（</a:t>
            </a:r>
            <a:r>
              <a:rPr lang="en-US" altLang="zh-CN" sz="2400" b="1" dirty="0">
                <a:latin typeface="宋体" panose="02010600030101010101" pitchFamily="2" charset="-122"/>
                <a:ea typeface="宋体" panose="02010600030101010101" pitchFamily="2" charset="-122"/>
                <a:cs typeface="宋体" panose="02010600030101010101" pitchFamily="2" charset="-122"/>
              </a:rPr>
              <a:t>4</a:t>
            </a:r>
            <a:r>
              <a:rPr lang="zh-CN" altLang="en-US" sz="2400" b="1" dirty="0">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民族</a:t>
            </a:r>
            <a:r>
              <a:rPr lang="zh-CN" altLang="en-US" sz="2400" b="1" dirty="0">
                <a:latin typeface="宋体" panose="02010600030101010101" pitchFamily="2" charset="-122"/>
                <a:ea typeface="宋体" panose="02010600030101010101" pitchFamily="2" charset="-122"/>
                <a:cs typeface="宋体" panose="02010600030101010101" pitchFamily="2" charset="-122"/>
              </a:rPr>
              <a:t>关系：民族</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交融</a:t>
            </a:r>
            <a:r>
              <a:rPr lang="zh-CN" altLang="en-US" sz="2400" b="1" dirty="0">
                <a:latin typeface="宋体" panose="02010600030101010101" pitchFamily="2" charset="-122"/>
                <a:ea typeface="宋体" panose="02010600030101010101" pitchFamily="2" charset="-122"/>
                <a:cs typeface="宋体" panose="02010600030101010101" pitchFamily="2" charset="-122"/>
              </a:rPr>
              <a:t>加强，各民族经济文化交流频繁；</a:t>
            </a:r>
          </a:p>
          <a:p>
            <a:pPr algn="l">
              <a:spcBef>
                <a:spcPct val="50000"/>
              </a:spcBef>
              <a:buNone/>
            </a:pPr>
            <a:r>
              <a:rPr lang="zh-CN" altLang="en-US" sz="2400" b="1" dirty="0">
                <a:latin typeface="宋体" panose="02010600030101010101" pitchFamily="2" charset="-122"/>
                <a:ea typeface="宋体" panose="02010600030101010101" pitchFamily="2" charset="-122"/>
                <a:cs typeface="宋体" panose="02010600030101010101" pitchFamily="2" charset="-122"/>
              </a:rPr>
              <a:t>（</a:t>
            </a:r>
            <a:r>
              <a:rPr lang="en-US" altLang="zh-CN" sz="2400" b="1" dirty="0">
                <a:latin typeface="宋体" panose="02010600030101010101" pitchFamily="2" charset="-122"/>
                <a:ea typeface="宋体" panose="02010600030101010101" pitchFamily="2" charset="-122"/>
                <a:cs typeface="宋体" panose="02010600030101010101" pitchFamily="2" charset="-122"/>
              </a:rPr>
              <a:t>5</a:t>
            </a:r>
            <a:r>
              <a:rPr lang="zh-CN" altLang="en-US" sz="2400" b="1" dirty="0">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对外</a:t>
            </a:r>
            <a:r>
              <a:rPr lang="zh-CN" altLang="en-US" sz="2400" b="1" dirty="0">
                <a:latin typeface="宋体" panose="02010600030101010101" pitchFamily="2" charset="-122"/>
                <a:ea typeface="宋体" panose="02010600030101010101" pitchFamily="2" charset="-122"/>
                <a:cs typeface="宋体" panose="02010600030101010101" pitchFamily="2" charset="-122"/>
              </a:rPr>
              <a:t>交往：在</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传播</a:t>
            </a:r>
            <a:r>
              <a:rPr lang="zh-CN" altLang="en-US" sz="2400" b="1" dirty="0">
                <a:latin typeface="宋体" panose="02010600030101010101" pitchFamily="2" charset="-122"/>
                <a:ea typeface="宋体" panose="02010600030101010101" pitchFamily="2" charset="-122"/>
                <a:cs typeface="宋体" panose="02010600030101010101" pitchFamily="2" charset="-122"/>
              </a:rPr>
              <a:t>我国先进文化的同时，也</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吸收</a:t>
            </a:r>
            <a:r>
              <a:rPr lang="zh-CN" altLang="en-US" sz="2400" b="1" dirty="0">
                <a:latin typeface="宋体" panose="02010600030101010101" pitchFamily="2" charset="-122"/>
                <a:ea typeface="宋体" panose="02010600030101010101" pitchFamily="2" charset="-122"/>
                <a:cs typeface="宋体" panose="02010600030101010101" pitchFamily="2" charset="-122"/>
              </a:rPr>
              <a:t>了外来文 </a:t>
            </a:r>
            <a:endParaRPr lang="en-US" altLang="zh-CN" sz="2400" b="1" dirty="0">
              <a:latin typeface="宋体" panose="02010600030101010101" pitchFamily="2" charset="-122"/>
              <a:ea typeface="宋体" panose="02010600030101010101" pitchFamily="2" charset="-122"/>
              <a:cs typeface="宋体" panose="02010600030101010101" pitchFamily="2" charset="-122"/>
            </a:endParaRPr>
          </a:p>
          <a:p>
            <a:pPr algn="l">
              <a:spcBef>
                <a:spcPct val="50000"/>
              </a:spcBef>
              <a:buNone/>
            </a:pPr>
            <a:r>
              <a:rPr lang="en-US" altLang="zh-CN" sz="2400" b="1" dirty="0">
                <a:latin typeface="宋体" panose="02010600030101010101" pitchFamily="2" charset="-122"/>
                <a:ea typeface="宋体" panose="02010600030101010101" pitchFamily="2" charset="-122"/>
                <a:cs typeface="宋体" panose="02010600030101010101" pitchFamily="2" charset="-122"/>
              </a:rPr>
              <a:t>               </a:t>
            </a:r>
            <a:r>
              <a:rPr lang="zh-CN" altLang="en-US" sz="2400" b="1" dirty="0">
                <a:latin typeface="宋体" panose="02010600030101010101" pitchFamily="2" charset="-122"/>
                <a:ea typeface="宋体" panose="02010600030101010101" pitchFamily="2" charset="-122"/>
                <a:cs typeface="宋体" panose="02010600030101010101" pitchFamily="2" charset="-122"/>
              </a:rPr>
              <a:t>化，</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丰富</a:t>
            </a:r>
            <a:r>
              <a:rPr lang="zh-CN" altLang="en-US" sz="2400" b="1" dirty="0">
                <a:latin typeface="宋体" panose="02010600030101010101" pitchFamily="2" charset="-122"/>
                <a:ea typeface="宋体" panose="02010600030101010101" pitchFamily="2" charset="-122"/>
                <a:cs typeface="宋体" panose="02010600030101010101" pitchFamily="2" charset="-122"/>
              </a:rPr>
              <a:t>了本民族文化。</a:t>
            </a:r>
          </a:p>
          <a:p>
            <a:pPr algn="l">
              <a:spcBef>
                <a:spcPct val="50000"/>
              </a:spcBef>
              <a:buNone/>
            </a:pPr>
            <a:r>
              <a:rPr lang="zh-CN" altLang="en-US" sz="2400" b="1" dirty="0">
                <a:latin typeface="宋体" panose="02010600030101010101" pitchFamily="2" charset="-122"/>
                <a:ea typeface="宋体" panose="02010600030101010101" pitchFamily="2" charset="-122"/>
                <a:cs typeface="宋体" panose="02010600030101010101" pitchFamily="2" charset="-122"/>
              </a:rPr>
              <a:t>（</a:t>
            </a:r>
            <a:r>
              <a:rPr lang="en-US" altLang="zh-CN" sz="2400" b="1" dirty="0">
                <a:latin typeface="宋体" panose="02010600030101010101" pitchFamily="2" charset="-122"/>
                <a:ea typeface="宋体" panose="02010600030101010101" pitchFamily="2" charset="-122"/>
                <a:cs typeface="宋体" panose="02010600030101010101" pitchFamily="2" charset="-122"/>
              </a:rPr>
              <a:t>6</a:t>
            </a:r>
            <a:r>
              <a:rPr lang="zh-CN" altLang="en-US" sz="2400" b="1" dirty="0">
                <a:latin typeface="宋体" panose="02010600030101010101" pitchFamily="2" charset="-122"/>
                <a:ea typeface="宋体" panose="02010600030101010101" pitchFamily="2" charset="-122"/>
                <a:cs typeface="宋体" panose="02010600030101010101" pitchFamily="2" charset="-122"/>
              </a:rPr>
              <a:t>）宋元</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人民</a:t>
            </a:r>
            <a:r>
              <a:rPr lang="zh-CN" altLang="en-US" sz="2400" b="1" dirty="0">
                <a:latin typeface="宋体" panose="02010600030101010101" pitchFamily="2" charset="-122"/>
                <a:ea typeface="宋体" panose="02010600030101010101" pitchFamily="2" charset="-122"/>
                <a:cs typeface="宋体" panose="02010600030101010101" pitchFamily="2" charset="-122"/>
              </a:rPr>
              <a:t>的聪明才智和辛勤劳动。</a:t>
            </a:r>
          </a:p>
        </p:txBody>
      </p:sp>
      <p:sp>
        <p:nvSpPr>
          <p:cNvPr id="31746" name="文本框 114696"/>
          <p:cNvSpPr txBox="1"/>
          <p:nvPr/>
        </p:nvSpPr>
        <p:spPr>
          <a:xfrm>
            <a:off x="1981200" y="1066800"/>
            <a:ext cx="4762238" cy="555961"/>
          </a:xfrm>
          <a:prstGeom prst="rect">
            <a:avLst/>
          </a:prstGeom>
          <a:noFill/>
          <a:ln w="9525">
            <a:noFill/>
          </a:ln>
        </p:spPr>
        <p:txBody>
          <a:bodyPr lIns="78145" tIns="39072" rIns="78145" bIns="39072" anchor="t">
            <a:spAutoFit/>
          </a:bodyPr>
          <a:lstStyle/>
          <a:p>
            <a:pPr>
              <a:spcBef>
                <a:spcPct val="50000"/>
              </a:spcBef>
            </a:pPr>
            <a:r>
              <a:rPr lang="zh-CN" altLang="en-US" sz="3100" b="1" dirty="0">
                <a:solidFill>
                  <a:srgbClr val="FF0000"/>
                </a:solidFill>
                <a:latin typeface="黑体" panose="02010609060101010101" pitchFamily="49" charset="-122"/>
                <a:ea typeface="黑体" panose="02010609060101010101" pitchFamily="49" charset="-122"/>
              </a:rPr>
              <a:t>宋元时期科技发达的原因</a:t>
            </a:r>
          </a:p>
        </p:txBody>
      </p:sp>
      <p:sp>
        <p:nvSpPr>
          <p:cNvPr id="5" name="TextBox 4"/>
          <p:cNvSpPr txBox="1"/>
          <p:nvPr/>
        </p:nvSpPr>
        <p:spPr>
          <a:xfrm>
            <a:off x="0" y="228600"/>
            <a:ext cx="73914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第一篇章      </a:t>
            </a:r>
            <a:r>
              <a:rPr lang="zh-CN" altLang="zh-CN" sz="2400" b="1" dirty="0">
                <a:latin typeface="方正粗黑宋简体" pitchFamily="2" charset="-122"/>
                <a:ea typeface="方正粗黑宋简体" pitchFamily="2" charset="-122"/>
              </a:rPr>
              <a:t>宋元科技展创新</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4691"/>
                                        </p:tgtEl>
                                        <p:attrNameLst>
                                          <p:attrName>style.visibility</p:attrName>
                                        </p:attrNameLst>
                                      </p:cBhvr>
                                      <p:to>
                                        <p:strVal val="visible"/>
                                      </p:to>
                                    </p:set>
                                    <p:animEffect transition="in" filter="blinds(horizontal)">
                                      <p:cBhvr>
                                        <p:cTn id="15" dur="500"/>
                                        <p:tgtEl>
                                          <p:spTgt spid="114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p:bldP spid="31746"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69342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第二篇章                      </a:t>
            </a:r>
            <a:r>
              <a:rPr lang="zh-CN" altLang="zh-CN" sz="2400" b="1" dirty="0">
                <a:latin typeface="方正粗黑宋简体" pitchFamily="2" charset="-122"/>
                <a:ea typeface="方正粗黑宋简体" pitchFamily="2" charset="-122"/>
              </a:rPr>
              <a:t>中外交流促发展</a:t>
            </a:r>
          </a:p>
        </p:txBody>
      </p:sp>
      <p:sp>
        <p:nvSpPr>
          <p:cNvPr id="4" name="矩形 3"/>
          <p:cNvSpPr/>
          <p:nvPr/>
        </p:nvSpPr>
        <p:spPr>
          <a:xfrm>
            <a:off x="228600" y="1524000"/>
            <a:ext cx="7848600" cy="3077762"/>
          </a:xfrm>
          <a:prstGeom prst="rect">
            <a:avLst/>
          </a:prstGeom>
        </p:spPr>
        <p:txBody>
          <a:bodyPr wrap="square" lIns="121917" tIns="60958" rIns="121917" bIns="60958">
            <a:spAutoFit/>
          </a:bodyPr>
          <a:lstStyle/>
          <a:p>
            <a:pPr>
              <a:lnSpc>
                <a:spcPct val="150000"/>
              </a:lnSpc>
            </a:pPr>
            <a:r>
              <a:rPr lang="en-US" altLang="zh-CN" sz="3200" b="1" dirty="0">
                <a:latin typeface="宋体" panose="02010600030101010101" pitchFamily="2" charset="-122"/>
              </a:rPr>
              <a:t>    </a:t>
            </a:r>
            <a:r>
              <a:rPr lang="zh-CN" altLang="en-US" sz="3200" b="1" dirty="0">
                <a:solidFill>
                  <a:srgbClr val="FF0000"/>
                </a:solidFill>
                <a:latin typeface="楷体" pitchFamily="49" charset="-122"/>
                <a:ea typeface="楷体" pitchFamily="49" charset="-122"/>
              </a:rPr>
              <a:t>宋</a:t>
            </a:r>
            <a:r>
              <a:rPr lang="zh-CN" altLang="en-US" sz="3200" b="1" dirty="0">
                <a:latin typeface="楷体" pitchFamily="49" charset="-122"/>
                <a:ea typeface="楷体" pitchFamily="49" charset="-122"/>
              </a:rPr>
              <a:t>朝由于</a:t>
            </a:r>
            <a:r>
              <a:rPr lang="zh-CN" altLang="en-US" sz="3200" b="1" dirty="0">
                <a:solidFill>
                  <a:srgbClr val="FF0000"/>
                </a:solidFill>
                <a:latin typeface="楷体" pitchFamily="49" charset="-122"/>
                <a:ea typeface="楷体" pitchFamily="49" charset="-122"/>
              </a:rPr>
              <a:t>航海技术</a:t>
            </a:r>
            <a:r>
              <a:rPr lang="zh-CN" altLang="en-US" sz="3200" b="1" dirty="0">
                <a:latin typeface="楷体" pitchFamily="49" charset="-122"/>
                <a:ea typeface="楷体" pitchFamily="49" charset="-122"/>
              </a:rPr>
              <a:t>的进步，南方的海上贸易频繁，</a:t>
            </a:r>
            <a:r>
              <a:rPr lang="zh-CN" altLang="en-US" sz="3200" b="1" dirty="0">
                <a:solidFill>
                  <a:srgbClr val="FF0000"/>
                </a:solidFill>
                <a:latin typeface="楷体" pitchFamily="49" charset="-122"/>
                <a:ea typeface="楷体" pitchFamily="49" charset="-122"/>
              </a:rPr>
              <a:t>海路</a:t>
            </a:r>
            <a:r>
              <a:rPr lang="zh-CN" altLang="en-US" sz="3200" b="1" dirty="0">
                <a:latin typeface="楷体" pitchFamily="49" charset="-122"/>
                <a:ea typeface="楷体" pitchFamily="49" charset="-122"/>
              </a:rPr>
              <a:t>交通发达。</a:t>
            </a:r>
            <a:r>
              <a:rPr lang="zh-CN" altLang="en-US" sz="3200" b="1" dirty="0">
                <a:solidFill>
                  <a:srgbClr val="FF0000"/>
                </a:solidFill>
                <a:latin typeface="楷体" pitchFamily="49" charset="-122"/>
                <a:ea typeface="楷体" pitchFamily="49" charset="-122"/>
              </a:rPr>
              <a:t>元</a:t>
            </a:r>
            <a:r>
              <a:rPr lang="zh-CN" altLang="en-US" sz="3200" b="1" dirty="0">
                <a:latin typeface="楷体" pitchFamily="49" charset="-122"/>
                <a:ea typeface="楷体" pitchFamily="49" charset="-122"/>
              </a:rPr>
              <a:t>朝建立后，</a:t>
            </a:r>
            <a:r>
              <a:rPr lang="zh-CN" altLang="en-US" sz="3200" b="1" dirty="0">
                <a:solidFill>
                  <a:srgbClr val="FF0000"/>
                </a:solidFill>
                <a:latin typeface="楷体" pitchFamily="49" charset="-122"/>
                <a:ea typeface="楷体" pitchFamily="49" charset="-122"/>
              </a:rPr>
              <a:t>陆路和海路</a:t>
            </a:r>
            <a:r>
              <a:rPr lang="zh-CN" altLang="en-US" sz="3200" b="1" dirty="0">
                <a:latin typeface="楷体" pitchFamily="49" charset="-122"/>
                <a:ea typeface="楷体" pitchFamily="49" charset="-122"/>
              </a:rPr>
              <a:t>交通范围进一步扩大，开创了中外交通的新局面。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ox(i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62000"/>
            <a:ext cx="4512310" cy="500119"/>
          </a:xfrm>
          <a:prstGeom prst="rect">
            <a:avLst/>
          </a:prstGeom>
          <a:noFill/>
        </p:spPr>
        <p:txBody>
          <a:bodyPr wrap="square" lIns="68562" tIns="34281" rIns="68562" bIns="34281" rtlCol="0">
            <a:spAutoFit/>
          </a:bodyPr>
          <a:lstStyle/>
          <a:p>
            <a:r>
              <a:rPr lang="zh-CN" altLang="en-US" sz="2800" b="1" dirty="0">
                <a:latin typeface="仿宋" pitchFamily="49" charset="-122"/>
                <a:ea typeface="仿宋" pitchFamily="49" charset="-122"/>
              </a:rPr>
              <a:t>一、陆路交通</a:t>
            </a:r>
          </a:p>
        </p:txBody>
      </p:sp>
      <p:sp>
        <p:nvSpPr>
          <p:cNvPr id="3" name="TextBox 2"/>
          <p:cNvSpPr txBox="1"/>
          <p:nvPr/>
        </p:nvSpPr>
        <p:spPr>
          <a:xfrm>
            <a:off x="457200" y="1295400"/>
            <a:ext cx="7646035" cy="2031321"/>
          </a:xfrm>
          <a:prstGeom prst="rect">
            <a:avLst/>
          </a:prstGeom>
          <a:noFill/>
        </p:spPr>
        <p:txBody>
          <a:bodyPr wrap="square" lIns="121917" tIns="60958" rIns="121917" bIns="60958" rtlCol="0">
            <a:spAutoFit/>
          </a:bodyPr>
          <a:lstStyle/>
          <a:p>
            <a:pPr lvl="0"/>
            <a:r>
              <a:rPr lang="en-US" altLang="zh-CN" sz="2800" b="1" dirty="0">
                <a:latin typeface="宋体" panose="02010600030101010101" pitchFamily="2" charset="-122"/>
              </a:rPr>
              <a:t>    </a:t>
            </a:r>
            <a:r>
              <a:rPr lang="zh-CN" altLang="en-US" sz="2400" b="1" dirty="0">
                <a:latin typeface="楷体" pitchFamily="49" charset="-122"/>
                <a:ea typeface="楷体" pitchFamily="49" charset="-122"/>
              </a:rPr>
              <a:t>古代著名的</a:t>
            </a:r>
            <a:r>
              <a:rPr lang="zh-CN" altLang="en-US" sz="2400" b="1" dirty="0">
                <a:solidFill>
                  <a:srgbClr val="FF0000"/>
                </a:solidFill>
                <a:latin typeface="楷体" pitchFamily="49" charset="-122"/>
                <a:ea typeface="楷体" pitchFamily="49" charset="-122"/>
              </a:rPr>
              <a:t>陆上丝绸之路</a:t>
            </a:r>
            <a:r>
              <a:rPr lang="zh-CN" altLang="en-US" sz="2400" b="1" dirty="0">
                <a:latin typeface="楷体" pitchFamily="49" charset="-122"/>
                <a:ea typeface="楷体" pitchFamily="49" charset="-122"/>
              </a:rPr>
              <a:t>，在宋元时期成为通往西方的交通要道。</a:t>
            </a:r>
            <a:endParaRPr lang="en-US" altLang="zh-CN" sz="2400" b="1" dirty="0">
              <a:latin typeface="楷体" pitchFamily="49" charset="-122"/>
              <a:ea typeface="楷体" pitchFamily="49" charset="-122"/>
            </a:endParaRPr>
          </a:p>
          <a:p>
            <a:pPr lvl="0"/>
            <a:r>
              <a:rPr lang="zh-CN" altLang="en-US" sz="2400" b="1" dirty="0">
                <a:solidFill>
                  <a:srgbClr val="FF0000"/>
                </a:solidFill>
                <a:latin typeface="楷体" pitchFamily="49" charset="-122"/>
                <a:ea typeface="楷体" pitchFamily="49" charset="-122"/>
              </a:rPr>
              <a:t>    宋代驿站比较发达。元朝</a:t>
            </a:r>
            <a:r>
              <a:rPr lang="zh-CN" altLang="en-US" sz="2400" b="1" dirty="0">
                <a:solidFill>
                  <a:prstClr val="black"/>
                </a:solidFill>
                <a:latin typeface="楷体" pitchFamily="49" charset="-122"/>
                <a:ea typeface="楷体" pitchFamily="49" charset="-122"/>
              </a:rPr>
              <a:t>统治区域辽阔，为了加强同各地的联系，修建了覆盖全国的陆路交通网，</a:t>
            </a:r>
            <a:r>
              <a:rPr lang="zh-CN" altLang="en-US" sz="2400" b="1" dirty="0">
                <a:solidFill>
                  <a:srgbClr val="FF0000"/>
                </a:solidFill>
                <a:latin typeface="楷体" pitchFamily="49" charset="-122"/>
                <a:ea typeface="楷体" pitchFamily="49" charset="-122"/>
              </a:rPr>
              <a:t>建立了四通八达的驿站</a:t>
            </a:r>
            <a:r>
              <a:rPr lang="zh-CN" altLang="en-US" sz="2400" b="1" dirty="0">
                <a:solidFill>
                  <a:prstClr val="black"/>
                </a:solidFill>
                <a:latin typeface="楷体" pitchFamily="49" charset="-122"/>
                <a:ea typeface="楷体" pitchFamily="49" charset="-122"/>
              </a:rPr>
              <a:t>。</a:t>
            </a:r>
            <a:endParaRPr lang="zh-CN" altLang="en-US" sz="2400" dirty="0">
              <a:latin typeface="楷体" pitchFamily="49" charset="-122"/>
              <a:ea typeface="楷体" pitchFamily="49" charset="-122"/>
            </a:endParaRPr>
          </a:p>
        </p:txBody>
      </p:sp>
      <p:pic>
        <p:nvPicPr>
          <p:cNvPr id="4" name="图片 3" descr="wKgBt09-OaaJNMkMAAFI0SbYjuk53.groupinfo.w600.jpeg"/>
          <p:cNvPicPr>
            <a:picLocks noChangeAspect="1"/>
          </p:cNvPicPr>
          <p:nvPr/>
        </p:nvPicPr>
        <p:blipFill>
          <a:blip r:embed="rId2" cstate="print"/>
          <a:stretch>
            <a:fillRect/>
          </a:stretch>
        </p:blipFill>
        <p:spPr>
          <a:xfrm>
            <a:off x="1066800" y="3429000"/>
            <a:ext cx="3042535" cy="1952293"/>
          </a:xfrm>
          <a:prstGeom prst="rect">
            <a:avLst/>
          </a:prstGeom>
        </p:spPr>
      </p:pic>
      <p:sp>
        <p:nvSpPr>
          <p:cNvPr id="5" name="圆角矩形 4"/>
          <p:cNvSpPr/>
          <p:nvPr/>
        </p:nvSpPr>
        <p:spPr>
          <a:xfrm>
            <a:off x="1187624" y="5373216"/>
            <a:ext cx="6629400" cy="1166342"/>
          </a:xfrm>
          <a:prstGeom prst="roundRect">
            <a:avLst/>
          </a:prstGeom>
          <a:solidFill>
            <a:srgbClr val="663300"/>
          </a:solidFill>
        </p:spPr>
        <p:txBody>
          <a:bodyPr wrap="square" lIns="93023" tIns="46511" rIns="93023" bIns="46511">
            <a:spAutoFit/>
          </a:bodyPr>
          <a:lstStyle/>
          <a:p>
            <a:pPr>
              <a:lnSpc>
                <a:spcPct val="130000"/>
              </a:lnSpc>
              <a:buClr>
                <a:srgbClr val="000000"/>
              </a:buClr>
              <a:defRPr/>
            </a:pPr>
            <a:r>
              <a:rPr lang="zh-CN" altLang="en-US" sz="2400" b="1" noProof="1">
                <a:solidFill>
                  <a:schemeClr val="bg1"/>
                </a:solidFill>
                <a:latin typeface="宋体" panose="02010600030101010101" pitchFamily="2" charset="-122"/>
                <a:cs typeface="+mn-ea"/>
              </a:rPr>
              <a:t>小知识：</a:t>
            </a:r>
            <a:r>
              <a:rPr lang="zh-CN" altLang="en-US" sz="2400" b="1" dirty="0">
                <a:solidFill>
                  <a:schemeClr val="bg1"/>
                </a:solidFill>
                <a:latin typeface="宋体" panose="02010600030101010101" pitchFamily="2" charset="-122"/>
              </a:rPr>
              <a:t>驿站是中国古代供传递官府文书和军事情报的人或来往官员途中食宿、换马的场所。</a:t>
            </a:r>
            <a:endParaRPr lang="en-US" altLang="zh-CN" sz="2400" b="1" noProof="1">
              <a:solidFill>
                <a:schemeClr val="bg1"/>
              </a:solidFill>
              <a:latin typeface="宋体" panose="02010600030101010101" pitchFamily="2" charset="-122"/>
              <a:cs typeface="+mn-ea"/>
            </a:endParaRPr>
          </a:p>
        </p:txBody>
      </p:sp>
      <p:pic>
        <p:nvPicPr>
          <p:cNvPr id="8" name="图片 7" descr="WB6B907Cb005.jpg"/>
          <p:cNvPicPr>
            <a:picLocks noChangeAspect="1"/>
          </p:cNvPicPr>
          <p:nvPr/>
        </p:nvPicPr>
        <p:blipFill>
          <a:blip r:embed="rId3" cstate="print"/>
          <a:stretch>
            <a:fillRect/>
          </a:stretch>
        </p:blipFill>
        <p:spPr>
          <a:xfrm>
            <a:off x="4716016" y="3212976"/>
            <a:ext cx="3200400" cy="2122932"/>
          </a:xfrm>
          <a:prstGeom prst="rect">
            <a:avLst/>
          </a:prstGeom>
        </p:spPr>
      </p:pic>
      <p:sp>
        <p:nvSpPr>
          <p:cNvPr id="10" name="TextBox 9"/>
          <p:cNvSpPr txBox="1"/>
          <p:nvPr/>
        </p:nvSpPr>
        <p:spPr>
          <a:xfrm>
            <a:off x="0" y="228600"/>
            <a:ext cx="69342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第二篇章                      </a:t>
            </a:r>
            <a:r>
              <a:rPr lang="zh-CN" altLang="zh-CN" sz="2400" b="1" dirty="0">
                <a:latin typeface="方正粗黑宋简体" pitchFamily="2" charset="-122"/>
                <a:ea typeface="方正粗黑宋简体" pitchFamily="2" charset="-122"/>
              </a:rPr>
              <a:t>中外交流促发展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par>
                                <p:cTn id="16" presetID="14" presetClass="entr" presetSubtype="1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randombar(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1"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bldLvl="0" animBg="1"/>
      <p:bldP spid="5" grpId="1" animBg="1"/>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81000" y="762000"/>
            <a:ext cx="8143875" cy="1815882"/>
          </a:xfrm>
          <a:prstGeom prst="rect">
            <a:avLst/>
          </a:prstGeom>
          <a:noFill/>
        </p:spPr>
        <p:txBody>
          <a:bodyPr wrap="square">
            <a:spAutoFit/>
          </a:bodyPr>
          <a:lstStyle/>
          <a:p>
            <a:pPr fontAlgn="auto">
              <a:spcBef>
                <a:spcPts val="0"/>
              </a:spcBef>
              <a:spcAft>
                <a:spcPts val="0"/>
              </a:spcAft>
              <a:defRPr/>
            </a:pPr>
            <a:r>
              <a:rPr lang="zh-CN" altLang="en-US" sz="2800" b="1" dirty="0">
                <a:effectLst>
                  <a:outerShdw blurRad="38100" dist="38100" dir="2700000" algn="tl">
                    <a:srgbClr val="000000">
                      <a:alpha val="43137"/>
                    </a:srgbClr>
                  </a:outerShdw>
                </a:effectLst>
                <a:latin typeface="隶书" pitchFamily="49" charset="-122"/>
                <a:ea typeface="隶书" pitchFamily="49" charset="-122"/>
                <a:sym typeface="+mn-ea"/>
              </a:rPr>
              <a:t>史料研读</a:t>
            </a:r>
            <a:endParaRPr lang="zh-CN" altLang="en-US" sz="4000" b="1" dirty="0">
              <a:effectLst>
                <a:outerShdw blurRad="38100" dist="38100" dir="2700000" algn="tl">
                  <a:srgbClr val="000000">
                    <a:alpha val="43137"/>
                  </a:srgbClr>
                </a:outerShdw>
              </a:effectLst>
              <a:latin typeface="隶书" pitchFamily="49" charset="-122"/>
              <a:ea typeface="隶书" pitchFamily="49" charset="-122"/>
              <a:sym typeface="+mn-ea"/>
            </a:endParaRPr>
          </a:p>
          <a:p>
            <a:pPr fontAlgn="auto">
              <a:spcBef>
                <a:spcPts val="0"/>
              </a:spcBef>
              <a:spcAft>
                <a:spcPts val="0"/>
              </a:spcAft>
              <a:defRPr/>
            </a:pP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元有天下，薄海内外，人迹所及，皆置驿传，使驿往来，如行国中。</a:t>
            </a:r>
            <a:r>
              <a:rPr lang="en-US" altLang="zh-CN" sz="2800" dirty="0">
                <a:latin typeface="楷体" panose="02010609060101010101" pitchFamily="49" charset="-122"/>
                <a:ea typeface="楷体" panose="02010609060101010101" pitchFamily="49" charset="-122"/>
              </a:rPr>
              <a:t>”</a:t>
            </a:r>
          </a:p>
          <a:p>
            <a:pPr algn="r" fontAlgn="auto">
              <a:spcBef>
                <a:spcPts val="0"/>
              </a:spcBef>
              <a:spcAft>
                <a:spcPts val="0"/>
              </a:spcAft>
              <a:defRPr/>
            </a:pP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《元史·地理志》</a:t>
            </a:r>
            <a:endParaRPr lang="en-US" altLang="zh-CN" sz="2800" dirty="0">
              <a:latin typeface="楷体" panose="02010609060101010101" pitchFamily="49" charset="-122"/>
              <a:ea typeface="楷体" panose="02010609060101010101" pitchFamily="49" charset="-122"/>
            </a:endParaRPr>
          </a:p>
        </p:txBody>
      </p:sp>
      <p:sp>
        <p:nvSpPr>
          <p:cNvPr id="12" name=" 12"/>
          <p:cNvSpPr/>
          <p:nvPr/>
        </p:nvSpPr>
        <p:spPr>
          <a:xfrm>
            <a:off x="533400" y="3810000"/>
            <a:ext cx="7786742" cy="1500198"/>
          </a:xfrm>
          <a:prstGeom prst="rect">
            <a:avLst/>
          </a:prstGeom>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zh-CN" altLang="en-US" sz="2800" b="1" dirty="0">
                <a:solidFill>
                  <a:schemeClr val="tx1"/>
                </a:solidFill>
                <a:latin typeface="黑体" panose="02010609060101010101" charset="-122"/>
              </a:rPr>
              <a:t>加强了中央与地方的</a:t>
            </a:r>
            <a:r>
              <a:rPr lang="zh-CN" altLang="en-US" sz="2800" b="1" dirty="0">
                <a:solidFill>
                  <a:srgbClr val="FF0000"/>
                </a:solidFill>
                <a:latin typeface="黑体" panose="02010609060101010101" charset="-122"/>
              </a:rPr>
              <a:t>联系</a:t>
            </a:r>
            <a:r>
              <a:rPr lang="zh-CN" altLang="en-US" sz="2800" b="1" dirty="0">
                <a:solidFill>
                  <a:schemeClr val="tx1"/>
                </a:solidFill>
                <a:latin typeface="黑体" panose="02010609060101010101" charset="-122"/>
              </a:rPr>
              <a:t>，推动了国内交通的</a:t>
            </a:r>
            <a:r>
              <a:rPr lang="zh-CN" altLang="en-US" sz="2800" b="1" dirty="0">
                <a:solidFill>
                  <a:srgbClr val="FF0000"/>
                </a:solidFill>
                <a:latin typeface="黑体" panose="02010609060101010101" charset="-122"/>
              </a:rPr>
              <a:t>发展</a:t>
            </a:r>
            <a:r>
              <a:rPr lang="zh-CN" altLang="en-US" sz="2800" b="1" dirty="0">
                <a:solidFill>
                  <a:schemeClr val="tx1"/>
                </a:solidFill>
                <a:latin typeface="黑体" panose="02010609060101010101" charset="-122"/>
              </a:rPr>
              <a:t>，促进了国内各族人民的经济文化</a:t>
            </a:r>
            <a:r>
              <a:rPr lang="zh-CN" altLang="en-US" sz="2800" b="1" dirty="0">
                <a:solidFill>
                  <a:srgbClr val="FF0000"/>
                </a:solidFill>
                <a:latin typeface="黑体" panose="02010609060101010101" charset="-122"/>
              </a:rPr>
              <a:t>交流</a:t>
            </a:r>
            <a:r>
              <a:rPr lang="zh-CN" altLang="en-US" sz="2800" b="1" dirty="0">
                <a:solidFill>
                  <a:schemeClr val="tx1"/>
                </a:solidFill>
                <a:latin typeface="黑体" panose="02010609060101010101" charset="-122"/>
              </a:rPr>
              <a:t>和边疆地区的</a:t>
            </a:r>
            <a:r>
              <a:rPr lang="zh-CN" altLang="en-US" sz="2800" b="1" dirty="0">
                <a:solidFill>
                  <a:srgbClr val="FF0000"/>
                </a:solidFill>
                <a:latin typeface="黑体" panose="02010609060101010101" charset="-122"/>
              </a:rPr>
              <a:t>开发</a:t>
            </a:r>
            <a:r>
              <a:rPr lang="zh-CN" altLang="en-US" sz="2800" b="1" dirty="0">
                <a:solidFill>
                  <a:schemeClr val="tx1"/>
                </a:solidFill>
                <a:latin typeface="黑体" panose="02010609060101010101" charset="-122"/>
              </a:rPr>
              <a:t>。</a:t>
            </a:r>
          </a:p>
        </p:txBody>
      </p:sp>
      <p:sp>
        <p:nvSpPr>
          <p:cNvPr id="4" name="矩形 3"/>
          <p:cNvSpPr/>
          <p:nvPr/>
        </p:nvSpPr>
        <p:spPr>
          <a:xfrm>
            <a:off x="6248400" y="1676400"/>
            <a:ext cx="21336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457200" y="2057400"/>
            <a:ext cx="11430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TextBox 6"/>
          <p:cNvSpPr txBox="1"/>
          <p:nvPr/>
        </p:nvSpPr>
        <p:spPr>
          <a:xfrm>
            <a:off x="0" y="228600"/>
            <a:ext cx="69342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第二篇章                      </a:t>
            </a:r>
            <a:r>
              <a:rPr lang="zh-CN" altLang="zh-CN" sz="2400" b="1" dirty="0">
                <a:latin typeface="方正粗黑宋简体" pitchFamily="2" charset="-122"/>
                <a:ea typeface="方正粗黑宋简体" pitchFamily="2" charset="-122"/>
              </a:rPr>
              <a:t>中外交流促发展</a:t>
            </a:r>
          </a:p>
        </p:txBody>
      </p:sp>
      <p:sp>
        <p:nvSpPr>
          <p:cNvPr id="8" name="TextBox 7"/>
          <p:cNvSpPr txBox="1"/>
          <p:nvPr/>
        </p:nvSpPr>
        <p:spPr>
          <a:xfrm>
            <a:off x="457200" y="2895600"/>
            <a:ext cx="8077200" cy="523220"/>
          </a:xfrm>
          <a:prstGeom prst="rect">
            <a:avLst/>
          </a:prstGeom>
          <a:noFill/>
        </p:spPr>
        <p:txBody>
          <a:bodyPr wrap="square" rtlCol="0">
            <a:spAutoFit/>
          </a:bodyPr>
          <a:lstStyle/>
          <a:p>
            <a:r>
              <a:rPr lang="zh-CN" altLang="en-US" sz="2800" b="1" dirty="0">
                <a:solidFill>
                  <a:srgbClr val="0000FF"/>
                </a:solidFill>
                <a:latin typeface="仿宋" pitchFamily="49" charset="-122"/>
                <a:ea typeface="仿宋" pitchFamily="49" charset="-122"/>
              </a:rPr>
              <a:t>元朝建立了遍布全国的驿站有什么作用？</a:t>
            </a:r>
            <a:endParaRPr lang="zh-CN" altLang="en-US" sz="2800" dirty="0">
              <a:solidFill>
                <a:srgbClr val="0000FF"/>
              </a:solidFill>
              <a:latin typeface="仿宋" pitchFamily="49" charset="-122"/>
              <a:ea typeface="仿宋"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4" grpId="0" animBg="1"/>
      <p:bldP spid="5" grpId="0" animBg="1"/>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295400"/>
            <a:ext cx="2987040" cy="4647422"/>
          </a:xfrm>
          <a:prstGeom prst="rect">
            <a:avLst/>
          </a:prstGeom>
          <a:noFill/>
        </p:spPr>
        <p:txBody>
          <a:bodyPr wrap="square" lIns="121917" tIns="60958" rIns="121917" bIns="60958" rtlCol="0">
            <a:spAutoFit/>
          </a:bodyPr>
          <a:lstStyle/>
          <a:p>
            <a:pPr>
              <a:lnSpc>
                <a:spcPct val="150000"/>
              </a:lnSpc>
            </a:pPr>
            <a:r>
              <a:rPr lang="en-US" altLang="zh-CN" sz="2800" b="1" dirty="0">
                <a:latin typeface="宋体" panose="02010600030101010101" pitchFamily="2" charset="-122"/>
              </a:rPr>
              <a:t>    </a:t>
            </a:r>
            <a:r>
              <a:rPr lang="zh-CN" altLang="en-US" sz="2800" b="1" dirty="0">
                <a:latin typeface="宋体" panose="02010600030101010101" pitchFamily="2" charset="-122"/>
              </a:rPr>
              <a:t>元代的陆路向西通往</a:t>
            </a:r>
            <a:r>
              <a:rPr lang="zh-CN" altLang="en-US" sz="2800" b="1" dirty="0">
                <a:solidFill>
                  <a:srgbClr val="990000"/>
                </a:solidFill>
                <a:latin typeface="宋体" panose="02010600030101010101" pitchFamily="2" charset="-122"/>
              </a:rPr>
              <a:t>波斯</a:t>
            </a:r>
            <a:r>
              <a:rPr lang="zh-CN" altLang="en-US" sz="2800" b="1" dirty="0">
                <a:latin typeface="宋体" panose="02010600030101010101" pitchFamily="2" charset="-122"/>
              </a:rPr>
              <a:t>、</a:t>
            </a:r>
            <a:r>
              <a:rPr lang="zh-CN" altLang="en-US" sz="2800" b="1" dirty="0">
                <a:solidFill>
                  <a:srgbClr val="990000"/>
                </a:solidFill>
                <a:latin typeface="宋体" panose="02010600030101010101" pitchFamily="2" charset="-122"/>
              </a:rPr>
              <a:t>阿拉伯</a:t>
            </a:r>
            <a:r>
              <a:rPr lang="zh-CN" altLang="en-US" sz="2800" b="1" dirty="0">
                <a:latin typeface="宋体" panose="02010600030101010101" pitchFamily="2" charset="-122"/>
              </a:rPr>
              <a:t>及</a:t>
            </a:r>
            <a:r>
              <a:rPr lang="zh-CN" altLang="en-US" sz="2800" b="1" dirty="0">
                <a:solidFill>
                  <a:srgbClr val="990000"/>
                </a:solidFill>
                <a:latin typeface="宋体" panose="02010600030101010101" pitchFamily="2" charset="-122"/>
              </a:rPr>
              <a:t>俄罗斯</a:t>
            </a:r>
            <a:r>
              <a:rPr lang="zh-CN" altLang="en-US" sz="2800" b="1" dirty="0">
                <a:latin typeface="宋体" panose="02010600030101010101" pitchFamily="2" charset="-122"/>
              </a:rPr>
              <a:t>等欧洲国家，使东西方的使臣、商人往来非常方便。</a:t>
            </a:r>
            <a:endParaRPr lang="zh-CN" altLang="en-US" sz="2800" dirty="0">
              <a:latin typeface="宋体" panose="02010600030101010101" pitchFamily="2" charset="-122"/>
            </a:endParaRPr>
          </a:p>
        </p:txBody>
      </p:sp>
      <p:pic>
        <p:nvPicPr>
          <p:cNvPr id="4" name="Picture 2" descr="https://timgsa.baidu.com/timg?image&amp;quality=80&amp;size=b9999_10000&amp;sec=1555430318193&amp;di=c1701b027a5f7241f2f31ebfe3f59921&amp;imgtype=0&amp;src=http%3A%2F%2Fmmbiz.qpic.cn%2Fmmbiz_jpg%2FTicmElhZ14EcjbILQRXSMeOgEBDvCYgPUP1iabDRFBdoOTSwkClWricicdWu5Cn2vUgUibJLWgCPYg7woMI5hicBSDpw%2F640%3Fwx_fmt%3Djpeg"/>
          <p:cNvPicPr>
            <a:picLocks noChangeAspect="1" noChangeArrowheads="1"/>
          </p:cNvPicPr>
          <p:nvPr/>
        </p:nvPicPr>
        <p:blipFill>
          <a:blip r:embed="rId2" cstate="print"/>
          <a:srcRect/>
          <a:stretch>
            <a:fillRect/>
          </a:stretch>
        </p:blipFill>
        <p:spPr bwMode="auto">
          <a:xfrm>
            <a:off x="3124200" y="1219200"/>
            <a:ext cx="5829708" cy="4724400"/>
          </a:xfrm>
          <a:prstGeom prst="rect">
            <a:avLst/>
          </a:prstGeom>
          <a:noFill/>
        </p:spPr>
      </p:pic>
      <p:sp>
        <p:nvSpPr>
          <p:cNvPr id="6" name="TextBox 5"/>
          <p:cNvSpPr txBox="1"/>
          <p:nvPr/>
        </p:nvSpPr>
        <p:spPr>
          <a:xfrm>
            <a:off x="0" y="228600"/>
            <a:ext cx="69342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第二篇章                      </a:t>
            </a:r>
            <a:r>
              <a:rPr lang="zh-CN" altLang="zh-CN" sz="2400" b="1" dirty="0">
                <a:latin typeface="方正粗黑宋简体" pitchFamily="2" charset="-122"/>
                <a:ea typeface="方正粗黑宋简体" pitchFamily="2" charset="-122"/>
              </a:rPr>
              <a:t>中外交流促发展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ox(in)">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0" y="914400"/>
            <a:ext cx="8839200" cy="4524315"/>
          </a:xfrm>
          <a:prstGeom prst="rect">
            <a:avLst/>
          </a:prstGeom>
          <a:noFill/>
        </p:spPr>
        <p:txBody>
          <a:bodyPr wrap="square" rtlCol="0">
            <a:spAutoFit/>
          </a:bodyPr>
          <a:lstStyle/>
          <a:p>
            <a:r>
              <a:rPr lang="zh-CN" altLang="en-US" sz="3600" b="1" dirty="0"/>
              <a:t>         </a:t>
            </a:r>
            <a:r>
              <a:rPr lang="zh-CN" altLang="en-US" sz="3600" b="1" dirty="0">
                <a:latin typeface="楷体" pitchFamily="49" charset="-122"/>
                <a:ea typeface="楷体" pitchFamily="49" charset="-122"/>
              </a:rPr>
              <a:t>四大发明是我们每一个中国人的骄傲，凝聚了我国古代劳动人民的辛勤汗水，体现出我国人民的伟大智慧。对世界文明发展具有重要推动作用的印刷术、指南针、火药是怎样发明与传播的，当时的中外交流情况又如何呢，让我们一起走进处于中国古代科技高峰的宋元时期，共同领略宋元时期科技与中外交通的繁荣盛况。</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20170109043126347.jpeg"/>
          <p:cNvPicPr>
            <a:picLocks noChangeAspect="1"/>
          </p:cNvPicPr>
          <p:nvPr/>
        </p:nvPicPr>
        <p:blipFill>
          <a:blip r:embed="rId3" cstate="print"/>
          <a:stretch>
            <a:fillRect/>
          </a:stretch>
        </p:blipFill>
        <p:spPr>
          <a:xfrm>
            <a:off x="4495800" y="609600"/>
            <a:ext cx="4328789" cy="33780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TextBox 16"/>
          <p:cNvSpPr txBox="1"/>
          <p:nvPr/>
        </p:nvSpPr>
        <p:spPr>
          <a:xfrm>
            <a:off x="395536" y="836712"/>
            <a:ext cx="3384233" cy="500119"/>
          </a:xfrm>
          <a:prstGeom prst="rect">
            <a:avLst/>
          </a:prstGeom>
          <a:noFill/>
        </p:spPr>
        <p:txBody>
          <a:bodyPr wrap="square" lIns="68562" tIns="34281" rIns="68562" bIns="34281" rtlCol="0">
            <a:spAutoFit/>
          </a:bodyPr>
          <a:lstStyle/>
          <a:p>
            <a:r>
              <a:rPr lang="zh-CN" altLang="en-US" sz="2800" b="1" dirty="0">
                <a:latin typeface="仿宋" pitchFamily="49" charset="-122"/>
                <a:ea typeface="仿宋" pitchFamily="49" charset="-122"/>
              </a:rPr>
              <a:t>二、海路交通</a:t>
            </a:r>
          </a:p>
        </p:txBody>
      </p:sp>
      <p:sp>
        <p:nvSpPr>
          <p:cNvPr id="11" name="TextBox 10"/>
          <p:cNvSpPr txBox="1"/>
          <p:nvPr/>
        </p:nvSpPr>
        <p:spPr>
          <a:xfrm>
            <a:off x="251520" y="1700808"/>
            <a:ext cx="4248472" cy="3708704"/>
          </a:xfrm>
          <a:prstGeom prst="rect">
            <a:avLst/>
          </a:prstGeom>
          <a:noFill/>
        </p:spPr>
        <p:txBody>
          <a:bodyPr wrap="square" lIns="121917" tIns="60958" rIns="121917" bIns="60958" rtlCol="0">
            <a:spAutoFit/>
          </a:bodyPr>
          <a:lstStyle/>
          <a:p>
            <a:r>
              <a:rPr lang="en-US" altLang="zh-CN" sz="3700" b="1" dirty="0">
                <a:latin typeface="宋体" panose="02010600030101010101" pitchFamily="2" charset="-122"/>
              </a:rPr>
              <a:t>    </a:t>
            </a:r>
            <a:r>
              <a:rPr lang="zh-CN" altLang="en-US" sz="2800" b="1" dirty="0">
                <a:latin typeface="仿宋" pitchFamily="49" charset="-122"/>
                <a:ea typeface="仿宋" pitchFamily="49" charset="-122"/>
              </a:rPr>
              <a:t>宋代的海路形成了多条航线，可通往</a:t>
            </a:r>
            <a:r>
              <a:rPr lang="zh-CN" altLang="en-US" sz="2800" b="1" dirty="0">
                <a:solidFill>
                  <a:srgbClr val="FF0000"/>
                </a:solidFill>
                <a:latin typeface="仿宋" pitchFamily="49" charset="-122"/>
                <a:ea typeface="仿宋" pitchFamily="49" charset="-122"/>
              </a:rPr>
              <a:t>日本、高丽、东南亚、印度、阿拉伯</a:t>
            </a:r>
            <a:r>
              <a:rPr lang="zh-CN" altLang="en-US" sz="2800" b="1" dirty="0">
                <a:latin typeface="仿宋" pitchFamily="49" charset="-122"/>
                <a:ea typeface="仿宋" pitchFamily="49" charset="-122"/>
              </a:rPr>
              <a:t>等国家，远至</a:t>
            </a:r>
            <a:r>
              <a:rPr lang="zh-CN" altLang="en-US" sz="2800" b="1" dirty="0">
                <a:solidFill>
                  <a:srgbClr val="FF0000"/>
                </a:solidFill>
                <a:latin typeface="仿宋" pitchFamily="49" charset="-122"/>
                <a:ea typeface="仿宋" pitchFamily="49" charset="-122"/>
              </a:rPr>
              <a:t>波斯湾及东非海岸</a:t>
            </a:r>
            <a:r>
              <a:rPr lang="zh-CN" altLang="en-US" sz="2800" b="1" dirty="0">
                <a:latin typeface="仿宋" pitchFamily="49" charset="-122"/>
                <a:ea typeface="仿宋" pitchFamily="49" charset="-122"/>
              </a:rPr>
              <a:t>。</a:t>
            </a:r>
            <a:endParaRPr lang="en-US" altLang="zh-CN" sz="2800" b="1" dirty="0">
              <a:latin typeface="仿宋" pitchFamily="49" charset="-122"/>
              <a:ea typeface="仿宋" pitchFamily="49" charset="-122"/>
            </a:endParaRPr>
          </a:p>
          <a:p>
            <a:r>
              <a:rPr lang="zh-CN" altLang="en-US" sz="2800" b="1" dirty="0">
                <a:latin typeface="仿宋" pitchFamily="49" charset="-122"/>
                <a:ea typeface="仿宋" pitchFamily="49" charset="-122"/>
              </a:rPr>
              <a:t>    </a:t>
            </a:r>
            <a:r>
              <a:rPr lang="zh-CN" altLang="en-US" sz="2800" b="1" dirty="0">
                <a:solidFill>
                  <a:srgbClr val="FF0000"/>
                </a:solidFill>
                <a:latin typeface="仿宋" pitchFamily="49" charset="-122"/>
                <a:ea typeface="仿宋" pitchFamily="49" charset="-122"/>
              </a:rPr>
              <a:t>元朝</a:t>
            </a:r>
            <a:r>
              <a:rPr lang="zh-CN" altLang="en-US" sz="2800" b="1" dirty="0">
                <a:latin typeface="仿宋" pitchFamily="49" charset="-122"/>
                <a:ea typeface="仿宋" pitchFamily="49" charset="-122"/>
              </a:rPr>
              <a:t>海上交通范围有更大的拓展，</a:t>
            </a:r>
            <a:r>
              <a:rPr lang="zh-CN" altLang="en-US" sz="2800" b="1" dirty="0">
                <a:solidFill>
                  <a:srgbClr val="FF0000"/>
                </a:solidFill>
                <a:latin typeface="仿宋" pitchFamily="49" charset="-122"/>
                <a:ea typeface="仿宋" pitchFamily="49" charset="-122"/>
              </a:rPr>
              <a:t>海上丝绸之路进入鼎盛时期</a:t>
            </a:r>
            <a:r>
              <a:rPr lang="zh-CN" altLang="en-US" sz="2800" b="1" dirty="0">
                <a:latin typeface="仿宋" pitchFamily="49" charset="-122"/>
                <a:ea typeface="仿宋" pitchFamily="49" charset="-122"/>
              </a:rPr>
              <a:t>。</a:t>
            </a:r>
          </a:p>
        </p:txBody>
      </p:sp>
      <p:sp>
        <p:nvSpPr>
          <p:cNvPr id="13" name="圆角矩形 12"/>
          <p:cNvSpPr/>
          <p:nvPr/>
        </p:nvSpPr>
        <p:spPr>
          <a:xfrm>
            <a:off x="4495800" y="4302342"/>
            <a:ext cx="4468688" cy="2147036"/>
          </a:xfrm>
          <a:prstGeom prst="roundRect">
            <a:avLst/>
          </a:prstGeom>
          <a:solidFill>
            <a:srgbClr val="663300"/>
          </a:solidFill>
        </p:spPr>
        <p:txBody>
          <a:bodyPr wrap="square" lIns="93023" tIns="46511" rIns="93023" bIns="46511">
            <a:spAutoFit/>
          </a:bodyPr>
          <a:lstStyle/>
          <a:p>
            <a:r>
              <a:rPr lang="zh-CN" altLang="en-US" sz="2400" b="1" dirty="0">
                <a:solidFill>
                  <a:schemeClr val="bg1"/>
                </a:solidFill>
                <a:latin typeface="宋体" panose="02010600030101010101" pitchFamily="2" charset="-122"/>
              </a:rPr>
              <a:t>宋元时，中国与阿拉伯、波斯以及东非之间有大量的商船定期往返。宋代时与中国有贸易关系的国家和地区有五六十个，元代时达到</a:t>
            </a:r>
            <a:r>
              <a:rPr lang="en-US" altLang="zh-CN" sz="2400" b="1" dirty="0">
                <a:solidFill>
                  <a:schemeClr val="bg1"/>
                </a:solidFill>
                <a:latin typeface="宋体" panose="02010600030101010101" pitchFamily="2" charset="-122"/>
              </a:rPr>
              <a:t>140</a:t>
            </a:r>
            <a:r>
              <a:rPr lang="zh-CN" altLang="en-US" sz="2400" b="1" dirty="0">
                <a:solidFill>
                  <a:schemeClr val="bg1"/>
                </a:solidFill>
                <a:latin typeface="宋体" panose="02010600030101010101" pitchFamily="2" charset="-122"/>
              </a:rPr>
              <a:t>多个。</a:t>
            </a:r>
          </a:p>
        </p:txBody>
      </p:sp>
      <p:sp>
        <p:nvSpPr>
          <p:cNvPr id="7" name="TextBox 6"/>
          <p:cNvSpPr txBox="1"/>
          <p:nvPr/>
        </p:nvSpPr>
        <p:spPr>
          <a:xfrm>
            <a:off x="0" y="228600"/>
            <a:ext cx="69342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第二篇章                      </a:t>
            </a:r>
            <a:r>
              <a:rPr lang="zh-CN" altLang="zh-CN" sz="2400" b="1" dirty="0">
                <a:latin typeface="方正粗黑宋简体" pitchFamily="2" charset="-122"/>
                <a:ea typeface="方正粗黑宋简体" pitchFamily="2" charset="-122"/>
              </a:rPr>
              <a:t>中外交流促发展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randombar(horizontal)">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ldLvl="0" animBg="1"/>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6"/>
          <p:cNvSpPr txBox="1"/>
          <p:nvPr/>
        </p:nvSpPr>
        <p:spPr>
          <a:xfrm>
            <a:off x="5292080" y="1124744"/>
            <a:ext cx="1800200" cy="523220"/>
          </a:xfrm>
          <a:prstGeom prst="rect">
            <a:avLst/>
          </a:prstGeom>
          <a:noFill/>
        </p:spPr>
        <p:txBody>
          <a:bodyPr vert="horz" wrap="square" rtlCol="0" anchor="ctr">
            <a:spAutoFit/>
          </a:bodyPr>
          <a:lstStyle/>
          <a:p>
            <a:pPr algn="just"/>
            <a:r>
              <a:rPr lang="zh-CN" altLang="en-US" sz="2800" b="1" dirty="0">
                <a:solidFill>
                  <a:srgbClr val="0000FF"/>
                </a:solidFill>
                <a:latin typeface="仿宋" pitchFamily="49" charset="-122"/>
                <a:ea typeface="仿宋" pitchFamily="49" charset="-122"/>
              </a:rPr>
              <a:t>相关史事</a:t>
            </a:r>
          </a:p>
        </p:txBody>
      </p:sp>
      <p:sp>
        <p:nvSpPr>
          <p:cNvPr id="6" name="TextBox 5"/>
          <p:cNvSpPr txBox="1"/>
          <p:nvPr/>
        </p:nvSpPr>
        <p:spPr>
          <a:xfrm>
            <a:off x="0" y="228600"/>
            <a:ext cx="69342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第二篇章                      </a:t>
            </a:r>
            <a:r>
              <a:rPr lang="zh-CN" altLang="zh-CN" sz="2400" b="1" dirty="0">
                <a:latin typeface="方正粗黑宋简体" pitchFamily="2" charset="-122"/>
                <a:ea typeface="方正粗黑宋简体" pitchFamily="2" charset="-122"/>
              </a:rPr>
              <a:t>中外交流促发展</a:t>
            </a:r>
          </a:p>
        </p:txBody>
      </p:sp>
      <p:pic>
        <p:nvPicPr>
          <p:cNvPr id="7" name="图片 6" descr="t016531ad0908b7f83c.jpg"/>
          <p:cNvPicPr>
            <a:picLocks noChangeAspect="1"/>
          </p:cNvPicPr>
          <p:nvPr/>
        </p:nvPicPr>
        <p:blipFill>
          <a:blip r:embed="rId3" cstate="print"/>
          <a:stretch>
            <a:fillRect/>
          </a:stretch>
        </p:blipFill>
        <p:spPr>
          <a:xfrm>
            <a:off x="539552" y="1628800"/>
            <a:ext cx="2712131" cy="3403724"/>
          </a:xfrm>
          <a:prstGeom prst="rect">
            <a:avLst/>
          </a:prstGeom>
        </p:spPr>
      </p:pic>
      <p:sp>
        <p:nvSpPr>
          <p:cNvPr id="8" name="TextBox 7"/>
          <p:cNvSpPr txBox="1"/>
          <p:nvPr/>
        </p:nvSpPr>
        <p:spPr>
          <a:xfrm>
            <a:off x="1259632" y="5301208"/>
            <a:ext cx="1224136" cy="369332"/>
          </a:xfrm>
          <a:prstGeom prst="rect">
            <a:avLst/>
          </a:prstGeom>
          <a:noFill/>
        </p:spPr>
        <p:txBody>
          <a:bodyPr wrap="square" rtlCol="0">
            <a:spAutoFit/>
          </a:bodyPr>
          <a:lstStyle/>
          <a:p>
            <a:r>
              <a:rPr lang="zh-CN" altLang="en-US" b="1" dirty="0">
                <a:latin typeface="+mn-ea"/>
                <a:ea typeface="+mn-ea"/>
              </a:rPr>
              <a:t>马可</a:t>
            </a:r>
            <a:r>
              <a:rPr lang="en-US" altLang="zh-CN" b="1" dirty="0">
                <a:latin typeface="+mn-ea"/>
                <a:ea typeface="+mn-ea"/>
                <a:cs typeface="Times New Roman"/>
              </a:rPr>
              <a:t>·</a:t>
            </a:r>
            <a:r>
              <a:rPr lang="zh-CN" altLang="en-US" b="1" dirty="0">
                <a:latin typeface="+mn-ea"/>
                <a:ea typeface="+mn-ea"/>
              </a:rPr>
              <a:t>波罗</a:t>
            </a:r>
          </a:p>
        </p:txBody>
      </p:sp>
      <p:sp>
        <p:nvSpPr>
          <p:cNvPr id="9" name="TextBox 8"/>
          <p:cNvSpPr txBox="1"/>
          <p:nvPr/>
        </p:nvSpPr>
        <p:spPr>
          <a:xfrm>
            <a:off x="3707904" y="1628800"/>
            <a:ext cx="5112568" cy="3785652"/>
          </a:xfrm>
          <a:prstGeom prst="rect">
            <a:avLst/>
          </a:prstGeom>
          <a:noFill/>
        </p:spPr>
        <p:txBody>
          <a:bodyPr wrap="square" rtlCol="0">
            <a:spAutoFit/>
          </a:bodyPr>
          <a:lstStyle/>
          <a:p>
            <a:r>
              <a:rPr lang="zh-CN" altLang="en-US" sz="2400" dirty="0">
                <a:latin typeface="仿宋" pitchFamily="49" charset="-122"/>
                <a:ea typeface="仿宋" pitchFamily="49" charset="-122"/>
              </a:rPr>
              <a:t>    </a:t>
            </a:r>
            <a:r>
              <a:rPr lang="zh-CN" altLang="en-US" sz="2400" b="1" dirty="0">
                <a:latin typeface="仿宋" pitchFamily="49" charset="-122"/>
                <a:ea typeface="仿宋" pitchFamily="49" charset="-122"/>
              </a:rPr>
              <a:t>意大利旅行家马可</a:t>
            </a:r>
            <a:r>
              <a:rPr lang="en-US" altLang="zh-CN" sz="2400" b="1" dirty="0">
                <a:latin typeface="仿宋" pitchFamily="49" charset="-122"/>
                <a:ea typeface="仿宋" pitchFamily="49" charset="-122"/>
                <a:cs typeface="Times New Roman"/>
              </a:rPr>
              <a:t>·</a:t>
            </a:r>
            <a:r>
              <a:rPr lang="zh-CN" altLang="en-US" sz="2400" b="1" dirty="0">
                <a:latin typeface="仿宋" pitchFamily="49" charset="-122"/>
                <a:ea typeface="仿宋" pitchFamily="49" charset="-122"/>
              </a:rPr>
              <a:t>波罗，在忽必烈时代通过著名的丝绸之路来到中国，在元朝生活了</a:t>
            </a:r>
            <a:r>
              <a:rPr lang="en-US" altLang="zh-CN" sz="2400" b="1" dirty="0">
                <a:latin typeface="仿宋" pitchFamily="49" charset="-122"/>
                <a:ea typeface="仿宋" pitchFamily="49" charset="-122"/>
              </a:rPr>
              <a:t>17</a:t>
            </a:r>
            <a:r>
              <a:rPr lang="zh-CN" altLang="en-US" sz="2400" b="1" dirty="0">
                <a:latin typeface="仿宋" pitchFamily="49" charset="-122"/>
                <a:ea typeface="仿宋" pitchFamily="49" charset="-122"/>
              </a:rPr>
              <a:t>年。马可</a:t>
            </a:r>
            <a:r>
              <a:rPr lang="en-US" altLang="zh-CN" sz="2400" b="1" dirty="0">
                <a:latin typeface="仿宋" pitchFamily="49" charset="-122"/>
                <a:ea typeface="仿宋" pitchFamily="49" charset="-122"/>
                <a:cs typeface="Times New Roman"/>
              </a:rPr>
              <a:t>·</a:t>
            </a:r>
            <a:r>
              <a:rPr lang="zh-CN" altLang="en-US" sz="2400" b="1" dirty="0">
                <a:latin typeface="仿宋" pitchFamily="49" charset="-122"/>
                <a:ea typeface="仿宋" pitchFamily="49" charset="-122"/>
              </a:rPr>
              <a:t>波罗回国后讲述他在中国的经历，形成</a:t>
            </a:r>
            <a:r>
              <a:rPr lang="en-US" altLang="zh-CN" sz="2400" b="1" dirty="0">
                <a:latin typeface="仿宋" pitchFamily="49" charset="-122"/>
                <a:ea typeface="仿宋" pitchFamily="49" charset="-122"/>
              </a:rPr>
              <a:t>《</a:t>
            </a:r>
            <a:r>
              <a:rPr lang="zh-CN" altLang="en-US" sz="2400" b="1" dirty="0">
                <a:latin typeface="仿宋" pitchFamily="49" charset="-122"/>
                <a:ea typeface="仿宋" pitchFamily="49" charset="-122"/>
              </a:rPr>
              <a:t>马可</a:t>
            </a:r>
            <a:r>
              <a:rPr lang="en-US" altLang="zh-CN" sz="2400" b="1" dirty="0">
                <a:latin typeface="仿宋" pitchFamily="49" charset="-122"/>
                <a:ea typeface="仿宋" pitchFamily="49" charset="-122"/>
                <a:cs typeface="Times New Roman"/>
              </a:rPr>
              <a:t>·</a:t>
            </a:r>
            <a:r>
              <a:rPr lang="zh-CN" altLang="en-US" sz="2400" b="1" dirty="0">
                <a:latin typeface="仿宋" pitchFamily="49" charset="-122"/>
                <a:ea typeface="仿宋" pitchFamily="49" charset="-122"/>
              </a:rPr>
              <a:t>波罗行纪</a:t>
            </a:r>
            <a:r>
              <a:rPr lang="en-US" altLang="zh-CN" sz="2400" b="1" dirty="0">
                <a:latin typeface="仿宋" pitchFamily="49" charset="-122"/>
                <a:ea typeface="仿宋" pitchFamily="49" charset="-122"/>
              </a:rPr>
              <a:t>》</a:t>
            </a:r>
            <a:r>
              <a:rPr lang="zh-CN" altLang="en-US" sz="2400" b="1" dirty="0">
                <a:latin typeface="仿宋" pitchFamily="49" charset="-122"/>
                <a:ea typeface="仿宋" pitchFamily="49" charset="-122"/>
              </a:rPr>
              <a:t>一书。书中记载了大都、西安、济南、开封、杭州、福州、泉州等许多城市的情况，描述各地的风土人情和物产，反映了中国的富庶和先进。马可</a:t>
            </a:r>
            <a:r>
              <a:rPr lang="en-US" altLang="zh-CN" sz="2400" b="1" dirty="0">
                <a:latin typeface="仿宋" pitchFamily="49" charset="-122"/>
                <a:ea typeface="仿宋" pitchFamily="49" charset="-122"/>
                <a:cs typeface="Times New Roman"/>
              </a:rPr>
              <a:t>·</a:t>
            </a:r>
            <a:r>
              <a:rPr lang="zh-CN" altLang="en-US" sz="2400" b="1" dirty="0">
                <a:latin typeface="仿宋" pitchFamily="49" charset="-122"/>
                <a:ea typeface="仿宋" pitchFamily="49" charset="-122"/>
              </a:rPr>
              <a:t>波罗游记激起了欧洲人对东方世界的极大向往。</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8"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Img412780858.jpg"/>
          <p:cNvPicPr>
            <a:picLocks noChangeAspect="1"/>
          </p:cNvPicPr>
          <p:nvPr/>
        </p:nvPicPr>
        <p:blipFill>
          <a:blip r:embed="rId2" cstate="print"/>
          <a:srcRect b="8303"/>
          <a:stretch>
            <a:fillRect/>
          </a:stretch>
        </p:blipFill>
        <p:spPr>
          <a:xfrm>
            <a:off x="-1" y="0"/>
            <a:ext cx="9144001" cy="6858000"/>
          </a:xfrm>
          <a:prstGeom prst="rect">
            <a:avLst/>
          </a:prstGeom>
        </p:spPr>
      </p:pic>
      <p:sp>
        <p:nvSpPr>
          <p:cNvPr id="3" name="矩形 2"/>
          <p:cNvSpPr/>
          <p:nvPr/>
        </p:nvSpPr>
        <p:spPr>
          <a:xfrm>
            <a:off x="755576" y="1844824"/>
            <a:ext cx="7269341" cy="1186903"/>
          </a:xfrm>
          <a:prstGeom prst="rect">
            <a:avLst/>
          </a:prstGeom>
          <a:solidFill>
            <a:schemeClr val="bg1"/>
          </a:solidFill>
        </p:spPr>
        <p:txBody>
          <a:bodyPr wrap="square" lIns="78145" tIns="39072" rIns="78145" bIns="39072">
            <a:spAutoFit/>
            <a:scene3d>
              <a:camera prst="orthographicFront"/>
              <a:lightRig rig="threePt" dir="t"/>
            </a:scene3d>
          </a:bodyPr>
          <a:lstStyle/>
          <a:p>
            <a:r>
              <a:rPr lang="zh-CN" altLang="en-US" sz="2400" b="1" dirty="0">
                <a:effectLst>
                  <a:outerShdw blurRad="38100" dist="19050" dir="2700000" algn="tl" rotWithShape="0">
                    <a:schemeClr val="dk1">
                      <a:alpha val="40000"/>
                    </a:schemeClr>
                  </a:outerShdw>
                </a:effectLst>
                <a:latin typeface="华文新魏" pitchFamily="2" charset="-122"/>
                <a:ea typeface="华文新魏" pitchFamily="2" charset="-122"/>
              </a:rPr>
              <a:t>以丝路精神将“一带一路”建成和平、繁荣、开放、创新、文明之路。</a:t>
            </a:r>
          </a:p>
          <a:p>
            <a:r>
              <a:rPr lang="en-US" altLang="zh-CN" sz="2400" b="1" dirty="0">
                <a:effectLst>
                  <a:outerShdw blurRad="38100" dist="19050" dir="2700000" algn="tl" rotWithShape="0">
                    <a:schemeClr val="dk1">
                      <a:alpha val="40000"/>
                    </a:schemeClr>
                  </a:outerShdw>
                </a:effectLst>
                <a:latin typeface="华文新魏" pitchFamily="2" charset="-122"/>
                <a:ea typeface="华文新魏" pitchFamily="2" charset="-122"/>
              </a:rPr>
              <a:t>                                   ——</a:t>
            </a:r>
            <a:r>
              <a:rPr lang="zh-CN" altLang="en-US" sz="2400" b="1" dirty="0">
                <a:effectLst>
                  <a:outerShdw blurRad="38100" dist="19050" dir="2700000" algn="tl" rotWithShape="0">
                    <a:schemeClr val="dk1">
                      <a:alpha val="40000"/>
                    </a:schemeClr>
                  </a:outerShdw>
                </a:effectLst>
                <a:latin typeface="华文新魏" pitchFamily="2" charset="-122"/>
                <a:ea typeface="华文新魏" pitchFamily="2" charset="-122"/>
              </a:rPr>
              <a:t>习近平</a:t>
            </a:r>
          </a:p>
        </p:txBody>
      </p:sp>
      <p:grpSp>
        <p:nvGrpSpPr>
          <p:cNvPr id="4" name="组合 3"/>
          <p:cNvGrpSpPr/>
          <p:nvPr/>
        </p:nvGrpSpPr>
        <p:grpSpPr>
          <a:xfrm>
            <a:off x="4139952" y="4103914"/>
            <a:ext cx="4671024" cy="2754086"/>
            <a:chOff x="4068312" y="4145038"/>
            <a:chExt cx="4671024" cy="2754086"/>
          </a:xfrm>
        </p:grpSpPr>
        <p:pic>
          <p:nvPicPr>
            <p:cNvPr id="5" name="图片 4"/>
            <p:cNvPicPr>
              <a:picLocks noChangeAspect="1"/>
            </p:cNvPicPr>
            <p:nvPr/>
          </p:nvPicPr>
          <p:blipFill>
            <a:blip r:embed="rId3" cstate="print"/>
            <a:stretch>
              <a:fillRect/>
            </a:stretch>
          </p:blipFill>
          <p:spPr>
            <a:xfrm>
              <a:off x="4068312" y="4145038"/>
              <a:ext cx="2487954" cy="2710543"/>
            </a:xfrm>
            <a:prstGeom prst="rect">
              <a:avLst/>
            </a:prstGeom>
            <a:noFill/>
            <a:ln w="9525">
              <a:noFill/>
            </a:ln>
          </p:spPr>
        </p:pic>
        <p:pic>
          <p:nvPicPr>
            <p:cNvPr id="6" name="图片 8">
              <a:hlinkClick r:id="rId4" action="ppaction://hlinkfile"/>
            </p:cNvPr>
            <p:cNvPicPr>
              <a:picLocks noChangeAspect="1"/>
            </p:cNvPicPr>
            <p:nvPr/>
          </p:nvPicPr>
          <p:blipFill>
            <a:blip r:embed="rId5" cstate="print"/>
            <a:stretch>
              <a:fillRect/>
            </a:stretch>
          </p:blipFill>
          <p:spPr>
            <a:xfrm>
              <a:off x="6591038" y="4145643"/>
              <a:ext cx="2148298" cy="2753481"/>
            </a:xfrm>
            <a:prstGeom prst="rect">
              <a:avLst/>
            </a:prstGeom>
            <a:noFill/>
            <a:ln w="9525">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117850" y="84138"/>
            <a:ext cx="2438400" cy="768350"/>
          </a:xfrm>
          <a:prstGeom prst="rect">
            <a:avLst/>
          </a:prstGeom>
          <a:noFill/>
          <a:ln w="28575">
            <a:noFill/>
            <a:miter lim="800000"/>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defRPr/>
            </a:pPr>
            <a:r>
              <a:rPr lang="zh-CN" altLang="en-US" sz="4400" b="1" dirty="0">
                <a:effectLst>
                  <a:outerShdw blurRad="38100" dist="38100" dir="2700000" algn="tl">
                    <a:srgbClr val="000000">
                      <a:alpha val="43137"/>
                    </a:srgbClr>
                  </a:outerShdw>
                </a:effectLst>
                <a:latin typeface="楷体" panose="02010609060101010101" charset="-122"/>
                <a:ea typeface="楷体" panose="02010609060101010101" charset="-122"/>
              </a:rPr>
              <a:t>本课小结</a:t>
            </a:r>
          </a:p>
        </p:txBody>
      </p:sp>
      <p:grpSp>
        <p:nvGrpSpPr>
          <p:cNvPr id="14" name="组合 13"/>
          <p:cNvGrpSpPr/>
          <p:nvPr/>
        </p:nvGrpSpPr>
        <p:grpSpPr>
          <a:xfrm>
            <a:off x="467544" y="620688"/>
            <a:ext cx="8208911" cy="6001643"/>
            <a:chOff x="467544" y="620688"/>
            <a:chExt cx="8208911" cy="6001643"/>
          </a:xfrm>
        </p:grpSpPr>
        <p:sp>
          <p:nvSpPr>
            <p:cNvPr id="55298" name="Text Box 2"/>
            <p:cNvSpPr txBox="1">
              <a:spLocks noChangeArrowheads="1"/>
            </p:cNvSpPr>
            <p:nvPr/>
          </p:nvSpPr>
          <p:spPr bwMode="auto">
            <a:xfrm>
              <a:off x="1547664" y="1844824"/>
              <a:ext cx="1846263" cy="954107"/>
            </a:xfrm>
            <a:prstGeom prst="rect">
              <a:avLst/>
            </a:prstGeom>
            <a:noFill/>
            <a:ln w="9525">
              <a:solidFill>
                <a:srgbClr val="000000"/>
              </a:solidFill>
              <a:miter lim="800000"/>
              <a:headEnd/>
              <a:tailEnd/>
            </a:ln>
          </p:spPr>
          <p:txBody>
            <a:bodyPr>
              <a:spAutoFit/>
            </a:bodyPr>
            <a:lstStyle/>
            <a:p>
              <a:pPr algn="ctr" eaLnBrk="0" hangingPunct="0"/>
              <a:r>
                <a:rPr lang="zh-CN" altLang="en-US" sz="2800" b="1" dirty="0">
                  <a:latin typeface="楷体" pitchFamily="49" charset="-122"/>
                  <a:ea typeface="楷体" pitchFamily="49" charset="-122"/>
                </a:rPr>
                <a:t>宋元科技展创新</a:t>
              </a:r>
            </a:p>
          </p:txBody>
        </p:sp>
        <p:sp>
          <p:nvSpPr>
            <p:cNvPr id="4" name="左大括号 3"/>
            <p:cNvSpPr/>
            <p:nvPr/>
          </p:nvSpPr>
          <p:spPr>
            <a:xfrm>
              <a:off x="1187625" y="2060848"/>
              <a:ext cx="288032" cy="2592288"/>
            </a:xfrm>
            <a:prstGeom prst="lef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0" hangingPunct="0">
                <a:buFontTx/>
                <a:buNone/>
                <a:defRPr/>
              </a:pPr>
              <a:endParaRPr lang="zh-CN" altLang="en-US" sz="3600" b="1"/>
            </a:p>
          </p:txBody>
        </p:sp>
        <p:sp>
          <p:nvSpPr>
            <p:cNvPr id="55300" name="Text Box 2"/>
            <p:cNvSpPr txBox="1">
              <a:spLocks noChangeArrowheads="1"/>
            </p:cNvSpPr>
            <p:nvPr/>
          </p:nvSpPr>
          <p:spPr bwMode="auto">
            <a:xfrm>
              <a:off x="467544" y="620688"/>
              <a:ext cx="648072" cy="6001643"/>
            </a:xfrm>
            <a:prstGeom prst="rect">
              <a:avLst/>
            </a:prstGeom>
            <a:noFill/>
            <a:ln w="9525">
              <a:solidFill>
                <a:srgbClr val="000000"/>
              </a:solidFill>
              <a:miter lim="800000"/>
              <a:headEnd/>
              <a:tailEnd/>
            </a:ln>
          </p:spPr>
          <p:txBody>
            <a:bodyPr wrap="square">
              <a:spAutoFit/>
            </a:bodyPr>
            <a:lstStyle/>
            <a:p>
              <a:pPr eaLnBrk="0" hangingPunct="0"/>
              <a:r>
                <a:rPr lang="zh-CN" altLang="en-US" sz="3200" b="1" dirty="0">
                  <a:latin typeface="楷体" pitchFamily="49" charset="-122"/>
                  <a:ea typeface="楷体" pitchFamily="49" charset="-122"/>
                </a:rPr>
                <a:t>宋元</a:t>
              </a:r>
              <a:endParaRPr lang="en-US" altLang="zh-CN" sz="3200" b="1" dirty="0">
                <a:latin typeface="楷体" pitchFamily="49" charset="-122"/>
                <a:ea typeface="楷体" pitchFamily="49" charset="-122"/>
              </a:endParaRPr>
            </a:p>
            <a:p>
              <a:pPr eaLnBrk="0" hangingPunct="0"/>
              <a:r>
                <a:rPr lang="zh-CN" altLang="en-US" sz="3200" b="1" dirty="0">
                  <a:latin typeface="楷体" pitchFamily="49" charset="-122"/>
                  <a:ea typeface="楷体" pitchFamily="49" charset="-122"/>
                </a:rPr>
                <a:t>时期的科技</a:t>
              </a:r>
              <a:endParaRPr lang="en-US" altLang="zh-CN" sz="3200" b="1" dirty="0">
                <a:latin typeface="楷体" pitchFamily="49" charset="-122"/>
                <a:ea typeface="楷体" pitchFamily="49" charset="-122"/>
              </a:endParaRPr>
            </a:p>
            <a:p>
              <a:pPr eaLnBrk="0" hangingPunct="0"/>
              <a:r>
                <a:rPr lang="zh-CN" altLang="en-US" sz="3200" b="1" dirty="0">
                  <a:latin typeface="楷体" pitchFamily="49" charset="-122"/>
                  <a:ea typeface="楷体" pitchFamily="49" charset="-122"/>
                </a:rPr>
                <a:t>与中外交通</a:t>
              </a:r>
            </a:p>
          </p:txBody>
        </p:sp>
        <p:sp>
          <p:nvSpPr>
            <p:cNvPr id="55301" name="Text Box 2"/>
            <p:cNvSpPr txBox="1">
              <a:spLocks noChangeArrowheads="1"/>
            </p:cNvSpPr>
            <p:nvPr/>
          </p:nvSpPr>
          <p:spPr bwMode="auto">
            <a:xfrm>
              <a:off x="1547664" y="4149080"/>
              <a:ext cx="1846263" cy="954107"/>
            </a:xfrm>
            <a:prstGeom prst="rect">
              <a:avLst/>
            </a:prstGeom>
            <a:noFill/>
            <a:ln w="9525">
              <a:solidFill>
                <a:srgbClr val="000000"/>
              </a:solidFill>
              <a:miter lim="800000"/>
              <a:headEnd/>
              <a:tailEnd/>
            </a:ln>
          </p:spPr>
          <p:txBody>
            <a:bodyPr>
              <a:spAutoFit/>
            </a:bodyPr>
            <a:lstStyle/>
            <a:p>
              <a:pPr algn="ctr" eaLnBrk="0" hangingPunct="0"/>
              <a:r>
                <a:rPr lang="zh-CN" altLang="en-US" sz="2800" b="1" dirty="0">
                  <a:latin typeface="楷体" pitchFamily="49" charset="-122"/>
                  <a:ea typeface="楷体" pitchFamily="49" charset="-122"/>
                </a:rPr>
                <a:t>中外交流促发展</a:t>
              </a:r>
            </a:p>
          </p:txBody>
        </p:sp>
        <p:sp>
          <p:nvSpPr>
            <p:cNvPr id="10" name="左大括号 9"/>
            <p:cNvSpPr/>
            <p:nvPr/>
          </p:nvSpPr>
          <p:spPr>
            <a:xfrm>
              <a:off x="3419872" y="1556792"/>
              <a:ext cx="288032" cy="16561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0" hangingPunct="0">
                <a:buFontTx/>
                <a:buNone/>
                <a:defRPr/>
              </a:pPr>
              <a:endParaRPr lang="zh-CN" altLang="en-US" sz="3600" b="1"/>
            </a:p>
          </p:txBody>
        </p:sp>
        <p:sp>
          <p:nvSpPr>
            <p:cNvPr id="55304" name="Text Box 2"/>
            <p:cNvSpPr txBox="1">
              <a:spLocks noChangeArrowheads="1"/>
            </p:cNvSpPr>
            <p:nvPr/>
          </p:nvSpPr>
          <p:spPr bwMode="auto">
            <a:xfrm>
              <a:off x="3779912" y="1484784"/>
              <a:ext cx="3832052" cy="461665"/>
            </a:xfrm>
            <a:prstGeom prst="rect">
              <a:avLst/>
            </a:prstGeom>
            <a:noFill/>
            <a:ln w="9525">
              <a:solidFill>
                <a:srgbClr val="000000"/>
              </a:solidFill>
              <a:miter lim="800000"/>
              <a:headEnd/>
              <a:tailEnd/>
            </a:ln>
          </p:spPr>
          <p:txBody>
            <a:bodyPr wrap="square">
              <a:spAutoFit/>
            </a:bodyPr>
            <a:lstStyle/>
            <a:p>
              <a:pPr eaLnBrk="0" hangingPunct="0"/>
              <a:r>
                <a:rPr lang="zh-CN" altLang="en-US" sz="2400" b="1" dirty="0">
                  <a:latin typeface="Times New Roman" pitchFamily="18" charset="0"/>
                  <a:ea typeface="微软雅黑" pitchFamily="34" charset="-122"/>
                </a:rPr>
                <a:t> </a:t>
              </a:r>
              <a:r>
                <a:rPr lang="zh-CN" altLang="en-US" sz="2400" b="1" dirty="0">
                  <a:latin typeface="楷体" pitchFamily="49" charset="-122"/>
                  <a:ea typeface="楷体" pitchFamily="49" charset="-122"/>
                </a:rPr>
                <a:t>北宋</a:t>
              </a:r>
              <a:r>
                <a:rPr lang="zh-CN" altLang="en-US" sz="2400" b="1" dirty="0">
                  <a:solidFill>
                    <a:srgbClr val="FF0000"/>
                  </a:solidFill>
                  <a:latin typeface="楷体" pitchFamily="49" charset="-122"/>
                  <a:ea typeface="楷体" pitchFamily="49" charset="-122"/>
                </a:rPr>
                <a:t>毕昇</a:t>
              </a:r>
              <a:r>
                <a:rPr lang="zh-CN" altLang="en-US" sz="2400" b="1" dirty="0">
                  <a:latin typeface="楷体" pitchFamily="49" charset="-122"/>
                  <a:ea typeface="楷体" pitchFamily="49" charset="-122"/>
                </a:rPr>
                <a:t>     </a:t>
              </a:r>
              <a:r>
                <a:rPr lang="zh-CN" altLang="en-US" sz="2400" b="1" dirty="0">
                  <a:solidFill>
                    <a:srgbClr val="FF0000"/>
                  </a:solidFill>
                  <a:latin typeface="楷体" pitchFamily="49" charset="-122"/>
                  <a:ea typeface="楷体" pitchFamily="49" charset="-122"/>
                </a:rPr>
                <a:t>活字印刷术</a:t>
              </a:r>
              <a:endParaRPr lang="zh-CN" altLang="en-US" sz="2000" b="1" dirty="0">
                <a:solidFill>
                  <a:srgbClr val="FF0000"/>
                </a:solidFill>
                <a:latin typeface="楷体" pitchFamily="49" charset="-122"/>
                <a:ea typeface="楷体" pitchFamily="49" charset="-122"/>
              </a:endParaRPr>
            </a:p>
          </p:txBody>
        </p:sp>
        <p:sp>
          <p:nvSpPr>
            <p:cNvPr id="55305" name="Text Box 2"/>
            <p:cNvSpPr txBox="1">
              <a:spLocks noChangeArrowheads="1"/>
            </p:cNvSpPr>
            <p:nvPr/>
          </p:nvSpPr>
          <p:spPr bwMode="auto">
            <a:xfrm>
              <a:off x="3779912" y="2276872"/>
              <a:ext cx="3904059" cy="461665"/>
            </a:xfrm>
            <a:prstGeom prst="rect">
              <a:avLst/>
            </a:prstGeom>
            <a:noFill/>
            <a:ln w="9525">
              <a:solidFill>
                <a:srgbClr val="000000"/>
              </a:solidFill>
              <a:miter lim="800000"/>
              <a:headEnd/>
              <a:tailEnd/>
            </a:ln>
          </p:spPr>
          <p:txBody>
            <a:bodyPr wrap="square">
              <a:spAutoFit/>
            </a:bodyPr>
            <a:lstStyle/>
            <a:p>
              <a:pPr eaLnBrk="0" hangingPunct="0"/>
              <a:r>
                <a:rPr lang="zh-CN" altLang="en-US" sz="2400" b="1" dirty="0">
                  <a:solidFill>
                    <a:srgbClr val="FF0000"/>
                  </a:solidFill>
                  <a:latin typeface="楷体" pitchFamily="49" charset="-122"/>
                  <a:ea typeface="楷体" pitchFamily="49" charset="-122"/>
                </a:rPr>
                <a:t>指南针</a:t>
              </a:r>
              <a:r>
                <a:rPr lang="zh-CN" altLang="en-US" sz="2400" b="1" dirty="0">
                  <a:latin typeface="楷体" pitchFamily="49" charset="-122"/>
                  <a:ea typeface="楷体" pitchFamily="49" charset="-122"/>
                </a:rPr>
                <a:t>广泛应用于</a:t>
              </a:r>
              <a:r>
                <a:rPr lang="zh-CN" altLang="en-US" sz="2400" b="1" dirty="0">
                  <a:solidFill>
                    <a:srgbClr val="FF0000"/>
                  </a:solidFill>
                  <a:latin typeface="楷体" pitchFamily="49" charset="-122"/>
                  <a:ea typeface="楷体" pitchFamily="49" charset="-122"/>
                </a:rPr>
                <a:t>航海</a:t>
              </a:r>
            </a:p>
          </p:txBody>
        </p:sp>
        <p:sp>
          <p:nvSpPr>
            <p:cNvPr id="13" name="左大括号 12"/>
            <p:cNvSpPr/>
            <p:nvPr/>
          </p:nvSpPr>
          <p:spPr>
            <a:xfrm>
              <a:off x="3419872" y="4077072"/>
              <a:ext cx="263525" cy="115570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0" hangingPunct="0">
                <a:buFontTx/>
                <a:buNone/>
                <a:defRPr/>
              </a:pPr>
              <a:endParaRPr lang="zh-CN" altLang="en-US" sz="3600" b="1"/>
            </a:p>
          </p:txBody>
        </p:sp>
        <p:sp>
          <p:nvSpPr>
            <p:cNvPr id="55307" name="Text Box 2"/>
            <p:cNvSpPr txBox="1">
              <a:spLocks noChangeArrowheads="1"/>
            </p:cNvSpPr>
            <p:nvPr/>
          </p:nvSpPr>
          <p:spPr bwMode="auto">
            <a:xfrm>
              <a:off x="3779912" y="3933056"/>
              <a:ext cx="4752528" cy="461665"/>
            </a:xfrm>
            <a:prstGeom prst="rect">
              <a:avLst/>
            </a:prstGeom>
            <a:noFill/>
            <a:ln w="9525">
              <a:solidFill>
                <a:srgbClr val="000000"/>
              </a:solidFill>
              <a:miter lim="800000"/>
              <a:headEnd/>
              <a:tailEnd/>
            </a:ln>
          </p:spPr>
          <p:txBody>
            <a:bodyPr wrap="square">
              <a:spAutoFit/>
            </a:bodyPr>
            <a:lstStyle/>
            <a:p>
              <a:pPr eaLnBrk="0" hangingPunct="0"/>
              <a:r>
                <a:rPr lang="zh-CN" altLang="en-US" sz="2400" b="1" dirty="0">
                  <a:solidFill>
                    <a:srgbClr val="FF0000"/>
                  </a:solidFill>
                  <a:latin typeface="楷体" pitchFamily="49" charset="-122"/>
                  <a:ea typeface="楷体" pitchFamily="49" charset="-122"/>
                </a:rPr>
                <a:t>陆上</a:t>
              </a:r>
              <a:r>
                <a:rPr lang="zh-CN" altLang="en-US" sz="2400" b="1" dirty="0">
                  <a:latin typeface="楷体" pitchFamily="49" charset="-122"/>
                  <a:ea typeface="楷体" pitchFamily="49" charset="-122"/>
                </a:rPr>
                <a:t>交通</a:t>
              </a:r>
              <a:r>
                <a:rPr lang="zh-CN" altLang="en-US" sz="2400" b="1" dirty="0">
                  <a:solidFill>
                    <a:srgbClr val="FF0000"/>
                  </a:solidFill>
                  <a:latin typeface="楷体" pitchFamily="49" charset="-122"/>
                  <a:ea typeface="楷体" pitchFamily="49" charset="-122"/>
                </a:rPr>
                <a:t>      驿站</a:t>
              </a:r>
            </a:p>
          </p:txBody>
        </p:sp>
        <p:sp>
          <p:nvSpPr>
            <p:cNvPr id="55310" name="Text Box 2"/>
            <p:cNvSpPr txBox="1">
              <a:spLocks noChangeArrowheads="1"/>
            </p:cNvSpPr>
            <p:nvPr/>
          </p:nvSpPr>
          <p:spPr bwMode="auto">
            <a:xfrm>
              <a:off x="3779912" y="2996952"/>
              <a:ext cx="4762500" cy="460375"/>
            </a:xfrm>
            <a:prstGeom prst="rect">
              <a:avLst/>
            </a:prstGeom>
            <a:noFill/>
            <a:ln w="9525">
              <a:solidFill>
                <a:srgbClr val="000000"/>
              </a:solidFill>
              <a:miter lim="800000"/>
              <a:headEnd/>
              <a:tailEnd/>
            </a:ln>
          </p:spPr>
          <p:txBody>
            <a:bodyPr>
              <a:spAutoFit/>
            </a:bodyPr>
            <a:lstStyle/>
            <a:p>
              <a:pPr eaLnBrk="0" hangingPunct="0"/>
              <a:r>
                <a:rPr lang="zh-CN" altLang="en-US" sz="2400" b="1" dirty="0">
                  <a:solidFill>
                    <a:srgbClr val="FF0000"/>
                  </a:solidFill>
                  <a:latin typeface="楷体" pitchFamily="49" charset="-122"/>
                  <a:ea typeface="楷体" pitchFamily="49" charset="-122"/>
                </a:rPr>
                <a:t>火药</a:t>
              </a:r>
              <a:r>
                <a:rPr lang="zh-CN" altLang="en-US" sz="2400" b="1" dirty="0">
                  <a:latin typeface="楷体" pitchFamily="49" charset="-122"/>
                  <a:ea typeface="楷体" pitchFamily="49" charset="-122"/>
                </a:rPr>
                <a:t>武器广泛应用于</a:t>
              </a:r>
              <a:r>
                <a:rPr lang="zh-CN" altLang="en-US" sz="2400" b="1" dirty="0">
                  <a:solidFill>
                    <a:srgbClr val="FF0000"/>
                  </a:solidFill>
                  <a:latin typeface="楷体" pitchFamily="49" charset="-122"/>
                  <a:ea typeface="楷体" pitchFamily="49" charset="-122"/>
                </a:rPr>
                <a:t>战争</a:t>
              </a:r>
            </a:p>
          </p:txBody>
        </p:sp>
        <p:sp>
          <p:nvSpPr>
            <p:cNvPr id="55311" name="Text Box 2"/>
            <p:cNvSpPr txBox="1">
              <a:spLocks noChangeArrowheads="1"/>
            </p:cNvSpPr>
            <p:nvPr/>
          </p:nvSpPr>
          <p:spPr bwMode="auto">
            <a:xfrm>
              <a:off x="3779912" y="4941168"/>
              <a:ext cx="4896543" cy="830997"/>
            </a:xfrm>
            <a:prstGeom prst="rect">
              <a:avLst/>
            </a:prstGeom>
            <a:noFill/>
            <a:ln w="9525">
              <a:solidFill>
                <a:srgbClr val="000000"/>
              </a:solidFill>
              <a:miter lim="800000"/>
              <a:headEnd/>
              <a:tailEnd/>
            </a:ln>
          </p:spPr>
          <p:txBody>
            <a:bodyPr wrap="square">
              <a:spAutoFit/>
            </a:bodyPr>
            <a:lstStyle/>
            <a:p>
              <a:pPr eaLnBrk="0" hangingPunct="0"/>
              <a:r>
                <a:rPr lang="zh-CN" altLang="en-US" sz="2400" b="1" dirty="0">
                  <a:solidFill>
                    <a:srgbClr val="FF0000"/>
                  </a:solidFill>
                  <a:latin typeface="楷体" pitchFamily="49" charset="-122"/>
                  <a:ea typeface="楷体" pitchFamily="49" charset="-122"/>
                </a:rPr>
                <a:t>海上</a:t>
              </a:r>
              <a:r>
                <a:rPr lang="zh-CN" altLang="en-US" sz="2400" b="1" dirty="0">
                  <a:latin typeface="楷体" pitchFamily="49" charset="-122"/>
                  <a:ea typeface="楷体" pitchFamily="49" charset="-122"/>
                </a:rPr>
                <a:t>交通   </a:t>
              </a:r>
              <a:endParaRPr lang="en-US" altLang="zh-CN" sz="2400" b="1" dirty="0">
                <a:latin typeface="楷体" pitchFamily="49" charset="-122"/>
                <a:ea typeface="楷体" pitchFamily="49" charset="-122"/>
              </a:endParaRPr>
            </a:p>
            <a:p>
              <a:pPr eaLnBrk="0" hangingPunct="0"/>
              <a:r>
                <a:rPr lang="zh-CN" altLang="en-US" sz="2400" b="1" dirty="0">
                  <a:solidFill>
                    <a:srgbClr val="FF0000"/>
                  </a:solidFill>
                  <a:latin typeface="楷体" pitchFamily="49" charset="-122"/>
                  <a:ea typeface="楷体" pitchFamily="49" charset="-122"/>
                </a:rPr>
                <a:t>元</a:t>
              </a:r>
              <a:r>
                <a:rPr lang="zh-CN" altLang="en-US" sz="2400" b="1" dirty="0">
                  <a:latin typeface="楷体" pitchFamily="49" charset="-122"/>
                  <a:ea typeface="楷体" pitchFamily="49" charset="-122"/>
                </a:rPr>
                <a:t>朝，</a:t>
              </a:r>
              <a:r>
                <a:rPr lang="zh-CN" altLang="en-US" sz="2400" b="1" dirty="0">
                  <a:solidFill>
                    <a:srgbClr val="FF0000"/>
                  </a:solidFill>
                  <a:latin typeface="楷体" pitchFamily="49" charset="-122"/>
                  <a:ea typeface="楷体" pitchFamily="49" charset="-122"/>
                </a:rPr>
                <a:t>海上丝绸之路</a:t>
              </a:r>
              <a:r>
                <a:rPr lang="zh-CN" altLang="en-US" sz="2400" b="1" dirty="0">
                  <a:latin typeface="楷体" pitchFamily="49" charset="-122"/>
                  <a:ea typeface="楷体" pitchFamily="49" charset="-122"/>
                </a:rPr>
                <a:t>进入</a:t>
              </a:r>
              <a:r>
                <a:rPr lang="zh-CN" altLang="en-US" sz="2400" b="1" dirty="0">
                  <a:solidFill>
                    <a:srgbClr val="FF0000"/>
                  </a:solidFill>
                  <a:latin typeface="楷体" pitchFamily="49" charset="-122"/>
                  <a:ea typeface="楷体" pitchFamily="49" charset="-122"/>
                </a:rPr>
                <a:t>鼎盛</a:t>
              </a:r>
              <a:r>
                <a:rPr lang="zh-CN" altLang="en-US" sz="2400" b="1" dirty="0">
                  <a:latin typeface="楷体" pitchFamily="49" charset="-122"/>
                  <a:ea typeface="楷体" pitchFamily="49" charset="-122"/>
                </a:rPr>
                <a:t>时期</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1720" y="2996952"/>
            <a:ext cx="7391400" cy="584775"/>
          </a:xfrm>
          <a:prstGeom prst="rect">
            <a:avLst/>
          </a:prstGeom>
          <a:noFill/>
        </p:spPr>
        <p:txBody>
          <a:bodyPr wrap="square" rtlCol="0">
            <a:spAutoFit/>
          </a:bodyPr>
          <a:lstStyle/>
          <a:p>
            <a:pPr lvl="0"/>
            <a:r>
              <a:rPr lang="zh-CN" altLang="en-US" sz="3200" b="1" dirty="0">
                <a:latin typeface="楷体" pitchFamily="49" charset="-122"/>
                <a:ea typeface="楷体" pitchFamily="49" charset="-122"/>
              </a:rPr>
              <a:t>第一篇章   </a:t>
            </a:r>
            <a:r>
              <a:rPr lang="zh-CN" altLang="zh-CN" sz="3200" b="1" dirty="0">
                <a:latin typeface="楷体" pitchFamily="49" charset="-122"/>
                <a:ea typeface="楷体" pitchFamily="49" charset="-122"/>
              </a:rPr>
              <a:t>宋元科技展创新</a:t>
            </a:r>
          </a:p>
        </p:txBody>
      </p:sp>
      <p:sp>
        <p:nvSpPr>
          <p:cNvPr id="3" name="TextBox 2"/>
          <p:cNvSpPr txBox="1"/>
          <p:nvPr/>
        </p:nvSpPr>
        <p:spPr>
          <a:xfrm>
            <a:off x="2051720" y="4149080"/>
            <a:ext cx="6934200" cy="584775"/>
          </a:xfrm>
          <a:prstGeom prst="rect">
            <a:avLst/>
          </a:prstGeom>
          <a:noFill/>
        </p:spPr>
        <p:txBody>
          <a:bodyPr wrap="square" rtlCol="0">
            <a:spAutoFit/>
          </a:bodyPr>
          <a:lstStyle/>
          <a:p>
            <a:pPr lvl="0"/>
            <a:r>
              <a:rPr lang="zh-CN" altLang="en-US" sz="3200" b="1" dirty="0">
                <a:latin typeface="楷体" pitchFamily="49" charset="-122"/>
                <a:ea typeface="楷体" pitchFamily="49" charset="-122"/>
              </a:rPr>
              <a:t>第二篇章   </a:t>
            </a:r>
            <a:r>
              <a:rPr lang="zh-CN" altLang="zh-CN" sz="3200" b="1" dirty="0">
                <a:latin typeface="楷体" pitchFamily="49" charset="-122"/>
                <a:ea typeface="楷体" pitchFamily="49" charset="-122"/>
              </a:rPr>
              <a:t>中外交流促发展</a:t>
            </a:r>
          </a:p>
        </p:txBody>
      </p:sp>
      <p:sp>
        <p:nvSpPr>
          <p:cNvPr id="4" name="TextBox 2"/>
          <p:cNvSpPr txBox="1">
            <a:spLocks noChangeArrowheads="1"/>
          </p:cNvSpPr>
          <p:nvPr/>
        </p:nvSpPr>
        <p:spPr bwMode="auto">
          <a:xfrm>
            <a:off x="500063" y="428625"/>
            <a:ext cx="7570787" cy="461963"/>
          </a:xfrm>
          <a:prstGeom prst="rect">
            <a:avLst/>
          </a:prstGeom>
          <a:noFill/>
          <a:ln w="9525">
            <a:noFill/>
            <a:miter lim="800000"/>
            <a:headEnd/>
            <a:tailEnd/>
          </a:ln>
        </p:spPr>
        <p:txBody>
          <a:bodyPr wrap="none">
            <a:spAutoFit/>
          </a:bodyPr>
          <a:lstStyle/>
          <a:p>
            <a:r>
              <a:rPr lang="zh-CN" altLang="en-US" sz="2400" dirty="0">
                <a:latin typeface="Franklin Gothic Book"/>
                <a:ea typeface="黑体" pitchFamily="2" charset="-122"/>
              </a:rPr>
              <a:t>第二单元    辽宋夏金元时期：民族关系发展和社会变化</a:t>
            </a:r>
          </a:p>
        </p:txBody>
      </p:sp>
      <p:sp>
        <p:nvSpPr>
          <p:cNvPr id="5" name="矩形 3"/>
          <p:cNvSpPr>
            <a:spLocks noChangeArrowheads="1"/>
          </p:cNvSpPr>
          <p:nvPr/>
        </p:nvSpPr>
        <p:spPr bwMode="auto">
          <a:xfrm>
            <a:off x="1371600" y="1219200"/>
            <a:ext cx="6359525" cy="1323975"/>
          </a:xfrm>
          <a:prstGeom prst="rect">
            <a:avLst/>
          </a:prstGeom>
          <a:noFill/>
          <a:ln w="9525">
            <a:noFill/>
            <a:miter lim="800000"/>
            <a:headEnd/>
            <a:tailEnd/>
          </a:ln>
        </p:spPr>
        <p:txBody>
          <a:bodyPr wrap="none">
            <a:spAutoFit/>
          </a:bodyPr>
          <a:lstStyle/>
          <a:p>
            <a:pPr algn="ctr"/>
            <a:r>
              <a:rPr lang="zh-CN" altLang="en-US" sz="4000" b="1" dirty="0">
                <a:latin typeface="楷体"/>
                <a:ea typeface="楷体"/>
                <a:cs typeface="楷体"/>
              </a:rPr>
              <a:t>第</a:t>
            </a:r>
            <a:r>
              <a:rPr lang="en-US" altLang="zh-CN" sz="4000" b="1" dirty="0">
                <a:latin typeface="楷体"/>
                <a:ea typeface="楷体"/>
                <a:cs typeface="楷体"/>
              </a:rPr>
              <a:t>13</a:t>
            </a:r>
            <a:r>
              <a:rPr lang="zh-CN" altLang="en-US" sz="4000" b="1" dirty="0">
                <a:latin typeface="楷体"/>
                <a:ea typeface="楷体"/>
                <a:cs typeface="楷体"/>
              </a:rPr>
              <a:t>课</a:t>
            </a:r>
            <a:endParaRPr lang="en-US" altLang="zh-CN" sz="4000" b="1" dirty="0">
              <a:latin typeface="楷体"/>
              <a:ea typeface="楷体"/>
              <a:cs typeface="楷体"/>
            </a:endParaRPr>
          </a:p>
          <a:p>
            <a:pPr algn="ctr"/>
            <a:r>
              <a:rPr lang="zh-CN" altLang="en-US" sz="4000" b="1" dirty="0">
                <a:latin typeface="楷体"/>
                <a:ea typeface="楷体"/>
                <a:cs typeface="楷体"/>
              </a:rPr>
              <a:t>宋元时期的科技与中外交通</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雕版印刷术金陵刻经"/>
          <p:cNvPicPr>
            <a:picLocks noChangeAspect="1"/>
          </p:cNvPicPr>
          <p:nvPr/>
        </p:nvPicPr>
        <p:blipFill>
          <a:blip r:embed="rId2" cstate="print"/>
          <a:srcRect/>
          <a:stretch>
            <a:fillRect/>
          </a:stretch>
        </p:blipFill>
        <p:spPr bwMode="auto">
          <a:xfrm>
            <a:off x="838200" y="2057400"/>
            <a:ext cx="2971800" cy="2612853"/>
          </a:xfrm>
          <a:prstGeom prst="rect">
            <a:avLst/>
          </a:prstGeom>
          <a:noFill/>
          <a:ln w="9525">
            <a:noFill/>
            <a:miter lim="800000"/>
            <a:headEnd/>
            <a:tailEnd/>
          </a:ln>
        </p:spPr>
      </p:pic>
      <p:sp>
        <p:nvSpPr>
          <p:cNvPr id="10" name="文本框 9"/>
          <p:cNvSpPr txBox="1">
            <a:spLocks noChangeArrowheads="1"/>
          </p:cNvSpPr>
          <p:nvPr/>
        </p:nvSpPr>
        <p:spPr bwMode="auto">
          <a:xfrm>
            <a:off x="762000" y="5105400"/>
            <a:ext cx="3148013" cy="519113"/>
          </a:xfrm>
          <a:prstGeom prst="rect">
            <a:avLst/>
          </a:prstGeom>
          <a:noFill/>
          <a:ln w="9525">
            <a:noFill/>
            <a:miter lim="800000"/>
            <a:headEnd/>
            <a:tailEnd/>
          </a:ln>
        </p:spPr>
        <p:txBody>
          <a:bodyPr>
            <a:spAutoFit/>
          </a:bodyPr>
          <a:lstStyle/>
          <a:p>
            <a:pPr algn="ctr"/>
            <a:r>
              <a:rPr lang="zh-CN" altLang="en-US" sz="2800" b="1" dirty="0">
                <a:latin typeface="Franklin Gothic Book"/>
                <a:ea typeface="黑体" pitchFamily="2" charset="-122"/>
              </a:rPr>
              <a:t>雕版印刷术</a:t>
            </a:r>
          </a:p>
        </p:txBody>
      </p:sp>
      <p:sp>
        <p:nvSpPr>
          <p:cNvPr id="11" name="TextBox 10"/>
          <p:cNvSpPr txBox="1"/>
          <p:nvPr/>
        </p:nvSpPr>
        <p:spPr>
          <a:xfrm>
            <a:off x="0" y="228600"/>
            <a:ext cx="73914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第一篇章      </a:t>
            </a:r>
            <a:r>
              <a:rPr lang="zh-CN" altLang="zh-CN" sz="2400" b="1" dirty="0">
                <a:latin typeface="方正粗黑宋简体" pitchFamily="2" charset="-122"/>
                <a:ea typeface="方正粗黑宋简体" pitchFamily="2" charset="-122"/>
              </a:rPr>
              <a:t>宋元科技展创新</a:t>
            </a:r>
          </a:p>
        </p:txBody>
      </p:sp>
      <p:sp>
        <p:nvSpPr>
          <p:cNvPr id="12" name="文本框 1"/>
          <p:cNvSpPr txBox="1">
            <a:spLocks noChangeArrowheads="1"/>
          </p:cNvSpPr>
          <p:nvPr/>
        </p:nvSpPr>
        <p:spPr bwMode="auto">
          <a:xfrm>
            <a:off x="152400" y="1066800"/>
            <a:ext cx="84241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itchFamily="34" charset="0"/>
              </a:defRPr>
            </a:lvl5pPr>
            <a:lvl6pPr marL="25146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itchFamily="34" charset="0"/>
              </a:defRPr>
            </a:lvl6pPr>
            <a:lvl7pPr marL="29718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itchFamily="34" charset="0"/>
              </a:defRPr>
            </a:lvl7pPr>
            <a:lvl8pPr marL="34290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itchFamily="34" charset="0"/>
              </a:defRPr>
            </a:lvl8pPr>
            <a:lvl9pPr marL="38862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3200" b="1" dirty="0">
                <a:latin typeface="楷体" pitchFamily="49" charset="-122"/>
                <a:ea typeface="楷体" pitchFamily="49" charset="-122"/>
              </a:rPr>
              <a:t>一、文明传播的加速器</a:t>
            </a:r>
            <a:r>
              <a:rPr lang="en-US" altLang="zh-CN" sz="3200" b="1" dirty="0">
                <a:latin typeface="楷体" pitchFamily="49" charset="-122"/>
                <a:ea typeface="楷体" pitchFamily="49" charset="-122"/>
              </a:rPr>
              <a:t>——</a:t>
            </a:r>
            <a:r>
              <a:rPr lang="zh-CN" altLang="en-US" sz="3200" b="1" dirty="0">
                <a:latin typeface="楷体" pitchFamily="49" charset="-122"/>
                <a:ea typeface="楷体" pitchFamily="49" charset="-122"/>
              </a:rPr>
              <a:t>活字印刷术的发明</a:t>
            </a:r>
          </a:p>
        </p:txBody>
      </p:sp>
      <p:sp>
        <p:nvSpPr>
          <p:cNvPr id="7" name="矩形 6"/>
          <p:cNvSpPr/>
          <p:nvPr/>
        </p:nvSpPr>
        <p:spPr>
          <a:xfrm>
            <a:off x="4038600" y="1905000"/>
            <a:ext cx="4648200" cy="2677656"/>
          </a:xfrm>
          <a:prstGeom prst="rect">
            <a:avLst/>
          </a:prstGeom>
        </p:spPr>
        <p:txBody>
          <a:bodyPr wrap="square">
            <a:spAutoFit/>
          </a:bodyPr>
          <a:lstStyle/>
          <a:p>
            <a:pPr fontAlgn="auto">
              <a:spcBef>
                <a:spcPts val="0"/>
              </a:spcBef>
              <a:spcAft>
                <a:spcPts val="0"/>
              </a:spcAft>
              <a:defRPr/>
            </a:pPr>
            <a:r>
              <a:rPr lang="zh-CN" altLang="en-US" sz="2400" dirty="0">
                <a:latin typeface="仿宋" pitchFamily="49" charset="-122"/>
                <a:ea typeface="仿宋" pitchFamily="49" charset="-122"/>
              </a:rPr>
              <a:t>材料：宋太祖开宝四年（</a:t>
            </a:r>
            <a:r>
              <a:rPr lang="en-US" altLang="zh-CN" sz="2400" dirty="0">
                <a:latin typeface="仿宋" pitchFamily="49" charset="-122"/>
                <a:ea typeface="仿宋" pitchFamily="49" charset="-122"/>
              </a:rPr>
              <a:t>971</a:t>
            </a:r>
            <a:r>
              <a:rPr lang="zh-CN" altLang="en-US" sz="2400" dirty="0">
                <a:latin typeface="仿宋" pitchFamily="49" charset="-122"/>
                <a:ea typeface="仿宋" pitchFamily="49" charset="-122"/>
              </a:rPr>
              <a:t>年）于成都板印</a:t>
            </a:r>
            <a:r>
              <a:rPr lang="en-US" altLang="zh-CN" sz="2400" dirty="0">
                <a:latin typeface="仿宋" pitchFamily="49" charset="-122"/>
                <a:ea typeface="仿宋" pitchFamily="49" charset="-122"/>
              </a:rPr>
              <a:t>《</a:t>
            </a:r>
            <a:r>
              <a:rPr lang="zh-CN" altLang="en-US" sz="2400" dirty="0">
                <a:latin typeface="仿宋" pitchFamily="49" charset="-122"/>
                <a:ea typeface="仿宋" pitchFamily="49" charset="-122"/>
              </a:rPr>
              <a:t>大藏经</a:t>
            </a:r>
            <a:r>
              <a:rPr lang="en-US" altLang="zh-CN" sz="2400" dirty="0">
                <a:latin typeface="仿宋" pitchFamily="49" charset="-122"/>
                <a:ea typeface="仿宋" pitchFamily="49" charset="-122"/>
              </a:rPr>
              <a:t>》</a:t>
            </a:r>
            <a:r>
              <a:rPr lang="zh-CN" altLang="en-US" sz="2400" dirty="0">
                <a:latin typeface="仿宋" pitchFamily="49" charset="-122"/>
                <a:ea typeface="仿宋" pitchFamily="49" charset="-122"/>
              </a:rPr>
              <a:t>，共印</a:t>
            </a:r>
            <a:r>
              <a:rPr lang="en-US" altLang="zh-CN" sz="2400" dirty="0">
                <a:latin typeface="仿宋" pitchFamily="49" charset="-122"/>
                <a:ea typeface="仿宋" pitchFamily="49" charset="-122"/>
              </a:rPr>
              <a:t>5048</a:t>
            </a:r>
            <a:r>
              <a:rPr lang="zh-CN" altLang="en-US" sz="2400" dirty="0">
                <a:latin typeface="仿宋" pitchFamily="49" charset="-122"/>
                <a:ea typeface="仿宋" pitchFamily="49" charset="-122"/>
              </a:rPr>
              <a:t>卷，当时一个刻工一天只能刻四五十个字，用了</a:t>
            </a:r>
            <a:r>
              <a:rPr lang="en-US" altLang="zh-CN" sz="2400" dirty="0">
                <a:latin typeface="仿宋" pitchFamily="49" charset="-122"/>
                <a:ea typeface="仿宋" pitchFamily="49" charset="-122"/>
              </a:rPr>
              <a:t>12</a:t>
            </a:r>
            <a:r>
              <a:rPr lang="zh-CN" altLang="en-US" sz="2400" dirty="0">
                <a:latin typeface="仿宋" pitchFamily="49" charset="-122"/>
                <a:ea typeface="仿宋" pitchFamily="49" charset="-122"/>
              </a:rPr>
              <a:t>年的时间才雕刻完工。印刷完成后，</a:t>
            </a:r>
            <a:r>
              <a:rPr lang="en-US" altLang="zh-CN" sz="2400" dirty="0">
                <a:latin typeface="仿宋" pitchFamily="49" charset="-122"/>
                <a:ea typeface="仿宋" pitchFamily="49" charset="-122"/>
              </a:rPr>
              <a:t>13</a:t>
            </a:r>
            <a:r>
              <a:rPr lang="zh-CN" altLang="en-US" sz="2400" dirty="0">
                <a:latin typeface="仿宋" pitchFamily="49" charset="-122"/>
                <a:ea typeface="仿宋" pitchFamily="49" charset="-122"/>
              </a:rPr>
              <a:t>万块雕版被堆放在当地府库内，从此无人问津。</a:t>
            </a:r>
          </a:p>
        </p:txBody>
      </p:sp>
      <p:sp>
        <p:nvSpPr>
          <p:cNvPr id="13" name="TextBox 12"/>
          <p:cNvSpPr txBox="1"/>
          <p:nvPr/>
        </p:nvSpPr>
        <p:spPr>
          <a:xfrm>
            <a:off x="4038600" y="5562600"/>
            <a:ext cx="4495800" cy="523220"/>
          </a:xfrm>
          <a:prstGeom prst="rect">
            <a:avLst/>
          </a:prstGeom>
          <a:noFill/>
        </p:spPr>
        <p:txBody>
          <a:bodyPr wrap="square" rtlCol="0">
            <a:spAutoFit/>
          </a:bodyPr>
          <a:lstStyle/>
          <a:p>
            <a:r>
              <a:rPr lang="en-US" altLang="zh-CN" dirty="0"/>
              <a:t> </a:t>
            </a:r>
            <a:r>
              <a:rPr lang="zh-CN" altLang="en-US" sz="2800" b="1" dirty="0">
                <a:solidFill>
                  <a:srgbClr val="FF0000"/>
                </a:solidFill>
              </a:rPr>
              <a:t>费时、费力、浪费材料</a:t>
            </a:r>
          </a:p>
        </p:txBody>
      </p:sp>
      <p:sp>
        <p:nvSpPr>
          <p:cNvPr id="14" name="矩形 13"/>
          <p:cNvSpPr/>
          <p:nvPr/>
        </p:nvSpPr>
        <p:spPr>
          <a:xfrm>
            <a:off x="4495800" y="3352800"/>
            <a:ext cx="13716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4"/>
          <p:cNvSpPr/>
          <p:nvPr/>
        </p:nvSpPr>
        <p:spPr>
          <a:xfrm>
            <a:off x="6248400" y="3429000"/>
            <a:ext cx="1981200"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矩形 15"/>
          <p:cNvSpPr/>
          <p:nvPr/>
        </p:nvSpPr>
        <p:spPr>
          <a:xfrm>
            <a:off x="4495800" y="4495800"/>
            <a:ext cx="10668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TextBox 16"/>
          <p:cNvSpPr txBox="1"/>
          <p:nvPr/>
        </p:nvSpPr>
        <p:spPr>
          <a:xfrm>
            <a:off x="3810000" y="4797152"/>
            <a:ext cx="5334000" cy="738664"/>
          </a:xfrm>
          <a:prstGeom prst="rect">
            <a:avLst/>
          </a:prstGeom>
          <a:noFill/>
        </p:spPr>
        <p:txBody>
          <a:bodyPr wrap="square" rtlCol="0">
            <a:spAutoFit/>
          </a:bodyPr>
          <a:lstStyle/>
          <a:p>
            <a:r>
              <a:rPr lang="zh-CN" altLang="en-US" sz="2400" b="1" dirty="0">
                <a:solidFill>
                  <a:srgbClr val="0000FF"/>
                </a:solidFill>
                <a:latin typeface="黑体" pitchFamily="2" charset="-122"/>
                <a:ea typeface="黑体" pitchFamily="2" charset="-122"/>
              </a:rPr>
              <a:t>材料暴露了雕版印刷术的什么缺点？</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7" grpId="0"/>
      <p:bldP spid="13" grpId="0"/>
      <p:bldP spid="14" grpId="0" animBg="1"/>
      <p:bldP spid="15" grpId="0" animBg="1"/>
      <p:bldP spid="16"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228600" y="1143000"/>
            <a:ext cx="84241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itchFamily="34" charset="0"/>
              </a:defRPr>
            </a:lvl5pPr>
            <a:lvl6pPr marL="25146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itchFamily="34" charset="0"/>
              </a:defRPr>
            </a:lvl6pPr>
            <a:lvl7pPr marL="29718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itchFamily="34" charset="0"/>
              </a:defRPr>
            </a:lvl7pPr>
            <a:lvl8pPr marL="34290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itchFamily="34" charset="0"/>
              </a:defRPr>
            </a:lvl8pPr>
            <a:lvl9pPr marL="38862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3200" b="1" dirty="0">
                <a:latin typeface="楷体" pitchFamily="49" charset="-122"/>
                <a:ea typeface="楷体" pitchFamily="49" charset="-122"/>
              </a:rPr>
              <a:t>一、文明传播的加速器</a:t>
            </a:r>
            <a:r>
              <a:rPr lang="en-US" altLang="zh-CN" sz="3200" b="1" dirty="0">
                <a:latin typeface="楷体" pitchFamily="49" charset="-122"/>
                <a:ea typeface="楷体" pitchFamily="49" charset="-122"/>
              </a:rPr>
              <a:t>——</a:t>
            </a:r>
            <a:r>
              <a:rPr lang="zh-CN" altLang="en-US" sz="3200" b="1" dirty="0">
                <a:latin typeface="楷体" pitchFamily="49" charset="-122"/>
                <a:ea typeface="楷体" pitchFamily="49" charset="-122"/>
              </a:rPr>
              <a:t>活字印刷术的发明</a:t>
            </a:r>
          </a:p>
        </p:txBody>
      </p:sp>
      <p:pic>
        <p:nvPicPr>
          <p:cNvPr id="5" name="图片 4" descr="W02010092549780787339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981200"/>
            <a:ext cx="2704550" cy="374711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7"/>
          <p:cNvSpPr txBox="1"/>
          <p:nvPr/>
        </p:nvSpPr>
        <p:spPr>
          <a:xfrm>
            <a:off x="685800" y="5791200"/>
            <a:ext cx="3200400" cy="461963"/>
          </a:xfrm>
          <a:prstGeom prst="rect">
            <a:avLst/>
          </a:prstGeom>
          <a:noFill/>
          <a:ln w="9525">
            <a:noFill/>
            <a:miter/>
          </a:ln>
        </p:spPr>
        <p:txBody>
          <a:bodyPr wrap="square">
            <a:spAutoFit/>
          </a:bodyPr>
          <a:lstStyle/>
          <a:p>
            <a:pPr>
              <a:buClr>
                <a:srgbClr val="000000"/>
              </a:buClr>
              <a:defRPr/>
            </a:pPr>
            <a:r>
              <a:rPr lang="zh-CN" altLang="en-US" sz="2400" b="1" noProof="1">
                <a:effectLst>
                  <a:outerShdw blurRad="38100" dist="38100" dir="2700000">
                    <a:srgbClr val="C0C0C0"/>
                  </a:outerShdw>
                </a:effectLst>
                <a:latin typeface="黑体" panose="02010600030101010101" pitchFamily="49" charset="-122"/>
                <a:ea typeface="黑体" panose="02010600030101010101" pitchFamily="49" charset="-122"/>
                <a:cs typeface="+mn-ea"/>
              </a:rPr>
              <a:t>北宋毕昇 活字印刷术</a:t>
            </a:r>
            <a:endParaRPr lang="zh-CN" altLang="en-US" sz="2400" b="1" noProof="1">
              <a:effectLst>
                <a:outerShdw blurRad="38100" dist="38100" dir="2700000">
                  <a:srgbClr val="C0C0C0"/>
                </a:outerShdw>
              </a:effectLst>
              <a:latin typeface="黑体" panose="02010600030101010101" pitchFamily="49" charset="-122"/>
              <a:ea typeface="黑体" panose="02010600030101010101" pitchFamily="49" charset="-122"/>
            </a:endParaRPr>
          </a:p>
        </p:txBody>
      </p:sp>
      <p:pic>
        <p:nvPicPr>
          <p:cNvPr id="9" name="Picture 3" descr="sliao36"/>
          <p:cNvPicPr>
            <a:picLocks noChangeAspect="1" noChangeArrowheads="1"/>
          </p:cNvPicPr>
          <p:nvPr/>
        </p:nvPicPr>
        <p:blipFill>
          <a:blip r:embed="rId3" cstate="print"/>
          <a:srcRect/>
          <a:stretch>
            <a:fillRect/>
          </a:stretch>
        </p:blipFill>
        <p:spPr bwMode="auto">
          <a:xfrm>
            <a:off x="4038600" y="2514600"/>
            <a:ext cx="4667240" cy="2743200"/>
          </a:xfrm>
          <a:prstGeom prst="rect">
            <a:avLst/>
          </a:prstGeom>
          <a:noFill/>
          <a:ln w="9525">
            <a:noFill/>
            <a:miter lim="800000"/>
            <a:headEnd/>
            <a:tailEnd/>
          </a:ln>
        </p:spPr>
      </p:pic>
      <p:sp>
        <p:nvSpPr>
          <p:cNvPr id="10" name="文本框 7"/>
          <p:cNvSpPr txBox="1"/>
          <p:nvPr/>
        </p:nvSpPr>
        <p:spPr>
          <a:xfrm>
            <a:off x="5943600" y="5715000"/>
            <a:ext cx="1524000" cy="461963"/>
          </a:xfrm>
          <a:prstGeom prst="rect">
            <a:avLst/>
          </a:prstGeom>
          <a:noFill/>
          <a:ln w="9525">
            <a:noFill/>
            <a:miter/>
          </a:ln>
        </p:spPr>
        <p:txBody>
          <a:bodyPr wrap="square">
            <a:spAutoFit/>
          </a:bodyPr>
          <a:lstStyle/>
          <a:p>
            <a:pPr>
              <a:buClr>
                <a:srgbClr val="000000"/>
              </a:buClr>
              <a:defRPr/>
            </a:pPr>
            <a:r>
              <a:rPr lang="zh-CN" altLang="en-US" sz="2400" b="1" noProof="1">
                <a:effectLst>
                  <a:outerShdw blurRad="38100" dist="38100" dir="2700000">
                    <a:srgbClr val="C0C0C0"/>
                  </a:outerShdw>
                </a:effectLst>
                <a:latin typeface="黑体" panose="02010600030101010101" pitchFamily="49" charset="-122"/>
                <a:ea typeface="黑体" panose="02010600030101010101" pitchFamily="49" charset="-122"/>
                <a:cs typeface="+mn-ea"/>
              </a:rPr>
              <a:t>泥活字版</a:t>
            </a:r>
            <a:endParaRPr lang="zh-CN" altLang="en-US" sz="2400" b="1" noProof="1">
              <a:effectLst>
                <a:outerShdw blurRad="38100" dist="38100" dir="2700000">
                  <a:srgbClr val="C0C0C0"/>
                </a:outerShdw>
              </a:effectLst>
              <a:latin typeface="黑体" panose="02010600030101010101" pitchFamily="49" charset="-122"/>
              <a:ea typeface="黑体" panose="02010600030101010101" pitchFamily="49" charset="-122"/>
            </a:endParaRPr>
          </a:p>
        </p:txBody>
      </p:sp>
      <p:sp>
        <p:nvSpPr>
          <p:cNvPr id="11" name="TextBox 10"/>
          <p:cNvSpPr txBox="1"/>
          <p:nvPr/>
        </p:nvSpPr>
        <p:spPr>
          <a:xfrm>
            <a:off x="0" y="228600"/>
            <a:ext cx="73914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第一篇章      </a:t>
            </a:r>
            <a:r>
              <a:rPr lang="zh-CN" altLang="zh-CN" sz="2400" b="1" dirty="0">
                <a:latin typeface="方正粗黑宋简体" pitchFamily="2" charset="-122"/>
                <a:ea typeface="方正粗黑宋简体" pitchFamily="2" charset="-122"/>
              </a:rPr>
              <a:t>宋元科技展创新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1"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4)">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5200" y="914400"/>
            <a:ext cx="5334000" cy="4154984"/>
          </a:xfrm>
          <a:prstGeom prst="rect">
            <a:avLst/>
          </a:prstGeom>
          <a:noFill/>
        </p:spPr>
        <p:txBody>
          <a:bodyPr wrap="square" rtlCol="0">
            <a:spAutoFit/>
          </a:bodyPr>
          <a:lstStyle/>
          <a:p>
            <a:r>
              <a:rPr lang="zh-CN" altLang="en-US" sz="2400" b="1" dirty="0">
                <a:latin typeface="仿宋" pitchFamily="49" charset="-122"/>
                <a:ea typeface="仿宋" pitchFamily="49" charset="-122"/>
              </a:rPr>
              <a:t>    庆历中，有布衣毕昇，又为活板。其法用胶泥刻字，薄如钱唇，每字为一印，火烧令坚。先设一铁板，其上以松脂、蜡和纸灰之类冒之，欲印则以一铁范置铁板上，乃密布字印。满铁范为一板，持就火炀之，药稍熔，即以一平板按其面，则字平如砥。若止（只）印三二本，未为简易；若印数十百千本，则极为神速。</a:t>
            </a:r>
            <a:endParaRPr lang="en-US" altLang="zh-CN" sz="2400" b="1" dirty="0">
              <a:latin typeface="仿宋" pitchFamily="49" charset="-122"/>
              <a:ea typeface="仿宋" pitchFamily="49" charset="-122"/>
            </a:endParaRPr>
          </a:p>
          <a:p>
            <a:r>
              <a:rPr lang="en-US" altLang="zh-CN" sz="2400" b="1" dirty="0"/>
              <a:t>                               </a:t>
            </a:r>
          </a:p>
          <a:p>
            <a:r>
              <a:rPr lang="en-US" altLang="zh-CN" sz="2400" b="1" dirty="0"/>
              <a:t>                           ——</a:t>
            </a:r>
            <a:r>
              <a:rPr lang="zh-CN" altLang="en-US" sz="2400" b="1" dirty="0"/>
              <a:t>沈括</a:t>
            </a:r>
            <a:r>
              <a:rPr lang="en-US" altLang="zh-CN" sz="2400" b="1" dirty="0"/>
              <a:t>《</a:t>
            </a:r>
            <a:r>
              <a:rPr lang="zh-CN" altLang="en-US" sz="2400" b="1" dirty="0"/>
              <a:t>梦溪笔谈</a:t>
            </a:r>
            <a:r>
              <a:rPr lang="en-US" altLang="zh-CN" sz="2400" b="1" dirty="0"/>
              <a:t>》</a:t>
            </a:r>
            <a:endParaRPr lang="zh-CN" altLang="en-US" sz="2400" b="1" dirty="0"/>
          </a:p>
        </p:txBody>
      </p:sp>
      <p:pic>
        <p:nvPicPr>
          <p:cNvPr id="3" name="图片 2" descr="《梦溪笔谈》中关于毕升的记载"/>
          <p:cNvPicPr>
            <a:picLocks noChangeAspect="1"/>
          </p:cNvPicPr>
          <p:nvPr/>
        </p:nvPicPr>
        <p:blipFill>
          <a:blip r:embed="rId2" cstate="print"/>
          <a:stretch>
            <a:fillRect/>
          </a:stretch>
        </p:blipFill>
        <p:spPr>
          <a:xfrm>
            <a:off x="1" y="1371601"/>
            <a:ext cx="3484462" cy="3124200"/>
          </a:xfrm>
          <a:prstGeom prst="ellipse">
            <a:avLst/>
          </a:prstGeom>
          <a:ln>
            <a:noFill/>
          </a:ln>
          <a:effectLst>
            <a:softEdge rad="112500"/>
          </a:effectLst>
        </p:spPr>
      </p:pic>
      <p:sp>
        <p:nvSpPr>
          <p:cNvPr id="5" name="TextBox 4"/>
          <p:cNvSpPr txBox="1"/>
          <p:nvPr/>
        </p:nvSpPr>
        <p:spPr>
          <a:xfrm>
            <a:off x="533400" y="4953000"/>
            <a:ext cx="8153400" cy="954107"/>
          </a:xfrm>
          <a:prstGeom prst="rect">
            <a:avLst/>
          </a:prstGeom>
          <a:noFill/>
        </p:spPr>
        <p:txBody>
          <a:bodyPr wrap="square" rtlCol="0">
            <a:spAutoFit/>
          </a:bodyPr>
          <a:lstStyle/>
          <a:p>
            <a:r>
              <a:rPr lang="en-US" altLang="zh-CN" sz="2800" b="1" dirty="0">
                <a:solidFill>
                  <a:srgbClr val="0000FF"/>
                </a:solidFill>
                <a:latin typeface="仿宋" pitchFamily="49" charset="-122"/>
                <a:ea typeface="仿宋" pitchFamily="49" charset="-122"/>
              </a:rPr>
              <a:t>1</a:t>
            </a:r>
            <a:r>
              <a:rPr lang="zh-CN" altLang="en-US" sz="2800" b="1" dirty="0">
                <a:solidFill>
                  <a:srgbClr val="0000FF"/>
                </a:solidFill>
                <a:latin typeface="仿宋" pitchFamily="49" charset="-122"/>
                <a:ea typeface="仿宋" pitchFamily="49" charset="-122"/>
              </a:rPr>
              <a:t>、依据材料，概括出泥活字印刷术的制作方法。</a:t>
            </a:r>
            <a:endParaRPr lang="en-US" altLang="zh-CN" sz="2800" b="1" dirty="0">
              <a:solidFill>
                <a:srgbClr val="0000FF"/>
              </a:solidFill>
              <a:latin typeface="仿宋" pitchFamily="49" charset="-122"/>
              <a:ea typeface="仿宋" pitchFamily="49" charset="-122"/>
            </a:endParaRPr>
          </a:p>
          <a:p>
            <a:r>
              <a:rPr lang="en-US" altLang="zh-CN" sz="2800" b="1" dirty="0">
                <a:solidFill>
                  <a:srgbClr val="0000FF"/>
                </a:solidFill>
                <a:latin typeface="仿宋" pitchFamily="49" charset="-122"/>
                <a:ea typeface="仿宋" pitchFamily="49" charset="-122"/>
              </a:rPr>
              <a:t>2</a:t>
            </a:r>
            <a:r>
              <a:rPr lang="zh-CN" altLang="en-US" sz="2800" b="1" dirty="0">
                <a:solidFill>
                  <a:srgbClr val="0000FF"/>
                </a:solidFill>
                <a:latin typeface="仿宋" pitchFamily="49" charset="-122"/>
                <a:ea typeface="仿宋" pitchFamily="49" charset="-122"/>
              </a:rPr>
              <a:t>、毕昇发明的泥活字印刷术的优越性有哪些。</a:t>
            </a:r>
          </a:p>
        </p:txBody>
      </p:sp>
      <p:sp>
        <p:nvSpPr>
          <p:cNvPr id="11" name="TextBox 10"/>
          <p:cNvSpPr txBox="1"/>
          <p:nvPr/>
        </p:nvSpPr>
        <p:spPr>
          <a:xfrm>
            <a:off x="457200" y="838200"/>
            <a:ext cx="3886200" cy="523220"/>
          </a:xfrm>
          <a:prstGeom prst="rect">
            <a:avLst/>
          </a:prstGeom>
          <a:noFill/>
        </p:spPr>
        <p:txBody>
          <a:bodyPr wrap="square" rtlCol="0">
            <a:spAutoFit/>
          </a:bodyPr>
          <a:lstStyle/>
          <a:p>
            <a:r>
              <a:rPr lang="zh-CN" altLang="en-US" sz="2800" b="1" dirty="0">
                <a:latin typeface="黑体" pitchFamily="49" charset="-122"/>
                <a:ea typeface="黑体" pitchFamily="49" charset="-122"/>
              </a:rPr>
              <a:t>史料研读</a:t>
            </a:r>
          </a:p>
        </p:txBody>
      </p:sp>
      <p:sp>
        <p:nvSpPr>
          <p:cNvPr id="12" name="TextBox 11"/>
          <p:cNvSpPr txBox="1"/>
          <p:nvPr/>
        </p:nvSpPr>
        <p:spPr>
          <a:xfrm>
            <a:off x="0" y="228600"/>
            <a:ext cx="73914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第一篇章      </a:t>
            </a:r>
            <a:r>
              <a:rPr lang="zh-CN" altLang="zh-CN" sz="2400" b="1" dirty="0">
                <a:latin typeface="方正粗黑宋简体" pitchFamily="2" charset="-122"/>
                <a:ea typeface="方正粗黑宋简体" pitchFamily="2" charset="-122"/>
              </a:rPr>
              <a:t>宋元科技展创新</a:t>
            </a:r>
          </a:p>
        </p:txBody>
      </p:sp>
      <p:sp>
        <p:nvSpPr>
          <p:cNvPr id="13" name="矩形 12"/>
          <p:cNvSpPr/>
          <p:nvPr/>
        </p:nvSpPr>
        <p:spPr>
          <a:xfrm>
            <a:off x="6172200" y="2057400"/>
            <a:ext cx="13716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矩形 13"/>
          <p:cNvSpPr/>
          <p:nvPr/>
        </p:nvSpPr>
        <p:spPr>
          <a:xfrm>
            <a:off x="4267200" y="1676400"/>
            <a:ext cx="13716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4"/>
          <p:cNvSpPr/>
          <p:nvPr/>
        </p:nvSpPr>
        <p:spPr>
          <a:xfrm>
            <a:off x="7543800" y="1676400"/>
            <a:ext cx="9144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矩形 15"/>
          <p:cNvSpPr/>
          <p:nvPr/>
        </p:nvSpPr>
        <p:spPr>
          <a:xfrm>
            <a:off x="3657600" y="1981200"/>
            <a:ext cx="5334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矩形 16"/>
          <p:cNvSpPr/>
          <p:nvPr/>
        </p:nvSpPr>
        <p:spPr>
          <a:xfrm>
            <a:off x="4267200" y="2743200"/>
            <a:ext cx="16764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矩形 17"/>
          <p:cNvSpPr/>
          <p:nvPr/>
        </p:nvSpPr>
        <p:spPr>
          <a:xfrm>
            <a:off x="3962400" y="3505200"/>
            <a:ext cx="21336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1" grpId="0"/>
      <p:bldP spid="12" grpId="0"/>
      <p:bldP spid="13" grpId="0" animBg="1"/>
      <p:bldP spid="14" grpId="0" animBg="1"/>
      <p:bldP spid="15"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活字印刷术.mp4">
            <a:hlinkClick r:id="" action="ppaction://media"/>
          </p:cNvPr>
          <p:cNvPicPr>
            <a:picLocks noRot="1" noChangeAspect="1"/>
          </p:cNvPicPr>
          <p:nvPr>
            <a:videoFile r:link="rId1"/>
          </p:nvPr>
        </p:nvPicPr>
        <p:blipFill>
          <a:blip r:embed="rId3" cstate="print"/>
          <a:stretch>
            <a:fillRect/>
          </a:stretch>
        </p:blipFill>
        <p:spPr>
          <a:xfrm>
            <a:off x="0" y="0"/>
            <a:ext cx="9144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31124"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0600" y="5943600"/>
            <a:ext cx="7239000" cy="461665"/>
          </a:xfrm>
          <a:prstGeom prst="rect">
            <a:avLst/>
          </a:prstGeom>
          <a:noFill/>
        </p:spPr>
        <p:txBody>
          <a:bodyPr wrap="square" rtlCol="0">
            <a:spAutoFit/>
          </a:bodyPr>
          <a:lstStyle/>
          <a:p>
            <a:r>
              <a:rPr lang="zh-CN" altLang="en-US" sz="2400" b="1" dirty="0">
                <a:solidFill>
                  <a:srgbClr val="FF0000"/>
                </a:solidFill>
              </a:rPr>
              <a:t>优越性：方便灵活，省时省力，发现错误可以改动。</a:t>
            </a:r>
          </a:p>
        </p:txBody>
      </p:sp>
      <p:sp>
        <p:nvSpPr>
          <p:cNvPr id="7" name="矩形 6"/>
          <p:cNvSpPr/>
          <p:nvPr/>
        </p:nvSpPr>
        <p:spPr>
          <a:xfrm>
            <a:off x="3707904" y="3861048"/>
            <a:ext cx="47244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3635896" y="4221088"/>
            <a:ext cx="34290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TextBox 11"/>
          <p:cNvSpPr txBox="1"/>
          <p:nvPr/>
        </p:nvSpPr>
        <p:spPr>
          <a:xfrm>
            <a:off x="0" y="228600"/>
            <a:ext cx="7391400" cy="461665"/>
          </a:xfrm>
          <a:prstGeom prst="rect">
            <a:avLst/>
          </a:prstGeom>
          <a:noFill/>
        </p:spPr>
        <p:txBody>
          <a:bodyPr wrap="square" rtlCol="0">
            <a:spAutoFit/>
          </a:bodyPr>
          <a:lstStyle/>
          <a:p>
            <a:pPr lvl="0"/>
            <a:r>
              <a:rPr lang="zh-CN" altLang="en-US" sz="2400" b="1" dirty="0">
                <a:latin typeface="方正粗黑宋简体" pitchFamily="2" charset="-122"/>
                <a:ea typeface="方正粗黑宋简体" pitchFamily="2" charset="-122"/>
              </a:rPr>
              <a:t>第一篇章      </a:t>
            </a:r>
            <a:r>
              <a:rPr lang="zh-CN" altLang="zh-CN" sz="2400" b="1" dirty="0">
                <a:latin typeface="方正粗黑宋简体" pitchFamily="2" charset="-122"/>
                <a:ea typeface="方正粗黑宋简体" pitchFamily="2" charset="-122"/>
              </a:rPr>
              <a:t>宋元科技展创新</a:t>
            </a:r>
          </a:p>
        </p:txBody>
      </p:sp>
      <p:grpSp>
        <p:nvGrpSpPr>
          <p:cNvPr id="20" name="组合 19"/>
          <p:cNvGrpSpPr/>
          <p:nvPr/>
        </p:nvGrpSpPr>
        <p:grpSpPr>
          <a:xfrm>
            <a:off x="1" y="838200"/>
            <a:ext cx="8839199" cy="5068907"/>
            <a:chOff x="1" y="838200"/>
            <a:chExt cx="8839199" cy="5068907"/>
          </a:xfrm>
        </p:grpSpPr>
        <p:sp>
          <p:nvSpPr>
            <p:cNvPr id="2" name="TextBox 1"/>
            <p:cNvSpPr txBox="1"/>
            <p:nvPr/>
          </p:nvSpPr>
          <p:spPr>
            <a:xfrm>
              <a:off x="3505200" y="914400"/>
              <a:ext cx="5334000" cy="4154984"/>
            </a:xfrm>
            <a:prstGeom prst="rect">
              <a:avLst/>
            </a:prstGeom>
            <a:noFill/>
          </p:spPr>
          <p:txBody>
            <a:bodyPr wrap="square" rtlCol="0">
              <a:spAutoFit/>
            </a:bodyPr>
            <a:lstStyle/>
            <a:p>
              <a:r>
                <a:rPr lang="zh-CN" altLang="en-US" sz="2400" b="1" dirty="0">
                  <a:latin typeface="仿宋" pitchFamily="49" charset="-122"/>
                  <a:ea typeface="仿宋" pitchFamily="49" charset="-122"/>
                </a:rPr>
                <a:t>    庆历中，有布衣毕昇，又为活板。其法用胶泥刻字，薄如钱唇，每字为一印，火烧令坚。先设一铁板，其上以松脂、蜡和纸灰之类冒之，欲印则以一铁范置铁板上，乃密布字印。满铁范为一板，持就火炀之，药稍熔，即以一平板按其面，则字平如砥。若止（只）印三二本，未为简易；若印数十百千本，则极为神速。</a:t>
              </a:r>
              <a:endParaRPr lang="en-US" altLang="zh-CN" sz="2400" b="1" dirty="0">
                <a:latin typeface="仿宋" pitchFamily="49" charset="-122"/>
                <a:ea typeface="仿宋" pitchFamily="49" charset="-122"/>
              </a:endParaRPr>
            </a:p>
            <a:p>
              <a:r>
                <a:rPr lang="en-US" altLang="zh-CN" sz="2400" b="1" dirty="0"/>
                <a:t>                               </a:t>
              </a:r>
            </a:p>
            <a:p>
              <a:r>
                <a:rPr lang="en-US" altLang="zh-CN" sz="2400" b="1" dirty="0"/>
                <a:t>                         ——</a:t>
              </a:r>
              <a:r>
                <a:rPr lang="zh-CN" altLang="en-US" sz="2400" b="1" dirty="0"/>
                <a:t>沈括</a:t>
              </a:r>
              <a:r>
                <a:rPr lang="en-US" altLang="zh-CN" sz="2400" b="1" dirty="0"/>
                <a:t>《</a:t>
              </a:r>
              <a:r>
                <a:rPr lang="zh-CN" altLang="en-US" sz="2400" b="1" dirty="0"/>
                <a:t>梦溪笔谈</a:t>
              </a:r>
              <a:r>
                <a:rPr lang="en-US" altLang="zh-CN" sz="2400" b="1" dirty="0"/>
                <a:t>》</a:t>
              </a:r>
              <a:endParaRPr lang="zh-CN" altLang="en-US" sz="2400" b="1" dirty="0"/>
            </a:p>
          </p:txBody>
        </p:sp>
        <p:pic>
          <p:nvPicPr>
            <p:cNvPr id="3" name="图片 2" descr="《梦溪笔谈》中关于毕升的记载"/>
            <p:cNvPicPr>
              <a:picLocks noChangeAspect="1"/>
            </p:cNvPicPr>
            <p:nvPr/>
          </p:nvPicPr>
          <p:blipFill>
            <a:blip r:embed="rId2" cstate="print"/>
            <a:stretch>
              <a:fillRect/>
            </a:stretch>
          </p:blipFill>
          <p:spPr>
            <a:xfrm>
              <a:off x="1" y="1371601"/>
              <a:ext cx="3484462" cy="3124200"/>
            </a:xfrm>
            <a:prstGeom prst="ellipse">
              <a:avLst/>
            </a:prstGeom>
            <a:ln>
              <a:noFill/>
            </a:ln>
            <a:effectLst>
              <a:softEdge rad="112500"/>
            </a:effectLst>
          </p:spPr>
        </p:pic>
        <p:sp>
          <p:nvSpPr>
            <p:cNvPr id="5" name="TextBox 4"/>
            <p:cNvSpPr txBox="1"/>
            <p:nvPr/>
          </p:nvSpPr>
          <p:spPr>
            <a:xfrm>
              <a:off x="533400" y="4953000"/>
              <a:ext cx="8153400" cy="954107"/>
            </a:xfrm>
            <a:prstGeom prst="rect">
              <a:avLst/>
            </a:prstGeom>
            <a:noFill/>
          </p:spPr>
          <p:txBody>
            <a:bodyPr wrap="square" rtlCol="0">
              <a:spAutoFit/>
            </a:bodyPr>
            <a:lstStyle/>
            <a:p>
              <a:r>
                <a:rPr lang="en-US" altLang="zh-CN" sz="2800" b="1" dirty="0">
                  <a:solidFill>
                    <a:srgbClr val="0000FF"/>
                  </a:solidFill>
                  <a:latin typeface="仿宋" pitchFamily="49" charset="-122"/>
                  <a:ea typeface="仿宋" pitchFamily="49" charset="-122"/>
                </a:rPr>
                <a:t>1</a:t>
              </a:r>
              <a:r>
                <a:rPr lang="zh-CN" altLang="en-US" sz="2800" b="1" dirty="0">
                  <a:solidFill>
                    <a:srgbClr val="0000FF"/>
                  </a:solidFill>
                  <a:latin typeface="仿宋" pitchFamily="49" charset="-122"/>
                  <a:ea typeface="仿宋" pitchFamily="49" charset="-122"/>
                </a:rPr>
                <a:t>、依据材料，概括出泥活字印刷术的制作方法。</a:t>
              </a:r>
              <a:endParaRPr lang="en-US" altLang="zh-CN" sz="2800" b="1" dirty="0">
                <a:solidFill>
                  <a:srgbClr val="0000FF"/>
                </a:solidFill>
                <a:latin typeface="仿宋" pitchFamily="49" charset="-122"/>
                <a:ea typeface="仿宋" pitchFamily="49" charset="-122"/>
              </a:endParaRPr>
            </a:p>
            <a:p>
              <a:r>
                <a:rPr lang="en-US" altLang="zh-CN" sz="2800" b="1" dirty="0">
                  <a:solidFill>
                    <a:srgbClr val="0000FF"/>
                  </a:solidFill>
                  <a:latin typeface="仿宋" pitchFamily="49" charset="-122"/>
                  <a:ea typeface="仿宋" pitchFamily="49" charset="-122"/>
                </a:rPr>
                <a:t>2</a:t>
              </a:r>
              <a:r>
                <a:rPr lang="zh-CN" altLang="en-US" sz="2800" b="1" dirty="0">
                  <a:solidFill>
                    <a:srgbClr val="0000FF"/>
                  </a:solidFill>
                  <a:latin typeface="仿宋" pitchFamily="49" charset="-122"/>
                  <a:ea typeface="仿宋" pitchFamily="49" charset="-122"/>
                </a:rPr>
                <a:t>、毕昇发明的泥活字印刷术的优越性有哪些。</a:t>
              </a:r>
            </a:p>
          </p:txBody>
        </p:sp>
        <p:sp>
          <p:nvSpPr>
            <p:cNvPr id="11" name="TextBox 10"/>
            <p:cNvSpPr txBox="1"/>
            <p:nvPr/>
          </p:nvSpPr>
          <p:spPr>
            <a:xfrm>
              <a:off x="457200" y="838200"/>
              <a:ext cx="3886200" cy="523220"/>
            </a:xfrm>
            <a:prstGeom prst="rect">
              <a:avLst/>
            </a:prstGeom>
            <a:noFill/>
          </p:spPr>
          <p:txBody>
            <a:bodyPr wrap="square" rtlCol="0">
              <a:spAutoFit/>
            </a:bodyPr>
            <a:lstStyle/>
            <a:p>
              <a:r>
                <a:rPr lang="zh-CN" altLang="en-US" sz="2800" b="1" dirty="0">
                  <a:latin typeface="黑体" pitchFamily="49" charset="-122"/>
                  <a:ea typeface="黑体" pitchFamily="49" charset="-122"/>
                </a:rPr>
                <a:t>史料研读</a:t>
              </a:r>
            </a:p>
          </p:txBody>
        </p:sp>
        <p:sp>
          <p:nvSpPr>
            <p:cNvPr id="13" name="矩形 12"/>
            <p:cNvSpPr/>
            <p:nvPr/>
          </p:nvSpPr>
          <p:spPr>
            <a:xfrm>
              <a:off x="6172200" y="2057400"/>
              <a:ext cx="13716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矩形 13"/>
            <p:cNvSpPr/>
            <p:nvPr/>
          </p:nvSpPr>
          <p:spPr>
            <a:xfrm>
              <a:off x="4267200" y="1676400"/>
              <a:ext cx="13716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4"/>
            <p:cNvSpPr/>
            <p:nvPr/>
          </p:nvSpPr>
          <p:spPr>
            <a:xfrm>
              <a:off x="7543800" y="1676400"/>
              <a:ext cx="9144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矩形 15"/>
            <p:cNvSpPr/>
            <p:nvPr/>
          </p:nvSpPr>
          <p:spPr>
            <a:xfrm>
              <a:off x="3657600" y="1981200"/>
              <a:ext cx="5334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矩形 16"/>
            <p:cNvSpPr/>
            <p:nvPr/>
          </p:nvSpPr>
          <p:spPr>
            <a:xfrm>
              <a:off x="4267200" y="2743200"/>
              <a:ext cx="16764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矩形 17"/>
            <p:cNvSpPr/>
            <p:nvPr/>
          </p:nvSpPr>
          <p:spPr>
            <a:xfrm>
              <a:off x="3962400" y="3505200"/>
              <a:ext cx="21336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25"/>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1895</Words>
  <Application>Microsoft Office PowerPoint</Application>
  <PresentationFormat>全屏显示(4:3)</PresentationFormat>
  <Paragraphs>181</Paragraphs>
  <Slides>33</Slides>
  <Notes>3</Notes>
  <HiddenSlides>0</HiddenSlides>
  <MMClips>2</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33</vt:i4>
      </vt:variant>
    </vt:vector>
  </HeadingPairs>
  <TitlesOfParts>
    <vt:vector size="47" baseType="lpstr">
      <vt:lpstr>方正粗黑宋简体</vt:lpstr>
      <vt:lpstr>仿宋</vt:lpstr>
      <vt:lpstr>黑体</vt:lpstr>
      <vt:lpstr>华文新魏</vt:lpstr>
      <vt:lpstr>楷体</vt:lpstr>
      <vt:lpstr>隶书</vt:lpstr>
      <vt:lpstr>宋体</vt:lpstr>
      <vt:lpstr>Arial</vt:lpstr>
      <vt:lpstr>Calibri</vt:lpstr>
      <vt:lpstr>Franklin Gothic Book</vt:lpstr>
      <vt:lpstr>Franklin Gothic Medium</vt:lpstr>
      <vt:lpstr>Times New Roman</vt:lpstr>
      <vt:lpstr>Wingdings 2</vt:lpstr>
      <vt:lpstr>暗香扑面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dbc</dc:creator>
  <cp:lastModifiedBy>会玲 郭</cp:lastModifiedBy>
  <cp:revision>177</cp:revision>
  <dcterms:created xsi:type="dcterms:W3CDTF">2017-04-17T13:22:00Z</dcterms:created>
  <dcterms:modified xsi:type="dcterms:W3CDTF">2020-03-23T08:46:27Z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