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8" r:id="rId2"/>
  </p:sldMasterIdLst>
  <p:notesMasterIdLst>
    <p:notesMasterId r:id="rId27"/>
  </p:notesMasterIdLst>
  <p:handoutMasterIdLst>
    <p:handoutMasterId r:id="rId28"/>
  </p:handoutMasterIdLst>
  <p:sldIdLst>
    <p:sldId id="257" r:id="rId3"/>
    <p:sldId id="475" r:id="rId4"/>
    <p:sldId id="679" r:id="rId5"/>
    <p:sldId id="643" r:id="rId6"/>
    <p:sldId id="645" r:id="rId7"/>
    <p:sldId id="646" r:id="rId8"/>
    <p:sldId id="647" r:id="rId9"/>
    <p:sldId id="648" r:id="rId10"/>
    <p:sldId id="649" r:id="rId11"/>
    <p:sldId id="651" r:id="rId12"/>
    <p:sldId id="652" r:id="rId13"/>
    <p:sldId id="650" r:id="rId14"/>
    <p:sldId id="654" r:id="rId15"/>
    <p:sldId id="656" r:id="rId16"/>
    <p:sldId id="658" r:id="rId17"/>
    <p:sldId id="659" r:id="rId18"/>
    <p:sldId id="676" r:id="rId19"/>
    <p:sldId id="677" r:id="rId20"/>
    <p:sldId id="678" r:id="rId21"/>
    <p:sldId id="660" r:id="rId22"/>
    <p:sldId id="661" r:id="rId23"/>
    <p:sldId id="662" r:id="rId24"/>
    <p:sldId id="663" r:id="rId25"/>
    <p:sldId id="680" r:id="rId2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FF"/>
    <a:srgbClr val="FF0066"/>
    <a:srgbClr val="FF66FF"/>
    <a:srgbClr val="E40D08"/>
    <a:srgbClr val="000000"/>
    <a:srgbClr val="FF0000"/>
    <a:srgbClr val="660066"/>
    <a:srgbClr val="FFCCCC"/>
    <a:srgbClr val="B1E8E2"/>
    <a:srgbClr val="FF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67" autoAdjust="0"/>
  </p:normalViewPr>
  <p:slideViewPr>
    <p:cSldViewPr showGuides="1">
      <p:cViewPr>
        <p:scale>
          <a:sx n="60" d="100"/>
          <a:sy n="60" d="100"/>
        </p:scale>
        <p:origin x="-1128" y="-101"/>
      </p:cViewPr>
      <p:guideLst>
        <p:guide orient="horz" pos="2443"/>
        <p:guide pos="2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357" y="-77"/>
      </p:cViewPr>
      <p:guideLst>
        <p:guide orient="horz" pos="2880"/>
        <p:guide pos="2160"/>
      </p:guideLst>
    </p:cSldViewPr>
  </p:notesViewPr>
  <p:gridSpacing cx="73733025" cy="7373302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4F86-4A2D-4CA3-B131-7A2B7959D64B}" type="datetimeFigureOut">
              <a:rPr lang="zh-CN" altLang="en-US" smtClean="0"/>
              <a:pPr/>
              <a:t>2020/3/8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94A45-500D-4002-AD30-BB03835565C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3072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2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miter/>
          </a:ln>
        </p:spPr>
        <p:txBody>
          <a:bodyPr/>
          <a:lstStyle/>
          <a:p>
            <a:pPr fontAlgn="base"/>
            <a:endParaRPr lang="zh-CN" altLang="en-US" strike="noStrike" noProof="1"/>
          </a:p>
        </p:txBody>
      </p:sp>
      <p:sp>
        <p:nvSpPr>
          <p:cNvPr id="3" name="页脚占位符 2"/>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strike="noStrike" noProof="1"/>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fontAlgn="base"/>
              <a:t>‹#›</a:t>
            </a:fld>
            <a:endParaRPr lang="zh-CN"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a:ln>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pPr fontAlgn="base"/>
              <a:t>2020/3/8</a:t>
            </a:fld>
            <a:endParaRPr lang="zh-CN" altLang="en-US" strike="noStrike" noProof="1"/>
          </a:p>
        </p:txBody>
      </p:sp>
      <p:sp>
        <p:nvSpPr>
          <p:cNvPr id="4" name="页脚占位符 3"/>
          <p:cNvSpPr>
            <a:spLocks noGrp="1"/>
          </p:cNvSpPr>
          <p:nvPr>
            <p:ph type="ftr" sz="quarter" idx="11"/>
          </p:nvPr>
        </p:nvSpPr>
        <p:spPr>
          <a:xfrm>
            <a:off x="3124200" y="6245225"/>
            <a:ext cx="2895600" cy="476250"/>
          </a:xfrm>
          <a:prstGeom prst="rect">
            <a:avLst/>
          </a:prstGeom>
          <a:noFill/>
          <a:ln w="9525">
            <a:noFill/>
            <a:miter/>
          </a:ln>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a:ln>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smtClean="0">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A89FF5-FD88-4B51-8F39-CDB4959BB56F}" type="datetimeFigureOut">
              <a:rPr lang="zh-CN" altLang="en-US" smtClean="0"/>
              <a:pPr/>
              <a:t>2020/3/8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97B834-61A1-4D59-8A47-3B4E88FB1BAA}"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1" cstate="print"/>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pPr lvl="0" fontAlgn="base"/>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ransition/>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89FF5-FD88-4B51-8F39-CDB4959BB56F}" type="datetimeFigureOut">
              <a:rPr lang="zh-CN" altLang="en-US" smtClean="0"/>
              <a:pPr/>
              <a:t>2020/3/8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7B834-61A1-4D59-8A47-3B4E88FB1B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hyperlink" Target="file:///F:\&#21556;&#26093;&#19996;\&#20013;&#22269;&#29616;&#20195;&#21490;&#35270;&#39057;\&#37011;&#23567;&#24179;&#36893;&#19990;%20.MP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file:///F:\&#21556;&#26093;&#19996;\&#20843;&#24180;&#32423;&#21382;&#21490;&#35838;&#20214;\&#31532;10&#35838;\&#25773;&#25918;&#25991;&#20214;\&#21313;&#20116;&#22823;.MPG"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文本框 1"/>
          <p:cNvSpPr txBox="1"/>
          <p:nvPr/>
        </p:nvSpPr>
        <p:spPr>
          <a:xfrm>
            <a:off x="3923955" y="2276920"/>
            <a:ext cx="5004030" cy="2979277"/>
          </a:xfrm>
          <a:prstGeom prst="rect">
            <a:avLst/>
          </a:prstGeom>
          <a:noFill/>
          <a:ln w="9525">
            <a:noFill/>
          </a:ln>
        </p:spPr>
        <p:txBody>
          <a:bodyPr wrap="square" anchor="t">
            <a:spAutoFit/>
          </a:bodyPr>
          <a:lstStyle/>
          <a:p>
            <a:pPr algn="ctr">
              <a:lnSpc>
                <a:spcPct val="140000"/>
              </a:lnSpc>
            </a:pPr>
            <a:endParaRPr lang="en-US" altLang="zh-CN" b="1" dirty="0" smtClean="0">
              <a:latin typeface="黑体" panose="02010609060101010101" pitchFamily="1" charset="-122"/>
              <a:ea typeface="黑体" panose="02010609060101010101" pitchFamily="1" charset="-122"/>
            </a:endParaRPr>
          </a:p>
          <a:p>
            <a:pPr algn="ctr">
              <a:lnSpc>
                <a:spcPct val="140000"/>
              </a:lnSpc>
            </a:pPr>
            <a:endParaRPr lang="en-US" altLang="zh-CN" b="1" dirty="0" smtClean="0">
              <a:latin typeface="黑体" panose="02010609060101010101" pitchFamily="1" charset="-122"/>
              <a:ea typeface="黑体" panose="02010609060101010101" pitchFamily="1" charset="-122"/>
            </a:endParaRPr>
          </a:p>
          <a:p>
            <a:pPr algn="ctr">
              <a:lnSpc>
                <a:spcPct val="140000"/>
              </a:lnSpc>
            </a:pPr>
            <a:r>
              <a:rPr lang="zh-CN" altLang="en-US" sz="3600" b="1" dirty="0" smtClean="0">
                <a:solidFill>
                  <a:srgbClr val="0000FF"/>
                </a:solidFill>
                <a:latin typeface="楷体" pitchFamily="49" charset="-122"/>
                <a:ea typeface="楷体" pitchFamily="49" charset="-122"/>
              </a:rPr>
              <a:t>第</a:t>
            </a:r>
            <a:r>
              <a:rPr lang="en-US" altLang="zh-CN" sz="3600" b="1" dirty="0" smtClean="0">
                <a:solidFill>
                  <a:srgbClr val="0000FF"/>
                </a:solidFill>
                <a:latin typeface="楷体" pitchFamily="49" charset="-122"/>
                <a:ea typeface="楷体" pitchFamily="49" charset="-122"/>
              </a:rPr>
              <a:t>10</a:t>
            </a:r>
            <a:r>
              <a:rPr lang="zh-CN" altLang="en-US" sz="3600" b="1" dirty="0">
                <a:solidFill>
                  <a:srgbClr val="0000FF"/>
                </a:solidFill>
                <a:latin typeface="楷体" pitchFamily="49" charset="-122"/>
                <a:ea typeface="楷体" pitchFamily="49" charset="-122"/>
              </a:rPr>
              <a:t>课</a:t>
            </a:r>
          </a:p>
          <a:p>
            <a:pPr algn="ctr">
              <a:lnSpc>
                <a:spcPct val="140000"/>
              </a:lnSpc>
            </a:pPr>
            <a:r>
              <a:rPr lang="zh-CN" altLang="en-US" sz="3600" b="1" dirty="0">
                <a:solidFill>
                  <a:srgbClr val="0000FF"/>
                </a:solidFill>
                <a:latin typeface="楷体" pitchFamily="49" charset="-122"/>
                <a:ea typeface="楷体" pitchFamily="49" charset="-122"/>
              </a:rPr>
              <a:t>建设中国特色社会主义</a:t>
            </a:r>
          </a:p>
          <a:p>
            <a:pPr algn="ctr">
              <a:lnSpc>
                <a:spcPct val="130000"/>
              </a:lnSpc>
            </a:pPr>
            <a:endParaRPr lang="zh-CN" altLang="en-US" sz="2800" b="1" dirty="0">
              <a:latin typeface="黑体" panose="02010609060101010101" pitchFamily="1" charset="-122"/>
              <a:ea typeface="黑体" panose="02010609060101010101" pitchFamily="1" charset="-122"/>
            </a:endParaRPr>
          </a:p>
        </p:txBody>
      </p:sp>
      <p:pic>
        <p:nvPicPr>
          <p:cNvPr id="3" name="图片 2" descr="1092956958_Tpai90.jpg"/>
          <p:cNvPicPr>
            <a:picLocks noChangeAspect="1"/>
          </p:cNvPicPr>
          <p:nvPr/>
        </p:nvPicPr>
        <p:blipFill>
          <a:blip r:embed="rId3" cstate="print"/>
          <a:stretch>
            <a:fillRect/>
          </a:stretch>
        </p:blipFill>
        <p:spPr>
          <a:xfrm rot="21300000">
            <a:off x="466708" y="1029710"/>
            <a:ext cx="3169325" cy="4363150"/>
          </a:xfrm>
          <a:prstGeom prst="rect">
            <a:avLst/>
          </a:prstGeom>
          <a:ln>
            <a:noFill/>
          </a:ln>
          <a:effectLst>
            <a:outerShdw blurRad="292100" dist="139700" dir="2700000" algn="tl" rotWithShape="0">
              <a:srgbClr val="333333">
                <a:alpha val="65000"/>
              </a:srgbClr>
            </a:outerShdw>
          </a:effectLst>
        </p:spPr>
      </p:pic>
      <p:sp>
        <p:nvSpPr>
          <p:cNvPr id="4" name="矩形 3"/>
          <p:cNvSpPr/>
          <p:nvPr/>
        </p:nvSpPr>
        <p:spPr>
          <a:xfrm>
            <a:off x="3635935" y="908825"/>
            <a:ext cx="5292050" cy="1255728"/>
          </a:xfrm>
          <a:prstGeom prst="rect">
            <a:avLst/>
          </a:prstGeom>
        </p:spPr>
        <p:txBody>
          <a:bodyPr wrap="square">
            <a:spAutoFit/>
          </a:bodyPr>
          <a:lstStyle/>
          <a:p>
            <a:pPr algn="ctr">
              <a:lnSpc>
                <a:spcPct val="70000"/>
              </a:lnSpc>
            </a:pPr>
            <a:r>
              <a:rPr lang="zh-CN" altLang="en-US" sz="3600" b="1" dirty="0" smtClean="0">
                <a:solidFill>
                  <a:srgbClr val="FF0000"/>
                </a:solidFill>
                <a:latin typeface="黑体" pitchFamily="49" charset="-122"/>
                <a:ea typeface="黑体" pitchFamily="49" charset="-122"/>
                <a:cs typeface="微软雅黑" panose="020B0503020204020204" pitchFamily="34" charset="-122"/>
                <a:sym typeface="+mn-ea"/>
              </a:rPr>
              <a:t>第三单元 </a:t>
            </a:r>
          </a:p>
          <a:p>
            <a:pPr algn="ctr">
              <a:lnSpc>
                <a:spcPct val="70000"/>
              </a:lnSpc>
            </a:pPr>
            <a:endParaRPr lang="zh-CN" altLang="en-US" sz="3600" b="1" dirty="0" smtClean="0">
              <a:solidFill>
                <a:srgbClr val="FF0000"/>
              </a:solidFill>
              <a:latin typeface="黑体" pitchFamily="49" charset="-122"/>
              <a:ea typeface="黑体" pitchFamily="49" charset="-122"/>
              <a:cs typeface="微软雅黑" panose="020B0503020204020204" pitchFamily="34" charset="-122"/>
              <a:sym typeface="+mn-ea"/>
            </a:endParaRPr>
          </a:p>
          <a:p>
            <a:pPr algn="ctr">
              <a:lnSpc>
                <a:spcPct val="70000"/>
              </a:lnSpc>
            </a:pPr>
            <a:r>
              <a:rPr lang="zh-CN" altLang="en-US" sz="3600" b="1" dirty="0" smtClean="0">
                <a:solidFill>
                  <a:srgbClr val="FF0000"/>
                </a:solidFill>
                <a:latin typeface="黑体" pitchFamily="49" charset="-122"/>
                <a:ea typeface="黑体" pitchFamily="49" charset="-122"/>
                <a:cs typeface="微软雅黑" panose="020B0503020204020204" pitchFamily="34" charset="-122"/>
                <a:sym typeface="+mn-ea"/>
              </a:rPr>
              <a:t>中国特色社会主义道路</a:t>
            </a:r>
            <a:endParaRPr lang="zh-CN" altLang="en-US" sz="3600" b="1" dirty="0">
              <a:solidFill>
                <a:srgbClr val="FF0000"/>
              </a:solidFill>
              <a:latin typeface="黑体" pitchFamily="49" charset="-122"/>
              <a:ea typeface="黑体" pitchFamily="49" charset="-122"/>
              <a:cs typeface="微软雅黑" panose="020B0503020204020204" pitchFamily="34" charset="-122"/>
              <a:sym typeface="+mn-ea"/>
            </a:endParaRPr>
          </a:p>
        </p:txBody>
      </p:sp>
    </p:spTree>
  </p:cSld>
  <p:clrMapOvr>
    <a:masterClrMapping/>
  </p:clrMapOvr>
  <p:transition advTm="793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985" name="Picture 4" descr="20073272392444484"/>
          <p:cNvPicPr>
            <a:picLocks noChangeAspect="1"/>
          </p:cNvPicPr>
          <p:nvPr/>
        </p:nvPicPr>
        <p:blipFill>
          <a:blip r:embed="rId3" cstate="print"/>
          <a:stretch>
            <a:fillRect/>
          </a:stretch>
        </p:blipFill>
        <p:spPr>
          <a:xfrm>
            <a:off x="5248275" y="2136775"/>
            <a:ext cx="3402013" cy="2882900"/>
          </a:xfrm>
          <a:prstGeom prst="rect">
            <a:avLst/>
          </a:prstGeom>
          <a:noFill/>
          <a:ln w="9525">
            <a:noFill/>
          </a:ln>
        </p:spPr>
      </p:pic>
      <p:pic>
        <p:nvPicPr>
          <p:cNvPr id="41986" name="图片 46084" descr="十四"/>
          <p:cNvPicPr>
            <a:picLocks noChangeAspect="1"/>
          </p:cNvPicPr>
          <p:nvPr/>
        </p:nvPicPr>
        <p:blipFill>
          <a:blip r:embed="rId4" cstate="print"/>
          <a:stretch>
            <a:fillRect/>
          </a:stretch>
        </p:blipFill>
        <p:spPr>
          <a:xfrm>
            <a:off x="593725" y="2136775"/>
            <a:ext cx="4364038" cy="2909888"/>
          </a:xfrm>
          <a:prstGeom prst="rect">
            <a:avLst/>
          </a:prstGeom>
          <a:noFill/>
          <a:ln w="9525">
            <a:noFill/>
          </a:ln>
        </p:spPr>
      </p:pic>
      <p:sp>
        <p:nvSpPr>
          <p:cNvPr id="22531" name="矩形 46086"/>
          <p:cNvSpPr/>
          <p:nvPr/>
        </p:nvSpPr>
        <p:spPr>
          <a:xfrm>
            <a:off x="179695" y="764815"/>
            <a:ext cx="9369540" cy="1212640"/>
          </a:xfrm>
          <a:prstGeom prst="rect">
            <a:avLst/>
          </a:prstGeom>
          <a:noFill/>
          <a:ln w="9525">
            <a:noFill/>
          </a:ln>
        </p:spPr>
        <p:txBody>
          <a:bodyPr wrap="square" anchor="t">
            <a:spAutoFit/>
          </a:bodyPr>
          <a:lstStyle/>
          <a:p>
            <a:pPr>
              <a:lnSpc>
                <a:spcPct val="130000"/>
              </a:lnSpc>
            </a:pP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1</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1992</a:t>
            </a:r>
            <a:r>
              <a:rPr lang="zh-CN" altLang="en-US" sz="2800" b="1" dirty="0" smtClean="0">
                <a:latin typeface="楷体" pitchFamily="49" charset="-122"/>
                <a:ea typeface="楷体" pitchFamily="49" charset="-122"/>
              </a:rPr>
              <a:t>年中共十四大，提出必须用邓小平建设                    有中国特色社会主义理论武装全党。 </a:t>
            </a:r>
            <a:endParaRPr lang="zh-CN" altLang="en-US" sz="2800" b="1" dirty="0">
              <a:latin typeface="楷体" pitchFamily="49" charset="-122"/>
              <a:ea typeface="楷体" pitchFamily="49" charset="-122"/>
            </a:endParaRPr>
          </a:p>
        </p:txBody>
      </p:sp>
      <p:sp>
        <p:nvSpPr>
          <p:cNvPr id="22532" name="矩形 46087"/>
          <p:cNvSpPr/>
          <p:nvPr/>
        </p:nvSpPr>
        <p:spPr>
          <a:xfrm>
            <a:off x="-9525" y="5229225"/>
            <a:ext cx="8972550" cy="1212640"/>
          </a:xfrm>
          <a:prstGeom prst="rect">
            <a:avLst/>
          </a:prstGeom>
          <a:noFill/>
          <a:ln w="9525">
            <a:noFill/>
          </a:ln>
        </p:spPr>
        <p:txBody>
          <a:bodyPr anchor="t">
            <a:spAutoFit/>
          </a:bodyPr>
          <a:lstStyle/>
          <a:p>
            <a:pPr>
              <a:lnSpc>
                <a:spcPct val="130000"/>
              </a:lnSpc>
            </a:pP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2</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1997</a:t>
            </a:r>
            <a:r>
              <a:rPr lang="zh-CN" altLang="en-US" sz="2800" b="1" dirty="0">
                <a:latin typeface="楷体" pitchFamily="49" charset="-122"/>
                <a:ea typeface="楷体" pitchFamily="49" charset="-122"/>
              </a:rPr>
              <a:t>年中共十五大，把邓小平理论确立为党的指导</a:t>
            </a:r>
          </a:p>
          <a:p>
            <a:pPr>
              <a:lnSpc>
                <a:spcPct val="130000"/>
              </a:lnSpc>
            </a:pPr>
            <a:r>
              <a:rPr lang="zh-CN" altLang="en-US" sz="2800" b="1" dirty="0">
                <a:latin typeface="楷体" pitchFamily="49" charset="-122"/>
                <a:ea typeface="楷体" pitchFamily="49" charset="-122"/>
              </a:rPr>
              <a:t>     思想，对建设中国特色社会主义具有重要</a:t>
            </a:r>
            <a:r>
              <a:rPr lang="zh-CN" altLang="en-US" sz="2800" b="1" dirty="0" smtClean="0">
                <a:latin typeface="楷体" pitchFamily="49" charset="-122"/>
                <a:ea typeface="楷体" pitchFamily="49" charset="-122"/>
              </a:rPr>
              <a:t>意义。</a:t>
            </a:r>
            <a:endParaRPr lang="zh-CN" altLang="en-US" sz="2800" b="1" dirty="0">
              <a:latin typeface="楷体" pitchFamily="49" charset="-122"/>
              <a:ea typeface="楷体" pitchFamily="49" charset="-122"/>
            </a:endParaRPr>
          </a:p>
        </p:txBody>
      </p:sp>
      <p:sp>
        <p:nvSpPr>
          <p:cNvPr id="41989" name="文本框 1"/>
          <p:cNvSpPr txBox="1"/>
          <p:nvPr/>
        </p:nvSpPr>
        <p:spPr>
          <a:xfrm>
            <a:off x="323705" y="260780"/>
            <a:ext cx="3775075" cy="584775"/>
          </a:xfrm>
          <a:prstGeom prst="rect">
            <a:avLst/>
          </a:prstGeom>
          <a:noFill/>
          <a:ln w="9525">
            <a:noFill/>
          </a:ln>
        </p:spPr>
        <p:txBody>
          <a:bodyPr wrap="square" anchor="t">
            <a:spAutoFit/>
          </a:bodyPr>
          <a:lstStyle/>
          <a:p>
            <a:r>
              <a:rPr lang="en-US" altLang="zh-CN" sz="3000" b="1" dirty="0">
                <a:solidFill>
                  <a:srgbClr val="0000FF"/>
                </a:solidFill>
                <a:latin typeface="楷体" pitchFamily="49" charset="-122"/>
                <a:ea typeface="楷体" pitchFamily="49" charset="-122"/>
              </a:rPr>
              <a:t>4.</a:t>
            </a:r>
            <a:r>
              <a:rPr lang="zh-CN" altLang="en-US" sz="3000" b="1" dirty="0">
                <a:solidFill>
                  <a:srgbClr val="0000FF"/>
                </a:solidFill>
                <a:latin typeface="楷体" pitchFamily="49" charset="-122"/>
                <a:ea typeface="楷体" pitchFamily="49" charset="-122"/>
              </a:rPr>
              <a:t>最终</a:t>
            </a:r>
            <a:r>
              <a:rPr lang="zh-CN" altLang="en-US" sz="3200" b="1" dirty="0">
                <a:solidFill>
                  <a:srgbClr val="0000FF"/>
                </a:solidFill>
                <a:latin typeface="楷体" pitchFamily="49" charset="-122"/>
                <a:ea typeface="楷体" pitchFamily="49" charset="-122"/>
              </a:rPr>
              <a:t>确立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fade">
                                      <p:cBhvr>
                                        <p:cTn id="7" dur="1000"/>
                                        <p:tgtEl>
                                          <p:spTgt spid="41989"/>
                                        </p:tgtEl>
                                      </p:cBhvr>
                                    </p:animEffect>
                                    <p:anim calcmode="lin" valueType="num">
                                      <p:cBhvr>
                                        <p:cTn id="8" dur="1000" fill="hold"/>
                                        <p:tgtEl>
                                          <p:spTgt spid="41989"/>
                                        </p:tgtEl>
                                        <p:attrNameLst>
                                          <p:attrName>ppt_x</p:attrName>
                                        </p:attrNameLst>
                                      </p:cBhvr>
                                      <p:tavLst>
                                        <p:tav tm="0">
                                          <p:val>
                                            <p:strVal val="#ppt_x"/>
                                          </p:val>
                                        </p:tav>
                                        <p:tav tm="100000">
                                          <p:val>
                                            <p:strVal val="#ppt_x"/>
                                          </p:val>
                                        </p:tav>
                                      </p:tavLst>
                                    </p:anim>
                                    <p:anim calcmode="lin" valueType="num">
                                      <p:cBhvr>
                                        <p:cTn id="9" dur="900" decel="100000" fill="hold"/>
                                        <p:tgtEl>
                                          <p:spTgt spid="4198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198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2" nodeType="click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randombar(horizontal)">
                                      <p:cBhvr>
                                        <p:cTn id="15" dur="500"/>
                                        <p:tgtEl>
                                          <p:spTgt spid="22531"/>
                                        </p:tgtEl>
                                      </p:cBhvr>
                                    </p:animEffect>
                                  </p:childTnLst>
                                </p:cTn>
                              </p:par>
                              <p:par>
                                <p:cTn id="16" presetID="14" presetClass="entr" presetSubtype="10" fill="hold" nodeType="withEffect">
                                  <p:stCondLst>
                                    <p:cond delay="0"/>
                                  </p:stCondLst>
                                  <p:childTnLst>
                                    <p:set>
                                      <p:cBhvr>
                                        <p:cTn id="17" dur="1" fill="hold">
                                          <p:stCondLst>
                                            <p:cond delay="0"/>
                                          </p:stCondLst>
                                        </p:cTn>
                                        <p:tgtEl>
                                          <p:spTgt spid="41986"/>
                                        </p:tgtEl>
                                        <p:attrNameLst>
                                          <p:attrName>style.visibility</p:attrName>
                                        </p:attrNameLst>
                                      </p:cBhvr>
                                      <p:to>
                                        <p:strVal val="visible"/>
                                      </p:to>
                                    </p:set>
                                    <p:animEffect transition="in" filter="randombar(horizontal)">
                                      <p:cBhvr>
                                        <p:cTn id="18" dur="500"/>
                                        <p:tgtEl>
                                          <p:spTgt spid="41986"/>
                                        </p:tgtEl>
                                      </p:cBhvr>
                                    </p:animEffect>
                                  </p:childTnLst>
                                </p:cTn>
                              </p:par>
                              <p:par>
                                <p:cTn id="19" presetID="14" presetClass="entr" presetSubtype="10" fill="hold" nodeType="withEffect">
                                  <p:stCondLst>
                                    <p:cond delay="0"/>
                                  </p:stCondLst>
                                  <p:childTnLst>
                                    <p:set>
                                      <p:cBhvr>
                                        <p:cTn id="20" dur="1" fill="hold">
                                          <p:stCondLst>
                                            <p:cond delay="0"/>
                                          </p:stCondLst>
                                        </p:cTn>
                                        <p:tgtEl>
                                          <p:spTgt spid="41985"/>
                                        </p:tgtEl>
                                        <p:attrNameLst>
                                          <p:attrName>style.visibility</p:attrName>
                                        </p:attrNameLst>
                                      </p:cBhvr>
                                      <p:to>
                                        <p:strVal val="visible"/>
                                      </p:to>
                                    </p:set>
                                    <p:animEffect transition="in" filter="randombar(horizontal)">
                                      <p:cBhvr>
                                        <p:cTn id="21" dur="500"/>
                                        <p:tgtEl>
                                          <p:spTgt spid="4198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22532"/>
                                        </p:tgtEl>
                                        <p:attrNameLst>
                                          <p:attrName>style.visibility</p:attrName>
                                        </p:attrNameLst>
                                      </p:cBhvr>
                                      <p:to>
                                        <p:strVal val="visible"/>
                                      </p:to>
                                    </p:set>
                                    <p:animEffect transition="in" filter="fade">
                                      <p:cBhvr>
                                        <p:cTn id="26" dur="1000"/>
                                        <p:tgtEl>
                                          <p:spTgt spid="22532"/>
                                        </p:tgtEl>
                                      </p:cBhvr>
                                    </p:animEffect>
                                    <p:anim calcmode="lin" valueType="num">
                                      <p:cBhvr>
                                        <p:cTn id="27" dur="1000" fill="hold"/>
                                        <p:tgtEl>
                                          <p:spTgt spid="22532"/>
                                        </p:tgtEl>
                                        <p:attrNameLst>
                                          <p:attrName>ppt_x</p:attrName>
                                        </p:attrNameLst>
                                      </p:cBhvr>
                                      <p:tavLst>
                                        <p:tav tm="0">
                                          <p:val>
                                            <p:strVal val="#ppt_x"/>
                                          </p:val>
                                        </p:tav>
                                        <p:tav tm="100000">
                                          <p:val>
                                            <p:strVal val="#ppt_x"/>
                                          </p:val>
                                        </p:tav>
                                      </p:tavLst>
                                    </p:anim>
                                    <p:anim calcmode="lin" valueType="num">
                                      <p:cBhvr>
                                        <p:cTn id="28" dur="900" decel="100000" fill="hold"/>
                                        <p:tgtEl>
                                          <p:spTgt spid="2253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25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1" grpId="1"/>
      <p:bldP spid="22531" grpId="2"/>
      <p:bldP spid="22532" grpId="0"/>
      <p:bldP spid="4198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文本框 12289"/>
          <p:cNvSpPr txBox="1"/>
          <p:nvPr/>
        </p:nvSpPr>
        <p:spPr>
          <a:xfrm>
            <a:off x="0" y="1412860"/>
            <a:ext cx="3413126" cy="523220"/>
          </a:xfrm>
          <a:prstGeom prst="rect">
            <a:avLst/>
          </a:prstGeom>
          <a:noFill/>
          <a:ln w="9525">
            <a:noFill/>
          </a:ln>
        </p:spPr>
        <p:txBody>
          <a:bodyPr wrap="square" anchor="t">
            <a:spAutoFit/>
          </a:bodyPr>
          <a:lstStyle/>
          <a:p>
            <a:r>
              <a:rPr lang="zh-CN" altLang="en-US" sz="2800" b="1" dirty="0">
                <a:solidFill>
                  <a:srgbClr val="0000FF"/>
                </a:solidFill>
                <a:latin typeface="楷体" pitchFamily="49" charset="-122"/>
                <a:ea typeface="楷体" pitchFamily="49" charset="-122"/>
              </a:rPr>
              <a:t>中共十一届</a:t>
            </a:r>
            <a:r>
              <a:rPr lang="zh-CN" altLang="en-US" sz="2800" b="1" dirty="0" smtClean="0">
                <a:solidFill>
                  <a:srgbClr val="0000FF"/>
                </a:solidFill>
                <a:latin typeface="楷体" pitchFamily="49" charset="-122"/>
                <a:ea typeface="楷体" pitchFamily="49" charset="-122"/>
              </a:rPr>
              <a:t>三中全会</a:t>
            </a:r>
            <a:endParaRPr lang="zh-CN" altLang="en-US" sz="2800" b="1" dirty="0">
              <a:solidFill>
                <a:srgbClr val="0000FF"/>
              </a:solidFill>
              <a:latin typeface="楷体" pitchFamily="49" charset="-122"/>
              <a:ea typeface="楷体" pitchFamily="49" charset="-122"/>
            </a:endParaRPr>
          </a:p>
        </p:txBody>
      </p:sp>
      <p:sp>
        <p:nvSpPr>
          <p:cNvPr id="12291" name="文本框 12290"/>
          <p:cNvSpPr txBox="1"/>
          <p:nvPr/>
        </p:nvSpPr>
        <p:spPr>
          <a:xfrm>
            <a:off x="3347915" y="1556870"/>
            <a:ext cx="3275027" cy="400110"/>
          </a:xfrm>
          <a:prstGeom prst="rect">
            <a:avLst/>
          </a:prstGeom>
          <a:noFill/>
          <a:ln w="9525">
            <a:noFill/>
          </a:ln>
        </p:spPr>
        <p:txBody>
          <a:bodyPr wrap="square" anchor="t">
            <a:spAutoFit/>
          </a:bodyPr>
          <a:lstStyle/>
          <a:p>
            <a:r>
              <a:rPr lang="zh-CN" altLang="en-US" sz="2000" b="1" u="sng" dirty="0" smtClean="0">
                <a:latin typeface="楷体" panose="02010609060101010101" pitchFamily="49" charset="-122"/>
                <a:ea typeface="楷体" panose="02010609060101010101" pitchFamily="49" charset="-122"/>
              </a:rPr>
              <a:t>改革开放，工作中心转移</a:t>
            </a:r>
            <a:endParaRPr lang="zh-CN" altLang="en-US" sz="2000" b="1" u="sng" dirty="0">
              <a:latin typeface="楷体" panose="02010609060101010101" pitchFamily="49" charset="-122"/>
              <a:ea typeface="楷体" panose="02010609060101010101" pitchFamily="49" charset="-122"/>
            </a:endParaRPr>
          </a:p>
        </p:txBody>
      </p:sp>
      <p:sp>
        <p:nvSpPr>
          <p:cNvPr id="12293" name="文本框 12292"/>
          <p:cNvSpPr txBox="1"/>
          <p:nvPr/>
        </p:nvSpPr>
        <p:spPr>
          <a:xfrm>
            <a:off x="179695" y="2492935"/>
            <a:ext cx="2900362" cy="522288"/>
          </a:xfrm>
          <a:prstGeom prst="rect">
            <a:avLst/>
          </a:prstGeom>
          <a:noFill/>
          <a:ln w="9525">
            <a:noFill/>
          </a:ln>
        </p:spPr>
        <p:txBody>
          <a:bodyPr anchor="t">
            <a:spAutoFit/>
          </a:bodyPr>
          <a:lstStyle/>
          <a:p>
            <a:r>
              <a:rPr lang="zh-CN" altLang="en-US" sz="2800" b="1" dirty="0">
                <a:solidFill>
                  <a:srgbClr val="0000FF"/>
                </a:solidFill>
                <a:latin typeface="楷体" pitchFamily="49" charset="-122"/>
                <a:ea typeface="楷体" pitchFamily="49" charset="-122"/>
              </a:rPr>
              <a:t>中共十二大</a:t>
            </a:r>
          </a:p>
        </p:txBody>
      </p:sp>
      <p:sp>
        <p:nvSpPr>
          <p:cNvPr id="12294" name="文本框 12293"/>
          <p:cNvSpPr txBox="1"/>
          <p:nvPr/>
        </p:nvSpPr>
        <p:spPr>
          <a:xfrm>
            <a:off x="2195835" y="2636945"/>
            <a:ext cx="4176289" cy="400110"/>
          </a:xfrm>
          <a:prstGeom prst="rect">
            <a:avLst/>
          </a:prstGeom>
          <a:noFill/>
          <a:ln w="9525">
            <a:noFill/>
          </a:ln>
        </p:spPr>
        <p:txBody>
          <a:bodyPr wrap="square" anchor="t">
            <a:spAutoFit/>
          </a:bodyPr>
          <a:lstStyle/>
          <a:p>
            <a:r>
              <a:rPr lang="zh-CN" altLang="en-US" sz="2000" b="1" u="sng" dirty="0" smtClean="0">
                <a:latin typeface="楷体" panose="02010609060101010101" pitchFamily="49" charset="-122"/>
                <a:ea typeface="楷体" panose="02010609060101010101" pitchFamily="49" charset="-122"/>
              </a:rPr>
              <a:t>提出“建设</a:t>
            </a:r>
            <a:r>
              <a:rPr lang="zh-CN" altLang="en-US" sz="2000" b="1" u="sng" dirty="0">
                <a:latin typeface="楷体" panose="02010609060101010101" pitchFamily="49" charset="-122"/>
                <a:ea typeface="楷体" panose="02010609060101010101" pitchFamily="49" charset="-122"/>
              </a:rPr>
              <a:t>有中国特色的</a:t>
            </a:r>
            <a:r>
              <a:rPr lang="zh-CN" altLang="en-US" sz="2000" b="1" u="sng" dirty="0" smtClean="0">
                <a:latin typeface="楷体" panose="02010609060101010101" pitchFamily="49" charset="-122"/>
                <a:ea typeface="楷体" panose="02010609060101010101" pitchFamily="49" charset="-122"/>
              </a:rPr>
              <a:t>社会主义”</a:t>
            </a:r>
            <a:endParaRPr lang="zh-CN" altLang="en-US" sz="2000" b="1" u="sng" dirty="0">
              <a:latin typeface="楷体" panose="02010609060101010101" pitchFamily="49" charset="-122"/>
              <a:ea typeface="楷体" panose="02010609060101010101" pitchFamily="49" charset="-122"/>
            </a:endParaRPr>
          </a:p>
        </p:txBody>
      </p:sp>
      <p:sp>
        <p:nvSpPr>
          <p:cNvPr id="12295" name="文本框 12294"/>
          <p:cNvSpPr txBox="1"/>
          <p:nvPr/>
        </p:nvSpPr>
        <p:spPr>
          <a:xfrm>
            <a:off x="0" y="3501005"/>
            <a:ext cx="2179637" cy="522288"/>
          </a:xfrm>
          <a:prstGeom prst="rect">
            <a:avLst/>
          </a:prstGeom>
          <a:noFill/>
          <a:ln w="9525">
            <a:noFill/>
          </a:ln>
        </p:spPr>
        <p:txBody>
          <a:bodyPr anchor="t">
            <a:spAutoFit/>
          </a:bodyPr>
          <a:lstStyle/>
          <a:p>
            <a:r>
              <a:rPr lang="zh-CN" altLang="en-US" sz="2800" b="1" dirty="0">
                <a:solidFill>
                  <a:srgbClr val="0000FF"/>
                </a:solidFill>
                <a:latin typeface="楷体" pitchFamily="49" charset="-122"/>
                <a:ea typeface="楷体" pitchFamily="49" charset="-122"/>
              </a:rPr>
              <a:t>中共十三大</a:t>
            </a:r>
          </a:p>
        </p:txBody>
      </p:sp>
      <p:sp>
        <p:nvSpPr>
          <p:cNvPr id="12296" name="文本框 12295"/>
          <p:cNvSpPr txBox="1"/>
          <p:nvPr/>
        </p:nvSpPr>
        <p:spPr>
          <a:xfrm>
            <a:off x="2195835" y="3429000"/>
            <a:ext cx="4800600" cy="1014413"/>
          </a:xfrm>
          <a:prstGeom prst="rect">
            <a:avLst/>
          </a:prstGeom>
          <a:noFill/>
          <a:ln w="9525">
            <a:noFill/>
          </a:ln>
        </p:spPr>
        <p:txBody>
          <a:bodyPr anchor="t">
            <a:spAutoFit/>
          </a:bodyPr>
          <a:lstStyle/>
          <a:p>
            <a:r>
              <a:rPr lang="zh-CN" altLang="en-US" sz="2000" b="1" u="sng" dirty="0">
                <a:latin typeface="楷体" panose="02010609060101010101" pitchFamily="49" charset="-122"/>
                <a:ea typeface="楷体" panose="02010609060101010101" pitchFamily="49" charset="-122"/>
              </a:rPr>
              <a:t>阐明了社会主义初级阶段理论</a:t>
            </a:r>
          </a:p>
          <a:p>
            <a:r>
              <a:rPr lang="zh-CN" altLang="en-US" sz="2000" b="1" u="sng" dirty="0">
                <a:latin typeface="楷体" panose="02010609060101010101" pitchFamily="49" charset="-122"/>
                <a:ea typeface="楷体" panose="02010609060101010101" pitchFamily="49" charset="-122"/>
              </a:rPr>
              <a:t>党在社会主义初级阶段的基本路线</a:t>
            </a:r>
          </a:p>
          <a:p>
            <a:endParaRPr lang="zh-CN" altLang="en-US" sz="2000" b="1" u="sng" dirty="0">
              <a:latin typeface="楷体" panose="02010609060101010101" pitchFamily="49" charset="-122"/>
              <a:ea typeface="楷体" panose="02010609060101010101" pitchFamily="49" charset="-122"/>
            </a:endParaRPr>
          </a:p>
        </p:txBody>
      </p:sp>
      <p:sp>
        <p:nvSpPr>
          <p:cNvPr id="12297" name="文本框 12296"/>
          <p:cNvSpPr txBox="1"/>
          <p:nvPr/>
        </p:nvSpPr>
        <p:spPr>
          <a:xfrm>
            <a:off x="323705" y="5157120"/>
            <a:ext cx="2376487" cy="522287"/>
          </a:xfrm>
          <a:prstGeom prst="rect">
            <a:avLst/>
          </a:prstGeom>
          <a:noFill/>
          <a:ln w="9525">
            <a:noFill/>
          </a:ln>
        </p:spPr>
        <p:txBody>
          <a:bodyPr anchor="t">
            <a:spAutoFit/>
          </a:bodyPr>
          <a:lstStyle/>
          <a:p>
            <a:r>
              <a:rPr lang="zh-CN" altLang="en-US" sz="2800" b="1" dirty="0">
                <a:solidFill>
                  <a:srgbClr val="0000FF"/>
                </a:solidFill>
                <a:latin typeface="楷体" pitchFamily="49" charset="-122"/>
                <a:ea typeface="楷体" pitchFamily="49" charset="-122"/>
              </a:rPr>
              <a:t>中共十四大</a:t>
            </a:r>
          </a:p>
        </p:txBody>
      </p:sp>
      <p:sp>
        <p:nvSpPr>
          <p:cNvPr id="12298" name="文本框 12297"/>
          <p:cNvSpPr txBox="1"/>
          <p:nvPr/>
        </p:nvSpPr>
        <p:spPr>
          <a:xfrm>
            <a:off x="2411850" y="5085115"/>
            <a:ext cx="4176713" cy="707886"/>
          </a:xfrm>
          <a:prstGeom prst="rect">
            <a:avLst/>
          </a:prstGeom>
          <a:noFill/>
          <a:ln w="9525">
            <a:noFill/>
          </a:ln>
        </p:spPr>
        <p:txBody>
          <a:bodyPr anchor="t">
            <a:spAutoFit/>
          </a:bodyPr>
          <a:lstStyle/>
          <a:p>
            <a:r>
              <a:rPr lang="zh-CN" altLang="en-US" sz="2000" b="1" u="sng" dirty="0" smtClean="0">
                <a:latin typeface="楷体" panose="02010609060101010101" pitchFamily="49" charset="-122"/>
                <a:ea typeface="楷体" panose="02010609060101010101" pitchFamily="49" charset="-122"/>
              </a:rPr>
              <a:t>用邓小平建设有中国特色社会主义理论武装全党。</a:t>
            </a:r>
            <a:endParaRPr lang="en-US" altLang="zh-CN" sz="2000" b="1" u="sng" dirty="0">
              <a:latin typeface="楷体" panose="02010609060101010101" pitchFamily="49" charset="-122"/>
              <a:ea typeface="楷体" panose="02010609060101010101" pitchFamily="49" charset="-122"/>
            </a:endParaRPr>
          </a:p>
        </p:txBody>
      </p:sp>
      <p:sp>
        <p:nvSpPr>
          <p:cNvPr id="12299" name="文本框 12298"/>
          <p:cNvSpPr txBox="1"/>
          <p:nvPr/>
        </p:nvSpPr>
        <p:spPr>
          <a:xfrm>
            <a:off x="251700" y="6021180"/>
            <a:ext cx="2252662" cy="522287"/>
          </a:xfrm>
          <a:prstGeom prst="rect">
            <a:avLst/>
          </a:prstGeom>
          <a:noFill/>
          <a:ln w="9525">
            <a:noFill/>
          </a:ln>
        </p:spPr>
        <p:txBody>
          <a:bodyPr anchor="t">
            <a:spAutoFit/>
          </a:bodyPr>
          <a:lstStyle/>
          <a:p>
            <a:r>
              <a:rPr lang="zh-CN" altLang="en-US" sz="2800" b="1" dirty="0">
                <a:solidFill>
                  <a:srgbClr val="0000FF"/>
                </a:solidFill>
                <a:latin typeface="楷体" pitchFamily="49" charset="-122"/>
                <a:ea typeface="楷体" pitchFamily="49" charset="-122"/>
              </a:rPr>
              <a:t>中共十五大</a:t>
            </a:r>
          </a:p>
        </p:txBody>
      </p:sp>
      <p:sp>
        <p:nvSpPr>
          <p:cNvPr id="12300" name="文本框 12299"/>
          <p:cNvSpPr txBox="1"/>
          <p:nvPr/>
        </p:nvSpPr>
        <p:spPr>
          <a:xfrm>
            <a:off x="2339845" y="6165190"/>
            <a:ext cx="5256213" cy="398463"/>
          </a:xfrm>
          <a:prstGeom prst="rect">
            <a:avLst/>
          </a:prstGeom>
          <a:noFill/>
          <a:ln w="9525">
            <a:noFill/>
            <a:miter/>
          </a:ln>
        </p:spPr>
        <p:txBody>
          <a:bodyPr>
            <a:spAutoFit/>
          </a:bodyPr>
          <a:lstStyle/>
          <a:p>
            <a:pPr defTabSz="914400"/>
            <a:r>
              <a:rPr lang="zh-CN" altLang="en-US" sz="2000" b="1" u="sng" noProof="1" smtClean="0">
                <a:latin typeface="楷体" panose="02010609060101010101" pitchFamily="49" charset="-122"/>
                <a:ea typeface="楷体" panose="02010609060101010101" pitchFamily="49" charset="-122"/>
                <a:cs typeface="+mn-cs"/>
              </a:rPr>
              <a:t>确立为</a:t>
            </a:r>
            <a:r>
              <a:rPr lang="zh-CN" altLang="en-US" sz="2000" b="1" u="sng" noProof="1">
                <a:latin typeface="楷体" panose="02010609060101010101" pitchFamily="49" charset="-122"/>
                <a:ea typeface="楷体" panose="02010609060101010101" pitchFamily="49" charset="-122"/>
                <a:cs typeface="+mn-cs"/>
              </a:rPr>
              <a:t>党的</a:t>
            </a:r>
            <a:r>
              <a:rPr lang="zh-CN" altLang="en-US" sz="2000" b="1" u="sng" noProof="1" smtClean="0">
                <a:latin typeface="楷体" panose="02010609060101010101" pitchFamily="49" charset="-122"/>
                <a:ea typeface="楷体" panose="02010609060101010101" pitchFamily="49" charset="-122"/>
                <a:cs typeface="+mn-cs"/>
              </a:rPr>
              <a:t>指导思想并写入党章。</a:t>
            </a:r>
            <a:r>
              <a:rPr lang="zh-CN" altLang="en-US" sz="2000" b="1" u="sng" noProof="1" smtClean="0">
                <a:effectLst>
                  <a:outerShdw blurRad="38100" dist="38100" dir="2700000">
                    <a:srgbClr val="C0C0C0"/>
                  </a:outerShdw>
                </a:effectLst>
                <a:latin typeface="楷体" panose="02010609060101010101" pitchFamily="49" charset="-122"/>
                <a:ea typeface="楷体" panose="02010609060101010101" pitchFamily="49" charset="-122"/>
                <a:cs typeface="+mn-cs"/>
              </a:rPr>
              <a:t> </a:t>
            </a:r>
            <a:endParaRPr lang="zh-CN" altLang="en-US" sz="2000" b="1" u="sng" noProof="1">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12301" name="图片 12300" descr="36">
            <a:hlinkClick r:id="rId3" action="ppaction://hlinkfile"/>
          </p:cNvPr>
          <p:cNvPicPr>
            <a:picLocks noChangeAspect="1"/>
          </p:cNvPicPr>
          <p:nvPr/>
        </p:nvPicPr>
        <p:blipFill>
          <a:blip r:embed="rId4" cstate="print"/>
          <a:stretch>
            <a:fillRect/>
          </a:stretch>
        </p:blipFill>
        <p:spPr>
          <a:xfrm>
            <a:off x="1043755" y="5661155"/>
            <a:ext cx="360025" cy="312509"/>
          </a:xfrm>
          <a:prstGeom prst="rect">
            <a:avLst/>
          </a:prstGeom>
          <a:noFill/>
          <a:ln w="9525">
            <a:noFill/>
          </a:ln>
        </p:spPr>
      </p:pic>
      <p:pic>
        <p:nvPicPr>
          <p:cNvPr id="12302" name="图片 12301" descr="36"/>
          <p:cNvPicPr>
            <a:picLocks noChangeAspect="1"/>
          </p:cNvPicPr>
          <p:nvPr/>
        </p:nvPicPr>
        <p:blipFill>
          <a:blip r:embed="rId4" cstate="print"/>
          <a:stretch>
            <a:fillRect/>
          </a:stretch>
        </p:blipFill>
        <p:spPr>
          <a:xfrm>
            <a:off x="1043755" y="4005040"/>
            <a:ext cx="344488" cy="344487"/>
          </a:xfrm>
          <a:prstGeom prst="rect">
            <a:avLst/>
          </a:prstGeom>
          <a:noFill/>
          <a:ln w="9525">
            <a:noFill/>
          </a:ln>
        </p:spPr>
      </p:pic>
      <p:pic>
        <p:nvPicPr>
          <p:cNvPr id="12303" name="图片 12302" descr="36"/>
          <p:cNvPicPr>
            <a:picLocks noChangeAspect="1"/>
          </p:cNvPicPr>
          <p:nvPr/>
        </p:nvPicPr>
        <p:blipFill>
          <a:blip r:embed="rId4" cstate="print"/>
          <a:stretch>
            <a:fillRect/>
          </a:stretch>
        </p:blipFill>
        <p:spPr>
          <a:xfrm>
            <a:off x="1043755" y="3068975"/>
            <a:ext cx="368300" cy="366712"/>
          </a:xfrm>
          <a:prstGeom prst="rect">
            <a:avLst/>
          </a:prstGeom>
          <a:noFill/>
          <a:ln w="9525">
            <a:noFill/>
          </a:ln>
        </p:spPr>
      </p:pic>
      <p:pic>
        <p:nvPicPr>
          <p:cNvPr id="12304" name="图片 12303" descr="36"/>
          <p:cNvPicPr>
            <a:picLocks noChangeAspect="1"/>
          </p:cNvPicPr>
          <p:nvPr/>
        </p:nvPicPr>
        <p:blipFill>
          <a:blip r:embed="rId4" cstate="print"/>
          <a:stretch>
            <a:fillRect/>
          </a:stretch>
        </p:blipFill>
        <p:spPr>
          <a:xfrm>
            <a:off x="1043755" y="1988900"/>
            <a:ext cx="366712" cy="368300"/>
          </a:xfrm>
          <a:prstGeom prst="rect">
            <a:avLst/>
          </a:prstGeom>
          <a:noFill/>
          <a:ln w="9525">
            <a:noFill/>
          </a:ln>
        </p:spPr>
      </p:pic>
      <p:sp>
        <p:nvSpPr>
          <p:cNvPr id="43024" name="矩形 12305">
            <a:hlinkClick r:id="rId5" action="ppaction://hlinkfile"/>
          </p:cNvPr>
          <p:cNvSpPr/>
          <p:nvPr/>
        </p:nvSpPr>
        <p:spPr>
          <a:xfrm>
            <a:off x="251700" y="404790"/>
            <a:ext cx="8702675" cy="525463"/>
          </a:xfrm>
          <a:prstGeom prst="rect">
            <a:avLst/>
          </a:prstGeom>
          <a:noFill/>
          <a:ln w="9525">
            <a:noFill/>
          </a:ln>
        </p:spPr>
        <p:txBody>
          <a:bodyPr wrap="none" anchor="t"/>
          <a:lstStyle/>
          <a:p>
            <a:pPr algn="ctr"/>
            <a:r>
              <a:rPr lang="zh-CN" altLang="en-US" sz="3200" b="1" dirty="0">
                <a:solidFill>
                  <a:srgbClr val="FF0000"/>
                </a:solidFill>
                <a:latin typeface="黑体" pitchFamily="49" charset="-122"/>
                <a:ea typeface="黑体" pitchFamily="49" charset="-122"/>
              </a:rPr>
              <a:t>邓小平（建设中国特色社会主义）理论形成和确立 </a:t>
            </a:r>
          </a:p>
        </p:txBody>
      </p:sp>
      <p:sp>
        <p:nvSpPr>
          <p:cNvPr id="12312" name="矩形 12311"/>
          <p:cNvSpPr/>
          <p:nvPr/>
        </p:nvSpPr>
        <p:spPr>
          <a:xfrm>
            <a:off x="2339845" y="4437070"/>
            <a:ext cx="2507418" cy="400110"/>
          </a:xfrm>
          <a:prstGeom prst="rect">
            <a:avLst/>
          </a:prstGeom>
          <a:noFill/>
          <a:ln w="9525">
            <a:noFill/>
          </a:ln>
        </p:spPr>
        <p:txBody>
          <a:bodyPr wrap="none" anchor="t">
            <a:spAutoFit/>
          </a:bodyPr>
          <a:lstStyle/>
          <a:p>
            <a:r>
              <a:rPr lang="zh-CN" altLang="en-US" sz="2000" b="1" u="sng" dirty="0" smtClean="0">
                <a:latin typeface="楷体" panose="02010609060101010101" pitchFamily="49" charset="-122"/>
                <a:ea typeface="楷体" panose="02010609060101010101" pitchFamily="49" charset="-122"/>
              </a:rPr>
              <a:t>“</a:t>
            </a:r>
            <a:r>
              <a:rPr lang="zh-CN" altLang="en-US" sz="2000" b="1" u="sng" dirty="0">
                <a:latin typeface="楷体" panose="02010609060101010101" pitchFamily="49" charset="-122"/>
                <a:ea typeface="楷体" panose="02010609060101010101" pitchFamily="49" charset="-122"/>
                <a:sym typeface="宋体" panose="02010600030101010101" pitchFamily="2" charset="-122"/>
              </a:rPr>
              <a:t>发展才是硬道理</a:t>
            </a:r>
            <a:r>
              <a:rPr lang="zh-CN" altLang="en-US" sz="2000" b="1" u="sng" dirty="0">
                <a:latin typeface="楷体" panose="02010609060101010101" pitchFamily="49" charset="-122"/>
                <a:ea typeface="楷体" panose="02010609060101010101" pitchFamily="49" charset="-122"/>
              </a:rPr>
              <a:t>”</a:t>
            </a:r>
          </a:p>
        </p:txBody>
      </p:sp>
      <p:sp>
        <p:nvSpPr>
          <p:cNvPr id="12313" name="文本框 12312"/>
          <p:cNvSpPr txBox="1"/>
          <p:nvPr/>
        </p:nvSpPr>
        <p:spPr>
          <a:xfrm>
            <a:off x="251700" y="4293060"/>
            <a:ext cx="2179638" cy="522288"/>
          </a:xfrm>
          <a:prstGeom prst="rect">
            <a:avLst/>
          </a:prstGeom>
          <a:noFill/>
          <a:ln w="9525">
            <a:noFill/>
          </a:ln>
        </p:spPr>
        <p:txBody>
          <a:bodyPr anchor="t">
            <a:spAutoFit/>
          </a:bodyPr>
          <a:lstStyle/>
          <a:p>
            <a:r>
              <a:rPr lang="zh-CN" altLang="en-US" sz="2800" b="1" dirty="0">
                <a:solidFill>
                  <a:srgbClr val="0000FF"/>
                </a:solidFill>
                <a:latin typeface="楷体" pitchFamily="49" charset="-122"/>
                <a:ea typeface="楷体" pitchFamily="49" charset="-122"/>
              </a:rPr>
              <a:t>南方谈话</a:t>
            </a:r>
          </a:p>
        </p:txBody>
      </p:sp>
      <p:pic>
        <p:nvPicPr>
          <p:cNvPr id="12314" name="图片 12313" descr="36"/>
          <p:cNvPicPr>
            <a:picLocks noChangeAspect="1"/>
          </p:cNvPicPr>
          <p:nvPr/>
        </p:nvPicPr>
        <p:blipFill>
          <a:blip r:embed="rId4" cstate="print"/>
          <a:stretch>
            <a:fillRect/>
          </a:stretch>
        </p:blipFill>
        <p:spPr>
          <a:xfrm>
            <a:off x="1043755" y="4797095"/>
            <a:ext cx="344488" cy="344488"/>
          </a:xfrm>
          <a:prstGeom prst="rect">
            <a:avLst/>
          </a:prstGeom>
          <a:noFill/>
          <a:ln w="9525">
            <a:noFill/>
          </a:ln>
        </p:spPr>
      </p:pic>
      <p:pic>
        <p:nvPicPr>
          <p:cNvPr id="22" name="图片 21" descr="1092956958_Tpai90.jpg"/>
          <p:cNvPicPr>
            <a:picLocks noChangeAspect="1"/>
          </p:cNvPicPr>
          <p:nvPr/>
        </p:nvPicPr>
        <p:blipFill>
          <a:blip r:embed="rId6" cstate="print"/>
          <a:stretch>
            <a:fillRect/>
          </a:stretch>
        </p:blipFill>
        <p:spPr>
          <a:xfrm>
            <a:off x="6444130" y="1340855"/>
            <a:ext cx="2699870" cy="51403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randombar(horizontal)">
                                      <p:cBhvr>
                                        <p:cTn id="7" dur="500"/>
                                        <p:tgtEl>
                                          <p:spTgt spid="1229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291"/>
                                        </p:tgtEl>
                                        <p:attrNameLst>
                                          <p:attrName>style.visibility</p:attrName>
                                        </p:attrNameLst>
                                      </p:cBhvr>
                                      <p:to>
                                        <p:strVal val="visible"/>
                                      </p:to>
                                    </p:set>
                                    <p:animEffect transition="in" filter="randombar(horizontal)">
                                      <p:cBhvr>
                                        <p:cTn id="10" dur="500"/>
                                        <p:tgtEl>
                                          <p:spTgt spid="12291"/>
                                        </p:tgtEl>
                                      </p:cBhvr>
                                    </p:animEffect>
                                  </p:childTnLst>
                                </p:cTn>
                              </p:par>
                              <p:par>
                                <p:cTn id="11" presetID="14" presetClass="entr" presetSubtype="10" fill="hold" nodeType="withEffect">
                                  <p:stCondLst>
                                    <p:cond delay="0"/>
                                  </p:stCondLst>
                                  <p:childTnLst>
                                    <p:set>
                                      <p:cBhvr>
                                        <p:cTn id="12" dur="1" fill="hold">
                                          <p:stCondLst>
                                            <p:cond delay="0"/>
                                          </p:stCondLst>
                                        </p:cTn>
                                        <p:tgtEl>
                                          <p:spTgt spid="12304"/>
                                        </p:tgtEl>
                                        <p:attrNameLst>
                                          <p:attrName>style.visibility</p:attrName>
                                        </p:attrNameLst>
                                      </p:cBhvr>
                                      <p:to>
                                        <p:strVal val="visible"/>
                                      </p:to>
                                    </p:set>
                                    <p:animEffect transition="in" filter="randombar(horizontal)">
                                      <p:cBhvr>
                                        <p:cTn id="13" dur="500"/>
                                        <p:tgtEl>
                                          <p:spTgt spid="1230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2293"/>
                                        </p:tgtEl>
                                        <p:attrNameLst>
                                          <p:attrName>style.visibility</p:attrName>
                                        </p:attrNameLst>
                                      </p:cBhvr>
                                      <p:to>
                                        <p:strVal val="visible"/>
                                      </p:to>
                                    </p:set>
                                    <p:animEffect transition="in" filter="randombar(horizontal)">
                                      <p:cBhvr>
                                        <p:cTn id="18" dur="500"/>
                                        <p:tgtEl>
                                          <p:spTgt spid="12293"/>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2294"/>
                                        </p:tgtEl>
                                        <p:attrNameLst>
                                          <p:attrName>style.visibility</p:attrName>
                                        </p:attrNameLst>
                                      </p:cBhvr>
                                      <p:to>
                                        <p:strVal val="visible"/>
                                      </p:to>
                                    </p:set>
                                    <p:animEffect transition="in" filter="randombar(horizontal)">
                                      <p:cBhvr>
                                        <p:cTn id="21" dur="500"/>
                                        <p:tgtEl>
                                          <p:spTgt spid="12294"/>
                                        </p:tgtEl>
                                      </p:cBhvr>
                                    </p:animEffect>
                                  </p:childTnLst>
                                </p:cTn>
                              </p:par>
                              <p:par>
                                <p:cTn id="22" presetID="14" presetClass="entr" presetSubtype="10" fill="hold" nodeType="withEffect">
                                  <p:stCondLst>
                                    <p:cond delay="0"/>
                                  </p:stCondLst>
                                  <p:childTnLst>
                                    <p:set>
                                      <p:cBhvr>
                                        <p:cTn id="23" dur="1" fill="hold">
                                          <p:stCondLst>
                                            <p:cond delay="0"/>
                                          </p:stCondLst>
                                        </p:cTn>
                                        <p:tgtEl>
                                          <p:spTgt spid="12303"/>
                                        </p:tgtEl>
                                        <p:attrNameLst>
                                          <p:attrName>style.visibility</p:attrName>
                                        </p:attrNameLst>
                                      </p:cBhvr>
                                      <p:to>
                                        <p:strVal val="visible"/>
                                      </p:to>
                                    </p:set>
                                    <p:animEffect transition="in" filter="randombar(horizontal)">
                                      <p:cBhvr>
                                        <p:cTn id="24" dur="500"/>
                                        <p:tgtEl>
                                          <p:spTgt spid="1230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2295"/>
                                        </p:tgtEl>
                                        <p:attrNameLst>
                                          <p:attrName>style.visibility</p:attrName>
                                        </p:attrNameLst>
                                      </p:cBhvr>
                                      <p:to>
                                        <p:strVal val="visible"/>
                                      </p:to>
                                    </p:set>
                                    <p:animEffect transition="in" filter="randombar(horizontal)">
                                      <p:cBhvr>
                                        <p:cTn id="29" dur="500"/>
                                        <p:tgtEl>
                                          <p:spTgt spid="1229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296"/>
                                        </p:tgtEl>
                                        <p:attrNameLst>
                                          <p:attrName>style.visibility</p:attrName>
                                        </p:attrNameLst>
                                      </p:cBhvr>
                                      <p:to>
                                        <p:strVal val="visible"/>
                                      </p:to>
                                    </p:set>
                                    <p:animEffect transition="in" filter="randombar(horizontal)">
                                      <p:cBhvr>
                                        <p:cTn id="32" dur="500"/>
                                        <p:tgtEl>
                                          <p:spTgt spid="12296"/>
                                        </p:tgtEl>
                                      </p:cBhvr>
                                    </p:animEffect>
                                  </p:childTnLst>
                                </p:cTn>
                              </p:par>
                              <p:par>
                                <p:cTn id="33" presetID="14" presetClass="entr" presetSubtype="10" fill="hold" nodeType="withEffect">
                                  <p:stCondLst>
                                    <p:cond delay="0"/>
                                  </p:stCondLst>
                                  <p:childTnLst>
                                    <p:set>
                                      <p:cBhvr>
                                        <p:cTn id="34" dur="1" fill="hold">
                                          <p:stCondLst>
                                            <p:cond delay="0"/>
                                          </p:stCondLst>
                                        </p:cTn>
                                        <p:tgtEl>
                                          <p:spTgt spid="12302"/>
                                        </p:tgtEl>
                                        <p:attrNameLst>
                                          <p:attrName>style.visibility</p:attrName>
                                        </p:attrNameLst>
                                      </p:cBhvr>
                                      <p:to>
                                        <p:strVal val="visible"/>
                                      </p:to>
                                    </p:set>
                                    <p:animEffect transition="in" filter="randombar(horizontal)">
                                      <p:cBhvr>
                                        <p:cTn id="35" dur="500"/>
                                        <p:tgtEl>
                                          <p:spTgt spid="1230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2313"/>
                                        </p:tgtEl>
                                        <p:attrNameLst>
                                          <p:attrName>style.visibility</p:attrName>
                                        </p:attrNameLst>
                                      </p:cBhvr>
                                      <p:to>
                                        <p:strVal val="visible"/>
                                      </p:to>
                                    </p:set>
                                    <p:animEffect transition="in" filter="randombar(horizontal)">
                                      <p:cBhvr>
                                        <p:cTn id="40" dur="500"/>
                                        <p:tgtEl>
                                          <p:spTgt spid="123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2312"/>
                                        </p:tgtEl>
                                        <p:attrNameLst>
                                          <p:attrName>style.visibility</p:attrName>
                                        </p:attrNameLst>
                                      </p:cBhvr>
                                      <p:to>
                                        <p:strVal val="visible"/>
                                      </p:to>
                                    </p:set>
                                    <p:animEffect transition="in" filter="randombar(horizontal)">
                                      <p:cBhvr>
                                        <p:cTn id="43" dur="500"/>
                                        <p:tgtEl>
                                          <p:spTgt spid="12312"/>
                                        </p:tgtEl>
                                      </p:cBhvr>
                                    </p:animEffect>
                                  </p:childTnLst>
                                </p:cTn>
                              </p:par>
                              <p:par>
                                <p:cTn id="44" presetID="14" presetClass="entr" presetSubtype="10" fill="hold" nodeType="withEffect">
                                  <p:stCondLst>
                                    <p:cond delay="0"/>
                                  </p:stCondLst>
                                  <p:childTnLst>
                                    <p:set>
                                      <p:cBhvr>
                                        <p:cTn id="45" dur="1" fill="hold">
                                          <p:stCondLst>
                                            <p:cond delay="0"/>
                                          </p:stCondLst>
                                        </p:cTn>
                                        <p:tgtEl>
                                          <p:spTgt spid="12314"/>
                                        </p:tgtEl>
                                        <p:attrNameLst>
                                          <p:attrName>style.visibility</p:attrName>
                                        </p:attrNameLst>
                                      </p:cBhvr>
                                      <p:to>
                                        <p:strVal val="visible"/>
                                      </p:to>
                                    </p:set>
                                    <p:animEffect transition="in" filter="randombar(horizontal)">
                                      <p:cBhvr>
                                        <p:cTn id="46" dur="500"/>
                                        <p:tgtEl>
                                          <p:spTgt spid="12314"/>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297"/>
                                        </p:tgtEl>
                                        <p:attrNameLst>
                                          <p:attrName>style.visibility</p:attrName>
                                        </p:attrNameLst>
                                      </p:cBhvr>
                                      <p:to>
                                        <p:strVal val="visible"/>
                                      </p:to>
                                    </p:set>
                                    <p:animEffect transition="in" filter="randombar(horizontal)">
                                      <p:cBhvr>
                                        <p:cTn id="51" dur="500"/>
                                        <p:tgtEl>
                                          <p:spTgt spid="1229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2298"/>
                                        </p:tgtEl>
                                        <p:attrNameLst>
                                          <p:attrName>style.visibility</p:attrName>
                                        </p:attrNameLst>
                                      </p:cBhvr>
                                      <p:to>
                                        <p:strVal val="visible"/>
                                      </p:to>
                                    </p:set>
                                    <p:animEffect transition="in" filter="randombar(horizontal)">
                                      <p:cBhvr>
                                        <p:cTn id="54" dur="500"/>
                                        <p:tgtEl>
                                          <p:spTgt spid="12298"/>
                                        </p:tgtEl>
                                      </p:cBhvr>
                                    </p:animEffect>
                                  </p:childTnLst>
                                </p:cTn>
                              </p:par>
                              <p:par>
                                <p:cTn id="55" presetID="14" presetClass="entr" presetSubtype="10" fill="hold" nodeType="withEffect">
                                  <p:stCondLst>
                                    <p:cond delay="0"/>
                                  </p:stCondLst>
                                  <p:childTnLst>
                                    <p:set>
                                      <p:cBhvr>
                                        <p:cTn id="56" dur="1" fill="hold">
                                          <p:stCondLst>
                                            <p:cond delay="0"/>
                                          </p:stCondLst>
                                        </p:cTn>
                                        <p:tgtEl>
                                          <p:spTgt spid="12301"/>
                                        </p:tgtEl>
                                        <p:attrNameLst>
                                          <p:attrName>style.visibility</p:attrName>
                                        </p:attrNameLst>
                                      </p:cBhvr>
                                      <p:to>
                                        <p:strVal val="visible"/>
                                      </p:to>
                                    </p:set>
                                    <p:animEffect transition="in" filter="randombar(horizontal)">
                                      <p:cBhvr>
                                        <p:cTn id="57" dur="500"/>
                                        <p:tgtEl>
                                          <p:spTgt spid="12301"/>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2299"/>
                                        </p:tgtEl>
                                        <p:attrNameLst>
                                          <p:attrName>style.visibility</p:attrName>
                                        </p:attrNameLst>
                                      </p:cBhvr>
                                      <p:to>
                                        <p:strVal val="visible"/>
                                      </p:to>
                                    </p:set>
                                    <p:animEffect transition="in" filter="randombar(horizontal)">
                                      <p:cBhvr>
                                        <p:cTn id="62" dur="500"/>
                                        <p:tgtEl>
                                          <p:spTgt spid="1229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2300"/>
                                        </p:tgtEl>
                                        <p:attrNameLst>
                                          <p:attrName>style.visibility</p:attrName>
                                        </p:attrNameLst>
                                      </p:cBhvr>
                                      <p:to>
                                        <p:strVal val="visible"/>
                                      </p:to>
                                    </p:set>
                                    <p:animEffect transition="in" filter="randombar(horizontal)">
                                      <p:cBhvr>
                                        <p:cTn id="65"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P spid="12293" grpId="0"/>
      <p:bldP spid="12294" grpId="0"/>
      <p:bldP spid="12295" grpId="0"/>
      <p:bldP spid="12296" grpId="0"/>
      <p:bldP spid="12297" grpId="0"/>
      <p:bldP spid="12298" grpId="0"/>
      <p:bldP spid="12299" grpId="0"/>
      <p:bldP spid="12300" grpId="0"/>
      <p:bldP spid="12312" grpId="0"/>
      <p:bldP spid="123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矩形 39940"/>
          <p:cNvSpPr/>
          <p:nvPr/>
        </p:nvSpPr>
        <p:spPr>
          <a:xfrm>
            <a:off x="0" y="1340855"/>
            <a:ext cx="8985250" cy="2332946"/>
          </a:xfrm>
          <a:prstGeom prst="rect">
            <a:avLst/>
          </a:prstGeom>
          <a:noFill/>
          <a:ln w="9525">
            <a:noFill/>
          </a:ln>
        </p:spPr>
        <p:txBody>
          <a:bodyPr anchor="t">
            <a:spAutoFit/>
          </a:bodyPr>
          <a:lstStyle/>
          <a:p>
            <a:pPr>
              <a:lnSpc>
                <a:spcPct val="13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在中国改革开放和现代化建设中，邓小平解决了什么是社会主义，怎样建设社会主义等一系列问题，为中国改革开放和现代化建设指明了前进的方向和道路</a:t>
            </a:r>
            <a:r>
              <a:rPr lang="zh-CN" altLang="en-US" sz="2800" b="1" dirty="0" smtClean="0">
                <a:latin typeface="楷体" panose="02010609060101010101" pitchFamily="49" charset="-122"/>
                <a:ea typeface="楷体" panose="02010609060101010101" pitchFamily="49" charset="-122"/>
              </a:rPr>
              <a:t>，所以他被称为</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中国改革开放的总设计师。</a:t>
            </a:r>
            <a:endParaRPr lang="zh-CN" altLang="en-US" sz="2800" b="1" dirty="0">
              <a:latin typeface="楷体" panose="02010609060101010101" pitchFamily="49" charset="-122"/>
              <a:ea typeface="楷体" panose="02010609060101010101" pitchFamily="49" charset="-122"/>
            </a:endParaRPr>
          </a:p>
        </p:txBody>
      </p:sp>
      <p:sp>
        <p:nvSpPr>
          <p:cNvPr id="5" name="矩形 4"/>
          <p:cNvSpPr/>
          <p:nvPr/>
        </p:nvSpPr>
        <p:spPr>
          <a:xfrm>
            <a:off x="179695" y="4077045"/>
            <a:ext cx="8784610" cy="2144177"/>
          </a:xfrm>
          <a:prstGeom prst="rect">
            <a:avLst/>
          </a:prstGeom>
        </p:spPr>
        <p:txBody>
          <a:bodyPr wrap="square">
            <a:spAutoFit/>
          </a:bodyPr>
          <a:lstStyle/>
          <a:p>
            <a:pPr>
              <a:lnSpc>
                <a:spcPts val="4000"/>
              </a:lnSpc>
            </a:pPr>
            <a:r>
              <a:rPr lang="zh-CN" altLang="en-US" sz="2400" b="1" dirty="0" smtClean="0">
                <a:solidFill>
                  <a:srgbClr val="C00000"/>
                </a:solidFill>
                <a:latin typeface="楷体" pitchFamily="49" charset="-122"/>
                <a:ea typeface="楷体" pitchFamily="49" charset="-122"/>
              </a:rPr>
              <a:t>    </a:t>
            </a:r>
            <a:r>
              <a:rPr lang="zh-CN" altLang="en-US" sz="2800" b="1" dirty="0" smtClean="0">
                <a:solidFill>
                  <a:srgbClr val="0000FF"/>
                </a:solidFill>
                <a:latin typeface="楷体" pitchFamily="49" charset="-122"/>
                <a:ea typeface="楷体" pitchFamily="49" charset="-122"/>
              </a:rPr>
              <a:t>马克思列宁主义、毛泽东思想、邓小平理论是一脉相承的统一的科学体系。坚持邓小平理论，就是真正坚持马列主义、毛泽东思想。邓小平理论是对马克思列宁主义、毛泽东思想的继承和发展。</a:t>
            </a:r>
            <a:endParaRPr lang="zh-CN" altLang="en-US" sz="2800" b="1" dirty="0">
              <a:solidFill>
                <a:srgbClr val="0000FF"/>
              </a:solidFill>
              <a:latin typeface="楷体" pitchFamily="49" charset="-122"/>
              <a:ea typeface="楷体" pitchFamily="49" charset="-122"/>
            </a:endParaRPr>
          </a:p>
        </p:txBody>
      </p:sp>
      <p:pic>
        <p:nvPicPr>
          <p:cNvPr id="6" name="图片 2"/>
          <p:cNvPicPr>
            <a:picLocks noChangeAspect="1"/>
          </p:cNvPicPr>
          <p:nvPr/>
        </p:nvPicPr>
        <p:blipFill>
          <a:blip r:embed="rId3" cstate="print"/>
          <a:srcRect b="8252"/>
          <a:stretch>
            <a:fillRect/>
          </a:stretch>
        </p:blipFill>
        <p:spPr bwMode="auto">
          <a:xfrm>
            <a:off x="0" y="0"/>
            <a:ext cx="1456712" cy="141286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randombar(horizontal)">
                                      <p:cBhvr>
                                        <p:cTn id="10" dur="500"/>
                                        <p:tgtEl>
                                          <p:spTgt spid="1536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文本框 6151"/>
          <p:cNvSpPr txBox="1"/>
          <p:nvPr/>
        </p:nvSpPr>
        <p:spPr>
          <a:xfrm>
            <a:off x="0" y="332785"/>
            <a:ext cx="3068469" cy="584775"/>
          </a:xfrm>
          <a:prstGeom prst="rect">
            <a:avLst/>
          </a:prstGeom>
          <a:noFill/>
          <a:ln w="9525">
            <a:noFill/>
          </a:ln>
        </p:spPr>
        <p:txBody>
          <a:bodyPr wrap="none" anchor="t">
            <a:spAutoFit/>
          </a:bodyPr>
          <a:lstStyle/>
          <a:p>
            <a:r>
              <a:rPr lang="zh-CN" altLang="en-US" sz="3200" b="1" dirty="0" smtClean="0">
                <a:solidFill>
                  <a:srgbClr val="FF0000"/>
                </a:solidFill>
                <a:latin typeface="黑体" panose="02010609060101010101" pitchFamily="1" charset="-122"/>
                <a:ea typeface="黑体" panose="02010609060101010101" pitchFamily="1" charset="-122"/>
                <a:sym typeface="宋体" panose="02010600030101010101" pitchFamily="2" charset="-122"/>
              </a:rPr>
              <a:t>二、中共十六大</a:t>
            </a:r>
            <a:endPar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endParaRPr>
          </a:p>
        </p:txBody>
      </p:sp>
      <p:sp>
        <p:nvSpPr>
          <p:cNvPr id="2" name="文本框 1"/>
          <p:cNvSpPr txBox="1"/>
          <p:nvPr/>
        </p:nvSpPr>
        <p:spPr>
          <a:xfrm>
            <a:off x="0" y="1340855"/>
            <a:ext cx="9144000" cy="2323713"/>
          </a:xfrm>
          <a:prstGeom prst="rect">
            <a:avLst/>
          </a:prstGeom>
          <a:noFill/>
          <a:ln w="9525">
            <a:noFill/>
          </a:ln>
        </p:spPr>
        <p:txBody>
          <a:bodyPr wrap="square" anchor="t">
            <a:spAutoFit/>
          </a:bodyPr>
          <a:lstStyle/>
          <a:p>
            <a:pPr>
              <a:lnSpc>
                <a:spcPts val="3400"/>
              </a:lnSpc>
            </a:pPr>
            <a:r>
              <a:rPr lang="en-US" altLang="zh-CN" sz="3200" b="1" dirty="0">
                <a:solidFill>
                  <a:srgbClr val="0000FF"/>
                </a:solidFill>
                <a:latin typeface="楷体" pitchFamily="49" charset="-122"/>
                <a:ea typeface="楷体" pitchFamily="49" charset="-122"/>
              </a:rPr>
              <a:t>1.</a:t>
            </a:r>
            <a:r>
              <a:rPr lang="zh-CN" altLang="en-US" sz="3200" b="1" dirty="0">
                <a:solidFill>
                  <a:srgbClr val="0000FF"/>
                </a:solidFill>
                <a:latin typeface="楷体" pitchFamily="49" charset="-122"/>
                <a:ea typeface="楷体" pitchFamily="49" charset="-122"/>
              </a:rPr>
              <a:t>时间：</a:t>
            </a:r>
            <a:r>
              <a:rPr lang="en-US" altLang="zh-CN" sz="3200" b="1" dirty="0">
                <a:solidFill>
                  <a:srgbClr val="0000FF"/>
                </a:solidFill>
                <a:latin typeface="楷体" pitchFamily="49" charset="-122"/>
                <a:ea typeface="楷体" pitchFamily="49" charset="-122"/>
              </a:rPr>
              <a:t>2002</a:t>
            </a:r>
            <a:r>
              <a:rPr lang="zh-CN" altLang="en-US" sz="3200" b="1" dirty="0">
                <a:solidFill>
                  <a:srgbClr val="0000FF"/>
                </a:solidFill>
                <a:latin typeface="楷体" pitchFamily="49" charset="-122"/>
                <a:ea typeface="楷体" pitchFamily="49" charset="-122"/>
              </a:rPr>
              <a:t>年</a:t>
            </a:r>
          </a:p>
          <a:p>
            <a:pPr>
              <a:lnSpc>
                <a:spcPts val="3400"/>
              </a:lnSpc>
            </a:pPr>
            <a:endParaRPr lang="en-US" altLang="zh-CN" sz="2800" b="1" dirty="0">
              <a:latin typeface="楷体" pitchFamily="49" charset="-122"/>
              <a:ea typeface="楷体" pitchFamily="49" charset="-122"/>
            </a:endParaRPr>
          </a:p>
          <a:p>
            <a:pPr>
              <a:lnSpc>
                <a:spcPts val="3400"/>
              </a:lnSpc>
            </a:pPr>
            <a:r>
              <a:rPr lang="en-US" altLang="zh-CN" sz="3200" b="1" dirty="0" smtClean="0">
                <a:solidFill>
                  <a:srgbClr val="0000FF"/>
                </a:solidFill>
                <a:latin typeface="楷体" pitchFamily="49" charset="-122"/>
                <a:ea typeface="楷体" pitchFamily="49" charset="-122"/>
              </a:rPr>
              <a:t>2.</a:t>
            </a:r>
            <a:r>
              <a:rPr lang="zh-CN" altLang="en-US" sz="3200" b="1" dirty="0" smtClean="0">
                <a:solidFill>
                  <a:srgbClr val="0000FF"/>
                </a:solidFill>
                <a:latin typeface="楷体" pitchFamily="49" charset="-122"/>
                <a:ea typeface="楷体" pitchFamily="49" charset="-122"/>
              </a:rPr>
              <a:t>主要内容：</a:t>
            </a:r>
            <a:endParaRPr lang="zh-CN" altLang="en-US" sz="3200" b="1" dirty="0">
              <a:solidFill>
                <a:srgbClr val="0000FF"/>
              </a:solidFill>
              <a:latin typeface="楷体" pitchFamily="49" charset="-122"/>
              <a:ea typeface="楷体" pitchFamily="49" charset="-122"/>
            </a:endParaRPr>
          </a:p>
          <a:p>
            <a:pPr>
              <a:lnSpc>
                <a:spcPts val="3600"/>
              </a:lnSpc>
            </a:pPr>
            <a:r>
              <a:rPr lang="zh-CN" altLang="en-US" sz="2800" b="1" dirty="0" smtClean="0">
                <a:latin typeface="楷体" pitchFamily="49" charset="-122"/>
                <a:ea typeface="楷体" pitchFamily="49" charset="-122"/>
              </a:rPr>
              <a:t>①提出了全面建设小康社会的奋斗目标。</a:t>
            </a:r>
            <a:endParaRPr lang="en-US" altLang="zh-CN" sz="2800" b="1" dirty="0" smtClean="0">
              <a:latin typeface="楷体" pitchFamily="49" charset="-122"/>
              <a:ea typeface="楷体" pitchFamily="49" charset="-122"/>
            </a:endParaRPr>
          </a:p>
          <a:p>
            <a:pPr>
              <a:lnSpc>
                <a:spcPts val="3600"/>
              </a:lnSpc>
            </a:pPr>
            <a:r>
              <a:rPr lang="zh-CN" altLang="en-US" sz="2800" b="1" dirty="0" smtClean="0">
                <a:latin typeface="楷体" pitchFamily="49" charset="-122"/>
                <a:ea typeface="楷体" pitchFamily="49" charset="-122"/>
              </a:rPr>
              <a:t>②“三个代表”重要思想被确立中国共产党指导思想。</a:t>
            </a:r>
            <a:endParaRPr lang="zh-CN" altLang="en-US" sz="2800" b="1" dirty="0">
              <a:solidFill>
                <a:srgbClr val="FF0000"/>
              </a:solidFill>
              <a:latin typeface="楷体" pitchFamily="49" charset="-122"/>
              <a:ea typeface="楷体" pitchFamily="49" charset="-122"/>
            </a:endParaRPr>
          </a:p>
        </p:txBody>
      </p:sp>
      <p:sp>
        <p:nvSpPr>
          <p:cNvPr id="6" name="文本框 5"/>
          <p:cNvSpPr txBox="1"/>
          <p:nvPr/>
        </p:nvSpPr>
        <p:spPr>
          <a:xfrm>
            <a:off x="2051825" y="3933035"/>
            <a:ext cx="4896340" cy="584775"/>
          </a:xfrm>
          <a:prstGeom prst="rect">
            <a:avLst/>
          </a:prstGeom>
          <a:noFill/>
          <a:ln w="9525">
            <a:noFill/>
          </a:ln>
        </p:spPr>
        <p:txBody>
          <a:bodyPr wrap="square" anchor="t">
            <a:spAutoFit/>
          </a:bodyPr>
          <a:lstStyle/>
          <a:p>
            <a:r>
              <a:rPr lang="en-US" altLang="zh-CN" sz="3200" b="1" dirty="0">
                <a:solidFill>
                  <a:srgbClr val="0000FF"/>
                </a:solidFill>
                <a:latin typeface="楷体" pitchFamily="49" charset="-122"/>
                <a:ea typeface="楷体" pitchFamily="49" charset="-122"/>
              </a:rPr>
              <a:t>“</a:t>
            </a:r>
            <a:r>
              <a:rPr lang="zh-CN" altLang="en-US" sz="3200" b="1" dirty="0">
                <a:solidFill>
                  <a:srgbClr val="0000FF"/>
                </a:solidFill>
                <a:latin typeface="楷体" pitchFamily="49" charset="-122"/>
                <a:ea typeface="楷体" pitchFamily="49" charset="-122"/>
              </a:rPr>
              <a:t>三个代表</a:t>
            </a:r>
            <a:r>
              <a:rPr lang="en-US" altLang="zh-CN" sz="3200" b="1" dirty="0">
                <a:solidFill>
                  <a:srgbClr val="0000FF"/>
                </a:solidFill>
                <a:latin typeface="楷体" pitchFamily="49" charset="-122"/>
                <a:ea typeface="楷体" pitchFamily="49" charset="-122"/>
              </a:rPr>
              <a:t>”</a:t>
            </a:r>
            <a:r>
              <a:rPr lang="zh-CN" altLang="en-US" sz="3200" b="1" dirty="0">
                <a:solidFill>
                  <a:srgbClr val="0000FF"/>
                </a:solidFill>
                <a:latin typeface="楷体" pitchFamily="49" charset="-122"/>
                <a:ea typeface="楷体" pitchFamily="49" charset="-122"/>
              </a:rPr>
              <a:t>具体内容</a:t>
            </a:r>
          </a:p>
        </p:txBody>
      </p:sp>
      <p:pic>
        <p:nvPicPr>
          <p:cNvPr id="8" name="图片 6" descr="图片1_meitu_5"/>
          <p:cNvPicPr>
            <a:picLocks noChangeAspect="1"/>
          </p:cNvPicPr>
          <p:nvPr/>
        </p:nvPicPr>
        <p:blipFill>
          <a:blip r:embed="rId4" cstate="print"/>
          <a:srcRect l="18486" t="39175" r="42392" b="3886"/>
          <a:stretch>
            <a:fillRect/>
          </a:stretch>
        </p:blipFill>
        <p:spPr>
          <a:xfrm>
            <a:off x="6156109" y="0"/>
            <a:ext cx="2808195" cy="2924965"/>
          </a:xfrm>
          <a:prstGeom prst="ellipse">
            <a:avLst/>
          </a:prstGeom>
          <a:noFill/>
          <a:ln w="9525">
            <a:noFill/>
          </a:ln>
        </p:spPr>
      </p:pic>
      <p:sp>
        <p:nvSpPr>
          <p:cNvPr id="9" name="圆角矩形 8"/>
          <p:cNvSpPr/>
          <p:nvPr/>
        </p:nvSpPr>
        <p:spPr>
          <a:xfrm>
            <a:off x="0" y="4653085"/>
            <a:ext cx="9144000" cy="1818370"/>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20000"/>
              </a:lnSpc>
              <a:spcAft>
                <a:spcPts val="0"/>
              </a:spcAft>
              <a:defRPr/>
            </a:pPr>
            <a:r>
              <a:rPr lang="en-US" altLang="zh-CN" sz="2800" b="1" kern="100" dirty="0" smtClean="0">
                <a:solidFill>
                  <a:schemeClr val="tx1"/>
                </a:solidFill>
                <a:latin typeface="楷体" pitchFamily="49" charset="-122"/>
                <a:ea typeface="楷体" pitchFamily="49" charset="-122"/>
                <a:cs typeface="Times New Roman" panose="02020603050405020304" pitchFamily="18" charset="0"/>
              </a:rPr>
              <a:t>    </a:t>
            </a:r>
            <a:r>
              <a:rPr lang="zh-CN" altLang="zh-CN" sz="2800" b="1" kern="100" dirty="0" smtClean="0">
                <a:solidFill>
                  <a:schemeClr val="tx1"/>
                </a:solidFill>
                <a:latin typeface="楷体" pitchFamily="49" charset="-122"/>
                <a:ea typeface="楷体" pitchFamily="49" charset="-122"/>
                <a:cs typeface="Times New Roman" panose="02020603050405020304" pitchFamily="18" charset="0"/>
              </a:rPr>
              <a:t>中国共产党</a:t>
            </a:r>
            <a:r>
              <a:rPr lang="zh-CN" altLang="zh-CN" sz="2800" b="1" kern="100" dirty="0">
                <a:solidFill>
                  <a:schemeClr val="tx1"/>
                </a:solidFill>
                <a:latin typeface="楷体" pitchFamily="49" charset="-122"/>
                <a:ea typeface="楷体" pitchFamily="49" charset="-122"/>
                <a:cs typeface="Times New Roman" panose="02020603050405020304" pitchFamily="18" charset="0"/>
              </a:rPr>
              <a:t>要始终代表中国先进生产力的发展要求，代表中国先进文化的前进方向，代表中国最广大人民的根本利益。</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900" decel="100000" fill="hold"/>
                                        <p:tgtEl>
                                          <p:spTgt spid="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6" grpId="1"/>
      <p:bldP spid="6" grpId="2"/>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1" name="矩形 7"/>
          <p:cNvSpPr/>
          <p:nvPr/>
        </p:nvSpPr>
        <p:spPr>
          <a:xfrm>
            <a:off x="1131888" y="357188"/>
            <a:ext cx="1671637" cy="763587"/>
          </a:xfrm>
          <a:custGeom>
            <a:avLst/>
            <a:gdLst/>
            <a:ahLst/>
            <a:cxnLst>
              <a:cxn ang="0">
                <a:pos x="0" y="1"/>
              </a:cxn>
              <a:cxn ang="0">
                <a:pos x="3" y="1"/>
              </a:cxn>
              <a:cxn ang="0">
                <a:pos x="0" y="1"/>
              </a:cxn>
              <a:cxn ang="0">
                <a:pos x="0" y="0"/>
              </a:cxn>
              <a:cxn ang="0">
                <a:pos x="0" y="0"/>
              </a:cxn>
              <a:cxn ang="0">
                <a:pos x="0" y="0"/>
              </a:cxn>
            </a:cxnLst>
            <a:rect l="0" t="0" r="0" b="0"/>
            <a:pathLst>
              <a:path w="2520280" h="1872208">
                <a:moveTo>
                  <a:pt x="0" y="1872208"/>
                </a:moveTo>
                <a:lnTo>
                  <a:pt x="2520280" y="1872208"/>
                </a:lnTo>
                <a:lnTo>
                  <a:pt x="0" y="1872208"/>
                </a:lnTo>
                <a:close/>
                <a:moveTo>
                  <a:pt x="0" y="0"/>
                </a:moveTo>
                <a:lnTo>
                  <a:pt x="916" y="0"/>
                </a:lnTo>
                <a:lnTo>
                  <a:pt x="0" y="0"/>
                </a:lnTo>
                <a:close/>
              </a:path>
            </a:pathLst>
          </a:custGeom>
          <a:noFill/>
          <a:ln w="12700" cap="sq" cmpd="sng">
            <a:solidFill>
              <a:srgbClr val="DDDDDD"/>
            </a:solidFill>
            <a:prstDash val="solid"/>
            <a:miter/>
            <a:headEnd type="none" w="med" len="med"/>
            <a:tailEnd type="none" w="med" len="med"/>
          </a:ln>
        </p:spPr>
        <p:txBody>
          <a:bodyPr/>
          <a:lstStyle/>
          <a:p>
            <a:endParaRPr lang="zh-CN" altLang="en-US"/>
          </a:p>
        </p:txBody>
      </p:sp>
      <p:sp>
        <p:nvSpPr>
          <p:cNvPr id="46082" name="文本框 6151"/>
          <p:cNvSpPr txBox="1"/>
          <p:nvPr/>
        </p:nvSpPr>
        <p:spPr>
          <a:xfrm>
            <a:off x="179695" y="332785"/>
            <a:ext cx="3068469" cy="584775"/>
          </a:xfrm>
          <a:prstGeom prst="rect">
            <a:avLst/>
          </a:prstGeom>
          <a:noFill/>
          <a:ln w="9525">
            <a:noFill/>
          </a:ln>
        </p:spPr>
        <p:txBody>
          <a:bodyPr wrap="none" anchor="t">
            <a:spAutoFit/>
          </a:bodyPr>
          <a:lstStyle/>
          <a:p>
            <a:r>
              <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rPr>
              <a:t>三、</a:t>
            </a:r>
            <a:r>
              <a:rPr lang="zh-CN" altLang="en-US" sz="3200" b="1" dirty="0" smtClean="0">
                <a:solidFill>
                  <a:srgbClr val="FF0000"/>
                </a:solidFill>
                <a:latin typeface="黑体" panose="02010609060101010101" pitchFamily="1" charset="-122"/>
                <a:ea typeface="黑体" panose="02010609060101010101" pitchFamily="1" charset="-122"/>
                <a:sym typeface="宋体" panose="02010600030101010101" pitchFamily="2" charset="-122"/>
              </a:rPr>
              <a:t>中共十七大</a:t>
            </a:r>
            <a:endPar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endParaRPr>
          </a:p>
        </p:txBody>
      </p:sp>
      <p:sp>
        <p:nvSpPr>
          <p:cNvPr id="3" name="文本框 2"/>
          <p:cNvSpPr txBox="1"/>
          <p:nvPr/>
        </p:nvSpPr>
        <p:spPr>
          <a:xfrm>
            <a:off x="69850" y="1189038"/>
            <a:ext cx="8893175" cy="5760551"/>
          </a:xfrm>
          <a:prstGeom prst="rect">
            <a:avLst/>
          </a:prstGeom>
          <a:noFill/>
          <a:ln w="9525">
            <a:noFill/>
          </a:ln>
        </p:spPr>
        <p:txBody>
          <a:bodyPr anchor="t">
            <a:spAutoFit/>
          </a:bodyPr>
          <a:lstStyle/>
          <a:p>
            <a:pPr>
              <a:lnSpc>
                <a:spcPts val="3400"/>
              </a:lnSpc>
            </a:pPr>
            <a:r>
              <a:rPr lang="en-US" altLang="zh-CN" sz="3200" b="1" dirty="0">
                <a:solidFill>
                  <a:srgbClr val="0000FF"/>
                </a:solidFill>
                <a:latin typeface="楷体" pitchFamily="49" charset="-122"/>
                <a:ea typeface="楷体" pitchFamily="49" charset="-122"/>
              </a:rPr>
              <a:t>1.</a:t>
            </a:r>
            <a:r>
              <a:rPr lang="zh-CN" altLang="en-US" sz="3200" b="1" dirty="0">
                <a:solidFill>
                  <a:srgbClr val="0000FF"/>
                </a:solidFill>
                <a:latin typeface="楷体" pitchFamily="49" charset="-122"/>
                <a:ea typeface="楷体" pitchFamily="49" charset="-122"/>
              </a:rPr>
              <a:t>时间：</a:t>
            </a:r>
            <a:r>
              <a:rPr lang="en-US" altLang="zh-CN" sz="3200" b="1" dirty="0">
                <a:solidFill>
                  <a:srgbClr val="0000FF"/>
                </a:solidFill>
                <a:latin typeface="楷体" pitchFamily="49" charset="-122"/>
                <a:ea typeface="楷体" pitchFamily="49" charset="-122"/>
              </a:rPr>
              <a:t>2007</a:t>
            </a:r>
            <a:r>
              <a:rPr lang="zh-CN" altLang="en-US" sz="3200" b="1" dirty="0">
                <a:solidFill>
                  <a:srgbClr val="0000FF"/>
                </a:solidFill>
                <a:latin typeface="楷体" pitchFamily="49" charset="-122"/>
                <a:ea typeface="楷体" pitchFamily="49" charset="-122"/>
              </a:rPr>
              <a:t>年</a:t>
            </a:r>
          </a:p>
          <a:p>
            <a:pPr>
              <a:lnSpc>
                <a:spcPts val="3400"/>
              </a:lnSpc>
            </a:pPr>
            <a:r>
              <a:rPr lang="en-US" altLang="zh-CN" sz="3200" b="1" dirty="0">
                <a:solidFill>
                  <a:srgbClr val="0000FF"/>
                </a:solidFill>
                <a:latin typeface="楷体" pitchFamily="49" charset="-122"/>
                <a:ea typeface="楷体" pitchFamily="49" charset="-122"/>
                <a:sym typeface="宋体" panose="02010600030101010101" pitchFamily="2" charset="-122"/>
              </a:rPr>
              <a:t>2</a:t>
            </a:r>
            <a:r>
              <a:rPr lang="en-US" altLang="zh-CN" sz="3200" b="1" dirty="0" smtClean="0">
                <a:solidFill>
                  <a:srgbClr val="0000FF"/>
                </a:solidFill>
                <a:latin typeface="楷体" pitchFamily="49" charset="-122"/>
                <a:ea typeface="楷体" pitchFamily="49" charset="-122"/>
                <a:sym typeface="宋体" panose="02010600030101010101" pitchFamily="2" charset="-122"/>
              </a:rPr>
              <a:t>.</a:t>
            </a:r>
            <a:r>
              <a:rPr lang="zh-CN" altLang="en-US" sz="3200" b="1" dirty="0" smtClean="0">
                <a:solidFill>
                  <a:srgbClr val="0000FF"/>
                </a:solidFill>
                <a:latin typeface="楷体" pitchFamily="49" charset="-122"/>
                <a:ea typeface="楷体" pitchFamily="49" charset="-122"/>
                <a:sym typeface="宋体" panose="02010600030101010101" pitchFamily="2" charset="-122"/>
              </a:rPr>
              <a:t>大会</a:t>
            </a:r>
            <a:r>
              <a:rPr lang="zh-CN" altLang="en-US" sz="3200" b="1" dirty="0" smtClean="0">
                <a:solidFill>
                  <a:srgbClr val="0000FF"/>
                </a:solidFill>
                <a:latin typeface="楷体" pitchFamily="49" charset="-122"/>
                <a:ea typeface="楷体" pitchFamily="49" charset="-122"/>
              </a:rPr>
              <a:t>主题：</a:t>
            </a:r>
            <a:endParaRPr lang="en-US" altLang="zh-CN" sz="3200" b="1" dirty="0" smtClean="0">
              <a:solidFill>
                <a:srgbClr val="0000FF"/>
              </a:solidFill>
              <a:latin typeface="楷体" pitchFamily="49" charset="-122"/>
              <a:ea typeface="楷体" pitchFamily="49" charset="-122"/>
            </a:endParaRPr>
          </a:p>
          <a:p>
            <a:pPr>
              <a:lnSpc>
                <a:spcPts val="3400"/>
              </a:lnSpc>
            </a:pPr>
            <a:r>
              <a:rPr lang="zh-CN" altLang="en-US" sz="2800" b="1" dirty="0" smtClean="0">
                <a:latin typeface="楷体" pitchFamily="49" charset="-122"/>
                <a:ea typeface="楷体" pitchFamily="49" charset="-122"/>
              </a:rPr>
              <a:t>高举中国特色社会主义伟大旗帜，以邓</a:t>
            </a:r>
            <a:endParaRPr lang="en-US" altLang="zh-CN" sz="2800" b="1" dirty="0" smtClean="0">
              <a:latin typeface="楷体" pitchFamily="49" charset="-122"/>
              <a:ea typeface="楷体" pitchFamily="49" charset="-122"/>
            </a:endParaRPr>
          </a:p>
          <a:p>
            <a:pPr>
              <a:lnSpc>
                <a:spcPts val="3400"/>
              </a:lnSpc>
            </a:pPr>
            <a:r>
              <a:rPr lang="zh-CN" altLang="en-US" sz="2800" b="1" dirty="0" smtClean="0">
                <a:latin typeface="楷体" pitchFamily="49" charset="-122"/>
                <a:ea typeface="楷体" pitchFamily="49" charset="-122"/>
              </a:rPr>
              <a:t>小平理论和“三个代表”重要思想为指导，</a:t>
            </a:r>
            <a:endParaRPr lang="en-US" altLang="zh-CN" sz="2800" b="1" dirty="0" smtClean="0">
              <a:latin typeface="楷体" pitchFamily="49" charset="-122"/>
              <a:ea typeface="楷体" pitchFamily="49" charset="-122"/>
            </a:endParaRPr>
          </a:p>
          <a:p>
            <a:pPr>
              <a:lnSpc>
                <a:spcPts val="3400"/>
              </a:lnSpc>
            </a:pPr>
            <a:r>
              <a:rPr lang="zh-CN" altLang="en-US" sz="2800" b="1" dirty="0" smtClean="0">
                <a:latin typeface="楷体" pitchFamily="49" charset="-122"/>
                <a:ea typeface="楷体" pitchFamily="49" charset="-122"/>
              </a:rPr>
              <a:t>深入贯彻落实科学发展观，继续解放思想，坚持改革开放，推动科学发展，促进社会和谐，为夺取全面建设小康社会新胜利而奋斗。</a:t>
            </a:r>
            <a:endParaRPr lang="en-US" altLang="zh-CN" sz="2800" b="1" dirty="0" smtClean="0">
              <a:latin typeface="楷体" pitchFamily="49" charset="-122"/>
              <a:ea typeface="楷体" pitchFamily="49" charset="-122"/>
            </a:endParaRPr>
          </a:p>
          <a:p>
            <a:pPr>
              <a:lnSpc>
                <a:spcPts val="3400"/>
              </a:lnSpc>
            </a:pPr>
            <a:r>
              <a:rPr lang="en-US" altLang="zh-CN" sz="3200" b="1" dirty="0" smtClean="0">
                <a:solidFill>
                  <a:srgbClr val="0000FF"/>
                </a:solidFill>
                <a:latin typeface="楷体" pitchFamily="49" charset="-122"/>
                <a:ea typeface="楷体" pitchFamily="49" charset="-122"/>
              </a:rPr>
              <a:t>3</a:t>
            </a:r>
            <a:r>
              <a:rPr lang="zh-CN" altLang="en-US" sz="3200" b="1" dirty="0" smtClean="0">
                <a:solidFill>
                  <a:srgbClr val="0000FF"/>
                </a:solidFill>
                <a:latin typeface="楷体" pitchFamily="49" charset="-122"/>
                <a:ea typeface="楷体" pitchFamily="49" charset="-122"/>
              </a:rPr>
              <a:t>、科学发展观：</a:t>
            </a:r>
            <a:r>
              <a:rPr lang="zh-CN" altLang="en-US" sz="2800" b="1" dirty="0" smtClean="0">
                <a:latin typeface="楷体" pitchFamily="49" charset="-122"/>
                <a:ea typeface="楷体" pitchFamily="49" charset="-122"/>
              </a:rPr>
              <a:t>坚持以人为本，全面、协调、可持续的发展观。</a:t>
            </a:r>
          </a:p>
          <a:p>
            <a:pPr>
              <a:lnSpc>
                <a:spcPts val="3400"/>
              </a:lnSpc>
            </a:pPr>
            <a:r>
              <a:rPr lang="en-US" altLang="zh-CN" sz="3200" b="1" dirty="0" smtClean="0">
                <a:solidFill>
                  <a:srgbClr val="0000FF"/>
                </a:solidFill>
                <a:latin typeface="楷体" pitchFamily="49" charset="-122"/>
                <a:ea typeface="楷体" pitchFamily="49" charset="-122"/>
                <a:sym typeface="宋体" panose="02010600030101010101" pitchFamily="2" charset="-122"/>
              </a:rPr>
              <a:t>4.</a:t>
            </a:r>
            <a:r>
              <a:rPr lang="zh-CN" altLang="en-US" sz="3200" b="1" dirty="0">
                <a:solidFill>
                  <a:srgbClr val="0000FF"/>
                </a:solidFill>
                <a:latin typeface="楷体" pitchFamily="49" charset="-122"/>
                <a:ea typeface="楷体" pitchFamily="49" charset="-122"/>
                <a:sym typeface="宋体" panose="02010600030101010101" pitchFamily="2" charset="-122"/>
              </a:rPr>
              <a:t>意义</a:t>
            </a:r>
            <a:r>
              <a:rPr lang="zh-CN" altLang="en-US" sz="3200" b="1" dirty="0" smtClean="0">
                <a:solidFill>
                  <a:srgbClr val="0000FF"/>
                </a:solidFill>
                <a:latin typeface="楷体" pitchFamily="49" charset="-122"/>
                <a:ea typeface="楷体" pitchFamily="49" charset="-122"/>
                <a:sym typeface="宋体" panose="02010600030101010101" pitchFamily="2" charset="-122"/>
              </a:rPr>
              <a:t>：</a:t>
            </a:r>
            <a:endParaRPr lang="en-US" altLang="zh-CN" sz="3200" b="1" dirty="0" smtClean="0">
              <a:solidFill>
                <a:srgbClr val="0000FF"/>
              </a:solidFill>
              <a:latin typeface="楷体" pitchFamily="49" charset="-122"/>
              <a:ea typeface="楷体" pitchFamily="49" charset="-122"/>
              <a:sym typeface="宋体" panose="02010600030101010101" pitchFamily="2" charset="-122"/>
            </a:endParaRPr>
          </a:p>
          <a:p>
            <a:pPr>
              <a:lnSpc>
                <a:spcPts val="3400"/>
              </a:lnSpc>
            </a:pPr>
            <a:r>
              <a:rPr lang="zh-CN" altLang="en-US" sz="2800" b="1" dirty="0" smtClean="0">
                <a:latin typeface="楷体" pitchFamily="49" charset="-122"/>
                <a:ea typeface="楷体" pitchFamily="49" charset="-122"/>
              </a:rPr>
              <a:t>对</a:t>
            </a:r>
            <a:r>
              <a:rPr lang="zh-CN" altLang="en-US" sz="2800" b="1" dirty="0">
                <a:latin typeface="楷体" pitchFamily="49" charset="-122"/>
                <a:ea typeface="楷体" pitchFamily="49" charset="-122"/>
              </a:rPr>
              <a:t>新形势下实现什么样的发展、怎样发展等</a:t>
            </a:r>
            <a:r>
              <a:rPr lang="zh-CN" altLang="en-US" sz="2800" b="1" dirty="0" smtClean="0">
                <a:latin typeface="楷体" pitchFamily="49" charset="-122"/>
                <a:ea typeface="楷体" pitchFamily="49" charset="-122"/>
              </a:rPr>
              <a:t>重大</a:t>
            </a:r>
            <a:r>
              <a:rPr lang="zh-CN" altLang="en-US" sz="2800" b="1" dirty="0">
                <a:latin typeface="楷体" pitchFamily="49" charset="-122"/>
                <a:ea typeface="楷体" pitchFamily="49" charset="-122"/>
              </a:rPr>
              <a:t>问题作出了新的科学回答</a:t>
            </a:r>
            <a:r>
              <a:rPr lang="zh-CN" altLang="en-US" sz="2800" b="1" dirty="0" smtClean="0">
                <a:latin typeface="楷体" pitchFamily="49" charset="-122"/>
                <a:ea typeface="楷体" pitchFamily="49" charset="-122"/>
              </a:rPr>
              <a:t>，是发展中国特色社会主义必须坚持和贯彻的重大战略思想。</a:t>
            </a:r>
            <a:endParaRPr lang="zh-CN" altLang="en-US" sz="2800" b="1" dirty="0">
              <a:latin typeface="楷体" pitchFamily="49" charset="-122"/>
              <a:ea typeface="楷体" pitchFamily="49" charset="-122"/>
            </a:endParaRPr>
          </a:p>
        </p:txBody>
      </p:sp>
      <p:pic>
        <p:nvPicPr>
          <p:cNvPr id="5" name="图片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082656" y="1"/>
            <a:ext cx="2881649" cy="2852960"/>
          </a:xfrm>
          <a:prstGeom prst="ellipse">
            <a:avLst/>
          </a:prstGeom>
          <a:ln>
            <a:solidFill>
              <a:schemeClr val="tx1"/>
            </a:solidFill>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randombar(horizontal)">
                                      <p:cBhvr>
                                        <p:cTn id="7" dur="500"/>
                                        <p:tgtEl>
                                          <p:spTgt spid="4608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900" decel="100000" fill="hold"/>
                                        <p:tgtEl>
                                          <p:spTgt spid="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文本框 6151"/>
          <p:cNvSpPr txBox="1"/>
          <p:nvPr/>
        </p:nvSpPr>
        <p:spPr>
          <a:xfrm>
            <a:off x="179695" y="188775"/>
            <a:ext cx="3068469" cy="584775"/>
          </a:xfrm>
          <a:prstGeom prst="rect">
            <a:avLst/>
          </a:prstGeom>
          <a:noFill/>
          <a:ln w="9525">
            <a:noFill/>
          </a:ln>
        </p:spPr>
        <p:txBody>
          <a:bodyPr wrap="none" anchor="t">
            <a:spAutoFit/>
          </a:bodyPr>
          <a:lstStyle/>
          <a:p>
            <a:r>
              <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rPr>
              <a:t>四、</a:t>
            </a:r>
            <a:r>
              <a:rPr lang="zh-CN" altLang="en-US" sz="3200" b="1" dirty="0" smtClean="0">
                <a:solidFill>
                  <a:srgbClr val="FF0000"/>
                </a:solidFill>
                <a:latin typeface="黑体" panose="02010609060101010101" pitchFamily="1" charset="-122"/>
                <a:ea typeface="黑体" panose="02010609060101010101" pitchFamily="1" charset="-122"/>
                <a:sym typeface="宋体" panose="02010600030101010101" pitchFamily="2" charset="-122"/>
              </a:rPr>
              <a:t>中共十八大</a:t>
            </a:r>
            <a:endPar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endParaRPr>
          </a:p>
        </p:txBody>
      </p:sp>
      <p:pic>
        <p:nvPicPr>
          <p:cNvPr id="6" name="图片 5"/>
          <p:cNvPicPr>
            <a:picLocks noChangeAspect="1"/>
          </p:cNvPicPr>
          <p:nvPr/>
        </p:nvPicPr>
        <p:blipFill>
          <a:blip r:embed="rId3" cstate="print"/>
          <a:stretch>
            <a:fillRect/>
          </a:stretch>
        </p:blipFill>
        <p:spPr>
          <a:xfrm>
            <a:off x="0" y="5301130"/>
            <a:ext cx="9144000" cy="1556869"/>
          </a:xfrm>
          <a:prstGeom prst="rect">
            <a:avLst/>
          </a:prstGeom>
          <a:noFill/>
          <a:ln w="9525">
            <a:noFill/>
          </a:ln>
        </p:spPr>
      </p:pic>
      <p:sp>
        <p:nvSpPr>
          <p:cNvPr id="7" name="文本框 6"/>
          <p:cNvSpPr txBox="1"/>
          <p:nvPr/>
        </p:nvSpPr>
        <p:spPr>
          <a:xfrm>
            <a:off x="0" y="836820"/>
            <a:ext cx="9144000" cy="4476610"/>
          </a:xfrm>
          <a:prstGeom prst="rect">
            <a:avLst/>
          </a:prstGeom>
          <a:noFill/>
          <a:ln w="9525">
            <a:noFill/>
          </a:ln>
        </p:spPr>
        <p:txBody>
          <a:bodyPr wrap="square" anchor="t">
            <a:spAutoFit/>
          </a:bodyPr>
          <a:lstStyle/>
          <a:p>
            <a:pPr>
              <a:lnSpc>
                <a:spcPct val="110000"/>
              </a:lnSpc>
            </a:pPr>
            <a:r>
              <a:rPr lang="en-US" altLang="zh-CN" sz="3200" b="1" dirty="0">
                <a:solidFill>
                  <a:srgbClr val="0000FF"/>
                </a:solidFill>
                <a:latin typeface="楷体" pitchFamily="49" charset="-122"/>
                <a:ea typeface="楷体" pitchFamily="49" charset="-122"/>
              </a:rPr>
              <a:t>1.</a:t>
            </a:r>
            <a:r>
              <a:rPr lang="zh-CN" altLang="en-US" sz="3200" b="1" dirty="0">
                <a:solidFill>
                  <a:srgbClr val="0000FF"/>
                </a:solidFill>
                <a:latin typeface="楷体" pitchFamily="49" charset="-122"/>
                <a:ea typeface="楷体" pitchFamily="49" charset="-122"/>
              </a:rPr>
              <a:t>时间：</a:t>
            </a:r>
            <a:r>
              <a:rPr lang="en-US" altLang="zh-CN" sz="3200" b="1" dirty="0">
                <a:solidFill>
                  <a:srgbClr val="0000FF"/>
                </a:solidFill>
                <a:latin typeface="楷体" pitchFamily="49" charset="-122"/>
                <a:ea typeface="楷体" pitchFamily="49" charset="-122"/>
              </a:rPr>
              <a:t>2012</a:t>
            </a:r>
            <a:r>
              <a:rPr lang="zh-CN" altLang="en-US" sz="3200" b="1" dirty="0">
                <a:solidFill>
                  <a:srgbClr val="0000FF"/>
                </a:solidFill>
                <a:latin typeface="楷体" pitchFamily="49" charset="-122"/>
                <a:ea typeface="楷体" pitchFamily="49" charset="-122"/>
              </a:rPr>
              <a:t>年</a:t>
            </a:r>
          </a:p>
          <a:p>
            <a:pPr>
              <a:lnSpc>
                <a:spcPct val="110000"/>
              </a:lnSpc>
            </a:pPr>
            <a:r>
              <a:rPr lang="en-US" altLang="zh-CN" sz="3200" b="1" dirty="0">
                <a:solidFill>
                  <a:srgbClr val="0000FF"/>
                </a:solidFill>
                <a:latin typeface="楷体" pitchFamily="49" charset="-122"/>
                <a:ea typeface="楷体" pitchFamily="49" charset="-122"/>
                <a:sym typeface="宋体" panose="02010600030101010101" pitchFamily="2" charset="-122"/>
              </a:rPr>
              <a:t>2</a:t>
            </a:r>
            <a:r>
              <a:rPr lang="en-US" altLang="zh-CN" sz="3200" b="1" dirty="0" smtClean="0">
                <a:solidFill>
                  <a:srgbClr val="0000FF"/>
                </a:solidFill>
                <a:latin typeface="楷体" pitchFamily="49" charset="-122"/>
                <a:ea typeface="楷体" pitchFamily="49" charset="-122"/>
                <a:sym typeface="宋体" panose="02010600030101010101" pitchFamily="2" charset="-122"/>
              </a:rPr>
              <a:t>.</a:t>
            </a:r>
            <a:r>
              <a:rPr lang="zh-CN" altLang="en-US" sz="3200" b="1" dirty="0" smtClean="0">
                <a:solidFill>
                  <a:srgbClr val="0000FF"/>
                </a:solidFill>
                <a:latin typeface="楷体" pitchFamily="49" charset="-122"/>
                <a:ea typeface="楷体" pitchFamily="49" charset="-122"/>
                <a:sym typeface="宋体" panose="02010600030101010101" pitchFamily="2" charset="-122"/>
              </a:rPr>
              <a:t>大会主题：</a:t>
            </a:r>
            <a:endParaRPr lang="en-US" altLang="zh-CN" sz="3200" b="1" dirty="0" smtClean="0">
              <a:solidFill>
                <a:srgbClr val="0000FF"/>
              </a:solidFill>
              <a:latin typeface="楷体" pitchFamily="49" charset="-122"/>
              <a:ea typeface="楷体" pitchFamily="49" charset="-122"/>
              <a:sym typeface="宋体" panose="02010600030101010101" pitchFamily="2" charset="-122"/>
            </a:endParaRPr>
          </a:p>
          <a:p>
            <a:pPr>
              <a:lnSpc>
                <a:spcPct val="110000"/>
              </a:lnSpc>
            </a:pPr>
            <a:r>
              <a:rPr lang="zh-CN" altLang="en-US" sz="2700" b="1" dirty="0" smtClean="0">
                <a:latin typeface="楷体" pitchFamily="49" charset="-122"/>
                <a:ea typeface="楷体" pitchFamily="49" charset="-122"/>
                <a:sym typeface="宋体" panose="02010600030101010101" pitchFamily="2" charset="-122"/>
              </a:rPr>
              <a:t>高举中国特色社会主义伟大旗帜，以邓小平理论、</a:t>
            </a:r>
            <a:r>
              <a:rPr lang="en-US" altLang="zh-CN" sz="2700" b="1" dirty="0" smtClean="0">
                <a:latin typeface="楷体" pitchFamily="49" charset="-122"/>
                <a:ea typeface="楷体" pitchFamily="49" charset="-122"/>
                <a:sym typeface="宋体" panose="02010600030101010101" pitchFamily="2" charset="-122"/>
              </a:rPr>
              <a:t>“</a:t>
            </a:r>
            <a:r>
              <a:rPr lang="zh-CN" altLang="en-US" sz="2700" b="1" dirty="0" smtClean="0">
                <a:latin typeface="楷体" pitchFamily="49" charset="-122"/>
                <a:ea typeface="楷体" pitchFamily="49" charset="-122"/>
                <a:sym typeface="宋体" panose="02010600030101010101" pitchFamily="2" charset="-122"/>
              </a:rPr>
              <a:t>三个代表</a:t>
            </a:r>
            <a:r>
              <a:rPr lang="en-US" altLang="zh-CN" sz="2700" b="1" dirty="0" smtClean="0">
                <a:latin typeface="楷体" pitchFamily="49" charset="-122"/>
                <a:ea typeface="楷体" pitchFamily="49" charset="-122"/>
                <a:sym typeface="宋体" panose="02010600030101010101" pitchFamily="2" charset="-122"/>
              </a:rPr>
              <a:t>”</a:t>
            </a:r>
            <a:r>
              <a:rPr lang="zh-CN" altLang="en-US" sz="2700" b="1" dirty="0" smtClean="0">
                <a:latin typeface="楷体" pitchFamily="49" charset="-122"/>
                <a:ea typeface="楷体" pitchFamily="49" charset="-122"/>
                <a:sym typeface="宋体" panose="02010600030101010101" pitchFamily="2" charset="-122"/>
              </a:rPr>
              <a:t>重要思想、科学发展观为指导，解放思想，改革开放，凝聚力量，攻坚克难，坚定不移沿着中国特色社会主义道路前进，为全面建成小康社会而奋斗</a:t>
            </a:r>
            <a:r>
              <a:rPr lang="zh-CN" altLang="en-US" sz="2800" b="1" dirty="0" smtClean="0">
                <a:latin typeface="楷体" pitchFamily="49" charset="-122"/>
                <a:ea typeface="楷体" pitchFamily="49" charset="-122"/>
                <a:sym typeface="宋体" panose="02010600030101010101" pitchFamily="2" charset="-122"/>
              </a:rPr>
              <a:t>。</a:t>
            </a:r>
            <a:endParaRPr lang="zh-CN" altLang="en-US" sz="2800" b="1" dirty="0">
              <a:latin typeface="楷体" pitchFamily="49" charset="-122"/>
              <a:ea typeface="楷体" pitchFamily="49" charset="-122"/>
              <a:sym typeface="宋体" panose="02010600030101010101" pitchFamily="2" charset="-122"/>
            </a:endParaRPr>
          </a:p>
          <a:p>
            <a:pPr>
              <a:lnSpc>
                <a:spcPct val="110000"/>
              </a:lnSpc>
            </a:pPr>
            <a:r>
              <a:rPr lang="en-US" altLang="zh-CN" sz="3200" b="1" dirty="0">
                <a:solidFill>
                  <a:srgbClr val="0000FF"/>
                </a:solidFill>
                <a:latin typeface="楷体" pitchFamily="49" charset="-122"/>
                <a:ea typeface="楷体" pitchFamily="49" charset="-122"/>
                <a:sym typeface="宋体" panose="02010600030101010101" pitchFamily="2" charset="-122"/>
              </a:rPr>
              <a:t>3.</a:t>
            </a:r>
            <a:r>
              <a:rPr lang="zh-CN" altLang="en-US" sz="3200" b="1" dirty="0">
                <a:solidFill>
                  <a:srgbClr val="0000FF"/>
                </a:solidFill>
                <a:latin typeface="楷体" pitchFamily="49" charset="-122"/>
                <a:ea typeface="楷体" pitchFamily="49" charset="-122"/>
                <a:sym typeface="宋体" panose="02010600030101010101" pitchFamily="2" charset="-122"/>
              </a:rPr>
              <a:t>内容</a:t>
            </a:r>
            <a:r>
              <a:rPr lang="zh-CN" altLang="en-US" sz="3200" b="1" dirty="0" smtClean="0">
                <a:solidFill>
                  <a:srgbClr val="0000FF"/>
                </a:solidFill>
                <a:latin typeface="楷体" pitchFamily="49" charset="-122"/>
                <a:ea typeface="楷体" pitchFamily="49" charset="-122"/>
                <a:sym typeface="宋体" panose="02010600030101010101" pitchFamily="2" charset="-122"/>
              </a:rPr>
              <a:t>：</a:t>
            </a:r>
            <a:r>
              <a:rPr lang="zh-CN" altLang="en-US" sz="2700" b="1" dirty="0" smtClean="0">
                <a:latin typeface="楷体" pitchFamily="49" charset="-122"/>
                <a:ea typeface="楷体" pitchFamily="49" charset="-122"/>
                <a:sym typeface="宋体" panose="02010600030101010101" pitchFamily="2" charset="-122"/>
              </a:rPr>
              <a:t>科学发展观被确定为中国共产党的指导思想。确定了全面建成小康社会和全面深化改革开放的目标。对党建科学化提出了明确要求。</a:t>
            </a:r>
            <a:endParaRPr lang="zh-CN" altLang="en-US" sz="2700" b="1" dirty="0">
              <a:latin typeface="楷体" pitchFamily="49" charset="-122"/>
              <a:ea typeface="楷体" pitchFamily="49" charset="-122"/>
              <a:sym typeface="宋体" panose="0201060003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48129"/>
                                        </p:tgtEl>
                                        <p:attrNameLst>
                                          <p:attrName>style.visibility</p:attrName>
                                        </p:attrNameLst>
                                      </p:cBhvr>
                                      <p:to>
                                        <p:strVal val="visible"/>
                                      </p:to>
                                    </p:set>
                                    <p:animEffect transition="in" filter="randombar(horizontal)">
                                      <p:cBhvr>
                                        <p:cTn id="7" dur="500"/>
                                        <p:tgtEl>
                                          <p:spTgt spid="48129"/>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 grpId="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0" y="4149050"/>
            <a:ext cx="9144000" cy="553998"/>
          </a:xfrm>
          <a:prstGeom prst="rect">
            <a:avLst/>
          </a:prstGeom>
          <a:noFill/>
          <a:ln w="9525">
            <a:noFill/>
          </a:ln>
        </p:spPr>
        <p:txBody>
          <a:bodyPr wrap="square" anchor="t">
            <a:spAutoFit/>
          </a:bodyPr>
          <a:lstStyle/>
          <a:p>
            <a:r>
              <a:rPr lang="zh-CN" altLang="en-US" sz="3000" b="1" dirty="0" smtClean="0">
                <a:latin typeface="楷体" panose="02010609060101010101" pitchFamily="49" charset="-122"/>
                <a:ea typeface="楷体" panose="02010609060101010101" pitchFamily="49" charset="-122"/>
              </a:rPr>
              <a:t>中共</a:t>
            </a:r>
            <a:r>
              <a:rPr lang="zh-CN" altLang="en-US" sz="3000" b="1" dirty="0">
                <a:latin typeface="楷体" panose="02010609060101010101" pitchFamily="49" charset="-122"/>
                <a:ea typeface="楷体" panose="02010609060101010101" pitchFamily="49" charset="-122"/>
              </a:rPr>
              <a:t>十八届一中</a:t>
            </a:r>
            <a:r>
              <a:rPr lang="zh-CN" altLang="en-US" sz="3000" b="1" dirty="0" smtClean="0">
                <a:latin typeface="楷体" panose="02010609060101010101" pitchFamily="49" charset="-122"/>
                <a:ea typeface="楷体" panose="02010609060101010101" pitchFamily="49" charset="-122"/>
              </a:rPr>
              <a:t>全会，</a:t>
            </a:r>
            <a:r>
              <a:rPr lang="zh-CN" altLang="en-US" sz="3000" b="1" dirty="0">
                <a:solidFill>
                  <a:srgbClr val="FF0000"/>
                </a:solidFill>
                <a:latin typeface="楷体" panose="02010609060101010101" pitchFamily="49" charset="-122"/>
                <a:ea typeface="楷体" panose="02010609060101010101" pitchFamily="49" charset="-122"/>
              </a:rPr>
              <a:t>习近平</a:t>
            </a:r>
            <a:r>
              <a:rPr lang="zh-CN" altLang="en-US" sz="3000" b="1" dirty="0">
                <a:latin typeface="楷体" panose="02010609060101010101" pitchFamily="49" charset="-122"/>
                <a:ea typeface="楷体" panose="02010609060101010101" pitchFamily="49" charset="-122"/>
              </a:rPr>
              <a:t>当选为中共中央</a:t>
            </a:r>
            <a:r>
              <a:rPr lang="zh-CN" altLang="en-US" sz="3000" b="1" dirty="0" smtClean="0">
                <a:latin typeface="楷体" panose="02010609060101010101" pitchFamily="49" charset="-122"/>
                <a:ea typeface="楷体" panose="02010609060101010101" pitchFamily="49" charset="-122"/>
              </a:rPr>
              <a:t>总书记。</a:t>
            </a:r>
            <a:endParaRPr lang="zh-CN" altLang="en-US" sz="3000" b="1"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3" cstate="print"/>
          <a:srcRect l="21674" t="19078" r="11867" b="5644"/>
          <a:stretch>
            <a:fillRect/>
          </a:stretch>
        </p:blipFill>
        <p:spPr>
          <a:xfrm>
            <a:off x="2843879" y="620805"/>
            <a:ext cx="2880201" cy="3024210"/>
          </a:xfrm>
          <a:prstGeom prst="ellips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7" name="文本框 6151"/>
          <p:cNvSpPr txBox="1"/>
          <p:nvPr/>
        </p:nvSpPr>
        <p:spPr>
          <a:xfrm>
            <a:off x="251700" y="692810"/>
            <a:ext cx="3068469" cy="584775"/>
          </a:xfrm>
          <a:prstGeom prst="rect">
            <a:avLst/>
          </a:prstGeom>
          <a:noFill/>
          <a:ln w="9525">
            <a:noFill/>
          </a:ln>
        </p:spPr>
        <p:txBody>
          <a:bodyPr wrap="none" anchor="t">
            <a:spAutoFit/>
          </a:bodyPr>
          <a:lstStyle/>
          <a:p>
            <a:r>
              <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rPr>
              <a:t>五、</a:t>
            </a:r>
            <a:r>
              <a:rPr lang="zh-CN" altLang="en-US" sz="3200" b="1" dirty="0" smtClean="0">
                <a:solidFill>
                  <a:srgbClr val="FF0000"/>
                </a:solidFill>
                <a:latin typeface="黑体" panose="02010609060101010101" pitchFamily="1" charset="-122"/>
                <a:ea typeface="黑体" panose="02010609060101010101" pitchFamily="1" charset="-122"/>
                <a:sym typeface="宋体" panose="02010600030101010101" pitchFamily="2" charset="-122"/>
              </a:rPr>
              <a:t>中共十九大</a:t>
            </a:r>
            <a:endPar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endParaRPr>
          </a:p>
        </p:txBody>
      </p:sp>
      <p:sp>
        <p:nvSpPr>
          <p:cNvPr id="8" name="文本框 7"/>
          <p:cNvSpPr txBox="1"/>
          <p:nvPr/>
        </p:nvSpPr>
        <p:spPr>
          <a:xfrm>
            <a:off x="160338" y="1844890"/>
            <a:ext cx="8983662" cy="3170099"/>
          </a:xfrm>
          <a:prstGeom prst="rect">
            <a:avLst/>
          </a:prstGeom>
          <a:noFill/>
          <a:ln w="9525">
            <a:noFill/>
          </a:ln>
        </p:spPr>
        <p:txBody>
          <a:bodyPr anchor="t">
            <a:spAutoFit/>
          </a:bodyPr>
          <a:lstStyle/>
          <a:p>
            <a:pPr>
              <a:lnSpc>
                <a:spcPts val="4000"/>
              </a:lnSpc>
            </a:pPr>
            <a:r>
              <a:rPr lang="en-US" altLang="zh-CN" sz="3200" b="1" dirty="0">
                <a:solidFill>
                  <a:srgbClr val="0000FF"/>
                </a:solidFill>
                <a:latin typeface="楷体" pitchFamily="49" charset="-122"/>
                <a:ea typeface="楷体" pitchFamily="49" charset="-122"/>
              </a:rPr>
              <a:t>1.</a:t>
            </a:r>
            <a:r>
              <a:rPr lang="zh-CN" altLang="en-US" sz="3200" b="1" dirty="0">
                <a:solidFill>
                  <a:srgbClr val="0000FF"/>
                </a:solidFill>
                <a:latin typeface="楷体" pitchFamily="49" charset="-122"/>
                <a:ea typeface="楷体" pitchFamily="49" charset="-122"/>
              </a:rPr>
              <a:t>时间：</a:t>
            </a:r>
            <a:r>
              <a:rPr lang="en-US" altLang="zh-CN" sz="3200" b="1" dirty="0">
                <a:solidFill>
                  <a:srgbClr val="0000FF"/>
                </a:solidFill>
                <a:latin typeface="楷体" pitchFamily="49" charset="-122"/>
                <a:ea typeface="楷体" pitchFamily="49" charset="-122"/>
              </a:rPr>
              <a:t>2017</a:t>
            </a:r>
            <a:r>
              <a:rPr lang="zh-CN" altLang="en-US" sz="3200" b="1" dirty="0">
                <a:solidFill>
                  <a:srgbClr val="0000FF"/>
                </a:solidFill>
                <a:latin typeface="楷体" pitchFamily="49" charset="-122"/>
                <a:ea typeface="楷体" pitchFamily="49" charset="-122"/>
              </a:rPr>
              <a:t>年</a:t>
            </a:r>
          </a:p>
          <a:p>
            <a:pPr>
              <a:lnSpc>
                <a:spcPts val="4000"/>
              </a:lnSpc>
            </a:pPr>
            <a:endParaRPr lang="en-US" altLang="zh-CN" sz="3200" b="1" dirty="0" smtClean="0">
              <a:solidFill>
                <a:srgbClr val="0000FF"/>
              </a:solidFill>
              <a:latin typeface="楷体" pitchFamily="49" charset="-122"/>
              <a:ea typeface="楷体" pitchFamily="49" charset="-122"/>
              <a:sym typeface="宋体" panose="02010600030101010101" pitchFamily="2" charset="-122"/>
            </a:endParaRPr>
          </a:p>
          <a:p>
            <a:pPr>
              <a:lnSpc>
                <a:spcPts val="4000"/>
              </a:lnSpc>
            </a:pPr>
            <a:r>
              <a:rPr lang="en-US" altLang="zh-CN" sz="3200" b="1" dirty="0" smtClean="0">
                <a:solidFill>
                  <a:srgbClr val="0000FF"/>
                </a:solidFill>
                <a:latin typeface="楷体" pitchFamily="49" charset="-122"/>
                <a:ea typeface="楷体" pitchFamily="49" charset="-122"/>
                <a:sym typeface="宋体" panose="02010600030101010101" pitchFamily="2" charset="-122"/>
              </a:rPr>
              <a:t>2.</a:t>
            </a:r>
            <a:r>
              <a:rPr lang="zh-CN" altLang="en-US" sz="3200" b="1" dirty="0" smtClean="0">
                <a:solidFill>
                  <a:srgbClr val="0000FF"/>
                </a:solidFill>
                <a:latin typeface="楷体" pitchFamily="49" charset="-122"/>
                <a:ea typeface="楷体" pitchFamily="49" charset="-122"/>
                <a:sym typeface="宋体" panose="02010600030101010101" pitchFamily="2" charset="-122"/>
              </a:rPr>
              <a:t>大会主题：</a:t>
            </a:r>
            <a:endParaRPr lang="en-US" altLang="zh-CN" sz="3200" b="1" dirty="0" smtClean="0">
              <a:solidFill>
                <a:srgbClr val="0000FF"/>
              </a:solidFill>
              <a:latin typeface="楷体" pitchFamily="49" charset="-122"/>
              <a:ea typeface="楷体" pitchFamily="49" charset="-122"/>
              <a:sym typeface="宋体" panose="02010600030101010101" pitchFamily="2" charset="-122"/>
            </a:endParaRPr>
          </a:p>
          <a:p>
            <a:pPr>
              <a:lnSpc>
                <a:spcPts val="4000"/>
              </a:lnSpc>
            </a:pPr>
            <a:r>
              <a:rPr lang="zh-CN" altLang="en-US" sz="2800" b="1" dirty="0" smtClean="0">
                <a:latin typeface="楷体" pitchFamily="49" charset="-122"/>
                <a:ea typeface="楷体" pitchFamily="49" charset="-122"/>
                <a:sym typeface="宋体" panose="02010600030101010101" pitchFamily="2" charset="-122"/>
              </a:rPr>
              <a:t>不</a:t>
            </a:r>
            <a:r>
              <a:rPr lang="zh-CN" altLang="en-US" sz="2800" b="1" dirty="0">
                <a:latin typeface="楷体" pitchFamily="49" charset="-122"/>
                <a:ea typeface="楷体" pitchFamily="49" charset="-122"/>
                <a:sym typeface="宋体" panose="02010600030101010101" pitchFamily="2" charset="-122"/>
              </a:rPr>
              <a:t>忘初心，牢记使命，高举中国特色</a:t>
            </a:r>
            <a:r>
              <a:rPr lang="zh-CN" altLang="en-US" sz="2800" b="1" dirty="0" smtClean="0">
                <a:latin typeface="楷体" pitchFamily="49" charset="-122"/>
                <a:ea typeface="楷体" pitchFamily="49" charset="-122"/>
                <a:sym typeface="宋体" panose="02010600030101010101" pitchFamily="2" charset="-122"/>
              </a:rPr>
              <a:t>社会主义伟大</a:t>
            </a:r>
            <a:r>
              <a:rPr lang="zh-CN" altLang="en-US" sz="2800" b="1" dirty="0">
                <a:latin typeface="楷体" pitchFamily="49" charset="-122"/>
                <a:ea typeface="楷体" pitchFamily="49" charset="-122"/>
                <a:sym typeface="宋体" panose="02010600030101010101" pitchFamily="2" charset="-122"/>
              </a:rPr>
              <a:t>旗帜，决胜全面建成小康社会，夺取</a:t>
            </a:r>
            <a:r>
              <a:rPr lang="zh-CN" altLang="en-US" sz="2800" b="1" dirty="0" smtClean="0">
                <a:latin typeface="楷体" pitchFamily="49" charset="-122"/>
                <a:ea typeface="楷体" pitchFamily="49" charset="-122"/>
                <a:sym typeface="宋体" panose="02010600030101010101" pitchFamily="2" charset="-122"/>
              </a:rPr>
              <a:t>新时代</a:t>
            </a:r>
            <a:r>
              <a:rPr lang="zh-CN" altLang="en-US" sz="2800" b="1" dirty="0">
                <a:latin typeface="楷体" pitchFamily="49" charset="-122"/>
                <a:ea typeface="楷体" pitchFamily="49" charset="-122"/>
                <a:sym typeface="宋体" panose="02010600030101010101" pitchFamily="2" charset="-122"/>
              </a:rPr>
              <a:t>中国特色社会主义伟大胜利，为实现</a:t>
            </a:r>
            <a:r>
              <a:rPr lang="zh-CN" altLang="en-US" sz="2800" b="1" dirty="0" smtClean="0">
                <a:latin typeface="楷体" pitchFamily="49" charset="-122"/>
                <a:ea typeface="楷体" pitchFamily="49" charset="-122"/>
                <a:sym typeface="宋体" panose="02010600030101010101" pitchFamily="2" charset="-122"/>
              </a:rPr>
              <a:t>中华民族</a:t>
            </a:r>
            <a:r>
              <a:rPr lang="zh-CN" altLang="en-US" sz="2800" b="1" dirty="0">
                <a:latin typeface="楷体" pitchFamily="49" charset="-122"/>
                <a:ea typeface="楷体" pitchFamily="49" charset="-122"/>
                <a:sym typeface="宋体" panose="02010600030101010101" pitchFamily="2" charset="-122"/>
              </a:rPr>
              <a:t>伟大复兴的中国梦不懈</a:t>
            </a:r>
            <a:r>
              <a:rPr lang="zh-CN" altLang="en-US" sz="2800" b="1" dirty="0" smtClean="0">
                <a:latin typeface="楷体" pitchFamily="49" charset="-122"/>
                <a:ea typeface="楷体" pitchFamily="49" charset="-122"/>
                <a:sym typeface="宋体" panose="02010600030101010101" pitchFamily="2" charset="-122"/>
              </a:rPr>
              <a:t>奋斗。</a:t>
            </a:r>
            <a:endParaRPr lang="en-US" altLang="zh-CN" sz="2800" b="1" dirty="0" smtClean="0">
              <a:latin typeface="楷体" pitchFamily="49" charset="-122"/>
              <a:ea typeface="楷体" pitchFamily="49" charset="-122"/>
              <a:sym typeface="宋体" panose="02010600030101010101" pitchFamily="2" charset="-122"/>
            </a:endParaRPr>
          </a:p>
        </p:txBody>
      </p:sp>
      <p:pic>
        <p:nvPicPr>
          <p:cNvPr id="5" name="图片 3" descr="cbb091ba2c5c05f55f2c9d3eae13b257.jpg"/>
          <p:cNvPicPr>
            <a:picLocks noChangeAspect="1"/>
          </p:cNvPicPr>
          <p:nvPr/>
        </p:nvPicPr>
        <p:blipFill>
          <a:blip r:embed="rId3" cstate="print">
            <a:clrChange>
              <a:clrFrom>
                <a:srgbClr val="F6F6F6"/>
              </a:clrFrom>
              <a:clrTo>
                <a:srgbClr val="F6F6F6">
                  <a:alpha val="0"/>
                </a:srgbClr>
              </a:clrTo>
            </a:clrChange>
          </a:blip>
          <a:srcRect t="18936" b="13647"/>
          <a:stretch>
            <a:fillRect/>
          </a:stretch>
        </p:blipFill>
        <p:spPr>
          <a:xfrm>
            <a:off x="5076035" y="188775"/>
            <a:ext cx="3635915" cy="1656115"/>
          </a:xfrm>
          <a:prstGeom prst="rect">
            <a:avLst/>
          </a:prstGeom>
          <a:noFill/>
          <a:ln w="9525">
            <a:noFill/>
          </a:ln>
        </p:spPr>
      </p:pic>
      <p:pic>
        <p:nvPicPr>
          <p:cNvPr id="6" name="图片 1" descr="未命名_meitu_2"/>
          <p:cNvPicPr>
            <a:picLocks noChangeAspect="1"/>
          </p:cNvPicPr>
          <p:nvPr/>
        </p:nvPicPr>
        <p:blipFill>
          <a:blip r:embed="rId4" cstate="print"/>
          <a:stretch>
            <a:fillRect/>
          </a:stretch>
        </p:blipFill>
        <p:spPr>
          <a:xfrm>
            <a:off x="0" y="5445140"/>
            <a:ext cx="9144000" cy="8763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0177"/>
                                        </p:tgtEl>
                                        <p:attrNameLst>
                                          <p:attrName>style.visibility</p:attrName>
                                        </p:attrNameLst>
                                      </p:cBhvr>
                                      <p:to>
                                        <p:strVal val="visible"/>
                                      </p:to>
                                    </p:set>
                                    <p:animEffect transition="in" filter="randombar(horizontal)">
                                      <p:cBhvr>
                                        <p:cTn id="7" dur="500"/>
                                        <p:tgtEl>
                                          <p:spTgt spid="50177"/>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900" decel="100000" fill="hold"/>
                                        <p:tgtEl>
                                          <p:spTgt spid="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p:bldP spid="8" grpId="0"/>
      <p:bldP spid="8"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图片1_meitu_1"/>
          <p:cNvPicPr>
            <a:picLocks noChangeAspect="1"/>
          </p:cNvPicPr>
          <p:nvPr/>
        </p:nvPicPr>
        <p:blipFill>
          <a:blip r:embed="rId3" cstate="print"/>
          <a:stretch>
            <a:fillRect/>
          </a:stretch>
        </p:blipFill>
        <p:spPr>
          <a:xfrm>
            <a:off x="3048000" y="764815"/>
            <a:ext cx="6096000" cy="5008562"/>
          </a:xfrm>
          <a:prstGeom prst="rect">
            <a:avLst/>
          </a:prstGeom>
          <a:noFill/>
          <a:ln w="9525">
            <a:noFill/>
          </a:ln>
        </p:spPr>
      </p:pic>
      <p:sp>
        <p:nvSpPr>
          <p:cNvPr id="7" name="文本框 6"/>
          <p:cNvSpPr txBox="1"/>
          <p:nvPr/>
        </p:nvSpPr>
        <p:spPr>
          <a:xfrm>
            <a:off x="3419920" y="1340855"/>
            <a:ext cx="4252913" cy="3538538"/>
          </a:xfrm>
          <a:prstGeom prst="rect">
            <a:avLst/>
          </a:prstGeom>
          <a:noFill/>
          <a:ln w="9525">
            <a:noFill/>
          </a:ln>
        </p:spPr>
        <p:txBody>
          <a:bodyPr anchor="t">
            <a:spAutoFit/>
          </a:bodyPr>
          <a:lstStyle/>
          <a:p>
            <a:r>
              <a:rPr lang="zh-CN" altLang="en-US" sz="2800" b="1" dirty="0" smtClean="0">
                <a:solidFill>
                  <a:srgbClr val="7030A0"/>
                </a:solidFill>
                <a:latin typeface="楷体" panose="02010609060101010101" pitchFamily="49" charset="-122"/>
                <a:ea typeface="楷体" panose="02010609060101010101" pitchFamily="49" charset="-122"/>
              </a:rPr>
              <a:t>报告</a:t>
            </a:r>
            <a:r>
              <a:rPr lang="zh-CN" altLang="en-US" sz="2800" b="1" dirty="0">
                <a:solidFill>
                  <a:srgbClr val="7030A0"/>
                </a:solidFill>
                <a:latin typeface="楷体" panose="02010609060101010101" pitchFamily="49" charset="-122"/>
                <a:ea typeface="楷体" panose="02010609060101010101" pitchFamily="49" charset="-122"/>
              </a:rPr>
              <a:t>指出：经过长期努力，中国特色社会主义进入了新时代，这是我国发展新的历史方位，我国社会主要矛盾已经转化为人民日益增长的美好生活需要和不平衡不</a:t>
            </a:r>
            <a:r>
              <a:rPr lang="zh-CN" altLang="en-US" sz="2800" b="1" dirty="0" smtClean="0">
                <a:solidFill>
                  <a:srgbClr val="7030A0"/>
                </a:solidFill>
                <a:latin typeface="楷体" panose="02010609060101010101" pitchFamily="49" charset="-122"/>
                <a:ea typeface="楷体" panose="02010609060101010101" pitchFamily="49" charset="-122"/>
              </a:rPr>
              <a:t>充分的发展</a:t>
            </a:r>
            <a:endParaRPr lang="en-US" altLang="zh-CN" sz="2800" b="1" dirty="0" smtClean="0">
              <a:solidFill>
                <a:srgbClr val="7030A0"/>
              </a:solidFill>
              <a:latin typeface="楷体" panose="02010609060101010101" pitchFamily="49" charset="-122"/>
              <a:ea typeface="楷体" panose="02010609060101010101" pitchFamily="49" charset="-122"/>
            </a:endParaRPr>
          </a:p>
          <a:p>
            <a:r>
              <a:rPr lang="zh-CN" altLang="en-US" sz="2800" b="1" dirty="0" smtClean="0">
                <a:solidFill>
                  <a:srgbClr val="7030A0"/>
                </a:solidFill>
                <a:latin typeface="楷体" panose="02010609060101010101" pitchFamily="49" charset="-122"/>
                <a:ea typeface="楷体" panose="02010609060101010101" pitchFamily="49" charset="-122"/>
              </a:rPr>
              <a:t>之间</a:t>
            </a:r>
            <a:r>
              <a:rPr lang="zh-CN" altLang="en-US" sz="2800" b="1" dirty="0">
                <a:solidFill>
                  <a:srgbClr val="7030A0"/>
                </a:solidFill>
                <a:latin typeface="楷体" panose="02010609060101010101" pitchFamily="49" charset="-122"/>
                <a:ea typeface="楷体" panose="02010609060101010101" pitchFamily="49" charset="-122"/>
              </a:rPr>
              <a:t>的</a:t>
            </a:r>
            <a:r>
              <a:rPr lang="zh-CN" altLang="en-US" sz="2800" b="1" dirty="0" smtClean="0">
                <a:solidFill>
                  <a:srgbClr val="7030A0"/>
                </a:solidFill>
                <a:latin typeface="楷体" panose="02010609060101010101" pitchFamily="49" charset="-122"/>
                <a:ea typeface="楷体" panose="02010609060101010101" pitchFamily="49" charset="-122"/>
              </a:rPr>
              <a:t>矛盾。</a:t>
            </a:r>
            <a:endParaRPr lang="zh-CN" altLang="en-US" sz="2800" b="1" dirty="0">
              <a:solidFill>
                <a:srgbClr val="7030A0"/>
              </a:solidFill>
              <a:latin typeface="楷体" panose="02010609060101010101" pitchFamily="49" charset="-122"/>
              <a:ea typeface="楷体" panose="02010609060101010101" pitchFamily="49" charset="-122"/>
            </a:endParaRPr>
          </a:p>
        </p:txBody>
      </p:sp>
      <p:sp>
        <p:nvSpPr>
          <p:cNvPr id="12" name="文本框 11"/>
          <p:cNvSpPr txBox="1"/>
          <p:nvPr/>
        </p:nvSpPr>
        <p:spPr>
          <a:xfrm>
            <a:off x="179695" y="1124840"/>
            <a:ext cx="3024210" cy="4131900"/>
          </a:xfrm>
          <a:prstGeom prst="rect">
            <a:avLst/>
          </a:prstGeom>
          <a:noFill/>
          <a:ln w="9525">
            <a:noFill/>
          </a:ln>
        </p:spPr>
        <p:txBody>
          <a:bodyPr wrap="square" anchor="t">
            <a:spAutoFit/>
          </a:bodyPr>
          <a:lstStyle/>
          <a:p>
            <a:pPr>
              <a:lnSpc>
                <a:spcPts val="3500"/>
              </a:lnSpc>
            </a:pPr>
            <a:r>
              <a:rPr lang="en-US" altLang="zh-CN" sz="3200" b="1" dirty="0">
                <a:solidFill>
                  <a:srgbClr val="0000FF"/>
                </a:solidFill>
                <a:latin typeface="楷体" pitchFamily="49" charset="-122"/>
                <a:ea typeface="楷体" pitchFamily="49" charset="-122"/>
                <a:sym typeface="宋体" panose="02010600030101010101" pitchFamily="2" charset="-122"/>
              </a:rPr>
              <a:t>3.</a:t>
            </a:r>
            <a:r>
              <a:rPr lang="zh-CN" altLang="en-US" sz="3200" b="1" dirty="0" smtClean="0">
                <a:solidFill>
                  <a:srgbClr val="0000FF"/>
                </a:solidFill>
                <a:latin typeface="楷体" pitchFamily="49" charset="-122"/>
                <a:ea typeface="楷体" pitchFamily="49" charset="-122"/>
                <a:sym typeface="宋体" panose="02010600030101010101" pitchFamily="2" charset="-122"/>
              </a:rPr>
              <a:t>内容：</a:t>
            </a:r>
            <a:endParaRPr lang="zh-CN" altLang="en-US" sz="3200" b="1" dirty="0">
              <a:solidFill>
                <a:srgbClr val="0000FF"/>
              </a:solidFill>
              <a:latin typeface="楷体" pitchFamily="49" charset="-122"/>
              <a:ea typeface="楷体" pitchFamily="49" charset="-122"/>
              <a:sym typeface="宋体" panose="02010600030101010101" pitchFamily="2" charset="-122"/>
            </a:endParaRPr>
          </a:p>
          <a:p>
            <a:pPr>
              <a:lnSpc>
                <a:spcPts val="3500"/>
              </a:lnSpc>
            </a:pPr>
            <a:endParaRPr lang="en-US" altLang="zh-CN" sz="2800" b="1" dirty="0" smtClean="0">
              <a:latin typeface="楷体" pitchFamily="49" charset="-122"/>
              <a:ea typeface="楷体" pitchFamily="49" charset="-122"/>
              <a:sym typeface="宋体" panose="02010600030101010101" pitchFamily="2" charset="-122"/>
            </a:endParaRPr>
          </a:p>
          <a:p>
            <a:pPr>
              <a:lnSpc>
                <a:spcPts val="3500"/>
              </a:lnSpc>
            </a:pPr>
            <a:r>
              <a:rPr lang="zh-CN" altLang="en-US" sz="2800" b="1" dirty="0" smtClean="0">
                <a:latin typeface="楷体" pitchFamily="49" charset="-122"/>
                <a:ea typeface="楷体" pitchFamily="49" charset="-122"/>
                <a:sym typeface="宋体" panose="02010600030101010101" pitchFamily="2" charset="-122"/>
              </a:rPr>
              <a:t>习近平</a:t>
            </a:r>
            <a:r>
              <a:rPr lang="zh-CN" altLang="en-US" sz="2800" b="1" dirty="0">
                <a:latin typeface="楷体" pitchFamily="49" charset="-122"/>
                <a:ea typeface="楷体" pitchFamily="49" charset="-122"/>
                <a:sym typeface="宋体" panose="02010600030101010101" pitchFamily="2" charset="-122"/>
              </a:rPr>
              <a:t>总书记在会上作了题为《决胜全面建成小康社会，夺取新时代中国特色社会主义伟大胜利》的</a:t>
            </a:r>
            <a:r>
              <a:rPr lang="zh-CN" altLang="en-US" sz="2800" b="1" dirty="0" smtClean="0">
                <a:latin typeface="楷体" pitchFamily="49" charset="-122"/>
                <a:ea typeface="楷体" pitchFamily="49" charset="-122"/>
                <a:sym typeface="宋体" panose="02010600030101010101" pitchFamily="2" charset="-122"/>
              </a:rPr>
              <a:t>报告。</a:t>
            </a:r>
            <a:endParaRPr lang="zh-CN" altLang="en-US" sz="2800"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5" name="图片 3"/>
          <p:cNvPicPr>
            <a:picLocks noChangeAspect="1"/>
          </p:cNvPicPr>
          <p:nvPr/>
        </p:nvPicPr>
        <p:blipFill>
          <a:blip r:embed="rId3" cstate="print"/>
          <a:stretch>
            <a:fillRect/>
          </a:stretch>
        </p:blipFill>
        <p:spPr>
          <a:xfrm>
            <a:off x="396875" y="503238"/>
            <a:ext cx="2857500" cy="2857500"/>
          </a:xfrm>
          <a:prstGeom prst="rect">
            <a:avLst/>
          </a:prstGeom>
          <a:noFill/>
          <a:ln w="9525">
            <a:noFill/>
          </a:ln>
        </p:spPr>
      </p:pic>
      <p:sp>
        <p:nvSpPr>
          <p:cNvPr id="8" name="文本框 7"/>
          <p:cNvSpPr txBox="1"/>
          <p:nvPr/>
        </p:nvSpPr>
        <p:spPr>
          <a:xfrm>
            <a:off x="3851950" y="908825"/>
            <a:ext cx="4365625" cy="1814512"/>
          </a:xfrm>
          <a:prstGeom prst="rect">
            <a:avLst/>
          </a:prstGeom>
          <a:noFill/>
          <a:ln w="9525" cap="flat" cmpd="sng">
            <a:solidFill>
              <a:srgbClr val="C00000"/>
            </a:solidFill>
            <a:prstDash val="solid"/>
            <a:round/>
            <a:headEnd type="none" w="med" len="med"/>
            <a:tailEnd type="none" w="med" len="med"/>
          </a:ln>
        </p:spPr>
        <p:txBody>
          <a:bodyPr anchor="t">
            <a:spAutoFit/>
          </a:bodyPr>
          <a:lstStyle/>
          <a:p>
            <a:r>
              <a:rPr lang="zh-CN" altLang="en-US" sz="2800" b="1" dirty="0">
                <a:latin typeface="楷体" panose="02010609060101010101" pitchFamily="49" charset="-122"/>
                <a:ea typeface="楷体" panose="02010609060101010101" pitchFamily="49" charset="-122"/>
              </a:rPr>
              <a:t>在中共十九大上，习近平新时代中国特色社会主义思想被确立为中国共产党必须长期坚持的</a:t>
            </a:r>
            <a:r>
              <a:rPr lang="zh-CN" altLang="en-US" sz="2800" b="1" dirty="0" smtClean="0">
                <a:solidFill>
                  <a:srgbClr val="FF0000"/>
                </a:solidFill>
                <a:latin typeface="楷体" panose="02010609060101010101" pitchFamily="49" charset="-122"/>
                <a:ea typeface="楷体" panose="02010609060101010101" pitchFamily="49" charset="-122"/>
              </a:rPr>
              <a:t>指导思想</a:t>
            </a:r>
            <a:r>
              <a:rPr lang="zh-CN" altLang="en-US"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9" name="文本框 8"/>
          <p:cNvSpPr txBox="1"/>
          <p:nvPr/>
        </p:nvSpPr>
        <p:spPr>
          <a:xfrm>
            <a:off x="323705" y="3933035"/>
            <a:ext cx="8232237" cy="2246769"/>
          </a:xfrm>
          <a:prstGeom prst="rect">
            <a:avLst/>
          </a:prstGeom>
          <a:noFill/>
          <a:ln w="9525" cap="flat" cmpd="sng">
            <a:solidFill>
              <a:srgbClr val="C00000"/>
            </a:solidFill>
            <a:prstDash val="solid"/>
            <a:round/>
            <a:headEnd type="none" w="med" len="med"/>
            <a:tailEnd type="none" w="med" len="med"/>
          </a:ln>
        </p:spPr>
        <p:txBody>
          <a:bodyPr wrap="square" anchor="t">
            <a:spAutoFit/>
          </a:bodyPr>
          <a:lstStyle/>
          <a:p>
            <a:r>
              <a:rPr lang="zh-CN" altLang="en-US" sz="2800" b="1" dirty="0" smtClean="0">
                <a:latin typeface="楷体" panose="02010609060101010101" pitchFamily="49" charset="-122"/>
                <a:ea typeface="楷体" panose="02010609060101010101" pitchFamily="49" charset="-122"/>
              </a:rPr>
              <a:t>    习近平新时代中国特色社会主义思想是</a:t>
            </a:r>
            <a:r>
              <a:rPr lang="zh-CN" altLang="en-US" sz="2800" b="1" dirty="0">
                <a:latin typeface="楷体" panose="02010609060101010101" pitchFamily="49" charset="-122"/>
                <a:ea typeface="楷体" panose="02010609060101010101" pitchFamily="49" charset="-122"/>
              </a:rPr>
              <a:t>马克思主义中国化</a:t>
            </a:r>
            <a:r>
              <a:rPr lang="zh-CN" altLang="en-US" sz="2800" b="1" dirty="0">
                <a:solidFill>
                  <a:srgbClr val="E40D08"/>
                </a:solidFill>
                <a:latin typeface="楷体" panose="02010609060101010101" pitchFamily="49" charset="-122"/>
                <a:ea typeface="楷体" panose="02010609060101010101" pitchFamily="49" charset="-122"/>
              </a:rPr>
              <a:t>最新</a:t>
            </a:r>
            <a:r>
              <a:rPr lang="zh-CN" altLang="en-US" sz="2800" b="1" dirty="0" smtClean="0">
                <a:solidFill>
                  <a:srgbClr val="E40D08"/>
                </a:solidFill>
                <a:latin typeface="楷体" panose="02010609060101010101" pitchFamily="49" charset="-122"/>
                <a:ea typeface="楷体" panose="02010609060101010101" pitchFamily="49" charset="-122"/>
              </a:rPr>
              <a:t>成果；</a:t>
            </a:r>
            <a:r>
              <a:rPr lang="zh-CN" altLang="en-US" sz="2800" b="1" dirty="0" smtClean="0">
                <a:latin typeface="楷体" panose="02010609060101010101" pitchFamily="49" charset="-122"/>
                <a:ea typeface="楷体" panose="02010609060101010101" pitchFamily="49" charset="-122"/>
              </a:rPr>
              <a:t>是党和人民实践经验和集体</a:t>
            </a:r>
            <a:r>
              <a:rPr lang="zh-CN" altLang="en-US" sz="2800" b="1" dirty="0" smtClean="0">
                <a:solidFill>
                  <a:srgbClr val="E40D08"/>
                </a:solidFill>
                <a:latin typeface="楷体" panose="02010609060101010101" pitchFamily="49" charset="-122"/>
                <a:ea typeface="楷体" panose="02010609060101010101" pitchFamily="49" charset="-122"/>
              </a:rPr>
              <a:t>智慧结晶；</a:t>
            </a:r>
            <a:r>
              <a:rPr lang="zh-CN" altLang="en-US" sz="2800" b="1" dirty="0" smtClean="0">
                <a:latin typeface="楷体" panose="02010609060101010101" pitchFamily="49" charset="-122"/>
                <a:ea typeface="楷体" panose="02010609060101010101" pitchFamily="49" charset="-122"/>
              </a:rPr>
              <a:t>是</a:t>
            </a:r>
            <a:r>
              <a:rPr lang="zh-CN" altLang="en-US" sz="2800" b="1" dirty="0">
                <a:latin typeface="楷体" panose="02010609060101010101" pitchFamily="49" charset="-122"/>
                <a:ea typeface="楷体" panose="02010609060101010101" pitchFamily="49" charset="-122"/>
              </a:rPr>
              <a:t>中国特色社会主义理论体系的</a:t>
            </a:r>
            <a:r>
              <a:rPr lang="zh-CN" altLang="en-US" sz="2800" b="1" dirty="0">
                <a:solidFill>
                  <a:srgbClr val="E40D08"/>
                </a:solidFill>
                <a:latin typeface="楷体" panose="02010609060101010101" pitchFamily="49" charset="-122"/>
                <a:ea typeface="楷体" panose="02010609060101010101" pitchFamily="49" charset="-122"/>
              </a:rPr>
              <a:t>重要</a:t>
            </a:r>
            <a:r>
              <a:rPr lang="zh-CN" altLang="en-US" sz="2800" b="1" dirty="0" smtClean="0">
                <a:solidFill>
                  <a:srgbClr val="E40D08"/>
                </a:solidFill>
                <a:latin typeface="楷体" panose="02010609060101010101" pitchFamily="49" charset="-122"/>
                <a:ea typeface="楷体" panose="02010609060101010101" pitchFamily="49" charset="-122"/>
              </a:rPr>
              <a:t>组成部分；</a:t>
            </a:r>
            <a:r>
              <a:rPr lang="zh-CN" altLang="en-US" sz="2800" b="1" dirty="0" smtClean="0">
                <a:latin typeface="楷体" panose="02010609060101010101" pitchFamily="49" charset="-122"/>
                <a:ea typeface="楷体" panose="02010609060101010101" pitchFamily="49" charset="-122"/>
              </a:rPr>
              <a:t>是全党全国人民为实现中华民族伟大复兴而奋斗的</a:t>
            </a:r>
            <a:r>
              <a:rPr lang="zh-CN" altLang="en-US" sz="2800" b="1" dirty="0" smtClean="0">
                <a:solidFill>
                  <a:srgbClr val="E40D08"/>
                </a:solidFill>
                <a:latin typeface="楷体" panose="02010609060101010101" pitchFamily="49" charset="-122"/>
                <a:ea typeface="楷体" panose="02010609060101010101" pitchFamily="49" charset="-122"/>
              </a:rPr>
              <a:t>行动指南。</a:t>
            </a:r>
            <a:endParaRPr lang="zh-CN" altLang="en-US" sz="2800" b="1" dirty="0">
              <a:solidFill>
                <a:srgbClr val="E40D08"/>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2225"/>
                                        </p:tgtEl>
                                        <p:attrNameLst>
                                          <p:attrName>style.visibility</p:attrName>
                                        </p:attrNameLst>
                                      </p:cBhvr>
                                      <p:to>
                                        <p:strVal val="visible"/>
                                      </p:to>
                                    </p:set>
                                    <p:animEffect transition="in" filter="randombar(horizontal)">
                                      <p:cBhvr>
                                        <p:cTn id="7" dur="500"/>
                                        <p:tgtEl>
                                          <p:spTgt spid="5222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10"/>
          <p:cNvGrpSpPr/>
          <p:nvPr/>
        </p:nvGrpSpPr>
        <p:grpSpPr bwMode="auto">
          <a:xfrm>
            <a:off x="0" y="0"/>
            <a:ext cx="9143999" cy="6858000"/>
            <a:chOff x="1134364" y="1562100"/>
            <a:chExt cx="7384939" cy="4469753"/>
          </a:xfrm>
        </p:grpSpPr>
        <p:sp>
          <p:nvSpPr>
            <p:cNvPr id="6" name="MH_Other_4"/>
            <p:cNvSpPr/>
            <p:nvPr/>
          </p:nvSpPr>
          <p:spPr>
            <a:xfrm>
              <a:off x="1134364" y="1562100"/>
              <a:ext cx="7384939" cy="4469753"/>
            </a:xfrm>
            <a:prstGeom prst="roundRect">
              <a:avLst>
                <a:gd name="adj" fmla="val 218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120000"/>
                </a:lnSpc>
                <a:spcBef>
                  <a:spcPts val="0"/>
                </a:spcBef>
                <a:spcAft>
                  <a:spcPts val="0"/>
                </a:spcAft>
                <a:defRPr/>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5" name="MH_Text_1"/>
            <p:cNvSpPr/>
            <p:nvPr>
              <p:custDataLst>
                <p:tags r:id="rId1"/>
              </p:custDataLst>
            </p:nvPr>
          </p:nvSpPr>
          <p:spPr>
            <a:xfrm>
              <a:off x="1279491" y="1732065"/>
              <a:ext cx="7118266" cy="4129822"/>
            </a:xfrm>
            <a:prstGeom prst="roundRect">
              <a:avLst>
                <a:gd name="adj" fmla="val 219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79998" tIns="89998" rIns="179998" bIns="89998" anchor="ctr"/>
            <a:lstStyle/>
            <a:p>
              <a:pPr eaLnBrk="1" hangingPunct="1">
                <a:lnSpc>
                  <a:spcPts val="3600"/>
                </a:lnSpc>
                <a:spcAft>
                  <a:spcPts val="600"/>
                </a:spcAft>
                <a:buFont typeface="Arial" panose="020B0604020202020204" pitchFamily="34" charset="0"/>
                <a:defRPr/>
              </a:pPr>
              <a:endPar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32769" name="文本框 2"/>
          <p:cNvSpPr txBox="1"/>
          <p:nvPr/>
        </p:nvSpPr>
        <p:spPr>
          <a:xfrm>
            <a:off x="467715" y="1196845"/>
            <a:ext cx="8136566" cy="4062651"/>
          </a:xfrm>
          <a:prstGeom prst="rect">
            <a:avLst/>
          </a:prstGeom>
          <a:noFill/>
          <a:ln w="9525">
            <a:noFill/>
          </a:ln>
        </p:spPr>
        <p:txBody>
          <a:bodyPr wrap="square" anchor="t">
            <a:spAutoFit/>
          </a:bodyPr>
          <a:lstStyle/>
          <a:p>
            <a:pPr>
              <a:lnSpc>
                <a:spcPct val="150000"/>
              </a:lnSpc>
            </a:pPr>
            <a:r>
              <a:rPr lang="zh-CN" altLang="en-US" sz="3200" b="1" dirty="0">
                <a:solidFill>
                  <a:srgbClr val="FF0000"/>
                </a:solidFill>
                <a:latin typeface="黑体" pitchFamily="49" charset="-122"/>
                <a:ea typeface="黑体" pitchFamily="49" charset="-122"/>
              </a:rPr>
              <a:t>【学习目标】</a:t>
            </a:r>
          </a:p>
          <a:p>
            <a:pPr>
              <a:lnSpc>
                <a:spcPct val="150000"/>
              </a:lnSpc>
            </a:pPr>
            <a:r>
              <a:rPr lang="en-US" altLang="zh-CN" sz="2800" b="1" dirty="0" smtClean="0">
                <a:solidFill>
                  <a:srgbClr val="0000FF"/>
                </a:solidFill>
                <a:latin typeface="黑体" pitchFamily="49" charset="-122"/>
                <a:ea typeface="黑体" pitchFamily="49" charset="-122"/>
                <a:sym typeface="宋体" panose="02010600030101010101" pitchFamily="2" charset="-122"/>
              </a:rPr>
              <a:t>1.</a:t>
            </a:r>
            <a:r>
              <a:rPr lang="zh-CN" altLang="en-US" sz="2800" b="1" dirty="0" smtClean="0">
                <a:solidFill>
                  <a:srgbClr val="0000FF"/>
                </a:solidFill>
                <a:latin typeface="黑体" pitchFamily="49" charset="-122"/>
                <a:ea typeface="黑体" pitchFamily="49" charset="-122"/>
                <a:sym typeface="宋体" panose="02010600030101010101" pitchFamily="2" charset="-122"/>
              </a:rPr>
              <a:t>掌握邓小平理论的形成及其指导地位的确立。</a:t>
            </a:r>
            <a:endParaRPr lang="zh-CN" altLang="en-US" sz="2800" b="1" dirty="0">
              <a:solidFill>
                <a:srgbClr val="0000FF"/>
              </a:solidFill>
              <a:latin typeface="黑体" pitchFamily="49" charset="-122"/>
              <a:ea typeface="黑体" pitchFamily="49" charset="-122"/>
            </a:endParaRPr>
          </a:p>
          <a:p>
            <a:pPr>
              <a:lnSpc>
                <a:spcPct val="150000"/>
              </a:lnSpc>
            </a:pPr>
            <a:r>
              <a:rPr lang="en-US" altLang="zh-CN" sz="2800" b="1" dirty="0">
                <a:solidFill>
                  <a:srgbClr val="0000FF"/>
                </a:solidFill>
                <a:latin typeface="黑体" pitchFamily="49" charset="-122"/>
                <a:ea typeface="黑体" pitchFamily="49" charset="-122"/>
                <a:sym typeface="宋体" panose="02010600030101010101" pitchFamily="2" charset="-122"/>
              </a:rPr>
              <a:t>2.</a:t>
            </a:r>
            <a:r>
              <a:rPr lang="zh-CN" altLang="zh-CN" sz="2800" b="1" dirty="0" smtClean="0">
                <a:solidFill>
                  <a:srgbClr val="0000FF"/>
                </a:solidFill>
                <a:latin typeface="黑体" pitchFamily="49" charset="-122"/>
                <a:ea typeface="黑体" pitchFamily="49" charset="-122"/>
                <a:sym typeface="宋体" panose="02010600030101010101" pitchFamily="2" charset="-122"/>
              </a:rPr>
              <a:t>知道</a:t>
            </a:r>
            <a:r>
              <a:rPr lang="zh-CN" altLang="en-US" sz="2800" b="1" dirty="0" smtClean="0">
                <a:solidFill>
                  <a:srgbClr val="0000FF"/>
                </a:solidFill>
                <a:latin typeface="黑体" pitchFamily="49" charset="-122"/>
                <a:ea typeface="黑体" pitchFamily="49" charset="-122"/>
                <a:sym typeface="宋体" panose="02010600030101010101" pitchFamily="2" charset="-122"/>
              </a:rPr>
              <a:t>中国共产党第十六次全国代表大会以来我国取得的新成就。</a:t>
            </a:r>
            <a:endParaRPr lang="en-US" altLang="zh-CN" sz="2800" b="1" dirty="0" smtClean="0">
              <a:solidFill>
                <a:srgbClr val="0000FF"/>
              </a:solidFill>
              <a:latin typeface="黑体" pitchFamily="49" charset="-122"/>
              <a:ea typeface="黑体" pitchFamily="49" charset="-122"/>
              <a:sym typeface="宋体" panose="02010600030101010101" pitchFamily="2" charset="-122"/>
            </a:endParaRPr>
          </a:p>
          <a:p>
            <a:pPr>
              <a:lnSpc>
                <a:spcPct val="150000"/>
              </a:lnSpc>
            </a:pPr>
            <a:r>
              <a:rPr lang="en-US" altLang="zh-CN" sz="2800" b="1" dirty="0" smtClean="0">
                <a:solidFill>
                  <a:srgbClr val="0000FF"/>
                </a:solidFill>
                <a:latin typeface="黑体" pitchFamily="49" charset="-122"/>
                <a:ea typeface="黑体" pitchFamily="49" charset="-122"/>
                <a:sym typeface="宋体" panose="02010600030101010101" pitchFamily="2" charset="-122"/>
              </a:rPr>
              <a:t>3</a:t>
            </a:r>
            <a:r>
              <a:rPr lang="zh-CN" altLang="en-US" sz="2800" b="1" dirty="0" smtClean="0">
                <a:solidFill>
                  <a:srgbClr val="0000FF"/>
                </a:solidFill>
                <a:latin typeface="黑体" pitchFamily="49" charset="-122"/>
                <a:ea typeface="黑体" pitchFamily="49" charset="-122"/>
                <a:sym typeface="宋体" panose="02010600030101010101" pitchFamily="2" charset="-122"/>
              </a:rPr>
              <a:t>、理解中国特色社会主义理论体系的主要内容，认识其对于社会主义现代化建设的重要性。</a:t>
            </a:r>
            <a:endParaRPr lang="zh-CN" altLang="zh-CN" sz="2800" b="1" dirty="0">
              <a:solidFill>
                <a:srgbClr val="0000FF"/>
              </a:solidFill>
              <a:latin typeface="黑体" pitchFamily="49" charset="-122"/>
              <a:ea typeface="黑体" pitchFamily="49" charset="-122"/>
            </a:endParaRPr>
          </a:p>
        </p:txBody>
      </p:sp>
    </p:spTree>
  </p:cSld>
  <p:clrMapOvr>
    <a:masterClrMapping/>
  </p:clrMapOvr>
  <p:transition advTm="1931">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49" name="Picture 4" descr="C:\Users\ADMINI~1\AppData\Local\Temp\ksohtml\wps5F02.tmp.jpg"/>
          <p:cNvPicPr>
            <a:picLocks noChangeAspect="1"/>
          </p:cNvPicPr>
          <p:nvPr/>
        </p:nvPicPr>
        <p:blipFill>
          <a:blip r:embed="rId3" cstate="print"/>
          <a:stretch>
            <a:fillRect/>
          </a:stretch>
        </p:blipFill>
        <p:spPr>
          <a:xfrm>
            <a:off x="4572000" y="-152400"/>
            <a:ext cx="19050" cy="19050"/>
          </a:xfrm>
          <a:prstGeom prst="rect">
            <a:avLst/>
          </a:prstGeom>
          <a:noFill/>
          <a:ln w="9525">
            <a:noFill/>
          </a:ln>
        </p:spPr>
      </p:pic>
      <p:sp>
        <p:nvSpPr>
          <p:cNvPr id="53265" name="文本框 40"/>
          <p:cNvSpPr txBox="1"/>
          <p:nvPr/>
        </p:nvSpPr>
        <p:spPr>
          <a:xfrm>
            <a:off x="4591050" y="2709863"/>
            <a:ext cx="4405313" cy="644525"/>
          </a:xfrm>
          <a:prstGeom prst="rect">
            <a:avLst/>
          </a:prstGeom>
          <a:noFill/>
          <a:ln w="9525">
            <a:noFill/>
          </a:ln>
        </p:spPr>
        <p:txBody>
          <a:bodyPr wrap="square" anchor="t">
            <a:spAutoFit/>
          </a:bodyPr>
          <a:lstStyle/>
          <a:p>
            <a:r>
              <a:rPr lang="zh-CN" altLang="en-US" b="1" dirty="0">
                <a:latin typeface="楷体" pitchFamily="49" charset="-122"/>
                <a:ea typeface="楷体" pitchFamily="49" charset="-122"/>
              </a:rPr>
              <a:t>中共十五大</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邓小平</a:t>
            </a:r>
            <a:r>
              <a:rPr lang="zh-CN" altLang="en-US" b="1" dirty="0" smtClean="0">
                <a:latin typeface="楷体" pitchFamily="49" charset="-122"/>
                <a:ea typeface="楷体" pitchFamily="49" charset="-122"/>
              </a:rPr>
              <a:t>理论确立</a:t>
            </a:r>
            <a:r>
              <a:rPr lang="zh-CN" altLang="en-US" b="1" dirty="0">
                <a:latin typeface="楷体" pitchFamily="49" charset="-122"/>
                <a:ea typeface="楷体" pitchFamily="49" charset="-122"/>
              </a:rPr>
              <a:t>为党的指导思想</a:t>
            </a:r>
          </a:p>
        </p:txBody>
      </p:sp>
      <p:sp>
        <p:nvSpPr>
          <p:cNvPr id="53266" name="文本框 41"/>
          <p:cNvSpPr txBox="1"/>
          <p:nvPr/>
        </p:nvSpPr>
        <p:spPr>
          <a:xfrm>
            <a:off x="4638675" y="3705225"/>
            <a:ext cx="4405313" cy="644525"/>
          </a:xfrm>
          <a:prstGeom prst="rect">
            <a:avLst/>
          </a:prstGeom>
          <a:noFill/>
          <a:ln w="9525">
            <a:noFill/>
          </a:ln>
        </p:spPr>
        <p:txBody>
          <a:bodyPr wrap="square" anchor="t">
            <a:spAutoFit/>
          </a:bodyPr>
          <a:lstStyle/>
          <a:p>
            <a:r>
              <a:rPr lang="zh-CN" altLang="en-US" b="1" dirty="0">
                <a:latin typeface="楷体" pitchFamily="49" charset="-122"/>
                <a:ea typeface="楷体" pitchFamily="49" charset="-122"/>
              </a:rPr>
              <a:t>中共十六大</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三个代表</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重要思想被确立为中国共产党的指导思想</a:t>
            </a:r>
          </a:p>
        </p:txBody>
      </p:sp>
      <p:sp>
        <p:nvSpPr>
          <p:cNvPr id="53267" name="文本框 42"/>
          <p:cNvSpPr txBox="1"/>
          <p:nvPr/>
        </p:nvSpPr>
        <p:spPr>
          <a:xfrm>
            <a:off x="4638675" y="4349750"/>
            <a:ext cx="4432300" cy="368300"/>
          </a:xfrm>
          <a:prstGeom prst="rect">
            <a:avLst/>
          </a:prstGeom>
          <a:noFill/>
          <a:ln w="9525">
            <a:noFill/>
          </a:ln>
        </p:spPr>
        <p:txBody>
          <a:bodyPr wrap="square" anchor="t">
            <a:spAutoFit/>
          </a:bodyPr>
          <a:lstStyle/>
          <a:p>
            <a:r>
              <a:rPr lang="zh-CN" altLang="en-US" b="1" dirty="0">
                <a:latin typeface="楷体" pitchFamily="49" charset="-122"/>
                <a:ea typeface="楷体" pitchFamily="49" charset="-122"/>
              </a:rPr>
              <a:t>中共十七大</a:t>
            </a:r>
            <a:r>
              <a:rPr lang="en-US" altLang="zh-CN" b="1" dirty="0">
                <a:latin typeface="楷体" pitchFamily="49" charset="-122"/>
                <a:ea typeface="楷体" pitchFamily="49" charset="-122"/>
              </a:rPr>
              <a:t>——</a:t>
            </a:r>
            <a:r>
              <a:rPr lang="zh-CN" altLang="zh-CN" b="1" dirty="0">
                <a:latin typeface="楷体" pitchFamily="49" charset="-122"/>
                <a:ea typeface="楷体" pitchFamily="49" charset="-122"/>
              </a:rPr>
              <a:t>深入贯彻落实科学发展观</a:t>
            </a:r>
          </a:p>
        </p:txBody>
      </p:sp>
      <p:sp>
        <p:nvSpPr>
          <p:cNvPr id="53268" name="文本框 43"/>
          <p:cNvSpPr txBox="1"/>
          <p:nvPr/>
        </p:nvSpPr>
        <p:spPr>
          <a:xfrm>
            <a:off x="4702175" y="4803775"/>
            <a:ext cx="4306888" cy="644525"/>
          </a:xfrm>
          <a:prstGeom prst="rect">
            <a:avLst/>
          </a:prstGeom>
          <a:noFill/>
          <a:ln w="9525">
            <a:noFill/>
          </a:ln>
        </p:spPr>
        <p:txBody>
          <a:bodyPr wrap="square" anchor="t">
            <a:spAutoFit/>
          </a:bodyPr>
          <a:lstStyle/>
          <a:p>
            <a:r>
              <a:rPr lang="zh-CN" altLang="en-US" b="1" dirty="0">
                <a:latin typeface="楷体" pitchFamily="49" charset="-122"/>
                <a:ea typeface="楷体" pitchFamily="49" charset="-122"/>
              </a:rPr>
              <a:t>中共十八大</a:t>
            </a:r>
            <a:r>
              <a:rPr lang="en-US" altLang="zh-CN" b="1" dirty="0">
                <a:latin typeface="楷体" pitchFamily="49" charset="-122"/>
                <a:ea typeface="楷体" pitchFamily="49" charset="-122"/>
              </a:rPr>
              <a:t>——</a:t>
            </a:r>
            <a:r>
              <a:rPr lang="zh-CN" altLang="zh-CN" b="1" dirty="0">
                <a:latin typeface="楷体" pitchFamily="49" charset="-122"/>
                <a:ea typeface="楷体" pitchFamily="49" charset="-122"/>
              </a:rPr>
              <a:t>科学发展观被确立为中国共产党的指导思想</a:t>
            </a:r>
          </a:p>
        </p:txBody>
      </p:sp>
      <p:sp>
        <p:nvSpPr>
          <p:cNvPr id="53269" name="文本框 44"/>
          <p:cNvSpPr txBox="1"/>
          <p:nvPr/>
        </p:nvSpPr>
        <p:spPr>
          <a:xfrm>
            <a:off x="4702175" y="5448300"/>
            <a:ext cx="4432300" cy="922338"/>
          </a:xfrm>
          <a:prstGeom prst="rect">
            <a:avLst/>
          </a:prstGeom>
          <a:noFill/>
          <a:ln w="9525">
            <a:noFill/>
          </a:ln>
        </p:spPr>
        <p:txBody>
          <a:bodyPr wrap="square" anchor="t">
            <a:spAutoFit/>
          </a:bodyPr>
          <a:lstStyle/>
          <a:p>
            <a:r>
              <a:rPr lang="zh-CN" altLang="en-US" b="1">
                <a:latin typeface="楷体" pitchFamily="49" charset="-122"/>
                <a:ea typeface="楷体" pitchFamily="49" charset="-122"/>
              </a:rPr>
              <a:t>中共十九大</a:t>
            </a:r>
            <a:r>
              <a:rPr lang="en-US" altLang="zh-CN" b="1">
                <a:latin typeface="楷体" pitchFamily="49" charset="-122"/>
                <a:ea typeface="楷体" pitchFamily="49" charset="-122"/>
              </a:rPr>
              <a:t>——</a:t>
            </a:r>
            <a:r>
              <a:rPr lang="zh-CN" altLang="en-US" b="1">
                <a:latin typeface="楷体" pitchFamily="49" charset="-122"/>
                <a:ea typeface="楷体" pitchFamily="49" charset="-122"/>
              </a:rPr>
              <a:t>习近</a:t>
            </a:r>
            <a:r>
              <a:rPr lang="zh-CN" altLang="zh-CN" b="1">
                <a:latin typeface="楷体" pitchFamily="49" charset="-122"/>
                <a:ea typeface="楷体" pitchFamily="49" charset="-122"/>
              </a:rPr>
              <a:t>平新时代中国特色社会主义思想被确立为中国共产党必须长期坚持的指导思想</a:t>
            </a:r>
          </a:p>
        </p:txBody>
      </p:sp>
      <p:grpSp>
        <p:nvGrpSpPr>
          <p:cNvPr id="53255" name="组合 3"/>
          <p:cNvGrpSpPr/>
          <p:nvPr/>
        </p:nvGrpSpPr>
        <p:grpSpPr>
          <a:xfrm>
            <a:off x="248920" y="561975"/>
            <a:ext cx="8945880" cy="5175250"/>
            <a:chOff x="844" y="775"/>
            <a:chExt cx="14087" cy="8150"/>
          </a:xfrm>
        </p:grpSpPr>
        <p:sp>
          <p:nvSpPr>
            <p:cNvPr id="53256" name="文本框 38"/>
            <p:cNvSpPr txBox="1"/>
            <p:nvPr/>
          </p:nvSpPr>
          <p:spPr>
            <a:xfrm>
              <a:off x="7368" y="1940"/>
              <a:ext cx="7326" cy="580"/>
            </a:xfrm>
            <a:prstGeom prst="rect">
              <a:avLst/>
            </a:prstGeom>
            <a:noFill/>
            <a:ln w="9525">
              <a:noFill/>
            </a:ln>
          </p:spPr>
          <p:txBody>
            <a:bodyPr wrap="square" anchor="t">
              <a:spAutoFit/>
            </a:bodyPr>
            <a:lstStyle/>
            <a:p>
              <a:r>
                <a:rPr lang="zh-CN" altLang="en-US" b="1" dirty="0">
                  <a:latin typeface="楷体" pitchFamily="49" charset="-122"/>
                  <a:ea typeface="楷体" pitchFamily="49" charset="-122"/>
                </a:rPr>
                <a:t>中共十三大</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阐述社会主义初级阶段理论</a:t>
              </a:r>
              <a:endParaRPr lang="zh-CN" altLang="en-US" b="1" dirty="0">
                <a:latin typeface="楷体" pitchFamily="49" charset="-122"/>
                <a:ea typeface="楷体" pitchFamily="49" charset="-122"/>
              </a:endParaRPr>
            </a:p>
          </p:txBody>
        </p:sp>
        <p:sp>
          <p:nvSpPr>
            <p:cNvPr id="53257" name="文本框 17"/>
            <p:cNvSpPr txBox="1"/>
            <p:nvPr/>
          </p:nvSpPr>
          <p:spPr>
            <a:xfrm>
              <a:off x="844" y="2255"/>
              <a:ext cx="1066" cy="6670"/>
            </a:xfrm>
            <a:prstGeom prst="rect">
              <a:avLst/>
            </a:prstGeom>
            <a:solidFill>
              <a:schemeClr val="bg1"/>
            </a:solidFill>
            <a:ln w="9525" cap="flat" cmpd="sng">
              <a:solidFill>
                <a:schemeClr val="bg1"/>
              </a:solidFill>
              <a:prstDash val="solid"/>
              <a:round/>
              <a:headEnd type="none" w="med" len="med"/>
              <a:tailEnd type="none" w="med" len="med"/>
            </a:ln>
          </p:spPr>
          <p:txBody>
            <a:bodyPr vert="eaVert" wrap="square" anchor="t">
              <a:spAutoFit/>
            </a:bodyPr>
            <a:lstStyle/>
            <a:p>
              <a:r>
                <a:rPr lang="zh-CN" altLang="en-US" sz="3200" b="1" dirty="0">
                  <a:solidFill>
                    <a:srgbClr val="0000FF"/>
                  </a:solidFill>
                  <a:latin typeface="楷体" pitchFamily="49" charset="-122"/>
                  <a:ea typeface="楷体" pitchFamily="49" charset="-122"/>
                </a:rPr>
                <a:t>建设中国特色社会主义</a:t>
              </a:r>
            </a:p>
          </p:txBody>
        </p:sp>
        <p:sp>
          <p:nvSpPr>
            <p:cNvPr id="21" name="右箭头 20"/>
            <p:cNvSpPr/>
            <p:nvPr/>
          </p:nvSpPr>
          <p:spPr>
            <a:xfrm>
              <a:off x="1987" y="5172"/>
              <a:ext cx="907" cy="23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b="1" strike="noStrike" noProof="1">
                <a:solidFill>
                  <a:srgbClr val="FF0000"/>
                </a:solidFill>
                <a:latin typeface="楷体" pitchFamily="49" charset="-122"/>
                <a:ea typeface="楷体" pitchFamily="49" charset="-122"/>
              </a:endParaRPr>
            </a:p>
          </p:txBody>
        </p:sp>
        <p:sp>
          <p:nvSpPr>
            <p:cNvPr id="22" name="左中括号 21"/>
            <p:cNvSpPr/>
            <p:nvPr/>
          </p:nvSpPr>
          <p:spPr>
            <a:xfrm>
              <a:off x="2937" y="3367"/>
              <a:ext cx="497" cy="4087"/>
            </a:xfrm>
            <a:prstGeom prst="leftBracket">
              <a:avLst/>
            </a:prstGeom>
            <a:noFill/>
            <a:ln>
              <a:solidFill>
                <a:schemeClr val="tx1"/>
              </a:solidFill>
            </a:ln>
            <a:extLst>
              <a:ext uri="{909E8E84-426E-40DD-AFC4-6F175D3DCCD1}">
                <a14:hiddenFill xmlns="" xmlns:a14="http://schemas.microsoft.com/office/drawing/2010/main">
                  <a:solidFill>
                    <a:srgbClr val="00000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b="1" strike="noStrike" noProof="1">
                <a:latin typeface="楷体" pitchFamily="49" charset="-122"/>
                <a:ea typeface="楷体" pitchFamily="49" charset="-122"/>
              </a:endParaRPr>
            </a:p>
          </p:txBody>
        </p:sp>
        <p:sp>
          <p:nvSpPr>
            <p:cNvPr id="25" name="圆角矩形 24"/>
            <p:cNvSpPr/>
            <p:nvPr/>
          </p:nvSpPr>
          <p:spPr>
            <a:xfrm>
              <a:off x="3343" y="2840"/>
              <a:ext cx="2948" cy="1020"/>
            </a:xfrm>
            <a:prstGeom prst="roundRect">
              <a:avLst/>
            </a:prstGeom>
            <a:noFill/>
            <a:ln>
              <a:solidFill>
                <a:schemeClr val="tx1"/>
              </a:solidFill>
            </a:ln>
            <a:extLst>
              <a:ext uri="{909E8E84-426E-40DD-AFC4-6F175D3DCCD1}">
                <a14:hiddenFill xmlns=""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b="1" strike="noStrike" noProof="1">
                <a:latin typeface="楷体" pitchFamily="49" charset="-122"/>
                <a:ea typeface="楷体" pitchFamily="49" charset="-122"/>
              </a:endParaRPr>
            </a:p>
          </p:txBody>
        </p:sp>
        <p:sp>
          <p:nvSpPr>
            <p:cNvPr id="53261" name="文本框 27"/>
            <p:cNvSpPr txBox="1"/>
            <p:nvPr/>
          </p:nvSpPr>
          <p:spPr>
            <a:xfrm>
              <a:off x="3343" y="2909"/>
              <a:ext cx="2937" cy="776"/>
            </a:xfrm>
            <a:prstGeom prst="rect">
              <a:avLst/>
            </a:prstGeom>
            <a:noFill/>
            <a:ln w="9525">
              <a:noFill/>
            </a:ln>
          </p:spPr>
          <p:txBody>
            <a:bodyPr wrap="square" anchor="t">
              <a:spAutoFit/>
            </a:bodyPr>
            <a:lstStyle/>
            <a:p>
              <a:r>
                <a:rPr lang="zh-CN" altLang="en-US" sz="2600" b="1" dirty="0">
                  <a:solidFill>
                    <a:srgbClr val="0000FF"/>
                  </a:solidFill>
                  <a:latin typeface="楷体" pitchFamily="49" charset="-122"/>
                  <a:ea typeface="楷体" pitchFamily="49" charset="-122"/>
                </a:rPr>
                <a:t>邓小平理论</a:t>
              </a:r>
            </a:p>
          </p:txBody>
        </p:sp>
        <p:sp>
          <p:nvSpPr>
            <p:cNvPr id="31" name="圆角矩形 30"/>
            <p:cNvSpPr/>
            <p:nvPr/>
          </p:nvSpPr>
          <p:spPr>
            <a:xfrm>
              <a:off x="3460" y="6850"/>
              <a:ext cx="2735" cy="1020"/>
            </a:xfrm>
            <a:prstGeom prst="roundRect">
              <a:avLst/>
            </a:prstGeom>
            <a:noFill/>
            <a:ln>
              <a:solidFill>
                <a:schemeClr val="tx1"/>
              </a:solidFill>
            </a:ln>
            <a:extLst>
              <a:ext uri="{909E8E84-426E-40DD-AFC4-6F175D3DCCD1}">
                <a14:hiddenFill xmlns=""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b="1" strike="noStrike" noProof="1">
                <a:latin typeface="楷体" pitchFamily="49" charset="-122"/>
                <a:ea typeface="楷体" pitchFamily="49" charset="-122"/>
              </a:endParaRPr>
            </a:p>
          </p:txBody>
        </p:sp>
        <p:sp>
          <p:nvSpPr>
            <p:cNvPr id="53263" name="文本框 31"/>
            <p:cNvSpPr txBox="1"/>
            <p:nvPr/>
          </p:nvSpPr>
          <p:spPr>
            <a:xfrm>
              <a:off x="3570" y="6878"/>
              <a:ext cx="2770" cy="776"/>
            </a:xfrm>
            <a:prstGeom prst="rect">
              <a:avLst/>
            </a:prstGeom>
            <a:noFill/>
            <a:ln w="9525">
              <a:noFill/>
            </a:ln>
          </p:spPr>
          <p:txBody>
            <a:bodyPr wrap="square" anchor="t">
              <a:spAutoFit/>
            </a:bodyPr>
            <a:lstStyle/>
            <a:p>
              <a:r>
                <a:rPr lang="zh-CN" altLang="en-US" sz="2600" b="1" dirty="0">
                  <a:solidFill>
                    <a:srgbClr val="0000FF"/>
                  </a:solidFill>
                  <a:latin typeface="楷体" pitchFamily="49" charset="-122"/>
                  <a:ea typeface="楷体" pitchFamily="49" charset="-122"/>
                </a:rPr>
                <a:t>新的发展</a:t>
              </a:r>
            </a:p>
          </p:txBody>
        </p:sp>
        <p:sp>
          <p:nvSpPr>
            <p:cNvPr id="34" name="右箭头 33"/>
            <p:cNvSpPr/>
            <p:nvPr/>
          </p:nvSpPr>
          <p:spPr>
            <a:xfrm>
              <a:off x="6240" y="3247"/>
              <a:ext cx="907" cy="28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b="1" strike="noStrike" noProof="1">
                <a:solidFill>
                  <a:srgbClr val="FF0000"/>
                </a:solidFill>
                <a:latin typeface="楷体" pitchFamily="49" charset="-122"/>
                <a:ea typeface="楷体" pitchFamily="49" charset="-122"/>
              </a:endParaRPr>
            </a:p>
          </p:txBody>
        </p:sp>
        <p:sp>
          <p:nvSpPr>
            <p:cNvPr id="35" name="右箭头 34"/>
            <p:cNvSpPr/>
            <p:nvPr/>
          </p:nvSpPr>
          <p:spPr>
            <a:xfrm>
              <a:off x="6200" y="7235"/>
              <a:ext cx="905" cy="28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b="1" strike="noStrike" noProof="1">
                <a:latin typeface="楷体" pitchFamily="49" charset="-122"/>
                <a:ea typeface="楷体" pitchFamily="49" charset="-122"/>
              </a:endParaRPr>
            </a:p>
          </p:txBody>
        </p:sp>
        <p:sp>
          <p:nvSpPr>
            <p:cNvPr id="36" name="左中括号 35"/>
            <p:cNvSpPr/>
            <p:nvPr/>
          </p:nvSpPr>
          <p:spPr>
            <a:xfrm>
              <a:off x="7147" y="1222"/>
              <a:ext cx="495" cy="3630"/>
            </a:xfrm>
            <a:prstGeom prst="leftBracket">
              <a:avLst/>
            </a:prstGeom>
            <a:noFill/>
            <a:ln>
              <a:solidFill>
                <a:schemeClr val="tx1"/>
              </a:solidFill>
            </a:ln>
            <a:extLst>
              <a:ext uri="{909E8E84-426E-40DD-AFC4-6F175D3DCCD1}">
                <a14:hiddenFill xmlns="" xmlns:a14="http://schemas.microsoft.com/office/drawing/2010/main">
                  <a:solidFill>
                    <a:srgbClr val="00000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b="1" strike="noStrike" noProof="1">
                <a:latin typeface="楷体" pitchFamily="49" charset="-122"/>
                <a:ea typeface="楷体" pitchFamily="49" charset="-122"/>
              </a:endParaRPr>
            </a:p>
          </p:txBody>
        </p:sp>
        <p:sp>
          <p:nvSpPr>
            <p:cNvPr id="37" name="左中括号 36"/>
            <p:cNvSpPr/>
            <p:nvPr/>
          </p:nvSpPr>
          <p:spPr>
            <a:xfrm>
              <a:off x="7102" y="6107"/>
              <a:ext cx="497" cy="2817"/>
            </a:xfrm>
            <a:prstGeom prst="leftBracket">
              <a:avLst/>
            </a:prstGeom>
            <a:noFill/>
            <a:ln>
              <a:solidFill>
                <a:schemeClr val="tx1"/>
              </a:solidFill>
            </a:ln>
            <a:extLst>
              <a:ext uri="{909E8E84-426E-40DD-AFC4-6F175D3DCCD1}">
                <a14:hiddenFill xmlns="" xmlns:a14="http://schemas.microsoft.com/office/drawing/2010/main">
                  <a:solidFill>
                    <a:srgbClr val="00000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b="1" strike="noStrike" noProof="1">
                <a:latin typeface="楷体" pitchFamily="49" charset="-122"/>
                <a:ea typeface="楷体" pitchFamily="49" charset="-122"/>
              </a:endParaRPr>
            </a:p>
          </p:txBody>
        </p:sp>
        <p:sp>
          <p:nvSpPr>
            <p:cNvPr id="2" name="文本框 37"/>
            <p:cNvSpPr txBox="1"/>
            <p:nvPr/>
          </p:nvSpPr>
          <p:spPr>
            <a:xfrm>
              <a:off x="7520" y="775"/>
              <a:ext cx="7411" cy="580"/>
            </a:xfrm>
            <a:prstGeom prst="rect">
              <a:avLst/>
            </a:prstGeom>
            <a:noFill/>
            <a:ln w="9525">
              <a:noFill/>
            </a:ln>
          </p:spPr>
          <p:txBody>
            <a:bodyPr wrap="square" anchor="t">
              <a:spAutoFit/>
            </a:bodyPr>
            <a:lstStyle/>
            <a:p>
              <a:r>
                <a:rPr lang="zh-CN" altLang="en-US" b="1" dirty="0">
                  <a:latin typeface="楷体" pitchFamily="49" charset="-122"/>
                  <a:ea typeface="楷体" pitchFamily="49" charset="-122"/>
                </a:rPr>
                <a:t>中共十二大</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建设有中国特色的社会主义</a:t>
              </a:r>
            </a:p>
          </p:txBody>
        </p:sp>
      </p:grpSp>
      <p:sp>
        <p:nvSpPr>
          <p:cNvPr id="53264" name="文本框 39"/>
          <p:cNvSpPr txBox="1"/>
          <p:nvPr/>
        </p:nvSpPr>
        <p:spPr>
          <a:xfrm>
            <a:off x="4516438" y="1901825"/>
            <a:ext cx="4403725" cy="644525"/>
          </a:xfrm>
          <a:prstGeom prst="rect">
            <a:avLst/>
          </a:prstGeom>
          <a:noFill/>
          <a:ln w="9525">
            <a:noFill/>
          </a:ln>
        </p:spPr>
        <p:txBody>
          <a:bodyPr wrap="square" anchor="t">
            <a:spAutoFit/>
          </a:bodyPr>
          <a:lstStyle/>
          <a:p>
            <a:r>
              <a:rPr lang="zh-CN" altLang="en-US" b="1" dirty="0">
                <a:latin typeface="楷体" pitchFamily="49" charset="-122"/>
                <a:ea typeface="楷体" pitchFamily="49" charset="-122"/>
              </a:rPr>
              <a:t>中共十四大</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提出必须用中国</a:t>
            </a:r>
            <a:r>
              <a:rPr lang="zh-CN" altLang="en-US" b="1" dirty="0">
                <a:latin typeface="楷体" pitchFamily="49" charset="-122"/>
                <a:ea typeface="楷体" pitchFamily="49" charset="-122"/>
              </a:rPr>
              <a:t>特色社会主义理论武装全党</a:t>
            </a:r>
          </a:p>
        </p:txBody>
      </p:sp>
      <p:sp>
        <p:nvSpPr>
          <p:cNvPr id="24" name="文本框 7"/>
          <p:cNvSpPr txBox="1"/>
          <p:nvPr/>
        </p:nvSpPr>
        <p:spPr>
          <a:xfrm>
            <a:off x="251700" y="188775"/>
            <a:ext cx="2656496" cy="584775"/>
          </a:xfrm>
          <a:prstGeom prst="rect">
            <a:avLst/>
          </a:prstGeom>
          <a:noFill/>
          <a:ln w="9525">
            <a:noFill/>
          </a:ln>
        </p:spPr>
        <p:txBody>
          <a:bodyPr wrap="none">
            <a:spAutoFit/>
          </a:bodyPr>
          <a:lstStyle/>
          <a:p>
            <a:pPr>
              <a:buFont typeface="Arial" panose="020B0604020202020204" pitchFamily="34" charset="0"/>
              <a:buNone/>
            </a:pPr>
            <a:r>
              <a:rPr lang="zh-CN" altLang="en-US" sz="3200" b="1" dirty="0">
                <a:solidFill>
                  <a:srgbClr val="FF0000"/>
                </a:solidFill>
                <a:latin typeface="黑体" pitchFamily="49" charset="-122"/>
                <a:ea typeface="黑体" pitchFamily="49" charset="-122"/>
              </a:rPr>
              <a:t>【课堂小结】</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3" name="文本框 1"/>
          <p:cNvSpPr txBox="1"/>
          <p:nvPr/>
        </p:nvSpPr>
        <p:spPr>
          <a:xfrm>
            <a:off x="376238" y="1262063"/>
            <a:ext cx="8420100" cy="4484687"/>
          </a:xfrm>
          <a:prstGeom prst="rect">
            <a:avLst/>
          </a:prstGeom>
          <a:noFill/>
          <a:ln w="9525">
            <a:noFill/>
          </a:ln>
        </p:spPr>
        <p:txBody>
          <a:bodyPr wrap="square" anchor="t">
            <a:spAutoFit/>
          </a:bodyPr>
          <a:lstStyle/>
          <a:p>
            <a:pPr>
              <a:lnSpc>
                <a:spcPct val="170000"/>
              </a:lnSpc>
            </a:pP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党在社会主义初级阶段的基本路线的提出是在哪次会议上（     ）</a:t>
            </a:r>
          </a:p>
          <a:p>
            <a:pPr>
              <a:lnSpc>
                <a:spcPct val="170000"/>
              </a:lnSpc>
            </a:pPr>
            <a:r>
              <a:rPr lang="en-US" altLang="zh-CN" sz="2800" b="1" dirty="0">
                <a:latin typeface="黑体" pitchFamily="49" charset="-122"/>
                <a:ea typeface="黑体" pitchFamily="49" charset="-122"/>
              </a:rPr>
              <a:t>  A.</a:t>
            </a:r>
            <a:r>
              <a:rPr lang="zh-CN" altLang="en-US" sz="2800" b="1" dirty="0">
                <a:latin typeface="黑体" pitchFamily="49" charset="-122"/>
                <a:ea typeface="黑体" pitchFamily="49" charset="-122"/>
              </a:rPr>
              <a:t>中共十一届三中全会            </a:t>
            </a:r>
          </a:p>
          <a:p>
            <a:pPr>
              <a:lnSpc>
                <a:spcPct val="170000"/>
              </a:lnSpc>
            </a:pP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B.</a:t>
            </a:r>
            <a:r>
              <a:rPr lang="zh-CN" altLang="en-US" sz="2800" b="1" dirty="0">
                <a:latin typeface="黑体" pitchFamily="49" charset="-122"/>
                <a:ea typeface="黑体" pitchFamily="49" charset="-122"/>
              </a:rPr>
              <a:t>中共十二大</a:t>
            </a:r>
          </a:p>
          <a:p>
            <a:pPr>
              <a:lnSpc>
                <a:spcPct val="170000"/>
              </a:lnSpc>
            </a:pPr>
            <a:r>
              <a:rPr lang="en-US" altLang="zh-CN" sz="2800" b="1" dirty="0">
                <a:latin typeface="黑体" pitchFamily="49" charset="-122"/>
                <a:ea typeface="黑体" pitchFamily="49" charset="-122"/>
              </a:rPr>
              <a:t>  C.</a:t>
            </a:r>
            <a:r>
              <a:rPr lang="zh-CN" altLang="en-US" sz="2800" b="1" dirty="0">
                <a:latin typeface="黑体" pitchFamily="49" charset="-122"/>
                <a:ea typeface="黑体" pitchFamily="49" charset="-122"/>
              </a:rPr>
              <a:t>中共十三大　　　             </a:t>
            </a:r>
          </a:p>
          <a:p>
            <a:pPr>
              <a:lnSpc>
                <a:spcPct val="170000"/>
              </a:lnSpc>
            </a:pP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D.</a:t>
            </a:r>
            <a:r>
              <a:rPr lang="zh-CN" altLang="en-US" sz="2800" b="1" dirty="0">
                <a:latin typeface="黑体" pitchFamily="49" charset="-122"/>
                <a:ea typeface="黑体" pitchFamily="49" charset="-122"/>
              </a:rPr>
              <a:t>中共十四大</a:t>
            </a:r>
          </a:p>
        </p:txBody>
      </p:sp>
      <p:sp>
        <p:nvSpPr>
          <p:cNvPr id="6" name="Rectangle 13"/>
          <p:cNvSpPr/>
          <p:nvPr/>
        </p:nvSpPr>
        <p:spPr>
          <a:xfrm>
            <a:off x="2187825" y="1979782"/>
            <a:ext cx="440826" cy="1015663"/>
          </a:xfrm>
          <a:prstGeom prst="rect">
            <a:avLst/>
          </a:prstGeom>
          <a:noFill/>
          <a:ln w="9525">
            <a:noFill/>
          </a:ln>
        </p:spPr>
        <p:txBody>
          <a:bodyPr wrap="none" lIns="0" tIns="0" rIns="0" bIns="0" anchor="ctr" anchorCtr="1">
            <a:spAutoFit/>
          </a:bodyPr>
          <a:lstStyle/>
          <a:p>
            <a:pPr algn="ctr"/>
            <a:r>
              <a:rPr lang="en-US" altLang="zh-CN" sz="6600" dirty="0">
                <a:solidFill>
                  <a:srgbClr val="FF0000"/>
                </a:solidFill>
                <a:latin typeface="华文隶书" panose="02010800040101010101" pitchFamily="2" charset="-122"/>
                <a:ea typeface="华文隶书" panose="02010800040101010101" pitchFamily="2" charset="-122"/>
              </a:rPr>
              <a:t>C</a:t>
            </a:r>
          </a:p>
        </p:txBody>
      </p:sp>
      <p:pic>
        <p:nvPicPr>
          <p:cNvPr id="5" name="Picture 2" descr="课堂训练"/>
          <p:cNvPicPr>
            <a:picLocks noChangeAspect="1"/>
          </p:cNvPicPr>
          <p:nvPr/>
        </p:nvPicPr>
        <p:blipFill>
          <a:blip r:embed="rId3" cstate="print"/>
          <a:stretch>
            <a:fillRect/>
          </a:stretch>
        </p:blipFill>
        <p:spPr>
          <a:xfrm>
            <a:off x="323705" y="404790"/>
            <a:ext cx="2747962" cy="7064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7" name="文本框 1"/>
          <p:cNvSpPr txBox="1"/>
          <p:nvPr/>
        </p:nvSpPr>
        <p:spPr>
          <a:xfrm>
            <a:off x="323705" y="908825"/>
            <a:ext cx="8645525" cy="4852987"/>
          </a:xfrm>
          <a:prstGeom prst="rect">
            <a:avLst/>
          </a:prstGeom>
          <a:noFill/>
          <a:ln w="9525">
            <a:noFill/>
          </a:ln>
        </p:spPr>
        <p:txBody>
          <a:bodyPr wrap="square" anchor="t">
            <a:spAutoFit/>
          </a:bodyPr>
          <a:lstStyle/>
          <a:p>
            <a:pPr>
              <a:lnSpc>
                <a:spcPct val="180000"/>
              </a:lnSpc>
            </a:pPr>
            <a:r>
              <a:rPr lang="en-US" altLang="zh-CN" sz="3200" b="1" dirty="0">
                <a:solidFill>
                  <a:srgbClr val="000000"/>
                </a:solidFill>
                <a:latin typeface="黑体" panose="02010609060101010101" pitchFamily="1" charset="-122"/>
                <a:ea typeface="黑体" panose="02010609060101010101" pitchFamily="1" charset="-122"/>
              </a:rPr>
              <a:t> </a:t>
            </a:r>
            <a:r>
              <a:rPr lang="en-US" altLang="zh-CN" sz="2800" b="1" dirty="0">
                <a:solidFill>
                  <a:srgbClr val="000000"/>
                </a:solidFill>
                <a:latin typeface="黑体" pitchFamily="49" charset="-122"/>
                <a:ea typeface="黑体" pitchFamily="49" charset="-122"/>
              </a:rPr>
              <a:t>2.1992</a:t>
            </a:r>
            <a:r>
              <a:rPr lang="zh-CN" altLang="en-US" sz="2800" b="1" dirty="0">
                <a:solidFill>
                  <a:srgbClr val="000000"/>
                </a:solidFill>
                <a:latin typeface="黑体" pitchFamily="49" charset="-122"/>
                <a:ea typeface="黑体" pitchFamily="49" charset="-122"/>
              </a:rPr>
              <a:t>年邓小平南方谈话和</a:t>
            </a:r>
            <a:r>
              <a:rPr lang="en-US" altLang="zh-CN" sz="2800" b="1" dirty="0">
                <a:solidFill>
                  <a:srgbClr val="000000"/>
                </a:solidFill>
                <a:latin typeface="黑体" pitchFamily="49" charset="-122"/>
                <a:ea typeface="黑体" pitchFamily="49" charset="-122"/>
              </a:rPr>
              <a:t>1978</a:t>
            </a:r>
            <a:r>
              <a:rPr lang="zh-CN" altLang="en-US" sz="2800" b="1" dirty="0">
                <a:solidFill>
                  <a:srgbClr val="000000"/>
                </a:solidFill>
                <a:latin typeface="黑体" pitchFamily="49" charset="-122"/>
                <a:ea typeface="黑体" pitchFamily="49" charset="-122"/>
              </a:rPr>
              <a:t>年真理标准问题大讨论的相同点是</a:t>
            </a:r>
            <a:r>
              <a:rPr lang="zh-CN" altLang="en-US" sz="2800" b="1" dirty="0">
                <a:solidFill>
                  <a:srgbClr val="000000"/>
                </a:solidFill>
                <a:latin typeface="黑体" pitchFamily="49" charset="-122"/>
                <a:ea typeface="黑体" pitchFamily="49" charset="-122"/>
                <a:sym typeface="宋体" panose="02010600030101010101" pitchFamily="2" charset="-122"/>
              </a:rPr>
              <a:t>（ 　　）</a:t>
            </a:r>
            <a:r>
              <a:rPr lang="zh-CN" altLang="en-US" sz="2800" b="1" dirty="0">
                <a:solidFill>
                  <a:srgbClr val="000000"/>
                </a:solidFill>
                <a:latin typeface="黑体" pitchFamily="49" charset="-122"/>
                <a:ea typeface="黑体" pitchFamily="49" charset="-122"/>
              </a:rPr>
              <a:t>                                                         </a:t>
            </a:r>
          </a:p>
          <a:p>
            <a:pPr>
              <a:lnSpc>
                <a:spcPct val="180000"/>
              </a:lnSpc>
            </a:pPr>
            <a:r>
              <a:rPr lang="zh-CN" altLang="en-US" sz="2800" b="1" dirty="0">
                <a:solidFill>
                  <a:srgbClr val="000000"/>
                </a:solidFill>
                <a:latin typeface="黑体" pitchFamily="49" charset="-122"/>
                <a:ea typeface="黑体" pitchFamily="49" charset="-122"/>
              </a:rPr>
              <a:t>   </a:t>
            </a:r>
            <a:r>
              <a:rPr lang="en-US" altLang="zh-CN" sz="2800" b="1" dirty="0">
                <a:solidFill>
                  <a:srgbClr val="000000"/>
                </a:solidFill>
                <a:latin typeface="黑体" pitchFamily="49" charset="-122"/>
                <a:ea typeface="黑体" pitchFamily="49" charset="-122"/>
              </a:rPr>
              <a:t>A.</a:t>
            </a:r>
            <a:r>
              <a:rPr lang="zh-CN" altLang="en-US" sz="2800" b="1" dirty="0">
                <a:solidFill>
                  <a:srgbClr val="000000"/>
                </a:solidFill>
                <a:latin typeface="黑体" pitchFamily="49" charset="-122"/>
                <a:ea typeface="黑体" pitchFamily="49" charset="-122"/>
              </a:rPr>
              <a:t>极大地解放了人们的思想 </a:t>
            </a:r>
          </a:p>
          <a:p>
            <a:pPr>
              <a:lnSpc>
                <a:spcPct val="180000"/>
              </a:lnSpc>
            </a:pPr>
            <a:r>
              <a:rPr lang="zh-CN" altLang="en-US" sz="2800" b="1" dirty="0">
                <a:solidFill>
                  <a:srgbClr val="000000"/>
                </a:solidFill>
                <a:latin typeface="黑体" pitchFamily="49" charset="-122"/>
                <a:ea typeface="黑体" pitchFamily="49" charset="-122"/>
              </a:rPr>
              <a:t>   </a:t>
            </a:r>
            <a:r>
              <a:rPr lang="en-US" altLang="zh-CN" sz="2800" b="1" dirty="0">
                <a:solidFill>
                  <a:srgbClr val="000000"/>
                </a:solidFill>
                <a:latin typeface="黑体" pitchFamily="49" charset="-122"/>
                <a:ea typeface="黑体" pitchFamily="49" charset="-122"/>
              </a:rPr>
              <a:t>B.</a:t>
            </a:r>
            <a:r>
              <a:rPr lang="zh-CN" altLang="en-US" sz="2800" b="1" dirty="0">
                <a:solidFill>
                  <a:srgbClr val="000000"/>
                </a:solidFill>
                <a:latin typeface="黑体" pitchFamily="49" charset="-122"/>
                <a:ea typeface="黑体" pitchFamily="49" charset="-122"/>
              </a:rPr>
              <a:t>深化了改革开放 </a:t>
            </a:r>
          </a:p>
          <a:p>
            <a:pPr>
              <a:lnSpc>
                <a:spcPct val="180000"/>
              </a:lnSpc>
            </a:pPr>
            <a:r>
              <a:rPr lang="en-US" altLang="zh-CN" sz="2800" b="1" dirty="0">
                <a:solidFill>
                  <a:srgbClr val="000000"/>
                </a:solidFill>
                <a:latin typeface="黑体" pitchFamily="49" charset="-122"/>
                <a:ea typeface="黑体" pitchFamily="49" charset="-122"/>
              </a:rPr>
              <a:t>   C.</a:t>
            </a:r>
            <a:r>
              <a:rPr lang="zh-CN" altLang="en-US" sz="2800" b="1" dirty="0">
                <a:solidFill>
                  <a:srgbClr val="000000"/>
                </a:solidFill>
                <a:latin typeface="黑体" pitchFamily="49" charset="-122"/>
                <a:ea typeface="黑体" pitchFamily="49" charset="-122"/>
              </a:rPr>
              <a:t>巩固了以邓小平为核心的领导 </a:t>
            </a:r>
          </a:p>
          <a:p>
            <a:pPr>
              <a:lnSpc>
                <a:spcPct val="180000"/>
              </a:lnSpc>
            </a:pPr>
            <a:r>
              <a:rPr lang="zh-CN" altLang="en-US" sz="2800" b="1" dirty="0">
                <a:solidFill>
                  <a:srgbClr val="000000"/>
                </a:solidFill>
                <a:latin typeface="黑体" pitchFamily="49" charset="-122"/>
                <a:ea typeface="黑体" pitchFamily="49" charset="-122"/>
              </a:rPr>
              <a:t>   </a:t>
            </a:r>
            <a:r>
              <a:rPr lang="en-US" altLang="zh-CN" sz="2800" b="1" dirty="0">
                <a:solidFill>
                  <a:srgbClr val="000000"/>
                </a:solidFill>
                <a:latin typeface="黑体" pitchFamily="49" charset="-122"/>
                <a:ea typeface="黑体" pitchFamily="49" charset="-122"/>
              </a:rPr>
              <a:t>D.</a:t>
            </a:r>
            <a:r>
              <a:rPr lang="zh-CN" altLang="en-US" sz="2800" b="1" dirty="0">
                <a:solidFill>
                  <a:srgbClr val="000000"/>
                </a:solidFill>
                <a:latin typeface="黑体" pitchFamily="49" charset="-122"/>
                <a:ea typeface="黑体" pitchFamily="49" charset="-122"/>
              </a:rPr>
              <a:t>指出了实践是检验真理的唯一标准</a:t>
            </a:r>
          </a:p>
        </p:txBody>
      </p:sp>
      <p:sp>
        <p:nvSpPr>
          <p:cNvPr id="4" name="Rectangle 13"/>
          <p:cNvSpPr/>
          <p:nvPr/>
        </p:nvSpPr>
        <p:spPr>
          <a:xfrm>
            <a:off x="3191277" y="1891096"/>
            <a:ext cx="524182" cy="1015663"/>
          </a:xfrm>
          <a:prstGeom prst="rect">
            <a:avLst/>
          </a:prstGeom>
          <a:noFill/>
          <a:ln w="9525">
            <a:noFill/>
          </a:ln>
        </p:spPr>
        <p:txBody>
          <a:bodyPr wrap="none" lIns="0" tIns="0" rIns="0" bIns="0" anchor="ctr" anchorCtr="1">
            <a:spAutoFit/>
          </a:bodyPr>
          <a:lstStyle/>
          <a:p>
            <a:pPr algn="ctr"/>
            <a:r>
              <a:rPr lang="en-US" altLang="zh-CN" sz="6600" dirty="0">
                <a:solidFill>
                  <a:srgbClr val="FF0000"/>
                </a:solidFill>
                <a:latin typeface="华文隶书" panose="02010800040101010101" pitchFamily="2" charset="-122"/>
                <a:ea typeface="华文隶书" panose="02010800040101010101" pitchFamily="2" charset="-122"/>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1" name="文本框 1"/>
          <p:cNvSpPr txBox="1"/>
          <p:nvPr/>
        </p:nvSpPr>
        <p:spPr>
          <a:xfrm>
            <a:off x="249238" y="620805"/>
            <a:ext cx="8894762" cy="5516562"/>
          </a:xfrm>
          <a:prstGeom prst="rect">
            <a:avLst/>
          </a:prstGeom>
          <a:noFill/>
          <a:ln w="9525">
            <a:noFill/>
          </a:ln>
        </p:spPr>
        <p:txBody>
          <a:bodyPr wrap="square" anchor="t">
            <a:spAutoFit/>
          </a:bodyPr>
          <a:lstStyle/>
          <a:p>
            <a:pPr>
              <a:lnSpc>
                <a:spcPct val="180000"/>
              </a:lnSpc>
            </a:pPr>
            <a:r>
              <a:rPr lang="en-US" altLang="zh-CN" sz="2800" b="1" dirty="0">
                <a:latin typeface="黑体" pitchFamily="49" charset="-122"/>
                <a:ea typeface="黑体" pitchFamily="49" charset="-122"/>
              </a:rPr>
              <a:t>3.</a:t>
            </a:r>
            <a:r>
              <a:rPr lang="zh-CN" altLang="en-US" sz="2800" b="1" dirty="0">
                <a:latin typeface="黑体" pitchFamily="49" charset="-122"/>
                <a:ea typeface="黑体" pitchFamily="49" charset="-122"/>
              </a:rPr>
              <a:t>中国共产党第十九次全国代表大会（简称党的十九大）于</a:t>
            </a:r>
            <a:r>
              <a:rPr lang="en-US" altLang="zh-CN" sz="2800" b="1" dirty="0">
                <a:latin typeface="黑体" pitchFamily="49" charset="-122"/>
                <a:ea typeface="黑体" pitchFamily="49" charset="-122"/>
              </a:rPr>
              <a:t>2017</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10</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18</a:t>
            </a:r>
            <a:r>
              <a:rPr lang="zh-CN" altLang="en-US" sz="2800" b="1" dirty="0">
                <a:latin typeface="黑体" pitchFamily="49" charset="-122"/>
                <a:ea typeface="黑体" pitchFamily="49" charset="-122"/>
              </a:rPr>
              <a:t>日至</a:t>
            </a:r>
            <a:r>
              <a:rPr lang="en-US" altLang="zh-CN" sz="2800" b="1" dirty="0">
                <a:latin typeface="黑体" pitchFamily="49" charset="-122"/>
                <a:ea typeface="黑体" pitchFamily="49" charset="-122"/>
              </a:rPr>
              <a:t>10</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24</a:t>
            </a:r>
            <a:r>
              <a:rPr lang="zh-CN" altLang="en-US" sz="2800" b="1" dirty="0">
                <a:latin typeface="黑体" pitchFamily="49" charset="-122"/>
                <a:ea typeface="黑体" pitchFamily="49" charset="-122"/>
              </a:rPr>
              <a:t>日在北京召开。这次大会的主题是（     ）</a:t>
            </a:r>
          </a:p>
          <a:p>
            <a:pPr>
              <a:lnSpc>
                <a:spcPct val="180000"/>
              </a:lnSpc>
            </a:pPr>
            <a:r>
              <a:rPr lang="en-US" altLang="zh-CN" sz="2800" b="1" dirty="0">
                <a:latin typeface="黑体" pitchFamily="49" charset="-122"/>
                <a:ea typeface="黑体" pitchFamily="49" charset="-122"/>
              </a:rPr>
              <a:t>A.</a:t>
            </a:r>
            <a:r>
              <a:rPr lang="zh-CN" altLang="en-US" sz="2800" b="1" dirty="0">
                <a:latin typeface="黑体" pitchFamily="49" charset="-122"/>
                <a:ea typeface="黑体" pitchFamily="49" charset="-122"/>
              </a:rPr>
              <a:t>以人为本，科学发展                  </a:t>
            </a:r>
          </a:p>
          <a:p>
            <a:pPr>
              <a:lnSpc>
                <a:spcPct val="180000"/>
              </a:lnSpc>
            </a:pPr>
            <a:r>
              <a:rPr lang="en-US" altLang="zh-CN" sz="2800" b="1" dirty="0">
                <a:latin typeface="黑体" pitchFamily="49" charset="-122"/>
                <a:ea typeface="黑体" pitchFamily="49" charset="-122"/>
              </a:rPr>
              <a:t>B.</a:t>
            </a:r>
            <a:r>
              <a:rPr lang="zh-CN" altLang="en-US" sz="2800" b="1" dirty="0">
                <a:latin typeface="黑体" pitchFamily="49" charset="-122"/>
                <a:ea typeface="黑体" pitchFamily="49" charset="-122"/>
              </a:rPr>
              <a:t>和谐发展，全面建设小康社会</a:t>
            </a:r>
          </a:p>
          <a:p>
            <a:pPr>
              <a:lnSpc>
                <a:spcPct val="180000"/>
              </a:lnSpc>
            </a:pPr>
            <a:r>
              <a:rPr lang="en-US" altLang="zh-CN" sz="2800" b="1" dirty="0">
                <a:latin typeface="黑体" pitchFamily="49" charset="-122"/>
                <a:ea typeface="黑体" pitchFamily="49" charset="-122"/>
              </a:rPr>
              <a:t>C.</a:t>
            </a:r>
            <a:r>
              <a:rPr lang="zh-CN" altLang="en-US" sz="2800" b="1" dirty="0">
                <a:latin typeface="黑体" pitchFamily="49" charset="-122"/>
                <a:ea typeface="黑体" pitchFamily="49" charset="-122"/>
              </a:rPr>
              <a:t>不忘初心，牢记使命                </a:t>
            </a:r>
          </a:p>
          <a:p>
            <a:pPr>
              <a:lnSpc>
                <a:spcPct val="180000"/>
              </a:lnSpc>
            </a:pPr>
            <a:r>
              <a:rPr lang="en-US" altLang="zh-CN" sz="2800" b="1" dirty="0">
                <a:latin typeface="黑体" pitchFamily="49" charset="-122"/>
                <a:ea typeface="黑体" pitchFamily="49" charset="-122"/>
              </a:rPr>
              <a:t>D.</a:t>
            </a:r>
            <a:r>
              <a:rPr lang="zh-CN" altLang="en-US" sz="2800" b="1" dirty="0">
                <a:latin typeface="黑体" pitchFamily="49" charset="-122"/>
                <a:ea typeface="黑体" pitchFamily="49" charset="-122"/>
              </a:rPr>
              <a:t>弘扬中国精神，凝聚中国力量</a:t>
            </a:r>
          </a:p>
        </p:txBody>
      </p:sp>
      <p:sp>
        <p:nvSpPr>
          <p:cNvPr id="56322" name="文本框 2"/>
          <p:cNvSpPr txBox="1"/>
          <p:nvPr/>
        </p:nvSpPr>
        <p:spPr>
          <a:xfrm>
            <a:off x="1979820" y="2132910"/>
            <a:ext cx="1300163" cy="1107996"/>
          </a:xfrm>
          <a:prstGeom prst="rect">
            <a:avLst/>
          </a:prstGeom>
          <a:noFill/>
          <a:ln w="9525">
            <a:noFill/>
          </a:ln>
        </p:spPr>
        <p:txBody>
          <a:bodyPr wrap="square" anchor="t">
            <a:spAutoFit/>
          </a:bodyPr>
          <a:lstStyle/>
          <a:p>
            <a:r>
              <a:rPr lang="en-US" altLang="zh-CN" sz="6600" dirty="0">
                <a:solidFill>
                  <a:srgbClr val="FF0000"/>
                </a:solidFill>
                <a:latin typeface="华文隶书" pitchFamily="2" charset="-122"/>
                <a:ea typeface="华文隶书" pitchFamily="2"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323705" y="548800"/>
            <a:ext cx="8496590" cy="5616389"/>
          </a:xfrm>
        </p:spPr>
        <p:txBody>
          <a:bodyPr/>
          <a:lstStyle/>
          <a:p>
            <a:pPr defTabSz="1068705">
              <a:lnSpc>
                <a:spcPct val="150000"/>
              </a:lnSpc>
              <a:buFont typeface="Arial" panose="020B0604020202020204" pitchFamily="34" charset="0"/>
              <a:buNone/>
            </a:pPr>
            <a:r>
              <a:rPr lang="en-US" altLang="zh-CN" sz="2800" b="1" dirty="0" smtClean="0">
                <a:solidFill>
                  <a:srgbClr val="000000"/>
                </a:solidFill>
                <a:latin typeface="黑体" pitchFamily="49" charset="-122"/>
                <a:ea typeface="黑体" pitchFamily="49" charset="-122"/>
                <a:cs typeface="微软雅黑" panose="020B0503020204020204" pitchFamily="34" charset="-122"/>
              </a:rPr>
              <a:t>3.</a:t>
            </a:r>
            <a:r>
              <a:rPr lang="zh-CN" altLang="en-US" sz="2800" b="1" dirty="0" smtClean="0">
                <a:solidFill>
                  <a:srgbClr val="000000"/>
                </a:solidFill>
                <a:latin typeface="黑体" pitchFamily="49" charset="-122"/>
                <a:ea typeface="黑体" pitchFamily="49" charset="-122"/>
                <a:cs typeface="微软雅黑" panose="020B0503020204020204" pitchFamily="34" charset="-122"/>
              </a:rPr>
              <a:t>十五大报告中指出：20世纪以来，中国人民在前进道路上经历了三次历史性巨变。这三次巨变指的是</a:t>
            </a:r>
            <a:r>
              <a:rPr lang="zh-CN" altLang="en-US" sz="2800" b="1" dirty="0" smtClean="0">
                <a:solidFill>
                  <a:srgbClr val="000000"/>
                </a:solidFill>
                <a:latin typeface="黑体" pitchFamily="49" charset="-122"/>
                <a:ea typeface="黑体" pitchFamily="49" charset="-122"/>
                <a:cs typeface="微软雅黑" panose="020B0503020204020204" pitchFamily="34" charset="-122"/>
                <a:sym typeface="宋体" panose="02010600030101010101" pitchFamily="2" charset="-122"/>
              </a:rPr>
              <a:t>（     　）</a:t>
            </a:r>
            <a:r>
              <a:rPr lang="zh-CN" altLang="en-US" sz="2800" b="1" dirty="0" smtClean="0">
                <a:solidFill>
                  <a:srgbClr val="000000"/>
                </a:solidFill>
                <a:latin typeface="黑体" pitchFamily="49" charset="-122"/>
                <a:ea typeface="黑体" pitchFamily="49" charset="-122"/>
                <a:cs typeface="微软雅黑" panose="020B0503020204020204" pitchFamily="34" charset="-122"/>
              </a:rPr>
              <a:t>                </a:t>
            </a:r>
          </a:p>
          <a:p>
            <a:pPr defTabSz="1068705">
              <a:lnSpc>
                <a:spcPct val="150000"/>
              </a:lnSpc>
              <a:buFont typeface="Arial" panose="020B0604020202020204" pitchFamily="34" charset="0"/>
              <a:buNone/>
            </a:pPr>
            <a:r>
              <a:rPr lang="zh-CN" altLang="en-US" sz="2800" b="1" dirty="0" smtClean="0">
                <a:solidFill>
                  <a:srgbClr val="000000"/>
                </a:solidFill>
                <a:latin typeface="黑体" pitchFamily="49" charset="-122"/>
                <a:ea typeface="黑体" pitchFamily="49" charset="-122"/>
                <a:cs typeface="微软雅黑" panose="020B0503020204020204" pitchFamily="34" charset="-122"/>
              </a:rPr>
              <a:t>  ①辛亥革命  ②五四运动  ③抗战胜利   </a:t>
            </a:r>
          </a:p>
          <a:p>
            <a:pPr defTabSz="1068705">
              <a:lnSpc>
                <a:spcPct val="150000"/>
              </a:lnSpc>
              <a:buFont typeface="Arial" panose="020B0604020202020204" pitchFamily="34" charset="0"/>
              <a:buNone/>
            </a:pPr>
            <a:r>
              <a:rPr lang="zh-CN" altLang="en-US" sz="2800" b="1" dirty="0" smtClean="0">
                <a:solidFill>
                  <a:srgbClr val="000000"/>
                </a:solidFill>
                <a:latin typeface="黑体" pitchFamily="49" charset="-122"/>
                <a:ea typeface="黑体" pitchFamily="49" charset="-122"/>
                <a:cs typeface="微软雅黑" panose="020B0503020204020204" pitchFamily="34" charset="-122"/>
              </a:rPr>
              <a:t>  ④中华人民共和国成立和社会主义制度建立   </a:t>
            </a:r>
            <a:endParaRPr lang="en-US" altLang="zh-CN" sz="2800" b="1" dirty="0" smtClean="0">
              <a:solidFill>
                <a:srgbClr val="000000"/>
              </a:solidFill>
              <a:latin typeface="黑体" pitchFamily="49" charset="-122"/>
              <a:ea typeface="黑体" pitchFamily="49" charset="-122"/>
              <a:cs typeface="微软雅黑" panose="020B0503020204020204" pitchFamily="34" charset="-122"/>
            </a:endParaRPr>
          </a:p>
          <a:p>
            <a:pPr defTabSz="1068705">
              <a:lnSpc>
                <a:spcPct val="150000"/>
              </a:lnSpc>
              <a:buFont typeface="Arial" panose="020B0604020202020204" pitchFamily="34" charset="0"/>
              <a:buNone/>
            </a:pPr>
            <a:r>
              <a:rPr lang="en-US" altLang="zh-CN" sz="2800" b="1" dirty="0" smtClean="0">
                <a:solidFill>
                  <a:srgbClr val="000000"/>
                </a:solidFill>
                <a:latin typeface="黑体" pitchFamily="49" charset="-122"/>
                <a:ea typeface="黑体" pitchFamily="49" charset="-122"/>
                <a:cs typeface="微软雅黑" panose="020B0503020204020204" pitchFamily="34" charset="-122"/>
              </a:rPr>
              <a:t>  </a:t>
            </a:r>
            <a:r>
              <a:rPr lang="zh-CN" altLang="en-US" sz="2800" b="1" dirty="0" smtClean="0">
                <a:solidFill>
                  <a:srgbClr val="000000"/>
                </a:solidFill>
                <a:latin typeface="黑体" pitchFamily="49" charset="-122"/>
                <a:ea typeface="黑体" pitchFamily="49" charset="-122"/>
                <a:cs typeface="微软雅黑" panose="020B0503020204020204" pitchFamily="34" charset="-122"/>
              </a:rPr>
              <a:t>⑤改革开放 </a:t>
            </a:r>
          </a:p>
          <a:p>
            <a:pPr defTabSz="1068705">
              <a:lnSpc>
                <a:spcPct val="150000"/>
              </a:lnSpc>
              <a:buFont typeface="Arial" panose="020B0604020202020204" pitchFamily="34" charset="0"/>
              <a:buNone/>
            </a:pPr>
            <a:r>
              <a:rPr lang="zh-CN" altLang="en-US" sz="2800" b="1" dirty="0" smtClean="0">
                <a:solidFill>
                  <a:srgbClr val="000000"/>
                </a:solidFill>
                <a:latin typeface="黑体" pitchFamily="49" charset="-122"/>
                <a:ea typeface="黑体" pitchFamily="49" charset="-122"/>
                <a:cs typeface="微软雅黑" panose="020B0503020204020204" pitchFamily="34" charset="-122"/>
              </a:rPr>
              <a:t> </a:t>
            </a:r>
            <a:r>
              <a:rPr lang="en-US" altLang="zh-CN" sz="2800" b="1" dirty="0" smtClean="0">
                <a:solidFill>
                  <a:srgbClr val="000000"/>
                </a:solidFill>
                <a:latin typeface="黑体" pitchFamily="49" charset="-122"/>
                <a:ea typeface="黑体" pitchFamily="49" charset="-122"/>
                <a:cs typeface="微软雅黑" panose="020B0503020204020204" pitchFamily="34" charset="-122"/>
              </a:rPr>
              <a:t>A.</a:t>
            </a:r>
            <a:r>
              <a:rPr lang="zh-CN" altLang="en-US" sz="2800" b="1" dirty="0" smtClean="0">
                <a:solidFill>
                  <a:srgbClr val="000000"/>
                </a:solidFill>
                <a:latin typeface="黑体" pitchFamily="49" charset="-122"/>
                <a:ea typeface="黑体" pitchFamily="49" charset="-122"/>
                <a:cs typeface="微软雅黑" panose="020B0503020204020204" pitchFamily="34" charset="-122"/>
              </a:rPr>
              <a:t>①③⑤  </a:t>
            </a:r>
            <a:r>
              <a:rPr lang="en-US" altLang="zh-CN" sz="2800" b="1" dirty="0" smtClean="0">
                <a:solidFill>
                  <a:srgbClr val="000000"/>
                </a:solidFill>
                <a:latin typeface="黑体" pitchFamily="49" charset="-122"/>
                <a:ea typeface="黑体" pitchFamily="49" charset="-122"/>
                <a:cs typeface="微软雅黑" panose="020B0503020204020204" pitchFamily="34" charset="-122"/>
              </a:rPr>
              <a:t>B.</a:t>
            </a:r>
            <a:r>
              <a:rPr lang="zh-CN" altLang="en-US" sz="2800" b="1" dirty="0" smtClean="0">
                <a:solidFill>
                  <a:srgbClr val="000000"/>
                </a:solidFill>
                <a:latin typeface="黑体" pitchFamily="49" charset="-122"/>
                <a:ea typeface="黑体" pitchFamily="49" charset="-122"/>
                <a:cs typeface="微软雅黑" panose="020B0503020204020204" pitchFamily="34" charset="-122"/>
              </a:rPr>
              <a:t>①④⑤   </a:t>
            </a:r>
            <a:r>
              <a:rPr lang="en-US" altLang="zh-CN" sz="2800" b="1" dirty="0" smtClean="0">
                <a:solidFill>
                  <a:srgbClr val="000000"/>
                </a:solidFill>
                <a:latin typeface="黑体" pitchFamily="49" charset="-122"/>
                <a:ea typeface="黑体" pitchFamily="49" charset="-122"/>
                <a:cs typeface="微软雅黑" panose="020B0503020204020204" pitchFamily="34" charset="-122"/>
              </a:rPr>
              <a:t>C.</a:t>
            </a:r>
            <a:r>
              <a:rPr lang="zh-CN" altLang="en-US" sz="2800" b="1" dirty="0" smtClean="0">
                <a:solidFill>
                  <a:srgbClr val="000000"/>
                </a:solidFill>
                <a:latin typeface="黑体" pitchFamily="49" charset="-122"/>
                <a:ea typeface="黑体" pitchFamily="49" charset="-122"/>
                <a:cs typeface="微软雅黑" panose="020B0503020204020204" pitchFamily="34" charset="-122"/>
              </a:rPr>
              <a:t>②④⑤  </a:t>
            </a:r>
            <a:r>
              <a:rPr lang="en-US" altLang="zh-CN" sz="2800" b="1" dirty="0" smtClean="0">
                <a:solidFill>
                  <a:srgbClr val="000000"/>
                </a:solidFill>
                <a:latin typeface="黑体" pitchFamily="49" charset="-122"/>
                <a:ea typeface="黑体" pitchFamily="49" charset="-122"/>
                <a:cs typeface="微软雅黑" panose="020B0503020204020204" pitchFamily="34" charset="-122"/>
              </a:rPr>
              <a:t>D.</a:t>
            </a:r>
            <a:r>
              <a:rPr lang="zh-CN" altLang="en-US" sz="2800" b="1" dirty="0" smtClean="0">
                <a:solidFill>
                  <a:srgbClr val="000000"/>
                </a:solidFill>
                <a:latin typeface="黑体" pitchFamily="49" charset="-122"/>
                <a:ea typeface="黑体" pitchFamily="49" charset="-122"/>
                <a:cs typeface="微软雅黑" panose="020B0503020204020204" pitchFamily="34" charset="-122"/>
              </a:rPr>
              <a:t>③④⑤</a:t>
            </a:r>
            <a:endParaRPr lang="zh-CN" altLang="en-US" sz="2800" b="1" dirty="0" smtClean="0">
              <a:latin typeface="黑体" pitchFamily="49" charset="-122"/>
              <a:ea typeface="黑体" pitchFamily="49" charset="-122"/>
              <a:cs typeface="微软雅黑" panose="020B0503020204020204" pitchFamily="34" charset="-122"/>
            </a:endParaRPr>
          </a:p>
          <a:p>
            <a:pPr>
              <a:lnSpc>
                <a:spcPct val="180000"/>
              </a:lnSpc>
            </a:pPr>
            <a:endParaRPr lang="zh-CN" altLang="en-US" dirty="0">
              <a:latin typeface="黑体" pitchFamily="49" charset="-122"/>
              <a:ea typeface="黑体" pitchFamily="49" charset="-122"/>
            </a:endParaRPr>
          </a:p>
        </p:txBody>
      </p:sp>
      <p:sp>
        <p:nvSpPr>
          <p:cNvPr id="5" name="Rectangle 13"/>
          <p:cNvSpPr/>
          <p:nvPr/>
        </p:nvSpPr>
        <p:spPr>
          <a:xfrm>
            <a:off x="1619795" y="1988900"/>
            <a:ext cx="538690" cy="561692"/>
          </a:xfrm>
          <a:prstGeom prst="rect">
            <a:avLst/>
          </a:prstGeom>
          <a:noFill/>
          <a:ln w="9525">
            <a:noFill/>
          </a:ln>
        </p:spPr>
        <p:txBody>
          <a:bodyPr wrap="square" lIns="0" tIns="0" rIns="0" bIns="0" anchor="ctr" anchorCtr="1">
            <a:spAutoFit/>
          </a:bodyPr>
          <a:lstStyle/>
          <a:p>
            <a:pPr algn="ctr" defTabSz="1068705">
              <a:lnSpc>
                <a:spcPts val="3200"/>
              </a:lnSpc>
              <a:buFont typeface="Arial" panose="020B0604020202020204" pitchFamily="34" charset="0"/>
              <a:buNone/>
            </a:pPr>
            <a:r>
              <a:rPr lang="en-US" altLang="zh-CN" sz="6600" b="1" dirty="0">
                <a:solidFill>
                  <a:srgbClr val="FF0000"/>
                </a:solidFill>
                <a:latin typeface="华文隶书" pitchFamily="2" charset="-122"/>
                <a:ea typeface="华文隶书" pitchFamily="2" charset="-122"/>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7" descr="周的继任者邓小平"/>
          <p:cNvPicPr>
            <a:picLocks noChangeAspect="1" noChangeArrowheads="1"/>
          </p:cNvPicPr>
          <p:nvPr/>
        </p:nvPicPr>
        <p:blipFill>
          <a:blip r:embed="rId2" r:link="rId3" cstate="print">
            <a:extLst>
              <a:ext uri="{28A0092B-C50C-407E-A947-70E740481C1C}">
                <a14:useLocalDpi xmlns="" xmlns:a14="http://schemas.microsoft.com/office/drawing/2010/main" val="0"/>
              </a:ext>
            </a:extLst>
          </a:blip>
          <a:srcRect/>
          <a:stretch>
            <a:fillRect/>
          </a:stretch>
        </p:blipFill>
        <p:spPr bwMode="auto">
          <a:xfrm>
            <a:off x="395710" y="908825"/>
            <a:ext cx="3528245" cy="4608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对角圆角矩形 4"/>
          <p:cNvSpPr/>
          <p:nvPr/>
        </p:nvSpPr>
        <p:spPr>
          <a:xfrm>
            <a:off x="4211975" y="620805"/>
            <a:ext cx="4608319" cy="5829336"/>
          </a:xfrm>
          <a:prstGeom prst="round2Diag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pPr algn="just">
              <a:lnSpc>
                <a:spcPct val="120000"/>
              </a:lnSpc>
              <a:spcAft>
                <a:spcPts val="0"/>
              </a:spcAft>
              <a:defRPr/>
            </a:pPr>
            <a:r>
              <a:rPr lang="zh-CN" altLang="en-US" sz="2400" b="1" kern="100" dirty="0">
                <a:latin typeface="华文楷体" pitchFamily="2" charset="-122"/>
                <a:ea typeface="华文楷体" pitchFamily="2" charset="-122"/>
                <a:cs typeface="微软雅黑" panose="020B0503020204020204" pitchFamily="34" charset="-122"/>
              </a:rPr>
              <a:t>    </a:t>
            </a:r>
            <a:r>
              <a:rPr lang="zh-CN" altLang="en-US" sz="2400" b="1" kern="100" dirty="0" smtClean="0">
                <a:latin typeface="华文楷体" pitchFamily="2" charset="-122"/>
                <a:ea typeface="华文楷体" pitchFamily="2" charset="-122"/>
                <a:cs typeface="微软雅黑" panose="020B0503020204020204" pitchFamily="34" charset="-122"/>
              </a:rPr>
              <a:t>     </a:t>
            </a:r>
            <a:r>
              <a:rPr lang="zh-CN" altLang="en-US" sz="2400" b="1" kern="100" dirty="0" smtClean="0">
                <a:solidFill>
                  <a:srgbClr val="0000FF"/>
                </a:solidFill>
                <a:latin typeface="黑体" pitchFamily="49" charset="-122"/>
                <a:ea typeface="黑体" pitchFamily="49" charset="-122"/>
                <a:cs typeface="微软雅黑" panose="020B0503020204020204" pitchFamily="34" charset="-122"/>
              </a:rPr>
              <a:t>美国</a:t>
            </a:r>
            <a:r>
              <a:rPr lang="zh-CN" altLang="en-US" sz="2400" b="1" kern="100" dirty="0">
                <a:solidFill>
                  <a:srgbClr val="0000FF"/>
                </a:solidFill>
                <a:latin typeface="黑体" pitchFamily="49" charset="-122"/>
                <a:ea typeface="黑体" pitchFamily="49" charset="-122"/>
                <a:cs typeface="微软雅黑" panose="020B0503020204020204" pitchFamily="34" charset="-122"/>
              </a:rPr>
              <a:t>最具影响力的新闻周刊</a:t>
            </a:r>
            <a:r>
              <a:rPr lang="en-US" altLang="zh-CN" sz="2400" b="1" kern="100" dirty="0">
                <a:solidFill>
                  <a:srgbClr val="0000FF"/>
                </a:solidFill>
                <a:latin typeface="黑体" pitchFamily="49" charset="-122"/>
                <a:ea typeface="黑体" pitchFamily="49" charset="-122"/>
                <a:cs typeface="微软雅黑" panose="020B0503020204020204" pitchFamily="34" charset="-122"/>
              </a:rPr>
              <a:t>《</a:t>
            </a:r>
            <a:r>
              <a:rPr lang="zh-CN" altLang="en-US" sz="2400" b="1" kern="100" dirty="0">
                <a:solidFill>
                  <a:srgbClr val="0000FF"/>
                </a:solidFill>
                <a:latin typeface="黑体" pitchFamily="49" charset="-122"/>
                <a:ea typeface="黑体" pitchFamily="49" charset="-122"/>
                <a:cs typeface="微软雅黑" panose="020B0503020204020204" pitchFamily="34" charset="-122"/>
              </a:rPr>
              <a:t>时代</a:t>
            </a:r>
            <a:r>
              <a:rPr lang="en-US" altLang="zh-CN" sz="2400" b="1" kern="100" dirty="0">
                <a:solidFill>
                  <a:srgbClr val="0000FF"/>
                </a:solidFill>
                <a:latin typeface="黑体" pitchFamily="49" charset="-122"/>
                <a:ea typeface="黑体" pitchFamily="49" charset="-122"/>
                <a:cs typeface="微软雅黑" panose="020B0503020204020204" pitchFamily="34" charset="-122"/>
              </a:rPr>
              <a:t>》</a:t>
            </a:r>
            <a:r>
              <a:rPr lang="zh-CN" altLang="en-US" sz="2400" b="1" kern="100" dirty="0">
                <a:solidFill>
                  <a:srgbClr val="0000FF"/>
                </a:solidFill>
                <a:latin typeface="黑体" pitchFamily="49" charset="-122"/>
                <a:ea typeface="黑体" pitchFamily="49" charset="-122"/>
                <a:cs typeface="微软雅黑" panose="020B0503020204020204" pitchFamily="34" charset="-122"/>
              </a:rPr>
              <a:t>，</a:t>
            </a:r>
            <a:r>
              <a:rPr lang="en-US" altLang="zh-CN" sz="2400" b="1" kern="100" dirty="0">
                <a:solidFill>
                  <a:srgbClr val="0000FF"/>
                </a:solidFill>
                <a:latin typeface="黑体" pitchFamily="49" charset="-122"/>
                <a:ea typeface="黑体" pitchFamily="49" charset="-122"/>
                <a:cs typeface="微软雅黑" panose="020B0503020204020204" pitchFamily="34" charset="-122"/>
              </a:rPr>
              <a:t>1976</a:t>
            </a:r>
            <a:r>
              <a:rPr lang="zh-CN" altLang="en-US" sz="2400" b="1" kern="100" dirty="0">
                <a:solidFill>
                  <a:srgbClr val="0000FF"/>
                </a:solidFill>
                <a:latin typeface="黑体" pitchFamily="49" charset="-122"/>
                <a:ea typeface="黑体" pitchFamily="49" charset="-122"/>
                <a:cs typeface="微软雅黑" panose="020B0503020204020204" pitchFamily="34" charset="-122"/>
              </a:rPr>
              <a:t>年到</a:t>
            </a:r>
            <a:r>
              <a:rPr lang="en-US" altLang="zh-CN" sz="2400" b="1" kern="100" dirty="0">
                <a:solidFill>
                  <a:srgbClr val="0000FF"/>
                </a:solidFill>
                <a:latin typeface="黑体" pitchFamily="49" charset="-122"/>
                <a:ea typeface="黑体" pitchFamily="49" charset="-122"/>
                <a:cs typeface="微软雅黑" panose="020B0503020204020204" pitchFamily="34" charset="-122"/>
              </a:rPr>
              <a:t>1997</a:t>
            </a:r>
            <a:r>
              <a:rPr lang="zh-CN" altLang="en-US" sz="2400" b="1" kern="100" dirty="0">
                <a:solidFill>
                  <a:srgbClr val="0000FF"/>
                </a:solidFill>
                <a:latin typeface="黑体" pitchFamily="49" charset="-122"/>
                <a:ea typeface="黑体" pitchFamily="49" charset="-122"/>
                <a:cs typeface="微软雅黑" panose="020B0503020204020204" pitchFamily="34" charset="-122"/>
              </a:rPr>
              <a:t>年邓小平共有</a:t>
            </a:r>
            <a:r>
              <a:rPr lang="en-US" altLang="zh-CN" sz="2400" b="1" kern="100" dirty="0">
                <a:solidFill>
                  <a:srgbClr val="0000FF"/>
                </a:solidFill>
                <a:latin typeface="黑体" pitchFamily="49" charset="-122"/>
                <a:ea typeface="黑体" pitchFamily="49" charset="-122"/>
                <a:cs typeface="微软雅黑" panose="020B0503020204020204" pitchFamily="34" charset="-122"/>
              </a:rPr>
              <a:t>8</a:t>
            </a:r>
            <a:r>
              <a:rPr lang="zh-CN" altLang="en-US" sz="2400" b="1" kern="100" dirty="0">
                <a:solidFill>
                  <a:srgbClr val="0000FF"/>
                </a:solidFill>
                <a:latin typeface="黑体" pitchFamily="49" charset="-122"/>
                <a:ea typeface="黑体" pitchFamily="49" charset="-122"/>
                <a:cs typeface="微软雅黑" panose="020B0503020204020204" pitchFamily="34" charset="-122"/>
              </a:rPr>
              <a:t>次登上</a:t>
            </a:r>
            <a:r>
              <a:rPr lang="en-US" altLang="zh-CN" sz="2400" b="1" kern="100" dirty="0">
                <a:solidFill>
                  <a:srgbClr val="0000FF"/>
                </a:solidFill>
                <a:latin typeface="黑体" pitchFamily="49" charset="-122"/>
                <a:ea typeface="黑体" pitchFamily="49" charset="-122"/>
                <a:cs typeface="微软雅黑" panose="020B0503020204020204" pitchFamily="34" charset="-122"/>
              </a:rPr>
              <a:t>《</a:t>
            </a:r>
            <a:r>
              <a:rPr lang="zh-CN" altLang="en-US" sz="2400" b="1" kern="100" dirty="0">
                <a:solidFill>
                  <a:srgbClr val="0000FF"/>
                </a:solidFill>
                <a:latin typeface="黑体" pitchFamily="49" charset="-122"/>
                <a:ea typeface="黑体" pitchFamily="49" charset="-122"/>
                <a:cs typeface="微软雅黑" panose="020B0503020204020204" pitchFamily="34" charset="-122"/>
              </a:rPr>
              <a:t>时代</a:t>
            </a:r>
            <a:r>
              <a:rPr lang="en-US" altLang="zh-CN" sz="2400" b="1" kern="100" dirty="0">
                <a:solidFill>
                  <a:srgbClr val="0000FF"/>
                </a:solidFill>
                <a:latin typeface="黑体" pitchFamily="49" charset="-122"/>
                <a:ea typeface="黑体" pitchFamily="49" charset="-122"/>
                <a:cs typeface="微软雅黑" panose="020B0503020204020204" pitchFamily="34" charset="-122"/>
              </a:rPr>
              <a:t>》</a:t>
            </a:r>
            <a:r>
              <a:rPr lang="zh-CN" altLang="en-US" sz="2400" b="1" kern="100" dirty="0">
                <a:solidFill>
                  <a:srgbClr val="0000FF"/>
                </a:solidFill>
                <a:latin typeface="黑体" pitchFamily="49" charset="-122"/>
                <a:ea typeface="黑体" pitchFamily="49" charset="-122"/>
                <a:cs typeface="微软雅黑" panose="020B0503020204020204" pitchFamily="34" charset="-122"/>
              </a:rPr>
              <a:t>周刊的封面，其中两度成为年度风云人物。他的入选理由是“他改革了国家，也改变了世界。他的名字总与中国令人称奇的经济发展联系在一起”。让我们追寻着伟大领袖</a:t>
            </a:r>
            <a:r>
              <a:rPr lang="zh-CN" altLang="en-US" sz="2400" b="1" kern="100" dirty="0">
                <a:solidFill>
                  <a:srgbClr val="FF0000"/>
                </a:solidFill>
                <a:latin typeface="黑体" pitchFamily="49" charset="-122"/>
                <a:ea typeface="黑体" pitchFamily="49" charset="-122"/>
                <a:cs typeface="微软雅黑" panose="020B0503020204020204" pitchFamily="34" charset="-122"/>
              </a:rPr>
              <a:t>邓小平</a:t>
            </a:r>
            <a:r>
              <a:rPr lang="zh-CN" altLang="en-US" sz="2400" b="1" kern="100" dirty="0">
                <a:solidFill>
                  <a:srgbClr val="0000FF"/>
                </a:solidFill>
                <a:latin typeface="黑体" pitchFamily="49" charset="-122"/>
                <a:ea typeface="黑体" pitchFamily="49" charset="-122"/>
                <a:cs typeface="微软雅黑" panose="020B0503020204020204" pitchFamily="34" charset="-122"/>
              </a:rPr>
              <a:t>的足迹，共同探寻</a:t>
            </a:r>
            <a:r>
              <a:rPr lang="zh-CN" altLang="en-US" sz="2400" b="1" kern="100" dirty="0">
                <a:solidFill>
                  <a:srgbClr val="FF0000"/>
                </a:solidFill>
                <a:latin typeface="黑体" pitchFamily="49" charset="-122"/>
                <a:ea typeface="黑体" pitchFamily="49" charset="-122"/>
                <a:cs typeface="微软雅黑" panose="020B0503020204020204" pitchFamily="34" charset="-122"/>
              </a:rPr>
              <a:t>“建设中国特色社会主义”</a:t>
            </a:r>
            <a:r>
              <a:rPr lang="zh-CN" altLang="en-US" sz="2400" b="1" kern="100" dirty="0">
                <a:solidFill>
                  <a:srgbClr val="0000FF"/>
                </a:solidFill>
                <a:latin typeface="黑体" pitchFamily="49" charset="-122"/>
                <a:ea typeface="黑体" pitchFamily="49" charset="-122"/>
                <a:cs typeface="微软雅黑" panose="020B0503020204020204" pitchFamily="34" charset="-122"/>
              </a:rPr>
              <a:t>的道路。</a:t>
            </a:r>
            <a:endParaRPr lang="zh-CN" altLang="zh-CN" sz="2400" b="1" kern="100" dirty="0">
              <a:solidFill>
                <a:srgbClr val="0000FF"/>
              </a:solidFill>
              <a:latin typeface="黑体" pitchFamily="49" charset="-122"/>
              <a:ea typeface="黑体" pitchFamily="49" charset="-122"/>
              <a:cs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文本框 6151"/>
          <p:cNvSpPr txBox="1"/>
          <p:nvPr/>
        </p:nvSpPr>
        <p:spPr>
          <a:xfrm>
            <a:off x="251700" y="908825"/>
            <a:ext cx="5899150" cy="584200"/>
          </a:xfrm>
          <a:prstGeom prst="rect">
            <a:avLst/>
          </a:prstGeom>
          <a:noFill/>
          <a:ln w="9525">
            <a:noFill/>
          </a:ln>
        </p:spPr>
        <p:txBody>
          <a:bodyPr wrap="none" anchor="t">
            <a:spAutoFit/>
          </a:bodyPr>
          <a:lstStyle/>
          <a:p>
            <a:r>
              <a:rPr lang="zh-CN" altLang="en-US" sz="3200" b="1" dirty="0">
                <a:solidFill>
                  <a:srgbClr val="FF0000"/>
                </a:solidFill>
                <a:latin typeface="黑体" panose="02010609060101010101" pitchFamily="1" charset="-122"/>
                <a:ea typeface="黑体" panose="02010609060101010101" pitchFamily="1" charset="-122"/>
                <a:sym typeface="宋体" panose="02010600030101010101" pitchFamily="2" charset="-122"/>
              </a:rPr>
              <a:t>一、邓小平理论指导地位的确立</a:t>
            </a:r>
          </a:p>
        </p:txBody>
      </p:sp>
      <p:sp>
        <p:nvSpPr>
          <p:cNvPr id="10241" name="矩形 33796"/>
          <p:cNvSpPr/>
          <p:nvPr/>
        </p:nvSpPr>
        <p:spPr>
          <a:xfrm>
            <a:off x="179695" y="2564940"/>
            <a:ext cx="4957992" cy="2708434"/>
          </a:xfrm>
          <a:prstGeom prst="rect">
            <a:avLst/>
          </a:prstGeom>
          <a:noFill/>
          <a:ln w="9525">
            <a:noFill/>
          </a:ln>
        </p:spPr>
        <p:txBody>
          <a:bodyPr wrap="square" anchor="t">
            <a:spAutoFit/>
          </a:bodyPr>
          <a:lstStyle/>
          <a:p>
            <a:pPr>
              <a:lnSpc>
                <a:spcPts val="3400"/>
              </a:lnSpc>
            </a:pP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1</a:t>
            </a:r>
            <a:r>
              <a:rPr lang="zh-CN" altLang="en-US" sz="2800" b="1" dirty="0">
                <a:latin typeface="楷体" pitchFamily="49" charset="-122"/>
                <a:ea typeface="楷体" pitchFamily="49" charset="-122"/>
              </a:rPr>
              <a:t>）中共十一届三中全会后，</a:t>
            </a:r>
            <a:r>
              <a:rPr lang="zh-CN" altLang="en-US" sz="2800" b="1" dirty="0" smtClean="0">
                <a:latin typeface="楷体" pitchFamily="49" charset="-122"/>
                <a:ea typeface="楷体" pitchFamily="49" charset="-122"/>
              </a:rPr>
              <a:t>邓小平领导中国共产党作出一系列重大决策，把</a:t>
            </a:r>
            <a:r>
              <a:rPr lang="zh-CN" altLang="en-US" sz="2800" b="1" dirty="0">
                <a:latin typeface="楷体" pitchFamily="49" charset="-122"/>
                <a:ea typeface="楷体" pitchFamily="49" charset="-122"/>
              </a:rPr>
              <a:t>改革开放和社会主义现代化建设一步一步推向前进</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lnSpc>
                <a:spcPts val="3400"/>
              </a:lnSpc>
            </a:pPr>
            <a:r>
              <a:rPr lang="en-US" altLang="zh-CN" sz="2800" b="1" dirty="0" smtClean="0">
                <a:latin typeface="楷体" pitchFamily="49" charset="-122"/>
                <a:ea typeface="楷体" pitchFamily="49" charset="-122"/>
              </a:rPr>
              <a:t>    </a:t>
            </a:r>
            <a:endParaRPr lang="zh-CN" altLang="en-US" sz="2800" b="1" dirty="0">
              <a:latin typeface="楷体" pitchFamily="49" charset="-122"/>
              <a:ea typeface="楷体" pitchFamily="49" charset="-122"/>
            </a:endParaRPr>
          </a:p>
        </p:txBody>
      </p:sp>
      <p:sp>
        <p:nvSpPr>
          <p:cNvPr id="3" name="文本框 2"/>
          <p:cNvSpPr txBox="1"/>
          <p:nvPr/>
        </p:nvSpPr>
        <p:spPr>
          <a:xfrm>
            <a:off x="395710" y="1844890"/>
            <a:ext cx="2262188" cy="584775"/>
          </a:xfrm>
          <a:prstGeom prst="rect">
            <a:avLst/>
          </a:prstGeom>
          <a:noFill/>
          <a:ln w="9525">
            <a:noFill/>
          </a:ln>
        </p:spPr>
        <p:txBody>
          <a:bodyPr anchor="t">
            <a:spAutoFit/>
          </a:bodyPr>
          <a:lstStyle/>
          <a:p>
            <a:r>
              <a:rPr lang="en-US" altLang="zh-CN" sz="3200" b="1" dirty="0">
                <a:solidFill>
                  <a:srgbClr val="0000FF"/>
                </a:solidFill>
                <a:latin typeface="楷体" pitchFamily="49" charset="-122"/>
                <a:ea typeface="楷体" pitchFamily="49" charset="-122"/>
              </a:rPr>
              <a:t>1.</a:t>
            </a:r>
            <a:r>
              <a:rPr lang="zh-CN" altLang="en-US" sz="3200" b="1" dirty="0">
                <a:solidFill>
                  <a:srgbClr val="0000FF"/>
                </a:solidFill>
                <a:latin typeface="楷体" pitchFamily="49" charset="-122"/>
                <a:ea typeface="楷体" pitchFamily="49" charset="-122"/>
              </a:rPr>
              <a:t>初步提出</a:t>
            </a:r>
          </a:p>
        </p:txBody>
      </p:sp>
      <p:pic>
        <p:nvPicPr>
          <p:cNvPr id="6" name="图片 35844" descr="邓小平在中共十二大上"/>
          <p:cNvPicPr>
            <a:picLocks noChangeAspect="1" noChangeArrowheads="1"/>
          </p:cNvPicPr>
          <p:nvPr/>
        </p:nvPicPr>
        <p:blipFill>
          <a:blip r:embed="rId3" cstate="print"/>
          <a:srcRect/>
          <a:stretch>
            <a:fillRect/>
          </a:stretch>
        </p:blipFill>
        <p:spPr bwMode="auto">
          <a:xfrm>
            <a:off x="5148040" y="2564940"/>
            <a:ext cx="3665537" cy="234315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randombar(horizontal)">
                                      <p:cBhvr>
                                        <p:cTn id="7" dur="500"/>
                                        <p:tgtEl>
                                          <p:spTgt spid="10241"/>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图片 1"/>
          <p:cNvPicPr>
            <a:picLocks noChangeAspect="1"/>
          </p:cNvPicPr>
          <p:nvPr/>
        </p:nvPicPr>
        <p:blipFill>
          <a:blip r:embed="rId3" cstate="print"/>
          <a:stretch>
            <a:fillRect/>
          </a:stretch>
        </p:blipFill>
        <p:spPr>
          <a:xfrm>
            <a:off x="506412" y="2132910"/>
            <a:ext cx="7953858" cy="4032940"/>
          </a:xfrm>
          <a:prstGeom prst="rect">
            <a:avLst/>
          </a:prstGeom>
          <a:noFill/>
          <a:ln w="9525">
            <a:noFill/>
          </a:ln>
        </p:spPr>
      </p:pic>
      <p:sp>
        <p:nvSpPr>
          <p:cNvPr id="35843" name="文本框 2"/>
          <p:cNvSpPr txBox="1"/>
          <p:nvPr/>
        </p:nvSpPr>
        <p:spPr>
          <a:xfrm>
            <a:off x="251700" y="620805"/>
            <a:ext cx="8712604" cy="954087"/>
          </a:xfrm>
          <a:prstGeom prst="rect">
            <a:avLst/>
          </a:prstGeom>
          <a:noFill/>
          <a:ln w="9525">
            <a:noFill/>
          </a:ln>
        </p:spPr>
        <p:txBody>
          <a:bodyPr wrap="square" anchor="t">
            <a:spAutoFit/>
          </a:bodyPr>
          <a:lstStyle/>
          <a:p>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2</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1982</a:t>
            </a:r>
            <a:r>
              <a:rPr lang="zh-CN" altLang="en-US" sz="2800" b="1" dirty="0">
                <a:latin typeface="楷体" pitchFamily="49" charset="-122"/>
                <a:ea typeface="楷体" pitchFamily="49" charset="-122"/>
              </a:rPr>
              <a:t>年，在中国共产党第十二次全国代表大会上，邓小平明确提出建设有中国特色的</a:t>
            </a:r>
            <a:r>
              <a:rPr lang="zh-CN" altLang="en-US" sz="2800" b="1" dirty="0" smtClean="0">
                <a:latin typeface="楷体" pitchFamily="49" charset="-122"/>
                <a:ea typeface="楷体" pitchFamily="49" charset="-122"/>
              </a:rPr>
              <a:t>社会主义。</a:t>
            </a:r>
            <a:endParaRPr lang="zh-CN" altLang="en-US" sz="2800" b="1"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heel(4)">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5" name="文本框 1"/>
          <p:cNvSpPr txBox="1"/>
          <p:nvPr/>
        </p:nvSpPr>
        <p:spPr>
          <a:xfrm>
            <a:off x="395710" y="476795"/>
            <a:ext cx="8512175" cy="2123658"/>
          </a:xfrm>
          <a:prstGeom prst="rect">
            <a:avLst/>
          </a:prstGeom>
          <a:noFill/>
          <a:ln w="9525">
            <a:noFill/>
          </a:ln>
        </p:spPr>
        <p:txBody>
          <a:bodyPr anchor="t">
            <a:spAutoFit/>
          </a:bodyPr>
          <a:lstStyle/>
          <a:p>
            <a:pPr>
              <a:lnSpc>
                <a:spcPct val="150000"/>
              </a:lnSpc>
            </a:pPr>
            <a:r>
              <a:rPr lang="en-US" altLang="zh-CN" sz="3200" b="1" dirty="0" smtClean="0">
                <a:solidFill>
                  <a:srgbClr val="0000FF"/>
                </a:solidFill>
                <a:latin typeface="楷体" pitchFamily="49" charset="-122"/>
                <a:ea typeface="楷体" pitchFamily="49" charset="-122"/>
              </a:rPr>
              <a:t>2.</a:t>
            </a:r>
            <a:r>
              <a:rPr lang="zh-CN" altLang="en-US" sz="3200" b="1" dirty="0" smtClean="0">
                <a:solidFill>
                  <a:srgbClr val="0000FF"/>
                </a:solidFill>
                <a:latin typeface="楷体" pitchFamily="49" charset="-122"/>
                <a:ea typeface="楷体" pitchFamily="49" charset="-122"/>
              </a:rPr>
              <a:t>基本形成：</a:t>
            </a:r>
            <a:r>
              <a:rPr lang="en-US" altLang="zh-CN" sz="3000" b="1" dirty="0" smtClean="0">
                <a:latin typeface="楷体" pitchFamily="49" charset="-122"/>
                <a:ea typeface="楷体" pitchFamily="49" charset="-122"/>
              </a:rPr>
              <a:t>1987</a:t>
            </a:r>
            <a:r>
              <a:rPr lang="zh-CN" altLang="en-US" sz="3000" b="1" dirty="0" smtClean="0">
                <a:latin typeface="楷体" pitchFamily="49" charset="-122"/>
                <a:ea typeface="楷体" pitchFamily="49" charset="-122"/>
              </a:rPr>
              <a:t>年中共</a:t>
            </a:r>
            <a:r>
              <a:rPr lang="zh-CN" altLang="en-US" sz="3000" b="1" dirty="0">
                <a:latin typeface="楷体" pitchFamily="49" charset="-122"/>
                <a:ea typeface="楷体" pitchFamily="49" charset="-122"/>
              </a:rPr>
              <a:t>十三</a:t>
            </a:r>
            <a:r>
              <a:rPr lang="zh-CN" altLang="en-US" sz="3000" b="1" dirty="0" smtClean="0">
                <a:latin typeface="楷体" pitchFamily="49" charset="-122"/>
                <a:ea typeface="楷体" pitchFamily="49" charset="-122"/>
              </a:rPr>
              <a:t>大</a:t>
            </a:r>
            <a:endParaRPr lang="en-US" altLang="zh-CN" sz="3000" b="1" dirty="0" smtClean="0">
              <a:latin typeface="楷体" pitchFamily="49" charset="-122"/>
              <a:ea typeface="楷体" pitchFamily="49" charset="-122"/>
            </a:endParaRPr>
          </a:p>
          <a:p>
            <a:pPr>
              <a:lnSpc>
                <a:spcPct val="150000"/>
              </a:lnSpc>
            </a:pP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a:t>
            </a:r>
            <a:r>
              <a:rPr lang="zh-CN" altLang="en-US" sz="2800" b="1" dirty="0" smtClean="0">
                <a:latin typeface="楷体" pitchFamily="49" charset="-122"/>
                <a:ea typeface="楷体" pitchFamily="49" charset="-122"/>
              </a:rPr>
              <a:t>）阐述</a:t>
            </a:r>
            <a:r>
              <a:rPr lang="zh-CN" altLang="en-US" sz="2800" b="1" dirty="0">
                <a:latin typeface="楷体" pitchFamily="49" charset="-122"/>
                <a:ea typeface="楷体" pitchFamily="49" charset="-122"/>
              </a:rPr>
              <a:t>了</a:t>
            </a:r>
            <a:r>
              <a:rPr lang="zh-CN" altLang="en-US" sz="2800" b="1" dirty="0" smtClean="0">
                <a:latin typeface="楷体" pitchFamily="49" charset="-122"/>
                <a:ea typeface="楷体" pitchFamily="49" charset="-122"/>
              </a:rPr>
              <a:t>社会主义初级阶段</a:t>
            </a:r>
            <a:r>
              <a:rPr lang="zh-CN" altLang="en-US" sz="2800" b="1" dirty="0">
                <a:latin typeface="楷体" pitchFamily="49" charset="-122"/>
                <a:ea typeface="楷体" pitchFamily="49" charset="-122"/>
              </a:rPr>
              <a:t>的</a:t>
            </a:r>
            <a:r>
              <a:rPr lang="zh-CN" altLang="en-US" sz="2800" b="1" dirty="0" smtClean="0">
                <a:latin typeface="楷体" pitchFamily="49" charset="-122"/>
                <a:ea typeface="楷体" pitchFamily="49" charset="-122"/>
              </a:rPr>
              <a:t>理论。</a:t>
            </a:r>
            <a:endParaRPr lang="en-US" altLang="zh-CN" sz="2800" b="1" dirty="0" smtClean="0">
              <a:latin typeface="楷体" pitchFamily="49" charset="-122"/>
              <a:ea typeface="楷体" pitchFamily="49" charset="-122"/>
            </a:endParaRPr>
          </a:p>
          <a:p>
            <a:pPr>
              <a:lnSpc>
                <a:spcPct val="150000"/>
              </a:lnSpc>
            </a:pP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）明确</a:t>
            </a:r>
            <a:r>
              <a:rPr lang="zh-CN" altLang="en-US" sz="2800" b="1" dirty="0">
                <a:latin typeface="楷体" pitchFamily="49" charset="-122"/>
                <a:ea typeface="楷体" pitchFamily="49" charset="-122"/>
              </a:rPr>
              <a:t>概括了党在社会主义初级阶段的</a:t>
            </a:r>
            <a:r>
              <a:rPr lang="zh-CN" altLang="en-US" sz="2800" b="1" dirty="0" smtClean="0">
                <a:latin typeface="楷体" pitchFamily="49" charset="-122"/>
                <a:ea typeface="楷体" pitchFamily="49" charset="-122"/>
              </a:rPr>
              <a:t>基本路线。</a:t>
            </a:r>
            <a:endParaRPr lang="zh-CN" altLang="en-US" sz="2800" b="1" dirty="0">
              <a:latin typeface="楷体" pitchFamily="49" charset="-122"/>
              <a:ea typeface="楷体" pitchFamily="49" charset="-122"/>
            </a:endParaRPr>
          </a:p>
        </p:txBody>
      </p:sp>
      <p:pic>
        <p:nvPicPr>
          <p:cNvPr id="6" name="图片 5"/>
          <p:cNvPicPr>
            <a:picLocks noChangeAspect="1"/>
          </p:cNvPicPr>
          <p:nvPr/>
        </p:nvPicPr>
        <p:blipFill>
          <a:blip r:embed="rId3" cstate="print"/>
          <a:stretch>
            <a:fillRect/>
          </a:stretch>
        </p:blipFill>
        <p:spPr>
          <a:xfrm>
            <a:off x="323706" y="3068975"/>
            <a:ext cx="3712572" cy="2952205"/>
          </a:xfrm>
          <a:prstGeom prst="rect">
            <a:avLst/>
          </a:prstGeom>
          <a:noFill/>
          <a:ln w="9525">
            <a:noFill/>
          </a:ln>
        </p:spPr>
      </p:pic>
      <p:sp>
        <p:nvSpPr>
          <p:cNvPr id="5" name="矩形 4"/>
          <p:cNvSpPr/>
          <p:nvPr/>
        </p:nvSpPr>
        <p:spPr>
          <a:xfrm>
            <a:off x="4355985" y="3212985"/>
            <a:ext cx="4572000" cy="2246769"/>
          </a:xfrm>
          <a:prstGeom prst="rect">
            <a:avLst/>
          </a:prstGeom>
        </p:spPr>
        <p:txBody>
          <a:bodyPr>
            <a:spAutoFit/>
          </a:bodyPr>
          <a:lstStyle/>
          <a:p>
            <a:r>
              <a:rPr lang="zh-CN" altLang="en-US" sz="2800" b="1" dirty="0" smtClean="0">
                <a:solidFill>
                  <a:srgbClr val="FF0000"/>
                </a:solidFill>
                <a:latin typeface="楷体" panose="02010609060101010101" pitchFamily="49" charset="-122"/>
                <a:ea typeface="楷体" panose="02010609060101010101" pitchFamily="49" charset="-122"/>
              </a:rPr>
              <a:t>基本路线：</a:t>
            </a:r>
          </a:p>
          <a:p>
            <a:r>
              <a:rPr lang="zh-CN" altLang="en-US" sz="2800" b="1" dirty="0" smtClean="0">
                <a:latin typeface="楷体" panose="02010609060101010101" pitchFamily="49" charset="-122"/>
                <a:ea typeface="楷体" panose="02010609060101010101" pitchFamily="49" charset="-122"/>
              </a:rPr>
              <a:t>以经济建设为中心</a:t>
            </a:r>
          </a:p>
          <a:p>
            <a:r>
              <a:rPr lang="zh-CN" altLang="en-US" sz="2800" b="1" dirty="0" smtClean="0">
                <a:latin typeface="楷体" panose="02010609060101010101" pitchFamily="49" charset="-122"/>
                <a:ea typeface="楷体" panose="02010609060101010101" pitchFamily="49" charset="-122"/>
              </a:rPr>
              <a:t>坚持四项基本原则</a:t>
            </a:r>
          </a:p>
          <a:p>
            <a:r>
              <a:rPr lang="zh-CN" altLang="en-US" sz="2800" b="1" dirty="0" smtClean="0">
                <a:latin typeface="楷体" panose="02010609060101010101" pitchFamily="49" charset="-122"/>
                <a:ea typeface="楷体" panose="02010609060101010101" pitchFamily="49" charset="-122"/>
              </a:rPr>
              <a:t>坚持改革开放</a:t>
            </a:r>
          </a:p>
          <a:p>
            <a:r>
              <a:rPr lang="zh-CN" altLang="en-US" sz="2800" b="1" dirty="0" smtClean="0">
                <a:latin typeface="楷体" panose="02010609060101010101" pitchFamily="49" charset="-122"/>
                <a:ea typeface="楷体" panose="02010609060101010101" pitchFamily="49" charset="-122"/>
              </a:rPr>
              <a:t>（一个中心，两个基本点）</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fade">
                                      <p:cBhvr>
                                        <p:cTn id="7" dur="1000"/>
                                        <p:tgtEl>
                                          <p:spTgt spid="36865"/>
                                        </p:tgtEl>
                                      </p:cBhvr>
                                    </p:animEffect>
                                    <p:anim calcmode="lin" valueType="num">
                                      <p:cBhvr>
                                        <p:cTn id="8" dur="1000" fill="hold"/>
                                        <p:tgtEl>
                                          <p:spTgt spid="36865"/>
                                        </p:tgtEl>
                                        <p:attrNameLst>
                                          <p:attrName>ppt_x</p:attrName>
                                        </p:attrNameLst>
                                      </p:cBhvr>
                                      <p:tavLst>
                                        <p:tav tm="0">
                                          <p:val>
                                            <p:strVal val="#ppt_x"/>
                                          </p:val>
                                        </p:tav>
                                        <p:tav tm="100000">
                                          <p:val>
                                            <p:strVal val="#ppt_x"/>
                                          </p:val>
                                        </p:tav>
                                      </p:tavLst>
                                    </p:anim>
                                    <p:anim calcmode="lin" valueType="num">
                                      <p:cBhvr>
                                        <p:cTn id="9" dur="900" decel="100000" fill="hold"/>
                                        <p:tgtEl>
                                          <p:spTgt spid="3686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86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Text Box 4"/>
          <p:cNvSpPr txBox="1"/>
          <p:nvPr/>
        </p:nvSpPr>
        <p:spPr>
          <a:xfrm>
            <a:off x="-180330" y="911225"/>
            <a:ext cx="9324329" cy="652486"/>
          </a:xfrm>
          <a:prstGeom prst="rect">
            <a:avLst/>
          </a:prstGeom>
          <a:noFill/>
          <a:ln w="9525">
            <a:noFill/>
          </a:ln>
        </p:spPr>
        <p:txBody>
          <a:bodyPr wrap="square" anchor="t">
            <a:spAutoFit/>
          </a:bodyPr>
          <a:lstStyle/>
          <a:p>
            <a:pPr>
              <a:lnSpc>
                <a:spcPct val="130000"/>
              </a:lnSpc>
            </a:pP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1</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1992</a:t>
            </a:r>
            <a:r>
              <a:rPr lang="zh-CN" altLang="en-US" sz="2800" b="1" dirty="0" smtClean="0">
                <a:latin typeface="楷体" pitchFamily="49" charset="-122"/>
                <a:ea typeface="楷体" pitchFamily="49" charset="-122"/>
              </a:rPr>
              <a:t>年初，邓小平到南方视察，发表重要谈话。</a:t>
            </a:r>
            <a:endParaRPr lang="zh-CN" altLang="en-US" sz="2800" b="1" dirty="0">
              <a:latin typeface="楷体" pitchFamily="49" charset="-122"/>
              <a:ea typeface="楷体" pitchFamily="49" charset="-122"/>
            </a:endParaRPr>
          </a:p>
        </p:txBody>
      </p:sp>
      <p:sp>
        <p:nvSpPr>
          <p:cNvPr id="37890" name="文本框 1"/>
          <p:cNvSpPr txBox="1"/>
          <p:nvPr/>
        </p:nvSpPr>
        <p:spPr>
          <a:xfrm>
            <a:off x="354227" y="404790"/>
            <a:ext cx="5868176" cy="584775"/>
          </a:xfrm>
          <a:prstGeom prst="rect">
            <a:avLst/>
          </a:prstGeom>
          <a:noFill/>
          <a:ln w="9525">
            <a:noFill/>
          </a:ln>
        </p:spPr>
        <p:txBody>
          <a:bodyPr wrap="square" anchor="t">
            <a:spAutoFit/>
          </a:bodyPr>
          <a:lstStyle/>
          <a:p>
            <a:r>
              <a:rPr lang="en-US" altLang="zh-CN" sz="3200" b="1" dirty="0">
                <a:solidFill>
                  <a:srgbClr val="0000FF"/>
                </a:solidFill>
                <a:latin typeface="楷体" pitchFamily="49" charset="-122"/>
                <a:ea typeface="楷体" pitchFamily="49" charset="-122"/>
              </a:rPr>
              <a:t>3.</a:t>
            </a:r>
            <a:r>
              <a:rPr lang="zh-CN" altLang="en-US" sz="3200" b="1" dirty="0">
                <a:solidFill>
                  <a:srgbClr val="0000FF"/>
                </a:solidFill>
                <a:latin typeface="楷体" pitchFamily="49" charset="-122"/>
                <a:ea typeface="楷体" pitchFamily="49" charset="-122"/>
              </a:rPr>
              <a:t>充实发展</a:t>
            </a:r>
            <a:r>
              <a:rPr lang="zh-CN" altLang="en-US" sz="3200" b="1" dirty="0" smtClean="0">
                <a:solidFill>
                  <a:srgbClr val="0000FF"/>
                </a:solidFill>
                <a:latin typeface="楷体" pitchFamily="49" charset="-122"/>
                <a:ea typeface="楷体" pitchFamily="49" charset="-122"/>
              </a:rPr>
              <a:t>：</a:t>
            </a:r>
            <a:endParaRPr lang="zh-CN" altLang="en-US" sz="3200" dirty="0">
              <a:solidFill>
                <a:srgbClr val="0000FF"/>
              </a:solidFill>
              <a:latin typeface="楷体" pitchFamily="49" charset="-122"/>
              <a:ea typeface="楷体" pitchFamily="49" charset="-122"/>
            </a:endParaRPr>
          </a:p>
        </p:txBody>
      </p:sp>
      <p:pic>
        <p:nvPicPr>
          <p:cNvPr id="16386" name="内容占位符 27650" descr="1992年2月7日，邓小平视察南浦大桥。.jpg"/>
          <p:cNvPicPr>
            <a:picLocks noGrp="1" noChangeAspect="1"/>
          </p:cNvPicPr>
          <p:nvPr/>
        </p:nvPicPr>
        <p:blipFill>
          <a:blip r:embed="rId3" cstate="print"/>
          <a:stretch>
            <a:fillRect/>
          </a:stretch>
        </p:blipFill>
        <p:spPr>
          <a:xfrm>
            <a:off x="899745" y="1700880"/>
            <a:ext cx="3096215" cy="2183279"/>
          </a:xfrm>
          <a:prstGeom prst="rect">
            <a:avLst/>
          </a:prstGeom>
          <a:noFill/>
          <a:ln w="9525">
            <a:noFill/>
          </a:ln>
        </p:spPr>
      </p:pic>
      <p:pic>
        <p:nvPicPr>
          <p:cNvPr id="2" name="内容占位符 27651" descr="028047"/>
          <p:cNvPicPr>
            <a:picLocks noGrp="1" noChangeAspect="1"/>
          </p:cNvPicPr>
          <p:nvPr/>
        </p:nvPicPr>
        <p:blipFill>
          <a:blip r:embed="rId4" cstate="print"/>
          <a:stretch>
            <a:fillRect/>
          </a:stretch>
        </p:blipFill>
        <p:spPr>
          <a:xfrm>
            <a:off x="4427990" y="1628875"/>
            <a:ext cx="2624138" cy="2232155"/>
          </a:xfrm>
          <a:prstGeom prst="rect">
            <a:avLst/>
          </a:prstGeom>
          <a:noFill/>
          <a:ln w="9525">
            <a:noFill/>
          </a:ln>
        </p:spPr>
      </p:pic>
      <p:sp>
        <p:nvSpPr>
          <p:cNvPr id="16389" name="矩形 41992"/>
          <p:cNvSpPr/>
          <p:nvPr/>
        </p:nvSpPr>
        <p:spPr>
          <a:xfrm>
            <a:off x="251700" y="4437070"/>
            <a:ext cx="8712605" cy="2160591"/>
          </a:xfrm>
          <a:prstGeom prst="rect">
            <a:avLst/>
          </a:prstGeom>
          <a:noFill/>
          <a:ln w="9525">
            <a:noFill/>
          </a:ln>
        </p:spPr>
        <p:txBody>
          <a:bodyPr wrap="square" anchor="t">
            <a:spAutoFit/>
          </a:bodyPr>
          <a:lstStyle/>
          <a:p>
            <a:pPr>
              <a:lnSpc>
                <a:spcPct val="120000"/>
              </a:lnSpc>
            </a:pPr>
            <a:r>
              <a:rPr lang="zh-CN" altLang="en-US" sz="2800" b="1" dirty="0" smtClean="0">
                <a:latin typeface="楷体" panose="02010609060101010101" pitchFamily="49" charset="-122"/>
                <a:ea typeface="楷体" panose="02010609060101010101" pitchFamily="49" charset="-122"/>
              </a:rPr>
              <a:t>    姓“资”还是姓“社”判断的标准，应该主要看是否有利于发展社会主义的生产力，是否有利于增强社会主义国家的综合国力，是否有利于提高人民生活水平。   </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1000"/>
                                        <p:tgtEl>
                                          <p:spTgt spid="37890"/>
                                        </p:tgtEl>
                                      </p:cBhvr>
                                    </p:animEffect>
                                    <p:anim calcmode="lin" valueType="num">
                                      <p:cBhvr>
                                        <p:cTn id="8" dur="1000" fill="hold"/>
                                        <p:tgtEl>
                                          <p:spTgt spid="37890"/>
                                        </p:tgtEl>
                                        <p:attrNameLst>
                                          <p:attrName>ppt_x</p:attrName>
                                        </p:attrNameLst>
                                      </p:cBhvr>
                                      <p:tavLst>
                                        <p:tav tm="0">
                                          <p:val>
                                            <p:strVal val="#ppt_x"/>
                                          </p:val>
                                        </p:tav>
                                        <p:tav tm="100000">
                                          <p:val>
                                            <p:strVal val="#ppt_x"/>
                                          </p:val>
                                        </p:tav>
                                      </p:tavLst>
                                    </p:anim>
                                    <p:anim calcmode="lin" valueType="num">
                                      <p:cBhvr>
                                        <p:cTn id="9" dur="900" decel="100000" fill="hold"/>
                                        <p:tgtEl>
                                          <p:spTgt spid="378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789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5361"/>
                                        </p:tgtEl>
                                        <p:attrNameLst>
                                          <p:attrName>style.visibility</p:attrName>
                                        </p:attrNameLst>
                                      </p:cBhvr>
                                      <p:to>
                                        <p:strVal val="visible"/>
                                      </p:to>
                                    </p:set>
                                    <p:animEffect transition="in" filter="randombar(horizontal)">
                                      <p:cBhvr>
                                        <p:cTn id="15" dur="500"/>
                                        <p:tgtEl>
                                          <p:spTgt spid="15361"/>
                                        </p:tgtEl>
                                      </p:cBhvr>
                                    </p:animEffect>
                                  </p:childTnLst>
                                </p:cTn>
                              </p:par>
                              <p:par>
                                <p:cTn id="16" presetID="14" presetClass="entr" presetSubtype="10" fill="hold" nodeType="withEffect">
                                  <p:stCondLst>
                                    <p:cond delay="0"/>
                                  </p:stCondLst>
                                  <p:childTnLst>
                                    <p:set>
                                      <p:cBhvr>
                                        <p:cTn id="17" dur="1" fill="hold">
                                          <p:stCondLst>
                                            <p:cond delay="0"/>
                                          </p:stCondLst>
                                        </p:cTn>
                                        <p:tgtEl>
                                          <p:spTgt spid="16386"/>
                                        </p:tgtEl>
                                        <p:attrNameLst>
                                          <p:attrName>style.visibility</p:attrName>
                                        </p:attrNameLst>
                                      </p:cBhvr>
                                      <p:to>
                                        <p:strVal val="visible"/>
                                      </p:to>
                                    </p:set>
                                    <p:animEffect transition="in" filter="randombar(horizontal)">
                                      <p:cBhvr>
                                        <p:cTn id="18" dur="500"/>
                                        <p:tgtEl>
                                          <p:spTgt spid="16386"/>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6389"/>
                                        </p:tgtEl>
                                        <p:attrNameLst>
                                          <p:attrName>style.visibility</p:attrName>
                                        </p:attrNameLst>
                                      </p:cBhvr>
                                      <p:to>
                                        <p:strVal val="visible"/>
                                      </p:to>
                                    </p:set>
                                    <p:animEffect transition="in" filter="randombar(horizontal)">
                                      <p:cBhvr>
                                        <p:cTn id="24"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37890" grpId="0"/>
      <p:bldP spid="1638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Text Box 5"/>
          <p:cNvSpPr txBox="1"/>
          <p:nvPr/>
        </p:nvSpPr>
        <p:spPr>
          <a:xfrm>
            <a:off x="0" y="692810"/>
            <a:ext cx="8629650" cy="4013406"/>
          </a:xfrm>
          <a:prstGeom prst="rect">
            <a:avLst/>
          </a:prstGeom>
          <a:noFill/>
          <a:ln w="9525">
            <a:noFill/>
          </a:ln>
        </p:spPr>
        <p:txBody>
          <a:bodyPr anchor="t">
            <a:spAutoFit/>
          </a:bodyPr>
          <a:lstStyle/>
          <a:p>
            <a:pPr>
              <a:lnSpc>
                <a:spcPct val="130000"/>
              </a:lnSpc>
            </a:pPr>
            <a:r>
              <a:rPr lang="en-US" altLang="en-US" sz="2800" b="1" dirty="0" smtClean="0">
                <a:latin typeface="楷体" pitchFamily="49" charset="-122"/>
                <a:ea typeface="楷体" pitchFamily="49" charset="-122"/>
              </a:rPr>
              <a:t> ①</a:t>
            </a:r>
            <a:r>
              <a:rPr lang="zh-CN" altLang="en-US" sz="2800" b="1" dirty="0">
                <a:latin typeface="楷体" pitchFamily="49" charset="-122"/>
                <a:ea typeface="楷体" pitchFamily="49" charset="-122"/>
              </a:rPr>
              <a:t>党的基本路线要管一百年，动摇不得；</a:t>
            </a:r>
          </a:p>
          <a:p>
            <a:pPr>
              <a:lnSpc>
                <a:spcPct val="130000"/>
              </a:lnSpc>
            </a:pPr>
            <a:r>
              <a:rPr lang="en-US" altLang="zh-CN" sz="2800" b="1" dirty="0">
                <a:latin typeface="楷体" pitchFamily="49" charset="-122"/>
                <a:ea typeface="楷体" pitchFamily="49" charset="-122"/>
              </a:rPr>
              <a:t> </a:t>
            </a:r>
            <a:r>
              <a:rPr lang="en-US" altLang="en-US" sz="2800" b="1" dirty="0">
                <a:latin typeface="楷体" pitchFamily="49" charset="-122"/>
                <a:ea typeface="楷体" pitchFamily="49" charset="-122"/>
              </a:rPr>
              <a:t>②</a:t>
            </a:r>
            <a:r>
              <a:rPr lang="zh-CN" altLang="en-US" sz="2800" b="1" dirty="0">
                <a:latin typeface="楷体" pitchFamily="49" charset="-122"/>
                <a:ea typeface="楷体" pitchFamily="49" charset="-122"/>
              </a:rPr>
              <a:t>社会主义的本质，是解放生产力，发展生产力，消灭剥削，消除两极分化，最终达到共同富裕；</a:t>
            </a:r>
          </a:p>
          <a:p>
            <a:pPr>
              <a:lnSpc>
                <a:spcPct val="130000"/>
              </a:lnSpc>
            </a:pPr>
            <a:r>
              <a:rPr lang="zh-CN" altLang="en-US" sz="2800" b="1" dirty="0">
                <a:latin typeface="楷体" pitchFamily="49" charset="-122"/>
                <a:ea typeface="楷体" pitchFamily="49" charset="-122"/>
              </a:rPr>
              <a:t> </a:t>
            </a:r>
            <a:r>
              <a:rPr lang="en-US" altLang="en-US" sz="2800" b="1" dirty="0">
                <a:latin typeface="楷体" pitchFamily="49" charset="-122"/>
                <a:ea typeface="楷体" pitchFamily="49" charset="-122"/>
              </a:rPr>
              <a:t>③</a:t>
            </a:r>
            <a:r>
              <a:rPr lang="zh-CN" altLang="en-US" sz="2800" b="1" dirty="0">
                <a:latin typeface="楷体" pitchFamily="49" charset="-122"/>
                <a:ea typeface="楷体" pitchFamily="49" charset="-122"/>
              </a:rPr>
              <a:t>计划和市场都是经济手段；</a:t>
            </a:r>
          </a:p>
          <a:p>
            <a:pPr>
              <a:lnSpc>
                <a:spcPct val="130000"/>
              </a:lnSpc>
            </a:pPr>
            <a:r>
              <a:rPr lang="zh-CN" altLang="en-US" sz="2800" b="1" dirty="0">
                <a:latin typeface="楷体" pitchFamily="49" charset="-122"/>
                <a:ea typeface="楷体" pitchFamily="49" charset="-122"/>
              </a:rPr>
              <a:t> ④改革开放胆子要大一些，敢于试验；</a:t>
            </a:r>
          </a:p>
          <a:p>
            <a:pPr>
              <a:lnSpc>
                <a:spcPct val="130000"/>
              </a:lnSpc>
            </a:pPr>
            <a:r>
              <a:rPr lang="en-US"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⑤要</a:t>
            </a:r>
            <a:r>
              <a:rPr lang="zh-CN" altLang="en-US" sz="2800" b="1" dirty="0">
                <a:latin typeface="楷体" pitchFamily="49" charset="-122"/>
                <a:ea typeface="楷体" pitchFamily="49" charset="-122"/>
              </a:rPr>
              <a:t>抓住时机，发展自己</a:t>
            </a:r>
            <a:r>
              <a:rPr lang="zh-CN" altLang="en-US" sz="2800" b="1" dirty="0" smtClean="0">
                <a:latin typeface="楷体" pitchFamily="49" charset="-122"/>
                <a:ea typeface="楷体" pitchFamily="49" charset="-122"/>
              </a:rPr>
              <a:t>，关键</a:t>
            </a:r>
            <a:r>
              <a:rPr lang="zh-CN" altLang="en-US" sz="2800" b="1" dirty="0">
                <a:latin typeface="楷体" pitchFamily="49" charset="-122"/>
                <a:ea typeface="楷体" pitchFamily="49" charset="-122"/>
              </a:rPr>
              <a:t>是发展经济；</a:t>
            </a:r>
          </a:p>
          <a:p>
            <a:pPr>
              <a:lnSpc>
                <a:spcPct val="130000"/>
              </a:lnSpc>
            </a:pPr>
            <a:r>
              <a:rPr lang="en-US" altLang="zh-CN" sz="2800" b="1" dirty="0">
                <a:latin typeface="楷体" pitchFamily="49" charset="-122"/>
                <a:ea typeface="楷体" pitchFamily="49" charset="-122"/>
              </a:rPr>
              <a:t> </a:t>
            </a:r>
            <a:r>
              <a:rPr lang="zh-CN" altLang="en-US" sz="2800" b="1" dirty="0" smtClean="0">
                <a:latin typeface="楷体" pitchFamily="49" charset="-122"/>
                <a:ea typeface="楷体" pitchFamily="49" charset="-122"/>
              </a:rPr>
              <a:t>⑥发展</a:t>
            </a:r>
            <a:r>
              <a:rPr lang="zh-CN" altLang="en-US" sz="2800" b="1" dirty="0">
                <a:latin typeface="楷体" pitchFamily="49" charset="-122"/>
                <a:ea typeface="楷体" pitchFamily="49" charset="-122"/>
              </a:rPr>
              <a:t>才是硬道理。</a:t>
            </a:r>
          </a:p>
        </p:txBody>
      </p:sp>
      <p:pic>
        <p:nvPicPr>
          <p:cNvPr id="6" name="图片 8205" descr="2b9dec8940590644af1e51ea9bf36222_NewsMedia_153987_副本"/>
          <p:cNvPicPr>
            <a:picLocks noChangeAspect="1"/>
          </p:cNvPicPr>
          <p:nvPr/>
        </p:nvPicPr>
        <p:blipFill>
          <a:blip r:embed="rId3" cstate="print">
            <a:lum bright="-12000"/>
          </a:blip>
          <a:srcRect l="4433" t="5875" r="4807" b="4361"/>
          <a:stretch>
            <a:fillRect/>
          </a:stretch>
        </p:blipFill>
        <p:spPr>
          <a:xfrm>
            <a:off x="4932025" y="4005040"/>
            <a:ext cx="3851950" cy="1855601"/>
          </a:xfrm>
          <a:prstGeom prst="rect">
            <a:avLst/>
          </a:prstGeom>
          <a:noFill/>
          <a:ln w="9525">
            <a:noFill/>
          </a:ln>
        </p:spPr>
      </p:pic>
      <p:sp>
        <p:nvSpPr>
          <p:cNvPr id="7" name="矩形 41992"/>
          <p:cNvSpPr/>
          <p:nvPr/>
        </p:nvSpPr>
        <p:spPr>
          <a:xfrm>
            <a:off x="5004030" y="5949175"/>
            <a:ext cx="3995960" cy="761427"/>
          </a:xfrm>
          <a:prstGeom prst="rect">
            <a:avLst/>
          </a:prstGeom>
          <a:noFill/>
          <a:ln w="9525">
            <a:noFill/>
          </a:ln>
        </p:spPr>
        <p:txBody>
          <a:bodyPr wrap="square" anchor="t">
            <a:spAutoFit/>
          </a:bodyPr>
          <a:lstStyle/>
          <a:p>
            <a:pPr defTabSz="914400">
              <a:lnSpc>
                <a:spcPct val="130000"/>
              </a:lnSpc>
              <a:buFont typeface="Arial" panose="020B0604020202020204" pitchFamily="34" charset="0"/>
              <a:buNone/>
            </a:pPr>
            <a:r>
              <a:rPr lang="en-US" altLang="zh-CN" b="1" dirty="0">
                <a:solidFill>
                  <a:schemeClr val="tx1"/>
                </a:solidFill>
                <a:latin typeface="楷体" pitchFamily="49" charset="-122"/>
                <a:ea typeface="楷体" pitchFamily="49" charset="-122"/>
                <a:cs typeface="微软雅黑" panose="020B0503020204020204" pitchFamily="34" charset="-122"/>
              </a:rPr>
              <a:t>1992</a:t>
            </a:r>
            <a:r>
              <a:rPr lang="en-US" altLang="en-US" b="1" dirty="0">
                <a:solidFill>
                  <a:schemeClr val="tx1"/>
                </a:solidFill>
                <a:latin typeface="楷体" pitchFamily="49" charset="-122"/>
                <a:ea typeface="楷体" pitchFamily="49" charset="-122"/>
                <a:cs typeface="微软雅黑" panose="020B0503020204020204" pitchFamily="34" charset="-122"/>
              </a:rPr>
              <a:t>年初，邓小平视察武昌、深圳、珠海、上海等地，</a:t>
            </a:r>
            <a:r>
              <a:rPr lang="en-US" altLang="en-US" b="1" dirty="0" smtClean="0">
                <a:solidFill>
                  <a:schemeClr val="tx1"/>
                </a:solidFill>
                <a:latin typeface="楷体" pitchFamily="49" charset="-122"/>
                <a:ea typeface="楷体" pitchFamily="49" charset="-122"/>
                <a:cs typeface="微软雅黑" panose="020B0503020204020204" pitchFamily="34" charset="-122"/>
              </a:rPr>
              <a:t>发表重要谈话</a:t>
            </a:r>
            <a:r>
              <a:rPr lang="zh-CN" altLang="en-US" b="1" dirty="0" smtClean="0">
                <a:solidFill>
                  <a:schemeClr val="tx1"/>
                </a:solidFill>
                <a:latin typeface="楷体" pitchFamily="49" charset="-122"/>
                <a:ea typeface="楷体" pitchFamily="49" charset="-122"/>
                <a:cs typeface="微软雅黑" panose="020B0503020204020204" pitchFamily="34" charset="-122"/>
              </a:rPr>
              <a:t>。</a:t>
            </a:r>
            <a:endParaRPr lang="en-US" altLang="en-US" b="1" dirty="0">
              <a:solidFill>
                <a:schemeClr val="tx1"/>
              </a:solidFill>
              <a:latin typeface="楷体" pitchFamily="49" charset="-122"/>
              <a:ea typeface="楷体" pitchFamily="49"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randombar(horizontal)">
                                      <p:cBhvr>
                                        <p:cTn id="7" dur="500"/>
                                        <p:tgtEl>
                                          <p:spTgt spid="38916"/>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矩形 44035"/>
          <p:cNvSpPr/>
          <p:nvPr/>
        </p:nvSpPr>
        <p:spPr>
          <a:xfrm>
            <a:off x="323705" y="4653085"/>
            <a:ext cx="8568595" cy="1631216"/>
          </a:xfrm>
          <a:prstGeom prst="rect">
            <a:avLst/>
          </a:prstGeom>
          <a:noFill/>
          <a:ln w="9525">
            <a:noFill/>
          </a:ln>
        </p:spPr>
        <p:txBody>
          <a:bodyPr wrap="square" anchor="t">
            <a:spAutoFit/>
          </a:bodyPr>
          <a:lstStyle/>
          <a:p>
            <a:pPr>
              <a:lnSpc>
                <a:spcPts val="4000"/>
              </a:lnSpc>
            </a:pPr>
            <a:r>
              <a:rPr lang="zh-CN" altLang="en-US" sz="2800" b="1" dirty="0" smtClean="0">
                <a:solidFill>
                  <a:srgbClr val="660066"/>
                </a:solidFill>
                <a:latin typeface="楷体" pitchFamily="49" charset="-122"/>
                <a:ea typeface="楷体" pitchFamily="49" charset="-122"/>
              </a:rPr>
              <a:t>    </a:t>
            </a:r>
            <a:r>
              <a:rPr lang="zh-CN" altLang="en-US" sz="2800" b="1" dirty="0" smtClean="0">
                <a:latin typeface="楷体" pitchFamily="49" charset="-122"/>
                <a:ea typeface="楷体" pitchFamily="49" charset="-122"/>
              </a:rPr>
              <a:t>邓小平的南方谈话，进一步</a:t>
            </a:r>
            <a:r>
              <a:rPr lang="zh-CN" altLang="en-US" sz="2800" b="1" dirty="0">
                <a:latin typeface="楷体" pitchFamily="49" charset="-122"/>
                <a:ea typeface="楷体" pitchFamily="49" charset="-122"/>
              </a:rPr>
              <a:t>解放了人们的</a:t>
            </a:r>
            <a:r>
              <a:rPr lang="zh-CN" altLang="en-US" sz="2800" b="1" dirty="0" smtClean="0">
                <a:latin typeface="楷体" pitchFamily="49" charset="-122"/>
                <a:ea typeface="楷体" pitchFamily="49" charset="-122"/>
              </a:rPr>
              <a:t>思想，推动改革开放和社会主义现代化建设进入新阶段，对</a:t>
            </a:r>
            <a:r>
              <a:rPr lang="zh-CN" altLang="en-US" sz="2800" b="1" dirty="0">
                <a:latin typeface="楷体" pitchFamily="49" charset="-122"/>
                <a:ea typeface="楷体" pitchFamily="49" charset="-122"/>
              </a:rPr>
              <a:t>建设中国特色社会主义产生了深远</a:t>
            </a:r>
            <a:r>
              <a:rPr lang="zh-CN" altLang="en-US" sz="2800" b="1" dirty="0" smtClean="0">
                <a:latin typeface="楷体" pitchFamily="49" charset="-122"/>
                <a:ea typeface="楷体" pitchFamily="49" charset="-122"/>
              </a:rPr>
              <a:t>影响。</a:t>
            </a:r>
            <a:endParaRPr lang="zh-CN" altLang="en-US" sz="2800" b="1" dirty="0">
              <a:latin typeface="楷体" pitchFamily="49" charset="-122"/>
              <a:ea typeface="楷体" pitchFamily="49" charset="-122"/>
            </a:endParaRPr>
          </a:p>
        </p:txBody>
      </p:sp>
      <p:graphicFrame>
        <p:nvGraphicFramePr>
          <p:cNvPr id="39938" name="对象 28673"/>
          <p:cNvGraphicFramePr>
            <a:graphicFrameLocks/>
          </p:cNvGraphicFramePr>
          <p:nvPr/>
        </p:nvGraphicFramePr>
        <p:xfrm>
          <a:off x="1835810" y="1268850"/>
          <a:ext cx="5269703" cy="2952205"/>
        </p:xfrm>
        <a:graphic>
          <a:graphicData uri="http://schemas.openxmlformats.org/presentationml/2006/ole">
            <p:oleObj spid="_x0000_s3076" r:id="rId4" imgW="4285714" imgH="2542857" progId="PBrush">
              <p:embed/>
            </p:oleObj>
          </a:graphicData>
        </a:graphic>
      </p:graphicFrame>
      <p:sp>
        <p:nvSpPr>
          <p:cNvPr id="39939" name="文本框 2"/>
          <p:cNvSpPr txBox="1"/>
          <p:nvPr/>
        </p:nvSpPr>
        <p:spPr>
          <a:xfrm>
            <a:off x="323705" y="332785"/>
            <a:ext cx="2451312" cy="584775"/>
          </a:xfrm>
          <a:prstGeom prst="rect">
            <a:avLst/>
          </a:prstGeom>
          <a:noFill/>
          <a:ln w="9525">
            <a:noFill/>
          </a:ln>
        </p:spPr>
        <p:txBody>
          <a:bodyPr wrap="none" anchor="t">
            <a:spAutoFit/>
          </a:bodyPr>
          <a:lstStyle/>
          <a:p>
            <a:r>
              <a:rPr lang="zh-CN" altLang="en-US" sz="3200" b="1" dirty="0">
                <a:latin typeface="楷体" pitchFamily="49" charset="-122"/>
                <a:ea typeface="楷体" pitchFamily="49" charset="-122"/>
              </a:rPr>
              <a:t>（</a:t>
            </a:r>
            <a:r>
              <a:rPr lang="en-US" altLang="zh-CN" sz="3200" b="1" dirty="0">
                <a:latin typeface="楷体" pitchFamily="49" charset="-122"/>
                <a:ea typeface="楷体" pitchFamily="49" charset="-122"/>
              </a:rPr>
              <a:t>3</a:t>
            </a:r>
            <a:r>
              <a:rPr lang="zh-CN" altLang="en-US" sz="3200" b="1" dirty="0">
                <a:latin typeface="楷体" pitchFamily="49" charset="-122"/>
                <a:ea typeface="楷体" pitchFamily="49" charset="-122"/>
              </a:rPr>
              <a:t>）</a:t>
            </a:r>
            <a:r>
              <a:rPr lang="zh-CN" altLang="en-US" sz="3200" b="1" dirty="0" smtClean="0">
                <a:latin typeface="楷体" pitchFamily="49" charset="-122"/>
                <a:ea typeface="楷体" pitchFamily="49" charset="-122"/>
              </a:rPr>
              <a:t>意义：</a:t>
            </a:r>
            <a:endParaRPr lang="zh-CN" altLang="en-US" sz="3200" b="1"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randombar(horizontal)">
                                      <p:cBhvr>
                                        <p:cTn id="7" dur="500"/>
                                        <p:tgtEl>
                                          <p:spTgt spid="39939"/>
                                        </p:tgtEl>
                                      </p:cBhvr>
                                    </p:animEffect>
                                  </p:childTnLst>
                                </p:cTn>
                              </p:par>
                              <p:par>
                                <p:cTn id="8" presetID="14" presetClass="entr" presetSubtype="10" fill="hold" nodeType="withEffect">
                                  <p:stCondLst>
                                    <p:cond delay="0"/>
                                  </p:stCondLst>
                                  <p:childTnLst>
                                    <p:set>
                                      <p:cBhvr>
                                        <p:cTn id="9" dur="1" fill="hold">
                                          <p:stCondLst>
                                            <p:cond delay="0"/>
                                          </p:stCondLst>
                                        </p:cTn>
                                        <p:tgtEl>
                                          <p:spTgt spid="39938"/>
                                        </p:tgtEl>
                                        <p:attrNameLst>
                                          <p:attrName>style.visibility</p:attrName>
                                        </p:attrNameLst>
                                      </p:cBhvr>
                                      <p:to>
                                        <p:strVal val="visible"/>
                                      </p:to>
                                    </p:set>
                                    <p:animEffect transition="in" filter="randombar(horizontal)">
                                      <p:cBhvr>
                                        <p:cTn id="10" dur="500"/>
                                        <p:tgtEl>
                                          <p:spTgt spid="3993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433"/>
                                        </p:tgtEl>
                                        <p:attrNameLst>
                                          <p:attrName>style.visibility</p:attrName>
                                        </p:attrNameLst>
                                      </p:cBhvr>
                                      <p:to>
                                        <p:strVal val="visible"/>
                                      </p:to>
                                    </p:set>
                                    <p:animEffect transition="in" filter="randombar(horizontal)">
                                      <p:cBhvr>
                                        <p:cTn id="13" dur="500"/>
                                        <p:tgtEl>
                                          <p:spTgt spid="18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3993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1123140801"/>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KSO_WM_SLIDE_ID" val="150995204"/>
  <p:tag name="KSO_WM_SLIDE_INDEX" val="5"/>
  <p:tag name="KSO_WM_SLIDE_ITEM_CNT" val="2"/>
  <p:tag name="KSO_WM_SLIDE_LAYOUT" val="a_l"/>
  <p:tag name="KSO_WM_SLIDE_LAYOUT_CNT" val="1_1"/>
  <p:tag name="KSO_WM_SLIDE_TYPE" val="text"/>
  <p:tag name="KSO_WM_BEAUTIFY_FLAG" val="#wm#"/>
  <p:tag name="KSO_WM_SLIDE_POSITION" val="132*185"/>
  <p:tag name="KSO_WM_SLIDE_SIZE" val="456*243"/>
  <p:tag name="KSO_WM_TEMPLATE_CATEGORY" val="diagram"/>
  <p:tag name="KSO_WM_TEMPLATE_INDEX" val="214"/>
  <p:tag name="KSO_WM_DIAGRAM_GROUP_CODE" val="l1-1"/>
  <p:tag name="KSO_WM_TAG_VERSION" val="1.0"/>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1421</Words>
  <Application>Microsoft Office PowerPoint</Application>
  <PresentationFormat>全屏显示(4:3)</PresentationFormat>
  <Paragraphs>128</Paragraphs>
  <Slides>24</Slides>
  <Notes>18</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24</vt:i4>
      </vt:variant>
    </vt:vector>
  </HeadingPairs>
  <TitlesOfParts>
    <vt:vector size="26" baseType="lpstr">
      <vt:lpstr>默认设计模板</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于芳</dc:creator>
  <cp:lastModifiedBy>lenovo</cp:lastModifiedBy>
  <cp:revision>894</cp:revision>
  <dcterms:created xsi:type="dcterms:W3CDTF">2015-09-09T09:14:00Z</dcterms:created>
  <dcterms:modified xsi:type="dcterms:W3CDTF">2020-03-07T20:01:41Z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