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gif" ContentType="image/gif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3" r:id="rId3"/>
    <p:sldId id="372" r:id="rId4"/>
    <p:sldId id="373" r:id="rId5"/>
    <p:sldId id="264" r:id="rId6"/>
    <p:sldId id="260" r:id="rId7"/>
    <p:sldId id="363" r:id="rId8"/>
    <p:sldId id="364" r:id="rId9"/>
    <p:sldId id="366" r:id="rId10"/>
    <p:sldId id="377" r:id="rId11"/>
    <p:sldId id="369" r:id="rId12"/>
    <p:sldId id="370" r:id="rId13"/>
    <p:sldId id="375" r:id="rId14"/>
    <p:sldId id="275" r:id="rId15"/>
    <p:sldId id="376" r:id="rId16"/>
    <p:sldId id="31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594" y="-102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9A0DB2DC-4C9A-4742-B13C-FB6460FD3503}" type="slidenum">
              <a:rPr lang="zh-CN" altLang="en-US" noProof="1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</a:fld>
            <a:endParaRPr lang="zh-CN" altLang="en-US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33.wdp"/><Relationship Id="rId1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jpeg"/><Relationship Id="rId8" Type="http://schemas.openxmlformats.org/officeDocument/2006/relationships/image" Target="../media/image34.png"/><Relationship Id="rId7" Type="http://schemas.openxmlformats.org/officeDocument/2006/relationships/image" Target="../media/image29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4" Type="http://schemas.openxmlformats.org/officeDocument/2006/relationships/slideLayout" Target="../slideLayouts/slideLayout7.xml"/><Relationship Id="rId13" Type="http://schemas.openxmlformats.org/officeDocument/2006/relationships/audio" Target="../media/audio3.wav"/><Relationship Id="rId12" Type="http://schemas.openxmlformats.org/officeDocument/2006/relationships/audio" Target="../media/audio6.wav"/><Relationship Id="rId11" Type="http://schemas.openxmlformats.org/officeDocument/2006/relationships/audio" Target="../media/audio2.wav"/><Relationship Id="rId10" Type="http://schemas.openxmlformats.org/officeDocument/2006/relationships/audio" Target="../media/audio5.wav"/><Relationship Id="rId1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16.jpeg"/><Relationship Id="rId4" Type="http://schemas.microsoft.com/office/2007/relationships/hdphoto" Target="../media/image15.wdp"/><Relationship Id="rId3" Type="http://schemas.openxmlformats.org/officeDocument/2006/relationships/image" Target="../media/image14.jpeg"/><Relationship Id="rId2" Type="http://schemas.microsoft.com/office/2007/relationships/hdphoto" Target="../media/image13.wdp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18.wdp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22.wdp"/><Relationship Id="rId3" Type="http://schemas.openxmlformats.org/officeDocument/2006/relationships/image" Target="../media/image21.jpeg"/><Relationship Id="rId2" Type="http://schemas.microsoft.com/office/2007/relationships/hdphoto" Target="../media/image20.wdp"/><Relationship Id="rId1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2" Type="http://schemas.openxmlformats.org/officeDocument/2006/relationships/slideLayout" Target="../slideLayouts/slideLayout7.xml"/><Relationship Id="rId11" Type="http://schemas.openxmlformats.org/officeDocument/2006/relationships/audio" Target="../media/audio3.wav"/><Relationship Id="rId10" Type="http://schemas.openxmlformats.org/officeDocument/2006/relationships/audio" Target="../media/audio2.wav"/><Relationship Id="rId1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2021" name="图片 342020" descr="D:\Users\Administrator\Desktop\timg.jpgtim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-635" y="18415"/>
            <a:ext cx="9144000" cy="3714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2019" name="文本占位符 342018"/>
          <p:cNvSpPr>
            <a:spLocks noGrp="1"/>
          </p:cNvSpPr>
          <p:nvPr/>
        </p:nvSpPr>
        <p:spPr>
          <a:xfrm>
            <a:off x="-1270" y="3916680"/>
            <a:ext cx="9144635" cy="208661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100000"/>
                  </a:srgbClr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sz="2800" b="1" dirty="0"/>
              <a:t>    </a:t>
            </a:r>
            <a:r>
              <a:rPr lang="zh-CN" altLang="en-US" sz="3000" b="1" dirty="0"/>
              <a:t>江山如此多娇，引无数英雄竞折腰。惜秦皇汉武，略输文采；唐宗宋祖，稍逊风骚。</a:t>
            </a:r>
            <a:r>
              <a:rPr lang="zh-CN" altLang="en-US" sz="3000" b="1" dirty="0">
                <a:solidFill>
                  <a:srgbClr val="FF0000"/>
                </a:solidFill>
              </a:rPr>
              <a:t>一代天骄，成吉思汗，只识弯弓射大雕。</a:t>
            </a:r>
            <a:r>
              <a:rPr lang="zh-CN" altLang="en-US" sz="3000" b="1" dirty="0"/>
              <a:t>俱往矣，数风流人物，还看今朝。      </a:t>
            </a:r>
            <a:r>
              <a:rPr lang="en-US" altLang="zh-CN" b="1"/>
              <a:t>——</a:t>
            </a:r>
            <a:r>
              <a:rPr lang="zh-CN" altLang="en-US" b="1" dirty="0"/>
              <a:t>沁园春</a:t>
            </a:r>
            <a:r>
              <a:rPr lang="en-US" altLang="zh-CN" b="1"/>
              <a:t>·</a:t>
            </a:r>
            <a:r>
              <a:rPr lang="zh-CN" altLang="en-US" b="1" dirty="0"/>
              <a:t>雪</a:t>
            </a:r>
            <a:r>
              <a:rPr lang="zh-CN" altLang="en-US" sz="3600" b="1" dirty="0"/>
              <a:t>  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"/>
          <p:cNvSpPr/>
          <p:nvPr/>
        </p:nvSpPr>
        <p:spPr>
          <a:xfrm>
            <a:off x="3022835" y="2495925"/>
            <a:ext cx="5633485" cy="783590"/>
          </a:xfrm>
          <a:prstGeom prst="rect">
            <a:avLst/>
          </a:prstGeom>
          <a:noFill/>
          <a:ln w="38100" cap="flat" cmpd="dbl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500" b="1" spc="300" noProof="1">
                <a:latin typeface="+mj-ea"/>
                <a:ea typeface="+mj-ea"/>
              </a:rPr>
              <a:t>忽必烈接受了汉族儒臣提出的“行汉法”“行仁政”“不嗜杀”的建议，施行“治国安民”的方略。</a:t>
            </a:r>
            <a:endParaRPr lang="zh-CN" altLang="en-US" sz="1500" b="1" spc="300" noProof="1">
              <a:latin typeface="+mj-ea"/>
              <a:ea typeface="+mj-ea"/>
            </a:endParaRPr>
          </a:p>
        </p:txBody>
      </p:sp>
      <p:sp>
        <p:nvSpPr>
          <p:cNvPr id="6" name="矩形 62467"/>
          <p:cNvSpPr>
            <a:spLocks noChangeArrowheads="1" noChangeShapeType="1" noTextEdit="1"/>
          </p:cNvSpPr>
          <p:nvPr/>
        </p:nvSpPr>
        <p:spPr bwMode="auto">
          <a:xfrm>
            <a:off x="2890220" y="2376427"/>
            <a:ext cx="4482704" cy="6858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700" b="1" kern="10" dirty="0">
              <a:ln w="19050" cap="sq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00FF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268838" y="5223212"/>
            <a:ext cx="1112044" cy="373856"/>
          </a:xfrm>
          <a:prstGeom prst="rect">
            <a:avLst/>
          </a:prstGeom>
          <a:noFill/>
          <a:ln w="5080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200">
              <a:latin typeface="+mj-ea"/>
              <a:ea typeface="+mj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68838" y="6440030"/>
            <a:ext cx="1112044" cy="373856"/>
          </a:xfrm>
          <a:prstGeom prst="rect">
            <a:avLst/>
          </a:prstGeom>
          <a:noFill/>
          <a:ln w="5080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200">
              <a:latin typeface="+mj-ea"/>
              <a:ea typeface="+mj-ea"/>
            </a:endParaRPr>
          </a:p>
        </p:txBody>
      </p:sp>
      <p:pic>
        <p:nvPicPr>
          <p:cNvPr id="11" name="图片 62468" descr="忽必烈1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67730" y="2320645"/>
            <a:ext cx="1977835" cy="2535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846427" y="5017457"/>
            <a:ext cx="162044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latin typeface="+mj-ea"/>
                <a:ea typeface="+mj-ea"/>
                <a:sym typeface="宋体" panose="02010600030101010101" pitchFamily="2" charset="-122"/>
              </a:rPr>
              <a:t>忽必烈</a:t>
            </a:r>
            <a:endParaRPr lang="zh-CN" altLang="en-US" sz="2400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13" name="ïšlîḋe"/>
          <p:cNvGrpSpPr/>
          <p:nvPr/>
        </p:nvGrpSpPr>
        <p:grpSpPr>
          <a:xfrm>
            <a:off x="4018081" y="3790826"/>
            <a:ext cx="534107" cy="534107"/>
            <a:chOff x="713590" y="3744001"/>
            <a:chExt cx="712143" cy="712143"/>
          </a:xfrm>
        </p:grpSpPr>
        <p:sp>
          <p:nvSpPr>
            <p:cNvPr id="14" name="îş1iḋè"/>
            <p:cNvSpPr/>
            <p:nvPr/>
          </p:nvSpPr>
          <p:spPr>
            <a:xfrm>
              <a:off x="713590" y="3744001"/>
              <a:ext cx="712143" cy="7121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350" dirty="0">
                <a:solidFill>
                  <a:schemeClr val="lt1"/>
                </a:solidFill>
              </a:endParaRPr>
            </a:p>
          </p:txBody>
        </p:sp>
        <p:sp>
          <p:nvSpPr>
            <p:cNvPr id="15" name="îṩḻíḓè"/>
            <p:cNvSpPr/>
            <p:nvPr/>
          </p:nvSpPr>
          <p:spPr bwMode="auto">
            <a:xfrm>
              <a:off x="880208" y="3918582"/>
              <a:ext cx="360052" cy="359508"/>
            </a:xfrm>
            <a:custGeom>
              <a:avLst/>
              <a:gdLst>
                <a:gd name="connsiteX0" fmla="*/ 257564 w 607639"/>
                <a:gd name="connsiteY0" fmla="*/ 417889 h 606722"/>
                <a:gd name="connsiteX1" fmla="*/ 261939 w 607639"/>
                <a:gd name="connsiteY1" fmla="*/ 435248 h 606722"/>
                <a:gd name="connsiteX2" fmla="*/ 253189 w 607639"/>
                <a:gd name="connsiteY2" fmla="*/ 435248 h 606722"/>
                <a:gd name="connsiteX3" fmla="*/ 455707 w 607639"/>
                <a:gd name="connsiteY3" fmla="*/ 316558 h 606722"/>
                <a:gd name="connsiteX4" fmla="*/ 435859 w 607639"/>
                <a:gd name="connsiteY4" fmla="*/ 336288 h 606722"/>
                <a:gd name="connsiteX5" fmla="*/ 435859 w 607639"/>
                <a:gd name="connsiteY5" fmla="*/ 494567 h 606722"/>
                <a:gd name="connsiteX6" fmla="*/ 455707 w 607639"/>
                <a:gd name="connsiteY6" fmla="*/ 514385 h 606722"/>
                <a:gd name="connsiteX7" fmla="*/ 508576 w 607639"/>
                <a:gd name="connsiteY7" fmla="*/ 514385 h 606722"/>
                <a:gd name="connsiteX8" fmla="*/ 528336 w 607639"/>
                <a:gd name="connsiteY8" fmla="*/ 494567 h 606722"/>
                <a:gd name="connsiteX9" fmla="*/ 508576 w 607639"/>
                <a:gd name="connsiteY9" fmla="*/ 474837 h 606722"/>
                <a:gd name="connsiteX10" fmla="*/ 475555 w 607639"/>
                <a:gd name="connsiteY10" fmla="*/ 474837 h 606722"/>
                <a:gd name="connsiteX11" fmla="*/ 475555 w 607639"/>
                <a:gd name="connsiteY11" fmla="*/ 435201 h 606722"/>
                <a:gd name="connsiteX12" fmla="*/ 508576 w 607639"/>
                <a:gd name="connsiteY12" fmla="*/ 435201 h 606722"/>
                <a:gd name="connsiteX13" fmla="*/ 528336 w 607639"/>
                <a:gd name="connsiteY13" fmla="*/ 415472 h 606722"/>
                <a:gd name="connsiteX14" fmla="*/ 508576 w 607639"/>
                <a:gd name="connsiteY14" fmla="*/ 395653 h 606722"/>
                <a:gd name="connsiteX15" fmla="*/ 475555 w 607639"/>
                <a:gd name="connsiteY15" fmla="*/ 395653 h 606722"/>
                <a:gd name="connsiteX16" fmla="*/ 475555 w 607639"/>
                <a:gd name="connsiteY16" fmla="*/ 356106 h 606722"/>
                <a:gd name="connsiteX17" fmla="*/ 508576 w 607639"/>
                <a:gd name="connsiteY17" fmla="*/ 356106 h 606722"/>
                <a:gd name="connsiteX18" fmla="*/ 528336 w 607639"/>
                <a:gd name="connsiteY18" fmla="*/ 336288 h 606722"/>
                <a:gd name="connsiteX19" fmla="*/ 508576 w 607639"/>
                <a:gd name="connsiteY19" fmla="*/ 316558 h 606722"/>
                <a:gd name="connsiteX20" fmla="*/ 350058 w 607639"/>
                <a:gd name="connsiteY20" fmla="*/ 316558 h 606722"/>
                <a:gd name="connsiteX21" fmla="*/ 330210 w 607639"/>
                <a:gd name="connsiteY21" fmla="*/ 336288 h 606722"/>
                <a:gd name="connsiteX22" fmla="*/ 330210 w 607639"/>
                <a:gd name="connsiteY22" fmla="*/ 494567 h 606722"/>
                <a:gd name="connsiteX23" fmla="*/ 350058 w 607639"/>
                <a:gd name="connsiteY23" fmla="*/ 514385 h 606722"/>
                <a:gd name="connsiteX24" fmla="*/ 402838 w 607639"/>
                <a:gd name="connsiteY24" fmla="*/ 514385 h 606722"/>
                <a:gd name="connsiteX25" fmla="*/ 422686 w 607639"/>
                <a:gd name="connsiteY25" fmla="*/ 494567 h 606722"/>
                <a:gd name="connsiteX26" fmla="*/ 402838 w 607639"/>
                <a:gd name="connsiteY26" fmla="*/ 474837 h 606722"/>
                <a:gd name="connsiteX27" fmla="*/ 369817 w 607639"/>
                <a:gd name="connsiteY27" fmla="*/ 474837 h 606722"/>
                <a:gd name="connsiteX28" fmla="*/ 369817 w 607639"/>
                <a:gd name="connsiteY28" fmla="*/ 336288 h 606722"/>
                <a:gd name="connsiteX29" fmla="*/ 350058 w 607639"/>
                <a:gd name="connsiteY29" fmla="*/ 316558 h 606722"/>
                <a:gd name="connsiteX30" fmla="*/ 257582 w 607639"/>
                <a:gd name="connsiteY30" fmla="*/ 316558 h 606722"/>
                <a:gd name="connsiteX31" fmla="*/ 238356 w 607639"/>
                <a:gd name="connsiteY31" fmla="*/ 331489 h 606722"/>
                <a:gd name="connsiteX32" fmla="*/ 198749 w 607639"/>
                <a:gd name="connsiteY32" fmla="*/ 489768 h 606722"/>
                <a:gd name="connsiteX33" fmla="*/ 213168 w 607639"/>
                <a:gd name="connsiteY33" fmla="*/ 513763 h 606722"/>
                <a:gd name="connsiteX34" fmla="*/ 237199 w 607639"/>
                <a:gd name="connsiteY34" fmla="*/ 499366 h 606722"/>
                <a:gd name="connsiteX35" fmla="*/ 243341 w 607639"/>
                <a:gd name="connsiteY35" fmla="*/ 474837 h 606722"/>
                <a:gd name="connsiteX36" fmla="*/ 271822 w 607639"/>
                <a:gd name="connsiteY36" fmla="*/ 474837 h 606722"/>
                <a:gd name="connsiteX37" fmla="*/ 277964 w 607639"/>
                <a:gd name="connsiteY37" fmla="*/ 499366 h 606722"/>
                <a:gd name="connsiteX38" fmla="*/ 297189 w 607639"/>
                <a:gd name="connsiteY38" fmla="*/ 514385 h 606722"/>
                <a:gd name="connsiteX39" fmla="*/ 301995 w 607639"/>
                <a:gd name="connsiteY39" fmla="*/ 513763 h 606722"/>
                <a:gd name="connsiteX40" fmla="*/ 316414 w 607639"/>
                <a:gd name="connsiteY40" fmla="*/ 489768 h 606722"/>
                <a:gd name="connsiteX41" fmla="*/ 276807 w 607639"/>
                <a:gd name="connsiteY41" fmla="*/ 331489 h 606722"/>
                <a:gd name="connsiteX42" fmla="*/ 257582 w 607639"/>
                <a:gd name="connsiteY42" fmla="*/ 316558 h 606722"/>
                <a:gd name="connsiteX43" fmla="*/ 112236 w 607639"/>
                <a:gd name="connsiteY43" fmla="*/ 316558 h 606722"/>
                <a:gd name="connsiteX44" fmla="*/ 92477 w 607639"/>
                <a:gd name="connsiteY44" fmla="*/ 336288 h 606722"/>
                <a:gd name="connsiteX45" fmla="*/ 92477 w 607639"/>
                <a:gd name="connsiteY45" fmla="*/ 415472 h 606722"/>
                <a:gd name="connsiteX46" fmla="*/ 112236 w 607639"/>
                <a:gd name="connsiteY46" fmla="*/ 435201 h 606722"/>
                <a:gd name="connsiteX47" fmla="*/ 145257 w 607639"/>
                <a:gd name="connsiteY47" fmla="*/ 435201 h 606722"/>
                <a:gd name="connsiteX48" fmla="*/ 145257 w 607639"/>
                <a:gd name="connsiteY48" fmla="*/ 474837 h 606722"/>
                <a:gd name="connsiteX49" fmla="*/ 112236 w 607639"/>
                <a:gd name="connsiteY49" fmla="*/ 474837 h 606722"/>
                <a:gd name="connsiteX50" fmla="*/ 92477 w 607639"/>
                <a:gd name="connsiteY50" fmla="*/ 494567 h 606722"/>
                <a:gd name="connsiteX51" fmla="*/ 112236 w 607639"/>
                <a:gd name="connsiteY51" fmla="*/ 514385 h 606722"/>
                <a:gd name="connsiteX52" fmla="*/ 165105 w 607639"/>
                <a:gd name="connsiteY52" fmla="*/ 514385 h 606722"/>
                <a:gd name="connsiteX53" fmla="*/ 184953 w 607639"/>
                <a:gd name="connsiteY53" fmla="*/ 494567 h 606722"/>
                <a:gd name="connsiteX54" fmla="*/ 184953 w 607639"/>
                <a:gd name="connsiteY54" fmla="*/ 415472 h 606722"/>
                <a:gd name="connsiteX55" fmla="*/ 165105 w 607639"/>
                <a:gd name="connsiteY55" fmla="*/ 395653 h 606722"/>
                <a:gd name="connsiteX56" fmla="*/ 132084 w 607639"/>
                <a:gd name="connsiteY56" fmla="*/ 395653 h 606722"/>
                <a:gd name="connsiteX57" fmla="*/ 132084 w 607639"/>
                <a:gd name="connsiteY57" fmla="*/ 356106 h 606722"/>
                <a:gd name="connsiteX58" fmla="*/ 165105 w 607639"/>
                <a:gd name="connsiteY58" fmla="*/ 356106 h 606722"/>
                <a:gd name="connsiteX59" fmla="*/ 184953 w 607639"/>
                <a:gd name="connsiteY59" fmla="*/ 336288 h 606722"/>
                <a:gd name="connsiteX60" fmla="*/ 165105 w 607639"/>
                <a:gd name="connsiteY60" fmla="*/ 316558 h 606722"/>
                <a:gd name="connsiteX61" fmla="*/ 501901 w 607639"/>
                <a:gd name="connsiteY61" fmla="*/ 145037 h 606722"/>
                <a:gd name="connsiteX62" fmla="*/ 501901 w 607639"/>
                <a:gd name="connsiteY62" fmla="*/ 184674 h 606722"/>
                <a:gd name="connsiteX63" fmla="*/ 541597 w 607639"/>
                <a:gd name="connsiteY63" fmla="*/ 224221 h 606722"/>
                <a:gd name="connsiteX64" fmla="*/ 567943 w 607639"/>
                <a:gd name="connsiteY64" fmla="*/ 214090 h 606722"/>
                <a:gd name="connsiteX65" fmla="*/ 567943 w 607639"/>
                <a:gd name="connsiteY65" fmla="*/ 164856 h 606722"/>
                <a:gd name="connsiteX66" fmla="*/ 548184 w 607639"/>
                <a:gd name="connsiteY66" fmla="*/ 145037 h 606722"/>
                <a:gd name="connsiteX67" fmla="*/ 383079 w 607639"/>
                <a:gd name="connsiteY67" fmla="*/ 145037 h 606722"/>
                <a:gd name="connsiteX68" fmla="*/ 383079 w 607639"/>
                <a:gd name="connsiteY68" fmla="*/ 184674 h 606722"/>
                <a:gd name="connsiteX69" fmla="*/ 422686 w 607639"/>
                <a:gd name="connsiteY69" fmla="*/ 224221 h 606722"/>
                <a:gd name="connsiteX70" fmla="*/ 462294 w 607639"/>
                <a:gd name="connsiteY70" fmla="*/ 184674 h 606722"/>
                <a:gd name="connsiteX71" fmla="*/ 462294 w 607639"/>
                <a:gd name="connsiteY71" fmla="*/ 145037 h 606722"/>
                <a:gd name="connsiteX72" fmla="*/ 264168 w 607639"/>
                <a:gd name="connsiteY72" fmla="*/ 145037 h 606722"/>
                <a:gd name="connsiteX73" fmla="*/ 264168 w 607639"/>
                <a:gd name="connsiteY73" fmla="*/ 184674 h 606722"/>
                <a:gd name="connsiteX74" fmla="*/ 303775 w 607639"/>
                <a:gd name="connsiteY74" fmla="*/ 224221 h 606722"/>
                <a:gd name="connsiteX75" fmla="*/ 343472 w 607639"/>
                <a:gd name="connsiteY75" fmla="*/ 184674 h 606722"/>
                <a:gd name="connsiteX76" fmla="*/ 343472 w 607639"/>
                <a:gd name="connsiteY76" fmla="*/ 145037 h 606722"/>
                <a:gd name="connsiteX77" fmla="*/ 145257 w 607639"/>
                <a:gd name="connsiteY77" fmla="*/ 145037 h 606722"/>
                <a:gd name="connsiteX78" fmla="*/ 145257 w 607639"/>
                <a:gd name="connsiteY78" fmla="*/ 184674 h 606722"/>
                <a:gd name="connsiteX79" fmla="*/ 184953 w 607639"/>
                <a:gd name="connsiteY79" fmla="*/ 224221 h 606722"/>
                <a:gd name="connsiteX80" fmla="*/ 224561 w 607639"/>
                <a:gd name="connsiteY80" fmla="*/ 184674 h 606722"/>
                <a:gd name="connsiteX81" fmla="*/ 224561 w 607639"/>
                <a:gd name="connsiteY81" fmla="*/ 145037 h 606722"/>
                <a:gd name="connsiteX82" fmla="*/ 59456 w 607639"/>
                <a:gd name="connsiteY82" fmla="*/ 145037 h 606722"/>
                <a:gd name="connsiteX83" fmla="*/ 39608 w 607639"/>
                <a:gd name="connsiteY83" fmla="*/ 164856 h 606722"/>
                <a:gd name="connsiteX84" fmla="*/ 39608 w 607639"/>
                <a:gd name="connsiteY84" fmla="*/ 214090 h 606722"/>
                <a:gd name="connsiteX85" fmla="*/ 66042 w 607639"/>
                <a:gd name="connsiteY85" fmla="*/ 224221 h 606722"/>
                <a:gd name="connsiteX86" fmla="*/ 105650 w 607639"/>
                <a:gd name="connsiteY86" fmla="*/ 184674 h 606722"/>
                <a:gd name="connsiteX87" fmla="*/ 105650 w 607639"/>
                <a:gd name="connsiteY87" fmla="*/ 145037 h 606722"/>
                <a:gd name="connsiteX88" fmla="*/ 99063 w 607639"/>
                <a:gd name="connsiteY88" fmla="*/ 0 h 606722"/>
                <a:gd name="connsiteX89" fmla="*/ 508576 w 607639"/>
                <a:gd name="connsiteY89" fmla="*/ 0 h 606722"/>
                <a:gd name="connsiteX90" fmla="*/ 567943 w 607639"/>
                <a:gd name="connsiteY90" fmla="*/ 59366 h 606722"/>
                <a:gd name="connsiteX91" fmla="*/ 567943 w 607639"/>
                <a:gd name="connsiteY91" fmla="*/ 108956 h 606722"/>
                <a:gd name="connsiteX92" fmla="*/ 607639 w 607639"/>
                <a:gd name="connsiteY92" fmla="*/ 164856 h 606722"/>
                <a:gd name="connsiteX93" fmla="*/ 607639 w 607639"/>
                <a:gd name="connsiteY93" fmla="*/ 586904 h 606722"/>
                <a:gd name="connsiteX94" fmla="*/ 587791 w 607639"/>
                <a:gd name="connsiteY94" fmla="*/ 606722 h 606722"/>
                <a:gd name="connsiteX95" fmla="*/ 19848 w 607639"/>
                <a:gd name="connsiteY95" fmla="*/ 606722 h 606722"/>
                <a:gd name="connsiteX96" fmla="*/ 0 w 607639"/>
                <a:gd name="connsiteY96" fmla="*/ 586904 h 606722"/>
                <a:gd name="connsiteX97" fmla="*/ 0 w 607639"/>
                <a:gd name="connsiteY97" fmla="*/ 164856 h 606722"/>
                <a:gd name="connsiteX98" fmla="*/ 39608 w 607639"/>
                <a:gd name="connsiteY98" fmla="*/ 108956 h 606722"/>
                <a:gd name="connsiteX99" fmla="*/ 39608 w 607639"/>
                <a:gd name="connsiteY99" fmla="*/ 59366 h 606722"/>
                <a:gd name="connsiteX100" fmla="*/ 99063 w 607639"/>
                <a:gd name="connsiteY100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607639" h="606722">
                  <a:moveTo>
                    <a:pt x="257564" y="417889"/>
                  </a:moveTo>
                  <a:lnTo>
                    <a:pt x="261939" y="435248"/>
                  </a:lnTo>
                  <a:lnTo>
                    <a:pt x="253189" y="435248"/>
                  </a:lnTo>
                  <a:close/>
                  <a:moveTo>
                    <a:pt x="455707" y="316558"/>
                  </a:moveTo>
                  <a:cubicBezTo>
                    <a:pt x="444760" y="316558"/>
                    <a:pt x="435859" y="325357"/>
                    <a:pt x="435859" y="336288"/>
                  </a:cubicBezTo>
                  <a:lnTo>
                    <a:pt x="435859" y="494567"/>
                  </a:lnTo>
                  <a:cubicBezTo>
                    <a:pt x="435859" y="505498"/>
                    <a:pt x="444760" y="514385"/>
                    <a:pt x="455707" y="514385"/>
                  </a:cubicBezTo>
                  <a:lnTo>
                    <a:pt x="508576" y="514385"/>
                  </a:lnTo>
                  <a:cubicBezTo>
                    <a:pt x="519524" y="514385"/>
                    <a:pt x="528336" y="505498"/>
                    <a:pt x="528336" y="494567"/>
                  </a:cubicBezTo>
                  <a:cubicBezTo>
                    <a:pt x="528336" y="483636"/>
                    <a:pt x="519524" y="474837"/>
                    <a:pt x="508576" y="474837"/>
                  </a:cubicBezTo>
                  <a:lnTo>
                    <a:pt x="475555" y="474837"/>
                  </a:lnTo>
                  <a:lnTo>
                    <a:pt x="475555" y="435201"/>
                  </a:lnTo>
                  <a:lnTo>
                    <a:pt x="508576" y="435201"/>
                  </a:lnTo>
                  <a:cubicBezTo>
                    <a:pt x="519524" y="435201"/>
                    <a:pt x="528336" y="426403"/>
                    <a:pt x="528336" y="415472"/>
                  </a:cubicBezTo>
                  <a:cubicBezTo>
                    <a:pt x="528336" y="404541"/>
                    <a:pt x="519524" y="395653"/>
                    <a:pt x="508576" y="395653"/>
                  </a:cubicBezTo>
                  <a:lnTo>
                    <a:pt x="475555" y="395653"/>
                  </a:lnTo>
                  <a:lnTo>
                    <a:pt x="475555" y="356106"/>
                  </a:lnTo>
                  <a:lnTo>
                    <a:pt x="508576" y="356106"/>
                  </a:lnTo>
                  <a:cubicBezTo>
                    <a:pt x="519524" y="356106"/>
                    <a:pt x="528336" y="347219"/>
                    <a:pt x="528336" y="336288"/>
                  </a:cubicBezTo>
                  <a:cubicBezTo>
                    <a:pt x="528336" y="325357"/>
                    <a:pt x="519524" y="316558"/>
                    <a:pt x="508576" y="316558"/>
                  </a:cubicBezTo>
                  <a:close/>
                  <a:moveTo>
                    <a:pt x="350058" y="316558"/>
                  </a:moveTo>
                  <a:cubicBezTo>
                    <a:pt x="339110" y="316558"/>
                    <a:pt x="330210" y="325357"/>
                    <a:pt x="330210" y="336288"/>
                  </a:cubicBezTo>
                  <a:lnTo>
                    <a:pt x="330210" y="494567"/>
                  </a:lnTo>
                  <a:cubicBezTo>
                    <a:pt x="330210" y="505498"/>
                    <a:pt x="339110" y="514385"/>
                    <a:pt x="350058" y="514385"/>
                  </a:cubicBezTo>
                  <a:lnTo>
                    <a:pt x="402838" y="514385"/>
                  </a:lnTo>
                  <a:cubicBezTo>
                    <a:pt x="413786" y="514385"/>
                    <a:pt x="422686" y="505498"/>
                    <a:pt x="422686" y="494567"/>
                  </a:cubicBezTo>
                  <a:cubicBezTo>
                    <a:pt x="422686" y="483636"/>
                    <a:pt x="413786" y="474837"/>
                    <a:pt x="402838" y="474837"/>
                  </a:cubicBezTo>
                  <a:lnTo>
                    <a:pt x="369817" y="474837"/>
                  </a:lnTo>
                  <a:lnTo>
                    <a:pt x="369817" y="336288"/>
                  </a:lnTo>
                  <a:cubicBezTo>
                    <a:pt x="369817" y="325357"/>
                    <a:pt x="361006" y="316558"/>
                    <a:pt x="350058" y="316558"/>
                  </a:cubicBezTo>
                  <a:close/>
                  <a:moveTo>
                    <a:pt x="257582" y="316558"/>
                  </a:moveTo>
                  <a:cubicBezTo>
                    <a:pt x="248503" y="316558"/>
                    <a:pt x="240581" y="322690"/>
                    <a:pt x="238356" y="331489"/>
                  </a:cubicBezTo>
                  <a:lnTo>
                    <a:pt x="198749" y="489768"/>
                  </a:lnTo>
                  <a:cubicBezTo>
                    <a:pt x="196079" y="500343"/>
                    <a:pt x="202487" y="511097"/>
                    <a:pt x="213168" y="513763"/>
                  </a:cubicBezTo>
                  <a:cubicBezTo>
                    <a:pt x="223759" y="516429"/>
                    <a:pt x="234529" y="509942"/>
                    <a:pt x="237199" y="499366"/>
                  </a:cubicBezTo>
                  <a:lnTo>
                    <a:pt x="243341" y="474837"/>
                  </a:lnTo>
                  <a:lnTo>
                    <a:pt x="271822" y="474837"/>
                  </a:lnTo>
                  <a:lnTo>
                    <a:pt x="277964" y="499366"/>
                  </a:lnTo>
                  <a:cubicBezTo>
                    <a:pt x="280189" y="508342"/>
                    <a:pt x="288288" y="514385"/>
                    <a:pt x="297189" y="514385"/>
                  </a:cubicBezTo>
                  <a:cubicBezTo>
                    <a:pt x="298791" y="514385"/>
                    <a:pt x="300393" y="514207"/>
                    <a:pt x="301995" y="513763"/>
                  </a:cubicBezTo>
                  <a:cubicBezTo>
                    <a:pt x="312587" y="511097"/>
                    <a:pt x="319084" y="500432"/>
                    <a:pt x="316414" y="489768"/>
                  </a:cubicBezTo>
                  <a:lnTo>
                    <a:pt x="276807" y="331489"/>
                  </a:lnTo>
                  <a:cubicBezTo>
                    <a:pt x="274582" y="322690"/>
                    <a:pt x="266660" y="316558"/>
                    <a:pt x="257582" y="316558"/>
                  </a:cubicBezTo>
                  <a:close/>
                  <a:moveTo>
                    <a:pt x="112236" y="316558"/>
                  </a:moveTo>
                  <a:cubicBezTo>
                    <a:pt x="101377" y="316558"/>
                    <a:pt x="92477" y="325357"/>
                    <a:pt x="92477" y="336288"/>
                  </a:cubicBezTo>
                  <a:lnTo>
                    <a:pt x="92477" y="415472"/>
                  </a:lnTo>
                  <a:cubicBezTo>
                    <a:pt x="92477" y="426403"/>
                    <a:pt x="101377" y="435201"/>
                    <a:pt x="112236" y="435201"/>
                  </a:cubicBezTo>
                  <a:lnTo>
                    <a:pt x="145257" y="435201"/>
                  </a:lnTo>
                  <a:lnTo>
                    <a:pt x="145257" y="474837"/>
                  </a:lnTo>
                  <a:lnTo>
                    <a:pt x="112236" y="474837"/>
                  </a:lnTo>
                  <a:cubicBezTo>
                    <a:pt x="101377" y="474837"/>
                    <a:pt x="92477" y="483636"/>
                    <a:pt x="92477" y="494567"/>
                  </a:cubicBezTo>
                  <a:cubicBezTo>
                    <a:pt x="92477" y="505498"/>
                    <a:pt x="101377" y="514385"/>
                    <a:pt x="112236" y="514385"/>
                  </a:cubicBezTo>
                  <a:lnTo>
                    <a:pt x="165105" y="514385"/>
                  </a:lnTo>
                  <a:cubicBezTo>
                    <a:pt x="176053" y="514385"/>
                    <a:pt x="184953" y="505498"/>
                    <a:pt x="184953" y="494567"/>
                  </a:cubicBezTo>
                  <a:lnTo>
                    <a:pt x="184953" y="415472"/>
                  </a:lnTo>
                  <a:cubicBezTo>
                    <a:pt x="184953" y="404541"/>
                    <a:pt x="176053" y="395653"/>
                    <a:pt x="165105" y="395653"/>
                  </a:cubicBezTo>
                  <a:lnTo>
                    <a:pt x="132084" y="395653"/>
                  </a:lnTo>
                  <a:lnTo>
                    <a:pt x="132084" y="356106"/>
                  </a:lnTo>
                  <a:lnTo>
                    <a:pt x="165105" y="356106"/>
                  </a:lnTo>
                  <a:cubicBezTo>
                    <a:pt x="176053" y="356106"/>
                    <a:pt x="184953" y="347219"/>
                    <a:pt x="184953" y="336288"/>
                  </a:cubicBezTo>
                  <a:cubicBezTo>
                    <a:pt x="184953" y="325357"/>
                    <a:pt x="176053" y="316558"/>
                    <a:pt x="165105" y="316558"/>
                  </a:cubicBezTo>
                  <a:close/>
                  <a:moveTo>
                    <a:pt x="501901" y="145037"/>
                  </a:moveTo>
                  <a:lnTo>
                    <a:pt x="501901" y="184674"/>
                  </a:lnTo>
                  <a:cubicBezTo>
                    <a:pt x="501901" y="206447"/>
                    <a:pt x="519702" y="224221"/>
                    <a:pt x="541597" y="224221"/>
                  </a:cubicBezTo>
                  <a:cubicBezTo>
                    <a:pt x="551388" y="224221"/>
                    <a:pt x="560733" y="220578"/>
                    <a:pt x="567943" y="214090"/>
                  </a:cubicBezTo>
                  <a:lnTo>
                    <a:pt x="567943" y="164856"/>
                  </a:lnTo>
                  <a:cubicBezTo>
                    <a:pt x="567943" y="153924"/>
                    <a:pt x="559131" y="145037"/>
                    <a:pt x="548184" y="145037"/>
                  </a:cubicBezTo>
                  <a:close/>
                  <a:moveTo>
                    <a:pt x="383079" y="145037"/>
                  </a:moveTo>
                  <a:lnTo>
                    <a:pt x="383079" y="184674"/>
                  </a:lnTo>
                  <a:cubicBezTo>
                    <a:pt x="383079" y="206447"/>
                    <a:pt x="400791" y="224221"/>
                    <a:pt x="422686" y="224221"/>
                  </a:cubicBezTo>
                  <a:cubicBezTo>
                    <a:pt x="444493" y="224221"/>
                    <a:pt x="462294" y="206447"/>
                    <a:pt x="462294" y="184674"/>
                  </a:cubicBezTo>
                  <a:lnTo>
                    <a:pt x="462294" y="145037"/>
                  </a:lnTo>
                  <a:close/>
                  <a:moveTo>
                    <a:pt x="264168" y="145037"/>
                  </a:moveTo>
                  <a:lnTo>
                    <a:pt x="264168" y="184674"/>
                  </a:lnTo>
                  <a:cubicBezTo>
                    <a:pt x="264168" y="206447"/>
                    <a:pt x="281969" y="224221"/>
                    <a:pt x="303775" y="224221"/>
                  </a:cubicBezTo>
                  <a:cubicBezTo>
                    <a:pt x="325671" y="224221"/>
                    <a:pt x="343472" y="206447"/>
                    <a:pt x="343472" y="184674"/>
                  </a:cubicBezTo>
                  <a:lnTo>
                    <a:pt x="343472" y="145037"/>
                  </a:lnTo>
                  <a:close/>
                  <a:moveTo>
                    <a:pt x="145257" y="145037"/>
                  </a:moveTo>
                  <a:lnTo>
                    <a:pt x="145257" y="184674"/>
                  </a:lnTo>
                  <a:cubicBezTo>
                    <a:pt x="145257" y="206447"/>
                    <a:pt x="163058" y="224221"/>
                    <a:pt x="184953" y="224221"/>
                  </a:cubicBezTo>
                  <a:cubicBezTo>
                    <a:pt x="206759" y="224221"/>
                    <a:pt x="224561" y="206447"/>
                    <a:pt x="224561" y="184674"/>
                  </a:cubicBezTo>
                  <a:lnTo>
                    <a:pt x="224561" y="145037"/>
                  </a:lnTo>
                  <a:close/>
                  <a:moveTo>
                    <a:pt x="59456" y="145037"/>
                  </a:moveTo>
                  <a:cubicBezTo>
                    <a:pt x="48508" y="145037"/>
                    <a:pt x="39608" y="153924"/>
                    <a:pt x="39608" y="164856"/>
                  </a:cubicBezTo>
                  <a:lnTo>
                    <a:pt x="39608" y="214090"/>
                  </a:lnTo>
                  <a:cubicBezTo>
                    <a:pt x="46817" y="220578"/>
                    <a:pt x="56163" y="224221"/>
                    <a:pt x="66042" y="224221"/>
                  </a:cubicBezTo>
                  <a:cubicBezTo>
                    <a:pt x="87937" y="224221"/>
                    <a:pt x="105650" y="206447"/>
                    <a:pt x="105650" y="184674"/>
                  </a:cubicBezTo>
                  <a:lnTo>
                    <a:pt x="105650" y="145037"/>
                  </a:lnTo>
                  <a:close/>
                  <a:moveTo>
                    <a:pt x="99063" y="0"/>
                  </a:moveTo>
                  <a:lnTo>
                    <a:pt x="508576" y="0"/>
                  </a:lnTo>
                  <a:cubicBezTo>
                    <a:pt x="541330" y="0"/>
                    <a:pt x="567943" y="26661"/>
                    <a:pt x="567943" y="59366"/>
                  </a:cubicBezTo>
                  <a:lnTo>
                    <a:pt x="567943" y="108956"/>
                  </a:lnTo>
                  <a:cubicBezTo>
                    <a:pt x="591084" y="117043"/>
                    <a:pt x="607639" y="139083"/>
                    <a:pt x="607639" y="164856"/>
                  </a:cubicBezTo>
                  <a:lnTo>
                    <a:pt x="607639" y="586904"/>
                  </a:lnTo>
                  <a:cubicBezTo>
                    <a:pt x="607639" y="597835"/>
                    <a:pt x="598739" y="606722"/>
                    <a:pt x="587791" y="606722"/>
                  </a:cubicBezTo>
                  <a:lnTo>
                    <a:pt x="19848" y="606722"/>
                  </a:lnTo>
                  <a:cubicBezTo>
                    <a:pt x="8901" y="606722"/>
                    <a:pt x="0" y="597835"/>
                    <a:pt x="0" y="586904"/>
                  </a:cubicBezTo>
                  <a:lnTo>
                    <a:pt x="0" y="164856"/>
                  </a:lnTo>
                  <a:cubicBezTo>
                    <a:pt x="0" y="139083"/>
                    <a:pt x="16555" y="117043"/>
                    <a:pt x="39608" y="108956"/>
                  </a:cubicBezTo>
                  <a:lnTo>
                    <a:pt x="39608" y="59366"/>
                  </a:lnTo>
                  <a:cubicBezTo>
                    <a:pt x="39608" y="26661"/>
                    <a:pt x="66309" y="0"/>
                    <a:pt x="990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350"/>
            </a:p>
          </p:txBody>
        </p:sp>
      </p:grpSp>
      <p:sp>
        <p:nvSpPr>
          <p:cNvPr id="16" name="îṧľiḓè"/>
          <p:cNvSpPr/>
          <p:nvPr/>
        </p:nvSpPr>
        <p:spPr>
          <a:xfrm>
            <a:off x="4018081" y="4895898"/>
            <a:ext cx="534107" cy="534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1350" dirty="0">
              <a:solidFill>
                <a:schemeClr val="lt1"/>
              </a:solidFill>
            </a:endParaRPr>
          </a:p>
        </p:txBody>
      </p:sp>
      <p:sp>
        <p:nvSpPr>
          <p:cNvPr id="17" name="íŝľïde"/>
          <p:cNvSpPr/>
          <p:nvPr/>
        </p:nvSpPr>
        <p:spPr bwMode="auto">
          <a:xfrm>
            <a:off x="4149313" y="5026630"/>
            <a:ext cx="257501" cy="270039"/>
          </a:xfrm>
          <a:custGeom>
            <a:avLst/>
            <a:gdLst>
              <a:gd name="T0" fmla="*/ 6188 w 6214"/>
              <a:gd name="T1" fmla="*/ 2298 h 6526"/>
              <a:gd name="T2" fmla="*/ 3245 w 6214"/>
              <a:gd name="T3" fmla="*/ 48 h 6526"/>
              <a:gd name="T4" fmla="*/ 99 w 6214"/>
              <a:gd name="T5" fmla="*/ 2077 h 6526"/>
              <a:gd name="T6" fmla="*/ 209 w 6214"/>
              <a:gd name="T7" fmla="*/ 2428 h 6526"/>
              <a:gd name="T8" fmla="*/ 1022 w 6214"/>
              <a:gd name="T9" fmla="*/ 2577 h 6526"/>
              <a:gd name="T10" fmla="*/ 925 w 6214"/>
              <a:gd name="T11" fmla="*/ 3687 h 6526"/>
              <a:gd name="T12" fmla="*/ 630 w 6214"/>
              <a:gd name="T13" fmla="*/ 5529 h 6526"/>
              <a:gd name="T14" fmla="*/ 59 w 6214"/>
              <a:gd name="T15" fmla="*/ 5913 h 6526"/>
              <a:gd name="T16" fmla="*/ 443 w 6214"/>
              <a:gd name="T17" fmla="*/ 6526 h 6526"/>
              <a:gd name="T18" fmla="*/ 6155 w 6214"/>
              <a:gd name="T19" fmla="*/ 6141 h 6526"/>
              <a:gd name="T20" fmla="*/ 5770 w 6214"/>
              <a:gd name="T21" fmla="*/ 5529 h 6526"/>
              <a:gd name="T22" fmla="*/ 5397 w 6214"/>
              <a:gd name="T23" fmla="*/ 5346 h 6526"/>
              <a:gd name="T24" fmla="*/ 5300 w 6214"/>
              <a:gd name="T25" fmla="*/ 3441 h 6526"/>
              <a:gd name="T26" fmla="*/ 5266 w 6214"/>
              <a:gd name="T27" fmla="*/ 2432 h 6526"/>
              <a:gd name="T28" fmla="*/ 6004 w 6214"/>
              <a:gd name="T29" fmla="*/ 2433 h 6526"/>
              <a:gd name="T30" fmla="*/ 4351 w 6214"/>
              <a:gd name="T31" fmla="*/ 2577 h 6526"/>
              <a:gd name="T32" fmla="*/ 4319 w 6214"/>
              <a:gd name="T33" fmla="*/ 3481 h 6526"/>
              <a:gd name="T34" fmla="*/ 2020 w 6214"/>
              <a:gd name="T35" fmla="*/ 3508 h 6526"/>
              <a:gd name="T36" fmla="*/ 1971 w 6214"/>
              <a:gd name="T37" fmla="*/ 2577 h 6526"/>
              <a:gd name="T38" fmla="*/ 4385 w 6214"/>
              <a:gd name="T39" fmla="*/ 2431 h 6526"/>
              <a:gd name="T40" fmla="*/ 2848 w 6214"/>
              <a:gd name="T41" fmla="*/ 4193 h 6526"/>
              <a:gd name="T42" fmla="*/ 3106 w 6214"/>
              <a:gd name="T43" fmla="*/ 3903 h 6526"/>
              <a:gd name="T44" fmla="*/ 2791 w 6214"/>
              <a:gd name="T45" fmla="*/ 3178 h 6526"/>
              <a:gd name="T46" fmla="*/ 3106 w 6214"/>
              <a:gd name="T47" fmla="*/ 2880 h 6526"/>
              <a:gd name="T48" fmla="*/ 3221 w 6214"/>
              <a:gd name="T49" fmla="*/ 3045 h 6526"/>
              <a:gd name="T50" fmla="*/ 3429 w 6214"/>
              <a:gd name="T51" fmla="*/ 3432 h 6526"/>
              <a:gd name="T52" fmla="*/ 3221 w 6214"/>
              <a:gd name="T53" fmla="*/ 3743 h 6526"/>
              <a:gd name="T54" fmla="*/ 3675 w 6214"/>
              <a:gd name="T55" fmla="*/ 4184 h 6526"/>
              <a:gd name="T56" fmla="*/ 3221 w 6214"/>
              <a:gd name="T57" fmla="*/ 4658 h 6526"/>
              <a:gd name="T58" fmla="*/ 3106 w 6214"/>
              <a:gd name="T59" fmla="*/ 4824 h 6526"/>
              <a:gd name="T60" fmla="*/ 2642 w 6214"/>
              <a:gd name="T61" fmla="*/ 4193 h 6526"/>
              <a:gd name="T62" fmla="*/ 2068 w 6214"/>
              <a:gd name="T63" fmla="*/ 4417 h 6526"/>
              <a:gd name="T64" fmla="*/ 4254 w 6214"/>
              <a:gd name="T65" fmla="*/ 4469 h 6526"/>
              <a:gd name="T66" fmla="*/ 2068 w 6214"/>
              <a:gd name="T67" fmla="*/ 5338 h 6526"/>
              <a:gd name="T68" fmla="*/ 3220 w 6214"/>
              <a:gd name="T69" fmla="*/ 4499 h 6526"/>
              <a:gd name="T70" fmla="*/ 3416 w 6214"/>
              <a:gd name="T71" fmla="*/ 4026 h 6526"/>
              <a:gd name="T72" fmla="*/ 3220 w 6214"/>
              <a:gd name="T73" fmla="*/ 4499 h 6526"/>
              <a:gd name="T74" fmla="*/ 2944 w 6214"/>
              <a:gd name="T75" fmla="*/ 3640 h 6526"/>
              <a:gd name="T76" fmla="*/ 3106 w 6214"/>
              <a:gd name="T77" fmla="*/ 3205 h 6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14" h="6526">
                <a:moveTo>
                  <a:pt x="6004" y="2433"/>
                </a:moveTo>
                <a:cubicBezTo>
                  <a:pt x="6088" y="2433"/>
                  <a:pt x="6163" y="2378"/>
                  <a:pt x="6188" y="2298"/>
                </a:cubicBezTo>
                <a:cubicBezTo>
                  <a:pt x="6214" y="2218"/>
                  <a:pt x="6184" y="2131"/>
                  <a:pt x="6116" y="2082"/>
                </a:cubicBezTo>
                <a:lnTo>
                  <a:pt x="3245" y="48"/>
                </a:lnTo>
                <a:cubicBezTo>
                  <a:pt x="3178" y="1"/>
                  <a:pt x="3090" y="0"/>
                  <a:pt x="3023" y="47"/>
                </a:cubicBezTo>
                <a:lnTo>
                  <a:pt x="99" y="2077"/>
                </a:lnTo>
                <a:cubicBezTo>
                  <a:pt x="30" y="2125"/>
                  <a:pt x="0" y="2212"/>
                  <a:pt x="25" y="2293"/>
                </a:cubicBezTo>
                <a:cubicBezTo>
                  <a:pt x="50" y="2373"/>
                  <a:pt x="125" y="2428"/>
                  <a:pt x="209" y="2428"/>
                </a:cubicBezTo>
                <a:lnTo>
                  <a:pt x="1057" y="2429"/>
                </a:lnTo>
                <a:cubicBezTo>
                  <a:pt x="1035" y="2474"/>
                  <a:pt x="1022" y="2524"/>
                  <a:pt x="1022" y="2577"/>
                </a:cubicBezTo>
                <a:lnTo>
                  <a:pt x="1022" y="3441"/>
                </a:lnTo>
                <a:cubicBezTo>
                  <a:pt x="962" y="3506"/>
                  <a:pt x="925" y="3592"/>
                  <a:pt x="925" y="3687"/>
                </a:cubicBezTo>
                <a:lnTo>
                  <a:pt x="925" y="5340"/>
                </a:lnTo>
                <a:cubicBezTo>
                  <a:pt x="798" y="5348"/>
                  <a:pt x="688" y="5422"/>
                  <a:pt x="630" y="5529"/>
                </a:cubicBezTo>
                <a:lnTo>
                  <a:pt x="443" y="5529"/>
                </a:lnTo>
                <a:cubicBezTo>
                  <a:pt x="231" y="5529"/>
                  <a:pt x="59" y="5701"/>
                  <a:pt x="59" y="5913"/>
                </a:cubicBezTo>
                <a:lnTo>
                  <a:pt x="59" y="6141"/>
                </a:lnTo>
                <a:cubicBezTo>
                  <a:pt x="59" y="6353"/>
                  <a:pt x="231" y="6526"/>
                  <a:pt x="443" y="6526"/>
                </a:cubicBezTo>
                <a:lnTo>
                  <a:pt x="5770" y="6526"/>
                </a:lnTo>
                <a:cubicBezTo>
                  <a:pt x="5982" y="6526"/>
                  <a:pt x="6155" y="6353"/>
                  <a:pt x="6155" y="6141"/>
                </a:cubicBezTo>
                <a:lnTo>
                  <a:pt x="6155" y="5913"/>
                </a:lnTo>
                <a:cubicBezTo>
                  <a:pt x="6155" y="5701"/>
                  <a:pt x="5982" y="5529"/>
                  <a:pt x="5770" y="5529"/>
                </a:cubicBezTo>
                <a:lnTo>
                  <a:pt x="5643" y="5529"/>
                </a:lnTo>
                <a:cubicBezTo>
                  <a:pt x="5593" y="5436"/>
                  <a:pt x="5503" y="5368"/>
                  <a:pt x="5397" y="5346"/>
                </a:cubicBezTo>
                <a:lnTo>
                  <a:pt x="5397" y="3687"/>
                </a:lnTo>
                <a:cubicBezTo>
                  <a:pt x="5397" y="3592"/>
                  <a:pt x="5360" y="3506"/>
                  <a:pt x="5300" y="3441"/>
                </a:cubicBezTo>
                <a:lnTo>
                  <a:pt x="5300" y="2577"/>
                </a:lnTo>
                <a:cubicBezTo>
                  <a:pt x="5300" y="2525"/>
                  <a:pt x="5288" y="2476"/>
                  <a:pt x="5266" y="2432"/>
                </a:cubicBezTo>
                <a:lnTo>
                  <a:pt x="6004" y="2433"/>
                </a:lnTo>
                <a:lnTo>
                  <a:pt x="6004" y="2433"/>
                </a:lnTo>
                <a:close/>
                <a:moveTo>
                  <a:pt x="4385" y="2431"/>
                </a:moveTo>
                <a:cubicBezTo>
                  <a:pt x="4363" y="2476"/>
                  <a:pt x="4351" y="2525"/>
                  <a:pt x="4351" y="2577"/>
                </a:cubicBezTo>
                <a:lnTo>
                  <a:pt x="4351" y="3441"/>
                </a:lnTo>
                <a:cubicBezTo>
                  <a:pt x="4339" y="3454"/>
                  <a:pt x="4329" y="3467"/>
                  <a:pt x="4319" y="3481"/>
                </a:cubicBezTo>
                <a:cubicBezTo>
                  <a:pt x="4147" y="3016"/>
                  <a:pt x="3700" y="2683"/>
                  <a:pt x="3174" y="2683"/>
                </a:cubicBezTo>
                <a:cubicBezTo>
                  <a:pt x="2639" y="2683"/>
                  <a:pt x="2184" y="3028"/>
                  <a:pt x="2020" y="3508"/>
                </a:cubicBezTo>
                <a:cubicBezTo>
                  <a:pt x="2006" y="3484"/>
                  <a:pt x="1990" y="3461"/>
                  <a:pt x="1971" y="3441"/>
                </a:cubicBezTo>
                <a:lnTo>
                  <a:pt x="1971" y="2577"/>
                </a:lnTo>
                <a:cubicBezTo>
                  <a:pt x="1971" y="2524"/>
                  <a:pt x="1958" y="2474"/>
                  <a:pt x="1936" y="2430"/>
                </a:cubicBezTo>
                <a:lnTo>
                  <a:pt x="4385" y="2431"/>
                </a:lnTo>
                <a:close/>
                <a:moveTo>
                  <a:pt x="2642" y="4193"/>
                </a:moveTo>
                <a:lnTo>
                  <a:pt x="2848" y="4193"/>
                </a:lnTo>
                <a:cubicBezTo>
                  <a:pt x="2864" y="4370"/>
                  <a:pt x="2950" y="4472"/>
                  <a:pt x="3106" y="4499"/>
                </a:cubicBezTo>
                <a:lnTo>
                  <a:pt x="3106" y="3903"/>
                </a:lnTo>
                <a:cubicBezTo>
                  <a:pt x="2819" y="3845"/>
                  <a:pt x="2675" y="3705"/>
                  <a:pt x="2675" y="3482"/>
                </a:cubicBezTo>
                <a:cubicBezTo>
                  <a:pt x="2675" y="3356"/>
                  <a:pt x="2714" y="3255"/>
                  <a:pt x="2791" y="3178"/>
                </a:cubicBezTo>
                <a:cubicBezTo>
                  <a:pt x="2869" y="3101"/>
                  <a:pt x="2974" y="3057"/>
                  <a:pt x="3106" y="3045"/>
                </a:cubicBezTo>
                <a:lnTo>
                  <a:pt x="3106" y="2880"/>
                </a:lnTo>
                <a:lnTo>
                  <a:pt x="3221" y="2880"/>
                </a:lnTo>
                <a:lnTo>
                  <a:pt x="3221" y="3045"/>
                </a:lnTo>
                <a:cubicBezTo>
                  <a:pt x="3473" y="3064"/>
                  <a:pt x="3612" y="3193"/>
                  <a:pt x="3637" y="3432"/>
                </a:cubicBezTo>
                <a:lnTo>
                  <a:pt x="3429" y="3432"/>
                </a:lnTo>
                <a:cubicBezTo>
                  <a:pt x="3418" y="3299"/>
                  <a:pt x="3348" y="3224"/>
                  <a:pt x="3221" y="3207"/>
                </a:cubicBezTo>
                <a:lnTo>
                  <a:pt x="3221" y="3743"/>
                </a:lnTo>
                <a:cubicBezTo>
                  <a:pt x="3397" y="3779"/>
                  <a:pt x="3516" y="3832"/>
                  <a:pt x="3580" y="3901"/>
                </a:cubicBezTo>
                <a:cubicBezTo>
                  <a:pt x="3643" y="3970"/>
                  <a:pt x="3675" y="4065"/>
                  <a:pt x="3675" y="4184"/>
                </a:cubicBezTo>
                <a:cubicBezTo>
                  <a:pt x="3675" y="4308"/>
                  <a:pt x="3634" y="4417"/>
                  <a:pt x="3554" y="4509"/>
                </a:cubicBezTo>
                <a:cubicBezTo>
                  <a:pt x="3474" y="4601"/>
                  <a:pt x="3363" y="4651"/>
                  <a:pt x="3221" y="4658"/>
                </a:cubicBezTo>
                <a:lnTo>
                  <a:pt x="3221" y="4824"/>
                </a:lnTo>
                <a:lnTo>
                  <a:pt x="3106" y="4824"/>
                </a:lnTo>
                <a:lnTo>
                  <a:pt x="3106" y="4660"/>
                </a:lnTo>
                <a:cubicBezTo>
                  <a:pt x="2816" y="4629"/>
                  <a:pt x="2661" y="4473"/>
                  <a:pt x="2642" y="4193"/>
                </a:cubicBezTo>
                <a:close/>
                <a:moveTo>
                  <a:pt x="2068" y="5339"/>
                </a:moveTo>
                <a:lnTo>
                  <a:pt x="2068" y="4417"/>
                </a:lnTo>
                <a:cubicBezTo>
                  <a:pt x="2262" y="4834"/>
                  <a:pt x="2684" y="5123"/>
                  <a:pt x="3174" y="5123"/>
                </a:cubicBezTo>
                <a:cubicBezTo>
                  <a:pt x="3643" y="5123"/>
                  <a:pt x="4050" y="4858"/>
                  <a:pt x="4254" y="4469"/>
                </a:cubicBezTo>
                <a:lnTo>
                  <a:pt x="4254" y="5338"/>
                </a:lnTo>
                <a:lnTo>
                  <a:pt x="2068" y="5338"/>
                </a:lnTo>
                <a:lnTo>
                  <a:pt x="2068" y="5339"/>
                </a:lnTo>
                <a:close/>
                <a:moveTo>
                  <a:pt x="3220" y="4499"/>
                </a:moveTo>
                <a:lnTo>
                  <a:pt x="3220" y="3928"/>
                </a:lnTo>
                <a:cubicBezTo>
                  <a:pt x="3318" y="3954"/>
                  <a:pt x="3383" y="3987"/>
                  <a:pt x="3416" y="4026"/>
                </a:cubicBezTo>
                <a:cubicBezTo>
                  <a:pt x="3450" y="4066"/>
                  <a:pt x="3467" y="4123"/>
                  <a:pt x="3467" y="4197"/>
                </a:cubicBezTo>
                <a:cubicBezTo>
                  <a:pt x="3467" y="4378"/>
                  <a:pt x="3385" y="4478"/>
                  <a:pt x="3220" y="4499"/>
                </a:cubicBezTo>
                <a:close/>
                <a:moveTo>
                  <a:pt x="3106" y="3719"/>
                </a:moveTo>
                <a:cubicBezTo>
                  <a:pt x="3040" y="3702"/>
                  <a:pt x="2985" y="3676"/>
                  <a:pt x="2944" y="3640"/>
                </a:cubicBezTo>
                <a:cubicBezTo>
                  <a:pt x="2902" y="3603"/>
                  <a:pt x="2881" y="3545"/>
                  <a:pt x="2881" y="3466"/>
                </a:cubicBezTo>
                <a:cubicBezTo>
                  <a:pt x="2881" y="3318"/>
                  <a:pt x="2956" y="3231"/>
                  <a:pt x="3106" y="3205"/>
                </a:cubicBezTo>
                <a:lnTo>
                  <a:pt x="3106" y="3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350"/>
          </a:p>
        </p:txBody>
      </p:sp>
      <p:cxnSp>
        <p:nvCxnSpPr>
          <p:cNvPr id="18" name="直接连接符 17"/>
          <p:cNvCxnSpPr/>
          <p:nvPr/>
        </p:nvCxnSpPr>
        <p:spPr>
          <a:xfrm>
            <a:off x="4691915" y="3325899"/>
            <a:ext cx="3011446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91915" y="4514166"/>
            <a:ext cx="301144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3"/>
          <p:cNvSpPr/>
          <p:nvPr/>
        </p:nvSpPr>
        <p:spPr>
          <a:xfrm>
            <a:off x="4796843" y="3344711"/>
            <a:ext cx="3859477" cy="112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spc="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政治上：广开言路，整顿吏治，他依照中原王朝的统治方法，设立各种机构，建立年号。</a:t>
            </a:r>
            <a:endParaRPr lang="id-ID" sz="1500" b="1" spc="3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Rectangle 63"/>
          <p:cNvSpPr/>
          <p:nvPr/>
        </p:nvSpPr>
        <p:spPr>
          <a:xfrm>
            <a:off x="4796843" y="4716347"/>
            <a:ext cx="3569917" cy="85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50" b="1" spc="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经济上：注重农桑。</a:t>
            </a:r>
            <a:r>
              <a:rPr lang="en-US" altLang="zh-CN" sz="1650" b="1" spc="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zh-CN" altLang="en-US" sz="1650" b="1" spc="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泛指农业生产；种地与养蚕</a:t>
            </a:r>
            <a:r>
              <a:rPr lang="en-US" altLang="zh-CN" sz="1650" b="1" spc="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id-ID" sz="1650" b="1" spc="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Rectangle 63"/>
          <p:cNvSpPr/>
          <p:nvPr/>
        </p:nvSpPr>
        <p:spPr>
          <a:xfrm>
            <a:off x="4005410" y="1945337"/>
            <a:ext cx="334283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pc="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忽必烈的为政措施</a:t>
            </a:r>
            <a:endParaRPr lang="id-ID" sz="2400" b="1" spc="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57329" y="317552"/>
            <a:ext cx="4870063" cy="5067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700" b="1" spc="300" dirty="0">
                <a:solidFill>
                  <a:schemeClr val="bg1"/>
                </a:solidFill>
                <a:latin typeface="+mj-ea"/>
                <a:ea typeface="+mj-ea"/>
              </a:rPr>
              <a:t>三、元朝的建立与统一</a:t>
            </a:r>
            <a:endParaRPr lang="zh-CN" altLang="en-US" sz="27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/>
      <p:bldP spid="6" grpId="0"/>
      <p:bldP spid="7" grpId="0"/>
      <p:bldP spid="8" grpId="0"/>
      <p:bldP spid="12" grpId="0"/>
      <p:bldP spid="12" grpId="1"/>
      <p:bldP spid="20" grpId="0"/>
      <p:bldP spid="2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62469"/>
          <p:cNvSpPr txBox="1"/>
          <p:nvPr/>
        </p:nvSpPr>
        <p:spPr>
          <a:xfrm>
            <a:off x="7081220" y="2428400"/>
            <a:ext cx="154305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 b="1" noProof="1">
                <a:latin typeface="+mj-ea"/>
                <a:ea typeface="+mj-ea"/>
              </a:rPr>
              <a:t>1271</a:t>
            </a:r>
            <a:r>
              <a:rPr lang="zh-CN" altLang="en-US" sz="2100" b="1" noProof="1">
                <a:latin typeface="+mj-ea"/>
                <a:ea typeface="+mj-ea"/>
              </a:rPr>
              <a:t>年</a:t>
            </a:r>
            <a:endParaRPr lang="zh-CN" altLang="en-US" sz="2100" b="1" noProof="1">
              <a:latin typeface="+mj-ea"/>
              <a:ea typeface="+mj-ea"/>
            </a:endParaRPr>
          </a:p>
        </p:txBody>
      </p:sp>
      <p:sp>
        <p:nvSpPr>
          <p:cNvPr id="25" name="文本框 62470"/>
          <p:cNvSpPr txBox="1"/>
          <p:nvPr/>
        </p:nvSpPr>
        <p:spPr>
          <a:xfrm>
            <a:off x="7081220" y="4175047"/>
            <a:ext cx="85725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100" b="1" noProof="1">
                <a:solidFill>
                  <a:schemeClr val="accent1"/>
                </a:solidFill>
                <a:latin typeface="+mj-ea"/>
                <a:ea typeface="+mj-ea"/>
              </a:rPr>
              <a:t>元</a:t>
            </a:r>
            <a:endParaRPr lang="zh-CN" altLang="en-US" sz="2100" b="1" noProof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文本框 62471"/>
          <p:cNvSpPr txBox="1"/>
          <p:nvPr/>
        </p:nvSpPr>
        <p:spPr>
          <a:xfrm>
            <a:off x="5621513" y="2429591"/>
            <a:ext cx="14859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b="1" noProof="1">
                <a:latin typeface="+mj-ea"/>
                <a:ea typeface="+mj-ea"/>
              </a:rPr>
              <a:t>时 间：</a:t>
            </a:r>
            <a:endParaRPr lang="zh-CN" altLang="en-US" sz="2100" b="1" noProof="1">
              <a:latin typeface="+mj-ea"/>
              <a:ea typeface="+mj-ea"/>
            </a:endParaRPr>
          </a:p>
        </p:txBody>
      </p:sp>
      <p:sp>
        <p:nvSpPr>
          <p:cNvPr id="27" name="文本框 62472"/>
          <p:cNvSpPr txBox="1"/>
          <p:nvPr/>
        </p:nvSpPr>
        <p:spPr>
          <a:xfrm>
            <a:off x="5621513" y="4175047"/>
            <a:ext cx="14859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b="1" noProof="1">
                <a:solidFill>
                  <a:schemeClr val="accent1"/>
                </a:solidFill>
                <a:latin typeface="+mj-ea"/>
                <a:ea typeface="+mj-ea"/>
              </a:rPr>
              <a:t>国号：</a:t>
            </a:r>
            <a:endParaRPr lang="zh-CN" altLang="en-US" sz="2100" b="1" noProof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文本框 62473"/>
          <p:cNvSpPr txBox="1"/>
          <p:nvPr/>
        </p:nvSpPr>
        <p:spPr>
          <a:xfrm>
            <a:off x="5621513" y="3547588"/>
            <a:ext cx="14859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b="1" noProof="1">
                <a:latin typeface="+mj-ea"/>
                <a:ea typeface="+mj-ea"/>
              </a:rPr>
              <a:t>都城：</a:t>
            </a:r>
            <a:endParaRPr lang="zh-CN" altLang="en-US" sz="2100" b="1" noProof="1">
              <a:latin typeface="+mj-ea"/>
              <a:ea typeface="+mj-ea"/>
            </a:endParaRPr>
          </a:p>
        </p:txBody>
      </p:sp>
      <p:sp>
        <p:nvSpPr>
          <p:cNvPr id="29" name="文本框 62474"/>
          <p:cNvSpPr txBox="1"/>
          <p:nvPr/>
        </p:nvSpPr>
        <p:spPr>
          <a:xfrm>
            <a:off x="7081220" y="3547588"/>
            <a:ext cx="14859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b="1" noProof="1">
                <a:latin typeface="+mj-ea"/>
                <a:ea typeface="+mj-ea"/>
              </a:rPr>
              <a:t>大都</a:t>
            </a:r>
            <a:endParaRPr lang="zh-CN" altLang="en-US" sz="2100" b="1" noProof="1">
              <a:latin typeface="+mj-ea"/>
              <a:ea typeface="+mj-ea"/>
            </a:endParaRPr>
          </a:p>
        </p:txBody>
      </p:sp>
      <p:sp>
        <p:nvSpPr>
          <p:cNvPr id="30" name="文本框 62475"/>
          <p:cNvSpPr txBox="1"/>
          <p:nvPr/>
        </p:nvSpPr>
        <p:spPr>
          <a:xfrm>
            <a:off x="5621513" y="2964182"/>
            <a:ext cx="14859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b="1" noProof="1">
                <a:solidFill>
                  <a:schemeClr val="accent2"/>
                </a:solidFill>
                <a:latin typeface="+mj-ea"/>
                <a:ea typeface="+mj-ea"/>
              </a:rPr>
              <a:t>建立者：</a:t>
            </a:r>
            <a:endParaRPr lang="zh-CN" altLang="en-US" sz="2100" b="1" noProof="1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1" name="文本框 62476"/>
          <p:cNvSpPr txBox="1"/>
          <p:nvPr/>
        </p:nvSpPr>
        <p:spPr>
          <a:xfrm>
            <a:off x="7081220" y="2964182"/>
            <a:ext cx="14859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b="1" noProof="1">
                <a:solidFill>
                  <a:schemeClr val="accent2"/>
                </a:solidFill>
                <a:latin typeface="+mj-ea"/>
                <a:ea typeface="+mj-ea"/>
              </a:rPr>
              <a:t>忽必烈</a:t>
            </a:r>
            <a:endParaRPr lang="zh-CN" altLang="en-US" sz="2100" b="1" noProof="1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7" name="文本框 14337"/>
          <p:cNvSpPr txBox="1"/>
          <p:nvPr/>
        </p:nvSpPr>
        <p:spPr>
          <a:xfrm>
            <a:off x="540863" y="2305550"/>
            <a:ext cx="4654719" cy="2399665"/>
          </a:xfrm>
          <a:prstGeom prst="rect">
            <a:avLst/>
          </a:prstGeom>
          <a:noFill/>
          <a:ln w="38100" cap="flat" cmpd="dbl">
            <a:solidFill>
              <a:schemeClr val="bg1">
                <a:lumMod val="8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pc="300" noProof="1">
                <a:latin typeface="+mj-ea"/>
                <a:ea typeface="+mj-ea"/>
              </a:rPr>
              <a:t>"大元"出自儒家经典</a:t>
            </a:r>
            <a:r>
              <a:rPr lang="en-US" altLang="zh-CN" b="1" spc="300" noProof="1">
                <a:solidFill>
                  <a:schemeClr val="accent1"/>
                </a:solidFill>
                <a:latin typeface="+mj-ea"/>
                <a:ea typeface="+mj-ea"/>
              </a:rPr>
              <a:t>《</a:t>
            </a:r>
            <a:r>
              <a:rPr lang="zh-CN" altLang="en-US" b="1" spc="300" noProof="1">
                <a:solidFill>
                  <a:schemeClr val="accent1"/>
                </a:solidFill>
                <a:latin typeface="+mj-ea"/>
                <a:ea typeface="+mj-ea"/>
              </a:rPr>
              <a:t>易经</a:t>
            </a:r>
            <a:r>
              <a:rPr lang="en-US" altLang="zh-CN" b="1" spc="300" noProof="1">
                <a:solidFill>
                  <a:schemeClr val="accent1"/>
                </a:solidFill>
                <a:latin typeface="+mj-ea"/>
                <a:ea typeface="+mj-ea"/>
              </a:rPr>
              <a:t>》</a:t>
            </a:r>
            <a:r>
              <a:rPr lang="zh-CN" altLang="en-US" b="1" spc="300" noProof="1">
                <a:solidFill>
                  <a:schemeClr val="accent1"/>
                </a:solidFill>
                <a:latin typeface="+mj-ea"/>
                <a:ea typeface="+mj-ea"/>
              </a:rPr>
              <a:t>中的"大哉乾元"一句，</a:t>
            </a:r>
            <a:r>
              <a:rPr lang="zh-CN" altLang="en-US" b="1" spc="300" noProof="1">
                <a:latin typeface="+mj-ea"/>
                <a:ea typeface="+mj-ea"/>
              </a:rPr>
              <a:t>是对无始无终无边无际的浩大的宇宙的赞叹。</a:t>
            </a:r>
            <a:r>
              <a:rPr lang="zh-CN" altLang="en-US" b="1" spc="300" noProof="1">
                <a:solidFill>
                  <a:schemeClr val="accent2"/>
                </a:solidFill>
                <a:latin typeface="+mj-ea"/>
                <a:ea typeface="+mj-ea"/>
              </a:rPr>
              <a:t>表现了元统治者欲</a:t>
            </a:r>
            <a:r>
              <a:rPr lang="zh-CN" altLang="en-US" sz="2100" b="1" u="sng" spc="300" noProof="1">
                <a:solidFill>
                  <a:schemeClr val="accent2"/>
                </a:solidFill>
                <a:latin typeface="+mj-ea"/>
                <a:ea typeface="+mj-ea"/>
              </a:rPr>
              <a:t>一统天下</a:t>
            </a:r>
            <a:r>
              <a:rPr lang="zh-CN" altLang="en-US" b="1" spc="300" noProof="1">
                <a:solidFill>
                  <a:schemeClr val="accent2"/>
                </a:solidFill>
                <a:latin typeface="+mj-ea"/>
                <a:ea typeface="+mj-ea"/>
              </a:rPr>
              <a:t>的志向。</a:t>
            </a:r>
            <a:endParaRPr lang="zh-CN" altLang="en-US" b="1" spc="300" noProof="1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57329" y="317552"/>
            <a:ext cx="4870063" cy="5067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700" b="1" spc="300" dirty="0">
                <a:solidFill>
                  <a:schemeClr val="bg1"/>
                </a:solidFill>
                <a:latin typeface="+mj-ea"/>
                <a:ea typeface="+mj-ea"/>
              </a:rPr>
              <a:t>三、元朝的建立与统一</a:t>
            </a:r>
            <a:endParaRPr lang="zh-CN" altLang="en-US" sz="27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9" grpId="0"/>
      <p:bldP spid="31" grpId="0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Picture 2" descr="元统一全国底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1269206"/>
            <a:ext cx="5600700" cy="427910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4" name="Group 3"/>
          <p:cNvGrpSpPr/>
          <p:nvPr/>
        </p:nvGrpSpPr>
        <p:grpSpPr>
          <a:xfrm>
            <a:off x="2171700" y="1485900"/>
            <a:ext cx="5429250" cy="3890963"/>
            <a:chOff x="0" y="0"/>
            <a:chExt cx="4560" cy="3268"/>
          </a:xfrm>
        </p:grpSpPr>
        <p:pic>
          <p:nvPicPr>
            <p:cNvPr id="15363" name="Picture 4" descr="未标题-1大理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0" y="2382"/>
              <a:ext cx="792" cy="88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4" name="Picture 5" descr="金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" y="0"/>
              <a:ext cx="2208" cy="220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5" name="Picture 6" descr="西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746"/>
              <a:ext cx="2112" cy="112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6" name="Picture 7" descr="西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8" y="1228"/>
              <a:ext cx="1296" cy="78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7" name="Picture 8" descr="吐蕃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" y="1584"/>
              <a:ext cx="2037" cy="1087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5368" name="Group 9"/>
            <p:cNvGrpSpPr/>
            <p:nvPr/>
          </p:nvGrpSpPr>
          <p:grpSpPr>
            <a:xfrm>
              <a:off x="1344" y="96"/>
              <a:ext cx="2256" cy="1392"/>
              <a:chOff x="0" y="0"/>
              <a:chExt cx="2592" cy="1564"/>
            </a:xfrm>
          </p:grpSpPr>
          <p:pic>
            <p:nvPicPr>
              <p:cNvPr id="15369" name="Picture 10" descr="蒙古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2592" cy="156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5370" name="Text Box 11"/>
              <p:cNvSpPr txBox="1"/>
              <p:nvPr/>
            </p:nvSpPr>
            <p:spPr>
              <a:xfrm>
                <a:off x="623" y="440"/>
                <a:ext cx="299" cy="4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endParaRPr lang="zh-CN" altLang="zh-CN" sz="2700" b="1" dirty="0">
                  <a:solidFill>
                    <a:srgbClr val="3333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8444" name="AutoShape 12"/>
          <p:cNvSpPr/>
          <p:nvPr/>
        </p:nvSpPr>
        <p:spPr>
          <a:xfrm rot="4254357">
            <a:off x="5486400" y="3833813"/>
            <a:ext cx="971550" cy="171450"/>
          </a:xfrm>
          <a:prstGeom prst="notchedRightArrow">
            <a:avLst>
              <a:gd name="adj1" fmla="val 50000"/>
              <a:gd name="adj2" fmla="val 141456"/>
            </a:avLst>
          </a:prstGeom>
          <a:solidFill>
            <a:srgbClr val="E41C55"/>
          </a:solidFill>
          <a:ln w="9525" cap="flat" cmpd="sng">
            <a:solidFill>
              <a:srgbClr val="E41C5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135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8445" name="Picture 13" descr="南宋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0" y="3770710"/>
            <a:ext cx="1885950" cy="166330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6" name="AutoShape 14"/>
          <p:cNvSpPr/>
          <p:nvPr/>
        </p:nvSpPr>
        <p:spPr>
          <a:xfrm>
            <a:off x="2286635" y="3709035"/>
            <a:ext cx="3006090" cy="3041015"/>
          </a:xfrm>
          <a:prstGeom prst="wedgeRoundRectCallout">
            <a:avLst>
              <a:gd name="adj1" fmla="val 80426"/>
              <a:gd name="adj2" fmla="val 1912"/>
              <a:gd name="adj3" fmla="val 16667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zh-CN" altLang="zh-CN" sz="27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7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7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1279</a:t>
            </a:r>
            <a:r>
              <a:rPr lang="zh-CN" altLang="en-US" sz="27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年，元灭南宋残部，统一全国，结束了我国历史上较长时期的分裂割据局面。</a:t>
            </a:r>
            <a:endParaRPr lang="zh-CN" altLang="en-US" sz="27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448" name="Picture 16" descr="忽必烈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349" y="4114562"/>
            <a:ext cx="1414463" cy="165615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5" name="Group 18"/>
          <p:cNvGrpSpPr/>
          <p:nvPr/>
        </p:nvGrpSpPr>
        <p:grpSpPr>
          <a:xfrm>
            <a:off x="2889647" y="1600200"/>
            <a:ext cx="3168254" cy="1662113"/>
            <a:chOff x="27" y="-4"/>
            <a:chExt cx="2661" cy="1396"/>
          </a:xfrm>
        </p:grpSpPr>
        <p:sp>
          <p:nvSpPr>
            <p:cNvPr id="15377" name="AutoShape 19"/>
            <p:cNvSpPr/>
            <p:nvPr/>
          </p:nvSpPr>
          <p:spPr>
            <a:xfrm>
              <a:off x="2592" y="12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135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5378" name="AutoShape 20"/>
            <p:cNvSpPr/>
            <p:nvPr/>
          </p:nvSpPr>
          <p:spPr>
            <a:xfrm>
              <a:off x="27" y="-4"/>
              <a:ext cx="2304" cy="1152"/>
            </a:xfrm>
            <a:prstGeom prst="wedgeRoundRectCallout">
              <a:avLst>
                <a:gd name="adj1" fmla="val 64713"/>
                <a:gd name="adj2" fmla="val 66667"/>
                <a:gd name="adj3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zh-CN" sz="2700" b="1" dirty="0">
                  <a:solidFill>
                    <a:srgbClr val="3333FF"/>
                  </a:solidFill>
                  <a:latin typeface="Calibri" panose="020F0502020204030204" charset="0"/>
                  <a:ea typeface="宋体" panose="02010600030101010101" pitchFamily="2" charset="-122"/>
                </a:rPr>
                <a:t>1</a:t>
              </a:r>
              <a:r>
                <a:rPr lang="zh-CN" altLang="en-US" sz="2700" b="1" dirty="0">
                  <a:solidFill>
                    <a:srgbClr val="3333FF"/>
                  </a:solidFill>
                  <a:latin typeface="Calibri" panose="020F0502020204030204" charset="0"/>
                  <a:ea typeface="宋体" panose="02010600030101010101" pitchFamily="2" charset="-122"/>
                </a:rPr>
                <a:t>、</a:t>
              </a:r>
              <a:r>
                <a:rPr lang="zh-CN" altLang="zh-CN" sz="2700" b="1" dirty="0">
                  <a:solidFill>
                    <a:srgbClr val="3333FF"/>
                  </a:solidFill>
                  <a:latin typeface="Calibri" panose="020F0502020204030204" charset="0"/>
                  <a:ea typeface="宋体" panose="02010600030101010101" pitchFamily="2" charset="-122"/>
                </a:rPr>
                <a:t>1271</a:t>
              </a:r>
              <a:r>
                <a:rPr lang="zh-CN" altLang="en-US" sz="2700" b="1" dirty="0">
                  <a:solidFill>
                    <a:srgbClr val="3333FF"/>
                  </a:solidFill>
                  <a:latin typeface="Calibri" panose="020F0502020204030204" charset="0"/>
                  <a:ea typeface="宋体" panose="02010600030101010101" pitchFamily="2" charset="-122"/>
                </a:rPr>
                <a:t>年，</a:t>
              </a:r>
              <a:r>
                <a:rPr lang="zh-CN" altLang="en-US" sz="2700" b="1" dirty="0">
                  <a:solidFill>
                    <a:srgbClr val="FF3300"/>
                  </a:solidFill>
                  <a:latin typeface="Calibri" panose="020F0502020204030204" charset="0"/>
                  <a:ea typeface="宋体" panose="02010600030101010101" pitchFamily="2" charset="-122"/>
                </a:rPr>
                <a:t>忽必烈</a:t>
              </a:r>
              <a:r>
                <a:rPr lang="zh-CN" altLang="en-US" sz="2700" b="1" dirty="0">
                  <a:solidFill>
                    <a:srgbClr val="3333FF"/>
                  </a:solidFill>
                  <a:latin typeface="Calibri" panose="020F0502020204030204" charset="0"/>
                  <a:ea typeface="宋体" panose="02010600030101010101" pitchFamily="2" charset="-122"/>
                </a:rPr>
                <a:t>建立元朝，次年定都</a:t>
              </a:r>
              <a:r>
                <a:rPr lang="zh-CN" altLang="en-US" sz="2700" b="1" dirty="0">
                  <a:solidFill>
                    <a:srgbClr val="FF3300"/>
                  </a:solidFill>
                  <a:latin typeface="Calibri" panose="020F0502020204030204" charset="0"/>
                  <a:ea typeface="宋体" panose="02010600030101010101" pitchFamily="2" charset="-122"/>
                </a:rPr>
                <a:t>大都</a:t>
              </a:r>
              <a:endParaRPr lang="zh-CN" altLang="en-US" sz="2700" b="1" dirty="0">
                <a:solidFill>
                  <a:srgbClr val="FF33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5772150" y="1833563"/>
            <a:ext cx="1098550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7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新魏" panose="02010800040101010101" pitchFamily="2" charset="-122"/>
                <a:cs typeface="+mn-cs"/>
              </a:rPr>
              <a:t>元</a:t>
            </a:r>
            <a:endParaRPr kumimoji="0" lang="zh-CN" sz="72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454" name="Text Box 22"/>
          <p:cNvSpPr txBox="1"/>
          <p:nvPr/>
        </p:nvSpPr>
        <p:spPr>
          <a:xfrm>
            <a:off x="6527959" y="3709035"/>
            <a:ext cx="1828800" cy="1198880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eaLnBrk="0" hangingPunct="0"/>
            <a:r>
              <a:rPr lang="zh-CN" altLang="zh-CN" sz="2400" b="1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1276</a:t>
            </a:r>
            <a:r>
              <a:rPr lang="zh-CN" altLang="en-US" sz="2400" b="1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年元军攻占临安，南宋灭亡</a:t>
            </a:r>
            <a:endParaRPr lang="zh-CN" altLang="en-US" sz="2400" b="1" dirty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57329" y="317552"/>
            <a:ext cx="4870063" cy="5067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700" b="1" spc="300" dirty="0">
                <a:solidFill>
                  <a:schemeClr val="bg1"/>
                </a:solidFill>
                <a:latin typeface="+mj-ea"/>
                <a:ea typeface="+mj-ea"/>
              </a:rPr>
              <a:t>三、元朝的建立与统一</a:t>
            </a:r>
            <a:endParaRPr lang="zh-CN" altLang="en-US" sz="27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bldLvl="0" animBg="1"/>
      <p:bldP spid="18446" grpId="0" bldLvl="0" animBg="1"/>
      <p:bldP spid="18453" grpId="0" bldLvl="0" animBg="1"/>
      <p:bldP spid="1845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" descr="6-8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66420" y="1031240"/>
            <a:ext cx="3256915" cy="4794885"/>
          </a:xfrm>
          <a:prstGeom prst="rect">
            <a:avLst/>
          </a:prstGeom>
        </p:spPr>
      </p:pic>
      <p:sp>
        <p:nvSpPr>
          <p:cNvPr id="20482" name="Rectangle 4"/>
          <p:cNvSpPr/>
          <p:nvPr/>
        </p:nvSpPr>
        <p:spPr>
          <a:xfrm>
            <a:off x="1117600" y="5915025"/>
            <a:ext cx="1771650" cy="5029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700" b="1" dirty="0">
                <a:latin typeface="Times New Roman" panose="02020603050405020304" pitchFamily="18" charset="0"/>
                <a:ea typeface="楷体_GB2312" pitchFamily="49" charset="-122"/>
              </a:rPr>
              <a:t>文天祥像</a:t>
            </a:r>
            <a:endParaRPr lang="zh-CN" altLang="en-US" sz="27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3" name="Rectangle 5"/>
          <p:cNvSpPr/>
          <p:nvPr/>
        </p:nvSpPr>
        <p:spPr>
          <a:xfrm>
            <a:off x="3889375" y="1031240"/>
            <a:ext cx="4466590" cy="1859280"/>
          </a:xfrm>
          <a:prstGeom prst="rect">
            <a:avLst/>
          </a:prstGeom>
          <a:solidFill>
            <a:srgbClr val="FFFFCC"/>
          </a:solidFill>
          <a:ln w="57150" cap="flat" cmpd="sng">
            <a:solidFill>
              <a:schemeClr val="bg2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人生自古谁无死，留取丹心照汗青。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文天祥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过零丁洋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7" name="Text Box 10"/>
          <p:cNvSpPr txBox="1"/>
          <p:nvPr/>
        </p:nvSpPr>
        <p:spPr>
          <a:xfrm>
            <a:off x="3889375" y="3200400"/>
            <a:ext cx="4834255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你是怎样理解这两句诗的？对文天祥的行为你有何看法？</a:t>
            </a:r>
            <a:endParaRPr lang="zh-CN" altLang="en-US" sz="28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82745" y="4346575"/>
            <a:ext cx="42475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sym typeface="+mn-ea"/>
              </a:rPr>
              <a:t>宁死不屈的精神和崇高气节。</a:t>
            </a:r>
            <a:endParaRPr lang="zh-CN" altLang="en-US" sz="3200">
              <a:solidFill>
                <a:srgbClr val="FF0000"/>
              </a:solidFill>
              <a:sym typeface="+mn-ea"/>
            </a:endParaRPr>
          </a:p>
          <a:p>
            <a:endParaRPr lang="zh-CN" altLang="en-US" sz="3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7329" y="317552"/>
            <a:ext cx="4870063" cy="5067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700" b="1" spc="300" dirty="0">
                <a:solidFill>
                  <a:schemeClr val="bg1"/>
                </a:solidFill>
                <a:latin typeface="+mj-ea"/>
                <a:ea typeface="+mj-ea"/>
              </a:rPr>
              <a:t>三、元朝的建立与统一</a:t>
            </a:r>
            <a:endParaRPr lang="zh-CN" altLang="en-US" sz="27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8450" y="5382260"/>
            <a:ext cx="42475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  <a:sym typeface="+mn-ea"/>
              </a:rPr>
              <a:t>文天祥的抗元斗争具有正义性。</a:t>
            </a:r>
            <a:endParaRPr lang="zh-CN" altLang="en-US" sz="3200">
              <a:solidFill>
                <a:srgbClr val="FF0000"/>
              </a:solidFill>
              <a:sym typeface="+mn-ea"/>
            </a:endParaRPr>
          </a:p>
          <a:p>
            <a:endParaRPr lang="zh-CN" altLang="en-US" sz="32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9" name="Picture 3" descr="F:\初一第二册\13k\图片\元朝疆域图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915670"/>
            <a:ext cx="7981950" cy="47904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9610" y="5770245"/>
            <a:ext cx="82391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中国历史上疆域最大的帝国，第一个由北方民族建立的大一统王朝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7329" y="317552"/>
            <a:ext cx="4870063" cy="5067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700" b="1" spc="300" dirty="0">
                <a:solidFill>
                  <a:schemeClr val="bg1"/>
                </a:solidFill>
                <a:latin typeface="+mj-ea"/>
                <a:ea typeface="+mj-ea"/>
              </a:rPr>
              <a:t>三、元朝的建立与统一</a:t>
            </a:r>
            <a:endParaRPr lang="zh-CN" altLang="en-US" sz="27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"/>
          <p:cNvSpPr txBox="1"/>
          <p:nvPr/>
        </p:nvSpPr>
        <p:spPr>
          <a:xfrm>
            <a:off x="3455035" y="28575"/>
            <a:ext cx="242824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lvl="0" eaLnBrk="1" hangingPunct="1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宋体" panose="02010600030101010101" pitchFamily="2" charset="-122"/>
              </a:rPr>
              <a:t>课堂小结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6435" y="1456055"/>
            <a:ext cx="670560" cy="50920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/>
              <a:t>蒙古族的兴起与元朝的建立</a:t>
            </a:r>
            <a:endParaRPr lang="zh-CN" altLang="en-US" sz="3200"/>
          </a:p>
        </p:txBody>
      </p:sp>
      <p:sp>
        <p:nvSpPr>
          <p:cNvPr id="6" name="左大括号 5"/>
          <p:cNvSpPr/>
          <p:nvPr/>
        </p:nvSpPr>
        <p:spPr>
          <a:xfrm>
            <a:off x="1356995" y="2374265"/>
            <a:ext cx="1097280" cy="325564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54275" y="1621155"/>
            <a:ext cx="731520" cy="1485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/>
              <a:t>兴起篇</a:t>
            </a:r>
            <a:endParaRPr lang="zh-CN" altLang="en-US" sz="3600"/>
          </a:p>
        </p:txBody>
      </p:sp>
      <p:sp>
        <p:nvSpPr>
          <p:cNvPr id="9" name="文本框 8"/>
          <p:cNvSpPr txBox="1"/>
          <p:nvPr/>
        </p:nvSpPr>
        <p:spPr>
          <a:xfrm>
            <a:off x="2508885" y="4930140"/>
            <a:ext cx="731520" cy="1475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/>
              <a:t>统一篇</a:t>
            </a:r>
            <a:endParaRPr lang="zh-CN" altLang="en-US" sz="3600"/>
          </a:p>
        </p:txBody>
      </p:sp>
      <p:sp>
        <p:nvSpPr>
          <p:cNvPr id="10" name="左大括号 9"/>
          <p:cNvSpPr/>
          <p:nvPr/>
        </p:nvSpPr>
        <p:spPr>
          <a:xfrm>
            <a:off x="3132455" y="1497965"/>
            <a:ext cx="646430" cy="1909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3185795" y="4638675"/>
            <a:ext cx="645795" cy="1909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93490" y="1188085"/>
            <a:ext cx="1240790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时间：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人物：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影响：</a:t>
            </a:r>
            <a:endParaRPr lang="zh-CN" altLang="en-US" sz="3200"/>
          </a:p>
        </p:txBody>
      </p:sp>
      <p:sp>
        <p:nvSpPr>
          <p:cNvPr id="18" name="文本框 17"/>
          <p:cNvSpPr txBox="1"/>
          <p:nvPr/>
        </p:nvSpPr>
        <p:spPr>
          <a:xfrm>
            <a:off x="3793490" y="4185920"/>
            <a:ext cx="1675765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灭夏金：</a:t>
            </a:r>
            <a:endParaRPr lang="en-US" altLang="zh-CN" sz="3200"/>
          </a:p>
          <a:p>
            <a:endParaRPr lang="zh-CN" altLang="en-US" sz="3200"/>
          </a:p>
          <a:p>
            <a:r>
              <a:rPr lang="zh-CN" altLang="en-US" sz="3200"/>
              <a:t>建元朝：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大一统：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4994275" y="1188085"/>
            <a:ext cx="1918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1206</a:t>
            </a:r>
            <a:r>
              <a:rPr lang="zh-CN" altLang="en-US" sz="3600"/>
              <a:t>年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4994275" y="2130425"/>
            <a:ext cx="35737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成吉思汗铁木真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5469255" y="4185920"/>
            <a:ext cx="30988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蒙古南宋相对峙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5469255" y="5158740"/>
            <a:ext cx="3136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1271</a:t>
            </a:r>
            <a:r>
              <a:rPr lang="zh-CN" altLang="en-US" sz="3200"/>
              <a:t>忽必烈改元</a:t>
            </a:r>
            <a:endParaRPr lang="zh-CN" altLang="en-US" sz="3200"/>
          </a:p>
        </p:txBody>
      </p:sp>
      <p:sp>
        <p:nvSpPr>
          <p:cNvPr id="12" name="文本框 11"/>
          <p:cNvSpPr txBox="1"/>
          <p:nvPr/>
        </p:nvSpPr>
        <p:spPr>
          <a:xfrm>
            <a:off x="5511800" y="6127750"/>
            <a:ext cx="3094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1279</a:t>
            </a:r>
            <a:r>
              <a:rPr lang="zh-CN" altLang="en-US" sz="3200"/>
              <a:t>元朝大一统</a:t>
            </a:r>
            <a:endParaRPr lang="zh-CN" altLang="en-US" sz="3200"/>
          </a:p>
        </p:txBody>
      </p:sp>
      <p:sp>
        <p:nvSpPr>
          <p:cNvPr id="13" name="文本框 12"/>
          <p:cNvSpPr txBox="1"/>
          <p:nvPr/>
        </p:nvSpPr>
        <p:spPr>
          <a:xfrm>
            <a:off x="5034280" y="3028950"/>
            <a:ext cx="373380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统一蒙古草原，促进蒙古发展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/>
      <p:bldP spid="4" grpId="0"/>
      <p:bldP spid="7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{~4@C@W_S0VEME~Y3NOPE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0711" y="854393"/>
            <a:ext cx="3460909" cy="29756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3853" y="2048828"/>
            <a:ext cx="5234464" cy="3207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        </a:t>
            </a:r>
            <a:r>
              <a:rPr lang="zh-CN" altLang="en-US" sz="4050" b="1">
                <a:latin typeface="+mj-ea"/>
                <a:ea typeface="+mj-ea"/>
                <a:cs typeface="+mj-ea"/>
              </a:rPr>
              <a:t>被毛泽东誉为</a:t>
            </a:r>
            <a:r>
              <a:rPr lang="en-US" altLang="zh-CN" sz="4050" b="1">
                <a:latin typeface="+mj-ea"/>
                <a:ea typeface="+mj-ea"/>
                <a:cs typeface="+mj-ea"/>
              </a:rPr>
              <a:t>“</a:t>
            </a:r>
            <a:r>
              <a:rPr lang="zh-CN" altLang="en-US" sz="4050" b="1">
                <a:latin typeface="+mj-ea"/>
                <a:ea typeface="+mj-ea"/>
                <a:cs typeface="+mj-ea"/>
              </a:rPr>
              <a:t>一代天骄</a:t>
            </a:r>
            <a:r>
              <a:rPr lang="en-US" altLang="zh-CN" sz="4050" b="1">
                <a:latin typeface="+mj-ea"/>
                <a:ea typeface="+mj-ea"/>
                <a:cs typeface="+mj-ea"/>
              </a:rPr>
              <a:t>”</a:t>
            </a:r>
            <a:r>
              <a:rPr lang="zh-CN" altLang="en-US" sz="4050" b="1">
                <a:latin typeface="+mj-ea"/>
                <a:ea typeface="+mj-ea"/>
                <a:cs typeface="+mj-ea"/>
              </a:rPr>
              <a:t>的成吉思汗，他是哪个少数民族的？他为什么令后人如此崇敬？他有什么贡献？</a:t>
            </a:r>
            <a:endParaRPr lang="zh-CN" altLang="en-US" sz="4050" b="1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36" b="57914"/>
          <a:stretch>
            <a:fillRect/>
          </a:stretch>
        </p:blipFill>
        <p:spPr>
          <a:xfrm rot="1560000">
            <a:off x="6108859" y="678180"/>
            <a:ext cx="3021330" cy="1715929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511836" y="1404232"/>
            <a:ext cx="6355080" cy="1960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4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4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课   </a:t>
            </a:r>
            <a:endParaRPr lang="zh-CN" altLang="en-US" sz="405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5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蒙古族</a:t>
            </a:r>
            <a:r>
              <a:rPr lang="zh-CN" altLang="en-US" sz="4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的兴起与</a:t>
            </a:r>
            <a:r>
              <a:rPr lang="zh-CN" altLang="en-US" sz="405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元朝</a:t>
            </a:r>
            <a:r>
              <a:rPr lang="zh-CN" altLang="en-US" sz="4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的建立</a:t>
            </a:r>
            <a:endParaRPr lang="zh-CN" altLang="en-US" sz="405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8" name="图片 27" descr="搜狗截图18年04月08日0801_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1993" y="1404461"/>
            <a:ext cx="1063466" cy="878681"/>
          </a:xfrm>
          <a:prstGeom prst="rect">
            <a:avLst/>
          </a:prstGeom>
        </p:spPr>
      </p:pic>
      <p:pic>
        <p:nvPicPr>
          <p:cNvPr id="3" name="Picture 7" descr="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90" y="4049554"/>
            <a:ext cx="1975009" cy="138207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166" y="3877628"/>
            <a:ext cx="2719864" cy="17259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3" name="内容占位符 51206" descr="蒙古骑兵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67024" y="3768090"/>
            <a:ext cx="1958816" cy="205835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 noGrp="1"/>
          </p:cNvGrpSpPr>
          <p:nvPr/>
        </p:nvGrpSpPr>
        <p:grpSpPr>
          <a:xfrm>
            <a:off x="73660" y="1007110"/>
            <a:ext cx="4752975" cy="2689945"/>
            <a:chOff x="1776" y="1152"/>
            <a:chExt cx="3888" cy="2946"/>
          </a:xfrm>
        </p:grpSpPr>
        <p:pic>
          <p:nvPicPr>
            <p:cNvPr id="7176" name="Picture 8" descr="元A20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6" y="1152"/>
              <a:ext cx="3888" cy="227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</p:pic>
        <p:sp>
          <p:nvSpPr>
            <p:cNvPr id="7177" name="Text Box 9"/>
            <p:cNvSpPr txBox="1"/>
            <p:nvPr/>
          </p:nvSpPr>
          <p:spPr>
            <a:xfrm>
              <a:off x="2542" y="3397"/>
              <a:ext cx="2544" cy="701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zh-CN" altLang="en-US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蒙古帐幕车</a:t>
              </a:r>
              <a:endPara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Text Box 10"/>
          <p:cNvSpPr txBox="1"/>
          <p:nvPr/>
        </p:nvSpPr>
        <p:spPr>
          <a:xfrm>
            <a:off x="5340985" y="1325880"/>
            <a:ext cx="3103880" cy="323024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蒙古族长期以来生活在蒙古草原上，过着游牧和狩猎生活 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 descr="D:\Users\Administrator\Desktop\4121.jpg41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7980" y="3773805"/>
            <a:ext cx="4434840" cy="2958465"/>
          </a:xfrm>
          <a:prstGeom prst="rect">
            <a:avLst/>
          </a:prstGeom>
        </p:spPr>
      </p:pic>
      <p:pic>
        <p:nvPicPr>
          <p:cNvPr id="5" name="图片 4" descr="5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5885" y="3599180"/>
            <a:ext cx="3670300" cy="2992120"/>
          </a:xfrm>
          <a:prstGeom prst="rect">
            <a:avLst/>
          </a:prstGeom>
        </p:spPr>
      </p:pic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5919" y="142292"/>
            <a:ext cx="4870063" cy="5067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700" b="1" spc="300" dirty="0">
                <a:solidFill>
                  <a:schemeClr val="bg1"/>
                </a:solidFill>
                <a:latin typeface="+mj-ea"/>
                <a:ea typeface="+mj-ea"/>
              </a:rPr>
              <a:t> 一、成吉思汗统一蒙古</a:t>
            </a:r>
            <a:endParaRPr lang="zh-CN" altLang="en-US" sz="27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0"/>
          <p:cNvGrpSpPr/>
          <p:nvPr/>
        </p:nvGrpSpPr>
        <p:grpSpPr>
          <a:xfrm>
            <a:off x="1933575" y="848360"/>
            <a:ext cx="5502275" cy="3434080"/>
            <a:chOff x="96" y="262"/>
            <a:chExt cx="3552" cy="2544"/>
          </a:xfrm>
        </p:grpSpPr>
        <p:sp>
          <p:nvSpPr>
            <p:cNvPr id="11267" name="AutoShape 7"/>
            <p:cNvSpPr/>
            <p:nvPr/>
          </p:nvSpPr>
          <p:spPr>
            <a:xfrm>
              <a:off x="96" y="262"/>
              <a:ext cx="3552" cy="2544"/>
            </a:xfrm>
            <a:prstGeom prst="horizontalScroll">
              <a:avLst>
                <a:gd name="adj" fmla="val 12500"/>
              </a:avLst>
            </a:prstGeom>
            <a:solidFill>
              <a:srgbClr val="FFFFCC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1268" name="Text Box 8"/>
            <p:cNvSpPr txBox="1"/>
            <p:nvPr/>
          </p:nvSpPr>
          <p:spPr>
            <a:xfrm>
              <a:off x="691" y="602"/>
              <a:ext cx="2592" cy="19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/>
              <a:r>
                <a:rPr lang="zh-CN" altLang="en-US" sz="3600" b="1" dirty="0">
                  <a:latin typeface="楷体_GB2312" pitchFamily="49" charset="-122"/>
                  <a:ea typeface="楷体_GB2312" pitchFamily="49" charset="-122"/>
                </a:rPr>
                <a:t>没有逃避地方，</a:t>
              </a:r>
              <a:endParaRPr lang="zh-CN" altLang="en-US" sz="3600" b="1" dirty="0">
                <a:latin typeface="楷体_GB2312" pitchFamily="49" charset="-122"/>
                <a:ea typeface="楷体_GB2312" pitchFamily="49" charset="-122"/>
              </a:endParaRPr>
            </a:p>
            <a:p>
              <a:pPr lvl="0"/>
              <a:r>
                <a:rPr lang="zh-CN" altLang="en-US" sz="3600" b="1" dirty="0">
                  <a:latin typeface="楷体_GB2312" pitchFamily="49" charset="-122"/>
                  <a:ea typeface="楷体_GB2312" pitchFamily="49" charset="-122"/>
                </a:rPr>
                <a:t>只有冲锋打仗；</a:t>
              </a:r>
              <a:endParaRPr lang="zh-CN" altLang="en-US" sz="3600" b="1" dirty="0">
                <a:latin typeface="楷体_GB2312" pitchFamily="49" charset="-122"/>
                <a:ea typeface="楷体_GB2312" pitchFamily="49" charset="-122"/>
              </a:endParaRPr>
            </a:p>
            <a:p>
              <a:pPr lvl="0"/>
              <a:r>
                <a:rPr lang="zh-CN" altLang="en-US" sz="3600" b="1" dirty="0">
                  <a:latin typeface="楷体_GB2312" pitchFamily="49" charset="-122"/>
                  <a:ea typeface="楷体_GB2312" pitchFamily="49" charset="-122"/>
                </a:rPr>
                <a:t>没有平安幸福，</a:t>
              </a:r>
              <a:endParaRPr lang="zh-CN" altLang="en-US" sz="3600" b="1" dirty="0">
                <a:latin typeface="楷体_GB2312" pitchFamily="49" charset="-122"/>
                <a:ea typeface="楷体_GB2312" pitchFamily="49" charset="-122"/>
              </a:endParaRPr>
            </a:p>
            <a:p>
              <a:pPr lvl="0"/>
              <a:r>
                <a:rPr lang="zh-CN" altLang="en-US" sz="3600" b="1" dirty="0">
                  <a:latin typeface="楷体_GB2312" pitchFamily="49" charset="-122"/>
                  <a:ea typeface="楷体_GB2312" pitchFamily="49" charset="-122"/>
                </a:rPr>
                <a:t>只有互相杀伐。</a:t>
              </a:r>
              <a:endParaRPr lang="zh-CN" altLang="en-US" sz="3600" b="1" dirty="0">
                <a:latin typeface="楷体_GB2312" pitchFamily="49" charset="-122"/>
                <a:ea typeface="楷体_GB2312" pitchFamily="49" charset="-122"/>
              </a:endParaRPr>
            </a:p>
            <a:p>
              <a:pPr lvl="0" algn="r"/>
              <a:r>
                <a:rPr lang="en-US" altLang="zh-CN" sz="2400" b="1" dirty="0">
                  <a:latin typeface="Calibri" panose="020F0502020204030204" charset="0"/>
                  <a:ea typeface="宋体" panose="02010600030101010101" pitchFamily="2" charset="-122"/>
                </a:rPr>
                <a:t>——《</a:t>
              </a:r>
              <a:r>
                <a:rPr lang="zh-CN" altLang="en-US" sz="2400" b="1" dirty="0">
                  <a:latin typeface="Calibri" panose="020F0502020204030204" charset="0"/>
                  <a:ea typeface="宋体" panose="02010600030101010101" pitchFamily="2" charset="-122"/>
                </a:rPr>
                <a:t>蒙古秘史</a:t>
              </a:r>
              <a:r>
                <a:rPr lang="en-US" altLang="zh-CN" sz="2400" b="1" dirty="0">
                  <a:latin typeface="Calibri" panose="020F0502020204030204" charset="0"/>
                  <a:ea typeface="宋体" panose="02010600030101010101" pitchFamily="2" charset="-122"/>
                </a:rPr>
                <a:t>》</a:t>
              </a:r>
              <a:endParaRPr lang="en-US" altLang="zh-CN" sz="2400" b="1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71" name="Text Box 11"/>
          <p:cNvSpPr txBox="1"/>
          <p:nvPr/>
        </p:nvSpPr>
        <p:spPr>
          <a:xfrm>
            <a:off x="292735" y="4282440"/>
            <a:ext cx="8558530" cy="548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这段材料反映了</a:t>
            </a: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世纪时蒙古草原的什么局面？</a:t>
            </a:r>
            <a:endParaRPr lang="zh-CN" altLang="en-US" sz="3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5625" y="5034915"/>
            <a:ext cx="7734300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eaLnBrk="1" hangingPunct="1"/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世纪时，蒙古草原上分布着许多部落，相互之间频繁战争，生灵涂炭。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4390" y="6099810"/>
            <a:ext cx="6715760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人们盼望草原统一起来，结束战争。</a:t>
            </a:r>
            <a:endParaRPr lang="zh-CN" altLang="en-US" sz="32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5919" y="142292"/>
            <a:ext cx="4870063" cy="5067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700" b="1" spc="300" dirty="0">
                <a:solidFill>
                  <a:schemeClr val="bg1"/>
                </a:solidFill>
                <a:latin typeface="+mj-ea"/>
                <a:ea typeface="+mj-ea"/>
              </a:rPr>
              <a:t> 一、成吉思汗统一蒙古</a:t>
            </a:r>
            <a:endParaRPr lang="zh-CN" altLang="en-US" sz="27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元统一全国底图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137484" y="1403129"/>
            <a:ext cx="2753951" cy="191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2779" descr="181212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64334" y="2048057"/>
            <a:ext cx="1786842" cy="2284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8"/>
          <p:cNvSpPr txBox="1"/>
          <p:nvPr/>
        </p:nvSpPr>
        <p:spPr>
          <a:xfrm>
            <a:off x="3411313" y="1908577"/>
            <a:ext cx="3394602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noProof="1">
                <a:latin typeface="+mj-ea"/>
                <a:ea typeface="+mj-ea"/>
              </a:rPr>
              <a:t>统一首领：    </a:t>
            </a:r>
            <a:endParaRPr lang="zh-CN" altLang="en-US" b="1" noProof="1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b="1" noProof="1">
                <a:latin typeface="+mj-ea"/>
                <a:ea typeface="+mj-ea"/>
              </a:rPr>
              <a:t>尊称：</a:t>
            </a:r>
            <a:endParaRPr lang="zh-CN" altLang="en-US" b="1" noProof="1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b="1" noProof="1">
                <a:latin typeface="+mj-ea"/>
                <a:ea typeface="+mj-ea"/>
              </a:rPr>
              <a:t>统一时间</a:t>
            </a:r>
            <a:r>
              <a:rPr lang="zh-CN" altLang="en-US" b="1" noProof="1">
                <a:latin typeface="+mj-ea"/>
                <a:ea typeface="+mj-ea"/>
                <a:sym typeface="+mn-ea"/>
              </a:rPr>
              <a:t>：</a:t>
            </a:r>
            <a:endParaRPr lang="zh-CN" altLang="en-US" b="1" noProof="1">
              <a:latin typeface="+mj-ea"/>
              <a:ea typeface="+mj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noProof="1">
                <a:latin typeface="+mj-ea"/>
                <a:ea typeface="+mj-ea"/>
                <a:sym typeface="+mn-ea"/>
              </a:rPr>
              <a:t>蒙古草原为什么能统一？</a:t>
            </a:r>
            <a:endParaRPr lang="zh-CN" altLang="en-US" sz="1050" noProof="1">
              <a:latin typeface="+mj-ea"/>
              <a:ea typeface="+mj-ea"/>
            </a:endParaRPr>
          </a:p>
        </p:txBody>
      </p:sp>
      <p:sp>
        <p:nvSpPr>
          <p:cNvPr id="13" name="文本框 14"/>
          <p:cNvSpPr txBox="1"/>
          <p:nvPr/>
        </p:nvSpPr>
        <p:spPr>
          <a:xfrm>
            <a:off x="4674359" y="1983800"/>
            <a:ext cx="151447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100" b="1" spc="300" noProof="1">
                <a:solidFill>
                  <a:srgbClr val="FF0000"/>
                </a:solidFill>
                <a:latin typeface="+mj-ea"/>
                <a:ea typeface="+mj-ea"/>
              </a:rPr>
              <a:t>铁木真</a:t>
            </a:r>
            <a:endParaRPr lang="zh-CN" altLang="en-US" sz="2100" b="1" spc="300" noProof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文本框 2"/>
          <p:cNvSpPr txBox="1"/>
          <p:nvPr/>
        </p:nvSpPr>
        <p:spPr>
          <a:xfrm>
            <a:off x="4674359" y="2391821"/>
            <a:ext cx="140716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100" b="1" spc="300" noProof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成吉思汗</a:t>
            </a:r>
            <a:endParaRPr lang="zh-CN" altLang="en-US" sz="2100" b="1" spc="300" noProof="1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5"/>
          <p:cNvSpPr txBox="1"/>
          <p:nvPr/>
        </p:nvSpPr>
        <p:spPr>
          <a:xfrm>
            <a:off x="4674359" y="2799842"/>
            <a:ext cx="117983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100" b="1" spc="300" noProof="1">
                <a:solidFill>
                  <a:srgbClr val="FF0000"/>
                </a:solidFill>
                <a:latin typeface="+mj-ea"/>
                <a:ea typeface="+mj-ea"/>
              </a:rPr>
              <a:t>1206</a:t>
            </a:r>
            <a:r>
              <a:rPr lang="zh-CN" altLang="en-US" sz="2100" b="1" spc="300" noProof="1">
                <a:solidFill>
                  <a:srgbClr val="FF0000"/>
                </a:solidFill>
                <a:latin typeface="+mj-ea"/>
                <a:ea typeface="+mj-ea"/>
              </a:rPr>
              <a:t>年</a:t>
            </a:r>
            <a:endParaRPr lang="zh-CN" altLang="en-US" sz="2100" b="1" spc="300" noProof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11313" y="3625201"/>
            <a:ext cx="4566533" cy="50673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noProof="1">
                <a:solidFill>
                  <a:schemeClr val="bg1"/>
                </a:solidFill>
                <a:latin typeface="+mj-ea"/>
                <a:ea typeface="+mj-ea"/>
              </a:rPr>
              <a:t>当时蒙古草原相互混战，人民渴望统一；</a:t>
            </a:r>
            <a:endParaRPr lang="zh-CN" altLang="en-US" b="1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7470" y="4671356"/>
            <a:ext cx="5320014" cy="1129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500" b="1" spc="300" noProof="1">
                <a:latin typeface="+mj-ea"/>
                <a:ea typeface="+mj-ea"/>
                <a:sym typeface="+mn-ea"/>
              </a:rPr>
              <a:t>（</a:t>
            </a:r>
            <a:r>
              <a:rPr lang="en-US" altLang="zh-CN" sz="1500" b="1" spc="300" noProof="1">
                <a:latin typeface="+mj-ea"/>
                <a:ea typeface="+mj-ea"/>
                <a:sym typeface="+mn-ea"/>
              </a:rPr>
              <a:t>1162—1227</a:t>
            </a:r>
            <a:r>
              <a:rPr lang="zh-CN" altLang="en-US" sz="1500" b="1" spc="300" noProof="1">
                <a:latin typeface="+mj-ea"/>
                <a:ea typeface="+mj-ea"/>
                <a:sym typeface="+mn-ea"/>
              </a:rPr>
              <a:t>）蒙古帝国可汗</a:t>
            </a:r>
            <a:r>
              <a:rPr lang="zh-CN" altLang="en-US" sz="1500" b="1" spc="300" noProof="1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。世界史上杰出的政治家、军事家。</a:t>
            </a:r>
            <a:r>
              <a:rPr lang="en-US" altLang="zh-CN" sz="1500" b="1" spc="300" noProof="1">
                <a:latin typeface="+mj-ea"/>
                <a:ea typeface="+mj-ea"/>
                <a:sym typeface="+mn-ea"/>
              </a:rPr>
              <a:t>1162</a:t>
            </a:r>
            <a:r>
              <a:rPr lang="zh-CN" altLang="en-US" sz="1500" b="1" spc="300" noProof="1">
                <a:latin typeface="+mj-ea"/>
                <a:ea typeface="+mj-ea"/>
                <a:sym typeface="+mn-ea"/>
              </a:rPr>
              <a:t>年出生在漠北草原斡难河上游地区。</a:t>
            </a:r>
            <a:r>
              <a:rPr lang="en-US" altLang="zh-CN" sz="1500" b="1" spc="300" noProof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1206</a:t>
            </a:r>
            <a:r>
              <a:rPr lang="zh-CN" altLang="en-US" sz="1500" b="1" spc="300" noProof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年建立大蒙古国。</a:t>
            </a:r>
            <a:endParaRPr lang="zh-CN" altLang="en-US" sz="1500" spc="300" noProof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11313" y="4095329"/>
            <a:ext cx="4657139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noProof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铁木真建立了一支强大的军队。</a:t>
            </a:r>
            <a:endParaRPr lang="zh-CN" altLang="en-US" noProof="1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8" name="图片 22" descr="2447175_1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50001" y="3973952"/>
            <a:ext cx="2791103" cy="188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5919" y="142292"/>
            <a:ext cx="4870063" cy="5067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700" b="1" spc="300" dirty="0">
                <a:solidFill>
                  <a:schemeClr val="bg1"/>
                </a:solidFill>
                <a:latin typeface="+mj-ea"/>
                <a:ea typeface="+mj-ea"/>
              </a:rPr>
              <a:t> 一、成吉思汗统一蒙古</a:t>
            </a:r>
            <a:endParaRPr lang="zh-CN" altLang="en-US" sz="27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 bldLvl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şlíḓé"/>
          <p:cNvSpPr/>
          <p:nvPr/>
        </p:nvSpPr>
        <p:spPr>
          <a:xfrm>
            <a:off x="4737413" y="2047840"/>
            <a:ext cx="850271" cy="1157213"/>
          </a:xfrm>
          <a:prstGeom prst="uturnArrow">
            <a:avLst>
              <a:gd name="adj1" fmla="val 8691"/>
              <a:gd name="adj2" fmla="val 13924"/>
              <a:gd name="adj3" fmla="val 24127"/>
              <a:gd name="adj4" fmla="val 44932"/>
              <a:gd name="adj5" fmla="val 4768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grpSp>
        <p:nvGrpSpPr>
          <p:cNvPr id="13" name="îšlïḑe"/>
          <p:cNvGrpSpPr/>
          <p:nvPr/>
        </p:nvGrpSpPr>
        <p:grpSpPr>
          <a:xfrm>
            <a:off x="2059109" y="3934265"/>
            <a:ext cx="1917216" cy="569431"/>
            <a:chOff x="2837950" y="4194773"/>
            <a:chExt cx="2556288" cy="759241"/>
          </a:xfrm>
        </p:grpSpPr>
        <p:sp>
          <p:nvSpPr>
            <p:cNvPr id="26" name="iṩ1ïdê"/>
            <p:cNvSpPr/>
            <p:nvPr/>
          </p:nvSpPr>
          <p:spPr>
            <a:xfrm>
              <a:off x="2837950" y="4194773"/>
              <a:ext cx="2556288" cy="75924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>
                <a:latin typeface="Impact" panose="020B0806030902050204" pitchFamily="34" charset="0"/>
              </a:endParaRPr>
            </a:p>
          </p:txBody>
        </p:sp>
        <p:sp>
          <p:nvSpPr>
            <p:cNvPr id="27" name="îṩḻidê"/>
            <p:cNvSpPr/>
            <p:nvPr/>
          </p:nvSpPr>
          <p:spPr>
            <a:xfrm>
              <a:off x="2926533" y="4268979"/>
              <a:ext cx="599886" cy="5998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latin typeface="Impact" panose="020B0806030902050204" pitchFamily="34" charset="0"/>
                </a:rPr>
                <a:t>02</a:t>
              </a:r>
              <a:endParaRPr lang="ru-RU" sz="135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îṧ1ïdé"/>
            <p:cNvSpPr txBox="1"/>
            <p:nvPr/>
          </p:nvSpPr>
          <p:spPr>
            <a:xfrm>
              <a:off x="3518877" y="4211206"/>
              <a:ext cx="1748867" cy="738664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sz="1500" b="0">
                  <a:latin typeface="Impact" panose="020B0806030902050204" pitchFamily="34" charset="0"/>
                </a:rPr>
                <a:t>Text here</a:t>
              </a:r>
              <a:endParaRPr lang="ru-RU" altLang="zh-CN" sz="1500" b="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îṡliḓé"/>
          <p:cNvGrpSpPr/>
          <p:nvPr/>
        </p:nvGrpSpPr>
        <p:grpSpPr>
          <a:xfrm>
            <a:off x="3613392" y="3313476"/>
            <a:ext cx="1917216" cy="569431"/>
            <a:chOff x="4836112" y="3432445"/>
            <a:chExt cx="2556288" cy="759241"/>
          </a:xfrm>
        </p:grpSpPr>
        <p:sp>
          <p:nvSpPr>
            <p:cNvPr id="23" name="íSḻíḍé"/>
            <p:cNvSpPr/>
            <p:nvPr/>
          </p:nvSpPr>
          <p:spPr>
            <a:xfrm>
              <a:off x="4836112" y="3432445"/>
              <a:ext cx="2556288" cy="75924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>
                <a:latin typeface="Impact" panose="020B0806030902050204" pitchFamily="34" charset="0"/>
              </a:endParaRPr>
            </a:p>
          </p:txBody>
        </p:sp>
        <p:sp>
          <p:nvSpPr>
            <p:cNvPr id="24" name="ïś1íde"/>
            <p:cNvSpPr/>
            <p:nvPr/>
          </p:nvSpPr>
          <p:spPr>
            <a:xfrm>
              <a:off x="4924695" y="3506651"/>
              <a:ext cx="599886" cy="5998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latin typeface="Impact" panose="020B0806030902050204" pitchFamily="34" charset="0"/>
                </a:rPr>
                <a:t>03</a:t>
              </a:r>
              <a:endParaRPr lang="ru-RU" sz="135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5" name="íṩlîḋe"/>
            <p:cNvSpPr txBox="1"/>
            <p:nvPr/>
          </p:nvSpPr>
          <p:spPr>
            <a:xfrm>
              <a:off x="5517039" y="3448878"/>
              <a:ext cx="1748867" cy="738664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sz="1500" b="0">
                  <a:latin typeface="Impact" panose="020B0806030902050204" pitchFamily="34" charset="0"/>
                </a:rPr>
                <a:t>Text here</a:t>
              </a:r>
              <a:endParaRPr lang="ru-RU" altLang="zh-CN" sz="1500" b="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15" name="ïṥlíḋè"/>
          <p:cNvGrpSpPr/>
          <p:nvPr/>
        </p:nvGrpSpPr>
        <p:grpSpPr>
          <a:xfrm>
            <a:off x="5167676" y="2692688"/>
            <a:ext cx="1917216" cy="569431"/>
            <a:chOff x="6834274" y="2680455"/>
            <a:chExt cx="2556288" cy="759241"/>
          </a:xfrm>
        </p:grpSpPr>
        <p:sp>
          <p:nvSpPr>
            <p:cNvPr id="20" name="îṣļíḍe"/>
            <p:cNvSpPr/>
            <p:nvPr/>
          </p:nvSpPr>
          <p:spPr>
            <a:xfrm>
              <a:off x="6834274" y="2680455"/>
              <a:ext cx="2556288" cy="75924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>
                <a:latin typeface="Impact" panose="020B0806030902050204" pitchFamily="34" charset="0"/>
              </a:endParaRPr>
            </a:p>
          </p:txBody>
        </p:sp>
        <p:sp>
          <p:nvSpPr>
            <p:cNvPr id="21" name="ï$ḻîde"/>
            <p:cNvSpPr/>
            <p:nvPr/>
          </p:nvSpPr>
          <p:spPr>
            <a:xfrm>
              <a:off x="6922857" y="2754661"/>
              <a:ext cx="599886" cy="5998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latin typeface="Impact" panose="020B0806030902050204" pitchFamily="34" charset="0"/>
                </a:rPr>
                <a:t>04</a:t>
              </a:r>
              <a:endParaRPr lang="ru-RU" sz="135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í$ḻiḍé"/>
            <p:cNvSpPr txBox="1"/>
            <p:nvPr/>
          </p:nvSpPr>
          <p:spPr>
            <a:xfrm>
              <a:off x="7515201" y="2696888"/>
              <a:ext cx="1748867" cy="738664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sz="1500" b="0">
                  <a:latin typeface="Impact" panose="020B0806030902050204" pitchFamily="34" charset="0"/>
                </a:rPr>
                <a:t>Text here</a:t>
              </a:r>
              <a:endParaRPr lang="ru-RU" altLang="zh-CN" sz="1500" b="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16" name="iṣlîḑê"/>
          <p:cNvGrpSpPr/>
          <p:nvPr/>
        </p:nvGrpSpPr>
        <p:grpSpPr>
          <a:xfrm>
            <a:off x="6721959" y="2071899"/>
            <a:ext cx="1917216" cy="569431"/>
            <a:chOff x="8832437" y="1918127"/>
            <a:chExt cx="2556288" cy="759241"/>
          </a:xfrm>
        </p:grpSpPr>
        <p:sp>
          <p:nvSpPr>
            <p:cNvPr id="17" name="îṣ1íďé"/>
            <p:cNvSpPr/>
            <p:nvPr/>
          </p:nvSpPr>
          <p:spPr>
            <a:xfrm>
              <a:off x="8832437" y="1918127"/>
              <a:ext cx="2556288" cy="75924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>
                <a:latin typeface="Impact" panose="020B0806030902050204" pitchFamily="34" charset="0"/>
              </a:endParaRPr>
            </a:p>
          </p:txBody>
        </p:sp>
        <p:sp>
          <p:nvSpPr>
            <p:cNvPr id="18" name="ï$lïďé"/>
            <p:cNvSpPr/>
            <p:nvPr/>
          </p:nvSpPr>
          <p:spPr>
            <a:xfrm>
              <a:off x="8921020" y="1992333"/>
              <a:ext cx="599886" cy="5998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latin typeface="Impact" panose="020B0806030902050204" pitchFamily="34" charset="0"/>
                </a:rPr>
                <a:t>05</a:t>
              </a:r>
              <a:endParaRPr lang="ru-RU" sz="135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îsľïḍè"/>
            <p:cNvSpPr txBox="1"/>
            <p:nvPr/>
          </p:nvSpPr>
          <p:spPr>
            <a:xfrm>
              <a:off x="9513364" y="1934560"/>
              <a:ext cx="1748867" cy="742808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500">
                  <a:latin typeface="Impact" panose="020B0806030902050204" pitchFamily="34" charset="0"/>
                </a:rPr>
                <a:t>Text here</a:t>
              </a:r>
              <a:endParaRPr lang="ru-RU" sz="1500" dirty="0">
                <a:latin typeface="Impact" panose="020B0806030902050204" pitchFamily="34" charset="0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4124087" y="4517372"/>
            <a:ext cx="45150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63"/>
          <p:cNvSpPr/>
          <p:nvPr/>
        </p:nvSpPr>
        <p:spPr>
          <a:xfrm>
            <a:off x="4869673" y="3248383"/>
            <a:ext cx="3790659" cy="112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500" b="1" spc="6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行政方面：</a:t>
            </a:r>
            <a:endParaRPr lang="zh-CN" altLang="en-US" sz="1500" b="1" spc="6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1500" b="1" spc="6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建立了军事、行政和生产</a:t>
            </a:r>
            <a:endParaRPr lang="zh-CN" altLang="en-US" sz="1500" b="1" spc="6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1500" b="1" spc="6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相结合的制度；建立司法机构。</a:t>
            </a:r>
            <a:endParaRPr lang="id-ID" sz="1500" b="1" spc="6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Rectangle 63"/>
          <p:cNvSpPr/>
          <p:nvPr/>
        </p:nvSpPr>
        <p:spPr>
          <a:xfrm>
            <a:off x="5816288" y="4712401"/>
            <a:ext cx="2844044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500" b="1" spc="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文化方面：</a:t>
            </a:r>
            <a:endParaRPr lang="zh-CN" altLang="en-US" sz="1500" b="1" spc="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1500" b="1" spc="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创制蒙古文字。</a:t>
            </a:r>
            <a:endParaRPr lang="id-ID" sz="1500" b="1" spc="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Rectangle 63"/>
          <p:cNvSpPr/>
          <p:nvPr/>
        </p:nvSpPr>
        <p:spPr>
          <a:xfrm>
            <a:off x="544651" y="1970988"/>
            <a:ext cx="3342832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pc="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军事方面：</a:t>
            </a:r>
            <a:endParaRPr lang="zh-CN" altLang="en-US" sz="2400" b="1" spc="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pc="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建立一支护卫部队。</a:t>
            </a:r>
            <a:endParaRPr lang="id-ID" sz="2400" b="1" spc="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52112" y="3520022"/>
            <a:ext cx="1210477" cy="1682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2031072" y="4830609"/>
            <a:ext cx="500634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b="1" dirty="0">
                <a:solidFill>
                  <a:schemeClr val="accent1"/>
                </a:solidFill>
              </a:rPr>
              <a:t>成吉思汗采取了哪些措施巩固蒙古政权？</a:t>
            </a:r>
            <a:endParaRPr lang="zh-CN" altLang="en-US" sz="2100" b="1" dirty="0">
              <a:solidFill>
                <a:schemeClr val="accent1"/>
              </a:soli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05919" y="142292"/>
            <a:ext cx="4870063" cy="5067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700" b="1" spc="300" dirty="0">
                <a:solidFill>
                  <a:schemeClr val="bg1"/>
                </a:solidFill>
                <a:latin typeface="+mj-ea"/>
                <a:ea typeface="+mj-ea"/>
              </a:rPr>
              <a:t> 一、成吉思汗统一蒙古</a:t>
            </a:r>
            <a:endParaRPr lang="zh-CN" altLang="en-US" sz="27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0044" y="170867"/>
            <a:ext cx="4870063" cy="5067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700" b="1" spc="300" dirty="0">
                <a:solidFill>
                  <a:schemeClr val="bg1"/>
                </a:solidFill>
                <a:latin typeface="+mj-ea"/>
                <a:ea typeface="+mj-ea"/>
              </a:rPr>
              <a:t>二、蒙古灭西夏与金</a:t>
            </a:r>
            <a:endParaRPr lang="zh-CN" altLang="en-US" sz="27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51136" y="2071575"/>
            <a:ext cx="2918222" cy="148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57349"/>
          <p:cNvSpPr txBox="1"/>
          <p:nvPr/>
        </p:nvSpPr>
        <p:spPr>
          <a:xfrm>
            <a:off x="4069602" y="2930683"/>
            <a:ext cx="4863161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zh-CN" altLang="en-US" sz="1500" b="1" spc="300" noProof="1">
                <a:solidFill>
                  <a:schemeClr val="accent1"/>
                </a:solidFill>
                <a:latin typeface="+mj-ea"/>
                <a:ea typeface="+mj-ea"/>
              </a:rPr>
              <a:t>公元</a:t>
            </a:r>
            <a:r>
              <a:rPr lang="en-US" altLang="zh-CN" sz="1500" b="1" spc="300" noProof="1">
                <a:solidFill>
                  <a:schemeClr val="accent1"/>
                </a:solidFill>
                <a:latin typeface="+mj-ea"/>
                <a:ea typeface="+mj-ea"/>
              </a:rPr>
              <a:t>1227</a:t>
            </a:r>
            <a:r>
              <a:rPr lang="zh-CN" altLang="en-US" sz="1500" b="1" spc="300" noProof="1">
                <a:solidFill>
                  <a:schemeClr val="accent1"/>
                </a:solidFill>
                <a:latin typeface="+mj-ea"/>
                <a:ea typeface="+mj-ea"/>
              </a:rPr>
              <a:t>年</a:t>
            </a:r>
            <a:r>
              <a:rPr lang="en-US" altLang="zh-CN" sz="1500" b="1" spc="300" noProof="1">
                <a:solidFill>
                  <a:schemeClr val="accent1"/>
                </a:solidFill>
                <a:latin typeface="+mj-ea"/>
                <a:ea typeface="+mj-ea"/>
              </a:rPr>
              <a:t>7</a:t>
            </a:r>
            <a:r>
              <a:rPr lang="zh-CN" altLang="en-US" sz="1500" b="1" spc="300" noProof="1">
                <a:solidFill>
                  <a:schemeClr val="accent1"/>
                </a:solidFill>
                <a:latin typeface="+mj-ea"/>
                <a:ea typeface="+mj-ea"/>
              </a:rPr>
              <a:t>月，</a:t>
            </a:r>
            <a:r>
              <a:rPr lang="zh-CN" altLang="en-US" sz="1500" b="1" spc="300" noProof="1">
                <a:latin typeface="+mj-ea"/>
                <a:ea typeface="+mj-ea"/>
              </a:rPr>
              <a:t>成吉思汗在攻打西夏的战争中，病逝于清水县六盘山。</a:t>
            </a:r>
            <a:r>
              <a:rPr lang="zh-CN" altLang="en-US" sz="1500" b="1" spc="300" noProof="1">
                <a:solidFill>
                  <a:schemeClr val="accent2"/>
                </a:solidFill>
                <a:latin typeface="+mj-ea"/>
                <a:ea typeface="+mj-ea"/>
              </a:rPr>
              <a:t>他临终前向诸子讲述了联宋灭金的战略，</a:t>
            </a:r>
            <a:r>
              <a:rPr lang="zh-CN" altLang="en-US" sz="1500" b="1" spc="300" noProof="1">
                <a:latin typeface="+mj-ea"/>
                <a:ea typeface="+mj-ea"/>
              </a:rPr>
              <a:t>同时叮咛诸子在他死后秘不发丧，以稳定军心，及避免</a:t>
            </a:r>
            <a:r>
              <a:rPr lang="zh-CN" altLang="en-US" sz="1500" b="1" spc="300" noProof="1">
                <a:solidFill>
                  <a:schemeClr val="accent1"/>
                </a:solidFill>
                <a:latin typeface="+mj-ea"/>
                <a:ea typeface="+mj-ea"/>
              </a:rPr>
              <a:t>西夏军因此而增强反抗的斗志。之后被密葬。</a:t>
            </a:r>
            <a:endParaRPr lang="zh-CN" altLang="en-US" sz="1500" b="1" spc="300" noProof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79035" y="1942465"/>
            <a:ext cx="4164965" cy="8528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zh-CN" altLang="en-US" sz="495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巨 星 陨 落</a:t>
            </a:r>
            <a:endParaRPr lang="zh-CN" altLang="en-US" sz="495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6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51136" y="3712104"/>
            <a:ext cx="2918222" cy="161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文本框 27"/>
          <p:cNvSpPr txBox="1"/>
          <p:nvPr/>
        </p:nvSpPr>
        <p:spPr>
          <a:xfrm>
            <a:off x="1372655" y="5414593"/>
            <a:ext cx="1475185" cy="2990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sz="1350" b="1" spc="300" noProof="1">
                <a:latin typeface="+mj-ea"/>
                <a:ea typeface="+mj-ea"/>
                <a:sym typeface="+mn-ea"/>
              </a:rPr>
              <a:t>成吉思汗陵</a:t>
            </a:r>
            <a:endParaRPr lang="zh-CN" altLang="en-US" sz="1350" b="1" spc="300" noProof="1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12289" descr="元统一全国底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857250"/>
            <a:ext cx="6629400" cy="512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8" name="标题 12290"/>
          <p:cNvSpPr>
            <a:spLocks noGrp="1"/>
          </p:cNvSpPr>
          <p:nvPr>
            <p:ph type="ctrTitle"/>
          </p:nvPr>
        </p:nvSpPr>
        <p:spPr>
          <a:xfrm>
            <a:off x="1132285" y="857250"/>
            <a:ext cx="3655219" cy="459581"/>
          </a:xfrm>
          <a:solidFill>
            <a:srgbClr val="FFFF00"/>
          </a:solidFill>
        </p:spPr>
        <p:txBody>
          <a:bodyPr vert="horz" wrap="square" lIns="68580" tIns="34290" rIns="68580" bIns="34290" anchor="ctr">
            <a:normAutofit fontScale="90000"/>
          </a:bodyPr>
          <a:lstStyle>
            <a:lvl1pPr lvl="0">
              <a:defRPr/>
            </a:lvl1pPr>
          </a:lstStyle>
          <a:p>
            <a:pPr lvl="0"/>
            <a:r>
              <a:rPr lang="zh-CN" altLang="en-US" sz="3375" b="1" dirty="0">
                <a:solidFill>
                  <a:srgbClr val="FF0000"/>
                </a:solidFill>
              </a:rPr>
              <a:t>蒙古灭西夏与金</a:t>
            </a:r>
            <a:endParaRPr lang="zh-CN" altLang="en-US" sz="3375" b="1" dirty="0">
              <a:solidFill>
                <a:srgbClr val="FF0000"/>
              </a:solidFill>
            </a:endParaRPr>
          </a:p>
        </p:txBody>
      </p:sp>
      <p:pic>
        <p:nvPicPr>
          <p:cNvPr id="12293" name="图片 12292" descr="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200150"/>
            <a:ext cx="2971800" cy="297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图片 12293" descr="西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41" y="2149079"/>
            <a:ext cx="2951559" cy="160377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1" name="图片 12294" descr="西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857500"/>
            <a:ext cx="1657350" cy="100726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6" name="图片 12295" descr="吐蕃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366" y="3314700"/>
            <a:ext cx="2808684" cy="1447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7" name="图片 12296" descr="未标题-1大理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494" y="4572000"/>
            <a:ext cx="1021556" cy="1143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704" name="组合 12297"/>
          <p:cNvGrpSpPr/>
          <p:nvPr/>
        </p:nvGrpSpPr>
        <p:grpSpPr>
          <a:xfrm>
            <a:off x="3113485" y="1214438"/>
            <a:ext cx="3248025" cy="1999060"/>
            <a:chOff x="1728" y="356"/>
            <a:chExt cx="2592" cy="1564"/>
          </a:xfrm>
        </p:grpSpPr>
        <p:pic>
          <p:nvPicPr>
            <p:cNvPr id="29705" name="图片 12298" descr="蒙古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8" y="356"/>
              <a:ext cx="2592" cy="156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706" name="文本框 12299"/>
            <p:cNvSpPr txBox="1"/>
            <p:nvPr/>
          </p:nvSpPr>
          <p:spPr>
            <a:xfrm>
              <a:off x="2352" y="796"/>
              <a:ext cx="696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7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蒙古</a:t>
              </a:r>
              <a:endParaRPr lang="zh-CN" altLang="en-US" sz="27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pic>
        <p:nvPicPr>
          <p:cNvPr id="29707" name="图片 12300" descr="西辽箭头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7297" y="1485900"/>
            <a:ext cx="1491853" cy="1381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8" name="直接连接符 12301"/>
          <p:cNvSpPr/>
          <p:nvPr/>
        </p:nvSpPr>
        <p:spPr>
          <a:xfrm>
            <a:off x="4686300" y="2686050"/>
            <a:ext cx="114300" cy="628650"/>
          </a:xfrm>
          <a:prstGeom prst="line">
            <a:avLst/>
          </a:prstGeom>
          <a:ln w="76200" cap="flat" cmpd="sng">
            <a:solidFill>
              <a:srgbClr val="E41C55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12303" name="图片 12302" descr="金箭头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7369" y="2628900"/>
            <a:ext cx="404813" cy="62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04" name="燕尾形箭头 12303"/>
          <p:cNvSpPr/>
          <p:nvPr/>
        </p:nvSpPr>
        <p:spPr>
          <a:xfrm rot="7225945">
            <a:off x="3600450" y="3486150"/>
            <a:ext cx="971550" cy="171450"/>
          </a:xfrm>
          <a:prstGeom prst="notchedRightArrow">
            <a:avLst>
              <a:gd name="adj1" fmla="val 50000"/>
              <a:gd name="adj2" fmla="val 141168"/>
            </a:avLst>
          </a:prstGeom>
          <a:solidFill>
            <a:srgbClr val="E41C55"/>
          </a:solidFill>
          <a:ln w="9525" cap="flat" cmpd="sng">
            <a:solidFill>
              <a:srgbClr val="E41C5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sz="13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5" name="燕尾形箭头 12304"/>
          <p:cNvSpPr/>
          <p:nvPr/>
        </p:nvSpPr>
        <p:spPr>
          <a:xfrm rot="7225945">
            <a:off x="4060031" y="4250531"/>
            <a:ext cx="1428750" cy="180975"/>
          </a:xfrm>
          <a:prstGeom prst="notchedRightArrow">
            <a:avLst>
              <a:gd name="adj1" fmla="val 50000"/>
              <a:gd name="adj2" fmla="val 196673"/>
            </a:avLst>
          </a:prstGeom>
          <a:solidFill>
            <a:srgbClr val="E41C55"/>
          </a:solidFill>
          <a:ln w="9525" cap="flat" cmpd="sng">
            <a:solidFill>
              <a:srgbClr val="E41C5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sz="13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13" name="流程图: 联系 12308"/>
          <p:cNvSpPr/>
          <p:nvPr/>
        </p:nvSpPr>
        <p:spPr>
          <a:xfrm>
            <a:off x="5886450" y="3186113"/>
            <a:ext cx="114300" cy="114300"/>
          </a:xfrm>
          <a:prstGeom prst="flowChartConnector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sz="13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14" name="矩形 12313"/>
          <p:cNvSpPr/>
          <p:nvPr/>
        </p:nvSpPr>
        <p:spPr>
          <a:xfrm>
            <a:off x="4128135" y="3186113"/>
            <a:ext cx="10858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灭西夏</a:t>
            </a:r>
            <a:endParaRPr kumimoji="0" lang="zh-CN" altLang="en-US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（</a:t>
            </a:r>
            <a:r>
              <a:rPr kumimoji="0" lang="en-US" altLang="zh-CN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1227</a:t>
            </a:r>
            <a:r>
              <a:rPr kumimoji="0" lang="zh-CN" altLang="en-US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）</a:t>
            </a:r>
            <a:endParaRPr kumimoji="0" lang="zh-CN" altLang="en-US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15" name="矩形 12314"/>
          <p:cNvSpPr/>
          <p:nvPr/>
        </p:nvSpPr>
        <p:spPr>
          <a:xfrm>
            <a:off x="5543550" y="2954893"/>
            <a:ext cx="16103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灭金（</a:t>
            </a:r>
            <a:r>
              <a:rPr kumimoji="0" lang="en-US" altLang="zh-CN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1234</a:t>
            </a:r>
            <a:r>
              <a:rPr kumimoji="0" lang="zh-CN" altLang="en-US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）</a:t>
            </a: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上下箭头 1"/>
          <p:cNvSpPr/>
          <p:nvPr/>
        </p:nvSpPr>
        <p:spPr>
          <a:xfrm>
            <a:off x="7454504" y="2345055"/>
            <a:ext cx="920354" cy="3133725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1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蒙古</a:t>
            </a:r>
            <a:r>
              <a:rPr kumimoji="0" lang="zh-CN" altLang="en-US" sz="21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zh-CN" altLang="en-US" sz="21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南宋</a:t>
            </a:r>
            <a:r>
              <a:rPr kumimoji="0" lang="zh-CN" altLang="en-US" sz="21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对峙局面</a:t>
            </a:r>
            <a:endParaRPr kumimoji="0" lang="zh-CN" altLang="en-US" sz="21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0044" y="170867"/>
            <a:ext cx="4870063" cy="5067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700" b="1" spc="300" dirty="0">
                <a:solidFill>
                  <a:schemeClr val="bg1"/>
                </a:solidFill>
                <a:latin typeface="+mj-ea"/>
                <a:ea typeface="+mj-ea"/>
              </a:rPr>
              <a:t>二、蒙古灭西夏与金</a:t>
            </a:r>
            <a:endParaRPr lang="zh-CN" altLang="en-US" sz="27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>
                                            <p:txEl>
                                              <p:charRg st="4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14">
                                            <p:txEl>
                                              <p:charRg st="4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/>
      <p:bldP spid="2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WPS 演示</Application>
  <PresentationFormat>全屏显示(4:3)</PresentationFormat>
  <Paragraphs>191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Times New Roman</vt:lpstr>
      <vt:lpstr>Calibri</vt:lpstr>
      <vt:lpstr>楷体_GB2312</vt:lpstr>
      <vt:lpstr>新宋体</vt:lpstr>
      <vt:lpstr>Impact</vt:lpstr>
      <vt:lpstr>黑体</vt:lpstr>
      <vt:lpstr>隶书</vt:lpstr>
      <vt:lpstr>华文新魏</vt:lpstr>
      <vt:lpstr>Calibri Light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蒙古灭西夏与金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嗯哼</cp:lastModifiedBy>
  <cp:revision>4</cp:revision>
  <dcterms:created xsi:type="dcterms:W3CDTF">2020-03-07T14:18:00Z</dcterms:created>
  <dcterms:modified xsi:type="dcterms:W3CDTF">2020-03-09T08:22:57Z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