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2" r:id="rId5"/>
    <p:sldId id="296" r:id="rId6"/>
    <p:sldId id="263" r:id="rId7"/>
    <p:sldId id="264" r:id="rId8"/>
    <p:sldId id="266" r:id="rId9"/>
    <p:sldId id="268" r:id="rId10"/>
    <p:sldId id="272" r:id="rId11"/>
    <p:sldId id="270" r:id="rId12"/>
    <p:sldId id="282" r:id="rId13"/>
    <p:sldId id="284" r:id="rId14"/>
    <p:sldId id="275" r:id="rId15"/>
    <p:sldId id="298" r:id="rId16"/>
    <p:sldId id="300" r:id="rId17"/>
    <p:sldId id="299" r:id="rId18"/>
    <p:sldId id="285" r:id="rId19"/>
    <p:sldId id="297" r:id="rId20"/>
    <p:sldId id="301" r:id="rId21"/>
    <p:sldId id="289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63" autoAdjust="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2387600"/>
          </a:xfrm>
        </p:spPr>
        <p:txBody>
          <a:bodyPr/>
          <a:lstStyle/>
          <a:p>
            <a:r>
              <a:rPr lang="zh-CN" altLang="zh-CN" sz="9600" b="1" dirty="0">
                <a:solidFill>
                  <a:srgbClr val="FF0000"/>
                </a:solidFill>
              </a:rPr>
              <a:t>亚洲及欧洲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0200" y="3022918"/>
            <a:ext cx="9144000" cy="1655762"/>
          </a:xfrm>
        </p:spPr>
        <p:txBody>
          <a:bodyPr/>
          <a:lstStyle/>
          <a:p>
            <a:r>
              <a:rPr lang="zh-CN" altLang="en-US" sz="6600" b="1" dirty="0"/>
              <a:t>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77825"/>
          <p:cNvSpPr txBox="1"/>
          <p:nvPr/>
        </p:nvSpPr>
        <p:spPr>
          <a:xfrm>
            <a:off x="798195" y="-8255"/>
            <a:ext cx="11393805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读图，说一说亚欧大陆同纬度地带，由西向东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月、</a:t>
            </a:r>
            <a:r>
              <a:rPr lang="en-US" altLang="zh-CN" sz="2800" b="1" dirty="0">
                <a:latin typeface="Times New Roman" panose="02020603050405020304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Times New Roman" panose="02020603050405020304" charset="0"/>
                <a:ea typeface="楷体_GB2312" pitchFamily="49" charset="-122"/>
              </a:rPr>
              <a:t>月气温有什么变化？由沿海向内陆降水量有什么变化？</a:t>
            </a:r>
          </a:p>
        </p:txBody>
      </p:sp>
      <p:pic>
        <p:nvPicPr>
          <p:cNvPr id="77827" name="图片 77826" descr="6-10（1）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2590" y="3072130"/>
            <a:ext cx="8604250" cy="2679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828" name="图片 77827" descr="6-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8575" y="1066165"/>
            <a:ext cx="7056438" cy="2239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829" name="直接连接符 77828"/>
          <p:cNvSpPr/>
          <p:nvPr/>
        </p:nvSpPr>
        <p:spPr>
          <a:xfrm flipV="1">
            <a:off x="2895600" y="3284220"/>
            <a:ext cx="35560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0" name="直接连接符 77829"/>
          <p:cNvSpPr/>
          <p:nvPr/>
        </p:nvSpPr>
        <p:spPr>
          <a:xfrm flipV="1">
            <a:off x="3733800" y="3255010"/>
            <a:ext cx="1371600" cy="1074738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1" name="直接连接符 77830"/>
          <p:cNvSpPr/>
          <p:nvPr/>
        </p:nvSpPr>
        <p:spPr>
          <a:xfrm flipH="1" flipV="1">
            <a:off x="6811010" y="3310255"/>
            <a:ext cx="533400" cy="1066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2" name="直接连接符 77831"/>
          <p:cNvSpPr/>
          <p:nvPr/>
        </p:nvSpPr>
        <p:spPr>
          <a:xfrm flipV="1">
            <a:off x="7815580" y="3342640"/>
            <a:ext cx="1153160" cy="1249680"/>
          </a:xfrm>
          <a:prstGeom prst="line">
            <a:avLst/>
          </a:prstGeom>
          <a:ln w="1905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7833" name="文本框 77832"/>
          <p:cNvSpPr txBox="1"/>
          <p:nvPr/>
        </p:nvSpPr>
        <p:spPr>
          <a:xfrm>
            <a:off x="1113155" y="5958840"/>
            <a:ext cx="9357360" cy="52197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charset="0"/>
                <a:ea typeface="黑体" panose="02010609060101010101" pitchFamily="49" charset="-122"/>
              </a:rPr>
              <a:t>亚洲气候的大陆性特征显著，欧洲气候的海洋性特征较强。</a:t>
            </a:r>
          </a:p>
        </p:txBody>
      </p:sp>
      <p:sp>
        <p:nvSpPr>
          <p:cNvPr id="18485" name="文本框 18484"/>
          <p:cNvSpPr txBox="1"/>
          <p:nvPr/>
        </p:nvSpPr>
        <p:spPr>
          <a:xfrm>
            <a:off x="0" y="0"/>
            <a:ext cx="798195" cy="5854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3.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亚洲大陆性特征显著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图片 76801" descr="亚洲季风气候成因图"/>
          <p:cNvPicPr>
            <a:picLocks noChangeAspect="1"/>
          </p:cNvPicPr>
          <p:nvPr/>
        </p:nvPicPr>
        <p:blipFill>
          <a:blip r:embed="rId3" cstate="print"/>
          <a:srcRect b="19992"/>
          <a:stretch>
            <a:fillRect/>
          </a:stretch>
        </p:blipFill>
        <p:spPr>
          <a:xfrm>
            <a:off x="1919288" y="260350"/>
            <a:ext cx="7921625" cy="3455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3" name="椭圆 76802"/>
          <p:cNvSpPr/>
          <p:nvPr/>
        </p:nvSpPr>
        <p:spPr>
          <a:xfrm>
            <a:off x="2855913" y="2565400"/>
            <a:ext cx="576262" cy="215900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4" name="椭圆 76803"/>
          <p:cNvSpPr/>
          <p:nvPr/>
        </p:nvSpPr>
        <p:spPr>
          <a:xfrm>
            <a:off x="4656138" y="1700213"/>
            <a:ext cx="474662" cy="288925"/>
          </a:xfrm>
          <a:prstGeom prst="ellipse">
            <a:avLst/>
          </a:prstGeom>
          <a:solidFill>
            <a:srgbClr val="FF99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05" name="文本框 76804"/>
          <p:cNvSpPr txBox="1"/>
          <p:nvPr/>
        </p:nvSpPr>
        <p:spPr>
          <a:xfrm>
            <a:off x="3000375" y="79375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高气压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76806" name="文本框 76805"/>
          <p:cNvSpPr txBox="1"/>
          <p:nvPr/>
        </p:nvSpPr>
        <p:spPr>
          <a:xfrm>
            <a:off x="2116138" y="2286000"/>
            <a:ext cx="1008062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低气压</a:t>
            </a:r>
          </a:p>
        </p:txBody>
      </p:sp>
      <p:sp>
        <p:nvSpPr>
          <p:cNvPr id="76807" name="文本框 76806"/>
          <p:cNvSpPr txBox="1"/>
          <p:nvPr/>
        </p:nvSpPr>
        <p:spPr>
          <a:xfrm>
            <a:off x="5087938" y="1700213"/>
            <a:ext cx="107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低气压</a:t>
            </a:r>
          </a:p>
        </p:txBody>
      </p:sp>
      <p:sp>
        <p:nvSpPr>
          <p:cNvPr id="76808" name="文本框 76807"/>
          <p:cNvSpPr txBox="1"/>
          <p:nvPr/>
        </p:nvSpPr>
        <p:spPr>
          <a:xfrm>
            <a:off x="4224338" y="0"/>
            <a:ext cx="431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Times New Roman" panose="02020603050405020304" charset="0"/>
              </a:rPr>
              <a:t>冷</a:t>
            </a:r>
          </a:p>
        </p:txBody>
      </p:sp>
      <p:grpSp>
        <p:nvGrpSpPr>
          <p:cNvPr id="76809" name="组合 76808"/>
          <p:cNvGrpSpPr/>
          <p:nvPr/>
        </p:nvGrpSpPr>
        <p:grpSpPr>
          <a:xfrm>
            <a:off x="9866948" y="3716338"/>
            <a:ext cx="2201862" cy="2997200"/>
            <a:chOff x="4513" y="2387"/>
            <a:chExt cx="1387" cy="1888"/>
          </a:xfrm>
        </p:grpSpPr>
        <p:pic>
          <p:nvPicPr>
            <p:cNvPr id="76810" name="图片 76809" descr="北京气候资料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3" y="2387"/>
              <a:ext cx="998" cy="188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6811" name="文本框 76810"/>
            <p:cNvSpPr txBox="1"/>
            <p:nvPr/>
          </p:nvSpPr>
          <p:spPr>
            <a:xfrm>
              <a:off x="5420" y="3657"/>
              <a:ext cx="48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</a:rPr>
                <a:t>100</a:t>
              </a:r>
            </a:p>
          </p:txBody>
        </p:sp>
        <p:sp>
          <p:nvSpPr>
            <p:cNvPr id="76812" name="文本框 76811"/>
            <p:cNvSpPr txBox="1"/>
            <p:nvPr/>
          </p:nvSpPr>
          <p:spPr>
            <a:xfrm>
              <a:off x="5420" y="3385"/>
              <a:ext cx="36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charset="0"/>
                </a:rPr>
                <a:t>200</a:t>
              </a:r>
            </a:p>
          </p:txBody>
        </p:sp>
      </p:grpSp>
      <p:sp>
        <p:nvSpPr>
          <p:cNvPr id="76813" name="椭圆 76812"/>
          <p:cNvSpPr/>
          <p:nvPr/>
        </p:nvSpPr>
        <p:spPr>
          <a:xfrm>
            <a:off x="8112125" y="1196975"/>
            <a:ext cx="360363" cy="287338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4" name="椭圆 76813"/>
          <p:cNvSpPr/>
          <p:nvPr/>
        </p:nvSpPr>
        <p:spPr>
          <a:xfrm>
            <a:off x="8975725" y="1557338"/>
            <a:ext cx="215900" cy="792162"/>
          </a:xfrm>
          <a:prstGeom prst="ellipse">
            <a:avLst/>
          </a:prstGeom>
          <a:solidFill>
            <a:srgbClr val="66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5" name="椭圆 76814"/>
          <p:cNvSpPr/>
          <p:nvPr/>
        </p:nvSpPr>
        <p:spPr>
          <a:xfrm>
            <a:off x="6959600" y="2492375"/>
            <a:ext cx="576263" cy="215900"/>
          </a:xfrm>
          <a:prstGeom prst="ellipse">
            <a:avLst/>
          </a:prstGeom>
          <a:solidFill>
            <a:srgbClr val="6699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816" name="直接连接符 76815"/>
          <p:cNvSpPr/>
          <p:nvPr/>
        </p:nvSpPr>
        <p:spPr>
          <a:xfrm flipH="1">
            <a:off x="4079875" y="333375"/>
            <a:ext cx="215900" cy="1428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17" name="文本框 76816"/>
          <p:cNvSpPr txBox="1"/>
          <p:nvPr/>
        </p:nvSpPr>
        <p:spPr>
          <a:xfrm>
            <a:off x="7608888" y="836613"/>
            <a:ext cx="10795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低气压</a:t>
            </a:r>
          </a:p>
        </p:txBody>
      </p:sp>
      <p:sp>
        <p:nvSpPr>
          <p:cNvPr id="76818" name="文本框 76817"/>
          <p:cNvSpPr txBox="1"/>
          <p:nvPr/>
        </p:nvSpPr>
        <p:spPr>
          <a:xfrm>
            <a:off x="7464425" y="2351088"/>
            <a:ext cx="4318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高气压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76819" name="文本框 76818"/>
          <p:cNvSpPr txBox="1"/>
          <p:nvPr/>
        </p:nvSpPr>
        <p:spPr>
          <a:xfrm>
            <a:off x="9264650" y="1268413"/>
            <a:ext cx="10080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高气压</a:t>
            </a:r>
            <a:endParaRPr lang="zh-CN" altLang="en-US" sz="20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76820" name="文本框 76819"/>
          <p:cNvSpPr txBox="1"/>
          <p:nvPr/>
        </p:nvSpPr>
        <p:spPr>
          <a:xfrm>
            <a:off x="6705600" y="2574925"/>
            <a:ext cx="3587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凉</a:t>
            </a:r>
          </a:p>
        </p:txBody>
      </p:sp>
      <p:sp>
        <p:nvSpPr>
          <p:cNvPr id="76821" name="文本框 76820"/>
          <p:cNvSpPr txBox="1"/>
          <p:nvPr/>
        </p:nvSpPr>
        <p:spPr>
          <a:xfrm>
            <a:off x="9120188" y="1628775"/>
            <a:ext cx="35877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charset="0"/>
              </a:rPr>
              <a:t>凉</a:t>
            </a:r>
          </a:p>
        </p:txBody>
      </p:sp>
      <p:sp>
        <p:nvSpPr>
          <p:cNvPr id="76822" name="直接连接符 76821"/>
          <p:cNvSpPr/>
          <p:nvPr/>
        </p:nvSpPr>
        <p:spPr>
          <a:xfrm flipH="1">
            <a:off x="9120188" y="1484313"/>
            <a:ext cx="288925" cy="14605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823" name="文本框 76822"/>
          <p:cNvSpPr txBox="1"/>
          <p:nvPr/>
        </p:nvSpPr>
        <p:spPr>
          <a:xfrm>
            <a:off x="7751763" y="1231900"/>
            <a:ext cx="43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热</a:t>
            </a:r>
            <a:endParaRPr lang="zh-CN" altLang="en-US" sz="20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76824" name="文本框 76823"/>
          <p:cNvSpPr txBox="1"/>
          <p:nvPr/>
        </p:nvSpPr>
        <p:spPr>
          <a:xfrm>
            <a:off x="4367213" y="1844675"/>
            <a:ext cx="43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暖</a:t>
            </a:r>
          </a:p>
        </p:txBody>
      </p:sp>
      <p:sp>
        <p:nvSpPr>
          <p:cNvPr id="76825" name="文本框 76824"/>
          <p:cNvSpPr txBox="1"/>
          <p:nvPr/>
        </p:nvSpPr>
        <p:spPr>
          <a:xfrm>
            <a:off x="3071813" y="2708275"/>
            <a:ext cx="4318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charset="0"/>
              </a:rPr>
              <a:t>暖</a:t>
            </a:r>
          </a:p>
        </p:txBody>
      </p:sp>
      <p:graphicFrame>
        <p:nvGraphicFramePr>
          <p:cNvPr id="76890" name="表格 76889"/>
          <p:cNvGraphicFramePr/>
          <p:nvPr>
            <p:custDataLst>
              <p:tags r:id="rId1"/>
            </p:custDataLst>
          </p:nvPr>
        </p:nvGraphicFramePr>
        <p:xfrm>
          <a:off x="1676400" y="3810000"/>
          <a:ext cx="6934200" cy="30480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5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特点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冬季风（一月）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夏季风（七月）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3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发源地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蒙古、西伯利亚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太平洋、印度洋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风向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 dirty="0"/>
                        <a:t>       </a:t>
                      </a:r>
                      <a:r>
                        <a:rPr lang="zh-CN" altLang="en-US" sz="2000" u="sng" dirty="0"/>
                        <a:t>风</a:t>
                      </a:r>
                      <a:r>
                        <a:rPr lang="zh-CN" altLang="en-US" sz="2000" dirty="0"/>
                        <a:t>、</a:t>
                      </a:r>
                      <a:r>
                        <a:rPr lang="zh-CN" altLang="en-US" sz="2000" u="sng" dirty="0"/>
                        <a:t>       </a:t>
                      </a:r>
                      <a:r>
                        <a:rPr lang="zh-CN" altLang="en-US" sz="2000" dirty="0"/>
                        <a:t>风</a:t>
                      </a:r>
                      <a:r>
                        <a:rPr lang="zh-CN" altLang="en-US" sz="1600" dirty="0"/>
                        <a:t>（偏北风）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u="sng" dirty="0"/>
                        <a:t>          </a:t>
                      </a:r>
                      <a:r>
                        <a:rPr lang="zh-CN" altLang="en-US" sz="2000" u="sng" dirty="0"/>
                        <a:t>风</a:t>
                      </a:r>
                      <a:r>
                        <a:rPr lang="zh-CN" altLang="en-US" sz="2000" dirty="0"/>
                        <a:t>、</a:t>
                      </a:r>
                      <a:r>
                        <a:rPr lang="zh-CN" altLang="en-US" sz="2000" u="sng" dirty="0"/>
                        <a:t>         </a:t>
                      </a:r>
                      <a:r>
                        <a:rPr lang="zh-CN" altLang="en-US" sz="2000" dirty="0"/>
                        <a:t>风</a:t>
                      </a:r>
                      <a:r>
                        <a:rPr lang="zh-CN" altLang="en-US" sz="1600" dirty="0"/>
                        <a:t>（偏南风）</a:t>
                      </a:r>
                      <a:endParaRPr lang="zh-CN" altLang="en-US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空气性质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/>
                        <a:t>寒冷干燥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50000"/>
                        </a:spcBef>
                        <a:buNone/>
                      </a:pPr>
                      <a:r>
                        <a:rPr lang="zh-CN" altLang="en-US" sz="2000" b="1" dirty="0"/>
                        <a:t>温暖湿润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6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对气候的影响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使气温</a:t>
                      </a:r>
                      <a:r>
                        <a:rPr lang="zh-CN" altLang="en-US" sz="2000" u="sng" dirty="0"/>
                        <a:t>               </a:t>
                      </a:r>
                      <a:r>
                        <a:rPr lang="zh-CN" altLang="en-US" sz="2000" dirty="0"/>
                        <a:t>，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     降水</a:t>
                      </a:r>
                      <a:r>
                        <a:rPr lang="zh-CN" altLang="en-US" sz="2000" u="sng" dirty="0"/>
                        <a:t>               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000" dirty="0"/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受其影响的时段降水</a:t>
                      </a:r>
                      <a:r>
                        <a:rPr lang="zh-CN" altLang="en-US" sz="2000" u="sng" dirty="0"/>
                        <a:t>       </a:t>
                      </a:r>
                      <a:r>
                        <a:rPr lang="zh-CN" altLang="en-US" sz="2000" dirty="0"/>
                        <a:t>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6886" name="组合 76885"/>
          <p:cNvGrpSpPr/>
          <p:nvPr/>
        </p:nvGrpSpPr>
        <p:grpSpPr>
          <a:xfrm>
            <a:off x="1828800" y="0"/>
            <a:ext cx="5791200" cy="460375"/>
            <a:chOff x="192" y="0"/>
            <a:chExt cx="3648" cy="290"/>
          </a:xfrm>
        </p:grpSpPr>
        <p:sp>
          <p:nvSpPr>
            <p:cNvPr id="76884" name="文本框 76883"/>
            <p:cNvSpPr txBox="1"/>
            <p:nvPr/>
          </p:nvSpPr>
          <p:spPr>
            <a:xfrm>
              <a:off x="192" y="0"/>
              <a:ext cx="720" cy="2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</a:rPr>
                <a:t>冬季风</a:t>
              </a:r>
            </a:p>
          </p:txBody>
        </p:sp>
        <p:sp>
          <p:nvSpPr>
            <p:cNvPr id="76885" name="文本框 76884"/>
            <p:cNvSpPr txBox="1"/>
            <p:nvPr/>
          </p:nvSpPr>
          <p:spPr>
            <a:xfrm>
              <a:off x="3120" y="0"/>
              <a:ext cx="720" cy="2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</a:rPr>
                <a:t>夏季风</a:t>
              </a:r>
            </a:p>
          </p:txBody>
        </p:sp>
      </p:grpSp>
      <p:grpSp>
        <p:nvGrpSpPr>
          <p:cNvPr id="76893" name="组合 76892"/>
          <p:cNvGrpSpPr/>
          <p:nvPr/>
        </p:nvGrpSpPr>
        <p:grpSpPr>
          <a:xfrm>
            <a:off x="2667000" y="4888230"/>
            <a:ext cx="1905000" cy="398463"/>
            <a:chOff x="816" y="3024"/>
            <a:chExt cx="1056" cy="251"/>
          </a:xfrm>
        </p:grpSpPr>
        <p:sp>
          <p:nvSpPr>
            <p:cNvPr id="76891" name="文本框 76890"/>
            <p:cNvSpPr txBox="1"/>
            <p:nvPr/>
          </p:nvSpPr>
          <p:spPr>
            <a:xfrm>
              <a:off x="816" y="3024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西北</a:t>
              </a:r>
            </a:p>
          </p:txBody>
        </p:sp>
        <p:sp>
          <p:nvSpPr>
            <p:cNvPr id="76892" name="文本框 76891"/>
            <p:cNvSpPr txBox="1"/>
            <p:nvPr/>
          </p:nvSpPr>
          <p:spPr>
            <a:xfrm>
              <a:off x="1392" y="3024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东北</a:t>
              </a:r>
              <a:endParaRPr lang="zh-CN" altLang="en-US" sz="20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6896" name="组合 76895"/>
          <p:cNvGrpSpPr/>
          <p:nvPr/>
        </p:nvGrpSpPr>
        <p:grpSpPr>
          <a:xfrm>
            <a:off x="4114800" y="5974398"/>
            <a:ext cx="762000" cy="765176"/>
            <a:chOff x="1632" y="3561"/>
            <a:chExt cx="480" cy="482"/>
          </a:xfrm>
        </p:grpSpPr>
        <p:sp>
          <p:nvSpPr>
            <p:cNvPr id="76894" name="文本框 76893"/>
            <p:cNvSpPr txBox="1"/>
            <p:nvPr/>
          </p:nvSpPr>
          <p:spPr>
            <a:xfrm>
              <a:off x="1632" y="3561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降低</a:t>
              </a:r>
            </a:p>
          </p:txBody>
        </p:sp>
        <p:sp>
          <p:nvSpPr>
            <p:cNvPr id="76895" name="文本框 76894"/>
            <p:cNvSpPr txBox="1"/>
            <p:nvPr/>
          </p:nvSpPr>
          <p:spPr>
            <a:xfrm>
              <a:off x="1632" y="3792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较少</a:t>
              </a:r>
            </a:p>
          </p:txBody>
        </p:sp>
      </p:grpSp>
      <p:grpSp>
        <p:nvGrpSpPr>
          <p:cNvPr id="76900" name="组合 76899"/>
          <p:cNvGrpSpPr/>
          <p:nvPr/>
        </p:nvGrpSpPr>
        <p:grpSpPr>
          <a:xfrm>
            <a:off x="5638800" y="4841240"/>
            <a:ext cx="1905000" cy="398463"/>
            <a:chOff x="2592" y="2976"/>
            <a:chExt cx="1200" cy="251"/>
          </a:xfrm>
        </p:grpSpPr>
        <p:sp>
          <p:nvSpPr>
            <p:cNvPr id="76898" name="文本框 76897"/>
            <p:cNvSpPr txBox="1"/>
            <p:nvPr/>
          </p:nvSpPr>
          <p:spPr>
            <a:xfrm>
              <a:off x="2592" y="2976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东南</a:t>
              </a:r>
            </a:p>
          </p:txBody>
        </p:sp>
        <p:sp>
          <p:nvSpPr>
            <p:cNvPr id="76899" name="文本框 76898"/>
            <p:cNvSpPr txBox="1"/>
            <p:nvPr/>
          </p:nvSpPr>
          <p:spPr>
            <a:xfrm>
              <a:off x="3264" y="2976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西南</a:t>
              </a:r>
            </a:p>
          </p:txBody>
        </p:sp>
      </p:grpSp>
      <p:sp>
        <p:nvSpPr>
          <p:cNvPr id="76901" name="文本框 76900"/>
          <p:cNvSpPr txBox="1"/>
          <p:nvPr/>
        </p:nvSpPr>
        <p:spPr>
          <a:xfrm>
            <a:off x="7760970" y="6264910"/>
            <a:ext cx="762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较多</a:t>
            </a:r>
          </a:p>
        </p:txBody>
      </p:sp>
      <p:sp>
        <p:nvSpPr>
          <p:cNvPr id="18485" name="文本框 18484"/>
          <p:cNvSpPr txBox="1"/>
          <p:nvPr/>
        </p:nvSpPr>
        <p:spPr>
          <a:xfrm>
            <a:off x="0" y="0"/>
            <a:ext cx="798195" cy="49574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2.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亚洲季风气候显著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ttp://pic.1010jiajiao.com/pic5/upload/201311/5285d8014179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354830" y="0"/>
            <a:ext cx="7816215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1351915"/>
            <a:ext cx="4464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1.</a:t>
            </a:r>
            <a:r>
              <a:rPr sz="2400" b="1" dirty="0"/>
              <a:t>甲</a:t>
            </a:r>
            <a:r>
              <a:rPr lang="zh-CN" sz="2400" b="1" dirty="0"/>
              <a:t>、</a:t>
            </a:r>
            <a:r>
              <a:rPr sz="2400" b="1" dirty="0" err="1"/>
              <a:t>乙两种气候在世界上分布最广的地区均位于欧洲</a:t>
            </a:r>
            <a:r>
              <a:rPr sz="2400" b="1" dirty="0"/>
              <a:t>，</a:t>
            </a:r>
          </a:p>
          <a:p>
            <a:pPr algn="l"/>
            <a:r>
              <a:rPr sz="2400" b="1" dirty="0" err="1"/>
              <a:t>甲为</a:t>
            </a:r>
            <a:r>
              <a:rPr sz="2400" b="1" u="sng" dirty="0"/>
              <a:t>                                                    </a:t>
            </a:r>
            <a:r>
              <a:rPr sz="2400" b="1" dirty="0"/>
              <a:t>，主要分布于A所在的</a:t>
            </a:r>
            <a:r>
              <a:rPr sz="2400" b="1" u="sng" dirty="0"/>
              <a:t>                      </a:t>
            </a:r>
            <a:r>
              <a:rPr lang="en-US" sz="2400" b="1" u="sng" dirty="0"/>
              <a:t>___________________</a:t>
            </a:r>
            <a:r>
              <a:rPr sz="2400" b="1" dirty="0"/>
              <a:t>；</a:t>
            </a:r>
          </a:p>
          <a:p>
            <a:pPr algn="l"/>
            <a:r>
              <a:rPr sz="2400" b="1" dirty="0" err="1"/>
              <a:t>乙为</a:t>
            </a:r>
            <a:r>
              <a:rPr sz="2400" b="1" u="sng" dirty="0"/>
              <a:t>                            </a:t>
            </a:r>
            <a:r>
              <a:rPr sz="2400" b="1" dirty="0"/>
              <a:t>，主要分布于B所在的</a:t>
            </a:r>
            <a:r>
              <a:rPr sz="2400" b="1" u="sng" dirty="0"/>
              <a:t>       </a:t>
            </a:r>
            <a:r>
              <a:rPr lang="en-US" sz="2400" b="1" u="sng" dirty="0"/>
              <a:t>                </a:t>
            </a:r>
            <a:r>
              <a:rPr sz="2400" b="1" u="sng" dirty="0"/>
              <a:t>         </a:t>
            </a:r>
            <a:r>
              <a:rPr sz="2400" b="1" dirty="0"/>
              <a:t>。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dirty="0"/>
              <a:t>2.</a:t>
            </a:r>
            <a:r>
              <a:rPr sz="2400" b="1" dirty="0"/>
              <a:t>甲气候的特点为：</a:t>
            </a:r>
          </a:p>
          <a:p>
            <a:pPr algn="l"/>
            <a:r>
              <a:rPr sz="2400" b="1" u="sng" dirty="0"/>
              <a:t>                                                             </a:t>
            </a:r>
            <a:endParaRPr sz="2400" b="1" dirty="0"/>
          </a:p>
          <a:p>
            <a:pPr algn="l"/>
            <a:r>
              <a:rPr sz="2400" b="1" dirty="0" err="1"/>
              <a:t>乙气候的特点为</a:t>
            </a:r>
            <a:r>
              <a:rPr sz="2400" b="1" dirty="0"/>
              <a:t>：</a:t>
            </a:r>
            <a:r>
              <a:rPr sz="2400" b="1" u="sng" dirty="0"/>
              <a:t>                                          </a:t>
            </a:r>
            <a:r>
              <a:rPr sz="2400" b="1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3895" y="313626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地中海气候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49935" y="207518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温带海洋性气候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32510" y="274764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欧洲西部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11935" y="35401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欧洲南部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1618" y="462819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冬暖夏凉，一年内降水均匀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5598477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夏季炎热干燥，冬季温和多雨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5279" y="25908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欧洲气候特点：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097655" cy="1325880"/>
          </a:xfrm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27100"/>
            <a:ext cx="38423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.读右图，回答问题。</a:t>
            </a:r>
          </a:p>
          <a:p>
            <a:r>
              <a:rPr lang="zh-CN" altLang="en-US" sz="2400" b="1" dirty="0"/>
              <a:t>欧洲西部是世界上温带海洋性气候分布最广的地区，原因是什么？（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分）</a:t>
            </a:r>
          </a:p>
        </p:txBody>
      </p:sp>
      <p:pic>
        <p:nvPicPr>
          <p:cNvPr id="6" name="内容占位符 5" descr="http://pic.1010jiajiao.com/pic5/upload/201311/5285d8014179c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b="54115"/>
          <a:stretch>
            <a:fillRect/>
          </a:stretch>
        </p:blipFill>
        <p:spPr>
          <a:xfrm>
            <a:off x="3947160" y="762000"/>
            <a:ext cx="8223250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" name="文本框 101"/>
          <p:cNvSpPr txBox="1"/>
          <p:nvPr/>
        </p:nvSpPr>
        <p:spPr>
          <a:xfrm>
            <a:off x="182880" y="2334895"/>
            <a:ext cx="384238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① 纬度：位于40°-60°N的大陆西岸，常年盛行来自大西洋的西风。</a:t>
            </a:r>
          </a:p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② 海陆：三面临海，大陆轮廓破碎，海岸线曲折漫长，各地距海较近。</a:t>
            </a:r>
          </a:p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③ 地形：山脉多为东西走向，平原广阔，有利于湿润气流长驱直入。</a:t>
            </a:r>
          </a:p>
          <a:p>
            <a:pPr marL="228600" indent="-228600"/>
            <a:r>
              <a:rPr lang="zh-CN" altLang="en-US" sz="2400" b="1">
                <a:solidFill>
                  <a:srgbClr val="FF0000"/>
                </a:solidFill>
              </a:rPr>
              <a:t>④ 洋流：沿岸有北大西洋暖流经过，使沿岸升温，降水增多。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13" name="组合 75812"/>
          <p:cNvGrpSpPr/>
          <p:nvPr/>
        </p:nvGrpSpPr>
        <p:grpSpPr>
          <a:xfrm>
            <a:off x="3039745" y="1527969"/>
            <a:ext cx="8997950" cy="3802063"/>
            <a:chOff x="44" y="2016"/>
            <a:chExt cx="5668" cy="2395"/>
          </a:xfrm>
        </p:grpSpPr>
        <p:pic>
          <p:nvPicPr>
            <p:cNvPr id="75783" name="图片 75782" descr="北美地形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8" y="2016"/>
              <a:ext cx="2655" cy="236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788" name="文本框 75787"/>
            <p:cNvSpPr txBox="1"/>
            <p:nvPr/>
          </p:nvSpPr>
          <p:spPr>
            <a:xfrm>
              <a:off x="2955" y="2688"/>
              <a:ext cx="309" cy="1056"/>
            </a:xfrm>
            <a:prstGeom prst="rect">
              <a:avLst/>
            </a:prstGeom>
            <a:solidFill>
              <a:srgbClr val="CCFFCC"/>
            </a:solidFill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北美洲地形图</a:t>
              </a:r>
            </a:p>
          </p:txBody>
        </p:sp>
        <p:pic>
          <p:nvPicPr>
            <p:cNvPr id="75784" name="图片 75783" descr="欧洲地形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" y="2016"/>
              <a:ext cx="2884" cy="239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789" name="任意多边形 75788"/>
            <p:cNvSpPr/>
            <p:nvPr/>
          </p:nvSpPr>
          <p:spPr>
            <a:xfrm>
              <a:off x="1001" y="3402"/>
              <a:ext cx="425" cy="54"/>
            </a:xfrm>
            <a:custGeom>
              <a:avLst/>
              <a:gdLst/>
              <a:ahLst/>
              <a:cxnLst/>
              <a:rect l="0" t="0" r="0" b="0"/>
              <a:pathLst>
                <a:path w="425" h="54">
                  <a:moveTo>
                    <a:pt x="0" y="54"/>
                  </a:moveTo>
                  <a:cubicBezTo>
                    <a:pt x="32" y="46"/>
                    <a:pt x="128" y="12"/>
                    <a:pt x="199" y="6"/>
                  </a:cubicBezTo>
                  <a:cubicBezTo>
                    <a:pt x="270" y="0"/>
                    <a:pt x="378" y="14"/>
                    <a:pt x="425" y="16"/>
                  </a:cubicBezTo>
                </a:path>
              </a:pathLst>
            </a:custGeom>
            <a:noFill/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6" name="文本框 75785"/>
            <p:cNvSpPr txBox="1"/>
            <p:nvPr/>
          </p:nvSpPr>
          <p:spPr>
            <a:xfrm>
              <a:off x="95" y="2160"/>
              <a:ext cx="309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欧洲地形图</a:t>
              </a:r>
            </a:p>
          </p:txBody>
        </p:sp>
        <p:sp>
          <p:nvSpPr>
            <p:cNvPr id="75790" name="任意多边形 75789"/>
            <p:cNvSpPr/>
            <p:nvPr/>
          </p:nvSpPr>
          <p:spPr>
            <a:xfrm>
              <a:off x="1336" y="2313"/>
              <a:ext cx="411" cy="433"/>
            </a:xfrm>
            <a:custGeom>
              <a:avLst/>
              <a:gdLst/>
              <a:ahLst/>
              <a:cxnLst/>
              <a:rect l="0" t="0" r="0" b="0"/>
              <a:pathLst>
                <a:path w="406" h="425">
                  <a:moveTo>
                    <a:pt x="406" y="0"/>
                  </a:moveTo>
                  <a:cubicBezTo>
                    <a:pt x="367" y="44"/>
                    <a:pt x="228" y="203"/>
                    <a:pt x="160" y="274"/>
                  </a:cubicBezTo>
                  <a:cubicBezTo>
                    <a:pt x="92" y="345"/>
                    <a:pt x="33" y="394"/>
                    <a:pt x="0" y="425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任意多边形 75790"/>
            <p:cNvSpPr/>
            <p:nvPr/>
          </p:nvSpPr>
          <p:spPr>
            <a:xfrm>
              <a:off x="3629" y="2398"/>
              <a:ext cx="499" cy="1322"/>
            </a:xfrm>
            <a:custGeom>
              <a:avLst/>
              <a:gdLst/>
              <a:ahLst/>
              <a:cxnLst/>
              <a:rect l="0" t="0" r="0" b="0"/>
              <a:pathLst>
                <a:path w="493" h="1298">
                  <a:moveTo>
                    <a:pt x="0" y="0"/>
                  </a:moveTo>
                  <a:cubicBezTo>
                    <a:pt x="27" y="36"/>
                    <a:pt x="125" y="142"/>
                    <a:pt x="161" y="218"/>
                  </a:cubicBezTo>
                  <a:cubicBezTo>
                    <a:pt x="197" y="294"/>
                    <a:pt x="181" y="338"/>
                    <a:pt x="218" y="454"/>
                  </a:cubicBezTo>
                  <a:cubicBezTo>
                    <a:pt x="255" y="570"/>
                    <a:pt x="337" y="775"/>
                    <a:pt x="383" y="916"/>
                  </a:cubicBezTo>
                  <a:cubicBezTo>
                    <a:pt x="429" y="1057"/>
                    <a:pt x="475" y="1234"/>
                    <a:pt x="493" y="1298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任意多边形 75791"/>
            <p:cNvSpPr/>
            <p:nvPr/>
          </p:nvSpPr>
          <p:spPr>
            <a:xfrm>
              <a:off x="3644" y="2592"/>
              <a:ext cx="292" cy="1076"/>
            </a:xfrm>
            <a:custGeom>
              <a:avLst/>
              <a:gdLst/>
              <a:ahLst/>
              <a:cxnLst/>
              <a:rect l="0" t="0" r="0" b="0"/>
              <a:pathLst>
                <a:path w="336" h="1104">
                  <a:moveTo>
                    <a:pt x="0" y="0"/>
                  </a:moveTo>
                  <a:cubicBezTo>
                    <a:pt x="12" y="36"/>
                    <a:pt x="24" y="72"/>
                    <a:pt x="48" y="144"/>
                  </a:cubicBezTo>
                  <a:cubicBezTo>
                    <a:pt x="72" y="216"/>
                    <a:pt x="128" y="352"/>
                    <a:pt x="144" y="432"/>
                  </a:cubicBezTo>
                  <a:cubicBezTo>
                    <a:pt x="160" y="512"/>
                    <a:pt x="112" y="512"/>
                    <a:pt x="144" y="624"/>
                  </a:cubicBezTo>
                  <a:cubicBezTo>
                    <a:pt x="176" y="736"/>
                    <a:pt x="256" y="920"/>
                    <a:pt x="336" y="1104"/>
                  </a:cubicBezTo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右箭头 75792"/>
            <p:cNvSpPr/>
            <p:nvPr/>
          </p:nvSpPr>
          <p:spPr>
            <a:xfrm rot="-1107625" flipV="1">
              <a:off x="663" y="2977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右箭头 75795"/>
            <p:cNvSpPr/>
            <p:nvPr/>
          </p:nvSpPr>
          <p:spPr>
            <a:xfrm rot="-1107625" flipV="1">
              <a:off x="663" y="3217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97" name="右箭头 75796"/>
            <p:cNvSpPr/>
            <p:nvPr/>
          </p:nvSpPr>
          <p:spPr>
            <a:xfrm rot="-1107625" flipV="1">
              <a:off x="1431" y="3073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/>
              <a:endParaRPr dirty="0">
                <a:latin typeface="Arial" panose="020B0604020202020204" pitchFamily="34" charset="0"/>
              </a:endParaRPr>
            </a:p>
          </p:txBody>
        </p:sp>
        <p:sp>
          <p:nvSpPr>
            <p:cNvPr id="75798" name="右箭头 75797"/>
            <p:cNvSpPr/>
            <p:nvPr/>
          </p:nvSpPr>
          <p:spPr>
            <a:xfrm rot="-1107625" flipV="1">
              <a:off x="3498" y="2768"/>
              <a:ext cx="194" cy="97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右箭头 75798"/>
            <p:cNvSpPr/>
            <p:nvPr/>
          </p:nvSpPr>
          <p:spPr>
            <a:xfrm rot="-1107625" flipV="1">
              <a:off x="3557" y="2957"/>
              <a:ext cx="184" cy="114"/>
            </a:xfrm>
            <a:prstGeom prst="rightArrow">
              <a:avLst>
                <a:gd name="adj1" fmla="val 50000"/>
                <a:gd name="adj2" fmla="val 40350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右箭头 75799"/>
            <p:cNvSpPr/>
            <p:nvPr/>
          </p:nvSpPr>
          <p:spPr>
            <a:xfrm rot="-1107625" flipV="1">
              <a:off x="1383" y="2881"/>
              <a:ext cx="633" cy="95"/>
            </a:xfrm>
            <a:prstGeom prst="rightArrow">
              <a:avLst>
                <a:gd name="adj1" fmla="val 50000"/>
                <a:gd name="adj2" fmla="val 166578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右箭头 75800"/>
            <p:cNvSpPr/>
            <p:nvPr/>
          </p:nvSpPr>
          <p:spPr>
            <a:xfrm rot="-1107625" flipV="1">
              <a:off x="3547" y="3161"/>
              <a:ext cx="197" cy="101"/>
            </a:xfrm>
            <a:prstGeom prst="rightArrow">
              <a:avLst>
                <a:gd name="adj1" fmla="val 50000"/>
                <a:gd name="adj2" fmla="val 48762"/>
              </a:avLst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2" name="任意多边形 75801"/>
            <p:cNvSpPr/>
            <p:nvPr/>
          </p:nvSpPr>
          <p:spPr>
            <a:xfrm>
              <a:off x="3239" y="3024"/>
              <a:ext cx="2329" cy="448"/>
            </a:xfrm>
            <a:custGeom>
              <a:avLst/>
              <a:gdLst/>
              <a:ahLst/>
              <a:cxnLst/>
              <a:rect l="0" t="0" r="0" b="0"/>
              <a:pathLst>
                <a:path w="2301" h="440">
                  <a:moveTo>
                    <a:pt x="0" y="158"/>
                  </a:moveTo>
                  <a:cubicBezTo>
                    <a:pt x="35" y="179"/>
                    <a:pt x="95" y="233"/>
                    <a:pt x="208" y="271"/>
                  </a:cubicBezTo>
                  <a:cubicBezTo>
                    <a:pt x="321" y="309"/>
                    <a:pt x="523" y="358"/>
                    <a:pt x="680" y="385"/>
                  </a:cubicBezTo>
                  <a:cubicBezTo>
                    <a:pt x="837" y="412"/>
                    <a:pt x="983" y="440"/>
                    <a:pt x="1149" y="432"/>
                  </a:cubicBezTo>
                  <a:cubicBezTo>
                    <a:pt x="1315" y="424"/>
                    <a:pt x="1521" y="377"/>
                    <a:pt x="1677" y="336"/>
                  </a:cubicBezTo>
                  <a:cubicBezTo>
                    <a:pt x="1833" y="295"/>
                    <a:pt x="1983" y="242"/>
                    <a:pt x="2087" y="186"/>
                  </a:cubicBezTo>
                  <a:cubicBezTo>
                    <a:pt x="2191" y="130"/>
                    <a:pt x="2257" y="39"/>
                    <a:pt x="2301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3" name="任意多边形 75802"/>
            <p:cNvSpPr/>
            <p:nvPr/>
          </p:nvSpPr>
          <p:spPr>
            <a:xfrm>
              <a:off x="3238" y="2049"/>
              <a:ext cx="2135" cy="872"/>
            </a:xfrm>
            <a:custGeom>
              <a:avLst/>
              <a:gdLst/>
              <a:ahLst/>
              <a:cxnLst/>
              <a:rect l="0" t="0" r="0" b="0"/>
              <a:pathLst>
                <a:path w="2109" h="856">
                  <a:moveTo>
                    <a:pt x="0" y="15"/>
                  </a:moveTo>
                  <a:cubicBezTo>
                    <a:pt x="2" y="39"/>
                    <a:pt x="2" y="105"/>
                    <a:pt x="13" y="161"/>
                  </a:cubicBezTo>
                  <a:cubicBezTo>
                    <a:pt x="24" y="217"/>
                    <a:pt x="33" y="285"/>
                    <a:pt x="69" y="349"/>
                  </a:cubicBezTo>
                  <a:cubicBezTo>
                    <a:pt x="105" y="413"/>
                    <a:pt x="170" y="492"/>
                    <a:pt x="230" y="548"/>
                  </a:cubicBezTo>
                  <a:cubicBezTo>
                    <a:pt x="290" y="604"/>
                    <a:pt x="334" y="640"/>
                    <a:pt x="432" y="687"/>
                  </a:cubicBezTo>
                  <a:cubicBezTo>
                    <a:pt x="530" y="734"/>
                    <a:pt x="696" y="806"/>
                    <a:pt x="816" y="831"/>
                  </a:cubicBezTo>
                  <a:cubicBezTo>
                    <a:pt x="936" y="856"/>
                    <a:pt x="1047" y="848"/>
                    <a:pt x="1155" y="840"/>
                  </a:cubicBezTo>
                  <a:cubicBezTo>
                    <a:pt x="1263" y="832"/>
                    <a:pt x="1376" y="809"/>
                    <a:pt x="1467" y="784"/>
                  </a:cubicBezTo>
                  <a:cubicBezTo>
                    <a:pt x="1558" y="759"/>
                    <a:pt x="1648" y="716"/>
                    <a:pt x="1703" y="689"/>
                  </a:cubicBezTo>
                  <a:cubicBezTo>
                    <a:pt x="1758" y="662"/>
                    <a:pt x="1753" y="663"/>
                    <a:pt x="1797" y="623"/>
                  </a:cubicBezTo>
                  <a:cubicBezTo>
                    <a:pt x="1841" y="583"/>
                    <a:pt x="1921" y="518"/>
                    <a:pt x="1968" y="447"/>
                  </a:cubicBezTo>
                  <a:cubicBezTo>
                    <a:pt x="2015" y="376"/>
                    <a:pt x="2058" y="272"/>
                    <a:pt x="2081" y="198"/>
                  </a:cubicBezTo>
                  <a:cubicBezTo>
                    <a:pt x="2104" y="124"/>
                    <a:pt x="2103" y="41"/>
                    <a:pt x="2109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4" name="任意多边形 75803"/>
            <p:cNvSpPr/>
            <p:nvPr/>
          </p:nvSpPr>
          <p:spPr>
            <a:xfrm>
              <a:off x="402" y="2380"/>
              <a:ext cx="2478" cy="454"/>
            </a:xfrm>
            <a:custGeom>
              <a:avLst/>
              <a:gdLst/>
              <a:ahLst/>
              <a:cxnLst/>
              <a:rect l="0" t="0" r="0" b="0"/>
              <a:pathLst>
                <a:path w="2448" h="446">
                  <a:moveTo>
                    <a:pt x="0" y="20"/>
                  </a:moveTo>
                  <a:cubicBezTo>
                    <a:pt x="54" y="56"/>
                    <a:pt x="173" y="170"/>
                    <a:pt x="323" y="236"/>
                  </a:cubicBezTo>
                  <a:cubicBezTo>
                    <a:pt x="473" y="302"/>
                    <a:pt x="737" y="384"/>
                    <a:pt x="899" y="415"/>
                  </a:cubicBezTo>
                  <a:cubicBezTo>
                    <a:pt x="1061" y="446"/>
                    <a:pt x="1167" y="432"/>
                    <a:pt x="1296" y="424"/>
                  </a:cubicBezTo>
                  <a:cubicBezTo>
                    <a:pt x="1425" y="416"/>
                    <a:pt x="1556" y="395"/>
                    <a:pt x="1674" y="368"/>
                  </a:cubicBezTo>
                  <a:cubicBezTo>
                    <a:pt x="1792" y="341"/>
                    <a:pt x="1908" y="303"/>
                    <a:pt x="2004" y="264"/>
                  </a:cubicBezTo>
                  <a:cubicBezTo>
                    <a:pt x="2100" y="225"/>
                    <a:pt x="2176" y="176"/>
                    <a:pt x="2250" y="132"/>
                  </a:cubicBezTo>
                  <a:cubicBezTo>
                    <a:pt x="2324" y="88"/>
                    <a:pt x="2407" y="27"/>
                    <a:pt x="2448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5" name="任意多边形 75804"/>
            <p:cNvSpPr/>
            <p:nvPr/>
          </p:nvSpPr>
          <p:spPr>
            <a:xfrm>
              <a:off x="375" y="3503"/>
              <a:ext cx="2533" cy="306"/>
            </a:xfrm>
            <a:custGeom>
              <a:avLst/>
              <a:gdLst/>
              <a:ahLst/>
              <a:cxnLst/>
              <a:rect l="0" t="0" r="0" b="0"/>
              <a:pathLst>
                <a:path w="2502" h="300">
                  <a:moveTo>
                    <a:pt x="0" y="29"/>
                  </a:moveTo>
                  <a:cubicBezTo>
                    <a:pt x="47" y="49"/>
                    <a:pt x="189" y="117"/>
                    <a:pt x="293" y="151"/>
                  </a:cubicBezTo>
                  <a:cubicBezTo>
                    <a:pt x="397" y="185"/>
                    <a:pt x="494" y="214"/>
                    <a:pt x="623" y="236"/>
                  </a:cubicBezTo>
                  <a:cubicBezTo>
                    <a:pt x="752" y="258"/>
                    <a:pt x="921" y="275"/>
                    <a:pt x="1067" y="283"/>
                  </a:cubicBezTo>
                  <a:cubicBezTo>
                    <a:pt x="1213" y="291"/>
                    <a:pt x="1337" y="300"/>
                    <a:pt x="1501" y="283"/>
                  </a:cubicBezTo>
                  <a:cubicBezTo>
                    <a:pt x="1665" y="266"/>
                    <a:pt x="1882" y="227"/>
                    <a:pt x="2049" y="180"/>
                  </a:cubicBezTo>
                  <a:cubicBezTo>
                    <a:pt x="2216" y="133"/>
                    <a:pt x="2408" y="37"/>
                    <a:pt x="250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6" name="文本框 75805"/>
            <p:cNvSpPr txBox="1"/>
            <p:nvPr/>
          </p:nvSpPr>
          <p:spPr>
            <a:xfrm>
              <a:off x="428" y="3350"/>
              <a:ext cx="3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75807" name="文本框 75806"/>
            <p:cNvSpPr txBox="1"/>
            <p:nvPr/>
          </p:nvSpPr>
          <p:spPr>
            <a:xfrm>
              <a:off x="5324" y="2016"/>
              <a:ext cx="3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75808" name="文本框 75807"/>
            <p:cNvSpPr txBox="1"/>
            <p:nvPr/>
          </p:nvSpPr>
          <p:spPr>
            <a:xfrm>
              <a:off x="428" y="2246"/>
              <a:ext cx="3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60</a:t>
              </a:r>
            </a:p>
          </p:txBody>
        </p:sp>
        <p:sp>
          <p:nvSpPr>
            <p:cNvPr id="75809" name="文本框 75808"/>
            <p:cNvSpPr txBox="1"/>
            <p:nvPr/>
          </p:nvSpPr>
          <p:spPr>
            <a:xfrm>
              <a:off x="5323" y="2870"/>
              <a:ext cx="38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75810" name="文本框 75809"/>
            <p:cNvSpPr txBox="1"/>
            <p:nvPr/>
          </p:nvSpPr>
          <p:spPr>
            <a:xfrm>
              <a:off x="3263" y="2736"/>
              <a:ext cx="29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西风带</a:t>
              </a:r>
            </a:p>
          </p:txBody>
        </p:sp>
        <p:sp>
          <p:nvSpPr>
            <p:cNvPr id="75811" name="文本框 75810"/>
            <p:cNvSpPr txBox="1"/>
            <p:nvPr/>
          </p:nvSpPr>
          <p:spPr>
            <a:xfrm>
              <a:off x="430" y="2832"/>
              <a:ext cx="29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西风带</a:t>
              </a:r>
            </a:p>
          </p:txBody>
        </p:sp>
      </p:grpSp>
      <p:sp>
        <p:nvSpPr>
          <p:cNvPr id="2" name="标题 1"/>
          <p:cNvSpPr>
            <a:spLocks noGrp="1"/>
          </p:cNvSpPr>
          <p:nvPr/>
        </p:nvSpPr>
        <p:spPr>
          <a:xfrm>
            <a:off x="4114800" y="0"/>
            <a:ext cx="409765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60120"/>
            <a:ext cx="10012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/>
              <a:t>2.</a:t>
            </a:r>
            <a:r>
              <a:rPr lang="zh-CN" altLang="en-US" sz="3200" b="1" dirty="0"/>
              <a:t>为什么</a:t>
            </a:r>
            <a:r>
              <a:rPr lang="zh-CN" altLang="en-US" sz="3200" b="1" dirty="0">
                <a:sym typeface="+mn-ea"/>
              </a:rPr>
              <a:t>美洲西部的温带海洋性气候分布狭窄？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分）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82880" y="2103120"/>
            <a:ext cx="2765425" cy="2862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6675" indent="-66675"/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美洲西部有高大的南北走向的山系，阻挡了来自海洋的西风。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8433" descr="亚洲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8434"/>
          <p:cNvGrpSpPr/>
          <p:nvPr/>
        </p:nvGrpSpPr>
        <p:grpSpPr>
          <a:xfrm>
            <a:off x="6429375" y="3581400"/>
            <a:ext cx="1495425" cy="573088"/>
            <a:chOff x="3090" y="2244"/>
            <a:chExt cx="924" cy="373"/>
          </a:xfrm>
        </p:grpSpPr>
        <p:sp>
          <p:nvSpPr>
            <p:cNvPr id="18436" name="任意多边形 18435"/>
            <p:cNvSpPr/>
            <p:nvPr/>
          </p:nvSpPr>
          <p:spPr>
            <a:xfrm>
              <a:off x="3090" y="2562"/>
              <a:ext cx="186" cy="48"/>
            </a:xfrm>
            <a:custGeom>
              <a:avLst/>
              <a:gdLst/>
              <a:ahLst/>
              <a:cxnLst/>
              <a:rect l="0" t="0" r="0" b="0"/>
              <a:pathLst>
                <a:path w="186" h="48">
                  <a:moveTo>
                    <a:pt x="0" y="0"/>
                  </a:moveTo>
                  <a:cubicBezTo>
                    <a:pt x="43" y="6"/>
                    <a:pt x="61" y="14"/>
                    <a:pt x="102" y="0"/>
                  </a:cubicBezTo>
                  <a:cubicBezTo>
                    <a:pt x="124" y="15"/>
                    <a:pt x="157" y="48"/>
                    <a:pt x="186" y="48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任意多边形 18436"/>
            <p:cNvSpPr/>
            <p:nvPr/>
          </p:nvSpPr>
          <p:spPr>
            <a:xfrm>
              <a:off x="3270" y="2496"/>
              <a:ext cx="132" cy="121"/>
            </a:xfrm>
            <a:custGeom>
              <a:avLst/>
              <a:gdLst/>
              <a:ahLst/>
              <a:cxnLst/>
              <a:rect l="0" t="0" r="0" b="0"/>
              <a:pathLst>
                <a:path w="132" h="121">
                  <a:moveTo>
                    <a:pt x="0" y="114"/>
                  </a:moveTo>
                  <a:cubicBezTo>
                    <a:pt x="29" y="95"/>
                    <a:pt x="11" y="100"/>
                    <a:pt x="54" y="114"/>
                  </a:cubicBezTo>
                  <a:cubicBezTo>
                    <a:pt x="60" y="116"/>
                    <a:pt x="72" y="120"/>
                    <a:pt x="72" y="120"/>
                  </a:cubicBezTo>
                  <a:cubicBezTo>
                    <a:pt x="82" y="118"/>
                    <a:pt x="95" y="121"/>
                    <a:pt x="102" y="114"/>
                  </a:cubicBezTo>
                  <a:cubicBezTo>
                    <a:pt x="106" y="110"/>
                    <a:pt x="100" y="101"/>
                    <a:pt x="96" y="96"/>
                  </a:cubicBezTo>
                  <a:cubicBezTo>
                    <a:pt x="85" y="82"/>
                    <a:pt x="57" y="76"/>
                    <a:pt x="42" y="66"/>
                  </a:cubicBezTo>
                  <a:cubicBezTo>
                    <a:pt x="38" y="60"/>
                    <a:pt x="22" y="40"/>
                    <a:pt x="24" y="30"/>
                  </a:cubicBezTo>
                  <a:cubicBezTo>
                    <a:pt x="27" y="11"/>
                    <a:pt x="72" y="0"/>
                    <a:pt x="72" y="0"/>
                  </a:cubicBezTo>
                  <a:cubicBezTo>
                    <a:pt x="116" y="7"/>
                    <a:pt x="96" y="6"/>
                    <a:pt x="132" y="6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任意多边形 18437"/>
            <p:cNvSpPr/>
            <p:nvPr/>
          </p:nvSpPr>
          <p:spPr>
            <a:xfrm>
              <a:off x="3396" y="2244"/>
              <a:ext cx="390" cy="252"/>
            </a:xfrm>
            <a:custGeom>
              <a:avLst/>
              <a:gdLst/>
              <a:ahLst/>
              <a:cxnLst/>
              <a:rect l="0" t="0" r="0" b="0"/>
              <a:pathLst>
                <a:path w="390" h="252">
                  <a:moveTo>
                    <a:pt x="0" y="252"/>
                  </a:moveTo>
                  <a:cubicBezTo>
                    <a:pt x="28" y="245"/>
                    <a:pt x="47" y="249"/>
                    <a:pt x="36" y="216"/>
                  </a:cubicBezTo>
                  <a:cubicBezTo>
                    <a:pt x="38" y="204"/>
                    <a:pt x="34" y="189"/>
                    <a:pt x="42" y="180"/>
                  </a:cubicBezTo>
                  <a:cubicBezTo>
                    <a:pt x="50" y="170"/>
                    <a:pt x="66" y="172"/>
                    <a:pt x="78" y="168"/>
                  </a:cubicBezTo>
                  <a:cubicBezTo>
                    <a:pt x="84" y="166"/>
                    <a:pt x="96" y="162"/>
                    <a:pt x="96" y="162"/>
                  </a:cubicBezTo>
                  <a:cubicBezTo>
                    <a:pt x="107" y="146"/>
                    <a:pt x="120" y="108"/>
                    <a:pt x="120" y="108"/>
                  </a:cubicBezTo>
                  <a:cubicBezTo>
                    <a:pt x="122" y="90"/>
                    <a:pt x="126" y="72"/>
                    <a:pt x="126" y="54"/>
                  </a:cubicBezTo>
                  <a:cubicBezTo>
                    <a:pt x="126" y="48"/>
                    <a:pt x="120" y="42"/>
                    <a:pt x="120" y="36"/>
                  </a:cubicBezTo>
                  <a:cubicBezTo>
                    <a:pt x="120" y="12"/>
                    <a:pt x="144" y="6"/>
                    <a:pt x="162" y="0"/>
                  </a:cubicBezTo>
                  <a:cubicBezTo>
                    <a:pt x="203" y="8"/>
                    <a:pt x="242" y="20"/>
                    <a:pt x="282" y="30"/>
                  </a:cubicBezTo>
                  <a:cubicBezTo>
                    <a:pt x="289" y="52"/>
                    <a:pt x="293" y="74"/>
                    <a:pt x="300" y="96"/>
                  </a:cubicBezTo>
                  <a:cubicBezTo>
                    <a:pt x="302" y="128"/>
                    <a:pt x="286" y="207"/>
                    <a:pt x="330" y="222"/>
                  </a:cubicBezTo>
                  <a:cubicBezTo>
                    <a:pt x="336" y="218"/>
                    <a:pt x="348" y="210"/>
                    <a:pt x="348" y="210"/>
                  </a:cubicBezTo>
                  <a:cubicBezTo>
                    <a:pt x="373" y="226"/>
                    <a:pt x="359" y="222"/>
                    <a:pt x="390" y="222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9" name="任意多边形 18438"/>
            <p:cNvSpPr/>
            <p:nvPr/>
          </p:nvSpPr>
          <p:spPr>
            <a:xfrm>
              <a:off x="3774" y="2286"/>
              <a:ext cx="240" cy="198"/>
            </a:xfrm>
            <a:custGeom>
              <a:avLst/>
              <a:gdLst/>
              <a:ahLst/>
              <a:cxnLst/>
              <a:rect l="0" t="0" r="0" b="0"/>
              <a:pathLst>
                <a:path w="240" h="198">
                  <a:moveTo>
                    <a:pt x="0" y="198"/>
                  </a:moveTo>
                  <a:cubicBezTo>
                    <a:pt x="34" y="187"/>
                    <a:pt x="68" y="179"/>
                    <a:pt x="102" y="168"/>
                  </a:cubicBezTo>
                  <a:cubicBezTo>
                    <a:pt x="117" y="146"/>
                    <a:pt x="128" y="116"/>
                    <a:pt x="150" y="102"/>
                  </a:cubicBezTo>
                  <a:cubicBezTo>
                    <a:pt x="162" y="66"/>
                    <a:pt x="187" y="54"/>
                    <a:pt x="222" y="42"/>
                  </a:cubicBezTo>
                  <a:cubicBezTo>
                    <a:pt x="235" y="3"/>
                    <a:pt x="225" y="15"/>
                    <a:pt x="240" y="0"/>
                  </a:cubicBez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18439"/>
          <p:cNvGrpSpPr/>
          <p:nvPr/>
        </p:nvGrpSpPr>
        <p:grpSpPr>
          <a:xfrm>
            <a:off x="6086475" y="4095750"/>
            <a:ext cx="2152650" cy="571500"/>
            <a:chOff x="2874" y="2580"/>
            <a:chExt cx="1356" cy="360"/>
          </a:xfrm>
        </p:grpSpPr>
        <p:sp>
          <p:nvSpPr>
            <p:cNvPr id="18441" name="任意多边形 18440"/>
            <p:cNvSpPr/>
            <p:nvPr/>
          </p:nvSpPr>
          <p:spPr>
            <a:xfrm>
              <a:off x="2874" y="2580"/>
              <a:ext cx="288" cy="60"/>
            </a:xfrm>
            <a:custGeom>
              <a:avLst/>
              <a:gdLst/>
              <a:ahLst/>
              <a:cxnLst/>
              <a:rect l="0" t="0" r="0" b="0"/>
              <a:pathLst>
                <a:path w="288" h="60">
                  <a:moveTo>
                    <a:pt x="0" y="48"/>
                  </a:moveTo>
                  <a:cubicBezTo>
                    <a:pt x="14" y="6"/>
                    <a:pt x="92" y="23"/>
                    <a:pt x="132" y="18"/>
                  </a:cubicBezTo>
                  <a:cubicBezTo>
                    <a:pt x="186" y="0"/>
                    <a:pt x="233" y="60"/>
                    <a:pt x="288" y="6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任意多边形 18441"/>
            <p:cNvSpPr/>
            <p:nvPr/>
          </p:nvSpPr>
          <p:spPr>
            <a:xfrm>
              <a:off x="3156" y="2646"/>
              <a:ext cx="252" cy="271"/>
            </a:xfrm>
            <a:custGeom>
              <a:avLst/>
              <a:gdLst/>
              <a:ahLst/>
              <a:cxnLst/>
              <a:rect l="0" t="0" r="0" b="0"/>
              <a:pathLst>
                <a:path w="252" h="271">
                  <a:moveTo>
                    <a:pt x="0" y="0"/>
                  </a:moveTo>
                  <a:cubicBezTo>
                    <a:pt x="4" y="6"/>
                    <a:pt x="7" y="13"/>
                    <a:pt x="12" y="18"/>
                  </a:cubicBezTo>
                  <a:cubicBezTo>
                    <a:pt x="17" y="23"/>
                    <a:pt x="25" y="25"/>
                    <a:pt x="30" y="30"/>
                  </a:cubicBezTo>
                  <a:cubicBezTo>
                    <a:pt x="53" y="57"/>
                    <a:pt x="56" y="77"/>
                    <a:pt x="84" y="96"/>
                  </a:cubicBezTo>
                  <a:cubicBezTo>
                    <a:pt x="92" y="121"/>
                    <a:pt x="107" y="143"/>
                    <a:pt x="114" y="168"/>
                  </a:cubicBezTo>
                  <a:cubicBezTo>
                    <a:pt x="126" y="210"/>
                    <a:pt x="124" y="244"/>
                    <a:pt x="162" y="270"/>
                  </a:cubicBezTo>
                  <a:cubicBezTo>
                    <a:pt x="173" y="237"/>
                    <a:pt x="169" y="218"/>
                    <a:pt x="186" y="252"/>
                  </a:cubicBezTo>
                  <a:cubicBezTo>
                    <a:pt x="189" y="258"/>
                    <a:pt x="190" y="264"/>
                    <a:pt x="192" y="270"/>
                  </a:cubicBezTo>
                  <a:cubicBezTo>
                    <a:pt x="244" y="263"/>
                    <a:pt x="226" y="271"/>
                    <a:pt x="252" y="258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任意多边形 18442"/>
            <p:cNvSpPr/>
            <p:nvPr/>
          </p:nvSpPr>
          <p:spPr>
            <a:xfrm>
              <a:off x="3390" y="2730"/>
              <a:ext cx="282" cy="210"/>
            </a:xfrm>
            <a:custGeom>
              <a:avLst/>
              <a:gdLst/>
              <a:ahLst/>
              <a:cxnLst/>
              <a:rect l="0" t="0" r="0" b="0"/>
              <a:pathLst>
                <a:path w="282" h="210">
                  <a:moveTo>
                    <a:pt x="0" y="192"/>
                  </a:moveTo>
                  <a:cubicBezTo>
                    <a:pt x="12" y="196"/>
                    <a:pt x="24" y="200"/>
                    <a:pt x="36" y="204"/>
                  </a:cubicBezTo>
                  <a:cubicBezTo>
                    <a:pt x="42" y="206"/>
                    <a:pt x="54" y="210"/>
                    <a:pt x="54" y="210"/>
                  </a:cubicBezTo>
                  <a:cubicBezTo>
                    <a:pt x="65" y="194"/>
                    <a:pt x="78" y="156"/>
                    <a:pt x="78" y="156"/>
                  </a:cubicBezTo>
                  <a:cubicBezTo>
                    <a:pt x="79" y="148"/>
                    <a:pt x="78" y="100"/>
                    <a:pt x="96" y="90"/>
                  </a:cubicBezTo>
                  <a:cubicBezTo>
                    <a:pt x="101" y="87"/>
                    <a:pt x="185" y="61"/>
                    <a:pt x="192" y="60"/>
                  </a:cubicBezTo>
                  <a:cubicBezTo>
                    <a:pt x="212" y="30"/>
                    <a:pt x="255" y="27"/>
                    <a:pt x="282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任意多边形 18443"/>
            <p:cNvSpPr/>
            <p:nvPr/>
          </p:nvSpPr>
          <p:spPr>
            <a:xfrm>
              <a:off x="3648" y="2586"/>
              <a:ext cx="582" cy="168"/>
            </a:xfrm>
            <a:custGeom>
              <a:avLst/>
              <a:gdLst/>
              <a:ahLst/>
              <a:cxnLst/>
              <a:rect l="0" t="0" r="0" b="0"/>
              <a:pathLst>
                <a:path w="582" h="168">
                  <a:moveTo>
                    <a:pt x="0" y="168"/>
                  </a:moveTo>
                  <a:cubicBezTo>
                    <a:pt x="26" y="151"/>
                    <a:pt x="34" y="125"/>
                    <a:pt x="60" y="108"/>
                  </a:cubicBezTo>
                  <a:cubicBezTo>
                    <a:pt x="75" y="63"/>
                    <a:pt x="126" y="87"/>
                    <a:pt x="168" y="90"/>
                  </a:cubicBezTo>
                  <a:cubicBezTo>
                    <a:pt x="194" y="99"/>
                    <a:pt x="214" y="111"/>
                    <a:pt x="240" y="120"/>
                  </a:cubicBezTo>
                  <a:cubicBezTo>
                    <a:pt x="246" y="122"/>
                    <a:pt x="258" y="126"/>
                    <a:pt x="258" y="126"/>
                  </a:cubicBezTo>
                  <a:cubicBezTo>
                    <a:pt x="351" y="95"/>
                    <a:pt x="258" y="134"/>
                    <a:pt x="306" y="96"/>
                  </a:cubicBezTo>
                  <a:cubicBezTo>
                    <a:pt x="312" y="91"/>
                    <a:pt x="353" y="84"/>
                    <a:pt x="354" y="84"/>
                  </a:cubicBezTo>
                  <a:cubicBezTo>
                    <a:pt x="398" y="81"/>
                    <a:pt x="442" y="80"/>
                    <a:pt x="486" y="78"/>
                  </a:cubicBezTo>
                  <a:cubicBezTo>
                    <a:pt x="498" y="74"/>
                    <a:pt x="511" y="73"/>
                    <a:pt x="522" y="66"/>
                  </a:cubicBezTo>
                  <a:cubicBezTo>
                    <a:pt x="534" y="58"/>
                    <a:pt x="558" y="42"/>
                    <a:pt x="558" y="42"/>
                  </a:cubicBezTo>
                  <a:cubicBezTo>
                    <a:pt x="564" y="25"/>
                    <a:pt x="569" y="13"/>
                    <a:pt x="582" y="0"/>
                  </a:cubicBez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8444"/>
          <p:cNvGrpSpPr/>
          <p:nvPr/>
        </p:nvGrpSpPr>
        <p:grpSpPr>
          <a:xfrm>
            <a:off x="6438900" y="2124075"/>
            <a:ext cx="1981200" cy="1019175"/>
            <a:chOff x="3096" y="1338"/>
            <a:chExt cx="1248" cy="642"/>
          </a:xfrm>
        </p:grpSpPr>
        <p:sp>
          <p:nvSpPr>
            <p:cNvPr id="18446" name="任意多边形 18445"/>
            <p:cNvSpPr/>
            <p:nvPr/>
          </p:nvSpPr>
          <p:spPr>
            <a:xfrm>
              <a:off x="3096" y="1830"/>
              <a:ext cx="292" cy="150"/>
            </a:xfrm>
            <a:custGeom>
              <a:avLst/>
              <a:gdLst/>
              <a:ahLst/>
              <a:cxnLst/>
              <a:rect l="0" t="0" r="0" b="0"/>
              <a:pathLst>
                <a:path w="292" h="150">
                  <a:moveTo>
                    <a:pt x="0" y="150"/>
                  </a:moveTo>
                  <a:cubicBezTo>
                    <a:pt x="17" y="125"/>
                    <a:pt x="38" y="123"/>
                    <a:pt x="66" y="114"/>
                  </a:cubicBezTo>
                  <a:cubicBezTo>
                    <a:pt x="155" y="84"/>
                    <a:pt x="174" y="78"/>
                    <a:pt x="276" y="72"/>
                  </a:cubicBezTo>
                  <a:cubicBezTo>
                    <a:pt x="292" y="25"/>
                    <a:pt x="288" y="49"/>
                    <a:pt x="288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任意多边形 18446"/>
            <p:cNvSpPr/>
            <p:nvPr/>
          </p:nvSpPr>
          <p:spPr>
            <a:xfrm>
              <a:off x="3390" y="1638"/>
              <a:ext cx="360" cy="216"/>
            </a:xfrm>
            <a:custGeom>
              <a:avLst/>
              <a:gdLst/>
              <a:ahLst/>
              <a:cxnLst/>
              <a:rect l="0" t="0" r="0" b="0"/>
              <a:pathLst>
                <a:path w="360" h="216">
                  <a:moveTo>
                    <a:pt x="0" y="216"/>
                  </a:moveTo>
                  <a:cubicBezTo>
                    <a:pt x="8" y="191"/>
                    <a:pt x="21" y="194"/>
                    <a:pt x="42" y="180"/>
                  </a:cubicBezTo>
                  <a:cubicBezTo>
                    <a:pt x="46" y="174"/>
                    <a:pt x="48" y="166"/>
                    <a:pt x="54" y="162"/>
                  </a:cubicBezTo>
                  <a:cubicBezTo>
                    <a:pt x="70" y="152"/>
                    <a:pt x="90" y="150"/>
                    <a:pt x="108" y="144"/>
                  </a:cubicBezTo>
                  <a:cubicBezTo>
                    <a:pt x="134" y="135"/>
                    <a:pt x="155" y="122"/>
                    <a:pt x="180" y="114"/>
                  </a:cubicBezTo>
                  <a:cubicBezTo>
                    <a:pt x="195" y="91"/>
                    <a:pt x="202" y="87"/>
                    <a:pt x="228" y="96"/>
                  </a:cubicBezTo>
                  <a:cubicBezTo>
                    <a:pt x="342" y="87"/>
                    <a:pt x="269" y="101"/>
                    <a:pt x="330" y="60"/>
                  </a:cubicBezTo>
                  <a:cubicBezTo>
                    <a:pt x="337" y="49"/>
                    <a:pt x="360" y="11"/>
                    <a:pt x="36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任意多边形 18447"/>
            <p:cNvSpPr/>
            <p:nvPr/>
          </p:nvSpPr>
          <p:spPr>
            <a:xfrm>
              <a:off x="3750" y="1338"/>
              <a:ext cx="594" cy="372"/>
            </a:xfrm>
            <a:custGeom>
              <a:avLst/>
              <a:gdLst/>
              <a:ahLst/>
              <a:cxnLst/>
              <a:rect l="0" t="0" r="0" b="0"/>
              <a:pathLst>
                <a:path w="594" h="372">
                  <a:moveTo>
                    <a:pt x="0" y="318"/>
                  </a:moveTo>
                  <a:cubicBezTo>
                    <a:pt x="26" y="280"/>
                    <a:pt x="59" y="265"/>
                    <a:pt x="96" y="240"/>
                  </a:cubicBezTo>
                  <a:cubicBezTo>
                    <a:pt x="152" y="243"/>
                    <a:pt x="195" y="241"/>
                    <a:pt x="246" y="258"/>
                  </a:cubicBezTo>
                  <a:cubicBezTo>
                    <a:pt x="279" y="308"/>
                    <a:pt x="276" y="291"/>
                    <a:pt x="324" y="318"/>
                  </a:cubicBezTo>
                  <a:cubicBezTo>
                    <a:pt x="337" y="325"/>
                    <a:pt x="346" y="337"/>
                    <a:pt x="360" y="342"/>
                  </a:cubicBezTo>
                  <a:cubicBezTo>
                    <a:pt x="418" y="361"/>
                    <a:pt x="480" y="363"/>
                    <a:pt x="540" y="372"/>
                  </a:cubicBezTo>
                  <a:cubicBezTo>
                    <a:pt x="584" y="343"/>
                    <a:pt x="569" y="350"/>
                    <a:pt x="594" y="312"/>
                  </a:cubicBezTo>
                  <a:cubicBezTo>
                    <a:pt x="588" y="240"/>
                    <a:pt x="582" y="198"/>
                    <a:pt x="588" y="126"/>
                  </a:cubicBezTo>
                  <a:cubicBezTo>
                    <a:pt x="586" y="104"/>
                    <a:pt x="586" y="82"/>
                    <a:pt x="582" y="60"/>
                  </a:cubicBezTo>
                  <a:cubicBezTo>
                    <a:pt x="579" y="40"/>
                    <a:pt x="564" y="21"/>
                    <a:pt x="564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18448"/>
          <p:cNvGrpSpPr/>
          <p:nvPr/>
        </p:nvGrpSpPr>
        <p:grpSpPr>
          <a:xfrm>
            <a:off x="6324600" y="4267200"/>
            <a:ext cx="1047750" cy="1504950"/>
            <a:chOff x="3012" y="2652"/>
            <a:chExt cx="660" cy="948"/>
          </a:xfrm>
        </p:grpSpPr>
        <p:sp>
          <p:nvSpPr>
            <p:cNvPr id="18450" name="任意多边形 18449"/>
            <p:cNvSpPr/>
            <p:nvPr/>
          </p:nvSpPr>
          <p:spPr>
            <a:xfrm>
              <a:off x="3012" y="2652"/>
              <a:ext cx="258" cy="252"/>
            </a:xfrm>
            <a:custGeom>
              <a:avLst/>
              <a:gdLst/>
              <a:ahLst/>
              <a:cxnLst/>
              <a:rect l="0" t="0" r="0" b="0"/>
              <a:pathLst>
                <a:path w="258" h="252">
                  <a:moveTo>
                    <a:pt x="0" y="0"/>
                  </a:moveTo>
                  <a:cubicBezTo>
                    <a:pt x="14" y="2"/>
                    <a:pt x="28" y="3"/>
                    <a:pt x="42" y="6"/>
                  </a:cubicBezTo>
                  <a:cubicBezTo>
                    <a:pt x="54" y="9"/>
                    <a:pt x="78" y="18"/>
                    <a:pt x="78" y="18"/>
                  </a:cubicBezTo>
                  <a:cubicBezTo>
                    <a:pt x="106" y="59"/>
                    <a:pt x="88" y="49"/>
                    <a:pt x="120" y="60"/>
                  </a:cubicBezTo>
                  <a:cubicBezTo>
                    <a:pt x="124" y="66"/>
                    <a:pt x="127" y="73"/>
                    <a:pt x="132" y="78"/>
                  </a:cubicBezTo>
                  <a:cubicBezTo>
                    <a:pt x="143" y="87"/>
                    <a:pt x="168" y="102"/>
                    <a:pt x="168" y="102"/>
                  </a:cubicBezTo>
                  <a:cubicBezTo>
                    <a:pt x="188" y="132"/>
                    <a:pt x="208" y="162"/>
                    <a:pt x="228" y="192"/>
                  </a:cubicBezTo>
                  <a:cubicBezTo>
                    <a:pt x="240" y="210"/>
                    <a:pt x="243" y="237"/>
                    <a:pt x="258" y="252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任意多边形 18450"/>
            <p:cNvSpPr/>
            <p:nvPr/>
          </p:nvSpPr>
          <p:spPr>
            <a:xfrm>
              <a:off x="3270" y="2898"/>
              <a:ext cx="131" cy="300"/>
            </a:xfrm>
            <a:custGeom>
              <a:avLst/>
              <a:gdLst/>
              <a:ahLst/>
              <a:cxnLst/>
              <a:rect l="0" t="0" r="0" b="0"/>
              <a:pathLst>
                <a:path w="131" h="300">
                  <a:moveTo>
                    <a:pt x="0" y="0"/>
                  </a:moveTo>
                  <a:cubicBezTo>
                    <a:pt x="10" y="29"/>
                    <a:pt x="17" y="54"/>
                    <a:pt x="24" y="84"/>
                  </a:cubicBezTo>
                  <a:cubicBezTo>
                    <a:pt x="26" y="90"/>
                    <a:pt x="25" y="98"/>
                    <a:pt x="30" y="102"/>
                  </a:cubicBezTo>
                  <a:cubicBezTo>
                    <a:pt x="40" y="109"/>
                    <a:pt x="66" y="114"/>
                    <a:pt x="66" y="114"/>
                  </a:cubicBezTo>
                  <a:cubicBezTo>
                    <a:pt x="89" y="148"/>
                    <a:pt x="85" y="193"/>
                    <a:pt x="120" y="216"/>
                  </a:cubicBezTo>
                  <a:cubicBezTo>
                    <a:pt x="131" y="249"/>
                    <a:pt x="108" y="266"/>
                    <a:pt x="84" y="282"/>
                  </a:cubicBezTo>
                  <a:cubicBezTo>
                    <a:pt x="82" y="288"/>
                    <a:pt x="78" y="300"/>
                    <a:pt x="78" y="30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任意多边形 18451"/>
            <p:cNvSpPr/>
            <p:nvPr/>
          </p:nvSpPr>
          <p:spPr>
            <a:xfrm>
              <a:off x="3348" y="3204"/>
              <a:ext cx="324" cy="396"/>
            </a:xfrm>
            <a:custGeom>
              <a:avLst/>
              <a:gdLst/>
              <a:ahLst/>
              <a:cxnLst/>
              <a:rect l="0" t="0" r="0" b="0"/>
              <a:pathLst>
                <a:path w="324" h="396">
                  <a:moveTo>
                    <a:pt x="0" y="0"/>
                  </a:moveTo>
                  <a:cubicBezTo>
                    <a:pt x="51" y="34"/>
                    <a:pt x="22" y="22"/>
                    <a:pt x="90" y="30"/>
                  </a:cubicBezTo>
                  <a:cubicBezTo>
                    <a:pt x="118" y="115"/>
                    <a:pt x="89" y="66"/>
                    <a:pt x="258" y="72"/>
                  </a:cubicBezTo>
                  <a:cubicBezTo>
                    <a:pt x="267" y="99"/>
                    <a:pt x="284" y="120"/>
                    <a:pt x="300" y="144"/>
                  </a:cubicBezTo>
                  <a:cubicBezTo>
                    <a:pt x="311" y="160"/>
                    <a:pt x="312" y="180"/>
                    <a:pt x="318" y="198"/>
                  </a:cubicBezTo>
                  <a:cubicBezTo>
                    <a:pt x="320" y="204"/>
                    <a:pt x="324" y="216"/>
                    <a:pt x="324" y="216"/>
                  </a:cubicBezTo>
                  <a:cubicBezTo>
                    <a:pt x="318" y="234"/>
                    <a:pt x="317" y="254"/>
                    <a:pt x="306" y="270"/>
                  </a:cubicBezTo>
                  <a:cubicBezTo>
                    <a:pt x="298" y="282"/>
                    <a:pt x="282" y="306"/>
                    <a:pt x="282" y="306"/>
                  </a:cubicBezTo>
                  <a:cubicBezTo>
                    <a:pt x="286" y="345"/>
                    <a:pt x="284" y="365"/>
                    <a:pt x="300" y="396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18452"/>
          <p:cNvGrpSpPr/>
          <p:nvPr/>
        </p:nvGrpSpPr>
        <p:grpSpPr>
          <a:xfrm>
            <a:off x="5162550" y="4362450"/>
            <a:ext cx="819150" cy="647700"/>
            <a:chOff x="2292" y="2748"/>
            <a:chExt cx="516" cy="408"/>
          </a:xfrm>
        </p:grpSpPr>
        <p:sp>
          <p:nvSpPr>
            <p:cNvPr id="18454" name="任意多边形 18453"/>
            <p:cNvSpPr/>
            <p:nvPr/>
          </p:nvSpPr>
          <p:spPr>
            <a:xfrm>
              <a:off x="2292" y="2748"/>
              <a:ext cx="102" cy="222"/>
            </a:xfrm>
            <a:custGeom>
              <a:avLst/>
              <a:gdLst/>
              <a:ahLst/>
              <a:cxnLst/>
              <a:rect l="0" t="0" r="0" b="0"/>
              <a:pathLst>
                <a:path w="102" h="222">
                  <a:moveTo>
                    <a:pt x="42" y="0"/>
                  </a:moveTo>
                  <a:cubicBezTo>
                    <a:pt x="36" y="2"/>
                    <a:pt x="28" y="2"/>
                    <a:pt x="24" y="6"/>
                  </a:cubicBezTo>
                  <a:cubicBezTo>
                    <a:pt x="14" y="16"/>
                    <a:pt x="0" y="42"/>
                    <a:pt x="0" y="42"/>
                  </a:cubicBezTo>
                  <a:cubicBezTo>
                    <a:pt x="5" y="90"/>
                    <a:pt x="9" y="118"/>
                    <a:pt x="48" y="144"/>
                  </a:cubicBezTo>
                  <a:cubicBezTo>
                    <a:pt x="54" y="163"/>
                    <a:pt x="60" y="186"/>
                    <a:pt x="78" y="198"/>
                  </a:cubicBezTo>
                  <a:cubicBezTo>
                    <a:pt x="100" y="212"/>
                    <a:pt x="93" y="204"/>
                    <a:pt x="102" y="222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任意多边形 18454"/>
            <p:cNvSpPr/>
            <p:nvPr/>
          </p:nvSpPr>
          <p:spPr>
            <a:xfrm>
              <a:off x="2394" y="2958"/>
              <a:ext cx="282" cy="42"/>
            </a:xfrm>
            <a:custGeom>
              <a:avLst/>
              <a:gdLst/>
              <a:ahLst/>
              <a:cxnLst/>
              <a:rect l="0" t="0" r="0" b="0"/>
              <a:pathLst>
                <a:path w="282" h="42">
                  <a:moveTo>
                    <a:pt x="0" y="0"/>
                  </a:moveTo>
                  <a:cubicBezTo>
                    <a:pt x="26" y="9"/>
                    <a:pt x="46" y="21"/>
                    <a:pt x="72" y="30"/>
                  </a:cubicBezTo>
                  <a:cubicBezTo>
                    <a:pt x="78" y="32"/>
                    <a:pt x="90" y="36"/>
                    <a:pt x="90" y="36"/>
                  </a:cubicBezTo>
                  <a:cubicBezTo>
                    <a:pt x="136" y="31"/>
                    <a:pt x="152" y="35"/>
                    <a:pt x="186" y="12"/>
                  </a:cubicBezTo>
                  <a:cubicBezTo>
                    <a:pt x="213" y="19"/>
                    <a:pt x="237" y="25"/>
                    <a:pt x="264" y="30"/>
                  </a:cubicBezTo>
                  <a:cubicBezTo>
                    <a:pt x="270" y="34"/>
                    <a:pt x="282" y="42"/>
                    <a:pt x="282" y="42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任意多边形 18455"/>
            <p:cNvSpPr/>
            <p:nvPr/>
          </p:nvSpPr>
          <p:spPr>
            <a:xfrm>
              <a:off x="2676" y="3006"/>
              <a:ext cx="132" cy="150"/>
            </a:xfrm>
            <a:custGeom>
              <a:avLst/>
              <a:gdLst/>
              <a:ahLst/>
              <a:cxnLst/>
              <a:rect l="0" t="0" r="0" b="0"/>
              <a:pathLst>
                <a:path w="132" h="150">
                  <a:moveTo>
                    <a:pt x="0" y="0"/>
                  </a:moveTo>
                  <a:cubicBezTo>
                    <a:pt x="16" y="2"/>
                    <a:pt x="32" y="2"/>
                    <a:pt x="48" y="6"/>
                  </a:cubicBezTo>
                  <a:cubicBezTo>
                    <a:pt x="73" y="13"/>
                    <a:pt x="84" y="64"/>
                    <a:pt x="114" y="84"/>
                  </a:cubicBezTo>
                  <a:cubicBezTo>
                    <a:pt x="121" y="106"/>
                    <a:pt x="132" y="127"/>
                    <a:pt x="132" y="15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18456"/>
          <p:cNvGrpSpPr/>
          <p:nvPr/>
        </p:nvGrpSpPr>
        <p:grpSpPr>
          <a:xfrm>
            <a:off x="4333875" y="4033838"/>
            <a:ext cx="1009650" cy="690562"/>
            <a:chOff x="1770" y="2541"/>
            <a:chExt cx="636" cy="435"/>
          </a:xfrm>
        </p:grpSpPr>
        <p:sp>
          <p:nvSpPr>
            <p:cNvPr id="18458" name="任意多边形 18457"/>
            <p:cNvSpPr/>
            <p:nvPr/>
          </p:nvSpPr>
          <p:spPr>
            <a:xfrm>
              <a:off x="2160" y="2544"/>
              <a:ext cx="246" cy="211"/>
            </a:xfrm>
            <a:custGeom>
              <a:avLst/>
              <a:gdLst/>
              <a:ahLst/>
              <a:cxnLst/>
              <a:rect l="0" t="0" r="0" b="0"/>
              <a:pathLst>
                <a:path w="246" h="211">
                  <a:moveTo>
                    <a:pt x="246" y="204"/>
                  </a:moveTo>
                  <a:cubicBezTo>
                    <a:pt x="202" y="189"/>
                    <a:pt x="246" y="211"/>
                    <a:pt x="234" y="180"/>
                  </a:cubicBezTo>
                  <a:cubicBezTo>
                    <a:pt x="228" y="165"/>
                    <a:pt x="186" y="159"/>
                    <a:pt x="174" y="156"/>
                  </a:cubicBezTo>
                  <a:cubicBezTo>
                    <a:pt x="162" y="148"/>
                    <a:pt x="150" y="140"/>
                    <a:pt x="138" y="132"/>
                  </a:cubicBezTo>
                  <a:cubicBezTo>
                    <a:pt x="133" y="128"/>
                    <a:pt x="135" y="120"/>
                    <a:pt x="132" y="114"/>
                  </a:cubicBezTo>
                  <a:cubicBezTo>
                    <a:pt x="122" y="94"/>
                    <a:pt x="120" y="96"/>
                    <a:pt x="102" y="84"/>
                  </a:cubicBezTo>
                  <a:cubicBezTo>
                    <a:pt x="80" y="51"/>
                    <a:pt x="103" y="77"/>
                    <a:pt x="72" y="60"/>
                  </a:cubicBezTo>
                  <a:cubicBezTo>
                    <a:pt x="59" y="53"/>
                    <a:pt x="36" y="36"/>
                    <a:pt x="36" y="36"/>
                  </a:cubicBezTo>
                  <a:cubicBezTo>
                    <a:pt x="25" y="19"/>
                    <a:pt x="14" y="14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任意多边形 18458"/>
            <p:cNvSpPr/>
            <p:nvPr/>
          </p:nvSpPr>
          <p:spPr>
            <a:xfrm>
              <a:off x="1950" y="2541"/>
              <a:ext cx="228" cy="195"/>
            </a:xfrm>
            <a:custGeom>
              <a:avLst/>
              <a:gdLst/>
              <a:ahLst/>
              <a:cxnLst/>
              <a:rect l="0" t="0" r="0" b="0"/>
              <a:pathLst>
                <a:path w="228" h="195">
                  <a:moveTo>
                    <a:pt x="228" y="15"/>
                  </a:moveTo>
                  <a:cubicBezTo>
                    <a:pt x="182" y="0"/>
                    <a:pt x="191" y="27"/>
                    <a:pt x="156" y="39"/>
                  </a:cubicBezTo>
                  <a:cubicBezTo>
                    <a:pt x="138" y="66"/>
                    <a:pt x="121" y="83"/>
                    <a:pt x="90" y="93"/>
                  </a:cubicBezTo>
                  <a:cubicBezTo>
                    <a:pt x="87" y="103"/>
                    <a:pt x="62" y="136"/>
                    <a:pt x="54" y="141"/>
                  </a:cubicBezTo>
                  <a:cubicBezTo>
                    <a:pt x="43" y="148"/>
                    <a:pt x="18" y="153"/>
                    <a:pt x="18" y="153"/>
                  </a:cubicBezTo>
                  <a:cubicBezTo>
                    <a:pt x="5" y="192"/>
                    <a:pt x="15" y="180"/>
                    <a:pt x="0" y="195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任意多边形 18459"/>
            <p:cNvSpPr/>
            <p:nvPr/>
          </p:nvSpPr>
          <p:spPr>
            <a:xfrm>
              <a:off x="1770" y="2724"/>
              <a:ext cx="186" cy="252"/>
            </a:xfrm>
            <a:custGeom>
              <a:avLst/>
              <a:gdLst/>
              <a:ahLst/>
              <a:cxnLst/>
              <a:rect l="0" t="0" r="0" b="0"/>
              <a:pathLst>
                <a:path w="186" h="252">
                  <a:moveTo>
                    <a:pt x="186" y="0"/>
                  </a:moveTo>
                  <a:cubicBezTo>
                    <a:pt x="175" y="32"/>
                    <a:pt x="184" y="13"/>
                    <a:pt x="156" y="54"/>
                  </a:cubicBezTo>
                  <a:cubicBezTo>
                    <a:pt x="149" y="65"/>
                    <a:pt x="132" y="62"/>
                    <a:pt x="120" y="66"/>
                  </a:cubicBezTo>
                  <a:cubicBezTo>
                    <a:pt x="85" y="78"/>
                    <a:pt x="50" y="81"/>
                    <a:pt x="18" y="102"/>
                  </a:cubicBezTo>
                  <a:cubicBezTo>
                    <a:pt x="4" y="173"/>
                    <a:pt x="18" y="85"/>
                    <a:pt x="18" y="174"/>
                  </a:cubicBezTo>
                  <a:cubicBezTo>
                    <a:pt x="18" y="200"/>
                    <a:pt x="0" y="226"/>
                    <a:pt x="0" y="252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1" name="任意多边形 18460"/>
          <p:cNvSpPr/>
          <p:nvPr/>
        </p:nvSpPr>
        <p:spPr>
          <a:xfrm>
            <a:off x="4151313" y="3021013"/>
            <a:ext cx="277812" cy="227012"/>
          </a:xfrm>
          <a:custGeom>
            <a:avLst/>
            <a:gdLst/>
            <a:ahLst/>
            <a:cxnLst/>
            <a:rect l="0" t="0" r="0" b="0"/>
            <a:pathLst>
              <a:path w="175" h="143">
                <a:moveTo>
                  <a:pt x="145" y="17"/>
                </a:moveTo>
                <a:cubicBezTo>
                  <a:pt x="120" y="0"/>
                  <a:pt x="115" y="7"/>
                  <a:pt x="91" y="23"/>
                </a:cubicBezTo>
                <a:cubicBezTo>
                  <a:pt x="28" y="2"/>
                  <a:pt x="74" y="4"/>
                  <a:pt x="43" y="29"/>
                </a:cubicBezTo>
                <a:cubicBezTo>
                  <a:pt x="38" y="33"/>
                  <a:pt x="31" y="33"/>
                  <a:pt x="25" y="35"/>
                </a:cubicBezTo>
                <a:cubicBezTo>
                  <a:pt x="23" y="41"/>
                  <a:pt x="23" y="48"/>
                  <a:pt x="19" y="53"/>
                </a:cubicBezTo>
                <a:cubicBezTo>
                  <a:pt x="14" y="59"/>
                  <a:pt x="2" y="58"/>
                  <a:pt x="1" y="65"/>
                </a:cubicBezTo>
                <a:cubicBezTo>
                  <a:pt x="0" y="72"/>
                  <a:pt x="10" y="76"/>
                  <a:pt x="13" y="83"/>
                </a:cubicBezTo>
                <a:cubicBezTo>
                  <a:pt x="27" y="114"/>
                  <a:pt x="21" y="132"/>
                  <a:pt x="55" y="143"/>
                </a:cubicBezTo>
                <a:cubicBezTo>
                  <a:pt x="91" y="131"/>
                  <a:pt x="131" y="110"/>
                  <a:pt x="163" y="89"/>
                </a:cubicBezTo>
                <a:cubicBezTo>
                  <a:pt x="167" y="83"/>
                  <a:pt x="175" y="78"/>
                  <a:pt x="175" y="71"/>
                </a:cubicBezTo>
                <a:cubicBezTo>
                  <a:pt x="175" y="52"/>
                  <a:pt x="166" y="17"/>
                  <a:pt x="145" y="17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18461"/>
          <p:cNvGrpSpPr/>
          <p:nvPr/>
        </p:nvGrpSpPr>
        <p:grpSpPr>
          <a:xfrm>
            <a:off x="4438650" y="3124200"/>
            <a:ext cx="479425" cy="450850"/>
            <a:chOff x="1836" y="1968"/>
            <a:chExt cx="302" cy="284"/>
          </a:xfrm>
        </p:grpSpPr>
        <p:sp>
          <p:nvSpPr>
            <p:cNvPr id="18463" name="任意多边形 18462"/>
            <p:cNvSpPr/>
            <p:nvPr/>
          </p:nvSpPr>
          <p:spPr>
            <a:xfrm>
              <a:off x="1979" y="2130"/>
              <a:ext cx="159" cy="122"/>
            </a:xfrm>
            <a:custGeom>
              <a:avLst/>
              <a:gdLst/>
              <a:ahLst/>
              <a:cxnLst/>
              <a:rect l="0" t="0" r="0" b="0"/>
              <a:pathLst>
                <a:path w="121" h="125">
                  <a:moveTo>
                    <a:pt x="121" y="120"/>
                  </a:moveTo>
                  <a:cubicBezTo>
                    <a:pt x="90" y="117"/>
                    <a:pt x="44" y="125"/>
                    <a:pt x="19" y="108"/>
                  </a:cubicBezTo>
                  <a:cubicBezTo>
                    <a:pt x="0" y="80"/>
                    <a:pt x="9" y="55"/>
                    <a:pt x="19" y="24"/>
                  </a:cubicBezTo>
                  <a:cubicBezTo>
                    <a:pt x="12" y="4"/>
                    <a:pt x="13" y="12"/>
                    <a:pt x="13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任意多边形 18463"/>
            <p:cNvSpPr/>
            <p:nvPr/>
          </p:nvSpPr>
          <p:spPr>
            <a:xfrm>
              <a:off x="1836" y="1968"/>
              <a:ext cx="180" cy="192"/>
            </a:xfrm>
            <a:custGeom>
              <a:avLst/>
              <a:gdLst/>
              <a:ahLst/>
              <a:cxnLst/>
              <a:rect l="0" t="0" r="0" b="0"/>
              <a:pathLst>
                <a:path w="162" h="174">
                  <a:moveTo>
                    <a:pt x="162" y="174"/>
                  </a:moveTo>
                  <a:cubicBezTo>
                    <a:pt x="156" y="170"/>
                    <a:pt x="148" y="168"/>
                    <a:pt x="144" y="162"/>
                  </a:cubicBezTo>
                  <a:cubicBezTo>
                    <a:pt x="137" y="151"/>
                    <a:pt x="136" y="138"/>
                    <a:pt x="132" y="126"/>
                  </a:cubicBezTo>
                  <a:cubicBezTo>
                    <a:pt x="127" y="112"/>
                    <a:pt x="113" y="104"/>
                    <a:pt x="108" y="90"/>
                  </a:cubicBezTo>
                  <a:cubicBezTo>
                    <a:pt x="106" y="84"/>
                    <a:pt x="106" y="76"/>
                    <a:pt x="102" y="72"/>
                  </a:cubicBezTo>
                  <a:cubicBezTo>
                    <a:pt x="98" y="68"/>
                    <a:pt x="90" y="69"/>
                    <a:pt x="84" y="66"/>
                  </a:cubicBezTo>
                  <a:cubicBezTo>
                    <a:pt x="71" y="59"/>
                    <a:pt x="48" y="42"/>
                    <a:pt x="48" y="42"/>
                  </a:cubicBezTo>
                  <a:cubicBezTo>
                    <a:pt x="32" y="17"/>
                    <a:pt x="33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18464"/>
          <p:cNvGrpSpPr/>
          <p:nvPr/>
        </p:nvGrpSpPr>
        <p:grpSpPr>
          <a:xfrm>
            <a:off x="4171950" y="3089275"/>
            <a:ext cx="762000" cy="787400"/>
            <a:chOff x="1668" y="1946"/>
            <a:chExt cx="480" cy="496"/>
          </a:xfrm>
        </p:grpSpPr>
        <p:sp>
          <p:nvSpPr>
            <p:cNvPr id="18466" name="任意多边形 18465"/>
            <p:cNvSpPr/>
            <p:nvPr/>
          </p:nvSpPr>
          <p:spPr>
            <a:xfrm>
              <a:off x="1992" y="2350"/>
              <a:ext cx="156" cy="92"/>
            </a:xfrm>
            <a:custGeom>
              <a:avLst/>
              <a:gdLst/>
              <a:ahLst/>
              <a:cxnLst/>
              <a:rect l="0" t="0" r="0" b="0"/>
              <a:pathLst>
                <a:path w="156" h="92">
                  <a:moveTo>
                    <a:pt x="156" y="92"/>
                  </a:moveTo>
                  <a:cubicBezTo>
                    <a:pt x="107" y="76"/>
                    <a:pt x="129" y="75"/>
                    <a:pt x="60" y="68"/>
                  </a:cubicBezTo>
                  <a:cubicBezTo>
                    <a:pt x="70" y="53"/>
                    <a:pt x="93" y="28"/>
                    <a:pt x="66" y="8"/>
                  </a:cubicBezTo>
                  <a:cubicBezTo>
                    <a:pt x="55" y="0"/>
                    <a:pt x="38" y="12"/>
                    <a:pt x="24" y="14"/>
                  </a:cubicBezTo>
                  <a:cubicBezTo>
                    <a:pt x="22" y="20"/>
                    <a:pt x="22" y="28"/>
                    <a:pt x="18" y="32"/>
                  </a:cubicBezTo>
                  <a:cubicBezTo>
                    <a:pt x="14" y="36"/>
                    <a:pt x="0" y="38"/>
                    <a:pt x="0" y="38"/>
                  </a:cubicBezTo>
                </a:path>
              </a:pathLst>
            </a:custGeom>
            <a:noFill/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任意多边形 18466"/>
            <p:cNvSpPr/>
            <p:nvPr/>
          </p:nvSpPr>
          <p:spPr>
            <a:xfrm>
              <a:off x="1757" y="2242"/>
              <a:ext cx="241" cy="158"/>
            </a:xfrm>
            <a:custGeom>
              <a:avLst/>
              <a:gdLst/>
              <a:ahLst/>
              <a:cxnLst/>
              <a:rect l="0" t="0" r="0" b="0"/>
              <a:pathLst>
                <a:path w="241" h="158">
                  <a:moveTo>
                    <a:pt x="241" y="146"/>
                  </a:moveTo>
                  <a:cubicBezTo>
                    <a:pt x="209" y="157"/>
                    <a:pt x="191" y="158"/>
                    <a:pt x="157" y="152"/>
                  </a:cubicBezTo>
                  <a:cubicBezTo>
                    <a:pt x="128" y="133"/>
                    <a:pt x="146" y="142"/>
                    <a:pt x="103" y="128"/>
                  </a:cubicBezTo>
                  <a:cubicBezTo>
                    <a:pt x="89" y="123"/>
                    <a:pt x="67" y="104"/>
                    <a:pt x="67" y="104"/>
                  </a:cubicBezTo>
                  <a:cubicBezTo>
                    <a:pt x="65" y="98"/>
                    <a:pt x="66" y="90"/>
                    <a:pt x="61" y="86"/>
                  </a:cubicBezTo>
                  <a:cubicBezTo>
                    <a:pt x="51" y="79"/>
                    <a:pt x="25" y="74"/>
                    <a:pt x="25" y="74"/>
                  </a:cubicBezTo>
                  <a:cubicBezTo>
                    <a:pt x="0" y="0"/>
                    <a:pt x="19" y="72"/>
                    <a:pt x="19" y="14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任意多边形 18467"/>
            <p:cNvSpPr/>
            <p:nvPr/>
          </p:nvSpPr>
          <p:spPr>
            <a:xfrm>
              <a:off x="1668" y="1946"/>
              <a:ext cx="110" cy="324"/>
            </a:xfrm>
            <a:custGeom>
              <a:avLst/>
              <a:gdLst/>
              <a:ahLst/>
              <a:cxnLst/>
              <a:rect l="0" t="0" r="0" b="0"/>
              <a:pathLst>
                <a:path w="110" h="324">
                  <a:moveTo>
                    <a:pt x="102" y="316"/>
                  </a:moveTo>
                  <a:cubicBezTo>
                    <a:pt x="86" y="268"/>
                    <a:pt x="110" y="324"/>
                    <a:pt x="78" y="292"/>
                  </a:cubicBezTo>
                  <a:cubicBezTo>
                    <a:pt x="57" y="271"/>
                    <a:pt x="77" y="244"/>
                    <a:pt x="42" y="220"/>
                  </a:cubicBezTo>
                  <a:cubicBezTo>
                    <a:pt x="22" y="190"/>
                    <a:pt x="29" y="178"/>
                    <a:pt x="18" y="142"/>
                  </a:cubicBezTo>
                  <a:cubicBezTo>
                    <a:pt x="14" y="129"/>
                    <a:pt x="4" y="119"/>
                    <a:pt x="0" y="106"/>
                  </a:cubicBezTo>
                  <a:cubicBezTo>
                    <a:pt x="11" y="90"/>
                    <a:pt x="24" y="52"/>
                    <a:pt x="24" y="52"/>
                  </a:cubicBezTo>
                  <a:cubicBezTo>
                    <a:pt x="18" y="7"/>
                    <a:pt x="28" y="0"/>
                    <a:pt x="12" y="16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18468"/>
          <p:cNvGrpSpPr/>
          <p:nvPr/>
        </p:nvGrpSpPr>
        <p:grpSpPr>
          <a:xfrm>
            <a:off x="5048250" y="1638300"/>
            <a:ext cx="771525" cy="1438275"/>
            <a:chOff x="2220" y="1032"/>
            <a:chExt cx="486" cy="906"/>
          </a:xfrm>
        </p:grpSpPr>
        <p:sp>
          <p:nvSpPr>
            <p:cNvPr id="18470" name="任意多边形 18469"/>
            <p:cNvSpPr/>
            <p:nvPr/>
          </p:nvSpPr>
          <p:spPr>
            <a:xfrm>
              <a:off x="2544" y="1650"/>
              <a:ext cx="162" cy="288"/>
            </a:xfrm>
            <a:custGeom>
              <a:avLst/>
              <a:gdLst/>
              <a:ahLst/>
              <a:cxnLst/>
              <a:rect l="0" t="0" r="0" b="0"/>
              <a:pathLst>
                <a:path w="162" h="288">
                  <a:moveTo>
                    <a:pt x="144" y="288"/>
                  </a:moveTo>
                  <a:cubicBezTo>
                    <a:pt x="140" y="276"/>
                    <a:pt x="136" y="264"/>
                    <a:pt x="132" y="252"/>
                  </a:cubicBezTo>
                  <a:cubicBezTo>
                    <a:pt x="127" y="238"/>
                    <a:pt x="151" y="230"/>
                    <a:pt x="156" y="216"/>
                  </a:cubicBezTo>
                  <a:cubicBezTo>
                    <a:pt x="158" y="210"/>
                    <a:pt x="160" y="204"/>
                    <a:pt x="162" y="198"/>
                  </a:cubicBezTo>
                  <a:cubicBezTo>
                    <a:pt x="160" y="192"/>
                    <a:pt x="161" y="184"/>
                    <a:pt x="156" y="180"/>
                  </a:cubicBezTo>
                  <a:cubicBezTo>
                    <a:pt x="150" y="175"/>
                    <a:pt x="140" y="176"/>
                    <a:pt x="132" y="174"/>
                  </a:cubicBezTo>
                  <a:cubicBezTo>
                    <a:pt x="112" y="168"/>
                    <a:pt x="98" y="157"/>
                    <a:pt x="78" y="150"/>
                  </a:cubicBezTo>
                  <a:cubicBezTo>
                    <a:pt x="58" y="121"/>
                    <a:pt x="72" y="117"/>
                    <a:pt x="36" y="108"/>
                  </a:cubicBezTo>
                  <a:cubicBezTo>
                    <a:pt x="28" y="96"/>
                    <a:pt x="0" y="80"/>
                    <a:pt x="12" y="72"/>
                  </a:cubicBezTo>
                  <a:cubicBezTo>
                    <a:pt x="24" y="64"/>
                    <a:pt x="48" y="48"/>
                    <a:pt x="48" y="48"/>
                  </a:cubicBezTo>
                  <a:cubicBezTo>
                    <a:pt x="80" y="0"/>
                    <a:pt x="38" y="58"/>
                    <a:pt x="78" y="18"/>
                  </a:cubicBezTo>
                  <a:cubicBezTo>
                    <a:pt x="83" y="13"/>
                    <a:pt x="90" y="0"/>
                    <a:pt x="90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任意多边形 18470"/>
            <p:cNvSpPr/>
            <p:nvPr/>
          </p:nvSpPr>
          <p:spPr>
            <a:xfrm>
              <a:off x="2328" y="1362"/>
              <a:ext cx="343" cy="294"/>
            </a:xfrm>
            <a:custGeom>
              <a:avLst/>
              <a:gdLst/>
              <a:ahLst/>
              <a:cxnLst/>
              <a:rect l="0" t="0" r="0" b="0"/>
              <a:pathLst>
                <a:path w="343" h="294">
                  <a:moveTo>
                    <a:pt x="306" y="294"/>
                  </a:moveTo>
                  <a:cubicBezTo>
                    <a:pt x="334" y="253"/>
                    <a:pt x="325" y="272"/>
                    <a:pt x="336" y="240"/>
                  </a:cubicBezTo>
                  <a:cubicBezTo>
                    <a:pt x="321" y="195"/>
                    <a:pt x="343" y="249"/>
                    <a:pt x="312" y="210"/>
                  </a:cubicBezTo>
                  <a:cubicBezTo>
                    <a:pt x="308" y="205"/>
                    <a:pt x="310" y="196"/>
                    <a:pt x="306" y="192"/>
                  </a:cubicBezTo>
                  <a:cubicBezTo>
                    <a:pt x="301" y="187"/>
                    <a:pt x="260" y="171"/>
                    <a:pt x="252" y="168"/>
                  </a:cubicBezTo>
                  <a:cubicBezTo>
                    <a:pt x="248" y="162"/>
                    <a:pt x="246" y="154"/>
                    <a:pt x="240" y="150"/>
                  </a:cubicBezTo>
                  <a:cubicBezTo>
                    <a:pt x="229" y="143"/>
                    <a:pt x="204" y="138"/>
                    <a:pt x="204" y="138"/>
                  </a:cubicBezTo>
                  <a:cubicBezTo>
                    <a:pt x="187" y="113"/>
                    <a:pt x="187" y="88"/>
                    <a:pt x="156" y="78"/>
                  </a:cubicBezTo>
                  <a:cubicBezTo>
                    <a:pt x="130" y="39"/>
                    <a:pt x="95" y="32"/>
                    <a:pt x="54" y="18"/>
                  </a:cubicBezTo>
                  <a:cubicBezTo>
                    <a:pt x="42" y="14"/>
                    <a:pt x="30" y="10"/>
                    <a:pt x="18" y="6"/>
                  </a:cubicBezTo>
                  <a:cubicBezTo>
                    <a:pt x="12" y="4"/>
                    <a:pt x="0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任意多边形 18471"/>
            <p:cNvSpPr/>
            <p:nvPr/>
          </p:nvSpPr>
          <p:spPr>
            <a:xfrm>
              <a:off x="2220" y="1032"/>
              <a:ext cx="200" cy="363"/>
            </a:xfrm>
            <a:custGeom>
              <a:avLst/>
              <a:gdLst/>
              <a:ahLst/>
              <a:cxnLst/>
              <a:rect l="0" t="0" r="0" b="0"/>
              <a:pathLst>
                <a:path w="200" h="363">
                  <a:moveTo>
                    <a:pt x="114" y="342"/>
                  </a:moveTo>
                  <a:cubicBezTo>
                    <a:pt x="85" y="352"/>
                    <a:pt x="77" y="357"/>
                    <a:pt x="36" y="342"/>
                  </a:cubicBezTo>
                  <a:cubicBezTo>
                    <a:pt x="30" y="340"/>
                    <a:pt x="33" y="330"/>
                    <a:pt x="30" y="324"/>
                  </a:cubicBezTo>
                  <a:cubicBezTo>
                    <a:pt x="1" y="267"/>
                    <a:pt x="37" y="363"/>
                    <a:pt x="6" y="270"/>
                  </a:cubicBezTo>
                  <a:cubicBezTo>
                    <a:pt x="4" y="264"/>
                    <a:pt x="0" y="252"/>
                    <a:pt x="0" y="252"/>
                  </a:cubicBezTo>
                  <a:cubicBezTo>
                    <a:pt x="6" y="223"/>
                    <a:pt x="2" y="207"/>
                    <a:pt x="30" y="198"/>
                  </a:cubicBezTo>
                  <a:cubicBezTo>
                    <a:pt x="39" y="185"/>
                    <a:pt x="47" y="152"/>
                    <a:pt x="60" y="144"/>
                  </a:cubicBezTo>
                  <a:cubicBezTo>
                    <a:pt x="71" y="137"/>
                    <a:pt x="85" y="139"/>
                    <a:pt x="96" y="132"/>
                  </a:cubicBezTo>
                  <a:cubicBezTo>
                    <a:pt x="121" y="115"/>
                    <a:pt x="144" y="106"/>
                    <a:pt x="168" y="90"/>
                  </a:cubicBezTo>
                  <a:cubicBezTo>
                    <a:pt x="179" y="56"/>
                    <a:pt x="200" y="32"/>
                    <a:pt x="168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8472"/>
          <p:cNvGrpSpPr/>
          <p:nvPr/>
        </p:nvGrpSpPr>
        <p:grpSpPr>
          <a:xfrm>
            <a:off x="5715000" y="1447800"/>
            <a:ext cx="781050" cy="1409700"/>
            <a:chOff x="2640" y="912"/>
            <a:chExt cx="492" cy="888"/>
          </a:xfrm>
        </p:grpSpPr>
        <p:sp>
          <p:nvSpPr>
            <p:cNvPr id="18474" name="任意多边形 18473"/>
            <p:cNvSpPr/>
            <p:nvPr/>
          </p:nvSpPr>
          <p:spPr>
            <a:xfrm>
              <a:off x="2880" y="1680"/>
              <a:ext cx="252" cy="120"/>
            </a:xfrm>
            <a:custGeom>
              <a:avLst/>
              <a:gdLst/>
              <a:ahLst/>
              <a:cxnLst/>
              <a:rect l="0" t="0" r="0" b="0"/>
              <a:pathLst>
                <a:path w="264" h="150">
                  <a:moveTo>
                    <a:pt x="264" y="150"/>
                  </a:moveTo>
                  <a:cubicBezTo>
                    <a:pt x="260" y="144"/>
                    <a:pt x="259" y="133"/>
                    <a:pt x="252" y="132"/>
                  </a:cubicBezTo>
                  <a:cubicBezTo>
                    <a:pt x="214" y="129"/>
                    <a:pt x="176" y="146"/>
                    <a:pt x="138" y="150"/>
                  </a:cubicBezTo>
                  <a:cubicBezTo>
                    <a:pt x="102" y="145"/>
                    <a:pt x="66" y="137"/>
                    <a:pt x="30" y="132"/>
                  </a:cubicBezTo>
                  <a:cubicBezTo>
                    <a:pt x="23" y="112"/>
                    <a:pt x="0" y="78"/>
                    <a:pt x="0" y="78"/>
                  </a:cubicBezTo>
                  <a:cubicBezTo>
                    <a:pt x="17" y="27"/>
                    <a:pt x="6" y="49"/>
                    <a:pt x="6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任意多边形 18474"/>
            <p:cNvSpPr/>
            <p:nvPr/>
          </p:nvSpPr>
          <p:spPr>
            <a:xfrm>
              <a:off x="2773" y="1394"/>
              <a:ext cx="149" cy="319"/>
            </a:xfrm>
            <a:custGeom>
              <a:avLst/>
              <a:gdLst/>
              <a:ahLst/>
              <a:cxnLst/>
              <a:rect l="0" t="0" r="0" b="0"/>
              <a:pathLst>
                <a:path w="156" h="399">
                  <a:moveTo>
                    <a:pt x="102" y="396"/>
                  </a:moveTo>
                  <a:cubicBezTo>
                    <a:pt x="116" y="355"/>
                    <a:pt x="97" y="399"/>
                    <a:pt x="126" y="366"/>
                  </a:cubicBezTo>
                  <a:cubicBezTo>
                    <a:pt x="148" y="341"/>
                    <a:pt x="148" y="337"/>
                    <a:pt x="156" y="312"/>
                  </a:cubicBezTo>
                  <a:cubicBezTo>
                    <a:pt x="151" y="285"/>
                    <a:pt x="149" y="242"/>
                    <a:pt x="126" y="222"/>
                  </a:cubicBezTo>
                  <a:cubicBezTo>
                    <a:pt x="115" y="213"/>
                    <a:pt x="90" y="198"/>
                    <a:pt x="90" y="198"/>
                  </a:cubicBezTo>
                  <a:cubicBezTo>
                    <a:pt x="86" y="186"/>
                    <a:pt x="82" y="174"/>
                    <a:pt x="78" y="162"/>
                  </a:cubicBezTo>
                  <a:cubicBezTo>
                    <a:pt x="73" y="148"/>
                    <a:pt x="59" y="140"/>
                    <a:pt x="54" y="126"/>
                  </a:cubicBezTo>
                  <a:cubicBezTo>
                    <a:pt x="48" y="108"/>
                    <a:pt x="42" y="90"/>
                    <a:pt x="36" y="72"/>
                  </a:cubicBezTo>
                  <a:cubicBezTo>
                    <a:pt x="31" y="58"/>
                    <a:pt x="17" y="50"/>
                    <a:pt x="12" y="36"/>
                  </a:cubicBezTo>
                  <a:cubicBezTo>
                    <a:pt x="8" y="24"/>
                    <a:pt x="0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任意多边形 18475"/>
            <p:cNvSpPr/>
            <p:nvPr/>
          </p:nvSpPr>
          <p:spPr>
            <a:xfrm>
              <a:off x="2640" y="912"/>
              <a:ext cx="144" cy="480"/>
            </a:xfrm>
            <a:custGeom>
              <a:avLst/>
              <a:gdLst/>
              <a:ahLst/>
              <a:cxnLst/>
              <a:rect l="0" t="0" r="0" b="0"/>
              <a:pathLst>
                <a:path w="126" h="372">
                  <a:moveTo>
                    <a:pt x="108" y="372"/>
                  </a:moveTo>
                  <a:cubicBezTo>
                    <a:pt x="110" y="354"/>
                    <a:pt x="110" y="336"/>
                    <a:pt x="114" y="318"/>
                  </a:cubicBezTo>
                  <a:cubicBezTo>
                    <a:pt x="116" y="306"/>
                    <a:pt x="126" y="282"/>
                    <a:pt x="126" y="282"/>
                  </a:cubicBezTo>
                  <a:cubicBezTo>
                    <a:pt x="118" y="248"/>
                    <a:pt x="96" y="245"/>
                    <a:pt x="84" y="210"/>
                  </a:cubicBezTo>
                  <a:cubicBezTo>
                    <a:pt x="86" y="202"/>
                    <a:pt x="88" y="194"/>
                    <a:pt x="90" y="186"/>
                  </a:cubicBezTo>
                  <a:cubicBezTo>
                    <a:pt x="94" y="174"/>
                    <a:pt x="102" y="150"/>
                    <a:pt x="102" y="150"/>
                  </a:cubicBezTo>
                  <a:cubicBezTo>
                    <a:pt x="89" y="111"/>
                    <a:pt x="79" y="117"/>
                    <a:pt x="48" y="96"/>
                  </a:cubicBezTo>
                  <a:cubicBezTo>
                    <a:pt x="42" y="78"/>
                    <a:pt x="36" y="60"/>
                    <a:pt x="30" y="42"/>
                  </a:cubicBezTo>
                  <a:cubicBezTo>
                    <a:pt x="28" y="36"/>
                    <a:pt x="29" y="28"/>
                    <a:pt x="24" y="24"/>
                  </a:cubicBezTo>
                  <a:cubicBezTo>
                    <a:pt x="2" y="10"/>
                    <a:pt x="9" y="1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8476"/>
          <p:cNvGrpSpPr/>
          <p:nvPr/>
        </p:nvGrpSpPr>
        <p:grpSpPr>
          <a:xfrm>
            <a:off x="6731000" y="1285875"/>
            <a:ext cx="814388" cy="1427163"/>
            <a:chOff x="3280" y="810"/>
            <a:chExt cx="513" cy="899"/>
          </a:xfrm>
        </p:grpSpPr>
        <p:sp>
          <p:nvSpPr>
            <p:cNvPr id="18478" name="任意多边形 18477"/>
            <p:cNvSpPr/>
            <p:nvPr/>
          </p:nvSpPr>
          <p:spPr>
            <a:xfrm>
              <a:off x="3280" y="1500"/>
              <a:ext cx="74" cy="209"/>
            </a:xfrm>
            <a:custGeom>
              <a:avLst/>
              <a:gdLst/>
              <a:ahLst/>
              <a:cxnLst/>
              <a:rect l="0" t="0" r="0" b="0"/>
              <a:pathLst>
                <a:path w="74" h="209">
                  <a:moveTo>
                    <a:pt x="68" y="180"/>
                  </a:moveTo>
                  <a:cubicBezTo>
                    <a:pt x="27" y="208"/>
                    <a:pt x="46" y="209"/>
                    <a:pt x="14" y="198"/>
                  </a:cubicBezTo>
                  <a:cubicBezTo>
                    <a:pt x="1" y="158"/>
                    <a:pt x="0" y="133"/>
                    <a:pt x="14" y="90"/>
                  </a:cubicBezTo>
                  <a:cubicBezTo>
                    <a:pt x="5" y="64"/>
                    <a:pt x="9" y="57"/>
                    <a:pt x="32" y="42"/>
                  </a:cubicBezTo>
                  <a:cubicBezTo>
                    <a:pt x="44" y="23"/>
                    <a:pt x="59" y="15"/>
                    <a:pt x="74" y="0"/>
                  </a:cubicBezTo>
                </a:path>
              </a:pathLst>
            </a:custGeom>
            <a:noFill/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任意多边形 18478"/>
            <p:cNvSpPr/>
            <p:nvPr/>
          </p:nvSpPr>
          <p:spPr>
            <a:xfrm>
              <a:off x="3342" y="1290"/>
              <a:ext cx="342" cy="228"/>
            </a:xfrm>
            <a:custGeom>
              <a:avLst/>
              <a:gdLst/>
              <a:ahLst/>
              <a:cxnLst/>
              <a:rect l="0" t="0" r="0" b="0"/>
              <a:pathLst>
                <a:path w="342" h="228">
                  <a:moveTo>
                    <a:pt x="0" y="228"/>
                  </a:moveTo>
                  <a:cubicBezTo>
                    <a:pt x="12" y="193"/>
                    <a:pt x="43" y="181"/>
                    <a:pt x="72" y="162"/>
                  </a:cubicBezTo>
                  <a:cubicBezTo>
                    <a:pt x="91" y="134"/>
                    <a:pt x="99" y="114"/>
                    <a:pt x="126" y="96"/>
                  </a:cubicBezTo>
                  <a:cubicBezTo>
                    <a:pt x="144" y="42"/>
                    <a:pt x="254" y="51"/>
                    <a:pt x="306" y="42"/>
                  </a:cubicBezTo>
                  <a:cubicBezTo>
                    <a:pt x="313" y="20"/>
                    <a:pt x="326" y="16"/>
                    <a:pt x="342" y="0"/>
                  </a:cubicBezTo>
                </a:path>
              </a:pathLst>
            </a:custGeom>
            <a:noFill/>
            <a:ln w="1905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任意多边形 18479"/>
            <p:cNvSpPr/>
            <p:nvPr/>
          </p:nvSpPr>
          <p:spPr>
            <a:xfrm>
              <a:off x="3408" y="810"/>
              <a:ext cx="385" cy="486"/>
            </a:xfrm>
            <a:custGeom>
              <a:avLst/>
              <a:gdLst/>
              <a:ahLst/>
              <a:cxnLst/>
              <a:rect l="0" t="0" r="0" b="0"/>
              <a:pathLst>
                <a:path w="385" h="486">
                  <a:moveTo>
                    <a:pt x="276" y="486"/>
                  </a:moveTo>
                  <a:lnTo>
                    <a:pt x="306" y="444"/>
                  </a:lnTo>
                  <a:cubicBezTo>
                    <a:pt x="306" y="444"/>
                    <a:pt x="306" y="444"/>
                    <a:pt x="306" y="444"/>
                  </a:cubicBezTo>
                  <a:cubicBezTo>
                    <a:pt x="318" y="436"/>
                    <a:pt x="342" y="420"/>
                    <a:pt x="342" y="420"/>
                  </a:cubicBezTo>
                  <a:cubicBezTo>
                    <a:pt x="359" y="394"/>
                    <a:pt x="385" y="372"/>
                    <a:pt x="360" y="336"/>
                  </a:cubicBezTo>
                  <a:cubicBezTo>
                    <a:pt x="355" y="329"/>
                    <a:pt x="304" y="320"/>
                    <a:pt x="294" y="318"/>
                  </a:cubicBezTo>
                  <a:cubicBezTo>
                    <a:pt x="257" y="321"/>
                    <a:pt x="216" y="333"/>
                    <a:pt x="180" y="324"/>
                  </a:cubicBezTo>
                  <a:cubicBezTo>
                    <a:pt x="173" y="313"/>
                    <a:pt x="171" y="297"/>
                    <a:pt x="162" y="288"/>
                  </a:cubicBezTo>
                  <a:cubicBezTo>
                    <a:pt x="153" y="279"/>
                    <a:pt x="137" y="277"/>
                    <a:pt x="126" y="270"/>
                  </a:cubicBezTo>
                  <a:cubicBezTo>
                    <a:pt x="122" y="264"/>
                    <a:pt x="120" y="257"/>
                    <a:pt x="114" y="252"/>
                  </a:cubicBezTo>
                  <a:cubicBezTo>
                    <a:pt x="109" y="248"/>
                    <a:pt x="100" y="250"/>
                    <a:pt x="96" y="246"/>
                  </a:cubicBezTo>
                  <a:cubicBezTo>
                    <a:pt x="92" y="242"/>
                    <a:pt x="93" y="234"/>
                    <a:pt x="90" y="228"/>
                  </a:cubicBezTo>
                  <a:cubicBezTo>
                    <a:pt x="64" y="182"/>
                    <a:pt x="49" y="166"/>
                    <a:pt x="36" y="114"/>
                  </a:cubicBezTo>
                  <a:cubicBezTo>
                    <a:pt x="50" y="71"/>
                    <a:pt x="59" y="85"/>
                    <a:pt x="30" y="66"/>
                  </a:cubicBezTo>
                  <a:cubicBezTo>
                    <a:pt x="22" y="43"/>
                    <a:pt x="11" y="21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81" name="任意多边形 18480"/>
          <p:cNvSpPr/>
          <p:nvPr/>
        </p:nvSpPr>
        <p:spPr>
          <a:xfrm>
            <a:off x="6764338" y="2538413"/>
            <a:ext cx="227012" cy="346075"/>
          </a:xfrm>
          <a:custGeom>
            <a:avLst/>
            <a:gdLst/>
            <a:ahLst/>
            <a:cxnLst/>
            <a:rect l="0" t="0" r="0" b="0"/>
            <a:pathLst>
              <a:path w="143" h="218">
                <a:moveTo>
                  <a:pt x="125" y="9"/>
                </a:moveTo>
                <a:cubicBezTo>
                  <a:pt x="119" y="7"/>
                  <a:pt x="113" y="0"/>
                  <a:pt x="107" y="3"/>
                </a:cubicBezTo>
                <a:cubicBezTo>
                  <a:pt x="100" y="6"/>
                  <a:pt x="97" y="61"/>
                  <a:pt x="95" y="69"/>
                </a:cubicBezTo>
                <a:cubicBezTo>
                  <a:pt x="87" y="105"/>
                  <a:pt x="77" y="133"/>
                  <a:pt x="47" y="153"/>
                </a:cubicBezTo>
                <a:cubicBezTo>
                  <a:pt x="45" y="159"/>
                  <a:pt x="45" y="167"/>
                  <a:pt x="41" y="171"/>
                </a:cubicBezTo>
                <a:cubicBezTo>
                  <a:pt x="37" y="175"/>
                  <a:pt x="28" y="173"/>
                  <a:pt x="23" y="177"/>
                </a:cubicBezTo>
                <a:cubicBezTo>
                  <a:pt x="17" y="182"/>
                  <a:pt x="14" y="189"/>
                  <a:pt x="11" y="195"/>
                </a:cubicBezTo>
                <a:cubicBezTo>
                  <a:pt x="8" y="201"/>
                  <a:pt x="0" y="209"/>
                  <a:pt x="5" y="213"/>
                </a:cubicBezTo>
                <a:cubicBezTo>
                  <a:pt x="12" y="218"/>
                  <a:pt x="21" y="209"/>
                  <a:pt x="29" y="207"/>
                </a:cubicBezTo>
                <a:cubicBezTo>
                  <a:pt x="35" y="205"/>
                  <a:pt x="41" y="203"/>
                  <a:pt x="47" y="201"/>
                </a:cubicBezTo>
                <a:cubicBezTo>
                  <a:pt x="67" y="171"/>
                  <a:pt x="53" y="187"/>
                  <a:pt x="95" y="159"/>
                </a:cubicBezTo>
                <a:cubicBezTo>
                  <a:pt x="101" y="155"/>
                  <a:pt x="113" y="147"/>
                  <a:pt x="113" y="147"/>
                </a:cubicBezTo>
                <a:cubicBezTo>
                  <a:pt x="123" y="117"/>
                  <a:pt x="137" y="95"/>
                  <a:pt x="143" y="63"/>
                </a:cubicBezTo>
                <a:cubicBezTo>
                  <a:pt x="138" y="48"/>
                  <a:pt x="140" y="9"/>
                  <a:pt x="125" y="9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2" name="任意多边形 18481"/>
          <p:cNvSpPr/>
          <p:nvPr/>
        </p:nvSpPr>
        <p:spPr>
          <a:xfrm>
            <a:off x="3427413" y="2819400"/>
            <a:ext cx="534987" cy="723900"/>
          </a:xfrm>
          <a:custGeom>
            <a:avLst/>
            <a:gdLst/>
            <a:ahLst/>
            <a:cxnLst/>
            <a:rect l="0" t="0" r="0" b="0"/>
            <a:pathLst>
              <a:path w="337" h="456">
                <a:moveTo>
                  <a:pt x="319" y="30"/>
                </a:moveTo>
                <a:cubicBezTo>
                  <a:pt x="292" y="12"/>
                  <a:pt x="266" y="6"/>
                  <a:pt x="235" y="0"/>
                </a:cubicBezTo>
                <a:cubicBezTo>
                  <a:pt x="179" y="9"/>
                  <a:pt x="136" y="25"/>
                  <a:pt x="79" y="30"/>
                </a:cubicBezTo>
                <a:cubicBezTo>
                  <a:pt x="70" y="57"/>
                  <a:pt x="58" y="81"/>
                  <a:pt x="49" y="108"/>
                </a:cubicBezTo>
                <a:cubicBezTo>
                  <a:pt x="55" y="136"/>
                  <a:pt x="59" y="238"/>
                  <a:pt x="73" y="252"/>
                </a:cubicBezTo>
                <a:cubicBezTo>
                  <a:pt x="82" y="261"/>
                  <a:pt x="98" y="263"/>
                  <a:pt x="109" y="270"/>
                </a:cubicBezTo>
                <a:cubicBezTo>
                  <a:pt x="80" y="277"/>
                  <a:pt x="59" y="291"/>
                  <a:pt x="31" y="300"/>
                </a:cubicBezTo>
                <a:cubicBezTo>
                  <a:pt x="23" y="312"/>
                  <a:pt x="15" y="324"/>
                  <a:pt x="7" y="336"/>
                </a:cubicBezTo>
                <a:cubicBezTo>
                  <a:pt x="0" y="346"/>
                  <a:pt x="10" y="360"/>
                  <a:pt x="13" y="372"/>
                </a:cubicBezTo>
                <a:cubicBezTo>
                  <a:pt x="25" y="428"/>
                  <a:pt x="54" y="446"/>
                  <a:pt x="103" y="456"/>
                </a:cubicBezTo>
                <a:cubicBezTo>
                  <a:pt x="183" y="447"/>
                  <a:pt x="186" y="450"/>
                  <a:pt x="199" y="372"/>
                </a:cubicBezTo>
                <a:cubicBezTo>
                  <a:pt x="180" y="343"/>
                  <a:pt x="189" y="361"/>
                  <a:pt x="175" y="318"/>
                </a:cubicBezTo>
                <a:cubicBezTo>
                  <a:pt x="173" y="312"/>
                  <a:pt x="169" y="300"/>
                  <a:pt x="169" y="300"/>
                </a:cubicBezTo>
                <a:cubicBezTo>
                  <a:pt x="171" y="292"/>
                  <a:pt x="175" y="262"/>
                  <a:pt x="181" y="252"/>
                </a:cubicBezTo>
                <a:cubicBezTo>
                  <a:pt x="188" y="239"/>
                  <a:pt x="205" y="216"/>
                  <a:pt x="205" y="216"/>
                </a:cubicBezTo>
                <a:cubicBezTo>
                  <a:pt x="217" y="168"/>
                  <a:pt x="195" y="144"/>
                  <a:pt x="181" y="102"/>
                </a:cubicBezTo>
                <a:cubicBezTo>
                  <a:pt x="236" y="84"/>
                  <a:pt x="232" y="78"/>
                  <a:pt x="301" y="72"/>
                </a:cubicBezTo>
                <a:cubicBezTo>
                  <a:pt x="337" y="18"/>
                  <a:pt x="333" y="50"/>
                  <a:pt x="307" y="24"/>
                </a:cubicBezTo>
                <a:cubicBezTo>
                  <a:pt x="304" y="21"/>
                  <a:pt x="315" y="28"/>
                  <a:pt x="319" y="30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3" name="任意多边形 18482"/>
          <p:cNvSpPr/>
          <p:nvPr/>
        </p:nvSpPr>
        <p:spPr>
          <a:xfrm>
            <a:off x="5024438" y="3181350"/>
            <a:ext cx="366712" cy="133350"/>
          </a:xfrm>
          <a:custGeom>
            <a:avLst/>
            <a:gdLst/>
            <a:ahLst/>
            <a:cxnLst/>
            <a:rect l="0" t="0" r="0" b="0"/>
            <a:pathLst>
              <a:path w="231" h="84">
                <a:moveTo>
                  <a:pt x="213" y="18"/>
                </a:moveTo>
                <a:cubicBezTo>
                  <a:pt x="169" y="47"/>
                  <a:pt x="163" y="30"/>
                  <a:pt x="123" y="12"/>
                </a:cubicBezTo>
                <a:cubicBezTo>
                  <a:pt x="111" y="7"/>
                  <a:pt x="87" y="0"/>
                  <a:pt x="87" y="0"/>
                </a:cubicBezTo>
                <a:cubicBezTo>
                  <a:pt x="75" y="4"/>
                  <a:pt x="63" y="8"/>
                  <a:pt x="51" y="12"/>
                </a:cubicBezTo>
                <a:cubicBezTo>
                  <a:pt x="45" y="14"/>
                  <a:pt x="33" y="18"/>
                  <a:pt x="33" y="18"/>
                </a:cubicBezTo>
                <a:cubicBezTo>
                  <a:pt x="29" y="24"/>
                  <a:pt x="26" y="31"/>
                  <a:pt x="21" y="36"/>
                </a:cubicBezTo>
                <a:cubicBezTo>
                  <a:pt x="16" y="41"/>
                  <a:pt x="6" y="41"/>
                  <a:pt x="3" y="48"/>
                </a:cubicBezTo>
                <a:cubicBezTo>
                  <a:pt x="0" y="56"/>
                  <a:pt x="18" y="80"/>
                  <a:pt x="21" y="84"/>
                </a:cubicBezTo>
                <a:cubicBezTo>
                  <a:pt x="27" y="80"/>
                  <a:pt x="34" y="78"/>
                  <a:pt x="39" y="72"/>
                </a:cubicBezTo>
                <a:cubicBezTo>
                  <a:pt x="43" y="67"/>
                  <a:pt x="41" y="58"/>
                  <a:pt x="45" y="54"/>
                </a:cubicBezTo>
                <a:cubicBezTo>
                  <a:pt x="49" y="50"/>
                  <a:pt x="57" y="51"/>
                  <a:pt x="63" y="48"/>
                </a:cubicBezTo>
                <a:cubicBezTo>
                  <a:pt x="76" y="41"/>
                  <a:pt x="99" y="24"/>
                  <a:pt x="99" y="24"/>
                </a:cubicBezTo>
                <a:cubicBezTo>
                  <a:pt x="144" y="39"/>
                  <a:pt x="88" y="19"/>
                  <a:pt x="135" y="42"/>
                </a:cubicBezTo>
                <a:cubicBezTo>
                  <a:pt x="153" y="51"/>
                  <a:pt x="176" y="54"/>
                  <a:pt x="195" y="60"/>
                </a:cubicBezTo>
                <a:cubicBezTo>
                  <a:pt x="226" y="52"/>
                  <a:pt x="231" y="45"/>
                  <a:pt x="213" y="18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4" name="任意多边形 18483"/>
          <p:cNvSpPr/>
          <p:nvPr/>
        </p:nvSpPr>
        <p:spPr>
          <a:xfrm>
            <a:off x="2320925" y="3371850"/>
            <a:ext cx="100013" cy="57150"/>
          </a:xfrm>
          <a:custGeom>
            <a:avLst/>
            <a:gdLst/>
            <a:ahLst/>
            <a:cxnLst/>
            <a:rect l="0" t="0" r="0" b="0"/>
            <a:pathLst>
              <a:path w="63" h="36">
                <a:moveTo>
                  <a:pt x="50" y="0"/>
                </a:moveTo>
                <a:cubicBezTo>
                  <a:pt x="31" y="13"/>
                  <a:pt x="0" y="23"/>
                  <a:pt x="38" y="36"/>
                </a:cubicBezTo>
                <a:cubicBezTo>
                  <a:pt x="63" y="19"/>
                  <a:pt x="58" y="31"/>
                  <a:pt x="50" y="0"/>
                </a:cubicBezTo>
                <a:close/>
              </a:path>
            </a:pathLst>
          </a:custGeom>
          <a:solidFill>
            <a:srgbClr val="3366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85" name="文本框 18484"/>
          <p:cNvSpPr txBox="1"/>
          <p:nvPr/>
        </p:nvSpPr>
        <p:spPr>
          <a:xfrm>
            <a:off x="583764" y="200025"/>
            <a:ext cx="800219" cy="38163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四。水系特点：</a:t>
            </a:r>
          </a:p>
        </p:txBody>
      </p:sp>
      <p:sp>
        <p:nvSpPr>
          <p:cNvPr id="18486" name="文本框 18485"/>
          <p:cNvSpPr txBox="1"/>
          <p:nvPr/>
        </p:nvSpPr>
        <p:spPr>
          <a:xfrm>
            <a:off x="4690745" y="5674360"/>
            <a:ext cx="7484745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1.</a:t>
            </a:r>
            <a:r>
              <a:rPr lang="zh-CN" altLang="en-US" sz="2800" b="1" dirty="0">
                <a:latin typeface="Times New Roman" panose="02020603050405020304" charset="0"/>
              </a:rPr>
              <a:t>外流区河流流向：呈辐射状从中部流向四周。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latin typeface="Times New Roman" panose="02020603050405020304" charset="0"/>
              </a:rPr>
              <a:t>2.</a:t>
            </a:r>
            <a:r>
              <a:rPr lang="zh-CN" altLang="en-US" sz="2800" b="1" dirty="0">
                <a:latin typeface="Times New Roman" panose="02020603050405020304" charset="0"/>
              </a:rPr>
              <a:t>内流区面积广大。</a:t>
            </a:r>
          </a:p>
        </p:txBody>
      </p:sp>
      <p:sp>
        <p:nvSpPr>
          <p:cNvPr id="18487" name="文本框 18486"/>
          <p:cNvSpPr txBox="1"/>
          <p:nvPr/>
        </p:nvSpPr>
        <p:spPr>
          <a:xfrm>
            <a:off x="214313" y="5228273"/>
            <a:ext cx="4044950" cy="52260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地势</a:t>
            </a:r>
            <a:r>
              <a:rPr lang="zh-CN" altLang="en-US" sz="2800" b="1" dirty="0">
                <a:latin typeface="Times New Roman" panose="02020603050405020304" charset="0"/>
              </a:rPr>
              <a:t>中间高四周低。</a:t>
            </a:r>
          </a:p>
        </p:txBody>
      </p:sp>
      <p:sp>
        <p:nvSpPr>
          <p:cNvPr id="18488" name="文本框 18487"/>
          <p:cNvSpPr txBox="1"/>
          <p:nvPr/>
        </p:nvSpPr>
        <p:spPr>
          <a:xfrm>
            <a:off x="0" y="5903893"/>
            <a:ext cx="4300538" cy="954107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</a:rPr>
              <a:t>中亚、西亚多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地形</a:t>
            </a:r>
            <a:r>
              <a:rPr lang="zh-CN" altLang="en-US" sz="2800" b="1" dirty="0">
                <a:latin typeface="Times New Roman" panose="02020603050405020304" charset="0"/>
              </a:rPr>
              <a:t>闭塞的盆地、低地，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</a:rPr>
              <a:t>气候</a:t>
            </a:r>
            <a:r>
              <a:rPr lang="zh-CN" altLang="en-US" sz="2800" b="1" dirty="0">
                <a:latin typeface="Times New Roman" panose="02020603050405020304" charset="0"/>
              </a:rPr>
              <a:t>干旱。</a:t>
            </a:r>
          </a:p>
        </p:txBody>
      </p:sp>
      <p:sp>
        <p:nvSpPr>
          <p:cNvPr id="18489" name="直接连接符 18488"/>
          <p:cNvSpPr/>
          <p:nvPr/>
        </p:nvSpPr>
        <p:spPr>
          <a:xfrm>
            <a:off x="3939857" y="5631498"/>
            <a:ext cx="803593" cy="312102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" name="直接连接符 58"/>
          <p:cNvSpPr/>
          <p:nvPr/>
        </p:nvSpPr>
        <p:spPr>
          <a:xfrm flipV="1">
            <a:off x="4314825" y="6455410"/>
            <a:ext cx="442912" cy="1682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7" grpId="0" animBg="1"/>
      <p:bldP spid="184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3697"/>
          <a:stretch>
            <a:fillRect/>
          </a:stretch>
        </p:blipFill>
        <p:spPr>
          <a:xfrm>
            <a:off x="4500880" y="26670"/>
            <a:ext cx="7661275" cy="683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1007745"/>
            <a:ext cx="4413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1.</a:t>
            </a:r>
            <a:r>
              <a:rPr lang="zh-CN" altLang="en-US" sz="2400" b="1" dirty="0"/>
              <a:t>说出下列河流、湖泊的名称。</a:t>
            </a:r>
          </a:p>
          <a:p>
            <a:pPr algn="l"/>
            <a:r>
              <a:rPr lang="zh-CN" altLang="en-US" sz="2400" b="1" dirty="0"/>
              <a:t>①</a:t>
            </a:r>
            <a:r>
              <a:rPr lang="zh-CN" altLang="en-US" sz="2400" b="1" u="sng" dirty="0"/>
              <a:t>                    </a:t>
            </a:r>
            <a:r>
              <a:rPr lang="zh-CN" altLang="en-US" sz="2400" b="1" dirty="0"/>
              <a:t>。②</a:t>
            </a:r>
            <a:r>
              <a:rPr lang="zh-CN" altLang="en-US" sz="2400" b="1" u="sng" dirty="0">
                <a:sym typeface="+mn-ea"/>
              </a:rPr>
              <a:t>                    </a:t>
            </a:r>
            <a:r>
              <a:rPr lang="zh-CN" altLang="en-US" sz="2400" b="1" dirty="0">
                <a:sym typeface="+mn-ea"/>
              </a:rPr>
              <a:t>。</a:t>
            </a:r>
            <a:r>
              <a:rPr lang="zh-CN" altLang="en-US" sz="2400" b="1" u="sng" dirty="0"/>
              <a:t>               </a:t>
            </a:r>
            <a:endParaRPr lang="zh-CN" altLang="en-US" sz="2400" b="1" dirty="0"/>
          </a:p>
          <a:p>
            <a:pPr algn="l"/>
            <a:r>
              <a:rPr lang="zh-CN" altLang="en-US" sz="2400" b="1" dirty="0"/>
              <a:t>③</a:t>
            </a:r>
            <a:r>
              <a:rPr lang="zh-CN" altLang="en-US" sz="2400" b="1" u="sng" dirty="0">
                <a:sym typeface="+mn-ea"/>
              </a:rPr>
              <a:t>                    </a:t>
            </a:r>
            <a:r>
              <a:rPr lang="zh-CN" altLang="en-US" sz="2400" b="1" dirty="0">
                <a:sym typeface="+mn-ea"/>
              </a:rPr>
              <a:t>。</a:t>
            </a:r>
            <a:r>
              <a:rPr lang="zh-CN" altLang="en-US" sz="2400" b="1" dirty="0"/>
              <a:t>④</a:t>
            </a:r>
            <a:r>
              <a:rPr lang="zh-CN" altLang="en-US" sz="2400" b="1" u="sng" dirty="0">
                <a:sym typeface="+mn-ea"/>
              </a:rPr>
              <a:t>                    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/>
          </a:p>
          <a:p>
            <a:pPr algn="l"/>
            <a:r>
              <a:rPr lang="zh-CN" altLang="en-US" sz="2400" b="1" dirty="0"/>
              <a:t>⑤</a:t>
            </a:r>
            <a:r>
              <a:rPr lang="zh-CN" altLang="en-US" sz="2400" b="1" u="sng" dirty="0">
                <a:sym typeface="+mn-ea"/>
              </a:rPr>
              <a:t>               </a:t>
            </a:r>
            <a:r>
              <a:rPr lang="zh-CN" altLang="en-US" sz="2400" b="1" dirty="0">
                <a:sym typeface="+mn-ea"/>
              </a:rPr>
              <a:t>。</a:t>
            </a:r>
            <a:endParaRPr lang="zh-CN" altLang="en-US" sz="2400" b="1" dirty="0"/>
          </a:p>
          <a:p>
            <a:pPr algn="l"/>
            <a:endParaRPr lang="zh-CN" altLang="en-US" sz="2400" b="1" dirty="0"/>
          </a:p>
          <a:p>
            <a:pPr algn="l"/>
            <a:r>
              <a:rPr lang="en-US" altLang="zh-CN" sz="2400" b="1" dirty="0"/>
              <a:t>2.</a:t>
            </a:r>
            <a:r>
              <a:rPr lang="zh-CN" altLang="en-US" sz="2400" b="1" dirty="0"/>
              <a:t>亚洲外流区河流流向是</a:t>
            </a:r>
            <a:r>
              <a:rPr lang="zh-CN" altLang="en-US" sz="2400" b="1" u="sng" dirty="0"/>
              <a:t>                                                       </a:t>
            </a:r>
            <a:r>
              <a:rPr lang="zh-CN" altLang="en-US" sz="2400" b="1" dirty="0"/>
              <a:t>。</a:t>
            </a:r>
          </a:p>
          <a:p>
            <a:pPr algn="l"/>
            <a:r>
              <a:rPr lang="zh-CN" altLang="en-US" sz="2400" b="1" dirty="0"/>
              <a:t>原因：</a:t>
            </a:r>
            <a:r>
              <a:rPr lang="zh-CN" altLang="en-US" sz="2400" b="1" u="sng" dirty="0"/>
              <a:t>                                              </a:t>
            </a:r>
            <a:r>
              <a:rPr lang="zh-CN" altLang="en-US" sz="2400" b="1" dirty="0"/>
              <a:t>。</a:t>
            </a:r>
          </a:p>
          <a:p>
            <a:pPr algn="l"/>
            <a:endParaRPr lang="en-US" altLang="zh-CN" sz="2400" b="1" dirty="0"/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①中亚、西亚多地形闭塞的山间高原、盆地和低地。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②气候干旱，降水少，蒸发大。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0"/>
            <a:ext cx="4097655" cy="1325880"/>
          </a:xfrm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25450" y="132588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长江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15565" y="132588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湄公河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5450" y="16948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贝加尔湖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63165" y="16948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乌拉尔河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5450" y="206375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黄河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5450" y="319849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从中部流向四周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6940" y="352298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亚洲地势中部高，四周低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073" descr="欧洲地形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2690" y="0"/>
            <a:ext cx="8001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任意多边形 3083"/>
          <p:cNvSpPr/>
          <p:nvPr/>
        </p:nvSpPr>
        <p:spPr>
          <a:xfrm>
            <a:off x="5205413" y="3781425"/>
            <a:ext cx="628650" cy="114300"/>
          </a:xfrm>
          <a:custGeom>
            <a:avLst/>
            <a:gdLst/>
            <a:ahLst/>
            <a:cxnLst/>
            <a:rect l="0" t="0" r="0" b="0"/>
            <a:pathLst>
              <a:path w="396" h="72">
                <a:moveTo>
                  <a:pt x="0" y="63"/>
                </a:moveTo>
                <a:cubicBezTo>
                  <a:pt x="22" y="57"/>
                  <a:pt x="47" y="57"/>
                  <a:pt x="81" y="51"/>
                </a:cubicBezTo>
                <a:cubicBezTo>
                  <a:pt x="105" y="44"/>
                  <a:pt x="123" y="25"/>
                  <a:pt x="144" y="21"/>
                </a:cubicBezTo>
                <a:cubicBezTo>
                  <a:pt x="165" y="17"/>
                  <a:pt x="186" y="28"/>
                  <a:pt x="206" y="24"/>
                </a:cubicBezTo>
                <a:cubicBezTo>
                  <a:pt x="218" y="28"/>
                  <a:pt x="264" y="0"/>
                  <a:pt x="264" y="0"/>
                </a:cubicBezTo>
                <a:cubicBezTo>
                  <a:pt x="300" y="18"/>
                  <a:pt x="296" y="24"/>
                  <a:pt x="318" y="33"/>
                </a:cubicBezTo>
                <a:cubicBezTo>
                  <a:pt x="331" y="38"/>
                  <a:pt x="335" y="50"/>
                  <a:pt x="348" y="54"/>
                </a:cubicBezTo>
                <a:cubicBezTo>
                  <a:pt x="361" y="59"/>
                  <a:pt x="391" y="70"/>
                  <a:pt x="396" y="72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任意多边形 3084"/>
          <p:cNvSpPr/>
          <p:nvPr/>
        </p:nvSpPr>
        <p:spPr>
          <a:xfrm>
            <a:off x="5738813" y="3867150"/>
            <a:ext cx="671512" cy="441325"/>
          </a:xfrm>
          <a:custGeom>
            <a:avLst/>
            <a:gdLst/>
            <a:ahLst/>
            <a:cxnLst/>
            <a:rect l="0" t="0" r="0" b="0"/>
            <a:pathLst>
              <a:path w="423" h="278">
                <a:moveTo>
                  <a:pt x="0" y="0"/>
                </a:moveTo>
                <a:cubicBezTo>
                  <a:pt x="39" y="0"/>
                  <a:pt x="43" y="15"/>
                  <a:pt x="79" y="24"/>
                </a:cubicBezTo>
                <a:cubicBezTo>
                  <a:pt x="105" y="32"/>
                  <a:pt x="131" y="5"/>
                  <a:pt x="162" y="12"/>
                </a:cubicBezTo>
                <a:cubicBezTo>
                  <a:pt x="193" y="19"/>
                  <a:pt x="237" y="53"/>
                  <a:pt x="267" y="66"/>
                </a:cubicBezTo>
                <a:cubicBezTo>
                  <a:pt x="276" y="90"/>
                  <a:pt x="339" y="35"/>
                  <a:pt x="345" y="90"/>
                </a:cubicBezTo>
                <a:cubicBezTo>
                  <a:pt x="342" y="114"/>
                  <a:pt x="330" y="112"/>
                  <a:pt x="348" y="129"/>
                </a:cubicBezTo>
                <a:cubicBezTo>
                  <a:pt x="348" y="129"/>
                  <a:pt x="342" y="186"/>
                  <a:pt x="351" y="192"/>
                </a:cubicBezTo>
                <a:cubicBezTo>
                  <a:pt x="363" y="199"/>
                  <a:pt x="336" y="249"/>
                  <a:pt x="336" y="249"/>
                </a:cubicBezTo>
                <a:cubicBezTo>
                  <a:pt x="348" y="247"/>
                  <a:pt x="352" y="278"/>
                  <a:pt x="363" y="273"/>
                </a:cubicBezTo>
                <a:cubicBezTo>
                  <a:pt x="369" y="270"/>
                  <a:pt x="389" y="271"/>
                  <a:pt x="396" y="267"/>
                </a:cubicBezTo>
                <a:cubicBezTo>
                  <a:pt x="407" y="260"/>
                  <a:pt x="423" y="270"/>
                  <a:pt x="423" y="27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任意多边形 3085"/>
          <p:cNvSpPr/>
          <p:nvPr/>
        </p:nvSpPr>
        <p:spPr>
          <a:xfrm>
            <a:off x="6372225" y="4270375"/>
            <a:ext cx="504825" cy="263525"/>
          </a:xfrm>
          <a:custGeom>
            <a:avLst/>
            <a:gdLst/>
            <a:ahLst/>
            <a:cxnLst/>
            <a:rect l="0" t="0" r="0" b="0"/>
            <a:pathLst>
              <a:path w="306" h="166">
                <a:moveTo>
                  <a:pt x="0" y="22"/>
                </a:moveTo>
                <a:cubicBezTo>
                  <a:pt x="3" y="20"/>
                  <a:pt x="29" y="0"/>
                  <a:pt x="36" y="4"/>
                </a:cubicBezTo>
                <a:cubicBezTo>
                  <a:pt x="48" y="10"/>
                  <a:pt x="43" y="33"/>
                  <a:pt x="54" y="40"/>
                </a:cubicBezTo>
                <a:cubicBezTo>
                  <a:pt x="65" y="47"/>
                  <a:pt x="90" y="52"/>
                  <a:pt x="90" y="52"/>
                </a:cubicBezTo>
                <a:cubicBezTo>
                  <a:pt x="132" y="38"/>
                  <a:pt x="114" y="36"/>
                  <a:pt x="144" y="46"/>
                </a:cubicBezTo>
                <a:cubicBezTo>
                  <a:pt x="171" y="87"/>
                  <a:pt x="177" y="121"/>
                  <a:pt x="192" y="166"/>
                </a:cubicBezTo>
                <a:cubicBezTo>
                  <a:pt x="236" y="162"/>
                  <a:pt x="264" y="166"/>
                  <a:pt x="306" y="166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任意多边形 3086"/>
          <p:cNvSpPr/>
          <p:nvPr/>
        </p:nvSpPr>
        <p:spPr>
          <a:xfrm>
            <a:off x="6858000" y="4243388"/>
            <a:ext cx="638175" cy="290512"/>
          </a:xfrm>
          <a:custGeom>
            <a:avLst/>
            <a:gdLst/>
            <a:ahLst/>
            <a:cxnLst/>
            <a:rect l="0" t="0" r="0" b="0"/>
            <a:pathLst>
              <a:path w="402" h="183">
                <a:moveTo>
                  <a:pt x="0" y="183"/>
                </a:moveTo>
                <a:cubicBezTo>
                  <a:pt x="28" y="174"/>
                  <a:pt x="27" y="145"/>
                  <a:pt x="62" y="141"/>
                </a:cubicBezTo>
                <a:cubicBezTo>
                  <a:pt x="92" y="138"/>
                  <a:pt x="121" y="137"/>
                  <a:pt x="150" y="135"/>
                </a:cubicBezTo>
                <a:cubicBezTo>
                  <a:pt x="195" y="106"/>
                  <a:pt x="217" y="157"/>
                  <a:pt x="240" y="123"/>
                </a:cubicBezTo>
                <a:cubicBezTo>
                  <a:pt x="279" y="108"/>
                  <a:pt x="281" y="25"/>
                  <a:pt x="288" y="21"/>
                </a:cubicBezTo>
                <a:cubicBezTo>
                  <a:pt x="302" y="14"/>
                  <a:pt x="402" y="0"/>
                  <a:pt x="399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任意多边形 3094"/>
          <p:cNvSpPr/>
          <p:nvPr/>
        </p:nvSpPr>
        <p:spPr>
          <a:xfrm>
            <a:off x="5232400" y="3616325"/>
            <a:ext cx="9525" cy="28575"/>
          </a:xfrm>
          <a:custGeom>
            <a:avLst/>
            <a:gdLst/>
            <a:ahLst/>
            <a:cxnLst/>
            <a:rect l="0" t="0" r="0" b="0"/>
            <a:pathLst>
              <a:path w="6" h="18">
                <a:moveTo>
                  <a:pt x="0" y="18"/>
                </a:moveTo>
                <a:cubicBezTo>
                  <a:pt x="2" y="12"/>
                  <a:pt x="6" y="0"/>
                  <a:pt x="6" y="0"/>
                </a:cubicBezTo>
                <a:cubicBezTo>
                  <a:pt x="6" y="0"/>
                  <a:pt x="2" y="12"/>
                  <a:pt x="0" y="18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任意多边形 3102"/>
          <p:cNvSpPr/>
          <p:nvPr/>
        </p:nvSpPr>
        <p:spPr>
          <a:xfrm>
            <a:off x="4906963" y="3284538"/>
            <a:ext cx="396875" cy="809625"/>
          </a:xfrm>
          <a:custGeom>
            <a:avLst/>
            <a:gdLst/>
            <a:ahLst/>
            <a:cxnLst/>
            <a:rect l="0" t="0" r="0" b="0"/>
            <a:pathLst>
              <a:path w="250" h="510">
                <a:moveTo>
                  <a:pt x="201" y="510"/>
                </a:moveTo>
                <a:cubicBezTo>
                  <a:pt x="205" y="508"/>
                  <a:pt x="223" y="505"/>
                  <a:pt x="231" y="498"/>
                </a:cubicBezTo>
                <a:cubicBezTo>
                  <a:pt x="239" y="491"/>
                  <a:pt x="246" y="479"/>
                  <a:pt x="248" y="468"/>
                </a:cubicBezTo>
                <a:cubicBezTo>
                  <a:pt x="250" y="457"/>
                  <a:pt x="249" y="441"/>
                  <a:pt x="246" y="432"/>
                </a:cubicBezTo>
                <a:cubicBezTo>
                  <a:pt x="243" y="423"/>
                  <a:pt x="237" y="417"/>
                  <a:pt x="228" y="414"/>
                </a:cubicBezTo>
                <a:cubicBezTo>
                  <a:pt x="219" y="411"/>
                  <a:pt x="204" y="416"/>
                  <a:pt x="192" y="417"/>
                </a:cubicBezTo>
                <a:cubicBezTo>
                  <a:pt x="180" y="418"/>
                  <a:pt x="169" y="428"/>
                  <a:pt x="157" y="423"/>
                </a:cubicBezTo>
                <a:cubicBezTo>
                  <a:pt x="145" y="418"/>
                  <a:pt x="117" y="399"/>
                  <a:pt x="117" y="384"/>
                </a:cubicBezTo>
                <a:cubicBezTo>
                  <a:pt x="117" y="369"/>
                  <a:pt x="147" y="345"/>
                  <a:pt x="157" y="332"/>
                </a:cubicBezTo>
                <a:cubicBezTo>
                  <a:pt x="167" y="319"/>
                  <a:pt x="166" y="311"/>
                  <a:pt x="174" y="303"/>
                </a:cubicBezTo>
                <a:cubicBezTo>
                  <a:pt x="182" y="295"/>
                  <a:pt x="198" y="296"/>
                  <a:pt x="203" y="286"/>
                </a:cubicBezTo>
                <a:cubicBezTo>
                  <a:pt x="208" y="276"/>
                  <a:pt x="209" y="257"/>
                  <a:pt x="203" y="241"/>
                </a:cubicBezTo>
                <a:cubicBezTo>
                  <a:pt x="197" y="225"/>
                  <a:pt x="173" y="204"/>
                  <a:pt x="165" y="189"/>
                </a:cubicBezTo>
                <a:cubicBezTo>
                  <a:pt x="157" y="174"/>
                  <a:pt x="161" y="165"/>
                  <a:pt x="157" y="150"/>
                </a:cubicBezTo>
                <a:cubicBezTo>
                  <a:pt x="153" y="135"/>
                  <a:pt x="141" y="114"/>
                  <a:pt x="138" y="99"/>
                </a:cubicBezTo>
                <a:cubicBezTo>
                  <a:pt x="135" y="84"/>
                  <a:pt x="141" y="70"/>
                  <a:pt x="138" y="57"/>
                </a:cubicBezTo>
                <a:cubicBezTo>
                  <a:pt x="135" y="44"/>
                  <a:pt x="129" y="27"/>
                  <a:pt x="117" y="18"/>
                </a:cubicBezTo>
                <a:cubicBezTo>
                  <a:pt x="105" y="9"/>
                  <a:pt x="85" y="6"/>
                  <a:pt x="66" y="3"/>
                </a:cubicBezTo>
                <a:cubicBezTo>
                  <a:pt x="47" y="0"/>
                  <a:pt x="14" y="1"/>
                  <a:pt x="0" y="0"/>
                </a:cubicBezTo>
              </a:path>
            </a:pathLst>
          </a:custGeom>
          <a:noFill/>
          <a:ln w="28575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任意多边形 3104"/>
          <p:cNvSpPr/>
          <p:nvPr/>
        </p:nvSpPr>
        <p:spPr>
          <a:xfrm>
            <a:off x="7669213" y="2276475"/>
            <a:ext cx="587375" cy="528638"/>
          </a:xfrm>
          <a:custGeom>
            <a:avLst/>
            <a:gdLst/>
            <a:ahLst/>
            <a:cxnLst/>
            <a:rect l="0" t="0" r="0" b="0"/>
            <a:pathLst>
              <a:path w="370" h="333">
                <a:moveTo>
                  <a:pt x="7" y="136"/>
                </a:moveTo>
                <a:cubicBezTo>
                  <a:pt x="3" y="102"/>
                  <a:pt x="0" y="69"/>
                  <a:pt x="7" y="46"/>
                </a:cubicBezTo>
                <a:cubicBezTo>
                  <a:pt x="14" y="23"/>
                  <a:pt x="22" y="0"/>
                  <a:pt x="52" y="0"/>
                </a:cubicBezTo>
                <a:cubicBezTo>
                  <a:pt x="82" y="0"/>
                  <a:pt x="165" y="23"/>
                  <a:pt x="188" y="46"/>
                </a:cubicBezTo>
                <a:cubicBezTo>
                  <a:pt x="211" y="69"/>
                  <a:pt x="203" y="113"/>
                  <a:pt x="188" y="136"/>
                </a:cubicBezTo>
                <a:cubicBezTo>
                  <a:pt x="173" y="159"/>
                  <a:pt x="98" y="152"/>
                  <a:pt x="98" y="182"/>
                </a:cubicBezTo>
                <a:cubicBezTo>
                  <a:pt x="98" y="212"/>
                  <a:pt x="165" y="303"/>
                  <a:pt x="188" y="318"/>
                </a:cubicBezTo>
                <a:cubicBezTo>
                  <a:pt x="211" y="333"/>
                  <a:pt x="211" y="272"/>
                  <a:pt x="234" y="272"/>
                </a:cubicBezTo>
                <a:cubicBezTo>
                  <a:pt x="257" y="272"/>
                  <a:pt x="301" y="318"/>
                  <a:pt x="324" y="318"/>
                </a:cubicBezTo>
                <a:cubicBezTo>
                  <a:pt x="347" y="318"/>
                  <a:pt x="355" y="280"/>
                  <a:pt x="370" y="272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任意多边形 3105"/>
          <p:cNvSpPr/>
          <p:nvPr/>
        </p:nvSpPr>
        <p:spPr>
          <a:xfrm>
            <a:off x="8256588" y="2409825"/>
            <a:ext cx="1152525" cy="1306513"/>
          </a:xfrm>
          <a:custGeom>
            <a:avLst/>
            <a:gdLst/>
            <a:ahLst/>
            <a:cxnLst/>
            <a:rect l="0" t="0" r="0" b="0"/>
            <a:pathLst>
              <a:path w="726" h="823">
                <a:moveTo>
                  <a:pt x="0" y="188"/>
                </a:moveTo>
                <a:cubicBezTo>
                  <a:pt x="19" y="214"/>
                  <a:pt x="38" y="241"/>
                  <a:pt x="45" y="234"/>
                </a:cubicBezTo>
                <a:cubicBezTo>
                  <a:pt x="52" y="227"/>
                  <a:pt x="37" y="166"/>
                  <a:pt x="45" y="143"/>
                </a:cubicBezTo>
                <a:cubicBezTo>
                  <a:pt x="53" y="120"/>
                  <a:pt x="76" y="113"/>
                  <a:pt x="91" y="98"/>
                </a:cubicBezTo>
                <a:cubicBezTo>
                  <a:pt x="106" y="83"/>
                  <a:pt x="113" y="67"/>
                  <a:pt x="136" y="52"/>
                </a:cubicBezTo>
                <a:cubicBezTo>
                  <a:pt x="159" y="37"/>
                  <a:pt x="197" y="14"/>
                  <a:pt x="227" y="7"/>
                </a:cubicBezTo>
                <a:cubicBezTo>
                  <a:pt x="257" y="0"/>
                  <a:pt x="287" y="0"/>
                  <a:pt x="317" y="7"/>
                </a:cubicBezTo>
                <a:cubicBezTo>
                  <a:pt x="347" y="14"/>
                  <a:pt x="384" y="24"/>
                  <a:pt x="408" y="52"/>
                </a:cubicBezTo>
                <a:cubicBezTo>
                  <a:pt x="432" y="80"/>
                  <a:pt x="447" y="139"/>
                  <a:pt x="460" y="173"/>
                </a:cubicBezTo>
                <a:cubicBezTo>
                  <a:pt x="473" y="207"/>
                  <a:pt x="491" y="225"/>
                  <a:pt x="488" y="256"/>
                </a:cubicBezTo>
                <a:cubicBezTo>
                  <a:pt x="485" y="287"/>
                  <a:pt x="460" y="333"/>
                  <a:pt x="441" y="359"/>
                </a:cubicBezTo>
                <a:cubicBezTo>
                  <a:pt x="422" y="385"/>
                  <a:pt x="381" y="369"/>
                  <a:pt x="376" y="414"/>
                </a:cubicBezTo>
                <a:cubicBezTo>
                  <a:pt x="371" y="459"/>
                  <a:pt x="374" y="574"/>
                  <a:pt x="413" y="628"/>
                </a:cubicBezTo>
                <a:cubicBezTo>
                  <a:pt x="452" y="682"/>
                  <a:pt x="557" y="708"/>
                  <a:pt x="609" y="740"/>
                </a:cubicBezTo>
                <a:cubicBezTo>
                  <a:pt x="661" y="772"/>
                  <a:pt x="702" y="806"/>
                  <a:pt x="726" y="823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8" name="文本框 3107"/>
          <p:cNvSpPr txBox="1"/>
          <p:nvPr/>
        </p:nvSpPr>
        <p:spPr>
          <a:xfrm>
            <a:off x="48260" y="5043170"/>
            <a:ext cx="4859020" cy="1814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1.</a:t>
            </a:r>
            <a:r>
              <a:rPr lang="zh-CN" altLang="en-US" sz="2800" b="1" dirty="0">
                <a:latin typeface="Times New Roman" panose="02020603050405020304" charset="0"/>
              </a:rPr>
              <a:t>河网稠密，水流平缓。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2.</a:t>
            </a:r>
            <a:r>
              <a:rPr lang="zh-CN" altLang="en-US" sz="2800" b="1" dirty="0">
                <a:latin typeface="Times New Roman" panose="02020603050405020304" charset="0"/>
              </a:rPr>
              <a:t>水量较大，水位季节变化小。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charset="0"/>
              </a:rPr>
              <a:t>3.河流短小</a:t>
            </a:r>
            <a:r>
              <a:rPr lang="zh-CN" altLang="en-US" sz="2800" b="1" dirty="0">
                <a:latin typeface="Times New Roman" panose="02020603050405020304" charset="0"/>
              </a:rPr>
              <a:t>。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组合 3120"/>
          <p:cNvGrpSpPr/>
          <p:nvPr/>
        </p:nvGrpSpPr>
        <p:grpSpPr>
          <a:xfrm>
            <a:off x="1487805" y="2586037"/>
            <a:ext cx="1979613" cy="2600325"/>
            <a:chOff x="0" y="3475"/>
            <a:chExt cx="1247" cy="1638"/>
          </a:xfrm>
        </p:grpSpPr>
        <p:sp>
          <p:nvSpPr>
            <p:cNvPr id="3119" name="文本框 3118"/>
            <p:cNvSpPr txBox="1"/>
            <p:nvPr/>
          </p:nvSpPr>
          <p:spPr>
            <a:xfrm>
              <a:off x="0" y="3475"/>
              <a:ext cx="1247" cy="6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charset="0"/>
                </a:rPr>
                <a:t>地形以平原为主。</a:t>
              </a:r>
            </a:p>
          </p:txBody>
        </p:sp>
        <p:sp>
          <p:nvSpPr>
            <p:cNvPr id="3120" name="直接连接符 3119"/>
            <p:cNvSpPr/>
            <p:nvPr/>
          </p:nvSpPr>
          <p:spPr>
            <a:xfrm flipH="1">
              <a:off x="872" y="3826"/>
              <a:ext cx="216" cy="128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85" name="文本框 18484"/>
          <p:cNvSpPr txBox="1"/>
          <p:nvPr/>
        </p:nvSpPr>
        <p:spPr>
          <a:xfrm>
            <a:off x="-2024" y="0"/>
            <a:ext cx="800219" cy="342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欧洲水系特点：</a:t>
            </a:r>
          </a:p>
        </p:txBody>
      </p:sp>
      <p:grpSp>
        <p:nvGrpSpPr>
          <p:cNvPr id="3" name="组合 21"/>
          <p:cNvGrpSpPr/>
          <p:nvPr/>
        </p:nvGrpSpPr>
        <p:grpSpPr>
          <a:xfrm>
            <a:off x="0" y="3587750"/>
            <a:ext cx="2684027" cy="2227263"/>
            <a:chOff x="0" y="3587750"/>
            <a:chExt cx="2684027" cy="2227263"/>
          </a:xfrm>
        </p:grpSpPr>
        <p:grpSp>
          <p:nvGrpSpPr>
            <p:cNvPr id="4" name="组合 3117"/>
            <p:cNvGrpSpPr/>
            <p:nvPr/>
          </p:nvGrpSpPr>
          <p:grpSpPr>
            <a:xfrm>
              <a:off x="0" y="3587750"/>
              <a:ext cx="2684027" cy="1411288"/>
              <a:chOff x="0" y="2614"/>
              <a:chExt cx="1338" cy="889"/>
            </a:xfrm>
          </p:grpSpPr>
          <p:sp>
            <p:nvSpPr>
              <p:cNvPr id="3116" name="文本框 3115"/>
              <p:cNvSpPr txBox="1"/>
              <p:nvPr/>
            </p:nvSpPr>
            <p:spPr>
              <a:xfrm>
                <a:off x="0" y="2614"/>
                <a:ext cx="1338" cy="6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温带海洋性气候，降水多</a:t>
                </a:r>
                <a:r>
                  <a:rPr lang="zh-CN" altLang="en-US" sz="2800" b="1" dirty="0">
                    <a:latin typeface="Times New Roman" panose="02020603050405020304" charset="0"/>
                  </a:rPr>
                  <a:t>且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均匀。</a:t>
                </a:r>
              </a:p>
            </p:txBody>
          </p:sp>
          <p:sp>
            <p:nvSpPr>
              <p:cNvPr id="3117" name="直接连接符 3116"/>
              <p:cNvSpPr/>
              <p:nvPr/>
            </p:nvSpPr>
            <p:spPr>
              <a:xfrm>
                <a:off x="442" y="3180"/>
                <a:ext cx="54" cy="32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cxnSp>
          <p:nvCxnSpPr>
            <p:cNvPr id="20" name="直接箭头连接符 19"/>
            <p:cNvCxnSpPr/>
            <p:nvPr/>
          </p:nvCxnSpPr>
          <p:spPr>
            <a:xfrm>
              <a:off x="1971675" y="4486275"/>
              <a:ext cx="400050" cy="1328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30"/>
          <p:cNvGrpSpPr/>
          <p:nvPr/>
        </p:nvGrpSpPr>
        <p:grpSpPr>
          <a:xfrm>
            <a:off x="4114800" y="5343525"/>
            <a:ext cx="4043364" cy="703481"/>
            <a:chOff x="4114800" y="5343525"/>
            <a:chExt cx="4043364" cy="703481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4114800" y="5343525"/>
              <a:ext cx="1300163" cy="314325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786313" y="5767388"/>
              <a:ext cx="938213" cy="16192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86426" y="5400675"/>
              <a:ext cx="247173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3600" dirty="0">
                  <a:solidFill>
                    <a:srgbClr val="0000FF"/>
                  </a:solidFill>
                </a:rPr>
                <a:t>航运价值高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20080"/>
          <a:stretch>
            <a:fillRect/>
          </a:stretch>
        </p:blipFill>
        <p:spPr>
          <a:xfrm>
            <a:off x="5799455" y="8255"/>
            <a:ext cx="6361430" cy="685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-14289" y="1621469"/>
            <a:ext cx="61007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sz="2400" b="1" dirty="0"/>
          </a:p>
          <a:p>
            <a:pPr algn="l"/>
            <a:r>
              <a:rPr sz="2400" b="1" dirty="0" err="1">
                <a:solidFill>
                  <a:srgbClr val="FF0000"/>
                </a:solidFill>
              </a:rPr>
              <a:t>亚洲</a:t>
            </a:r>
            <a:r>
              <a:rPr sz="2400" b="1" dirty="0" err="1"/>
              <a:t>是世界上人口</a:t>
            </a:r>
            <a:r>
              <a:rPr sz="2400" b="1" dirty="0" err="1">
                <a:solidFill>
                  <a:srgbClr val="FF0000"/>
                </a:solidFill>
              </a:rPr>
              <a:t>最多</a:t>
            </a:r>
            <a:r>
              <a:rPr sz="2400" b="1" dirty="0" err="1"/>
              <a:t>的大洲</a:t>
            </a:r>
            <a:r>
              <a:rPr sz="2400" b="1" dirty="0"/>
              <a:t>。</a:t>
            </a:r>
          </a:p>
          <a:p>
            <a:pPr algn="l"/>
            <a:r>
              <a:rPr sz="2400" b="1" dirty="0"/>
              <a:t>世界上人口超过1亿的国家大多在亚洲。</a:t>
            </a:r>
          </a:p>
          <a:p>
            <a:pPr algn="l"/>
            <a:r>
              <a:rPr sz="2400" b="1" dirty="0" err="1">
                <a:solidFill>
                  <a:srgbClr val="FF0000"/>
                </a:solidFill>
              </a:rPr>
              <a:t>欧洲</a:t>
            </a:r>
            <a:r>
              <a:rPr sz="2400" b="1" dirty="0" err="1"/>
              <a:t>人口密度最大，人口</a:t>
            </a:r>
            <a:r>
              <a:rPr sz="2400" b="1" dirty="0" err="1">
                <a:solidFill>
                  <a:srgbClr val="FF0000"/>
                </a:solidFill>
              </a:rPr>
              <a:t>自然增长率最低</a:t>
            </a:r>
            <a:r>
              <a:rPr sz="2400" b="1" dirty="0"/>
              <a:t>。</a:t>
            </a:r>
          </a:p>
          <a:p>
            <a:pPr algn="l"/>
            <a:endParaRPr sz="2400" b="1" dirty="0"/>
          </a:p>
          <a:p>
            <a:pPr algn="l"/>
            <a:r>
              <a:rPr sz="2400" b="1" dirty="0" err="1"/>
              <a:t>亚欧大陆人口密集区</a:t>
            </a:r>
            <a:r>
              <a:rPr sz="2400" b="1" dirty="0"/>
              <a:t>：</a:t>
            </a:r>
            <a:endParaRPr lang="en-US" sz="2400" b="1" dirty="0"/>
          </a:p>
          <a:p>
            <a:pPr algn="l"/>
            <a:endParaRPr sz="2400" b="1" dirty="0"/>
          </a:p>
          <a:p>
            <a:pPr algn="l"/>
            <a:r>
              <a:rPr sz="2400" b="1" dirty="0"/>
              <a:t>①</a:t>
            </a:r>
          </a:p>
          <a:p>
            <a:pPr algn="l"/>
            <a:endParaRPr lang="en-US" sz="2400" b="1" dirty="0"/>
          </a:p>
          <a:p>
            <a:pPr algn="l"/>
            <a:r>
              <a:rPr sz="2400" b="1" dirty="0"/>
              <a:t>② </a:t>
            </a:r>
          </a:p>
          <a:p>
            <a:pPr algn="l"/>
            <a:endParaRPr lang="en-US" sz="2400" b="1" dirty="0"/>
          </a:p>
          <a:p>
            <a:pPr algn="l"/>
            <a:r>
              <a:rPr sz="2400" b="1" dirty="0"/>
              <a:t>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7045" y="3870960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b="1" dirty="0" err="1">
                <a:solidFill>
                  <a:srgbClr val="FF0000"/>
                </a:solidFill>
                <a:sym typeface="+mn-ea"/>
              </a:rPr>
              <a:t>欧洲西部</a:t>
            </a:r>
            <a:r>
              <a:rPr sz="3200" b="1" dirty="0">
                <a:sym typeface="+mn-ea"/>
              </a:rPr>
              <a:t>   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39445" y="4657725"/>
            <a:ext cx="201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3200" b="1" dirty="0" err="1">
                <a:solidFill>
                  <a:srgbClr val="FF0000"/>
                </a:solidFill>
                <a:sym typeface="+mn-ea"/>
              </a:rPr>
              <a:t>亚洲南部</a:t>
            </a:r>
            <a:r>
              <a:rPr sz="3200" b="1" dirty="0">
                <a:solidFill>
                  <a:srgbClr val="FF0000"/>
                </a:solidFill>
                <a:sym typeface="+mn-ea"/>
              </a:rPr>
              <a:t>  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445" y="5621020"/>
            <a:ext cx="1966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200" b="1" dirty="0" err="1">
                <a:solidFill>
                  <a:srgbClr val="FF0000"/>
                </a:solidFill>
                <a:sym typeface="+mn-ea"/>
              </a:rPr>
              <a:t>亚洲东部</a:t>
            </a:r>
            <a:endParaRPr lang="zh-CN" altLang="en-US" sz="32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39" y="39624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五。居民特点：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5280" y="1026160"/>
            <a:ext cx="57118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2800" dirty="0"/>
              <a:t>读亚洲略图，完成第</a:t>
            </a:r>
            <a:r>
              <a:rPr lang="en-US" altLang="zh-CN" sz="2800" dirty="0"/>
              <a:t>1</a:t>
            </a:r>
            <a:r>
              <a:rPr lang="zh-CN" altLang="zh-CN" sz="2800" dirty="0"/>
              <a:t>～</a:t>
            </a:r>
            <a:r>
              <a:rPr lang="en-US" altLang="zh-CN" sz="2800" dirty="0"/>
              <a:t>4</a:t>
            </a:r>
            <a:r>
              <a:rPr lang="zh-CN" altLang="zh-CN" sz="2800" dirty="0"/>
              <a:t>题</a:t>
            </a:r>
          </a:p>
          <a:p>
            <a:pPr fontAlgn="ctr"/>
            <a:r>
              <a:rPr lang="en-US" altLang="zh-CN" sz="2800" dirty="0"/>
              <a:t>1.</a:t>
            </a:r>
            <a:r>
              <a:rPr lang="zh-CN" altLang="zh-CN" sz="2800" dirty="0"/>
              <a:t>下列对于亚洲所跨温度带叙述正确的是：</a:t>
            </a:r>
          </a:p>
          <a:p>
            <a:pPr fontAlgn="ctr"/>
            <a:r>
              <a:rPr lang="en-US" altLang="zh-CN" sz="2800" dirty="0"/>
              <a:t>A.</a:t>
            </a:r>
            <a:r>
              <a:rPr lang="zh-CN" altLang="zh-CN" sz="2800" dirty="0"/>
              <a:t>跨热、温、寒三带</a:t>
            </a:r>
            <a:r>
              <a:rPr lang="en-US" altLang="zh-CN" sz="2800" dirty="0"/>
              <a:t>  </a:t>
            </a:r>
          </a:p>
          <a:p>
            <a:pPr fontAlgn="ctr"/>
            <a:r>
              <a:rPr lang="en-US" altLang="zh-CN" sz="2800" dirty="0"/>
              <a:t> B.</a:t>
            </a:r>
            <a:r>
              <a:rPr lang="zh-CN" altLang="zh-CN" sz="2800" dirty="0"/>
              <a:t>跨热、溫二带</a:t>
            </a:r>
          </a:p>
          <a:p>
            <a:pPr fontAlgn="ctr"/>
            <a:r>
              <a:rPr lang="en-US" altLang="zh-CN" sz="2800" dirty="0"/>
              <a:t>C.</a:t>
            </a:r>
            <a:r>
              <a:rPr lang="zh-CN" altLang="zh-CN" sz="2800" dirty="0"/>
              <a:t>跨寒、温二带</a:t>
            </a:r>
            <a:r>
              <a:rPr lang="en-US" altLang="zh-CN" sz="2800" dirty="0"/>
              <a:t>   </a:t>
            </a:r>
          </a:p>
          <a:p>
            <a:pPr fontAlgn="ctr"/>
            <a:r>
              <a:rPr lang="en-US" altLang="zh-CN" sz="2800" dirty="0"/>
              <a:t>D.</a:t>
            </a:r>
            <a:r>
              <a:rPr lang="zh-CN" altLang="zh-CN" sz="2800" dirty="0"/>
              <a:t>以上说法都不正确</a:t>
            </a:r>
          </a:p>
          <a:p>
            <a:pPr fontAlgn="ctr"/>
            <a:r>
              <a:rPr lang="en-US" altLang="zh-CN" sz="2800" dirty="0"/>
              <a:t> </a:t>
            </a:r>
            <a:endParaRPr lang="zh-CN" altLang="zh-CN" sz="2800" dirty="0"/>
          </a:p>
          <a:p>
            <a:pPr fontAlgn="ctr"/>
            <a:r>
              <a:rPr lang="en-US" altLang="zh-CN" sz="2800" dirty="0"/>
              <a:t>2.</a:t>
            </a:r>
            <a:r>
              <a:rPr lang="zh-CN" altLang="zh-CN" sz="2800" dirty="0"/>
              <a:t>亚洲水系呈辐射状流动，说明亚洲的地势特点是：</a:t>
            </a:r>
          </a:p>
          <a:p>
            <a:pPr fontAlgn="ctr"/>
            <a:r>
              <a:rPr lang="en-US" altLang="zh-CN" sz="2800" dirty="0"/>
              <a:t>A. </a:t>
            </a:r>
            <a:r>
              <a:rPr lang="zh-CN" altLang="zh-CN" sz="2800" dirty="0"/>
              <a:t>西高东低</a:t>
            </a:r>
            <a:r>
              <a:rPr lang="en-US" altLang="zh-CN" sz="2800" dirty="0"/>
              <a:t>   B.</a:t>
            </a:r>
            <a:r>
              <a:rPr lang="zh-CN" altLang="zh-CN" sz="2800" dirty="0"/>
              <a:t>四周高，中部低</a:t>
            </a:r>
          </a:p>
          <a:p>
            <a:pPr fontAlgn="ctr"/>
            <a:r>
              <a:rPr lang="en-US" altLang="zh-CN" sz="2800" dirty="0"/>
              <a:t>C. </a:t>
            </a:r>
            <a:r>
              <a:rPr lang="zh-CN" altLang="zh-CN" sz="2800" dirty="0"/>
              <a:t>北高南低</a:t>
            </a:r>
            <a:r>
              <a:rPr lang="en-US" altLang="zh-CN" sz="2800" dirty="0"/>
              <a:t>    D. </a:t>
            </a:r>
            <a:r>
              <a:rPr lang="zh-CN" altLang="zh-CN" sz="2800" dirty="0"/>
              <a:t>中部高，四周低</a:t>
            </a:r>
          </a:p>
          <a:p>
            <a:pPr algn="l"/>
            <a:endParaRPr lang="zh-CN" altLang="en-US" sz="2800" b="1" dirty="0"/>
          </a:p>
        </p:txBody>
      </p:sp>
      <p:pic>
        <p:nvPicPr>
          <p:cNvPr id="422" name="图片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71515" y="193675"/>
            <a:ext cx="642048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 flipH="1">
            <a:off x="2148840" y="1874520"/>
            <a:ext cx="7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493521" y="0"/>
            <a:ext cx="2926079" cy="103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教学目标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905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3200" b="1"/>
              <a:t>会阅读亚欧大陆地图，描述亚洲、欧洲的</a:t>
            </a:r>
            <a:r>
              <a:rPr lang="zh-CN" altLang="en-US" sz="3200" b="1">
                <a:solidFill>
                  <a:srgbClr val="FF0000"/>
                </a:solidFill>
              </a:rPr>
              <a:t>纬度位置</a:t>
            </a:r>
            <a:r>
              <a:rPr lang="zh-CN" altLang="en-US" sz="3200" b="1"/>
              <a:t>和</a:t>
            </a:r>
            <a:r>
              <a:rPr lang="zh-CN" altLang="en-US" sz="3200" b="1">
                <a:solidFill>
                  <a:srgbClr val="FF0000"/>
                </a:solidFill>
              </a:rPr>
              <a:t>海陆位置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阅读亚欧大陆地形图及相关资料，总结亚洲和欧洲的</a:t>
            </a:r>
            <a:r>
              <a:rPr lang="zh-CN" altLang="en-US" sz="3200" b="1">
                <a:solidFill>
                  <a:srgbClr val="FF0000"/>
                </a:solidFill>
              </a:rPr>
              <a:t>地形特点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通过气候分布图及气候资料，总结亚洲及欧洲的</a:t>
            </a:r>
            <a:r>
              <a:rPr lang="zh-CN" altLang="en-US" sz="3200" b="1">
                <a:solidFill>
                  <a:srgbClr val="FF0000"/>
                </a:solidFill>
              </a:rPr>
              <a:t>气候特征</a:t>
            </a:r>
            <a:r>
              <a:rPr lang="zh-CN" altLang="en-US" sz="3200" b="1"/>
              <a:t>，会初步分析成因。</a:t>
            </a:r>
          </a:p>
          <a:p>
            <a:r>
              <a:rPr lang="zh-CN" altLang="en-US" sz="3200" b="1"/>
              <a:t>能运用地图和其他资料，归纳亚洲、欧洲的</a:t>
            </a:r>
            <a:r>
              <a:rPr lang="zh-CN" altLang="en-US" sz="3200" b="1">
                <a:solidFill>
                  <a:srgbClr val="FF0000"/>
                </a:solidFill>
              </a:rPr>
              <a:t>水系特征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能简要分析大洲地形特征、气候特征、水系特征之间的</a:t>
            </a:r>
            <a:r>
              <a:rPr lang="zh-CN" altLang="en-US" sz="3200" b="1">
                <a:solidFill>
                  <a:srgbClr val="FF0000"/>
                </a:solidFill>
              </a:rPr>
              <a:t>相互关系</a:t>
            </a:r>
            <a:r>
              <a:rPr lang="zh-CN" altLang="en-US" sz="3200" b="1"/>
              <a:t>。</a:t>
            </a:r>
          </a:p>
          <a:p>
            <a:r>
              <a:rPr lang="zh-CN" altLang="en-US" sz="3200" b="1"/>
              <a:t>运用地图描述亚洲和欧洲的</a:t>
            </a:r>
            <a:r>
              <a:rPr lang="zh-CN" altLang="en-US" sz="3200" b="1">
                <a:solidFill>
                  <a:srgbClr val="FF0000"/>
                </a:solidFill>
              </a:rPr>
              <a:t>人口分布特点</a:t>
            </a:r>
            <a:r>
              <a:rPr lang="zh-CN" altLang="en-US" sz="3200" b="1"/>
              <a:t>，并简要</a:t>
            </a:r>
            <a:r>
              <a:rPr lang="zh-CN" altLang="en-US" sz="3200" b="1">
                <a:solidFill>
                  <a:srgbClr val="FF0000"/>
                </a:solidFill>
              </a:rPr>
              <a:t>分析</a:t>
            </a:r>
            <a:r>
              <a:rPr lang="zh-CN" altLang="en-US" sz="3200" b="1"/>
              <a:t>其主要</a:t>
            </a:r>
            <a:r>
              <a:rPr lang="zh-CN" altLang="en-US" sz="3200" b="1">
                <a:solidFill>
                  <a:srgbClr val="FF0000"/>
                </a:solidFill>
              </a:rPr>
              <a:t>原因</a:t>
            </a:r>
            <a:r>
              <a:rPr lang="zh-CN" altLang="en-US" sz="3200" b="1"/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411480" y="871627"/>
            <a:ext cx="515112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3.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图中虚线区域河流稀少的主要原因是：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A.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农业发达，用水量多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深居内陆，降水稀少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C.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沙漠广布，水源下渗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D.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地势高峻，气候寒冷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4.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亚洲河流众多，下列序号代表的河流与注入的海洋，组合正确的是：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A.①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一黑龙江一北冰洋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B.②—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湄公河一太平洋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98438" algn="l"/>
              </a:tabLs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C.③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一勒拿河一北冰洋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D.④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一长江一太平洋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422" name="图片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71515" y="193675"/>
            <a:ext cx="6420485" cy="61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 flipH="1">
            <a:off x="2514600" y="1325880"/>
            <a:ext cx="7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493521" y="0"/>
            <a:ext cx="2926079" cy="1036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7" name="文本框 4"/>
          <p:cNvSpPr txBox="1"/>
          <p:nvPr/>
        </p:nvSpPr>
        <p:spPr>
          <a:xfrm flipH="1">
            <a:off x="2392680" y="4251960"/>
            <a:ext cx="71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/>
        </p:nvSpPr>
        <p:spPr>
          <a:xfrm>
            <a:off x="335279" y="997089"/>
            <a:ext cx="6217921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+mn-ea"/>
                <a:cs typeface="+mn-ea"/>
              </a:rPr>
              <a:t> </a:t>
            </a:r>
          </a:p>
          <a:p>
            <a:pPr indent="0"/>
            <a:r>
              <a:rPr lang="en-US" altLang="zh-CN" sz="2400" b="1" dirty="0">
                <a:latin typeface="+mn-ea"/>
                <a:cs typeface="+mn-ea"/>
              </a:rPr>
              <a:t>5.</a:t>
            </a:r>
            <a:r>
              <a:rPr lang="zh-CN" altLang="en-US" sz="2400" b="1" dirty="0">
                <a:latin typeface="+mn-ea"/>
                <a:cs typeface="+mn-ea"/>
              </a:rPr>
              <a:t>该河流可能分布在：</a:t>
            </a:r>
          </a:p>
          <a:p>
            <a:pPr indent="0"/>
            <a:endParaRPr 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恒河流域                  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尼罗河流域 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长江流域                  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亚马孙河流域 </a:t>
            </a:r>
          </a:p>
          <a:p>
            <a:pPr indent="0"/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en-US" altLang="zh-CN" sz="2400" b="1" dirty="0">
                <a:latin typeface="+mn-ea"/>
                <a:cs typeface="+mn-ea"/>
              </a:rPr>
              <a:t>6.</a:t>
            </a:r>
            <a:r>
              <a:rPr lang="zh-CN" altLang="en-US" sz="2400" b="1" dirty="0">
                <a:latin typeface="+mn-ea"/>
                <a:cs typeface="+mn-ea"/>
              </a:rPr>
              <a:t>该地河流的主要补给形式是：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积雪融水补给为主            </a:t>
            </a:r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雨水补给 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地下水补给                     </a:t>
            </a:r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湖泊水补给</a:t>
            </a:r>
          </a:p>
          <a:p>
            <a:pPr indent="0"/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en-US" altLang="zh-CN" sz="2400" b="1" dirty="0">
                <a:latin typeface="+mn-ea"/>
                <a:cs typeface="+mn-ea"/>
              </a:rPr>
              <a:t>7.</a:t>
            </a:r>
            <a:r>
              <a:rPr lang="zh-CN" altLang="en-US" sz="2400" b="1" dirty="0">
                <a:latin typeface="+mn-ea"/>
                <a:cs typeface="+mn-ea"/>
              </a:rPr>
              <a:t>该地河流的径流量最低的月份出现在：  </a:t>
            </a: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1月          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2月         </a:t>
            </a:r>
            <a:endParaRPr lang="en-US" altLang="zh-CN" sz="2400" b="1" dirty="0">
              <a:latin typeface="+mn-ea"/>
              <a:cs typeface="+mn-ea"/>
            </a:endParaRPr>
          </a:p>
          <a:p>
            <a:pPr indent="0"/>
            <a:r>
              <a:rPr lang="zh-CN" altLang="en-US" sz="2400" b="1" dirty="0">
                <a:latin typeface="+mn-ea"/>
                <a:cs typeface="+mn-ea"/>
              </a:rPr>
              <a:t>  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11月          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altLang="en-US" sz="2400" b="1" dirty="0">
                <a:latin typeface="+mn-ea"/>
                <a:cs typeface="+mn-ea"/>
              </a:rPr>
              <a:t>12月</a:t>
            </a:r>
          </a:p>
        </p:txBody>
      </p:sp>
      <p:pic>
        <p:nvPicPr>
          <p:cNvPr id="7" name="图片 10" descr="https://picflow.koolearn.com/upload/2014-11/04/566779b1-fd03-4401-9e5e-34d8004f1388/paper.files/image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96523" y="1276350"/>
            <a:ext cx="5795477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 flipH="1">
            <a:off x="3772535" y="1320165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文本框 3"/>
          <p:cNvSpPr txBox="1"/>
          <p:nvPr/>
        </p:nvSpPr>
        <p:spPr>
          <a:xfrm flipH="1">
            <a:off x="4779645" y="3034665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文本框 5"/>
          <p:cNvSpPr txBox="1"/>
          <p:nvPr/>
        </p:nvSpPr>
        <p:spPr>
          <a:xfrm flipH="1">
            <a:off x="5901055" y="5312410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" name="矩形 9"/>
          <p:cNvSpPr/>
          <p:nvPr/>
        </p:nvSpPr>
        <p:spPr>
          <a:xfrm>
            <a:off x="441960" y="240715"/>
            <a:ext cx="10957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/>
            <a:r>
              <a:rPr lang="zh-CN" altLang="en-US" sz="2400" b="1" dirty="0">
                <a:latin typeface="+mn-ea"/>
                <a:cs typeface="+mn-ea"/>
              </a:rPr>
              <a:t>右图表示某河流水文测站春夏秋冬四季气温、降水量和径流分配状况，据此回答</a:t>
            </a:r>
            <a:r>
              <a:rPr lang="en-US" altLang="zh-CN" sz="2400" b="1" dirty="0">
                <a:latin typeface="+mn-ea"/>
                <a:cs typeface="+mn-ea"/>
              </a:rPr>
              <a:t>5</a:t>
            </a:r>
            <a:r>
              <a:rPr lang="zh-CN" altLang="en-US" sz="2400" b="1" dirty="0">
                <a:latin typeface="+mn-ea"/>
                <a:cs typeface="+mn-ea"/>
              </a:rPr>
              <a:t>-</a:t>
            </a:r>
            <a:r>
              <a:rPr lang="en-US" altLang="zh-CN" sz="2400" b="1" dirty="0">
                <a:latin typeface="+mn-ea"/>
                <a:cs typeface="+mn-ea"/>
              </a:rPr>
              <a:t>7</a:t>
            </a:r>
            <a:r>
              <a:rPr lang="zh-CN" altLang="en-US" sz="2400" b="1" dirty="0">
                <a:latin typeface="+mn-ea"/>
                <a:cs typeface="+mn-ea"/>
              </a:rPr>
              <a:t>题。</a:t>
            </a:r>
            <a:endParaRPr lang="zh-CN" altLang="en-US" sz="24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9F8894E-55C2-4C54-9353-FE5A87914A58}"/>
              </a:ext>
            </a:extLst>
          </p:cNvPr>
          <p:cNvCxnSpPr/>
          <p:nvPr/>
        </p:nvCxnSpPr>
        <p:spPr>
          <a:xfrm>
            <a:off x="8955463" y="1965325"/>
            <a:ext cx="0" cy="341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" y="884555"/>
            <a:ext cx="109270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8</a:t>
            </a:r>
            <a:r>
              <a:rPr lang="zh-CN" sz="2400" b="1" dirty="0">
                <a:latin typeface="+mn-ea"/>
                <a:cs typeface="+mn-ea"/>
              </a:rPr>
              <a:t>.右图中A、B两地的气候特点分别对应下图中的：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A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甲、乙 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B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甲、丙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C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丙、甲</a:t>
            </a:r>
          </a:p>
          <a:p>
            <a:pPr algn="l"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   </a:t>
            </a:r>
            <a:r>
              <a:rPr lang="zh-CN" sz="2400" b="1" dirty="0">
                <a:latin typeface="+mn-ea"/>
                <a:cs typeface="+mn-ea"/>
              </a:rPr>
              <a:t>D</a:t>
            </a:r>
            <a:r>
              <a:rPr lang="en-US" altLang="zh-CN" sz="2400" b="1" dirty="0">
                <a:latin typeface="+mn-ea"/>
                <a:cs typeface="+mn-ea"/>
              </a:rPr>
              <a:t>.</a:t>
            </a:r>
            <a:r>
              <a:rPr lang="zh-CN" sz="2400" b="1" dirty="0">
                <a:latin typeface="+mn-ea"/>
                <a:cs typeface="+mn-ea"/>
              </a:rPr>
              <a:t>丙、丁</a:t>
            </a:r>
          </a:p>
        </p:txBody>
      </p:sp>
      <p:pic>
        <p:nvPicPr>
          <p:cNvPr id="17" name="图片 17" descr="http://pic.1010jiajiao.com/pic4/img2/2/321/478321/1010jiajiao_0.files/image0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56050" y="1798003"/>
            <a:ext cx="79121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 flipH="1">
            <a:off x="6998335" y="772160"/>
            <a:ext cx="590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0" y="884555"/>
            <a:ext cx="42144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9.</a:t>
            </a:r>
            <a:r>
              <a:rPr lang="zh-CN" sz="2400" b="1" dirty="0">
                <a:latin typeface="+mn-ea"/>
                <a:cs typeface="+mn-ea"/>
              </a:rPr>
              <a:t>（1）图一中甲、乙、丙、丁四地的气候类型。（4分）</a:t>
            </a:r>
          </a:p>
          <a:p>
            <a:pPr>
              <a:buClrTx/>
              <a:buSzTx/>
              <a:buNone/>
            </a:pPr>
            <a:r>
              <a:rPr lang="zh-CN" sz="2400" b="1" dirty="0">
                <a:latin typeface="+mn-ea"/>
                <a:cs typeface="+mn-ea"/>
              </a:rPr>
              <a:t>甲</a:t>
            </a:r>
            <a:r>
              <a:rPr lang="zh-CN" sz="2400" b="1" u="sng" dirty="0">
                <a:latin typeface="+mn-ea"/>
                <a:cs typeface="+mn-ea"/>
              </a:rPr>
              <a:t>                                     </a:t>
            </a:r>
            <a:r>
              <a:rPr lang="zh-CN" sz="2400" b="1" dirty="0">
                <a:latin typeface="+mn-ea"/>
                <a:cs typeface="+mn-ea"/>
              </a:rPr>
              <a:t>，乙</a:t>
            </a:r>
            <a:r>
              <a:rPr lang="zh-CN" sz="2400" b="1" u="sng" dirty="0">
                <a:latin typeface="+mn-ea"/>
                <a:cs typeface="+mn-ea"/>
              </a:rPr>
              <a:t>                                     </a:t>
            </a:r>
            <a:r>
              <a:rPr lang="zh-CN" sz="2400" b="1" dirty="0">
                <a:latin typeface="+mn-ea"/>
                <a:cs typeface="+mn-ea"/>
              </a:rPr>
              <a:t>，丙 </a:t>
            </a:r>
            <a:r>
              <a:rPr lang="zh-CN" sz="2400" b="1" u="sng" dirty="0">
                <a:latin typeface="+mn-ea"/>
                <a:cs typeface="+mn-ea"/>
              </a:rPr>
              <a:t>                                    </a:t>
            </a:r>
            <a:r>
              <a:rPr lang="zh-CN" sz="2400" b="1" dirty="0">
                <a:latin typeface="+mn-ea"/>
                <a:cs typeface="+mn-ea"/>
              </a:rPr>
              <a:t>，丁 </a:t>
            </a:r>
            <a:r>
              <a:rPr lang="zh-CN" sz="2400" b="1" u="sng" dirty="0">
                <a:latin typeface="+mn-ea"/>
                <a:cs typeface="+mn-ea"/>
              </a:rPr>
              <a:t>                                    </a:t>
            </a:r>
            <a:r>
              <a:rPr lang="zh-CN" sz="2400" b="1" dirty="0">
                <a:latin typeface="+mn-ea"/>
                <a:cs typeface="+mn-ea"/>
              </a:rPr>
              <a:t> 。</a:t>
            </a:r>
          </a:p>
          <a:p>
            <a:pPr>
              <a:buClrTx/>
              <a:buSzTx/>
              <a:buNone/>
            </a:pPr>
            <a:r>
              <a:rPr lang="zh-CN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2</a:t>
            </a:r>
            <a:r>
              <a:rPr lang="zh-CN" sz="2400" b="1" dirty="0">
                <a:latin typeface="+mn-ea"/>
                <a:cs typeface="+mn-ea"/>
              </a:rPr>
              <a:t>）结合图中信息简析⑨附近地区成为人口稠密区的自然原因。（2分）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124936" y="0"/>
            <a:ext cx="5811555" cy="3714115"/>
            <a:chOff x="7026" y="0"/>
            <a:chExt cx="8673" cy="5307"/>
          </a:xfrm>
        </p:grpSpPr>
        <p:pic>
          <p:nvPicPr>
            <p:cNvPr id="13" name="图片 13" descr="https://picflow.koolearn.com/upload/2014-11/04/566779b1-fd03-4401-9e5e-34d8004f1388/paper.files/image01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>
            <a:xfrm>
              <a:off x="7026" y="0"/>
              <a:ext cx="8673" cy="4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3743888" name="文本框 1073743887"/>
            <p:cNvSpPr txBox="1"/>
            <p:nvPr/>
          </p:nvSpPr>
          <p:spPr>
            <a:xfrm>
              <a:off x="7985" y="4677"/>
              <a:ext cx="6227" cy="6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图一：亚欧大陆气候类型分布图</a:t>
              </a:r>
            </a:p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14825" y="3919220"/>
            <a:ext cx="4401185" cy="2797175"/>
            <a:chOff x="8470" y="6185"/>
            <a:chExt cx="5256" cy="3615"/>
          </a:xfrm>
        </p:grpSpPr>
        <p:pic>
          <p:nvPicPr>
            <p:cNvPr id="399" name="图片 399"/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lum bright="-10000" contrast="40000"/>
            </a:blip>
            <a:srcRect/>
            <a:stretch>
              <a:fillRect/>
            </a:stretch>
          </p:blipFill>
          <p:spPr>
            <a:xfrm>
              <a:off x="8470" y="6185"/>
              <a:ext cx="3795" cy="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3743889" name="文本框 1073743888"/>
            <p:cNvSpPr txBox="1"/>
            <p:nvPr/>
          </p:nvSpPr>
          <p:spPr>
            <a:xfrm>
              <a:off x="8470" y="9140"/>
              <a:ext cx="5256" cy="6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图二：亚欧大陆人口分布图</a:t>
              </a:r>
            </a:p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4620" y="3042920"/>
            <a:ext cx="2999740" cy="3692525"/>
            <a:chOff x="14946" y="4677"/>
            <a:chExt cx="3990" cy="5767"/>
          </a:xfrm>
        </p:grpSpPr>
        <p:pic>
          <p:nvPicPr>
            <p:cNvPr id="11" name="图片 7" descr="proxy.png"/>
            <p:cNvPicPr>
              <a:picLocks noChangeAspect="1"/>
            </p:cNvPicPr>
            <p:nvPr/>
          </p:nvPicPr>
          <p:blipFill>
            <a:blip r:embed="rId4" cstate="print"/>
            <a:srcRect r="49704"/>
            <a:stretch>
              <a:fillRect/>
            </a:stretch>
          </p:blipFill>
          <p:spPr>
            <a:xfrm>
              <a:off x="14946" y="4677"/>
              <a:ext cx="3990" cy="4890"/>
            </a:xfrm>
            <a:prstGeom prst="rect">
              <a:avLst/>
            </a:prstGeom>
          </p:spPr>
        </p:pic>
        <p:sp>
          <p:nvSpPr>
            <p:cNvPr id="1073743890" name="文本框 1073743889"/>
            <p:cNvSpPr txBox="1"/>
            <p:nvPr/>
          </p:nvSpPr>
          <p:spPr>
            <a:xfrm>
              <a:off x="14946" y="9800"/>
              <a:ext cx="3989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zh-CN" altLang="en-US"/>
                <a:t>图三：欧洲西部地形图</a:t>
              </a:r>
            </a:p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1010" y="15614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温带海洋性气候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1010" y="196342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地中海气候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1010" y="236156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温带大陆性气候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010" y="271335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920" y="4227255"/>
            <a:ext cx="3977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⑨地位于温带海洋性气候区，气候温和，降水较多。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且以平原为主，地形平坦。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0" y="0"/>
            <a:ext cx="4097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巩固练习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0" y="4119880"/>
            <a:ext cx="12191365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Tx/>
              <a:buSzTx/>
              <a:buNone/>
            </a:pPr>
            <a:r>
              <a:rPr lang="en-US" altLang="zh-CN" sz="2400" b="1" dirty="0">
                <a:latin typeface="+mn-ea"/>
                <a:cs typeface="+mn-ea"/>
              </a:rPr>
              <a:t>10.(1)</a:t>
            </a:r>
            <a:r>
              <a:rPr lang="en-US" altLang="zh-CN" sz="2400" b="1" dirty="0" err="1">
                <a:latin typeface="+mn-ea"/>
                <a:cs typeface="+mn-ea"/>
              </a:rPr>
              <a:t>甲图中①一⑧分别注入太平洋、印度洋和北冰洋，形成</a:t>
            </a:r>
            <a:r>
              <a:rPr lang="en-US" altLang="zh-CN" sz="2400" b="1" u="sng" dirty="0">
                <a:latin typeface="+mn-ea"/>
                <a:cs typeface="+mn-ea"/>
              </a:rPr>
              <a:t>            </a:t>
            </a:r>
            <a:r>
              <a:rPr lang="en-US" altLang="zh-CN" sz="2400" b="1" dirty="0" err="1">
                <a:latin typeface="+mn-ea"/>
                <a:cs typeface="+mn-ea"/>
              </a:rPr>
              <a:t>状水系，由此判断亚洲的地势特点是</a:t>
            </a:r>
            <a:r>
              <a:rPr lang="en-US" altLang="zh-CN" sz="2400" b="1" u="sng" dirty="0">
                <a:latin typeface="+mn-ea"/>
                <a:cs typeface="+mn-ea"/>
              </a:rPr>
              <a:t>                                        </a:t>
            </a:r>
            <a:r>
              <a:rPr lang="en-US" altLang="zh-CN" sz="2400" b="1" dirty="0">
                <a:latin typeface="+mn-ea"/>
                <a:cs typeface="+mn-ea"/>
              </a:rPr>
              <a:t>。</a:t>
            </a:r>
          </a:p>
          <a:p>
            <a:r>
              <a:rPr lang="zh-CN" sz="2400" b="1" dirty="0">
                <a:latin typeface="+mn-ea"/>
                <a:cs typeface="+mn-ea"/>
              </a:rPr>
              <a:t>(2)乙图中A是亚、非两洲的分界线</a:t>
            </a:r>
            <a:r>
              <a:rPr lang="zh-CN" sz="2400" b="1" u="sng" dirty="0">
                <a:latin typeface="+mn-ea"/>
                <a:cs typeface="+mn-ea"/>
              </a:rPr>
              <a:t>   </a:t>
            </a:r>
            <a:r>
              <a:rPr lang="en-US" altLang="zh-CN" sz="2400" b="1" u="sng" dirty="0">
                <a:latin typeface="+mn-ea"/>
                <a:cs typeface="+mn-ea"/>
              </a:rPr>
              <a:t>      </a:t>
            </a:r>
            <a:r>
              <a:rPr lang="zh-CN" sz="2400" b="1" u="sng" dirty="0">
                <a:latin typeface="+mn-ea"/>
                <a:cs typeface="+mn-ea"/>
              </a:rPr>
              <a:t>        </a:t>
            </a:r>
            <a:r>
              <a:rPr lang="zh-CN" sz="2400" b="1" dirty="0">
                <a:latin typeface="+mn-ea"/>
                <a:cs typeface="+mn-ea"/>
              </a:rPr>
              <a:t>运河，试</a:t>
            </a:r>
            <a:r>
              <a:rPr lang="zh-CN" altLang="zh-CN" sz="2400" b="1" dirty="0"/>
              <a:t>结合图中信息列举该运河的其他重要作用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  <a:p>
            <a:pPr>
              <a:buClrTx/>
              <a:buSzTx/>
              <a:buNone/>
            </a:pPr>
            <a:endParaRPr lang="zh-CN" sz="2400" b="1" dirty="0">
              <a:latin typeface="+mn-ea"/>
              <a:cs typeface="+mn-ea"/>
            </a:endParaRPr>
          </a:p>
          <a:p>
            <a:pPr>
              <a:buClrTx/>
              <a:buSzTx/>
              <a:buNone/>
            </a:pPr>
            <a:r>
              <a:rPr lang="zh-CN" sz="2400" b="1" dirty="0">
                <a:latin typeface="+mn-ea"/>
                <a:cs typeface="+mn-ea"/>
              </a:rPr>
              <a:t>(3)亚洲在气候类型上的特点是</a:t>
            </a:r>
            <a:r>
              <a:rPr lang="zh-CN" sz="2400" b="1" u="sng" dirty="0">
                <a:latin typeface="+mn-ea"/>
                <a:cs typeface="+mn-ea"/>
              </a:rPr>
              <a:t>                           </a:t>
            </a:r>
            <a:r>
              <a:rPr lang="zh-CN" sz="2400" b="1" dirty="0">
                <a:latin typeface="+mn-ea"/>
                <a:cs typeface="+mn-ea"/>
              </a:rPr>
              <a:t> 。与亚洲相比，非洲缺少温带、寒带气候的原因是</a:t>
            </a:r>
            <a:r>
              <a:rPr lang="zh-CN" sz="2400" b="1" u="sng" dirty="0">
                <a:latin typeface="+mn-ea"/>
                <a:cs typeface="+mn-ea"/>
              </a:rPr>
              <a:t>                                                       </a:t>
            </a:r>
            <a:r>
              <a:rPr lang="zh-CN" sz="2400" b="1" dirty="0">
                <a:latin typeface="+mn-ea"/>
                <a:cs typeface="+mn-ea"/>
              </a:rPr>
              <a:t>。</a:t>
            </a:r>
          </a:p>
        </p:txBody>
      </p:sp>
      <p:pic>
        <p:nvPicPr>
          <p:cNvPr id="9" name="图片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94890" y="38735"/>
            <a:ext cx="9848850" cy="395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框 11"/>
          <p:cNvSpPr txBox="1"/>
          <p:nvPr/>
        </p:nvSpPr>
        <p:spPr>
          <a:xfrm>
            <a:off x="2797810" y="448183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中部高，四周低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25815" y="39979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辐射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7130" y="485076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苏伊士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62417" y="528637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沟通大西洋与印度洋的航运。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02455" y="58674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气候复杂多样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91055" y="630174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非洲大部分在南北回归线之间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7" grpId="0"/>
      <p:bldP spid="8" grpId="0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57288" y="0"/>
            <a:ext cx="6997065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117840" y="0"/>
            <a:ext cx="4033520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4253865"/>
            <a:ext cx="12192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亚洲位置</a:t>
            </a:r>
          </a:p>
          <a:p>
            <a:r>
              <a:rPr lang="zh-CN" altLang="en-US" sz="2400" b="1" dirty="0"/>
              <a:t>纬度位置：北部深入</a:t>
            </a:r>
            <a:r>
              <a:rPr lang="zh-CN" altLang="en-US" sz="2400" b="1" u="sng" dirty="0"/>
              <a:t>             </a:t>
            </a:r>
            <a:r>
              <a:rPr lang="zh-CN" altLang="en-US" sz="2400" b="1" dirty="0"/>
              <a:t>以北，南部深入到</a:t>
            </a:r>
            <a:r>
              <a:rPr lang="zh-CN" altLang="en-US" sz="2400" b="1" u="sng" dirty="0"/>
              <a:t>          </a:t>
            </a:r>
            <a:r>
              <a:rPr lang="zh-CN" altLang="en-US" sz="2400" b="1" dirty="0"/>
              <a:t>以南，跨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三带，大部分位于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。</a:t>
            </a:r>
          </a:p>
          <a:p>
            <a:endParaRPr lang="zh-CN" altLang="en-US" sz="2400" b="1" dirty="0"/>
          </a:p>
          <a:p>
            <a:r>
              <a:rPr lang="zh-CN" altLang="en-US" sz="2400" b="1" dirty="0"/>
              <a:t>海陆位置：北临A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， 东临B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， 南临C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，西与甲</a:t>
            </a:r>
            <a:r>
              <a:rPr lang="zh-CN" altLang="en-US" sz="2400" b="1" u="sng" dirty="0"/>
              <a:t>             </a:t>
            </a:r>
            <a:r>
              <a:rPr lang="zh-CN" altLang="en-US" sz="2400" b="1" dirty="0"/>
              <a:t>相连，以①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、②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、④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、⑥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为界，西南与乙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为邻，以⑧</a:t>
            </a:r>
            <a:r>
              <a:rPr lang="zh-CN" altLang="en-US" sz="2400" b="1" u="sng" dirty="0"/>
              <a:t>                         </a:t>
            </a:r>
            <a:r>
              <a:rPr lang="zh-CN" altLang="en-US" sz="2400" b="1" dirty="0"/>
              <a:t>为界，东北隔⑦</a:t>
            </a:r>
            <a:r>
              <a:rPr lang="zh-CN" altLang="en-US" sz="2400" b="1" u="sng" dirty="0"/>
              <a:t>                    </a:t>
            </a:r>
            <a:r>
              <a:rPr lang="zh-CN" altLang="en-US" sz="2400" b="1" dirty="0"/>
              <a:t>与丁</a:t>
            </a:r>
            <a:r>
              <a:rPr lang="zh-CN" altLang="en-US" sz="2400" b="1" u="sng" dirty="0"/>
              <a:t>               </a:t>
            </a:r>
            <a:r>
              <a:rPr lang="zh-CN" altLang="en-US" sz="2400" b="1" dirty="0"/>
              <a:t>相望。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19070" y="458533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北极圈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0285" y="461391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赤道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117840" y="458533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寒、温、热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2100" y="493839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北温带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19350" y="5686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北冰洋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38980" y="5686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太平洋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811645" y="568642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印度洋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44635" y="568642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欧洲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2100" y="60210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乌拉尔山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99615" y="60210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乌拉尔河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98875" y="605977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大高加索山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54395" y="6078219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土耳其海峡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937115" y="6078219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非洲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96900" y="639762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苏伊士运河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228983" y="6425565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北美洲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271010" y="644227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白令海峡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6833" y="0"/>
            <a:ext cx="923330" cy="418623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+mj-ea"/>
                <a:ea typeface="+mj-ea"/>
              </a:rPr>
              <a:t>一。地理位置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285875" y="57152"/>
            <a:ext cx="6029325" cy="2114548"/>
            <a:chOff x="1285875" y="57152"/>
            <a:chExt cx="6029325" cy="2114548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1285875" y="185738"/>
              <a:ext cx="1128713" cy="685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915025" y="242888"/>
              <a:ext cx="1400175" cy="19288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371724" y="61555"/>
              <a:ext cx="11858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20°W</a:t>
              </a: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010157" y="57152"/>
              <a:ext cx="11858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160°E</a:t>
              </a:r>
              <a:endPara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4097655" cy="1325880"/>
          </a:xfrm>
        </p:spPr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pic>
        <p:nvPicPr>
          <p:cNvPr id="4" name="图片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61890" y="217170"/>
            <a:ext cx="6997065" cy="439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本框 7"/>
          <p:cNvSpPr txBox="1"/>
          <p:nvPr/>
        </p:nvSpPr>
        <p:spPr>
          <a:xfrm>
            <a:off x="0" y="1102360"/>
            <a:ext cx="121926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/>
              <a:t>1.</a:t>
            </a:r>
            <a:r>
              <a:rPr lang="zh-CN" altLang="en-US" sz="2400" b="1" dirty="0"/>
              <a:t>读右图，试着描述欧洲的纬度位置</a:t>
            </a:r>
          </a:p>
          <a:p>
            <a:pPr algn="l"/>
            <a:r>
              <a:rPr lang="zh-CN" altLang="en-US" sz="2400" b="1" dirty="0"/>
              <a:t>和海陆位置。</a:t>
            </a:r>
          </a:p>
          <a:p>
            <a:pPr algn="l"/>
            <a:r>
              <a:rPr lang="zh-CN" altLang="en-US" sz="2400" b="1" dirty="0"/>
              <a:t>纬度位置：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北部深入到北极圈以北，跨北寒、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北温带，缺少热带。</a:t>
            </a:r>
          </a:p>
          <a:p>
            <a:pPr algn="l"/>
            <a:endParaRPr lang="zh-CN" altLang="en-US" sz="2400" b="1" dirty="0"/>
          </a:p>
          <a:p>
            <a:pPr algn="l"/>
            <a:r>
              <a:rPr lang="en-US" altLang="zh-CN" sz="2400" b="1" dirty="0"/>
              <a:t>2.</a:t>
            </a:r>
            <a:r>
              <a:rPr lang="zh-CN" altLang="en-US" sz="2400" b="1" dirty="0"/>
              <a:t>海陆位置：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北临A北冰洋，东邻丙亚洲，南隔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J地中海与⑨直布罗陀海峡与乙非洲</a:t>
            </a:r>
          </a:p>
          <a:p>
            <a:pPr algn="l"/>
            <a:r>
              <a:rPr lang="zh-CN" altLang="en-US" sz="2400" b="1" dirty="0">
                <a:solidFill>
                  <a:srgbClr val="FF0000"/>
                </a:solidFill>
              </a:rPr>
              <a:t>相望，西临D大西洋。</a:t>
            </a:r>
          </a:p>
          <a:p>
            <a:pPr algn="l"/>
            <a:endParaRPr lang="zh-CN" altLang="en-US" sz="2400" b="1" dirty="0"/>
          </a:p>
          <a:p>
            <a:pPr algn="l"/>
            <a:r>
              <a:rPr lang="en-US" altLang="zh-CN" sz="2400" b="1" dirty="0"/>
              <a:t>3.下列对于</a:t>
            </a:r>
            <a:r>
              <a:rPr lang="zh-CN" altLang="en-US" sz="2400" b="1" dirty="0"/>
              <a:t>欧</a:t>
            </a:r>
            <a:r>
              <a:rPr lang="en-US" altLang="zh-CN" sz="2400" b="1" dirty="0" err="1"/>
              <a:t>洲所跨温度带叙述正确的是</a:t>
            </a:r>
            <a:r>
              <a:rPr lang="en-US" altLang="zh-CN" sz="2400" b="1" dirty="0"/>
              <a:t>：</a:t>
            </a:r>
          </a:p>
          <a:p>
            <a:pPr algn="l"/>
            <a:r>
              <a:rPr lang="en-US" altLang="zh-CN" sz="2400" b="1" dirty="0"/>
              <a:t>A.跨热、温、寒三带        B.跨热、溫二带</a:t>
            </a:r>
          </a:p>
          <a:p>
            <a:pPr algn="l"/>
            <a:r>
              <a:rPr lang="en-US" altLang="zh-CN" sz="2400" b="1" dirty="0"/>
              <a:t>C.跨寒、温二带                  D.以上说法都不正确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52465" y="4996180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957763" y="0"/>
            <a:ext cx="6186487" cy="2443162"/>
            <a:chOff x="4957763" y="0"/>
            <a:chExt cx="6186487" cy="2443162"/>
          </a:xfrm>
        </p:grpSpPr>
        <p:grpSp>
          <p:nvGrpSpPr>
            <p:cNvPr id="17" name="组合 16"/>
            <p:cNvGrpSpPr/>
            <p:nvPr/>
          </p:nvGrpSpPr>
          <p:grpSpPr>
            <a:xfrm>
              <a:off x="5100781" y="0"/>
              <a:ext cx="6043469" cy="2443162"/>
              <a:chOff x="5100781" y="0"/>
              <a:chExt cx="6043469" cy="2443162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5100781" y="300037"/>
                <a:ext cx="1128713" cy="6858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9572767" y="314325"/>
                <a:ext cx="1571483" cy="212883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172200" y="0"/>
                <a:ext cx="13574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20°W</a:t>
                </a:r>
                <a:endPara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9010799" y="0"/>
                <a:ext cx="1185864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160°E</a:t>
                </a:r>
                <a:endPara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957763" y="1357302"/>
              <a:ext cx="428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J</a:t>
              </a:r>
              <a:r>
                <a:rPr lang="zh-CN" altLang="en-US" b="1" dirty="0"/>
                <a:t>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mg.tukuppt.com/png_preview/00/00/52/Tczk9QhT8F.jpg!/fw/78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08595" y="2212985"/>
            <a:ext cx="438291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+mj-ea"/>
                <a:ea typeface="+mj-ea"/>
              </a:rPr>
              <a:t>二 </a:t>
            </a:r>
            <a:r>
              <a:rPr lang="zh-CN" altLang="en-US" sz="4800" dirty="0">
                <a:solidFill>
                  <a:srgbClr val="FF0000"/>
                </a:solidFill>
              </a:rPr>
              <a:t>地形特征</a:t>
            </a:r>
            <a:endParaRPr lang="zh-CN" altLang="en-US" sz="4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0040" y="60960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如何总结区域地形特征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 descr="6-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8470" y="671513"/>
            <a:ext cx="9194165" cy="58505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71463" y="899220"/>
            <a:ext cx="27276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亚洲地形特点：</a:t>
            </a:r>
          </a:p>
          <a:p>
            <a:r>
              <a:rPr lang="zh-CN" altLang="en-US" sz="2400" b="1" dirty="0"/>
              <a:t>①</a:t>
            </a:r>
            <a:r>
              <a:rPr lang="zh-CN" altLang="en-US" sz="2400" b="1" dirty="0">
                <a:solidFill>
                  <a:srgbClr val="FF0000"/>
                </a:solidFill>
              </a:rPr>
              <a:t>主要地形</a:t>
            </a:r>
            <a:r>
              <a:rPr lang="zh-CN" altLang="en-US" sz="2400" b="1" dirty="0"/>
              <a:t>、</a:t>
            </a:r>
            <a:r>
              <a:rPr lang="zh-CN" altLang="en-US" sz="2400" b="1" u="sng" dirty="0"/>
              <a:t>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平均海拔</a:t>
            </a:r>
            <a:r>
              <a:rPr lang="zh-CN" altLang="en-US" sz="2400" b="1" dirty="0"/>
              <a:t>；</a:t>
            </a:r>
          </a:p>
          <a:p>
            <a:r>
              <a:rPr lang="zh-CN" altLang="en-US" sz="2400" b="1" dirty="0"/>
              <a:t> ②</a:t>
            </a:r>
            <a:r>
              <a:rPr lang="zh-CN" altLang="en-US" sz="2400" b="1" dirty="0">
                <a:solidFill>
                  <a:srgbClr val="FF0000"/>
                </a:solidFill>
              </a:rPr>
              <a:t>地面起伏</a:t>
            </a:r>
            <a:r>
              <a:rPr lang="zh-CN" altLang="en-US" sz="2400" b="1" dirty="0"/>
              <a:t>；   </a:t>
            </a:r>
          </a:p>
          <a:p>
            <a:r>
              <a:rPr lang="zh-CN" altLang="en-US" sz="2400" b="1" dirty="0"/>
              <a:t>③</a:t>
            </a:r>
            <a:r>
              <a:rPr lang="zh-CN" altLang="en-US" sz="2400" b="1" dirty="0">
                <a:solidFill>
                  <a:srgbClr val="FF0000"/>
                </a:solidFill>
              </a:rPr>
              <a:t>地形分布</a:t>
            </a:r>
            <a:r>
              <a:rPr lang="zh-CN" altLang="en-US" sz="2400" b="1" dirty="0"/>
              <a:t>、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地势</a:t>
            </a:r>
            <a:r>
              <a:rPr lang="zh-CN" altLang="en-US" sz="2400" b="1" dirty="0"/>
              <a:t>；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④</a:t>
            </a:r>
            <a:r>
              <a:rPr lang="zh-CN" altLang="en-US" sz="2400" b="1" dirty="0">
                <a:solidFill>
                  <a:srgbClr val="FF0000"/>
                </a:solidFill>
              </a:rPr>
              <a:t>特色地形</a:t>
            </a:r>
            <a:r>
              <a:rPr lang="zh-CN" altLang="en-US" sz="2400" b="1" dirty="0"/>
              <a:t>。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找出</a:t>
            </a:r>
          </a:p>
          <a:p>
            <a:r>
              <a:rPr lang="zh-CN" altLang="en-US" sz="2400" b="1" dirty="0"/>
              <a:t>世界最高高原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青藏高原</a:t>
            </a:r>
          </a:p>
          <a:p>
            <a:r>
              <a:rPr lang="zh-CN" altLang="en-US" sz="2400" b="1" dirty="0"/>
              <a:t>世界陆地最低点</a:t>
            </a:r>
            <a:endParaRPr lang="en-US" altLang="zh-CN" sz="2400" b="1" dirty="0"/>
          </a:p>
          <a:p>
            <a:r>
              <a:rPr lang="en-US" altLang="zh-CN" sz="2400" b="1" dirty="0"/>
              <a:t>——</a:t>
            </a:r>
            <a:r>
              <a:rPr lang="zh-CN" altLang="en-US" sz="2400" b="1" dirty="0"/>
              <a:t>死海</a:t>
            </a:r>
          </a:p>
          <a:p>
            <a:r>
              <a:rPr lang="zh-CN" altLang="en-US" sz="2400" b="1" dirty="0"/>
              <a:t>世界最高峰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珠穆朗玛峰</a:t>
            </a:r>
          </a:p>
        </p:txBody>
      </p:sp>
      <p:sp>
        <p:nvSpPr>
          <p:cNvPr id="277511" name="Freeform 7"/>
          <p:cNvSpPr/>
          <p:nvPr/>
        </p:nvSpPr>
        <p:spPr>
          <a:xfrm>
            <a:off x="8993505" y="2796540"/>
            <a:ext cx="2416175" cy="3065463"/>
          </a:xfrm>
          <a:custGeom>
            <a:avLst/>
            <a:gdLst>
              <a:gd name="txL" fmla="*/ 0 w 1522"/>
              <a:gd name="txT" fmla="*/ 0 h 1931"/>
              <a:gd name="txR" fmla="*/ 1522 w 1522"/>
              <a:gd name="txB" fmla="*/ 1931 h 1931"/>
            </a:gdLst>
            <a:ahLst/>
            <a:cxnLst>
              <a:cxn ang="0">
                <a:pos x="2147483647" y="304939772"/>
              </a:cxn>
              <a:cxn ang="0">
                <a:pos x="2147483647" y="418346098"/>
              </a:cxn>
              <a:cxn ang="0">
                <a:pos x="2147483647" y="191531907"/>
              </a:cxn>
              <a:cxn ang="0">
                <a:pos x="2147483647" y="75604706"/>
              </a:cxn>
              <a:cxn ang="0">
                <a:pos x="2121971675" y="647681090"/>
              </a:cxn>
              <a:cxn ang="0">
                <a:pos x="1549896787" y="1106349685"/>
              </a:cxn>
              <a:cxn ang="0">
                <a:pos x="1433969637" y="1219755912"/>
              </a:cxn>
              <a:cxn ang="0">
                <a:pos x="1091226909" y="1791832520"/>
              </a:cxn>
              <a:cxn ang="0">
                <a:pos x="748487158" y="1905238748"/>
              </a:cxn>
              <a:cxn ang="0">
                <a:pos x="63003117" y="2147483647"/>
              </a:cxn>
              <a:cxn ang="0">
                <a:pos x="370463743" y="2147483647"/>
              </a:cxn>
              <a:cxn ang="0">
                <a:pos x="304938114" y="2147483647"/>
              </a:cxn>
              <a:cxn ang="0">
                <a:pos x="987901330" y="2147483647"/>
              </a:cxn>
              <a:cxn ang="0">
                <a:pos x="1030743179" y="2147483647"/>
              </a:cxn>
              <a:cxn ang="0">
                <a:pos x="1691025889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22" h="1931">
                <a:moveTo>
                  <a:pt x="1522" y="121"/>
                </a:moveTo>
                <a:cubicBezTo>
                  <a:pt x="1492" y="147"/>
                  <a:pt x="1462" y="174"/>
                  <a:pt x="1386" y="166"/>
                </a:cubicBezTo>
                <a:cubicBezTo>
                  <a:pt x="1310" y="158"/>
                  <a:pt x="1129" y="99"/>
                  <a:pt x="1068" y="76"/>
                </a:cubicBezTo>
                <a:cubicBezTo>
                  <a:pt x="1007" y="53"/>
                  <a:pt x="1061" y="0"/>
                  <a:pt x="1023" y="30"/>
                </a:cubicBezTo>
                <a:cubicBezTo>
                  <a:pt x="985" y="60"/>
                  <a:pt x="910" y="189"/>
                  <a:pt x="842" y="257"/>
                </a:cubicBezTo>
                <a:cubicBezTo>
                  <a:pt x="774" y="325"/>
                  <a:pt x="661" y="401"/>
                  <a:pt x="615" y="439"/>
                </a:cubicBezTo>
                <a:cubicBezTo>
                  <a:pt x="569" y="477"/>
                  <a:pt x="599" y="439"/>
                  <a:pt x="569" y="484"/>
                </a:cubicBezTo>
                <a:cubicBezTo>
                  <a:pt x="539" y="529"/>
                  <a:pt x="478" y="666"/>
                  <a:pt x="433" y="711"/>
                </a:cubicBezTo>
                <a:cubicBezTo>
                  <a:pt x="388" y="756"/>
                  <a:pt x="365" y="701"/>
                  <a:pt x="297" y="756"/>
                </a:cubicBezTo>
                <a:cubicBezTo>
                  <a:pt x="229" y="811"/>
                  <a:pt x="50" y="949"/>
                  <a:pt x="25" y="1041"/>
                </a:cubicBezTo>
                <a:cubicBezTo>
                  <a:pt x="0" y="1133"/>
                  <a:pt x="131" y="1240"/>
                  <a:pt x="147" y="1311"/>
                </a:cubicBezTo>
                <a:cubicBezTo>
                  <a:pt x="163" y="1382"/>
                  <a:pt x="80" y="1405"/>
                  <a:pt x="121" y="1468"/>
                </a:cubicBezTo>
                <a:cubicBezTo>
                  <a:pt x="162" y="1531"/>
                  <a:pt x="344" y="1654"/>
                  <a:pt x="392" y="1687"/>
                </a:cubicBezTo>
                <a:cubicBezTo>
                  <a:pt x="440" y="1720"/>
                  <a:pt x="363" y="1673"/>
                  <a:pt x="409" y="1669"/>
                </a:cubicBezTo>
                <a:cubicBezTo>
                  <a:pt x="455" y="1665"/>
                  <a:pt x="591" y="1641"/>
                  <a:pt x="671" y="1660"/>
                </a:cubicBezTo>
                <a:cubicBezTo>
                  <a:pt x="751" y="1679"/>
                  <a:pt x="809" y="1738"/>
                  <a:pt x="889" y="1783"/>
                </a:cubicBezTo>
                <a:cubicBezTo>
                  <a:pt x="969" y="1828"/>
                  <a:pt x="1097" y="1900"/>
                  <a:pt x="1151" y="1931"/>
                </a:cubicBezTo>
              </a:path>
            </a:pathLst>
          </a:custGeom>
          <a:noFill/>
          <a:ln w="57150" cap="flat" cmpd="sng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7509" name="Freeform 5"/>
          <p:cNvSpPr/>
          <p:nvPr/>
        </p:nvSpPr>
        <p:spPr>
          <a:xfrm>
            <a:off x="8775700" y="2613660"/>
            <a:ext cx="2532063" cy="3432175"/>
          </a:xfrm>
          <a:custGeom>
            <a:avLst/>
            <a:gdLst>
              <a:gd name="txL" fmla="*/ 0 w 1595"/>
              <a:gd name="txT" fmla="*/ 0 h 2162"/>
              <a:gd name="txR" fmla="*/ 1595 w 1595"/>
              <a:gd name="txB" fmla="*/ 2162 h 2162"/>
            </a:gdLst>
            <a:ahLst/>
            <a:cxnLst>
              <a:cxn ang="0">
                <a:pos x="2147483647" y="304938074"/>
              </a:cxn>
              <a:cxn ang="0">
                <a:pos x="2147483647" y="418345947"/>
              </a:cxn>
              <a:cxn ang="0">
                <a:pos x="2147483647" y="191531838"/>
              </a:cxn>
              <a:cxn ang="0">
                <a:pos x="2147483647" y="75604678"/>
              </a:cxn>
              <a:cxn ang="0">
                <a:pos x="2147483647" y="647680856"/>
              </a:cxn>
              <a:cxn ang="0">
                <a:pos x="1733868105" y="1106347697"/>
              </a:cxn>
              <a:cxn ang="0">
                <a:pos x="1617940534" y="1219755471"/>
              </a:cxn>
              <a:cxn ang="0">
                <a:pos x="1275199321" y="1791830284"/>
              </a:cxn>
              <a:cxn ang="0">
                <a:pos x="932458108" y="1905238058"/>
              </a:cxn>
              <a:cxn ang="0">
                <a:pos x="133569110" y="2147483647"/>
              </a:cxn>
              <a:cxn ang="0">
                <a:pos x="133569110" y="2147483647"/>
              </a:cxn>
              <a:cxn ang="0">
                <a:pos x="362902560" y="2147483647"/>
              </a:cxn>
              <a:cxn ang="0">
                <a:pos x="1048385283" y="2147483647"/>
              </a:cxn>
              <a:cxn ang="0">
                <a:pos x="1617940534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95" h="2162">
                <a:moveTo>
                  <a:pt x="1595" y="121"/>
                </a:moveTo>
                <a:cubicBezTo>
                  <a:pt x="1565" y="147"/>
                  <a:pt x="1535" y="174"/>
                  <a:pt x="1459" y="166"/>
                </a:cubicBezTo>
                <a:cubicBezTo>
                  <a:pt x="1383" y="158"/>
                  <a:pt x="1202" y="99"/>
                  <a:pt x="1141" y="76"/>
                </a:cubicBezTo>
                <a:cubicBezTo>
                  <a:pt x="1080" y="53"/>
                  <a:pt x="1134" y="0"/>
                  <a:pt x="1096" y="30"/>
                </a:cubicBezTo>
                <a:cubicBezTo>
                  <a:pt x="1058" y="60"/>
                  <a:pt x="983" y="189"/>
                  <a:pt x="915" y="257"/>
                </a:cubicBezTo>
                <a:cubicBezTo>
                  <a:pt x="847" y="325"/>
                  <a:pt x="734" y="401"/>
                  <a:pt x="688" y="439"/>
                </a:cubicBezTo>
                <a:cubicBezTo>
                  <a:pt x="642" y="477"/>
                  <a:pt x="672" y="439"/>
                  <a:pt x="642" y="484"/>
                </a:cubicBezTo>
                <a:cubicBezTo>
                  <a:pt x="612" y="529"/>
                  <a:pt x="551" y="666"/>
                  <a:pt x="506" y="711"/>
                </a:cubicBezTo>
                <a:cubicBezTo>
                  <a:pt x="461" y="756"/>
                  <a:pt x="445" y="703"/>
                  <a:pt x="370" y="756"/>
                </a:cubicBezTo>
                <a:cubicBezTo>
                  <a:pt x="295" y="809"/>
                  <a:pt x="106" y="930"/>
                  <a:pt x="53" y="1028"/>
                </a:cubicBezTo>
                <a:cubicBezTo>
                  <a:pt x="0" y="1126"/>
                  <a:pt x="38" y="1255"/>
                  <a:pt x="53" y="1346"/>
                </a:cubicBezTo>
                <a:cubicBezTo>
                  <a:pt x="68" y="1437"/>
                  <a:pt x="84" y="1490"/>
                  <a:pt x="144" y="1573"/>
                </a:cubicBezTo>
                <a:cubicBezTo>
                  <a:pt x="204" y="1656"/>
                  <a:pt x="333" y="1777"/>
                  <a:pt x="416" y="1845"/>
                </a:cubicBezTo>
                <a:cubicBezTo>
                  <a:pt x="499" y="1913"/>
                  <a:pt x="567" y="1943"/>
                  <a:pt x="642" y="1981"/>
                </a:cubicBezTo>
                <a:cubicBezTo>
                  <a:pt x="717" y="2019"/>
                  <a:pt x="771" y="2042"/>
                  <a:pt x="869" y="2072"/>
                </a:cubicBezTo>
                <a:cubicBezTo>
                  <a:pt x="967" y="2102"/>
                  <a:pt x="1099" y="2132"/>
                  <a:pt x="1232" y="2162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7514" name="Text Box 10"/>
          <p:cNvSpPr txBox="1"/>
          <p:nvPr/>
        </p:nvSpPr>
        <p:spPr>
          <a:xfrm>
            <a:off x="10019030" y="3096895"/>
            <a:ext cx="951865" cy="27654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eaVert"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</a:rPr>
              <a:t>弧形群岛，</a:t>
            </a:r>
          </a:p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</a:rPr>
              <a:t>环太平洋火山地震带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039" y="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二。地形特点：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120" y="0"/>
            <a:ext cx="3488055" cy="1325880"/>
          </a:xfrm>
        </p:spPr>
        <p:txBody>
          <a:bodyPr/>
          <a:lstStyle/>
          <a:p>
            <a:r>
              <a:rPr lang="zh-CN" altLang="en-US" b="1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练一练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1001" y="965418"/>
            <a:ext cx="53035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/>
              <a:t>1.</a:t>
            </a:r>
            <a:r>
              <a:rPr lang="zh-CN" altLang="en-US" sz="2800" b="1" dirty="0"/>
              <a:t>读右图，试着描述欧洲的地形特点。</a:t>
            </a:r>
          </a:p>
          <a:p>
            <a:pPr algn="l"/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①地形以平原为主，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</a:rPr>
              <a:t>平均海拔最低。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②地面起伏小。     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③地势南北高，中间低。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④平原分布于中部，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</a:rPr>
              <a:t>山脉主要分布于南北两侧。</a:t>
            </a:r>
          </a:p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⑤特色地形：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3200" b="1" dirty="0">
                <a:solidFill>
                  <a:srgbClr val="FF0000"/>
                </a:solidFill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</a:rPr>
              <a:t>多冰川地貌。</a:t>
            </a:r>
          </a:p>
          <a:p>
            <a:pPr algn="l"/>
            <a:endParaRPr lang="zh-CN" altLang="en-US" sz="2400" b="1" dirty="0"/>
          </a:p>
        </p:txBody>
      </p:sp>
      <p:pic>
        <p:nvPicPr>
          <p:cNvPr id="23555" name="Picture 5" descr="6-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711190" y="1165543"/>
            <a:ext cx="648081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56" y="1608403"/>
            <a:ext cx="47625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93026" y="554047"/>
            <a:ext cx="259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河流流向</a:t>
            </a:r>
          </a:p>
        </p:txBody>
      </p:sp>
      <p:sp>
        <p:nvSpPr>
          <p:cNvPr id="4" name="左箭头 3"/>
          <p:cNvSpPr/>
          <p:nvPr/>
        </p:nvSpPr>
        <p:spPr>
          <a:xfrm>
            <a:off x="5591975" y="656672"/>
            <a:ext cx="865238" cy="2372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30384" y="498161"/>
            <a:ext cx="2197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地势高低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6616" y="5938540"/>
            <a:ext cx="3821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中国地势西高东低。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5870" y="5509232"/>
            <a:ext cx="3986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地势中部高，四周低。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858" y="5264058"/>
            <a:ext cx="308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大河自西向东流，</a:t>
            </a:r>
          </a:p>
        </p:txBody>
      </p:sp>
      <p:pic>
        <p:nvPicPr>
          <p:cNvPr id="1026" name="Picture 2" descr="http://thumb.1010pic.com/pic1/imggzdl/203/1320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9" t="10450" b="13235"/>
          <a:stretch>
            <a:fillRect/>
          </a:stretch>
        </p:blipFill>
        <p:spPr bwMode="auto">
          <a:xfrm>
            <a:off x="7488020" y="1376324"/>
            <a:ext cx="3225699" cy="280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25003" y="4321469"/>
            <a:ext cx="4553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请据海南岛的河流流向判断其地势特点？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12" descr="菁优网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 cstate="print"/>
          <a:srcRect/>
          <a:stretch>
            <a:fillRect/>
          </a:stretch>
        </p:blipFill>
        <p:spPr>
          <a:xfrm>
            <a:off x="4694555" y="826770"/>
            <a:ext cx="7497445" cy="584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85" name="文本框 18484"/>
          <p:cNvSpPr txBox="1"/>
          <p:nvPr/>
        </p:nvSpPr>
        <p:spPr>
          <a:xfrm>
            <a:off x="15240" y="792480"/>
            <a:ext cx="798195" cy="49574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1.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华文隶书" panose="02010800040101010101" pitchFamily="2" charset="-122"/>
              </a:rPr>
              <a:t>亚洲气候复杂多样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9290" y="-8255"/>
            <a:ext cx="40259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/>
              <a:t>填出亚洲主要的气候类型。</a:t>
            </a:r>
          </a:p>
          <a:p>
            <a:pPr algn="l"/>
            <a:r>
              <a:rPr lang="zh-CN" altLang="en-US" sz="2400" b="1">
                <a:sym typeface="+mn-ea"/>
              </a:rPr>
              <a:t>①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②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③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④ </a:t>
            </a:r>
            <a:endParaRPr lang="zh-CN" altLang="en-US" sz="2400" b="1"/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⑤</a:t>
            </a:r>
            <a:endParaRPr lang="zh-CN" altLang="en-US" sz="2400" b="1"/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/>
              <a:t>⑥</a:t>
            </a:r>
          </a:p>
          <a:p>
            <a:pPr algn="l"/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⑦</a:t>
            </a:r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/>
              <a:t>⑧</a:t>
            </a:r>
          </a:p>
          <a:p>
            <a:pPr algn="l"/>
            <a:endParaRPr lang="zh-CN" altLang="en-US" sz="2400" b="1"/>
          </a:p>
          <a:p>
            <a:pPr algn="l"/>
            <a:r>
              <a:rPr lang="zh-CN" altLang="en-US" sz="2400" b="1"/>
              <a:t>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4260" y="38417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热带沙漠气候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5050" y="108458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温带大陆性气候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5050" y="19291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亚热带季风气候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4260" y="257619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温带季风气候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64260" y="333756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热带雨林气候</a:t>
            </a:r>
            <a:r>
              <a:rPr lang="zh-CN" altLang="en-US" sz="2400" b="1">
                <a:sym typeface="+mn-ea"/>
              </a:rPr>
              <a:t> 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1064260" y="400748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热带季风气候</a:t>
            </a:r>
            <a:r>
              <a:rPr lang="zh-CN" altLang="en-US" sz="2400" b="1">
                <a:sym typeface="+mn-ea"/>
              </a:rPr>
              <a:t>  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1035050" y="482917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高山高原气候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64260" y="558609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地中海气候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64260" y="62706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sym typeface="+mn-ea"/>
              </a:rPr>
              <a:t>苔原气候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3159" y="60960"/>
            <a:ext cx="394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三。气候特点：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d93f35-5821-4987-9825-1d6eee16e58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1612</Words>
  <Application>Microsoft Office PowerPoint</Application>
  <PresentationFormat>宽屏</PresentationFormat>
  <Paragraphs>309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楷体</vt:lpstr>
      <vt:lpstr>宋体</vt:lpstr>
      <vt:lpstr>微软雅黑</vt:lpstr>
      <vt:lpstr>Arial</vt:lpstr>
      <vt:lpstr>Calibri</vt:lpstr>
      <vt:lpstr>Times New Roman</vt:lpstr>
      <vt:lpstr>Office 主题</vt:lpstr>
      <vt:lpstr>亚洲及欧洲</vt:lpstr>
      <vt:lpstr>教学目标</vt:lpstr>
      <vt:lpstr>PowerPoint 演示文稿</vt:lpstr>
      <vt:lpstr>练一练</vt:lpstr>
      <vt:lpstr>PowerPoint 演示文稿</vt:lpstr>
      <vt:lpstr>PowerPoint 演示文稿</vt:lpstr>
      <vt:lpstr>练一练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练一练</vt:lpstr>
      <vt:lpstr>PowerPoint 演示文稿</vt:lpstr>
      <vt:lpstr>PowerPoint 演示文稿</vt:lpstr>
      <vt:lpstr>练一练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亚洲及欧洲</dc:title>
  <dc:creator>地理 刘</dc:creator>
  <cp:lastModifiedBy>会玲 郭</cp:lastModifiedBy>
  <cp:revision>51</cp:revision>
  <dcterms:created xsi:type="dcterms:W3CDTF">2020-01-31T05:49:00Z</dcterms:created>
  <dcterms:modified xsi:type="dcterms:W3CDTF">2020-03-20T10:55:20Z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