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7" r:id="rId2"/>
    <p:sldId id="258" r:id="rId3"/>
    <p:sldId id="286" r:id="rId4"/>
    <p:sldId id="259" r:id="rId5"/>
    <p:sldId id="263" r:id="rId6"/>
    <p:sldId id="271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61" r:id="rId17"/>
    <p:sldId id="265" r:id="rId18"/>
    <p:sldId id="266" r:id="rId19"/>
    <p:sldId id="277" r:id="rId20"/>
    <p:sldId id="278" r:id="rId21"/>
    <p:sldId id="262" r:id="rId22"/>
    <p:sldId id="279" r:id="rId23"/>
    <p:sldId id="281" r:id="rId24"/>
    <p:sldId id="282" r:id="rId25"/>
    <p:sldId id="283" r:id="rId26"/>
    <p:sldId id="280" r:id="rId27"/>
    <p:sldId id="291" r:id="rId28"/>
    <p:sldId id="288" r:id="rId29"/>
    <p:sldId id="289" r:id="rId30"/>
    <p:sldId id="290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39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5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51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7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8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2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A8CA-7ED0-43F7-8A13-FB4FB9ED84B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4562" y="1154884"/>
            <a:ext cx="10059505" cy="347627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夏商周时期：</a:t>
            </a:r>
            <a:b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早期国家的产生与社会变革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682" y="424619"/>
            <a:ext cx="9144000" cy="73026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中国古代史单元复习</a:t>
            </a:r>
          </a:p>
        </p:txBody>
      </p:sp>
    </p:spTree>
    <p:extLst>
      <p:ext uri="{BB962C8B-B14F-4D97-AF65-F5344CB8AC3E}">
        <p14:creationId xmlns:p14="http://schemas.microsoft.com/office/powerpoint/2010/main" val="45554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</a:p>
        </p:txBody>
      </p:sp>
      <p:sp>
        <p:nvSpPr>
          <p:cNvPr id="14" name="矩形 13"/>
          <p:cNvSpPr/>
          <p:nvPr/>
        </p:nvSpPr>
        <p:spPr>
          <a:xfrm>
            <a:off x="3587903" y="2278323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2375" y="2164294"/>
            <a:ext cx="203132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4015" y="1640592"/>
            <a:ext cx="5094750" cy="1825815"/>
          </a:xfrm>
          <a:prstGeom prst="wedgeRoundRectCallout">
            <a:avLst>
              <a:gd name="adj1" fmla="val -63686"/>
              <a:gd name="adj2" fmla="val -10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平王之时，周室衰微，诸侯强并弱，齐楚秦晋始大，政由方伯。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——《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史记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周本纪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16161" y="3577386"/>
            <a:ext cx="2704879" cy="3068867"/>
            <a:chOff x="5616161" y="3577386"/>
            <a:chExt cx="2704879" cy="306886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56"/>
            <a:stretch/>
          </p:blipFill>
          <p:spPr>
            <a:xfrm>
              <a:off x="5616161" y="3577386"/>
              <a:ext cx="2704879" cy="2699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6062743" y="6276921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春秋争霸形势图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38420" y="3577386"/>
            <a:ext cx="3080522" cy="3068867"/>
            <a:chOff x="8538420" y="3577386"/>
            <a:chExt cx="3080522" cy="306886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8420" y="3577386"/>
              <a:ext cx="3080522" cy="273577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405259" y="6276921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战国形势图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8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</a:p>
        </p:txBody>
      </p:sp>
      <p:sp>
        <p:nvSpPr>
          <p:cNvPr id="14" name="矩形 13"/>
          <p:cNvSpPr/>
          <p:nvPr/>
        </p:nvSpPr>
        <p:spPr>
          <a:xfrm>
            <a:off x="3131130" y="1910899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570" y="1640126"/>
            <a:ext cx="2031325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69802" y="2831843"/>
            <a:ext cx="3042818" cy="2236941"/>
            <a:chOff x="4064563" y="2831843"/>
            <a:chExt cx="3042818" cy="223694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563" y="2831843"/>
              <a:ext cx="3042818" cy="1845827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457693" y="4699452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春秋时期的铁制农具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80700" y="2831842"/>
            <a:ext cx="2509020" cy="2236942"/>
            <a:chOff x="7175461" y="2831842"/>
            <a:chExt cx="2509020" cy="2236942"/>
          </a:xfrm>
        </p:grpSpPr>
        <p:pic>
          <p:nvPicPr>
            <p:cNvPr id="16" name="图片 15" descr="C:\Users\吴冬梅\Documents\Tencent Files\651665056\Image\C2C\D6E13ED1D7FE0F9406877E8FD6FB77DB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652" y="2831842"/>
              <a:ext cx="2313076" cy="1845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矩形 17"/>
            <p:cNvSpPr/>
            <p:nvPr/>
          </p:nvSpPr>
          <p:spPr>
            <a:xfrm>
              <a:off x="7175461" y="4699452"/>
              <a:ext cx="2509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春秋晚期的青铜器牛尊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3318098" y="4989145"/>
            <a:ext cx="53387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铁农具和牛耕的使用和推广，促进生产力发展。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262823" y="1358834"/>
            <a:ext cx="2504140" cy="3709950"/>
            <a:chOff x="9262823" y="1358834"/>
            <a:chExt cx="2504140" cy="370995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823" y="1358834"/>
              <a:ext cx="2504140" cy="3340618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828778" y="4699452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都江堰示意图</a:t>
              </a:r>
            </a:p>
          </p:txBody>
        </p:sp>
      </p:grpSp>
      <p:sp>
        <p:nvSpPr>
          <p:cNvPr id="23" name="圆角矩形标注 22"/>
          <p:cNvSpPr/>
          <p:nvPr/>
        </p:nvSpPr>
        <p:spPr>
          <a:xfrm>
            <a:off x="8733967" y="5149241"/>
            <a:ext cx="3458033" cy="1603518"/>
          </a:xfrm>
          <a:prstGeom prst="wedgeRoundRectCallout">
            <a:avLst>
              <a:gd name="adj1" fmla="val 972"/>
              <a:gd name="adj2" fmla="val -581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水旱从人，不知饥馑。时无荒年，天下谓之“天府”也。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——《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华阳国志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蜀志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834548" y="774059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李冰</a:t>
            </a:r>
          </a:p>
        </p:txBody>
      </p:sp>
      <p:sp>
        <p:nvSpPr>
          <p:cNvPr id="26" name="右箭头 25"/>
          <p:cNvSpPr/>
          <p:nvPr/>
        </p:nvSpPr>
        <p:spPr>
          <a:xfrm>
            <a:off x="2719869" y="2234064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</a:p>
        </p:txBody>
      </p:sp>
      <p:sp>
        <p:nvSpPr>
          <p:cNvPr id="14" name="矩形 13"/>
          <p:cNvSpPr/>
          <p:nvPr/>
        </p:nvSpPr>
        <p:spPr>
          <a:xfrm>
            <a:off x="3891868" y="1998643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4967" y="1657218"/>
            <a:ext cx="2031325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4202" y="2672462"/>
            <a:ext cx="5743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铁农具和牛耕的使用和推广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84202" y="3346281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李冰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主持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修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的都江堰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449449" y="2340450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双向箭头 18"/>
          <p:cNvSpPr/>
          <p:nvPr/>
        </p:nvSpPr>
        <p:spPr>
          <a:xfrm rot="8218791">
            <a:off x="3607741" y="3109674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85" y="1745479"/>
            <a:ext cx="7740459" cy="49203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811210" y="1338496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商鞅变法</a:t>
            </a:r>
            <a:endParaRPr lang="en-US" altLang="zh-CN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2581" y="-9724"/>
            <a:ext cx="2031325" cy="1001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政治上：</a:t>
            </a:r>
            <a:endParaRPr lang="en-US" altLang="zh-CN" sz="3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89" y="1168483"/>
            <a:ext cx="7322827" cy="46548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85720" y="345181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商鞅变法</a:t>
            </a:r>
            <a:endParaRPr lang="en-US" altLang="zh-CN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3990" y="6000347"/>
            <a:ext cx="108591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作用：秦国成为最强盛的诸侯国；为秦统一全国奠定了基础。</a:t>
            </a:r>
          </a:p>
        </p:txBody>
      </p:sp>
      <p:sp>
        <p:nvSpPr>
          <p:cNvPr id="6" name="椭圆 5"/>
          <p:cNvSpPr/>
          <p:nvPr/>
        </p:nvSpPr>
        <p:spPr>
          <a:xfrm>
            <a:off x="4084890" y="1168483"/>
            <a:ext cx="1632246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84890" y="3397511"/>
            <a:ext cx="4221622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9642" y="5231424"/>
            <a:ext cx="1632246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06553" y="4031765"/>
            <a:ext cx="1632246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</a:p>
        </p:txBody>
      </p:sp>
      <p:sp>
        <p:nvSpPr>
          <p:cNvPr id="14" name="矩形 13"/>
          <p:cNvSpPr/>
          <p:nvPr/>
        </p:nvSpPr>
        <p:spPr>
          <a:xfrm>
            <a:off x="3891868" y="1998643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4967" y="1657218"/>
            <a:ext cx="203132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4202" y="2672462"/>
            <a:ext cx="5743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铁农具和牛耕的使用和推广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84202" y="3346281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李冰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主持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修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的都江堰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449449" y="2340450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双向箭头 18"/>
          <p:cNvSpPr/>
          <p:nvPr/>
        </p:nvSpPr>
        <p:spPr>
          <a:xfrm rot="8218791">
            <a:off x="3607741" y="3109674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84202" y="4164695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商鞅变法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49196" y="442419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66699" y="5174968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百家争鸣</a:t>
            </a:r>
            <a:endParaRPr lang="en-US" altLang="zh-CN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496126" y="5283202"/>
            <a:ext cx="5179757" cy="1076194"/>
          </a:xfrm>
          <a:prstGeom prst="wedgeRoundRectCallout">
            <a:avLst>
              <a:gd name="adj1" fmla="val -59959"/>
              <a:gd name="adj2" fmla="val -317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为政以德，譬如北辰，居其所而众星共之。       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——《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论语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为政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4604" y="610932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孔子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6392874" y="4173026"/>
            <a:ext cx="5283009" cy="1076194"/>
          </a:xfrm>
          <a:prstGeom prst="wedgeRoundRectCallout">
            <a:avLst>
              <a:gd name="adj1" fmla="val -59041"/>
              <a:gd name="adj2" fmla="val 540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世间事物都有对立面，对立的双方可以相互转化；顺应自然，“无为而治”</a:t>
            </a:r>
          </a:p>
        </p:txBody>
      </p:sp>
      <p:sp>
        <p:nvSpPr>
          <p:cNvPr id="22" name="矩形 21"/>
          <p:cNvSpPr/>
          <p:nvPr/>
        </p:nvSpPr>
        <p:spPr>
          <a:xfrm>
            <a:off x="10616575" y="3537607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老子</a:t>
            </a:r>
          </a:p>
        </p:txBody>
      </p:sp>
    </p:spTree>
    <p:extLst>
      <p:ext uri="{BB962C8B-B14F-4D97-AF65-F5344CB8AC3E}">
        <p14:creationId xmlns:p14="http://schemas.microsoft.com/office/powerpoint/2010/main" val="19215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654" y="1521411"/>
            <a:ext cx="277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早期国家的产生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226" y="3968558"/>
            <a:ext cx="1845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社会变革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9700" y="2965075"/>
            <a:ext cx="543610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军事上：诸侯纷争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经济上：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铁农具和牛耕的使用和推广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李冰主持修建的都江堰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政治上：商鞅变法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思想上：百家争鸣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0407" y="949139"/>
            <a:ext cx="4780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夏：标志着中国早期国家的产生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商：青铜器、甲骨文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西周：分封制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032749" y="1256231"/>
            <a:ext cx="227657" cy="12135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2956996" y="1783021"/>
            <a:ext cx="350230" cy="244714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5595821" y="3295827"/>
            <a:ext cx="263879" cy="216493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3000" y="2703465"/>
            <a:ext cx="277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夏商周时期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61019" y="4491778"/>
            <a:ext cx="2409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6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9380" y="2004612"/>
            <a:ext cx="8152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</a:t>
            </a:r>
            <a:r>
              <a:rPr lang="en-US" altLang="zh-CN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知识落实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053" y="839966"/>
            <a:ext cx="10893246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课标要求：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1.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知道夏朝的建立标志着国家的产生，知道夏、商、周三代的更替，了解西周的分封制及其作用。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2.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了解青铜工艺的成就，知道甲骨文是已知最早的汉字。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3.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知道春秋战国时期诸侯国之间的战争，了解这一时期的社会变化。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4.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通过商鞅变法，认识改革使秦国逐渐强大起来。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5.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通过都江堰工程感受中国古代人民的智慧和创造力。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6.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知道孔子和老子，初步理解“百家争鸣”对后世的深远影响。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98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2256" y="1059490"/>
            <a:ext cx="98754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中国历史上第一个王朝，中国早期国家产生的标志是：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夏朝建立。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西周重要的地方行政制度：分封制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分封制的积极作用：保证了周王朝对地方的控制，稳定了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政局，扩大了统治范围。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商朝文明的代表：青铜器、甲骨文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商朝青铜器的代表：司母戊鼎、四羊方尊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我国有文字可考的历史开始于：商朝甲骨文</a:t>
            </a: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694425" y="112674"/>
            <a:ext cx="6649975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分钟记住下面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个知识点</a:t>
            </a:r>
          </a:p>
        </p:txBody>
      </p:sp>
    </p:spTree>
    <p:extLst>
      <p:ext uri="{BB962C8B-B14F-4D97-AF65-F5344CB8AC3E}">
        <p14:creationId xmlns:p14="http://schemas.microsoft.com/office/powerpoint/2010/main" val="286988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8473" y="1150930"/>
            <a:ext cx="1053222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春秋战国时期社会变化的主要表现：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（经济）铁制工具和牛耕的使用和推广、（军事）诸侯纷争、 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（政治）商鞅变法、（思想）百家争鸣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战国时期，闻名世界的秦国防洪灌溉工程：李冰修建的都江堰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战国时期的变法中成效最显著（比较彻底）的是：商鞅变法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10.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商鞅变法的作用：秦国成为最强盛的诸侯国；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为秦统一全国奠定了基础。</a:t>
            </a: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694425" y="112674"/>
            <a:ext cx="6649975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分钟记住下面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个知识点</a:t>
            </a:r>
          </a:p>
        </p:txBody>
      </p:sp>
    </p:spTree>
    <p:extLst>
      <p:ext uri="{BB962C8B-B14F-4D97-AF65-F5344CB8AC3E}">
        <p14:creationId xmlns:p14="http://schemas.microsoft.com/office/powerpoint/2010/main" val="16253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2179" y="524946"/>
            <a:ext cx="8152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知识回顾</a:t>
            </a:r>
            <a:endParaRPr lang="en-US" altLang="zh-CN" sz="6000" b="1" kern="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知识落实</a:t>
            </a:r>
            <a:endParaRPr lang="en-US" altLang="zh-CN" sz="6000" b="1" kern="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实战演练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6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/>
          </p:cNvSpPr>
          <p:nvPr/>
        </p:nvSpPr>
        <p:spPr>
          <a:xfrm>
            <a:off x="4721629" y="129300"/>
            <a:ext cx="7306887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分钟记住下面表格中的知识点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17151"/>
              </p:ext>
            </p:extLst>
          </p:nvPr>
        </p:nvGraphicFramePr>
        <p:xfrm>
          <a:off x="1510145" y="1055717"/>
          <a:ext cx="10227426" cy="5719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149">
                  <a:extLst>
                    <a:ext uri="{9D8B030D-6E8A-4147-A177-3AD203B41FA5}">
                      <a16:colId xmlns:a16="http://schemas.microsoft.com/office/drawing/2014/main" val="100946533"/>
                    </a:ext>
                  </a:extLst>
                </a:gridCol>
                <a:gridCol w="730530">
                  <a:extLst>
                    <a:ext uri="{9D8B030D-6E8A-4147-A177-3AD203B41FA5}">
                      <a16:colId xmlns:a16="http://schemas.microsoft.com/office/drawing/2014/main" val="3450254239"/>
                    </a:ext>
                  </a:extLst>
                </a:gridCol>
                <a:gridCol w="780912">
                  <a:extLst>
                    <a:ext uri="{9D8B030D-6E8A-4147-A177-3AD203B41FA5}">
                      <a16:colId xmlns:a16="http://schemas.microsoft.com/office/drawing/2014/main" val="3301470619"/>
                    </a:ext>
                  </a:extLst>
                </a:gridCol>
                <a:gridCol w="8035835">
                  <a:extLst>
                    <a:ext uri="{9D8B030D-6E8A-4147-A177-3AD203B41FA5}">
                      <a16:colId xmlns:a16="http://schemas.microsoft.com/office/drawing/2014/main" val="1527060048"/>
                    </a:ext>
                  </a:extLst>
                </a:gridCol>
              </a:tblGrid>
              <a:tr h="38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主要主张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93638"/>
                  </a:ext>
                </a:extLst>
              </a:tr>
              <a:tr h="76255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道家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老子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世间的事物都有其对立面，对立双方可以互相转化（朴素的辩证法）；顺应自然，“无为而治”。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04540"/>
                  </a:ext>
                </a:extLst>
              </a:tr>
              <a:tr h="38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庄子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顺应自然和民心；追求精神自由，保持独立人格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408300"/>
                  </a:ext>
                </a:extLst>
              </a:tr>
              <a:tr h="1906386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儒家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孔子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大思想家——儒家学派创始人；“仁”（核心思想）、“仁者爱</a:t>
                      </a:r>
                      <a:r>
                        <a:rPr lang="en-US" alt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alt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人”；以德治国，反对苛政。 </a:t>
                      </a:r>
                      <a:r>
                        <a:rPr lang="en-US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大教育家——创办私学；“有教无类”；注重道德教育和文化知</a:t>
                      </a:r>
                      <a:endParaRPr lang="en-US" alt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alt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识教育；整理文献。</a:t>
                      </a: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《论语》</a:t>
                      </a:r>
                      <a:endParaRPr lang="en-US" alt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影响：儒家学说成为封建文化的正统思想。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80590"/>
                  </a:ext>
                </a:extLst>
              </a:tr>
              <a:tr h="38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孟子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“仁政”；“民为贵，社稷次之，君为轻”；反对一切非正义战争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93865"/>
                  </a:ext>
                </a:extLst>
              </a:tr>
              <a:tr h="38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荀子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“礼治”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243452"/>
                  </a:ext>
                </a:extLst>
              </a:tr>
              <a:tr h="381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墨家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墨子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“兼爱”“非攻”；选贤任能；提倡节俭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318029"/>
                  </a:ext>
                </a:extLst>
              </a:tr>
              <a:tr h="381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韩非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以法治国，建立中央集权专制统治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3625"/>
                  </a:ext>
                </a:extLst>
              </a:tr>
              <a:tr h="762554">
                <a:tc gridSpan="4">
                  <a:txBody>
                    <a:bodyPr/>
                    <a:lstStyle/>
                    <a:p>
                      <a:pPr marL="401320" indent="-401320"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影响：百家争鸣促进了思想和学术的繁荣，成为中国古代第一次思想文化发展的高峰，为</a:t>
                      </a:r>
                      <a:r>
                        <a:rPr lang="en-US" alt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401320" indent="-401320" algn="just">
                        <a:spcAft>
                          <a:spcPts val="0"/>
                        </a:spcAft>
                      </a:pPr>
                      <a:r>
                        <a:rPr lang="en-US" alt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中国古代文化的发展奠定了基础，对后世有十分重要而深远的影响。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751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10145" y="319966"/>
            <a:ext cx="217078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百家争鸣</a:t>
            </a:r>
          </a:p>
        </p:txBody>
      </p:sp>
    </p:spTree>
    <p:extLst>
      <p:ext uri="{BB962C8B-B14F-4D97-AF65-F5344CB8AC3E}">
        <p14:creationId xmlns:p14="http://schemas.microsoft.com/office/powerpoint/2010/main" val="370186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9380" y="2004612"/>
            <a:ext cx="8152531" cy="1691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三</a:t>
            </a:r>
            <a:r>
              <a:rPr lang="en-US" altLang="zh-CN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实战演练</a:t>
            </a:r>
            <a:r>
              <a:rPr lang="en-US" altLang="zh-CN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3402" y="1124443"/>
            <a:ext cx="1012106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分）阅读材料，完成下列要求。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材料一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卫鞅曰：“治世不一道，便国不法古。故汤武不循古而王，夏殷不易礼而亡。反古者不可非，而循礼者不足多。”孝公曰：“善。”以卫鞅为左庶长，卒定变法之令。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）文中“卫鞅”的主张是哪家学派的观点？他在哪国变法？（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……有军功者，各以率受上爵……戮力本业，耕织致粟帛多者复其身……而集小乡邑聚为县，置令、丞，凡三十一县。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）依据材料二，归纳该变法的内容。（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孝公用商鞅之法，移风易俗，民以殷富，国以富强，百姓乐用，诸侯亲服，获魏楚之师，举地千里，至今治强。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——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李斯《谏逐客书》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）依据材料三，概括商鞅变法的作用。（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39177" y="146392"/>
            <a:ext cx="6652823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分钟完成第一个练习题</a:t>
            </a:r>
          </a:p>
        </p:txBody>
      </p:sp>
    </p:spTree>
    <p:extLst>
      <p:ext uri="{BB962C8B-B14F-4D97-AF65-F5344CB8AC3E}">
        <p14:creationId xmlns:p14="http://schemas.microsoft.com/office/powerpoint/2010/main" val="273809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899" y="1181001"/>
            <a:ext cx="1012106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分）阅读材料，完成下列要求。</a:t>
            </a: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材料一</a:t>
            </a:r>
            <a:r>
              <a:rPr lang="en-US" altLang="zh-CN" sz="2800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卫鞅曰：“治世不一道，便国不法古。故汤武不循古而王，夏殷不易礼而亡。反古者不可非，而循礼者不足多。”孝公曰：“善。”以卫鞅为左庶长，卒定变法之令。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）文中“卫鞅”的主张是哪家学派的观点？他在哪国变法？（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8532" y="4671594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学派：法家  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诸侯国：秦国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57726" y="1563889"/>
            <a:ext cx="4161335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40008" y="1601772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11565" y="3203093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30605" y="2656392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8415" y="3655525"/>
            <a:ext cx="1471352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01200" y="3655525"/>
            <a:ext cx="806336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2951" y="825186"/>
            <a:ext cx="107429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材料二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……有军功者，各以率受上爵……戮力本业，耕织致粟帛多者复其身……而集小乡邑聚为县，置令、丞，凡三十一县。 </a:t>
            </a: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）依据材料二，归纳该变法的内容。（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4034" y="4154462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内容：奖励军功；鼓励耕织；确立县制。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25413" y="1424170"/>
            <a:ext cx="1578849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43332" y="1424169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95875" y="1975760"/>
            <a:ext cx="621552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4034" y="3050471"/>
            <a:ext cx="2976606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8711" y="742058"/>
            <a:ext cx="1012106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孝公用商鞅之法，移风易俗，民以殷富，国以富强，百姓乐用，诸侯亲服，获魏楚之师，举地千里，至今治强。 </a:t>
            </a: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</a:t>
            </a: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——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李斯《谏逐客书》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）依据材料三，概括商鞅变法的作用。（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4732" y="2398877"/>
            <a:ext cx="2976606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30911" y="742058"/>
            <a:ext cx="3540653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98739" y="3465288"/>
            <a:ext cx="89564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作用：秦国成为最强盛的诸侯国。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81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0151" y="550865"/>
            <a:ext cx="1012106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分）阅读材料，完成下列要求。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材料一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卫鞅曰：“治世不一道，便国不法古。故汤武不循古而王，夏殷不易礼而亡。反古者不可非，而循礼者不足多。”孝公曰：“善。”以卫鞅为左庶长，卒定变法之令。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）文中“卫鞅”的主张是哪家学派的观点？他在哪国变法？（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……有军功者，各以率受上爵……戮力本业，耕织致粟帛多者复其身……而集小乡邑聚为县，置令、丞，凡三十一县。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）依据材料二，归纳该变法的内容。（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孝公用商鞅之法，移风易俗，民以殷富，国以富强，百姓乐用，诸侯亲服，获魏楚之师，举地千里，至今治强。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——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李斯《谏逐客书》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）依据材料三，概括商鞅变法的作用。（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1747" y="247956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学派：法家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诸侯国：秦国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1747" y="4308286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内容：奖励军功；鼓励耕织；确立县制。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1747" y="603570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作用：秦国成为最强盛的诸侯国。</a:t>
            </a:r>
          </a:p>
        </p:txBody>
      </p:sp>
    </p:spTree>
    <p:extLst>
      <p:ext uri="{BB962C8B-B14F-4D97-AF65-F5344CB8AC3E}">
        <p14:creationId xmlns:p14="http://schemas.microsoft.com/office/powerpoint/2010/main" val="42181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324343" y="812479"/>
            <a:ext cx="4408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分）阅读材料，完成下列要求。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050853" y="1139727"/>
            <a:ext cx="10783408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材料一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                              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                                                     ——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改编自蔡志忠漫画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《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老子说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）材料一中的两幅漫画反映了哪一学派的哪些观点？（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材料二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 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pitchFamily="49" charset="-122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伏尔泰对孔子的思想极为推崇，“孔子”成为他敢于反抗专制的“守护神”。他把孔子的思想概括为“德治主义”，坚定地主张法国应该实行“德治主义”。</a:t>
            </a:r>
            <a:r>
              <a:rPr kumimoji="0" lang="zh-CN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——《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孔子思想对世界文明的影响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</a:p>
          <a:p>
            <a:pPr lvl="0" indent="266700" defTabSz="9144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）材料二中的“德治主义”体现了孔子思想的核心是什么？伏尔泰为什么推崇孔子的思想？（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“百家争鸣”的局面形成了中国古代历史上文化繁荣的鼎盛时代。诸子学说的不少命题成为后代学说的萌芽形态，后来的学者大都从这里吸取思想材料或理论形式，进行改造和发展的工作。</a:t>
            </a:r>
            <a:endParaRPr lang="en-US" altLang="zh-CN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——侯外庐《中国思想史纲》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归纳“百家争鸣”的影响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en-US" altLang="zh-CN" dirty="0"/>
          </a:p>
          <a:p>
            <a:pPr marL="0" marR="0" lvl="0" indent="3067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50803" y="1491595"/>
            <a:ext cx="2619186" cy="1227924"/>
            <a:chOff x="2150803" y="1619782"/>
            <a:chExt cx="2619186" cy="1227924"/>
          </a:xfrm>
        </p:grpSpPr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2150803" y="1619782"/>
              <a:ext cx="2619186" cy="1227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>
                <a:spcAft>
                  <a:spcPts val="0"/>
                </a:spcAft>
              </a:pPr>
              <a:endParaRPr lang="en-US" sz="1200" kern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文本框 2"/>
            <p:cNvSpPr txBox="1">
              <a:spLocks noChangeArrowheads="1"/>
            </p:cNvSpPr>
            <p:nvPr/>
          </p:nvSpPr>
          <p:spPr bwMode="auto">
            <a:xfrm>
              <a:off x="3236437" y="1756379"/>
              <a:ext cx="1532034" cy="93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eaLnBrk="0" fontAlgn="base" hangingPunct="0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“道常无为而无不为，侯王若能守之，万物将自化。”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058" name="图片 4" descr="J6U$YE4_R2J7XIS~~W0G@M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12" y="1660142"/>
              <a:ext cx="1047750" cy="1072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5045920" y="1491595"/>
            <a:ext cx="2914650" cy="1229134"/>
            <a:chOff x="5461339" y="1240601"/>
            <a:chExt cx="2914650" cy="1229134"/>
          </a:xfrm>
        </p:grpSpPr>
        <p:grpSp>
          <p:nvGrpSpPr>
            <p:cNvPr id="10" name="组合 9"/>
            <p:cNvGrpSpPr/>
            <p:nvPr/>
          </p:nvGrpSpPr>
          <p:grpSpPr>
            <a:xfrm>
              <a:off x="5461339" y="1240601"/>
              <a:ext cx="2914650" cy="1229134"/>
              <a:chOff x="0" y="0"/>
              <a:chExt cx="2914650" cy="1353184"/>
            </a:xfrm>
          </p:grpSpPr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14650" cy="1352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:r>
                  <a:rPr lang="en-US" sz="1200" kern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1733550" y="63500"/>
                <a:ext cx="1149277" cy="128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eaLnBrk="0" fontAlgn="base" hangingPunct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1050" b="1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“故有无相生，难易相成，长短相较，高下相倾……”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pic>
          <p:nvPicPr>
            <p:cNvPr id="2053" name="图片 14" descr="F`$HZF_E~28@R7TXPJMYX]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876" y="1252795"/>
              <a:ext cx="838200" cy="109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图片 11" descr="{I40PAX(1AFMBNVH$XX~N@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370" y="1276922"/>
              <a:ext cx="8763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副标题 2"/>
          <p:cNvSpPr txBox="1">
            <a:spLocks/>
          </p:cNvSpPr>
          <p:nvPr/>
        </p:nvSpPr>
        <p:spPr>
          <a:xfrm>
            <a:off x="5539177" y="146392"/>
            <a:ext cx="6652823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分钟完成第二个练习题</a:t>
            </a:r>
          </a:p>
        </p:txBody>
      </p:sp>
    </p:spTree>
    <p:extLst>
      <p:ext uri="{BB962C8B-B14F-4D97-AF65-F5344CB8AC3E}">
        <p14:creationId xmlns:p14="http://schemas.microsoft.com/office/powerpoint/2010/main" val="302934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340968" y="236306"/>
            <a:ext cx="57166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分）阅读材料，完成下列要求。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340968" y="745151"/>
            <a:ext cx="1078340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材料一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                      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                                                     </a:t>
            </a: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改编自蔡志忠漫画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《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老子说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）材料一中的两幅漫画反映了哪一学派的哪些观点？（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92759" y="1745092"/>
            <a:ext cx="2619186" cy="1227924"/>
            <a:chOff x="2150803" y="1619782"/>
            <a:chExt cx="2619186" cy="1227924"/>
          </a:xfrm>
        </p:grpSpPr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2150803" y="1619782"/>
              <a:ext cx="2619186" cy="1227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>
                <a:spcAft>
                  <a:spcPts val="0"/>
                </a:spcAft>
              </a:pPr>
              <a:endParaRPr lang="en-US" sz="1200" kern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文本框 2"/>
            <p:cNvSpPr txBox="1">
              <a:spLocks noChangeArrowheads="1"/>
            </p:cNvSpPr>
            <p:nvPr/>
          </p:nvSpPr>
          <p:spPr bwMode="auto">
            <a:xfrm>
              <a:off x="3236437" y="1756379"/>
              <a:ext cx="1532034" cy="93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eaLnBrk="0" fontAlgn="base" hangingPunct="0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“道常无为而无不为，侯王若能守之，万物将自化。”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058" name="图片 4" descr="J6U$YE4_R2J7XIS~~W0G@M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12" y="1660142"/>
              <a:ext cx="1047750" cy="1072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5045920" y="1732792"/>
            <a:ext cx="2914650" cy="1229134"/>
            <a:chOff x="5461339" y="1240601"/>
            <a:chExt cx="2914650" cy="1229134"/>
          </a:xfrm>
        </p:grpSpPr>
        <p:grpSp>
          <p:nvGrpSpPr>
            <p:cNvPr id="10" name="组合 9"/>
            <p:cNvGrpSpPr/>
            <p:nvPr/>
          </p:nvGrpSpPr>
          <p:grpSpPr>
            <a:xfrm>
              <a:off x="5461339" y="1240601"/>
              <a:ext cx="2914650" cy="1229134"/>
              <a:chOff x="0" y="0"/>
              <a:chExt cx="2914650" cy="1353184"/>
            </a:xfrm>
          </p:grpSpPr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14650" cy="1352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:r>
                  <a:rPr lang="en-US" sz="1200" kern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1733550" y="63500"/>
                <a:ext cx="1149277" cy="128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eaLnBrk="0" fontAlgn="base" hangingPunct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105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“故有无相生，难易相成，长短相较，高下相倾……”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pic>
          <p:nvPicPr>
            <p:cNvPr id="2053" name="图片 14" descr="F`$HZF_E~28@R7TXPJMYX]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876" y="1252795"/>
              <a:ext cx="838200" cy="109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图片 11" descr="{I40PAX(1AFMBNVH$XX~N@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370" y="1276922"/>
              <a:ext cx="8763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矩形 25"/>
          <p:cNvSpPr/>
          <p:nvPr/>
        </p:nvSpPr>
        <p:spPr>
          <a:xfrm>
            <a:off x="1968722" y="4054430"/>
            <a:ext cx="9069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学派：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道家</a:t>
            </a: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观点：无为而治；世间的事物都有其对立面，对 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立的双方可以相互转化（或朴素的辩证法）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15880" y="1926503"/>
            <a:ext cx="525863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05410" y="3295770"/>
            <a:ext cx="1251354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621098" y="3307870"/>
            <a:ext cx="1251354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433469" y="2968165"/>
            <a:ext cx="709963" cy="43702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173884" y="2061556"/>
            <a:ext cx="5652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61657" y="2321475"/>
            <a:ext cx="5652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51100" y="911242"/>
            <a:ext cx="1061190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  材料二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 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伏尔泰对孔子的思想极为推崇，“孔子”成为他敢于反抗专制的“守护神”。他把孔子的思想概括为“德治主义”，坚定地主张法国应该实行“德治主义”。</a:t>
            </a:r>
            <a:r>
              <a: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endParaRPr kumimoji="0" lang="en-US" altLang="zh-CN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baseline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——《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孔子思想对世界文明的影响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</a:p>
          <a:p>
            <a:pPr lvl="0" indent="266700" defTabSz="914400">
              <a:lnSpc>
                <a:spcPct val="125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）材料二中的“德治主义”体现了孔子思想的核心是什么？伏尔泰为什么推崇孔子的思想？（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02690" y="3146141"/>
            <a:ext cx="2463536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48002" y="3657600"/>
            <a:ext cx="1132205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014153" y="2011680"/>
            <a:ext cx="3399905" cy="249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199121" y="1454727"/>
            <a:ext cx="3014748" cy="1939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93959" y="4344116"/>
            <a:ext cx="9069045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核心：仁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原因：伏尔泰认为孔子思想是反抗专制的武器</a:t>
            </a:r>
          </a:p>
        </p:txBody>
      </p:sp>
    </p:spTree>
    <p:extLst>
      <p:ext uri="{BB962C8B-B14F-4D97-AF65-F5344CB8AC3E}">
        <p14:creationId xmlns:p14="http://schemas.microsoft.com/office/powerpoint/2010/main" val="21043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9380" y="2004612"/>
            <a:ext cx="8152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一</a:t>
            </a:r>
            <a:r>
              <a:rPr lang="en-US" altLang="zh-CN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知识回顾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4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084105" y="1210500"/>
            <a:ext cx="1091116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“百家争鸣”的局面形成了中国古代历史上文化繁荣的鼎盛时代。诸子学说的不少命题成为后代学说的萌芽形态，后来的学者大都从这里吸取思想材料或理论形式，进行改造和发展的工作。</a:t>
            </a:r>
            <a:endParaRPr lang="en-US" altLang="zh-CN" sz="2800" b="1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——侯外庐《中国思想史纲》</a:t>
            </a:r>
            <a:endParaRPr lang="en-US" altLang="zh-CN" sz="2800" b="1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归纳“百家争鸣”的影响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en-US" altLang="zh-CN" sz="2800" b="1" dirty="0"/>
          </a:p>
          <a:p>
            <a:pPr marL="0" marR="0" lvl="0" indent="3067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9944" y="3557515"/>
            <a:ext cx="2877198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962781" y="1770611"/>
            <a:ext cx="8533721" cy="7886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53378" y="2364291"/>
            <a:ext cx="1340440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519678" y="1927265"/>
            <a:ext cx="1460540" cy="43702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023673" y="1927265"/>
            <a:ext cx="1880152" cy="43702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05162" y="4196492"/>
            <a:ext cx="906904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影响：百家争鸣形成了中国古代历史上文化繁荣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的鼎盛时代；为古代文化的发展奠定了基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础，对后世有十分重要而深远的影响。</a:t>
            </a:r>
          </a:p>
        </p:txBody>
      </p:sp>
    </p:spTree>
    <p:extLst>
      <p:ext uri="{BB962C8B-B14F-4D97-AF65-F5344CB8AC3E}">
        <p14:creationId xmlns:p14="http://schemas.microsoft.com/office/powerpoint/2010/main" val="29582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4"/>
          <p:cNvGrpSpPr>
            <a:grpSpLocks/>
          </p:cNvGrpSpPr>
          <p:nvPr/>
        </p:nvGrpSpPr>
        <p:grpSpPr bwMode="auto">
          <a:xfrm>
            <a:off x="3597275" y="630238"/>
            <a:ext cx="4997450" cy="1325562"/>
            <a:chOff x="3526972" y="1742469"/>
            <a:chExt cx="4997569" cy="1325563"/>
          </a:xfrm>
        </p:grpSpPr>
        <p:pic>
          <p:nvPicPr>
            <p:cNvPr id="32775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58" t="4572" r="7651" b="26349"/>
            <a:stretch>
              <a:fillRect/>
            </a:stretch>
          </p:blipFill>
          <p:spPr bwMode="auto">
            <a:xfrm>
              <a:off x="7396910" y="2023004"/>
              <a:ext cx="1127631" cy="1045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标题 1"/>
            <p:cNvSpPr txBox="1">
              <a:spLocks/>
            </p:cNvSpPr>
            <p:nvPr/>
          </p:nvSpPr>
          <p:spPr bwMode="auto">
            <a:xfrm>
              <a:off x="3526972" y="1742469"/>
              <a:ext cx="4171406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4800">
                  <a:latin typeface="华文行楷" panose="02010800040101010101" pitchFamily="2" charset="-122"/>
                  <a:ea typeface="华文行楷" panose="02010800040101010101" pitchFamily="2" charset="-122"/>
                </a:rPr>
                <a:t>材料解析要诀</a:t>
              </a:r>
            </a:p>
          </p:txBody>
        </p:sp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344738" y="2068513"/>
            <a:ext cx="7331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审题抓住提示语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材料中找关键词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读懂读透深体会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联系所学规范写</a:t>
            </a:r>
          </a:p>
        </p:txBody>
      </p:sp>
      <p:sp>
        <p:nvSpPr>
          <p:cNvPr id="2" name="矩形 1"/>
          <p:cNvSpPr/>
          <p:nvPr/>
        </p:nvSpPr>
        <p:spPr>
          <a:xfrm>
            <a:off x="6513513" y="2733675"/>
            <a:ext cx="36099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  •   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3513" y="3802063"/>
            <a:ext cx="360997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  •   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3513" y="5972175"/>
            <a:ext cx="360997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  •   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8500" y="5002679"/>
            <a:ext cx="3374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写提示语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分行写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不写错别字</a:t>
            </a:r>
          </a:p>
        </p:txBody>
      </p:sp>
    </p:spTree>
    <p:extLst>
      <p:ext uri="{BB962C8B-B14F-4D97-AF65-F5344CB8AC3E}">
        <p14:creationId xmlns:p14="http://schemas.microsoft.com/office/powerpoint/2010/main" val="2705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837319" y="1367895"/>
            <a:ext cx="9144000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你还记得夏商周时期的时代特征吗？</a:t>
            </a:r>
          </a:p>
        </p:txBody>
      </p:sp>
      <p:sp>
        <p:nvSpPr>
          <p:cNvPr id="6" name="矩形 5"/>
          <p:cNvSpPr/>
          <p:nvPr/>
        </p:nvSpPr>
        <p:spPr>
          <a:xfrm>
            <a:off x="1563356" y="3167331"/>
            <a:ext cx="94179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早期国家的产生与社会变革</a:t>
            </a:r>
            <a:endParaRPr lang="zh-CN" altLang="en-US" sz="6000" dirty="0"/>
          </a:p>
        </p:txBody>
      </p:sp>
      <p:sp>
        <p:nvSpPr>
          <p:cNvPr id="7" name="矩形 6"/>
          <p:cNvSpPr/>
          <p:nvPr/>
        </p:nvSpPr>
        <p:spPr>
          <a:xfrm>
            <a:off x="1563356" y="2926080"/>
            <a:ext cx="5463086" cy="15304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7961" y="2926080"/>
            <a:ext cx="3041583" cy="153041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623320">
            <a:off x="3865143" y="3938677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8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 rot="623320">
            <a:off x="9725885" y="3908650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8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8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77548" y="2194913"/>
            <a:ext cx="69762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4290757" y="4551259"/>
            <a:ext cx="217792" cy="104321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08549" y="419731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8549" y="517261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东周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0729" y="517261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3580457" y="3184907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86202">
            <a:off x="4174639" y="403835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3260668">
            <a:off x="5633768" y="500920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/>
      <p:bldP spid="11" grpId="0"/>
      <p:bldP spid="12" grpId="0"/>
      <p:bldP spid="9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5732" y="2036971"/>
            <a:ext cx="1210588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759200" y="2925447"/>
            <a:ext cx="5216777" cy="2365644"/>
          </a:xfrm>
          <a:prstGeom prst="wedgeRoundRectCallout">
            <a:avLst>
              <a:gd name="adj1" fmla="val -64688"/>
              <a:gd name="adj2" fmla="val -5906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大道之行也，天下为公，选贤与能，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是为大同。今大道既隐，天下为家，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是为小康。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——《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礼记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礼运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标志着中国早期国家的产生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93048" y="2207887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世袭制</a:t>
            </a:r>
          </a:p>
        </p:txBody>
      </p:sp>
    </p:spTree>
    <p:extLst>
      <p:ext uri="{BB962C8B-B14F-4D97-AF65-F5344CB8AC3E}">
        <p14:creationId xmlns:p14="http://schemas.microsoft.com/office/powerpoint/2010/main" val="22801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5732" y="2036971"/>
            <a:ext cx="1210588" cy="4647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</a:p>
        </p:txBody>
      </p:sp>
      <p:sp>
        <p:nvSpPr>
          <p:cNvPr id="9" name="矩形 8"/>
          <p:cNvSpPr/>
          <p:nvPr/>
        </p:nvSpPr>
        <p:spPr>
          <a:xfrm>
            <a:off x="2624717" y="3620559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青铜器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72025" y="410743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司母戊鼎</a:t>
            </a:r>
          </a:p>
        </p:txBody>
      </p:sp>
      <p:sp>
        <p:nvSpPr>
          <p:cNvPr id="13" name="直角双向箭头 12"/>
          <p:cNvSpPr/>
          <p:nvPr/>
        </p:nvSpPr>
        <p:spPr>
          <a:xfrm rot="8218791">
            <a:off x="2404799" y="4208041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标志着中国早期国家的产生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0054" y="478443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甲骨文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75" y="2733954"/>
            <a:ext cx="1886450" cy="20735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41" y="2547672"/>
            <a:ext cx="1818453" cy="214577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071610" y="409399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四羊方尊</a:t>
            </a:r>
          </a:p>
        </p:txBody>
      </p:sp>
      <p:sp>
        <p:nvSpPr>
          <p:cNvPr id="21" name="矩形 20"/>
          <p:cNvSpPr/>
          <p:nvPr/>
        </p:nvSpPr>
        <p:spPr>
          <a:xfrm>
            <a:off x="4488068" y="4870639"/>
            <a:ext cx="7550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甲骨文是已知最早的汉字，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我国有文字可考的历史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商朝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053062" y="504670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5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50218" y="2036971"/>
            <a:ext cx="1210588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夏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商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</a:p>
        </p:txBody>
      </p:sp>
      <p:sp>
        <p:nvSpPr>
          <p:cNvPr id="9" name="矩形 8"/>
          <p:cNvSpPr/>
          <p:nvPr/>
        </p:nvSpPr>
        <p:spPr>
          <a:xfrm>
            <a:off x="2742947" y="2984007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青铜器：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司母戊鼎、四羊方尊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双向箭头 12"/>
          <p:cNvSpPr/>
          <p:nvPr/>
        </p:nvSpPr>
        <p:spPr>
          <a:xfrm rot="8218791">
            <a:off x="2432452" y="3390441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标志着中国早期国家的产生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2947" y="3664717"/>
            <a:ext cx="90110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甲骨文：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甲骨文是已知最早的汉字，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我国有文字可考的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历史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商朝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382012" y="520509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73699" y="489657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分封制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48491" y="3532713"/>
            <a:ext cx="5038294" cy="3176980"/>
            <a:chOff x="7153706" y="3484747"/>
            <a:chExt cx="5038294" cy="317698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706" y="3484747"/>
              <a:ext cx="3910736" cy="3096224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6" name="矩形 25"/>
            <p:cNvSpPr/>
            <p:nvPr/>
          </p:nvSpPr>
          <p:spPr>
            <a:xfrm>
              <a:off x="11044355" y="5092067"/>
              <a:ext cx="11476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周初分封诸侯国分布图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2541795" y="5441078"/>
            <a:ext cx="48130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作用：保证了周王朝对地方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的控制，稳定了政局，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扩大了统治范围。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0904" b="23546"/>
          <a:stretch/>
        </p:blipFill>
        <p:spPr>
          <a:xfrm>
            <a:off x="8103722" y="727226"/>
            <a:ext cx="3010854" cy="25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66836" y="2036971"/>
            <a:ext cx="1210588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夏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商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</a:p>
        </p:txBody>
      </p:sp>
      <p:sp>
        <p:nvSpPr>
          <p:cNvPr id="9" name="矩形 8"/>
          <p:cNvSpPr/>
          <p:nvPr/>
        </p:nvSpPr>
        <p:spPr>
          <a:xfrm>
            <a:off x="2742947" y="2984007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青铜器：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司母戊鼎、四羊方尊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双向箭头 12"/>
          <p:cNvSpPr/>
          <p:nvPr/>
        </p:nvSpPr>
        <p:spPr>
          <a:xfrm rot="8218791">
            <a:off x="2432452" y="3390441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标志着中国早期国家的产生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2947" y="3664717"/>
            <a:ext cx="90110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甲骨文：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甲骨文是已知最早的汉字，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我国有文字可考的</a:t>
            </a:r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历史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商朝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380474" y="5327839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88012" y="5040031"/>
            <a:ext cx="88660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分封制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作用：保证了周王朝对地方的控制，稳定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了政局，扩大了统治范围。</a:t>
            </a:r>
          </a:p>
          <a:p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00652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2537</Words>
  <Application>Microsoft Office PowerPoint</Application>
  <PresentationFormat>宽屏</PresentationFormat>
  <Paragraphs>317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仿宋</vt:lpstr>
      <vt:lpstr>黑体</vt:lpstr>
      <vt:lpstr>华文行楷</vt:lpstr>
      <vt:lpstr>华文新魏</vt:lpstr>
      <vt:lpstr>楷体</vt:lpstr>
      <vt:lpstr>宋体</vt:lpstr>
      <vt:lpstr>Arial</vt:lpstr>
      <vt:lpstr>Century Gothic</vt:lpstr>
      <vt:lpstr>Times New Roman</vt:lpstr>
      <vt:lpstr>Wingdings 3</vt:lpstr>
      <vt:lpstr>丝状</vt:lpstr>
      <vt:lpstr>夏商周时期：     早期国家的产生与社会变革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夏商周时期：        早期国家的产生与社会变革</dc:title>
  <dc:creator>吴冬梅</dc:creator>
  <cp:lastModifiedBy>会玲 郭</cp:lastModifiedBy>
  <cp:revision>153</cp:revision>
  <dcterms:created xsi:type="dcterms:W3CDTF">2020-01-31T12:05:24Z</dcterms:created>
  <dcterms:modified xsi:type="dcterms:W3CDTF">2020-03-18T08:13:47Z</dcterms:modified>
</cp:coreProperties>
</file>