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43"/>
  </p:notesMasterIdLst>
  <p:sldIdLst>
    <p:sldId id="259" r:id="rId2"/>
    <p:sldId id="256" r:id="rId3"/>
    <p:sldId id="299" r:id="rId4"/>
    <p:sldId id="264" r:id="rId5"/>
    <p:sldId id="262" r:id="rId6"/>
    <p:sldId id="263" r:id="rId7"/>
    <p:sldId id="261" r:id="rId8"/>
    <p:sldId id="257" r:id="rId9"/>
    <p:sldId id="267" r:id="rId10"/>
    <p:sldId id="305" r:id="rId11"/>
    <p:sldId id="275" r:id="rId12"/>
    <p:sldId id="276" r:id="rId13"/>
    <p:sldId id="277" r:id="rId14"/>
    <p:sldId id="281" r:id="rId15"/>
    <p:sldId id="279" r:id="rId16"/>
    <p:sldId id="282" r:id="rId17"/>
    <p:sldId id="280" r:id="rId18"/>
    <p:sldId id="283" r:id="rId19"/>
    <p:sldId id="278" r:id="rId20"/>
    <p:sldId id="306" r:id="rId21"/>
    <p:sldId id="271" r:id="rId22"/>
    <p:sldId id="285" r:id="rId23"/>
    <p:sldId id="287" r:id="rId24"/>
    <p:sldId id="289" r:id="rId25"/>
    <p:sldId id="291" r:id="rId26"/>
    <p:sldId id="290" r:id="rId27"/>
    <p:sldId id="292" r:id="rId28"/>
    <p:sldId id="288" r:id="rId29"/>
    <p:sldId id="293" r:id="rId30"/>
    <p:sldId id="308" r:id="rId31"/>
    <p:sldId id="294" r:id="rId32"/>
    <p:sldId id="268" r:id="rId33"/>
    <p:sldId id="258" r:id="rId34"/>
    <p:sldId id="265" r:id="rId35"/>
    <p:sldId id="266" r:id="rId36"/>
    <p:sldId id="273" r:id="rId37"/>
    <p:sldId id="298" r:id="rId38"/>
    <p:sldId id="300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E6838-B509-40A2-87F6-D26C6098C567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07DA-EF85-4215-AAD9-4622E72C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7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9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7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4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7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9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9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1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C20E62-E9F0-4A09-9E89-F45AF435FF1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http://amuseum.cdstm.cn/AMuseum/nengyuan/htm/img/shuineng/shuinengliyong/ly1.jpg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pep.com.cn/gzls/js/tbjx/kb/tp/jcct_1/d1dy/201008/W020100830758319358065.jpg" TargetMode="External"/><Relationship Id="rId5" Type="http://schemas.openxmlformats.org/officeDocument/2006/relationships/image" Target="../media/image30.jpeg"/><Relationship Id="rId10" Type="http://schemas.openxmlformats.org/officeDocument/2006/relationships/image" Target="http://i2.w.yun.hjfile.cn/k12tiku/73/f/73fe9a43903ae8afacb4ae960b2e546f.png" TargetMode="External"/><Relationship Id="rId4" Type="http://schemas.openxmlformats.org/officeDocument/2006/relationships/image" Target="http://p2.so.qhimgs1.com/t015d725ca84dfc10de.png" TargetMode="External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739480" y="1555678"/>
            <a:ext cx="6396403" cy="73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初中历史九年级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51409" y="2648236"/>
            <a:ext cx="11758910" cy="1454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  隋唐时期：繁荣与开放的时代（复习）</a:t>
            </a:r>
          </a:p>
        </p:txBody>
      </p:sp>
    </p:spTree>
    <p:extLst>
      <p:ext uri="{BB962C8B-B14F-4D97-AF65-F5344CB8AC3E}">
        <p14:creationId xmlns:p14="http://schemas.microsoft.com/office/powerpoint/2010/main" val="35625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859132" y="50123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90166" y="1382106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488902" y="2362727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90166" y="3243594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792758" y="4286362"/>
            <a:ext cx="2919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253606" y="4932693"/>
            <a:ext cx="533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民族的交往与交融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7833803" y="4293502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7833803" y="3321743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7833803" y="2325709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833803" y="1360862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7753904" y="36482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矩形 1"/>
          <p:cNvSpPr/>
          <p:nvPr/>
        </p:nvSpPr>
        <p:spPr>
          <a:xfrm>
            <a:off x="3951910" y="2123882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唐朝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639627" y="6106798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安史之乱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25627" y="6106798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黄巢起义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300403" y="6108906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唐朝灭亡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57098" y="372409"/>
            <a:ext cx="10523570" cy="55134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1" grpId="0"/>
      <p:bldP spid="21512" grpId="0"/>
      <p:bldP spid="21513" grpId="0"/>
      <p:bldP spid="21514" grpId="0"/>
      <p:bldP spid="21515" grpId="0"/>
      <p:bldP spid="21516" grpId="0"/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889" y="2482993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66765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9915" y="4256104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32554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隋的统一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131293" y="358212"/>
            <a:ext cx="1989591" cy="2401780"/>
            <a:chOff x="6835806" y="743534"/>
            <a:chExt cx="1989591" cy="24017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806" y="743534"/>
              <a:ext cx="1989591" cy="1989591"/>
            </a:xfrm>
            <a:prstGeom prst="rect">
              <a:avLst/>
            </a:prstGeom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122715" y="2683649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隋文帝像</a:t>
              </a: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33049" y="2964479"/>
            <a:ext cx="80776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意义：结束了长期分裂的局面，顺应了统一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多民族国家的历史发展大趋势。</a:t>
            </a:r>
          </a:p>
        </p:txBody>
      </p:sp>
    </p:spTree>
    <p:extLst>
      <p:ext uri="{BB962C8B-B14F-4D97-AF65-F5344CB8AC3E}">
        <p14:creationId xmlns:p14="http://schemas.microsoft.com/office/powerpoint/2010/main" val="15396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21019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开通大运河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775021" y="102477"/>
            <a:ext cx="4075758" cy="4274241"/>
            <a:chOff x="7792777" y="66967"/>
            <a:chExt cx="4075758" cy="42742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77" y="66967"/>
              <a:ext cx="4075758" cy="3812576"/>
            </a:xfrm>
            <a:prstGeom prst="rect">
              <a:avLst/>
            </a:prstGeom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738450" y="3879543"/>
              <a:ext cx="2659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隋朝大运河示意图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728835" y="4608572"/>
            <a:ext cx="86515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意义：加强了南北地区政治、经济和文化交流；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巩固了隋王朝的统治。</a:t>
            </a:r>
          </a:p>
        </p:txBody>
      </p:sp>
      <p:sp>
        <p:nvSpPr>
          <p:cNvPr id="12" name="椭圆 11"/>
          <p:cNvSpPr/>
          <p:nvPr/>
        </p:nvSpPr>
        <p:spPr>
          <a:xfrm>
            <a:off x="8611339" y="2008765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812899" y="140930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727184" y="3328092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10866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3005" y="1558007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95131" y="4739804"/>
            <a:ext cx="9516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科举制的创立，是中国古代选官制度的一大变革，加强了皇帝在选官和用人上的权力，扩大了官吏的选拔范围，推动了教育的发展。</a:t>
            </a:r>
          </a:p>
        </p:txBody>
      </p:sp>
      <p:sp>
        <p:nvSpPr>
          <p:cNvPr id="7" name="矩形 6"/>
          <p:cNvSpPr/>
          <p:nvPr/>
        </p:nvSpPr>
        <p:spPr>
          <a:xfrm>
            <a:off x="2203005" y="3375546"/>
            <a:ext cx="9636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隋炀帝时，进士科的创立，标志着科举制的正式确立。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3257" r="970" b="8716"/>
          <a:stretch/>
        </p:blipFill>
        <p:spPr>
          <a:xfrm>
            <a:off x="2639627" y="2442865"/>
            <a:ext cx="8599502" cy="21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9914" y="464820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隋朝的灭亡</a:t>
            </a:r>
          </a:p>
        </p:txBody>
      </p:sp>
    </p:spTree>
    <p:extLst>
      <p:ext uri="{BB962C8B-B14F-4D97-AF65-F5344CB8AC3E}">
        <p14:creationId xmlns:p14="http://schemas.microsoft.com/office/powerpoint/2010/main" val="26272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隋朝的灭亡</a:t>
            </a:r>
          </a:p>
        </p:txBody>
      </p:sp>
      <p:sp>
        <p:nvSpPr>
          <p:cNvPr id="10" name="矩形 9"/>
          <p:cNvSpPr/>
          <p:nvPr/>
        </p:nvSpPr>
        <p:spPr>
          <a:xfrm>
            <a:off x="394009" y="4040127"/>
            <a:ext cx="60600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主要原因：隋炀帝的残暴统治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27" y="342463"/>
            <a:ext cx="3813176" cy="2467654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163619" y="3120755"/>
            <a:ext cx="5572661" cy="2365644"/>
          </a:xfrm>
          <a:prstGeom prst="wedgeRoundRectCallout">
            <a:avLst>
              <a:gd name="adj1" fmla="val -64688"/>
              <a:gd name="adj2" fmla="val -590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隋炀帝死后，被葬在扬州西北的雷塘。唐朝诗人罗隐在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炀帝陵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一诗中写到：“君王忍把平陈业，只换雷塘数亩田。”</a:t>
            </a:r>
          </a:p>
        </p:txBody>
      </p:sp>
    </p:spTree>
    <p:extLst>
      <p:ext uri="{BB962C8B-B14F-4D97-AF65-F5344CB8AC3E}">
        <p14:creationId xmlns:p14="http://schemas.microsoft.com/office/powerpoint/2010/main" val="17539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215" y="2901452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发展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4480" y="2384913"/>
            <a:ext cx="49241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开通大运河（隋炀帝）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04481" y="3516557"/>
            <a:ext cx="65576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开创科举取士制度（隋炀帝）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42315" y="4648201"/>
            <a:ext cx="4912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灭亡：隋炀帝的暴政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42315" y="1219201"/>
            <a:ext cx="74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统一：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589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年隋文帝统一全国</a:t>
            </a:r>
          </a:p>
        </p:txBody>
      </p:sp>
      <p:sp>
        <p:nvSpPr>
          <p:cNvPr id="4" name="自选图形 101"/>
          <p:cNvSpPr>
            <a:spLocks/>
          </p:cNvSpPr>
          <p:nvPr/>
        </p:nvSpPr>
        <p:spPr bwMode="auto">
          <a:xfrm>
            <a:off x="2265151" y="1542365"/>
            <a:ext cx="301918" cy="3500151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自选图形 101"/>
          <p:cNvSpPr>
            <a:spLocks/>
          </p:cNvSpPr>
          <p:nvPr/>
        </p:nvSpPr>
        <p:spPr bwMode="auto">
          <a:xfrm>
            <a:off x="3902082" y="2677658"/>
            <a:ext cx="190524" cy="1228517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10329613" cy="3035808"/>
          </a:xfrm>
        </p:spPr>
        <p:txBody>
          <a:bodyPr/>
          <a:lstStyle/>
          <a:p>
            <a:r>
              <a:rPr lang="zh-CN" altLang="en-US" sz="6000" dirty="0"/>
              <a:t>隋唐时期：繁荣与开放的时代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6683" y="467617"/>
            <a:ext cx="7891272" cy="57349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中国古代史单元复习</a:t>
            </a:r>
          </a:p>
        </p:txBody>
      </p:sp>
    </p:spTree>
    <p:extLst>
      <p:ext uri="{BB962C8B-B14F-4D97-AF65-F5344CB8AC3E}">
        <p14:creationId xmlns:p14="http://schemas.microsoft.com/office/powerpoint/2010/main" val="47207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859132" y="50123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90166" y="1382106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488902" y="2362727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90166" y="3243594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792758" y="4286362"/>
            <a:ext cx="2919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253606" y="4932693"/>
            <a:ext cx="533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民族的交往与交融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7833803" y="4293502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7833803" y="3321743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7833803" y="2325709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833803" y="1360862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7753904" y="36482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矩形 1"/>
          <p:cNvSpPr/>
          <p:nvPr/>
        </p:nvSpPr>
        <p:spPr>
          <a:xfrm>
            <a:off x="3951910" y="2123882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唐朝</a:t>
            </a:r>
          </a:p>
        </p:txBody>
      </p:sp>
    </p:spTree>
    <p:extLst>
      <p:ext uri="{BB962C8B-B14F-4D97-AF65-F5344CB8AC3E}">
        <p14:creationId xmlns:p14="http://schemas.microsoft.com/office/powerpoint/2010/main" val="418498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73825" y="108581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540058" y="28554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540058" y="3726802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540058" y="4698308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540058" y="197278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23278" y="1242339"/>
            <a:ext cx="2229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经 济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459177" y="2133324"/>
            <a:ext cx="3113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07945" y="3811585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民族关系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17001" y="4609931"/>
            <a:ext cx="4392712" cy="6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民族交往与交融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939378" y="938275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对外关系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785896" y="4212658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787868" y="500299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000198" y="1856857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381198" y="2599511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152598" y="3355033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9176" y="1141793"/>
            <a:ext cx="3376943" cy="456562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0586" y="1141793"/>
            <a:ext cx="3765534" cy="196062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00586" y="3555158"/>
            <a:ext cx="3960843" cy="215225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661429" y="938275"/>
            <a:ext cx="3332721" cy="3023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739938" y="4048393"/>
            <a:ext cx="3524861" cy="17449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36025" y="-8263"/>
            <a:ext cx="3962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唐  朝</a:t>
            </a:r>
          </a:p>
        </p:txBody>
      </p:sp>
    </p:spTree>
    <p:extLst>
      <p:ext uri="{BB962C8B-B14F-4D97-AF65-F5344CB8AC3E}">
        <p14:creationId xmlns:p14="http://schemas.microsoft.com/office/powerpoint/2010/main" val="41437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13" grpId="0"/>
      <p:bldP spid="15" grpId="0"/>
      <p:bldP spid="17" grpId="0"/>
      <p:bldP spid="2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53379" y="1020118"/>
            <a:ext cx="5408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618</a:t>
            </a:r>
            <a:r>
              <a:rPr lang="zh-CN" altLang="en-US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年，李渊，定都长安</a:t>
            </a:r>
          </a:p>
        </p:txBody>
      </p:sp>
    </p:spTree>
    <p:extLst>
      <p:ext uri="{BB962C8B-B14F-4D97-AF65-F5344CB8AC3E}">
        <p14:creationId xmlns:p14="http://schemas.microsoft.com/office/powerpoint/2010/main" val="20272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30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2" grpId="1"/>
      <p:bldP spid="43019" grpId="0"/>
      <p:bldP spid="43019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91137" y="2201323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9" name="矩形 28"/>
          <p:cNvSpPr/>
          <p:nvPr/>
        </p:nvSpPr>
        <p:spPr>
          <a:xfrm>
            <a:off x="1" y="29323"/>
            <a:ext cx="339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黑体" panose="02010609060101010101" pitchFamily="49" charset="-122"/>
              </a:rPr>
              <a:t>政治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44723" y="840352"/>
            <a:ext cx="3613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治国思想：以民为本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40284" y="3016859"/>
            <a:ext cx="2506575" cy="3148165"/>
            <a:chOff x="1288104" y="29323"/>
            <a:chExt cx="2506575" cy="31481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733" y="29323"/>
              <a:ext cx="2036946" cy="3109024"/>
            </a:xfrm>
            <a:prstGeom prst="rect">
              <a:avLst/>
            </a:prstGeom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288104" y="1873285"/>
              <a:ext cx="553998" cy="1304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唐太宗像</a:t>
              </a:r>
            </a:p>
          </p:txBody>
        </p:sp>
      </p:grpSp>
      <p:sp>
        <p:nvSpPr>
          <p:cNvPr id="5" name="左箭头 4"/>
          <p:cNvSpPr/>
          <p:nvPr/>
        </p:nvSpPr>
        <p:spPr>
          <a:xfrm>
            <a:off x="6276514" y="1006901"/>
            <a:ext cx="422622" cy="156074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3442" r="2649" b="33607"/>
          <a:stretch/>
        </p:blipFill>
        <p:spPr>
          <a:xfrm>
            <a:off x="6699135" y="78785"/>
            <a:ext cx="5492865" cy="17319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0" r="1238" b="2387"/>
          <a:stretch/>
        </p:blipFill>
        <p:spPr>
          <a:xfrm>
            <a:off x="5275152" y="4734963"/>
            <a:ext cx="6916848" cy="1336564"/>
          </a:xfrm>
          <a:prstGeom prst="rect">
            <a:avLst/>
          </a:prstGeom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76107" y="6165024"/>
            <a:ext cx="8589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社会状况：农业生产得到恢复和发展，社会秩序安定。</a:t>
            </a:r>
          </a:p>
        </p:txBody>
      </p:sp>
      <p:sp>
        <p:nvSpPr>
          <p:cNvPr id="17" name="椭圆 16"/>
          <p:cNvSpPr/>
          <p:nvPr/>
        </p:nvSpPr>
        <p:spPr>
          <a:xfrm>
            <a:off x="7066625" y="4734963"/>
            <a:ext cx="932156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328" y="1780628"/>
            <a:ext cx="64669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政治上：①从善如流，知人善任；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②完善三省六部制；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③制定法律，减省刑罚；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④完善科举制（进士科）；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⑤严格考察官吏政绩。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经济上：①减轻农民负担；②发展农业生产。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813357" y="2963739"/>
            <a:ext cx="1881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治国措施</a:t>
            </a:r>
          </a:p>
        </p:txBody>
      </p:sp>
      <p:sp>
        <p:nvSpPr>
          <p:cNvPr id="9" name="上箭头 8"/>
          <p:cNvSpPr/>
          <p:nvPr/>
        </p:nvSpPr>
        <p:spPr>
          <a:xfrm>
            <a:off x="7457876" y="4490519"/>
            <a:ext cx="147035" cy="244444"/>
          </a:xfrm>
          <a:prstGeom prst="up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自选图形 101"/>
          <p:cNvSpPr>
            <a:spLocks/>
          </p:cNvSpPr>
          <p:nvPr/>
        </p:nvSpPr>
        <p:spPr bwMode="auto">
          <a:xfrm>
            <a:off x="4487440" y="2079090"/>
            <a:ext cx="317589" cy="2284680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863091" y="1438183"/>
            <a:ext cx="2228295" cy="88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92457" y="1739911"/>
            <a:ext cx="3546600" cy="350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84544" y="6125883"/>
            <a:ext cx="9346663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结果：政治比较清明，经济发展，国力增强，文教昌盛。</a:t>
            </a:r>
          </a:p>
        </p:txBody>
      </p:sp>
      <p:sp>
        <p:nvSpPr>
          <p:cNvPr id="24" name="自选图形 101"/>
          <p:cNvSpPr>
            <a:spLocks/>
          </p:cNvSpPr>
          <p:nvPr/>
        </p:nvSpPr>
        <p:spPr bwMode="auto">
          <a:xfrm>
            <a:off x="2505386" y="1082079"/>
            <a:ext cx="352156" cy="5221067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97526" y="2266548"/>
            <a:ext cx="564440" cy="5811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 animBg="1"/>
      <p:bldP spid="16" grpId="0"/>
      <p:bldP spid="17" grpId="0" animBg="1"/>
      <p:bldP spid="8" grpId="0"/>
      <p:bldP spid="19" grpId="0"/>
      <p:bldP spid="9" grpId="0" animBg="1"/>
      <p:bldP spid="23" grpId="0" animBg="1"/>
      <p:bldP spid="18" grpId="0" animBg="1"/>
      <p:bldP spid="2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77279" y="2183869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82402" y="2900537"/>
            <a:ext cx="1994748" cy="2939613"/>
            <a:chOff x="7682402" y="2900537"/>
            <a:chExt cx="1994748" cy="293961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02" y="2900537"/>
              <a:ext cx="1994748" cy="2477948"/>
            </a:xfrm>
            <a:prstGeom prst="rect">
              <a:avLst/>
            </a:prstGeom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968684" y="5378485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武则天像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5681707" y="5840150"/>
            <a:ext cx="6198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推行了贞观以来的一些政策和措施，为“开元盛世”的到来奠定了基础。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17151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3" grpId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77279" y="2183869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</p:spTree>
    <p:extLst>
      <p:ext uri="{BB962C8B-B14F-4D97-AF65-F5344CB8AC3E}">
        <p14:creationId xmlns:p14="http://schemas.microsoft.com/office/powerpoint/2010/main" val="27642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137623" y="264783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9" name="矩形 8"/>
          <p:cNvSpPr/>
          <p:nvPr/>
        </p:nvSpPr>
        <p:spPr>
          <a:xfrm>
            <a:off x="1" y="29323"/>
            <a:ext cx="339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黑体" panose="02010609060101010101" pitchFamily="49" charset="-122"/>
              </a:rPr>
              <a:t>政治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213" b="8480"/>
          <a:stretch/>
        </p:blipFill>
        <p:spPr>
          <a:xfrm>
            <a:off x="3716797" y="952919"/>
            <a:ext cx="7797541" cy="13259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36185" y="2385659"/>
            <a:ext cx="7878153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政治稳定，经济繁荣，国库充盈，民众生活安定。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636185" y="2989462"/>
            <a:ext cx="820662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唐朝的国力达到前所未有的强大，进入了鼎盛时期。</a:t>
            </a:r>
          </a:p>
        </p:txBody>
      </p:sp>
      <p:sp>
        <p:nvSpPr>
          <p:cNvPr id="2" name="矩形 1"/>
          <p:cNvSpPr/>
          <p:nvPr/>
        </p:nvSpPr>
        <p:spPr>
          <a:xfrm>
            <a:off x="3920271" y="3971936"/>
            <a:ext cx="63356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重用贤能，进行改革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政治上：整顿吏治，裁减冗员；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经济上：发展经济，改革税制；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文化上：注重文教，编修经籍。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08644" y="4433032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唐玄宗统治前期</a:t>
            </a:r>
          </a:p>
        </p:txBody>
      </p:sp>
      <p:sp>
        <p:nvSpPr>
          <p:cNvPr id="13" name="自选图形 101"/>
          <p:cNvSpPr>
            <a:spLocks/>
          </p:cNvSpPr>
          <p:nvPr/>
        </p:nvSpPr>
        <p:spPr bwMode="auto">
          <a:xfrm>
            <a:off x="3636186" y="4202663"/>
            <a:ext cx="284086" cy="1479046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4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9" y="2165521"/>
            <a:ext cx="26511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39423" y="2227076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29896" y="4907809"/>
            <a:ext cx="29641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唐玄宗统治前期</a:t>
            </a:r>
          </a:p>
        </p:txBody>
      </p:sp>
      <p:sp>
        <p:nvSpPr>
          <p:cNvPr id="10" name="自选图形 101"/>
          <p:cNvSpPr>
            <a:spLocks/>
          </p:cNvSpPr>
          <p:nvPr/>
        </p:nvSpPr>
        <p:spPr bwMode="auto">
          <a:xfrm>
            <a:off x="2265151" y="1542365"/>
            <a:ext cx="301918" cy="3500151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3" y="1464929"/>
            <a:ext cx="2229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经 济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70585" y="3327615"/>
            <a:ext cx="299874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6" name="矩形 5"/>
          <p:cNvSpPr/>
          <p:nvPr/>
        </p:nvSpPr>
        <p:spPr>
          <a:xfrm>
            <a:off x="3010775" y="1667423"/>
            <a:ext cx="111120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258632" y="2991566"/>
            <a:ext cx="2249334" cy="3220913"/>
            <a:chOff x="9114742" y="2894286"/>
            <a:chExt cx="2249334" cy="32209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" t="2212" r="10712" b="9618"/>
            <a:stretch/>
          </p:blipFill>
          <p:spPr>
            <a:xfrm>
              <a:off x="9289498" y="2894286"/>
              <a:ext cx="1899822" cy="2806243"/>
            </a:xfrm>
            <a:prstGeom prst="rect">
              <a:avLst/>
            </a:prstGeom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114742" y="5715089"/>
              <a:ext cx="2249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唐三彩骑驼乐舞俑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12209" y="2913918"/>
            <a:ext cx="2574930" cy="3298561"/>
            <a:chOff x="5903245" y="3032910"/>
            <a:chExt cx="2574930" cy="329856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245" y="3032910"/>
              <a:ext cx="2574930" cy="2915861"/>
            </a:xfrm>
            <a:prstGeom prst="rect">
              <a:avLst/>
            </a:prstGeom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066043" y="5931361"/>
              <a:ext cx="2249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唐都长安城平面图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10364" y="73175"/>
            <a:ext cx="3115323" cy="2378340"/>
            <a:chOff x="6250620" y="197742"/>
            <a:chExt cx="3115323" cy="23783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620" y="197742"/>
              <a:ext cx="3115323" cy="1978230"/>
            </a:xfrm>
            <a:prstGeom prst="rect">
              <a:avLst/>
            </a:prstGeom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808281" y="2175972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曲辕犁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58729" y="107872"/>
            <a:ext cx="3564157" cy="2483330"/>
            <a:chOff x="7679927" y="323689"/>
            <a:chExt cx="3564157" cy="248333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74" r="7282" b="3727"/>
            <a:stretch/>
          </p:blipFill>
          <p:spPr>
            <a:xfrm>
              <a:off x="7679927" y="323689"/>
              <a:ext cx="1609571" cy="2175428"/>
            </a:xfrm>
            <a:prstGeom prst="rect">
              <a:avLst/>
            </a:prstGeom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085591" y="2406909"/>
              <a:ext cx="700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筒车</a:t>
              </a: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9301832" y="323689"/>
              <a:ext cx="1942252" cy="2191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“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如纺车，以细竹为之，车骨之末，缚以竹筒，旋转时低则舀水，高则泻水。”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893019" y="3451135"/>
            <a:ext cx="1569660" cy="689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</a:p>
        </p:txBody>
      </p:sp>
      <p:sp>
        <p:nvSpPr>
          <p:cNvPr id="19" name="矩形 18"/>
          <p:cNvSpPr/>
          <p:nvPr/>
        </p:nvSpPr>
        <p:spPr>
          <a:xfrm>
            <a:off x="3013981" y="4805079"/>
            <a:ext cx="110799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320771" y="2428474"/>
            <a:ext cx="4248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发明推广曲辕犁、筒车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489726" y="3814499"/>
            <a:ext cx="1666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唐三彩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497741" y="5535370"/>
            <a:ext cx="36818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长安是国际性大都会，有市有坊</a:t>
            </a:r>
          </a:p>
        </p:txBody>
      </p:sp>
      <p:sp>
        <p:nvSpPr>
          <p:cNvPr id="25" name="自选图形 101"/>
          <p:cNvSpPr>
            <a:spLocks/>
          </p:cNvSpPr>
          <p:nvPr/>
        </p:nvSpPr>
        <p:spPr bwMode="auto">
          <a:xfrm>
            <a:off x="2690589" y="2014013"/>
            <a:ext cx="320185" cy="3259323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19" grpId="0"/>
      <p:bldP spid="22" grpId="0"/>
      <p:bldP spid="23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3" y="1464929"/>
            <a:ext cx="275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民族关系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99681" y="2794828"/>
            <a:ext cx="340230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民族交往与交融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6" name="矩形 5"/>
          <p:cNvSpPr/>
          <p:nvPr/>
        </p:nvSpPr>
        <p:spPr>
          <a:xfrm>
            <a:off x="4900451" y="444821"/>
            <a:ext cx="5955476" cy="55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开明的民族政策，唐太宗“天可汗”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1" y="1154211"/>
            <a:ext cx="6065803" cy="4268528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6818050" y="3500967"/>
            <a:ext cx="1207364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751375" y="4208271"/>
            <a:ext cx="4031873" cy="2428935"/>
            <a:chOff x="7209837" y="3821683"/>
            <a:chExt cx="4031873" cy="242893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47" y="3821683"/>
              <a:ext cx="3257550" cy="2028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209837" y="5850508"/>
              <a:ext cx="4031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唐蕃会盟碑  唐蕃会盟碑局部拓片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60303" y="4208271"/>
            <a:ext cx="4017886" cy="2428935"/>
            <a:chOff x="5637319" y="3777534"/>
            <a:chExt cx="4017886" cy="2428935"/>
          </a:xfrm>
        </p:grpSpPr>
        <p:pic>
          <p:nvPicPr>
            <p:cNvPr id="22" name="Picture 4" descr="art00351009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19" y="3777534"/>
              <a:ext cx="4017886" cy="205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6360419" y="5806359"/>
              <a:ext cx="26841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唐朝阎立本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《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步辇图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》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45630" y="4385288"/>
            <a:ext cx="341256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意义：唐蕃和亲促进了吐蕃经济和社会的发展。</a:t>
            </a:r>
          </a:p>
        </p:txBody>
      </p:sp>
      <p:sp>
        <p:nvSpPr>
          <p:cNvPr id="25" name="矩形 24"/>
          <p:cNvSpPr/>
          <p:nvPr/>
        </p:nvSpPr>
        <p:spPr>
          <a:xfrm>
            <a:off x="626180" y="3579658"/>
            <a:ext cx="341256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文成公主入藏</a:t>
            </a:r>
          </a:p>
        </p:txBody>
      </p:sp>
      <p:sp>
        <p:nvSpPr>
          <p:cNvPr id="27" name="椭圆 26"/>
          <p:cNvSpPr/>
          <p:nvPr/>
        </p:nvSpPr>
        <p:spPr>
          <a:xfrm>
            <a:off x="6490745" y="2539015"/>
            <a:ext cx="1578740" cy="5618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9"/>
          <a:stretch/>
        </p:blipFill>
        <p:spPr>
          <a:xfrm>
            <a:off x="4496401" y="1201975"/>
            <a:ext cx="7058025" cy="1460146"/>
          </a:xfrm>
          <a:prstGeom prst="rect">
            <a:avLst/>
          </a:prstGeom>
        </p:spPr>
      </p:pic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496401" y="2639268"/>
            <a:ext cx="7493032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各民族相互影响、不断交融，共同发展。</a:t>
            </a:r>
          </a:p>
        </p:txBody>
      </p:sp>
    </p:spTree>
    <p:extLst>
      <p:ext uri="{BB962C8B-B14F-4D97-AF65-F5344CB8AC3E}">
        <p14:creationId xmlns:p14="http://schemas.microsoft.com/office/powerpoint/2010/main" val="611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24" grpId="0"/>
      <p:bldP spid="25" grpId="0"/>
      <p:bldP spid="27" grpId="0" animBg="1"/>
      <p:bldP spid="27" grpId="1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5445" y="542702"/>
            <a:ext cx="8152531" cy="476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知识回顾</a:t>
            </a:r>
            <a:endParaRPr lang="en-US" altLang="zh-CN" sz="5400" b="1" kern="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知识落实</a:t>
            </a:r>
            <a:endParaRPr lang="en-US" altLang="zh-CN" sz="5400" b="1" kern="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实战演练</a:t>
            </a:r>
            <a:endParaRPr lang="zh-CN" altLang="zh-CN" sz="5400" b="1" kern="10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0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905702" y="1132106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05702" y="3928791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4" name="矩形 3"/>
          <p:cNvSpPr/>
          <p:nvPr/>
        </p:nvSpPr>
        <p:spPr>
          <a:xfrm>
            <a:off x="1307394" y="2176333"/>
            <a:ext cx="9623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比较开放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，充满活力，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兼容并包，尚武风气盛行一时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8617" y="4703778"/>
            <a:ext cx="10483960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唐诗：黄金时期，“诗仙”李白、“诗圣”杜甫、白居易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2" y="1464929"/>
            <a:ext cx="3951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对外关系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412488" y="5062954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155688" y="5047266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8708976" y="5108916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84707" y="717257"/>
            <a:ext cx="3002711" cy="4345697"/>
            <a:chOff x="8584707" y="717257"/>
            <a:chExt cx="3002711" cy="43456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707" y="717257"/>
              <a:ext cx="3002711" cy="38996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8815475" y="4662844"/>
              <a:ext cx="26841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玄奘西行求法（邮票）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05165" y="783810"/>
            <a:ext cx="3568823" cy="4279144"/>
            <a:chOff x="4705165" y="783810"/>
            <a:chExt cx="3568823" cy="4279144"/>
          </a:xfrm>
        </p:grpSpPr>
        <p:pic>
          <p:nvPicPr>
            <p:cNvPr id="1026" name="Picture 2" descr="http://img.hb.aicdn.com/bd4078d7a8096768035a64eb356302367a4852d130a2-WCEito_fw6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681" y="783810"/>
              <a:ext cx="2873357" cy="3879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4705165" y="4662844"/>
              <a:ext cx="3568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日本奈良唐招提寺内的鉴真像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80307" y="5796228"/>
            <a:ext cx="3219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zh-CN" sz="3600" b="1" dirty="0">
                <a:ea typeface="黑体" panose="02010609060101010101" pitchFamily="49" charset="-122"/>
              </a:rPr>
              <a:t>《</a:t>
            </a:r>
            <a:r>
              <a:rPr lang="zh-CN" altLang="en-US" sz="3600" b="1" dirty="0">
                <a:ea typeface="黑体" panose="02010609060101010101" pitchFamily="49" charset="-122"/>
              </a:rPr>
              <a:t>大唐西域记</a:t>
            </a:r>
            <a:r>
              <a:rPr lang="en-US" altLang="zh-CN" sz="3600" b="1" dirty="0">
                <a:ea typeface="黑体" panose="02010609060101010101" pitchFamily="49" charset="-122"/>
              </a:rPr>
              <a:t>》</a:t>
            </a:r>
            <a:endParaRPr lang="zh-CN" altLang="en-US" sz="3600" b="1" dirty="0">
              <a:ea typeface="黑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22516" y="3025264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开放的对外政策</a:t>
            </a:r>
          </a:p>
        </p:txBody>
      </p:sp>
    </p:spTree>
    <p:extLst>
      <p:ext uri="{BB962C8B-B14F-4D97-AF65-F5344CB8AC3E}">
        <p14:creationId xmlns:p14="http://schemas.microsoft.com/office/powerpoint/2010/main" val="40612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54" y="340042"/>
            <a:ext cx="6241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唐朝兴盛的原因</a:t>
            </a:r>
          </a:p>
        </p:txBody>
      </p:sp>
      <p:sp>
        <p:nvSpPr>
          <p:cNvPr id="3" name="矩形 2"/>
          <p:cNvSpPr/>
          <p:nvPr/>
        </p:nvSpPr>
        <p:spPr>
          <a:xfrm>
            <a:off x="1671960" y="2342355"/>
            <a:ext cx="85817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   国家统一；统治者励精图治；善于用人；重视农业生产，发展经济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开明的民族政策；开放的对外政策。</a:t>
            </a:r>
          </a:p>
        </p:txBody>
      </p:sp>
    </p:spTree>
    <p:extLst>
      <p:ext uri="{BB962C8B-B14F-4D97-AF65-F5344CB8AC3E}">
        <p14:creationId xmlns:p14="http://schemas.microsoft.com/office/powerpoint/2010/main" val="41829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1443210"/>
            <a:ext cx="8022594" cy="43184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72934" y="583522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唐朝历史发展的基本过程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4552426" y="3900695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唐太宗？</a:t>
            </a:r>
          </a:p>
        </p:txBody>
      </p:sp>
      <p:sp>
        <p:nvSpPr>
          <p:cNvPr id="9" name="矩形 8"/>
          <p:cNvSpPr/>
          <p:nvPr/>
        </p:nvSpPr>
        <p:spPr>
          <a:xfrm>
            <a:off x="4319242" y="2036863"/>
            <a:ext cx="318238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唐玄宗统治前期？</a:t>
            </a:r>
          </a:p>
        </p:txBody>
      </p:sp>
      <p:sp>
        <p:nvSpPr>
          <p:cNvPr id="10" name="矩形 9"/>
          <p:cNvSpPr/>
          <p:nvPr/>
        </p:nvSpPr>
        <p:spPr>
          <a:xfrm>
            <a:off x="6791418" y="3236764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由盛转衰？</a:t>
            </a:r>
          </a:p>
        </p:txBody>
      </p:sp>
      <p:sp>
        <p:nvSpPr>
          <p:cNvPr id="11" name="矩形 10"/>
          <p:cNvSpPr/>
          <p:nvPr/>
        </p:nvSpPr>
        <p:spPr>
          <a:xfrm>
            <a:off x="2874410" y="2530249"/>
            <a:ext cx="14448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武则天</a:t>
            </a:r>
          </a:p>
        </p:txBody>
      </p:sp>
      <p:sp>
        <p:nvSpPr>
          <p:cNvPr id="12" name="矩形 11"/>
          <p:cNvSpPr/>
          <p:nvPr/>
        </p:nvSpPr>
        <p:spPr>
          <a:xfrm>
            <a:off x="3829491" y="4288741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“贞观之治”</a:t>
            </a:r>
          </a:p>
        </p:txBody>
      </p:sp>
      <p:sp>
        <p:nvSpPr>
          <p:cNvPr id="13" name="矩形 12"/>
          <p:cNvSpPr/>
          <p:nvPr/>
        </p:nvSpPr>
        <p:spPr>
          <a:xfrm>
            <a:off x="4134922" y="1495873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“开元盛世”</a:t>
            </a:r>
          </a:p>
        </p:txBody>
      </p:sp>
      <p:sp>
        <p:nvSpPr>
          <p:cNvPr id="14" name="矩形 13"/>
          <p:cNvSpPr/>
          <p:nvPr/>
        </p:nvSpPr>
        <p:spPr>
          <a:xfrm>
            <a:off x="8540107" y="3244685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安史之乱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150879" y="4154046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黄巢起义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456491" y="451622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唐朝灭亡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1225361" y="1681728"/>
            <a:ext cx="738664" cy="495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五代十国的更迭与分立</a:t>
            </a:r>
          </a:p>
        </p:txBody>
      </p:sp>
    </p:spTree>
    <p:extLst>
      <p:ext uri="{BB962C8B-B14F-4D97-AF65-F5344CB8AC3E}">
        <p14:creationId xmlns:p14="http://schemas.microsoft.com/office/powerpoint/2010/main" val="14358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3"/>
          <a:stretch/>
        </p:blipFill>
        <p:spPr>
          <a:xfrm>
            <a:off x="668169" y="2166151"/>
            <a:ext cx="5381625" cy="4074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5"/>
          <a:stretch/>
        </p:blipFill>
        <p:spPr>
          <a:xfrm>
            <a:off x="668169" y="1040999"/>
            <a:ext cx="5381625" cy="11251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40" y="449035"/>
            <a:ext cx="5840964" cy="579196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933460" y="2672179"/>
            <a:ext cx="514905" cy="40837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8717872" y="3318385"/>
            <a:ext cx="232594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546673" y="3693110"/>
            <a:ext cx="1372209" cy="2624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0610295" y="3362774"/>
            <a:ext cx="514905" cy="40837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837286" y="4775802"/>
            <a:ext cx="23259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837286" y="1484215"/>
            <a:ext cx="2947386" cy="7989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06011" y="2233533"/>
            <a:ext cx="4753904" cy="1609344"/>
          </a:xfrm>
        </p:spPr>
        <p:txBody>
          <a:bodyPr/>
          <a:lstStyle/>
          <a:p>
            <a:r>
              <a:rPr lang="zh-CN" altLang="en-US" dirty="0"/>
              <a:t>二、知识落实</a:t>
            </a:r>
          </a:p>
        </p:txBody>
      </p:sp>
    </p:spTree>
    <p:extLst>
      <p:ext uri="{BB962C8B-B14F-4D97-AF65-F5344CB8AC3E}">
        <p14:creationId xmlns:p14="http://schemas.microsoft.com/office/powerpoint/2010/main" val="2718266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667" y="686854"/>
            <a:ext cx="1020636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课标要求：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1.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知道隋朝的统一，了解科举取士制度的创建和大运河的开通；知道隋朝灭亡的原因。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2.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知道唐太宗和“贞观之治”，知道唐玄宗和“开元盛世”，初步认识唐朝兴盛的原因。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3.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以文成公主入藏、鉴真东渡、玄奘西行等史实为例，说明唐代民族和睦与中外文化交流的发展。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4.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通过经济繁荣、开放的社会风气和唐诗的盛行，了解盛唐的社会气象。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5.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知道“安史之乱”导致唐朝由盛转衰；知道唐朝灭亡后五代十国的局面。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783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6258757" y="148185"/>
            <a:ext cx="575717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分钟记住下列知识点</a:t>
            </a:r>
          </a:p>
        </p:txBody>
      </p:sp>
      <p:sp>
        <p:nvSpPr>
          <p:cNvPr id="4" name="矩形 3"/>
          <p:cNvSpPr/>
          <p:nvPr/>
        </p:nvSpPr>
        <p:spPr>
          <a:xfrm>
            <a:off x="443882" y="457316"/>
            <a:ext cx="11452195" cy="625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隋唐时期的时代特征：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繁荣与开放的时代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隋朝在历史上的主要贡献：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统一全国，开通大运河，创立科举制度</a:t>
            </a:r>
            <a:r>
              <a:rPr lang="zh-CN" altLang="zh-CN" sz="2200" b="1" u="dbl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大运河开通的意义：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加强了南北地区政治、经济和文化交流。巩固了隋王朝统治</a:t>
            </a:r>
            <a:r>
              <a:rPr lang="zh-CN" altLang="en-US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唐朝两个封建治世：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唐太宗与“贞观之治”、唐玄宗与“开元盛世”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唐太宗和唐玄宗治国方面共同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改革内政、重用人才；重视发展生产；完善科举制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唐朝兴盛的原因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国家统一；统治者励精图治；善于用人；重视农业生产，发展经济</a:t>
            </a:r>
            <a:r>
              <a:rPr lang="en-US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开明的民族政策；开放</a:t>
            </a:r>
            <a:r>
              <a:rPr lang="zh-CN" altLang="en-US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的对外政策。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盛唐气象政治上的主要表现：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唐太宗与“贞观之治”、唐玄宗与“开元盛世”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盛唐气象经济上的主要表现：发明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曲辕犁和筒车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，唐三彩。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盛唐气象民族关系上的主要表现：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文成公主入藏，唐蕃和亲促进了吐蕃经济和社会的发展</a:t>
            </a:r>
            <a:r>
              <a:rPr lang="zh-CN" altLang="zh-CN" sz="2200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盛唐气象社会、文学上的主要表现：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开放的社会风气，唐诗盛行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盛唐气象对外关系上的主要表现：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鉴真东渡、玄奘西行《大唐西域记》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唐朝由盛转衰的标志：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安史之乱</a:t>
            </a:r>
            <a:r>
              <a:rPr lang="zh-CN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唐朝灭亡后的局面：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五代十国</a:t>
            </a:r>
            <a:r>
              <a:rPr lang="zh-CN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藩镇割据局面的延续。</a:t>
            </a:r>
          </a:p>
        </p:txBody>
      </p:sp>
    </p:spTree>
    <p:extLst>
      <p:ext uri="{BB962C8B-B14F-4D97-AF65-F5344CB8AC3E}">
        <p14:creationId xmlns:p14="http://schemas.microsoft.com/office/powerpoint/2010/main" val="372129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06011" y="2233533"/>
            <a:ext cx="4753904" cy="1609344"/>
          </a:xfrm>
        </p:spPr>
        <p:txBody>
          <a:bodyPr/>
          <a:lstStyle/>
          <a:p>
            <a:r>
              <a:rPr lang="zh-CN" altLang="en-US" dirty="0"/>
              <a:t>三、实战演练</a:t>
            </a:r>
          </a:p>
        </p:txBody>
      </p:sp>
    </p:spTree>
    <p:extLst>
      <p:ext uri="{BB962C8B-B14F-4D97-AF65-F5344CB8AC3E}">
        <p14:creationId xmlns:p14="http://schemas.microsoft.com/office/powerpoint/2010/main" val="141149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2832" y="513317"/>
            <a:ext cx="115113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．“他在位期间成功地统一了西晋末年以来近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年的分裂局面，改革制度，发展生产，注重吏治  ，国家安定，人民负担较轻，经济繁荣。”他在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1978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年美国学者麦克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哈特所著的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影响人类历史进程的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名人排行榜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中排行第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位。这位在西方人眼中影响深远的中国皇帝是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．秦始皇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．汉武帝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．隋文帝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．唐太宗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．右图所示工程是世界上最长的、最古老的人工水道。这一工程是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都江堰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．灵渠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．大运河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．赵州桥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．唐太宗在位期间，政治较为清明，经济得到发展，国力逐渐强盛，史称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．文景之治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．光武中兴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．贞观之治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．开元盛世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．唐朝科举，以考试成绩作为录取标准；明经科的录取率约为十分之一，进士科约为六十分之一；科举出身的官员占全部官员的比例略多于十分之一。从材料中得到的信息是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①科举制是用分科考试的方法来选拔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人才      ②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科举制是政府选官的主要来源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③科举选拔的标准是择优录取                ④科举考试基本年年进行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．①②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．①③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．②③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．③④ 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258757" y="148185"/>
            <a:ext cx="575717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分钟完成下面的练习题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07818" y="1837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图片 52" descr="image001_2345看图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"/>
          <a:stretch>
            <a:fillRect/>
          </a:stretch>
        </p:blipFill>
        <p:spPr bwMode="auto">
          <a:xfrm>
            <a:off x="9973290" y="1913664"/>
            <a:ext cx="1779428" cy="17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248281" y="11074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37706" y="226477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27708" y="361958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7342" y="4944125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7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6516" y="2322309"/>
            <a:ext cx="4913702" cy="1609344"/>
          </a:xfrm>
        </p:spPr>
        <p:txBody>
          <a:bodyPr/>
          <a:lstStyle/>
          <a:p>
            <a:r>
              <a:rPr lang="zh-CN" altLang="en-US" dirty="0"/>
              <a:t>一、知识回顾</a:t>
            </a:r>
          </a:p>
        </p:txBody>
      </p:sp>
    </p:spTree>
    <p:extLst>
      <p:ext uri="{BB962C8B-B14F-4D97-AF65-F5344CB8AC3E}">
        <p14:creationId xmlns:p14="http://schemas.microsoft.com/office/powerpoint/2010/main" val="168563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78932" y="330691"/>
            <a:ext cx="111419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．在封建的男权社会，武则天作为我国历史上唯一的女皇帝，引发了时人和后人许多的关注和争议。下列有关武则天的评论，错误的是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．大力发展科举制，创立殿试制度 	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．减轻人民负担，重视发展生产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．颇有作为，推动了社会经济的持续发展	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．选贤任能，政治清明，开创“开元盛世”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．某班举办主题为“中国古代农业发展”的图片展。下列工具由唐代农民改进而成的是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．铁农具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．耧车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．翻车  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．曲辕犁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．在中国古代文学发展的历史中，唐朝在文学方面表现最为突出的贡献是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诗歌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戏剧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小说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．“寂寞天宝后，园庐但蒿藜。我里百余家，世乱各东西。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杜甫的这首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无家别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描述了哪次战乱后，广大劳动人民无家可归的悲惨状况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．隋末农民起义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．玄武门之变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．安史之乱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．黄巢起义</a:t>
            </a:r>
          </a:p>
          <a:p>
            <a:pPr lvl="0" indent="13335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 dirty="0"/>
          </a:p>
        </p:txBody>
      </p:sp>
      <p:pic>
        <p:nvPicPr>
          <p:cNvPr id="2067" name="Picture 19" descr="http://p2.so.qhimgs1.com/t015d725ca84dfc10de.pn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3" y="2791520"/>
            <a:ext cx="15430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ep.com.cn/gzls/js/tbjx/kb/tp/jcct_1/d1dy/201008/W020100830758319358065.jpg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11" y="2791519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://amuseum.cdstm.cn/AMuseum/nengyuan/htm/img/shuineng/shuinengliyong/ly1.jpg"/>
          <p:cNvPicPr>
            <a:picLocks noChangeAspect="1" noChangeArrowheads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4" y="2791520"/>
            <a:ext cx="1104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2.w.yun.hjfile.cn/k12tiku/73/f/73fe9a43903ae8afacb4ae960b2e546f.png"/>
          <p:cNvPicPr>
            <a:picLocks noChangeAspect="1" noChangeArrowheads="1"/>
          </p:cNvPicPr>
          <p:nvPr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39" y="2791519"/>
            <a:ext cx="1438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1447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23717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0" y="329565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60371" y="60254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86967" y="215625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15114" y="409306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9867" y="555048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4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287" y="120835"/>
            <a:ext cx="11931589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阅读材料，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完成下列要求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材料一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至（开元）十三年（</a:t>
            </a:r>
            <a:r>
              <a:rPr lang="en-US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725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年）封泰山……自后天下无贵物，两京米斗不过二十文，面三十二文，绢一匹二百一十文。东至宋汴，西至岐州，夹路列店肆待客，酒馔丰溢……南诣荆襄，北至太原、范阳，西至蜀川、凉府，皆有店肆，以供商旅，远适数千里，不持寸刃。</a:t>
            </a:r>
            <a:r>
              <a:rPr lang="en-US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——（唐）杜佑《通典》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材料一所描述的是我国古代哪一盛世局面？结合所学知识分析哪些措施对这一盛世局面的出现起到了促进作用？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材料二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唐朝开明的民族政策还表现在任用大批各族贵族为官；实行并非屈辱而是民族友好的“和亲”政策。唐朝时期，各族之间战事较少，和平相处，共同发展成为主流，中华文明进入一个新的高峰。——施建中《中国古代史》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依据材料二，指出唐朝开明的民族政策产生的影响。结合所学知识，举出一例唐蕃和亲、建立深厚民族感情的史实。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材料三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复旦大学钱文忠教授在讲述唐朝对外关系时说：“一个伟大僧人西行取经的传奇故事，一条由信念、坚持和智慧浇铸而成的求知之路，一个民族胸襟开放、海纳百川的真实写照。”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材料三中的这位“伟大僧人”是谁？他为后世留下的研究中外交流史的珍贵文献是什么？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0246" y="3964676"/>
            <a:ext cx="84241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影响：使各民族和平相处，共同发展，中华文明进入新的发展高峰</a:t>
            </a:r>
            <a:r>
              <a:rPr lang="zh-CN" altLang="en-US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事例：文成公主入吐蕃</a:t>
            </a:r>
          </a:p>
        </p:txBody>
      </p:sp>
      <p:sp>
        <p:nvSpPr>
          <p:cNvPr id="6" name="矩形 5"/>
          <p:cNvSpPr/>
          <p:nvPr/>
        </p:nvSpPr>
        <p:spPr>
          <a:xfrm>
            <a:off x="1270246" y="1882855"/>
            <a:ext cx="8166715" cy="80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盛世局面：“开元盛世”；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措施：整顿吏治，发展经济，注重文教。（答出两点即可）</a:t>
            </a:r>
          </a:p>
        </p:txBody>
      </p:sp>
      <p:sp>
        <p:nvSpPr>
          <p:cNvPr id="7" name="矩形 6"/>
          <p:cNvSpPr/>
          <p:nvPr/>
        </p:nvSpPr>
        <p:spPr>
          <a:xfrm>
            <a:off x="1367901" y="599622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伟大僧人”：玄奘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珍贵文献：《大唐西域记》</a:t>
            </a:r>
          </a:p>
        </p:txBody>
      </p:sp>
      <p:sp>
        <p:nvSpPr>
          <p:cNvPr id="8" name="椭圆 7"/>
          <p:cNvSpPr/>
          <p:nvPr/>
        </p:nvSpPr>
        <p:spPr>
          <a:xfrm>
            <a:off x="1988597" y="508893"/>
            <a:ext cx="692459" cy="4083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04839" y="3542190"/>
            <a:ext cx="6125592" cy="88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117671" y="4922574"/>
            <a:ext cx="978764" cy="4083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7204" y="3925931"/>
            <a:ext cx="19338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10329613" cy="3035808"/>
          </a:xfrm>
        </p:spPr>
        <p:txBody>
          <a:bodyPr/>
          <a:lstStyle/>
          <a:p>
            <a:r>
              <a:rPr lang="zh-CN" altLang="en-US" sz="6000" dirty="0"/>
              <a:t>隋唐时期：繁荣与开放的时代</a:t>
            </a:r>
          </a:p>
        </p:txBody>
      </p:sp>
      <p:sp>
        <p:nvSpPr>
          <p:cNvPr id="6" name="椭圆 5"/>
          <p:cNvSpPr/>
          <p:nvPr/>
        </p:nvSpPr>
        <p:spPr>
          <a:xfrm>
            <a:off x="736847" y="2041154"/>
            <a:ext cx="3417903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9" y="553735"/>
            <a:ext cx="8478174" cy="528561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920" y="94014"/>
            <a:ext cx="2623262" cy="110447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隋唐时期</a:t>
            </a:r>
          </a:p>
        </p:txBody>
      </p:sp>
      <p:sp>
        <p:nvSpPr>
          <p:cNvPr id="6" name="椭圆 5"/>
          <p:cNvSpPr/>
          <p:nvPr/>
        </p:nvSpPr>
        <p:spPr>
          <a:xfrm>
            <a:off x="57615" y="44390"/>
            <a:ext cx="2716567" cy="11097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50239" y="3822287"/>
            <a:ext cx="2645544" cy="2017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188562" y="5894849"/>
            <a:ext cx="563584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隋、唐、五代十国</a:t>
            </a:r>
          </a:p>
        </p:txBody>
      </p:sp>
    </p:spTree>
    <p:extLst>
      <p:ext uri="{BB962C8B-B14F-4D97-AF65-F5344CB8AC3E}">
        <p14:creationId xmlns:p14="http://schemas.microsoft.com/office/powerpoint/2010/main" val="10564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3848915" cy="3035808"/>
          </a:xfrm>
        </p:spPr>
        <p:txBody>
          <a:bodyPr/>
          <a:lstStyle/>
          <a:p>
            <a:r>
              <a:rPr lang="zh-CN" altLang="en-US" sz="6000" dirty="0"/>
              <a:t>隋唐时期：</a:t>
            </a:r>
          </a:p>
        </p:txBody>
      </p:sp>
      <p:sp>
        <p:nvSpPr>
          <p:cNvPr id="6" name="椭圆 5"/>
          <p:cNvSpPr/>
          <p:nvPr/>
        </p:nvSpPr>
        <p:spPr>
          <a:xfrm>
            <a:off x="4607511" y="1970133"/>
            <a:ext cx="1731145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07511" y="1353312"/>
            <a:ext cx="683921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繁荣与开放的时代</a:t>
            </a:r>
          </a:p>
        </p:txBody>
      </p:sp>
      <p:sp>
        <p:nvSpPr>
          <p:cNvPr id="8" name="椭圆 7"/>
          <p:cNvSpPr/>
          <p:nvPr/>
        </p:nvSpPr>
        <p:spPr>
          <a:xfrm>
            <a:off x="6908307" y="1970133"/>
            <a:ext cx="1731145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470646" y="371797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时代特征？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 rot="795124">
            <a:off x="6367509" y="3793236"/>
            <a:ext cx="1081597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 rot="20561155">
            <a:off x="4785267" y="4458367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 现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 rot="20561155">
            <a:off x="6810735" y="4458369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因</a:t>
            </a:r>
          </a:p>
        </p:txBody>
      </p:sp>
    </p:spTree>
    <p:extLst>
      <p:ext uri="{BB962C8B-B14F-4D97-AF65-F5344CB8AC3E}">
        <p14:creationId xmlns:p14="http://schemas.microsoft.com/office/powerpoint/2010/main" val="14129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83283" y="1479511"/>
            <a:ext cx="9982482" cy="18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请翻阅课本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1—26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页，回忆本单元的哪些史实体现了“繁荣与开放”。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6098" y="3522855"/>
            <a:ext cx="7513009" cy="108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提醒</a:t>
            </a:r>
            <a:r>
              <a:rPr lang="en-US" altLang="zh-CN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重点关注每一课的子目小标题</a:t>
            </a:r>
          </a:p>
        </p:txBody>
      </p:sp>
    </p:spTree>
    <p:extLst>
      <p:ext uri="{BB962C8B-B14F-4D97-AF65-F5344CB8AC3E}">
        <p14:creationId xmlns:p14="http://schemas.microsoft.com/office/powerpoint/2010/main" val="26451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267201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267201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4243389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7" name="矩形 6"/>
          <p:cNvSpPr/>
          <p:nvPr/>
        </p:nvSpPr>
        <p:spPr>
          <a:xfrm>
            <a:off x="8134198" y="4971366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隋朝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7201" y="47561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隋朝的灭亡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92287" y="736847"/>
            <a:ext cx="4834463" cy="369311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1134</TotalTime>
  <Words>2306</Words>
  <Application>Microsoft Office PowerPoint</Application>
  <PresentationFormat>宽屏</PresentationFormat>
  <Paragraphs>298</Paragraphs>
  <Slides>41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等线</vt:lpstr>
      <vt:lpstr>方正姚体</vt:lpstr>
      <vt:lpstr>仿宋</vt:lpstr>
      <vt:lpstr>黑体</vt:lpstr>
      <vt:lpstr>楷体</vt:lpstr>
      <vt:lpstr>宋体</vt:lpstr>
      <vt:lpstr>Arial</vt:lpstr>
      <vt:lpstr>Century Gothic</vt:lpstr>
      <vt:lpstr>Rockwell</vt:lpstr>
      <vt:lpstr>Rockwell Condensed</vt:lpstr>
      <vt:lpstr>Times New Roman</vt:lpstr>
      <vt:lpstr>Wingdings</vt:lpstr>
      <vt:lpstr>Wingdings 3</vt:lpstr>
      <vt:lpstr>木活字</vt:lpstr>
      <vt:lpstr>PowerPoint 演示文稿</vt:lpstr>
      <vt:lpstr>隋唐时期：繁荣与开放的时代</vt:lpstr>
      <vt:lpstr>PowerPoint 演示文稿</vt:lpstr>
      <vt:lpstr>一、知识回顾</vt:lpstr>
      <vt:lpstr>隋唐时期：繁荣与开放的时代</vt:lpstr>
      <vt:lpstr>隋唐时期</vt:lpstr>
      <vt:lpstr>隋唐时期：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二、知识落实</vt:lpstr>
      <vt:lpstr>PowerPoint 演示文稿</vt:lpstr>
      <vt:lpstr>PowerPoint 演示文稿</vt:lpstr>
      <vt:lpstr>三、实战演练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吴冬梅</dc:creator>
  <cp:lastModifiedBy>会玲 郭</cp:lastModifiedBy>
  <cp:revision>251</cp:revision>
  <dcterms:created xsi:type="dcterms:W3CDTF">2020-02-08T13:46:02Z</dcterms:created>
  <dcterms:modified xsi:type="dcterms:W3CDTF">2020-03-10T09:53:05Z</dcterms:modified>
</cp:coreProperties>
</file>