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notesMasterIdLst>
    <p:notesMasterId r:id="rId34"/>
  </p:notesMasterIdLst>
  <p:sldIdLst>
    <p:sldId id="256" r:id="rId2"/>
    <p:sldId id="264" r:id="rId3"/>
    <p:sldId id="265" r:id="rId4"/>
    <p:sldId id="257" r:id="rId5"/>
    <p:sldId id="259" r:id="rId6"/>
    <p:sldId id="260" r:id="rId7"/>
    <p:sldId id="266" r:id="rId8"/>
    <p:sldId id="261" r:id="rId9"/>
    <p:sldId id="267" r:id="rId10"/>
    <p:sldId id="269" r:id="rId11"/>
    <p:sldId id="268" r:id="rId12"/>
    <p:sldId id="262" r:id="rId13"/>
    <p:sldId id="270" r:id="rId14"/>
    <p:sldId id="271" r:id="rId15"/>
    <p:sldId id="272" r:id="rId16"/>
    <p:sldId id="275" r:id="rId17"/>
    <p:sldId id="274" r:id="rId18"/>
    <p:sldId id="291" r:id="rId19"/>
    <p:sldId id="292" r:id="rId20"/>
    <p:sldId id="277" r:id="rId21"/>
    <p:sldId id="287" r:id="rId22"/>
    <p:sldId id="278" r:id="rId23"/>
    <p:sldId id="281" r:id="rId24"/>
    <p:sldId id="286" r:id="rId25"/>
    <p:sldId id="288" r:id="rId26"/>
    <p:sldId id="289" r:id="rId27"/>
    <p:sldId id="290" r:id="rId28"/>
    <p:sldId id="293" r:id="rId29"/>
    <p:sldId id="282" r:id="rId30"/>
    <p:sldId id="283" r:id="rId31"/>
    <p:sldId id="284" r:id="rId32"/>
    <p:sldId id="28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F7BF64-561E-4064-A8F0-509FAFAA2DE4}" type="datetimeFigureOut">
              <a:rPr lang="zh-CN" altLang="en-US" smtClean="0"/>
              <a:t>2020/3/18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C47E26-2147-4117-89E5-A7B8F1F1ADD4}" type="slidenum">
              <a:rPr lang="zh-CN" altLang="en-US" smtClean="0"/>
              <a:t>‹#›</a:t>
            </a:fld>
            <a:endParaRPr lang="zh-CN" altLang="en-US"/>
          </a:p>
        </p:txBody>
      </p:sp>
    </p:spTree>
    <p:extLst>
      <p:ext uri="{BB962C8B-B14F-4D97-AF65-F5344CB8AC3E}">
        <p14:creationId xmlns:p14="http://schemas.microsoft.com/office/powerpoint/2010/main" val="2076210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47E26-2147-4117-89E5-A7B8F1F1ADD4}" type="slidenum">
              <a:rPr lang="zh-CN" altLang="en-US" smtClean="0"/>
              <a:t>15</a:t>
            </a:fld>
            <a:endParaRPr lang="zh-CN" altLang="en-US"/>
          </a:p>
        </p:txBody>
      </p:sp>
    </p:spTree>
    <p:extLst>
      <p:ext uri="{BB962C8B-B14F-4D97-AF65-F5344CB8AC3E}">
        <p14:creationId xmlns:p14="http://schemas.microsoft.com/office/powerpoint/2010/main" val="18649962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64571BF4-983B-4573-A140-75836EDDAEEA}" type="datetimeFigureOut">
              <a:rPr lang="zh-CN" altLang="en-US" smtClean="0"/>
              <a:t>2020/3/18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1052C9-AA8A-4A90-85CA-CB7FAEA77F41}" type="slidenum">
              <a:rPr lang="zh-CN" altLang="en-US" smtClean="0"/>
              <a:t>‹#›</a:t>
            </a:fld>
            <a:endParaRPr lang="zh-CN" altLang="en-US"/>
          </a:p>
        </p:txBody>
      </p:sp>
    </p:spTree>
    <p:extLst>
      <p:ext uri="{BB962C8B-B14F-4D97-AF65-F5344CB8AC3E}">
        <p14:creationId xmlns:p14="http://schemas.microsoft.com/office/powerpoint/2010/main" val="1261542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64571BF4-983B-4573-A140-75836EDDAEEA}" type="datetimeFigureOut">
              <a:rPr lang="zh-CN" altLang="en-US" smtClean="0"/>
              <a:t>2020/3/18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1052C9-AA8A-4A90-85CA-CB7FAEA77F41}" type="slidenum">
              <a:rPr lang="zh-CN" altLang="en-US" smtClean="0"/>
              <a:t>‹#›</a:t>
            </a:fld>
            <a:endParaRPr lang="zh-CN" altLang="en-US"/>
          </a:p>
        </p:txBody>
      </p:sp>
    </p:spTree>
    <p:extLst>
      <p:ext uri="{BB962C8B-B14F-4D97-AF65-F5344CB8AC3E}">
        <p14:creationId xmlns:p14="http://schemas.microsoft.com/office/powerpoint/2010/main" val="1810468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64571BF4-983B-4573-A140-75836EDDAEEA}" type="datetimeFigureOut">
              <a:rPr lang="zh-CN" altLang="en-US" smtClean="0"/>
              <a:t>2020/3/18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1052C9-AA8A-4A90-85CA-CB7FAEA77F41}" type="slidenum">
              <a:rPr lang="zh-CN" altLang="en-US" smtClean="0"/>
              <a:t>‹#›</a:t>
            </a:fld>
            <a:endParaRPr lang="zh-CN" altLang="en-US"/>
          </a:p>
        </p:txBody>
      </p:sp>
    </p:spTree>
    <p:extLst>
      <p:ext uri="{BB962C8B-B14F-4D97-AF65-F5344CB8AC3E}">
        <p14:creationId xmlns:p14="http://schemas.microsoft.com/office/powerpoint/2010/main" val="3238107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64571BF4-983B-4573-A140-75836EDDAEEA}" type="datetimeFigureOut">
              <a:rPr lang="zh-CN" altLang="en-US" smtClean="0"/>
              <a:t>2020/3/18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1052C9-AA8A-4A90-85CA-CB7FAEA77F41}" type="slidenum">
              <a:rPr lang="zh-CN" altLang="en-US" smtClean="0"/>
              <a:t>‹#›</a:t>
            </a:fld>
            <a:endParaRPr lang="zh-CN"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43825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64571BF4-983B-4573-A140-75836EDDAEEA}" type="datetimeFigureOut">
              <a:rPr lang="zh-CN" altLang="en-US" smtClean="0"/>
              <a:t>2020/3/18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1052C9-AA8A-4A90-85CA-CB7FAEA77F41}" type="slidenum">
              <a:rPr lang="zh-CN" altLang="en-US" smtClean="0"/>
              <a:t>‹#›</a:t>
            </a:fld>
            <a:endParaRPr lang="zh-CN" altLang="en-US"/>
          </a:p>
        </p:txBody>
      </p:sp>
    </p:spTree>
    <p:extLst>
      <p:ext uri="{BB962C8B-B14F-4D97-AF65-F5344CB8AC3E}">
        <p14:creationId xmlns:p14="http://schemas.microsoft.com/office/powerpoint/2010/main" val="704392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64571BF4-983B-4573-A140-75836EDDAEEA}" type="datetimeFigureOut">
              <a:rPr lang="zh-CN" altLang="en-US" smtClean="0"/>
              <a:t>2020/3/18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41052C9-AA8A-4A90-85CA-CB7FAEA77F41}" type="slidenum">
              <a:rPr lang="zh-CN" altLang="en-US" smtClean="0"/>
              <a:t>‹#›</a:t>
            </a:fld>
            <a:endParaRPr lang="zh-CN" altLang="en-US"/>
          </a:p>
        </p:txBody>
      </p:sp>
    </p:spTree>
    <p:extLst>
      <p:ext uri="{BB962C8B-B14F-4D97-AF65-F5344CB8AC3E}">
        <p14:creationId xmlns:p14="http://schemas.microsoft.com/office/powerpoint/2010/main" val="2245176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64571BF4-983B-4573-A140-75836EDDAEEA}" type="datetimeFigureOut">
              <a:rPr lang="zh-CN" altLang="en-US" smtClean="0"/>
              <a:t>2020/3/18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41052C9-AA8A-4A90-85CA-CB7FAEA77F41}" type="slidenum">
              <a:rPr lang="zh-CN" altLang="en-US" smtClean="0"/>
              <a:t>‹#›</a:t>
            </a:fld>
            <a:endParaRPr lang="zh-CN" altLang="en-US"/>
          </a:p>
        </p:txBody>
      </p:sp>
    </p:spTree>
    <p:extLst>
      <p:ext uri="{BB962C8B-B14F-4D97-AF65-F5344CB8AC3E}">
        <p14:creationId xmlns:p14="http://schemas.microsoft.com/office/powerpoint/2010/main" val="460115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4571BF4-983B-4573-A140-75836EDDAEEA}" type="datetimeFigureOut">
              <a:rPr lang="zh-CN" altLang="en-US" smtClean="0"/>
              <a:t>2020/3/18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1052C9-AA8A-4A90-85CA-CB7FAEA77F41}" type="slidenum">
              <a:rPr lang="zh-CN" altLang="en-US" smtClean="0"/>
              <a:t>‹#›</a:t>
            </a:fld>
            <a:endParaRPr lang="zh-CN" altLang="en-US"/>
          </a:p>
        </p:txBody>
      </p:sp>
    </p:spTree>
    <p:extLst>
      <p:ext uri="{BB962C8B-B14F-4D97-AF65-F5344CB8AC3E}">
        <p14:creationId xmlns:p14="http://schemas.microsoft.com/office/powerpoint/2010/main" val="24463131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4571BF4-983B-4573-A140-75836EDDAEEA}" type="datetimeFigureOut">
              <a:rPr lang="zh-CN" altLang="en-US" smtClean="0"/>
              <a:t>2020/3/18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1052C9-AA8A-4A90-85CA-CB7FAEA77F41}" type="slidenum">
              <a:rPr lang="zh-CN" altLang="en-US" smtClean="0"/>
              <a:t>‹#›</a:t>
            </a:fld>
            <a:endParaRPr lang="zh-CN" altLang="en-US"/>
          </a:p>
        </p:txBody>
      </p:sp>
    </p:spTree>
    <p:extLst>
      <p:ext uri="{BB962C8B-B14F-4D97-AF65-F5344CB8AC3E}">
        <p14:creationId xmlns:p14="http://schemas.microsoft.com/office/powerpoint/2010/main" val="978634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4571BF4-983B-4573-A140-75836EDDAEEA}" type="datetimeFigureOut">
              <a:rPr lang="zh-CN" altLang="en-US" smtClean="0"/>
              <a:t>2020/3/18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41052C9-AA8A-4A90-85CA-CB7FAEA77F41}" type="slidenum">
              <a:rPr lang="zh-CN" altLang="en-US" smtClean="0"/>
              <a:t>‹#›</a:t>
            </a:fld>
            <a:endParaRPr lang="zh-CN" altLang="en-US"/>
          </a:p>
        </p:txBody>
      </p:sp>
    </p:spTree>
    <p:extLst>
      <p:ext uri="{BB962C8B-B14F-4D97-AF65-F5344CB8AC3E}">
        <p14:creationId xmlns:p14="http://schemas.microsoft.com/office/powerpoint/2010/main" val="1886310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4571BF4-983B-4573-A140-75836EDDAEEA}" type="datetimeFigureOut">
              <a:rPr lang="zh-CN" altLang="en-US" smtClean="0"/>
              <a:t>2020/3/18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1052C9-AA8A-4A90-85CA-CB7FAEA77F41}" type="slidenum">
              <a:rPr lang="zh-CN" altLang="en-US" smtClean="0"/>
              <a:t>‹#›</a:t>
            </a:fld>
            <a:endParaRPr lang="zh-CN" altLang="en-US"/>
          </a:p>
        </p:txBody>
      </p:sp>
    </p:spTree>
    <p:extLst>
      <p:ext uri="{BB962C8B-B14F-4D97-AF65-F5344CB8AC3E}">
        <p14:creationId xmlns:p14="http://schemas.microsoft.com/office/powerpoint/2010/main" val="533419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64571BF4-983B-4573-A140-75836EDDAEEA}" type="datetimeFigureOut">
              <a:rPr lang="zh-CN" altLang="en-US" smtClean="0"/>
              <a:t>2020/3/18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41052C9-AA8A-4A90-85CA-CB7FAEA77F41}" type="slidenum">
              <a:rPr lang="zh-CN" altLang="en-US" smtClean="0"/>
              <a:t>‹#›</a:t>
            </a:fld>
            <a:endParaRPr lang="zh-CN" altLang="en-US"/>
          </a:p>
        </p:txBody>
      </p:sp>
    </p:spTree>
    <p:extLst>
      <p:ext uri="{BB962C8B-B14F-4D97-AF65-F5344CB8AC3E}">
        <p14:creationId xmlns:p14="http://schemas.microsoft.com/office/powerpoint/2010/main" val="1786999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64571BF4-983B-4573-A140-75836EDDAEEA}" type="datetimeFigureOut">
              <a:rPr lang="zh-CN" altLang="en-US" smtClean="0"/>
              <a:t>2020/3/18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1052C9-AA8A-4A90-85CA-CB7FAEA77F41}" type="slidenum">
              <a:rPr lang="zh-CN" altLang="en-US" smtClean="0"/>
              <a:t>‹#›</a:t>
            </a:fld>
            <a:endParaRPr lang="zh-CN" altLang="en-US"/>
          </a:p>
        </p:txBody>
      </p:sp>
    </p:spTree>
    <p:extLst>
      <p:ext uri="{BB962C8B-B14F-4D97-AF65-F5344CB8AC3E}">
        <p14:creationId xmlns:p14="http://schemas.microsoft.com/office/powerpoint/2010/main" val="2208072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4571BF4-983B-4573-A140-75836EDDAEEA}" type="datetimeFigureOut">
              <a:rPr lang="zh-CN" altLang="en-US" smtClean="0"/>
              <a:t>2020/3/18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41052C9-AA8A-4A90-85CA-CB7FAEA77F41}" type="slidenum">
              <a:rPr lang="zh-CN" altLang="en-US" smtClean="0"/>
              <a:t>‹#›</a:t>
            </a:fld>
            <a:endParaRPr lang="zh-CN" altLang="en-US"/>
          </a:p>
        </p:txBody>
      </p:sp>
    </p:spTree>
    <p:extLst>
      <p:ext uri="{BB962C8B-B14F-4D97-AF65-F5344CB8AC3E}">
        <p14:creationId xmlns:p14="http://schemas.microsoft.com/office/powerpoint/2010/main" val="541737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4571BF4-983B-4573-A140-75836EDDAEEA}" type="datetimeFigureOut">
              <a:rPr lang="zh-CN" altLang="en-US" smtClean="0"/>
              <a:t>2020/3/18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41052C9-AA8A-4A90-85CA-CB7FAEA77F41}" type="slidenum">
              <a:rPr lang="zh-CN" altLang="en-US" smtClean="0"/>
              <a:t>‹#›</a:t>
            </a:fld>
            <a:endParaRPr lang="zh-CN" altLang="en-US"/>
          </a:p>
        </p:txBody>
      </p:sp>
    </p:spTree>
    <p:extLst>
      <p:ext uri="{BB962C8B-B14F-4D97-AF65-F5344CB8AC3E}">
        <p14:creationId xmlns:p14="http://schemas.microsoft.com/office/powerpoint/2010/main" val="1501192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4571BF4-983B-4573-A140-75836EDDAEEA}" type="datetimeFigureOut">
              <a:rPr lang="zh-CN" altLang="en-US" smtClean="0"/>
              <a:t>2020/3/18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41052C9-AA8A-4A90-85CA-CB7FAEA77F41}" type="slidenum">
              <a:rPr lang="zh-CN" altLang="en-US" smtClean="0"/>
              <a:t>‹#›</a:t>
            </a:fld>
            <a:endParaRPr lang="zh-CN" altLang="en-US"/>
          </a:p>
        </p:txBody>
      </p:sp>
    </p:spTree>
    <p:extLst>
      <p:ext uri="{BB962C8B-B14F-4D97-AF65-F5344CB8AC3E}">
        <p14:creationId xmlns:p14="http://schemas.microsoft.com/office/powerpoint/2010/main" val="3966686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64571BF4-983B-4573-A140-75836EDDAEEA}" type="datetimeFigureOut">
              <a:rPr lang="zh-CN" altLang="en-US" smtClean="0"/>
              <a:t>2020/3/18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1052C9-AA8A-4A90-85CA-CB7FAEA77F41}" type="slidenum">
              <a:rPr lang="zh-CN" altLang="en-US" smtClean="0"/>
              <a:t>‹#›</a:t>
            </a:fld>
            <a:endParaRPr lang="zh-CN" altLang="en-US"/>
          </a:p>
        </p:txBody>
      </p:sp>
    </p:spTree>
    <p:extLst>
      <p:ext uri="{BB962C8B-B14F-4D97-AF65-F5344CB8AC3E}">
        <p14:creationId xmlns:p14="http://schemas.microsoft.com/office/powerpoint/2010/main" val="2090773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64571BF4-983B-4573-A140-75836EDDAEEA}" type="datetimeFigureOut">
              <a:rPr lang="zh-CN" altLang="en-US" smtClean="0"/>
              <a:t>2020/3/18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41052C9-AA8A-4A90-85CA-CB7FAEA77F41}" type="slidenum">
              <a:rPr lang="zh-CN" altLang="en-US" smtClean="0"/>
              <a:t>‹#›</a:t>
            </a:fld>
            <a:endParaRPr lang="zh-CN" altLang="en-US"/>
          </a:p>
        </p:txBody>
      </p:sp>
    </p:spTree>
    <p:extLst>
      <p:ext uri="{BB962C8B-B14F-4D97-AF65-F5344CB8AC3E}">
        <p14:creationId xmlns:p14="http://schemas.microsoft.com/office/powerpoint/2010/main" val="1180071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t="-11000" b="-11000"/>
          </a:stretch>
        </a:blip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4571BF4-983B-4573-A140-75836EDDAEEA}" type="datetimeFigureOut">
              <a:rPr lang="zh-CN" altLang="en-US" smtClean="0"/>
              <a:t>2020/3/18</a:t>
            </a:fld>
            <a:endParaRPr lang="zh-CN"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zh-CN"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1052C9-AA8A-4A90-85CA-CB7FAEA77F41}" type="slidenum">
              <a:rPr lang="zh-CN" altLang="en-US" smtClean="0"/>
              <a:t>‹#›</a:t>
            </a:fld>
            <a:endParaRPr lang="zh-CN" altLang="en-US"/>
          </a:p>
        </p:txBody>
      </p:sp>
    </p:spTree>
    <p:extLst>
      <p:ext uri="{BB962C8B-B14F-4D97-AF65-F5344CB8AC3E}">
        <p14:creationId xmlns:p14="http://schemas.microsoft.com/office/powerpoint/2010/main" val="3467019647"/>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 id="2147483880" r:id="rId17"/>
    <p:sldLayoutId id="2147483881"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18.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4.png"/><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938290" y="2148393"/>
            <a:ext cx="10253710" cy="221941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pPr algn="l">
              <a:lnSpc>
                <a:spcPct val="125000"/>
              </a:lnSpc>
            </a:pPr>
            <a:r>
              <a:rPr lang="zh-CN" altLang="en-US" sz="5400" dirty="0">
                <a:latin typeface="华文新魏" panose="02010800040101010101" pitchFamily="2" charset="-122"/>
                <a:ea typeface="华文新魏" panose="02010800040101010101" pitchFamily="2" charset="-122"/>
              </a:rPr>
              <a:t>明清时期</a:t>
            </a:r>
            <a:r>
              <a:rPr lang="zh-CN" altLang="en-US" sz="3600" dirty="0">
                <a:latin typeface="华文新魏" panose="02010800040101010101" pitchFamily="2" charset="-122"/>
                <a:ea typeface="华文新魏" panose="02010800040101010101" pitchFamily="2" charset="-122"/>
              </a:rPr>
              <a:t>（</a:t>
            </a:r>
            <a:r>
              <a:rPr lang="en-US" altLang="zh-CN" sz="3600" dirty="0">
                <a:latin typeface="华文新魏" panose="02010800040101010101" pitchFamily="2" charset="-122"/>
                <a:ea typeface="华文新魏" panose="02010800040101010101" pitchFamily="2" charset="-122"/>
              </a:rPr>
              <a:t>1368-1840</a:t>
            </a:r>
            <a:r>
              <a:rPr lang="zh-CN" altLang="en-US" sz="3600" dirty="0">
                <a:latin typeface="华文新魏" panose="02010800040101010101" pitchFamily="2" charset="-122"/>
                <a:ea typeface="华文新魏" panose="02010800040101010101" pitchFamily="2" charset="-122"/>
              </a:rPr>
              <a:t>）</a:t>
            </a:r>
            <a:r>
              <a:rPr lang="zh-CN" altLang="en-US" sz="5400" dirty="0">
                <a:latin typeface="华文新魏" panose="02010800040101010101" pitchFamily="2" charset="-122"/>
                <a:ea typeface="华文新魏" panose="02010800040101010101" pitchFamily="2" charset="-122"/>
              </a:rPr>
              <a:t>：</a:t>
            </a:r>
            <a:endParaRPr lang="en-US" altLang="zh-CN" sz="5400" dirty="0">
              <a:latin typeface="华文新魏" panose="02010800040101010101" pitchFamily="2" charset="-122"/>
              <a:ea typeface="华文新魏" panose="02010800040101010101" pitchFamily="2" charset="-122"/>
            </a:endParaRPr>
          </a:p>
          <a:p>
            <a:pPr algn="l">
              <a:lnSpc>
                <a:spcPct val="125000"/>
              </a:lnSpc>
            </a:pPr>
            <a:r>
              <a:rPr lang="zh-CN" altLang="en-US" sz="5400" dirty="0">
                <a:latin typeface="华文新魏" panose="02010800040101010101" pitchFamily="2" charset="-122"/>
                <a:ea typeface="华文新魏" panose="02010800040101010101" pitchFamily="2" charset="-122"/>
              </a:rPr>
              <a:t>统一多民族国家的巩固与发展</a:t>
            </a:r>
          </a:p>
        </p:txBody>
      </p:sp>
      <p:sp>
        <p:nvSpPr>
          <p:cNvPr id="5" name="副标题 2"/>
          <p:cNvSpPr txBox="1">
            <a:spLocks/>
          </p:cNvSpPr>
          <p:nvPr/>
        </p:nvSpPr>
        <p:spPr>
          <a:xfrm>
            <a:off x="865128" y="1110002"/>
            <a:ext cx="5136177" cy="573497"/>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pPr algn="l"/>
            <a:r>
              <a:rPr lang="zh-CN" altLang="en-US" sz="3600" b="1" dirty="0">
                <a:solidFill>
                  <a:schemeClr val="tx1"/>
                </a:solidFill>
                <a:latin typeface="仿宋" panose="02010609060101010101" pitchFamily="49" charset="-122"/>
                <a:ea typeface="仿宋" panose="02010609060101010101" pitchFamily="49" charset="-122"/>
              </a:rPr>
              <a:t>中国古代史单元复习</a:t>
            </a:r>
          </a:p>
        </p:txBody>
      </p:sp>
    </p:spTree>
    <p:extLst>
      <p:ext uri="{BB962C8B-B14F-4D97-AF65-F5344CB8AC3E}">
        <p14:creationId xmlns:p14="http://schemas.microsoft.com/office/powerpoint/2010/main" val="2965392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1"/>
          <p:cNvSpPr>
            <a:spLocks noChangeArrowheads="1"/>
          </p:cNvSpPr>
          <p:nvPr/>
        </p:nvSpPr>
        <p:spPr bwMode="auto">
          <a:xfrm>
            <a:off x="7015708" y="3057654"/>
            <a:ext cx="11757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dirty="0">
                <a:solidFill>
                  <a:srgbClr val="262626"/>
                </a:solidFill>
                <a:latin typeface="黑体" panose="02010609060101010101" pitchFamily="49" charset="-122"/>
                <a:ea typeface="黑体" panose="02010609060101010101" pitchFamily="49" charset="-122"/>
                <a:sym typeface="微软雅黑" panose="020B0503020204020204" pitchFamily="34" charset="-122"/>
              </a:rPr>
              <a:t>清朝</a:t>
            </a:r>
            <a:endParaRPr lang="zh-CN" altLang="en-US" sz="3600" dirty="0">
              <a:latin typeface="黑体" panose="02010609060101010101" pitchFamily="49" charset="-122"/>
              <a:ea typeface="黑体" panose="02010609060101010101" pitchFamily="49" charset="-122"/>
              <a:sym typeface="Calibri" panose="020F0502020204030204" pitchFamily="34" charset="0"/>
            </a:endParaRPr>
          </a:p>
        </p:txBody>
      </p:sp>
      <p:sp>
        <p:nvSpPr>
          <p:cNvPr id="12" name="Rectangle 11"/>
          <p:cNvSpPr>
            <a:spLocks noChangeArrowheads="1"/>
          </p:cNvSpPr>
          <p:nvPr/>
        </p:nvSpPr>
        <p:spPr bwMode="auto">
          <a:xfrm>
            <a:off x="7896883" y="1842943"/>
            <a:ext cx="399383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r" eaLnBrk="1" hangingPunct="1"/>
            <a:r>
              <a:rPr lang="zh-CN" altLang="en-US" sz="3200" b="1" dirty="0">
                <a:latin typeface="黑体" panose="02010609060101010101" pitchFamily="49" charset="-122"/>
                <a:ea typeface="黑体" panose="02010609060101010101" pitchFamily="49" charset="-122"/>
              </a:rPr>
              <a:t>雍正帝设立军机处</a:t>
            </a:r>
          </a:p>
        </p:txBody>
      </p:sp>
      <p:sp>
        <p:nvSpPr>
          <p:cNvPr id="18" name="Rectangle 11"/>
          <p:cNvSpPr>
            <a:spLocks noChangeArrowheads="1"/>
          </p:cNvSpPr>
          <p:nvPr/>
        </p:nvSpPr>
        <p:spPr bwMode="auto">
          <a:xfrm>
            <a:off x="7376371" y="3141850"/>
            <a:ext cx="411166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r" eaLnBrk="1" hangingPunct="1"/>
            <a:r>
              <a:rPr lang="zh-CN" altLang="en-US" sz="3200" b="1" dirty="0">
                <a:latin typeface="黑体" panose="02010609060101010101" pitchFamily="49" charset="-122"/>
                <a:ea typeface="黑体" panose="02010609060101010101" pitchFamily="49" charset="-122"/>
              </a:rPr>
              <a:t>大兴“文字狱”</a:t>
            </a:r>
          </a:p>
        </p:txBody>
      </p:sp>
      <p:sp>
        <p:nvSpPr>
          <p:cNvPr id="19" name="自选图形 101"/>
          <p:cNvSpPr>
            <a:spLocks/>
          </p:cNvSpPr>
          <p:nvPr/>
        </p:nvSpPr>
        <p:spPr bwMode="auto">
          <a:xfrm>
            <a:off x="8114436" y="2108194"/>
            <a:ext cx="381492" cy="2623604"/>
          </a:xfrm>
          <a:prstGeom prst="leftBrace">
            <a:avLst>
              <a:gd name="adj1" fmla="val 85417"/>
              <a:gd name="adj2" fmla="val 50000"/>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11"/>
          <p:cNvSpPr>
            <a:spLocks noChangeArrowheads="1"/>
          </p:cNvSpPr>
          <p:nvPr/>
        </p:nvSpPr>
        <p:spPr bwMode="auto">
          <a:xfrm>
            <a:off x="8109948" y="4231219"/>
            <a:ext cx="37807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r" eaLnBrk="1" hangingPunct="1"/>
            <a:r>
              <a:rPr lang="zh-CN" altLang="en-US" sz="3200" b="1" dirty="0">
                <a:latin typeface="黑体" panose="02010609060101010101" pitchFamily="49" charset="-122"/>
                <a:ea typeface="黑体" panose="02010609060101010101" pitchFamily="49" charset="-122"/>
              </a:rPr>
              <a:t>实行文化专制政策</a:t>
            </a:r>
          </a:p>
        </p:txBody>
      </p:sp>
      <p:sp>
        <p:nvSpPr>
          <p:cNvPr id="9" name="矩形 11"/>
          <p:cNvSpPr>
            <a:spLocks noChangeArrowheads="1"/>
          </p:cNvSpPr>
          <p:nvPr/>
        </p:nvSpPr>
        <p:spPr bwMode="auto">
          <a:xfrm>
            <a:off x="5761546" y="3080294"/>
            <a:ext cx="120235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dirty="0">
                <a:solidFill>
                  <a:srgbClr val="262626"/>
                </a:solidFill>
                <a:latin typeface="黑体" panose="02010609060101010101" pitchFamily="49" charset="-122"/>
                <a:ea typeface="黑体" panose="02010609060101010101" pitchFamily="49" charset="-122"/>
                <a:sym typeface="微软雅黑" panose="020B0503020204020204" pitchFamily="34" charset="-122"/>
              </a:rPr>
              <a:t>明朝</a:t>
            </a:r>
            <a:endParaRPr lang="zh-CN" altLang="en-US" sz="3600" dirty="0">
              <a:latin typeface="黑体" panose="02010609060101010101" pitchFamily="49" charset="-122"/>
              <a:ea typeface="黑体" panose="02010609060101010101" pitchFamily="49" charset="-122"/>
              <a:sym typeface="Calibri" panose="020F0502020204030204" pitchFamily="34" charset="0"/>
            </a:endParaRPr>
          </a:p>
        </p:txBody>
      </p:sp>
      <p:sp>
        <p:nvSpPr>
          <p:cNvPr id="10" name="Rectangle 11"/>
          <p:cNvSpPr>
            <a:spLocks noChangeArrowheads="1"/>
          </p:cNvSpPr>
          <p:nvPr/>
        </p:nvSpPr>
        <p:spPr bwMode="auto">
          <a:xfrm>
            <a:off x="518832" y="1599354"/>
            <a:ext cx="480151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zh-CN" altLang="en-US" sz="3000" b="1" dirty="0">
                <a:latin typeface="黑体" panose="02010609060101010101" pitchFamily="49" charset="-122"/>
                <a:ea typeface="黑体" panose="02010609060101010101" pitchFamily="49" charset="-122"/>
              </a:rPr>
              <a:t>在中央，废丞相，权分六部</a:t>
            </a:r>
            <a:r>
              <a:rPr lang="en-US" altLang="zh-CN" sz="3000" b="1" dirty="0">
                <a:latin typeface="黑体" panose="02010609060101010101" pitchFamily="49" charset="-122"/>
                <a:ea typeface="黑体" panose="02010609060101010101" pitchFamily="49" charset="-122"/>
              </a:rPr>
              <a:t>;</a:t>
            </a:r>
          </a:p>
          <a:p>
            <a:r>
              <a:rPr lang="zh-CN" altLang="en-US" sz="3000" b="1" dirty="0">
                <a:latin typeface="黑体" panose="02010609060101010101" pitchFamily="49" charset="-122"/>
                <a:ea typeface="黑体" panose="02010609060101010101" pitchFamily="49" charset="-122"/>
              </a:rPr>
              <a:t>在地方，废行中书省，</a:t>
            </a:r>
            <a:endParaRPr lang="en-US" altLang="zh-CN" sz="3000" b="1" dirty="0">
              <a:latin typeface="黑体" panose="02010609060101010101" pitchFamily="49" charset="-122"/>
              <a:ea typeface="黑体" panose="02010609060101010101" pitchFamily="49" charset="-122"/>
            </a:endParaRPr>
          </a:p>
          <a:p>
            <a:r>
              <a:rPr lang="zh-CN" altLang="en-US" sz="3000" b="1" dirty="0">
                <a:latin typeface="黑体" panose="02010609060101010101" pitchFamily="49" charset="-122"/>
                <a:ea typeface="黑体" panose="02010609060101010101" pitchFamily="49" charset="-122"/>
              </a:rPr>
              <a:t>        设“三司”</a:t>
            </a:r>
          </a:p>
        </p:txBody>
      </p:sp>
      <p:sp>
        <p:nvSpPr>
          <p:cNvPr id="11" name="Rectangle 11"/>
          <p:cNvSpPr>
            <a:spLocks noChangeArrowheads="1"/>
          </p:cNvSpPr>
          <p:nvPr/>
        </p:nvSpPr>
        <p:spPr bwMode="auto">
          <a:xfrm>
            <a:off x="1962140" y="4439409"/>
            <a:ext cx="34486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r" eaLnBrk="1" hangingPunct="1"/>
            <a:r>
              <a:rPr lang="zh-CN" altLang="en-US" sz="3200" b="1" dirty="0">
                <a:latin typeface="黑体" panose="02010609060101010101" pitchFamily="49" charset="-122"/>
                <a:ea typeface="黑体" panose="02010609060101010101" pitchFamily="49" charset="-122"/>
              </a:rPr>
              <a:t>八股取士</a:t>
            </a:r>
          </a:p>
        </p:txBody>
      </p:sp>
      <p:sp>
        <p:nvSpPr>
          <p:cNvPr id="13" name="Rectangle 11"/>
          <p:cNvSpPr>
            <a:spLocks noChangeArrowheads="1"/>
          </p:cNvSpPr>
          <p:nvPr/>
        </p:nvSpPr>
        <p:spPr bwMode="auto">
          <a:xfrm>
            <a:off x="1280848" y="3465658"/>
            <a:ext cx="411166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lgn="r" eaLnBrk="1" hangingPunct="1"/>
            <a:r>
              <a:rPr lang="zh-CN" altLang="en-US" sz="3200" b="1" dirty="0">
                <a:latin typeface="黑体" panose="02010609060101010101" pitchFamily="49" charset="-122"/>
                <a:ea typeface="黑体" panose="02010609060101010101" pitchFamily="49" charset="-122"/>
              </a:rPr>
              <a:t>设厂卫特务机构</a:t>
            </a:r>
          </a:p>
        </p:txBody>
      </p:sp>
      <p:sp>
        <p:nvSpPr>
          <p:cNvPr id="14" name="自选图形 101"/>
          <p:cNvSpPr>
            <a:spLocks/>
          </p:cNvSpPr>
          <p:nvPr/>
        </p:nvSpPr>
        <p:spPr bwMode="auto">
          <a:xfrm rot="10800000">
            <a:off x="5429123" y="1967794"/>
            <a:ext cx="393011" cy="2871330"/>
          </a:xfrm>
          <a:prstGeom prst="leftBrace">
            <a:avLst>
              <a:gd name="adj1" fmla="val 85417"/>
              <a:gd name="adj2" fmla="val 50000"/>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文本框 1"/>
          <p:cNvSpPr txBox="1">
            <a:spLocks noChangeArrowheads="1"/>
          </p:cNvSpPr>
          <p:nvPr/>
        </p:nvSpPr>
        <p:spPr bwMode="auto">
          <a:xfrm>
            <a:off x="151712" y="138466"/>
            <a:ext cx="69415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rgbClr val="FF0000"/>
                </a:solidFill>
                <a:latin typeface="黑体" panose="02010609060101010101" pitchFamily="49" charset="-122"/>
                <a:ea typeface="黑体" panose="02010609060101010101" pitchFamily="49" charset="-122"/>
                <a:sym typeface="Calibri" panose="020F0502020204030204" pitchFamily="34" charset="0"/>
              </a:rPr>
              <a:t>1.</a:t>
            </a:r>
            <a:r>
              <a:rPr lang="zh-CN" altLang="en-US" sz="3600" b="1" dirty="0">
                <a:solidFill>
                  <a:srgbClr val="FF0000"/>
                </a:solidFill>
                <a:latin typeface="黑体" panose="02010609060101010101" pitchFamily="49" charset="-122"/>
                <a:ea typeface="黑体" panose="02010609060101010101" pitchFamily="49" charset="-122"/>
                <a:sym typeface="Calibri" panose="020F0502020204030204" pitchFamily="34" charset="0"/>
              </a:rPr>
              <a:t>政治：</a:t>
            </a:r>
            <a:r>
              <a:rPr lang="zh-CN" altLang="en-US" sz="3600" dirty="0">
                <a:solidFill>
                  <a:srgbClr val="262626"/>
                </a:solidFill>
                <a:latin typeface="黑体" panose="02010609060101010101" pitchFamily="49" charset="-122"/>
                <a:ea typeface="黑体" panose="02010609060101010101" pitchFamily="49" charset="-122"/>
                <a:sym typeface="微软雅黑" panose="020B0503020204020204" pitchFamily="34" charset="-122"/>
              </a:rPr>
              <a:t>明清君主专制不断强化</a:t>
            </a:r>
            <a:endParaRPr lang="zh-CN" altLang="en-US" sz="3600" dirty="0">
              <a:latin typeface="黑体" panose="02010609060101010101" pitchFamily="49" charset="-122"/>
              <a:ea typeface="黑体" panose="02010609060101010101" pitchFamily="49" charset="-122"/>
              <a:sym typeface="Calibri" panose="020F0502020204030204" pitchFamily="34" charset="0"/>
            </a:endParaRPr>
          </a:p>
        </p:txBody>
      </p:sp>
    </p:spTree>
    <p:extLst>
      <p:ext uri="{BB962C8B-B14F-4D97-AF65-F5344CB8AC3E}">
        <p14:creationId xmlns:p14="http://schemas.microsoft.com/office/powerpoint/2010/main" val="38936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fill="hold"/>
                                        <p:tgtEl>
                                          <p:spTgt spid="19"/>
                                        </p:tgtEl>
                                        <p:attrNameLst>
                                          <p:attrName>ppt_x</p:attrName>
                                        </p:attrNameLst>
                                      </p:cBhvr>
                                      <p:tavLst>
                                        <p:tav tm="0">
                                          <p:val>
                                            <p:strVal val="0-#ppt_w/2"/>
                                          </p:val>
                                        </p:tav>
                                        <p:tav tm="100000">
                                          <p:val>
                                            <p:strVal val="#ppt_x"/>
                                          </p:val>
                                        </p:tav>
                                      </p:tavLst>
                                    </p:anim>
                                    <p:anim calcmode="lin" valueType="num">
                                      <p:cBhvr additive="base">
                                        <p:cTn id="19"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animBg="1"/>
      <p:bldP spid="9" grpId="0"/>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6"/>
          <p:cNvSpPr txBox="1">
            <a:spLocks noChangeArrowheads="1"/>
          </p:cNvSpPr>
          <p:nvPr/>
        </p:nvSpPr>
        <p:spPr bwMode="auto">
          <a:xfrm>
            <a:off x="110339" y="197544"/>
            <a:ext cx="91224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rgbClr val="FF0000"/>
                </a:solidFill>
                <a:latin typeface="黑体" panose="02010609060101010101" pitchFamily="49" charset="-122"/>
                <a:ea typeface="黑体" panose="02010609060101010101" pitchFamily="49" charset="-122"/>
                <a:sym typeface="Calibri" panose="020F0502020204030204" pitchFamily="34" charset="0"/>
              </a:rPr>
              <a:t>2.</a:t>
            </a:r>
            <a:r>
              <a:rPr lang="zh-CN" altLang="en-US" sz="3600" b="1" dirty="0">
                <a:solidFill>
                  <a:srgbClr val="FF0000"/>
                </a:solidFill>
                <a:latin typeface="黑体" panose="02010609060101010101" pitchFamily="49" charset="-122"/>
                <a:ea typeface="黑体" panose="02010609060101010101" pitchFamily="49" charset="-122"/>
                <a:sym typeface="Calibri" panose="020F0502020204030204" pitchFamily="34" charset="0"/>
              </a:rPr>
              <a:t>民族关系：</a:t>
            </a:r>
            <a:r>
              <a:rPr lang="zh-CN" altLang="en-US" sz="3600" dirty="0">
                <a:solidFill>
                  <a:srgbClr val="262626"/>
                </a:solidFill>
                <a:latin typeface="黑体" panose="02010609060101010101" pitchFamily="49" charset="-122"/>
                <a:ea typeface="黑体" panose="02010609060101010101" pitchFamily="49" charset="-122"/>
                <a:sym typeface="微软雅黑" panose="020B0503020204020204" pitchFamily="34" charset="-122"/>
              </a:rPr>
              <a:t>清政府加强对边疆地区的管辖</a:t>
            </a:r>
            <a:endParaRPr lang="zh-CN" altLang="en-US" sz="3600" dirty="0">
              <a:latin typeface="黑体" panose="02010609060101010101" pitchFamily="49" charset="-122"/>
              <a:ea typeface="黑体" panose="02010609060101010101" pitchFamily="49" charset="-122"/>
              <a:sym typeface="Calibri" panose="020F0502020204030204" pitchFamily="34" charset="0"/>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5087" y="917729"/>
            <a:ext cx="6981825" cy="5715000"/>
          </a:xfrm>
          <a:prstGeom prst="rect">
            <a:avLst/>
          </a:prstGeom>
        </p:spPr>
      </p:pic>
      <p:sp>
        <p:nvSpPr>
          <p:cNvPr id="7" name="矩形 6"/>
          <p:cNvSpPr>
            <a:spLocks noChangeArrowheads="1"/>
          </p:cNvSpPr>
          <p:nvPr/>
        </p:nvSpPr>
        <p:spPr bwMode="auto">
          <a:xfrm>
            <a:off x="7799481" y="4795020"/>
            <a:ext cx="1009650" cy="585788"/>
          </a:xfrm>
          <a:prstGeom prst="rect">
            <a:avLst/>
          </a:prstGeom>
          <a:solidFill>
            <a:schemeClr val="bg1"/>
          </a:solidFill>
          <a:ln>
            <a:solidFill>
              <a:srgbClr val="FF0000"/>
            </a:solidFill>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3200" b="1" dirty="0">
                <a:solidFill>
                  <a:srgbClr val="FF0000"/>
                </a:solidFill>
                <a:latin typeface="楷体" panose="02010609060101010101" pitchFamily="49" charset="-122"/>
                <a:ea typeface="楷体" panose="02010609060101010101" pitchFamily="49" charset="-122"/>
              </a:rPr>
              <a:t>台湾</a:t>
            </a:r>
          </a:p>
        </p:txBody>
      </p:sp>
      <p:sp>
        <p:nvSpPr>
          <p:cNvPr id="8" name="矩形 7"/>
          <p:cNvSpPr>
            <a:spLocks noChangeArrowheads="1"/>
          </p:cNvSpPr>
          <p:nvPr/>
        </p:nvSpPr>
        <p:spPr bwMode="auto">
          <a:xfrm>
            <a:off x="3687809" y="4468836"/>
            <a:ext cx="1009650" cy="585787"/>
          </a:xfrm>
          <a:prstGeom prst="rect">
            <a:avLst/>
          </a:prstGeom>
          <a:solidFill>
            <a:schemeClr val="bg1"/>
          </a:solidFill>
          <a:ln>
            <a:solidFill>
              <a:srgbClr val="FF0000"/>
            </a:solidFill>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3200" b="1" dirty="0">
                <a:solidFill>
                  <a:srgbClr val="FF0000"/>
                </a:solidFill>
                <a:latin typeface="楷体" panose="02010609060101010101" pitchFamily="49" charset="-122"/>
                <a:ea typeface="楷体" panose="02010609060101010101" pitchFamily="49" charset="-122"/>
              </a:rPr>
              <a:t>西藏</a:t>
            </a:r>
          </a:p>
        </p:txBody>
      </p:sp>
      <p:sp>
        <p:nvSpPr>
          <p:cNvPr id="9" name="矩形 8"/>
          <p:cNvSpPr>
            <a:spLocks noChangeArrowheads="1"/>
          </p:cNvSpPr>
          <p:nvPr/>
        </p:nvSpPr>
        <p:spPr bwMode="auto">
          <a:xfrm>
            <a:off x="3611686" y="3018394"/>
            <a:ext cx="1008062" cy="584200"/>
          </a:xfrm>
          <a:prstGeom prst="rect">
            <a:avLst/>
          </a:prstGeom>
          <a:solidFill>
            <a:schemeClr val="bg1"/>
          </a:solidFill>
          <a:ln>
            <a:solidFill>
              <a:srgbClr val="FF0000"/>
            </a:solidFill>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3200" b="1" dirty="0">
                <a:solidFill>
                  <a:srgbClr val="FF0000"/>
                </a:solidFill>
                <a:latin typeface="楷体" panose="02010609060101010101" pitchFamily="49" charset="-122"/>
                <a:ea typeface="楷体" panose="02010609060101010101" pitchFamily="49" charset="-122"/>
              </a:rPr>
              <a:t>新疆</a:t>
            </a:r>
          </a:p>
        </p:txBody>
      </p:sp>
      <p:sp>
        <p:nvSpPr>
          <p:cNvPr id="10" name="矩形 9"/>
          <p:cNvSpPr>
            <a:spLocks noChangeArrowheads="1"/>
          </p:cNvSpPr>
          <p:nvPr/>
        </p:nvSpPr>
        <p:spPr bwMode="auto">
          <a:xfrm rot="570113">
            <a:off x="920817" y="3390508"/>
            <a:ext cx="188224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4400" b="1" dirty="0">
                <a:solidFill>
                  <a:srgbClr val="FF0000"/>
                </a:solidFill>
                <a:latin typeface="黑体" panose="02010609060101010101" pitchFamily="49" charset="-122"/>
                <a:ea typeface="黑体" panose="02010609060101010101" pitchFamily="49" charset="-122"/>
              </a:rPr>
              <a:t>措施？</a:t>
            </a:r>
            <a:endParaRPr lang="zh-CN" altLang="en-US" sz="440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0973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randombar(horizont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1500"/>
            <a:ext cx="4243526" cy="3473555"/>
          </a:xfrm>
          <a:prstGeom prst="rect">
            <a:avLst/>
          </a:prstGeom>
        </p:spPr>
      </p:pic>
      <p:sp>
        <p:nvSpPr>
          <p:cNvPr id="5" name="矩形 4"/>
          <p:cNvSpPr>
            <a:spLocks noChangeArrowheads="1"/>
          </p:cNvSpPr>
          <p:nvPr/>
        </p:nvSpPr>
        <p:spPr bwMode="auto">
          <a:xfrm>
            <a:off x="3005539" y="3108262"/>
            <a:ext cx="1009650" cy="585788"/>
          </a:xfrm>
          <a:prstGeom prst="rect">
            <a:avLst/>
          </a:prstGeom>
          <a:solidFill>
            <a:schemeClr val="bg1"/>
          </a:solidFill>
          <a:ln>
            <a:solidFill>
              <a:srgbClr val="FF0000"/>
            </a:solidFill>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3200" b="1" dirty="0">
                <a:solidFill>
                  <a:srgbClr val="FF0000"/>
                </a:solidFill>
                <a:latin typeface="楷体" panose="02010609060101010101" pitchFamily="49" charset="-122"/>
                <a:ea typeface="楷体" panose="02010609060101010101" pitchFamily="49" charset="-122"/>
              </a:rPr>
              <a:t>台湾</a:t>
            </a:r>
          </a:p>
        </p:txBody>
      </p:sp>
      <p:sp>
        <p:nvSpPr>
          <p:cNvPr id="6" name="文本框 16"/>
          <p:cNvSpPr txBox="1">
            <a:spLocks noChangeArrowheads="1"/>
          </p:cNvSpPr>
          <p:nvPr/>
        </p:nvSpPr>
        <p:spPr bwMode="auto">
          <a:xfrm>
            <a:off x="0" y="0"/>
            <a:ext cx="389080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b="1" dirty="0">
                <a:solidFill>
                  <a:srgbClr val="FF0000"/>
                </a:solidFill>
                <a:latin typeface="黑体" panose="02010609060101010101" pitchFamily="49" charset="-122"/>
                <a:ea typeface="黑体" panose="02010609060101010101" pitchFamily="49" charset="-122"/>
                <a:sym typeface="Calibri" panose="020F0502020204030204" pitchFamily="34" charset="0"/>
              </a:rPr>
              <a:t>民族关系</a:t>
            </a:r>
            <a:r>
              <a:rPr lang="en-US" altLang="zh-CN" sz="3600" b="1" dirty="0">
                <a:solidFill>
                  <a:srgbClr val="FF0000"/>
                </a:solidFill>
                <a:latin typeface="黑体" panose="02010609060101010101" pitchFamily="49" charset="-122"/>
                <a:ea typeface="黑体" panose="02010609060101010101" pitchFamily="49" charset="-122"/>
                <a:sym typeface="Calibri" panose="020F0502020204030204" pitchFamily="34" charset="0"/>
              </a:rPr>
              <a:t>——</a:t>
            </a:r>
            <a:r>
              <a:rPr lang="zh-CN" altLang="en-US" sz="3600" b="1" dirty="0">
                <a:solidFill>
                  <a:srgbClr val="FF0000"/>
                </a:solidFill>
                <a:latin typeface="黑体" panose="02010609060101010101" pitchFamily="49" charset="-122"/>
                <a:ea typeface="黑体" panose="02010609060101010101" pitchFamily="49" charset="-122"/>
                <a:sym typeface="Calibri" panose="020F0502020204030204" pitchFamily="34" charset="0"/>
              </a:rPr>
              <a:t>东南</a:t>
            </a:r>
          </a:p>
        </p:txBody>
      </p:sp>
      <p:sp>
        <p:nvSpPr>
          <p:cNvPr id="9" name="矩形 8"/>
          <p:cNvSpPr/>
          <p:nvPr/>
        </p:nvSpPr>
        <p:spPr>
          <a:xfrm>
            <a:off x="3005539" y="3831725"/>
            <a:ext cx="7174283" cy="1569660"/>
          </a:xfrm>
          <a:prstGeom prst="rect">
            <a:avLst/>
          </a:prstGeom>
        </p:spPr>
        <p:txBody>
          <a:bodyPr wrap="square">
            <a:spAutoFit/>
          </a:bodyPr>
          <a:lstStyle/>
          <a:p>
            <a:pPr>
              <a:lnSpc>
                <a:spcPct val="150000"/>
              </a:lnSpc>
            </a:pPr>
            <a:r>
              <a:rPr lang="en-US" altLang="zh-CN" sz="3200" b="1" dirty="0">
                <a:solidFill>
                  <a:srgbClr val="0000FF"/>
                </a:solidFill>
                <a:latin typeface="黑体" panose="02010609060101010101" pitchFamily="49" charset="-122"/>
                <a:ea typeface="黑体" panose="02010609060101010101" pitchFamily="49" charset="-122"/>
              </a:rPr>
              <a:t>1684</a:t>
            </a:r>
            <a:r>
              <a:rPr lang="zh-CN" altLang="en-US" sz="3200" b="1" dirty="0">
                <a:solidFill>
                  <a:srgbClr val="0000FF"/>
                </a:solidFill>
                <a:latin typeface="黑体" panose="02010609060101010101" pitchFamily="49" charset="-122"/>
                <a:ea typeface="黑体" panose="02010609060101010101" pitchFamily="49" charset="-122"/>
              </a:rPr>
              <a:t>年，清朝设台湾府，隶属福建省；</a:t>
            </a:r>
            <a:endParaRPr lang="en-US" altLang="zh-CN" sz="3200" b="1" dirty="0">
              <a:solidFill>
                <a:srgbClr val="0000FF"/>
              </a:solidFill>
              <a:latin typeface="黑体" panose="02010609060101010101" pitchFamily="49" charset="-122"/>
              <a:ea typeface="黑体" panose="02010609060101010101" pitchFamily="49" charset="-122"/>
            </a:endParaRPr>
          </a:p>
          <a:p>
            <a:pPr>
              <a:lnSpc>
                <a:spcPct val="150000"/>
              </a:lnSpc>
            </a:pPr>
            <a:r>
              <a:rPr lang="en-US" altLang="zh-CN" sz="3200" b="1" dirty="0">
                <a:solidFill>
                  <a:srgbClr val="0000FF"/>
                </a:solidFill>
                <a:latin typeface="黑体" panose="02010609060101010101" pitchFamily="49" charset="-122"/>
                <a:ea typeface="黑体" panose="02010609060101010101" pitchFamily="49" charset="-122"/>
              </a:rPr>
              <a:t>1885</a:t>
            </a:r>
            <a:r>
              <a:rPr lang="zh-CN" altLang="en-US" sz="3200" b="1" dirty="0">
                <a:solidFill>
                  <a:srgbClr val="0000FF"/>
                </a:solidFill>
                <a:latin typeface="黑体" panose="02010609060101010101" pitchFamily="49" charset="-122"/>
                <a:ea typeface="黑体" panose="02010609060101010101" pitchFamily="49" charset="-122"/>
              </a:rPr>
              <a:t>年，台湾正式建省。</a:t>
            </a:r>
          </a:p>
        </p:txBody>
      </p:sp>
    </p:spTree>
    <p:extLst>
      <p:ext uri="{BB962C8B-B14F-4D97-AF65-F5344CB8AC3E}">
        <p14:creationId xmlns:p14="http://schemas.microsoft.com/office/powerpoint/2010/main" val="2592502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290">
                                          <p:stCondLst>
                                            <p:cond delay="0"/>
                                          </p:stCondLst>
                                        </p:cTn>
                                        <p:tgtEl>
                                          <p:spTgt spid="9"/>
                                        </p:tgtEl>
                                      </p:cBhvr>
                                    </p:animEffect>
                                    <p:anim calcmode="lin" valueType="num">
                                      <p:cBhvr>
                                        <p:cTn id="14" dur="911"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5" dur="332"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6" dur="332" tmFilter="0, 0; 0.125,0.2665; 0.25,0.4; 0.375,0.465; 0.5,0.5;  0.625,0.535; 0.75,0.6; 0.875,0.7335; 1,1">
                                          <p:stCondLst>
                                            <p:cond delay="332"/>
                                          </p:stCondLst>
                                        </p:cTn>
                                        <p:tgtEl>
                                          <p:spTgt spid="9"/>
                                        </p:tgtEl>
                                        <p:attrNameLst>
                                          <p:attrName>ppt_y</p:attrName>
                                        </p:attrNameLst>
                                      </p:cBhvr>
                                      <p:tavLst>
                                        <p:tav tm="0" fmla="#ppt_y-sin(pi*$)/9">
                                          <p:val>
                                            <p:fltVal val="0"/>
                                          </p:val>
                                        </p:tav>
                                        <p:tav tm="100000">
                                          <p:val>
                                            <p:fltVal val="1"/>
                                          </p:val>
                                        </p:tav>
                                      </p:tavLst>
                                    </p:anim>
                                    <p:anim calcmode="lin" valueType="num">
                                      <p:cBhvr>
                                        <p:cTn id="17" dur="166" tmFilter="0, 0; 0.125,0.2665; 0.25,0.4; 0.375,0.465; 0.5,0.5;  0.625,0.535; 0.75,0.6; 0.875,0.7335; 1,1">
                                          <p:stCondLst>
                                            <p:cond delay="662"/>
                                          </p:stCondLst>
                                        </p:cTn>
                                        <p:tgtEl>
                                          <p:spTgt spid="9"/>
                                        </p:tgtEl>
                                        <p:attrNameLst>
                                          <p:attrName>ppt_y</p:attrName>
                                        </p:attrNameLst>
                                      </p:cBhvr>
                                      <p:tavLst>
                                        <p:tav tm="0" fmla="#ppt_y-sin(pi*$)/27">
                                          <p:val>
                                            <p:fltVal val="0"/>
                                          </p:val>
                                        </p:tav>
                                        <p:tav tm="100000">
                                          <p:val>
                                            <p:fltVal val="1"/>
                                          </p:val>
                                        </p:tav>
                                      </p:tavLst>
                                    </p:anim>
                                    <p:anim calcmode="lin" valueType="num">
                                      <p:cBhvr>
                                        <p:cTn id="18" dur="82" tmFilter="0, 0; 0.125,0.2665; 0.25,0.4; 0.375,0.465; 0.5,0.5;  0.625,0.535; 0.75,0.6; 0.875,0.7335; 1,1">
                                          <p:stCondLst>
                                            <p:cond delay="828"/>
                                          </p:stCondLst>
                                        </p:cTn>
                                        <p:tgtEl>
                                          <p:spTgt spid="9"/>
                                        </p:tgtEl>
                                        <p:attrNameLst>
                                          <p:attrName>ppt_y</p:attrName>
                                        </p:attrNameLst>
                                      </p:cBhvr>
                                      <p:tavLst>
                                        <p:tav tm="0" fmla="#ppt_y-sin(pi*$)/81">
                                          <p:val>
                                            <p:fltVal val="0"/>
                                          </p:val>
                                        </p:tav>
                                        <p:tav tm="100000">
                                          <p:val>
                                            <p:fltVal val="1"/>
                                          </p:val>
                                        </p:tav>
                                      </p:tavLst>
                                    </p:anim>
                                    <p:animScale>
                                      <p:cBhvr>
                                        <p:cTn id="19" dur="13">
                                          <p:stCondLst>
                                            <p:cond delay="325"/>
                                          </p:stCondLst>
                                        </p:cTn>
                                        <p:tgtEl>
                                          <p:spTgt spid="9"/>
                                        </p:tgtEl>
                                      </p:cBhvr>
                                      <p:to x="100000" y="60000"/>
                                    </p:animScale>
                                    <p:animScale>
                                      <p:cBhvr>
                                        <p:cTn id="20" dur="83" decel="50000">
                                          <p:stCondLst>
                                            <p:cond delay="338"/>
                                          </p:stCondLst>
                                        </p:cTn>
                                        <p:tgtEl>
                                          <p:spTgt spid="9"/>
                                        </p:tgtEl>
                                      </p:cBhvr>
                                      <p:to x="100000" y="100000"/>
                                    </p:animScale>
                                    <p:animScale>
                                      <p:cBhvr>
                                        <p:cTn id="21" dur="13">
                                          <p:stCondLst>
                                            <p:cond delay="656"/>
                                          </p:stCondLst>
                                        </p:cTn>
                                        <p:tgtEl>
                                          <p:spTgt spid="9"/>
                                        </p:tgtEl>
                                      </p:cBhvr>
                                      <p:to x="100000" y="80000"/>
                                    </p:animScale>
                                    <p:animScale>
                                      <p:cBhvr>
                                        <p:cTn id="22" dur="83" decel="50000">
                                          <p:stCondLst>
                                            <p:cond delay="669"/>
                                          </p:stCondLst>
                                        </p:cTn>
                                        <p:tgtEl>
                                          <p:spTgt spid="9"/>
                                        </p:tgtEl>
                                      </p:cBhvr>
                                      <p:to x="100000" y="100000"/>
                                    </p:animScale>
                                    <p:animScale>
                                      <p:cBhvr>
                                        <p:cTn id="23" dur="13">
                                          <p:stCondLst>
                                            <p:cond delay="821"/>
                                          </p:stCondLst>
                                        </p:cTn>
                                        <p:tgtEl>
                                          <p:spTgt spid="9"/>
                                        </p:tgtEl>
                                      </p:cBhvr>
                                      <p:to x="100000" y="90000"/>
                                    </p:animScale>
                                    <p:animScale>
                                      <p:cBhvr>
                                        <p:cTn id="24" dur="83" decel="50000">
                                          <p:stCondLst>
                                            <p:cond delay="834"/>
                                          </p:stCondLst>
                                        </p:cTn>
                                        <p:tgtEl>
                                          <p:spTgt spid="9"/>
                                        </p:tgtEl>
                                      </p:cBhvr>
                                      <p:to x="100000" y="100000"/>
                                    </p:animScale>
                                    <p:animScale>
                                      <p:cBhvr>
                                        <p:cTn id="25" dur="13">
                                          <p:stCondLst>
                                            <p:cond delay="904"/>
                                          </p:stCondLst>
                                        </p:cTn>
                                        <p:tgtEl>
                                          <p:spTgt spid="9"/>
                                        </p:tgtEl>
                                      </p:cBhvr>
                                      <p:to x="100000" y="95000"/>
                                    </p:animScale>
                                    <p:animScale>
                                      <p:cBhvr>
                                        <p:cTn id="26" dur="83" decel="50000">
                                          <p:stCondLst>
                                            <p:cond delay="917"/>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1500"/>
            <a:ext cx="4243526" cy="3473555"/>
          </a:xfrm>
          <a:prstGeom prst="rect">
            <a:avLst/>
          </a:prstGeom>
        </p:spPr>
      </p:pic>
      <p:sp>
        <p:nvSpPr>
          <p:cNvPr id="6" name="文本框 16"/>
          <p:cNvSpPr txBox="1">
            <a:spLocks noChangeArrowheads="1"/>
          </p:cNvSpPr>
          <p:nvPr/>
        </p:nvSpPr>
        <p:spPr bwMode="auto">
          <a:xfrm>
            <a:off x="0" y="0"/>
            <a:ext cx="389080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b="1" dirty="0">
                <a:solidFill>
                  <a:srgbClr val="FF0000"/>
                </a:solidFill>
                <a:latin typeface="黑体" panose="02010609060101010101" pitchFamily="49" charset="-122"/>
                <a:ea typeface="黑体" panose="02010609060101010101" pitchFamily="49" charset="-122"/>
                <a:sym typeface="Calibri" panose="020F0502020204030204" pitchFamily="34" charset="0"/>
              </a:rPr>
              <a:t>民族关系</a:t>
            </a:r>
            <a:r>
              <a:rPr lang="en-US" altLang="zh-CN" sz="3600" b="1" dirty="0">
                <a:solidFill>
                  <a:srgbClr val="FF0000"/>
                </a:solidFill>
                <a:latin typeface="黑体" panose="02010609060101010101" pitchFamily="49" charset="-122"/>
                <a:ea typeface="黑体" panose="02010609060101010101" pitchFamily="49" charset="-122"/>
                <a:sym typeface="Calibri" panose="020F0502020204030204" pitchFamily="34" charset="0"/>
              </a:rPr>
              <a:t>——</a:t>
            </a:r>
            <a:r>
              <a:rPr lang="zh-CN" altLang="en-US" sz="3600" b="1" dirty="0">
                <a:solidFill>
                  <a:srgbClr val="FF0000"/>
                </a:solidFill>
                <a:latin typeface="黑体" panose="02010609060101010101" pitchFamily="49" charset="-122"/>
                <a:ea typeface="黑体" panose="02010609060101010101" pitchFamily="49" charset="-122"/>
                <a:sym typeface="Calibri" panose="020F0502020204030204" pitchFamily="34" charset="0"/>
              </a:rPr>
              <a:t>西南</a:t>
            </a:r>
          </a:p>
        </p:txBody>
      </p:sp>
      <p:sp>
        <p:nvSpPr>
          <p:cNvPr id="7" name="矩形 6"/>
          <p:cNvSpPr>
            <a:spLocks noChangeArrowheads="1"/>
          </p:cNvSpPr>
          <p:nvPr/>
        </p:nvSpPr>
        <p:spPr bwMode="auto">
          <a:xfrm>
            <a:off x="314294" y="2622281"/>
            <a:ext cx="1009650" cy="585787"/>
          </a:xfrm>
          <a:prstGeom prst="rect">
            <a:avLst/>
          </a:prstGeom>
          <a:solidFill>
            <a:schemeClr val="bg1"/>
          </a:solidFill>
          <a:ln>
            <a:solidFill>
              <a:srgbClr val="FF0000"/>
            </a:solidFill>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3200" b="1" dirty="0">
                <a:solidFill>
                  <a:srgbClr val="FF0000"/>
                </a:solidFill>
                <a:latin typeface="楷体" panose="02010609060101010101" pitchFamily="49" charset="-122"/>
                <a:ea typeface="楷体" panose="02010609060101010101" pitchFamily="49" charset="-122"/>
              </a:rPr>
              <a:t>西藏</a:t>
            </a:r>
          </a:p>
        </p:txBody>
      </p:sp>
      <p:grpSp>
        <p:nvGrpSpPr>
          <p:cNvPr id="8" name="组合 7"/>
          <p:cNvGrpSpPr/>
          <p:nvPr/>
        </p:nvGrpSpPr>
        <p:grpSpPr>
          <a:xfrm>
            <a:off x="7918870" y="635166"/>
            <a:ext cx="3665103" cy="6051069"/>
            <a:chOff x="8460500" y="642694"/>
            <a:chExt cx="3665103" cy="6051069"/>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0615" y="3879543"/>
              <a:ext cx="3644987" cy="2814220"/>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0500" y="642694"/>
              <a:ext cx="3665103" cy="3320918"/>
            </a:xfrm>
            <a:prstGeom prst="rect">
              <a:avLst/>
            </a:prstGeom>
          </p:spPr>
        </p:pic>
      </p:grpSp>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3395" y="3956084"/>
            <a:ext cx="2069232" cy="2661485"/>
          </a:xfrm>
          <a:prstGeom prst="rect">
            <a:avLst/>
          </a:prstGeom>
        </p:spPr>
      </p:pic>
      <p:sp>
        <p:nvSpPr>
          <p:cNvPr id="11" name="内容占位符 2"/>
          <p:cNvSpPr txBox="1">
            <a:spLocks/>
          </p:cNvSpPr>
          <p:nvPr/>
        </p:nvSpPr>
        <p:spPr bwMode="auto">
          <a:xfrm>
            <a:off x="4412136" y="3134937"/>
            <a:ext cx="3689859"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buFont typeface="Arial" panose="020B0604020202020204" pitchFamily="34" charset="0"/>
              <a:buNone/>
            </a:pPr>
            <a:r>
              <a:rPr lang="zh-CN" altLang="en-US" sz="3200" b="1" dirty="0">
                <a:solidFill>
                  <a:srgbClr val="0000FF"/>
                </a:solidFill>
                <a:latin typeface="黑体" panose="02010609060101010101" pitchFamily="49" charset="-122"/>
                <a:ea typeface="黑体" panose="02010609060101010101" pitchFamily="49" charset="-122"/>
              </a:rPr>
              <a:t>册封达赖、班禅</a:t>
            </a:r>
          </a:p>
        </p:txBody>
      </p:sp>
      <p:sp>
        <p:nvSpPr>
          <p:cNvPr id="12" name="左箭头 11"/>
          <p:cNvSpPr/>
          <p:nvPr/>
        </p:nvSpPr>
        <p:spPr>
          <a:xfrm>
            <a:off x="7516363" y="3389839"/>
            <a:ext cx="422622" cy="378511"/>
          </a:xfrm>
          <a:prstGeom prst="leftArrow">
            <a:avLst/>
          </a:prstGeom>
          <a:solidFill>
            <a:srgbClr val="0000F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 name="内容占位符 2"/>
          <p:cNvSpPr txBox="1">
            <a:spLocks/>
          </p:cNvSpPr>
          <p:nvPr/>
        </p:nvSpPr>
        <p:spPr bwMode="auto">
          <a:xfrm>
            <a:off x="2340921" y="5459038"/>
            <a:ext cx="2305524"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buFont typeface="Arial" panose="020B0604020202020204" pitchFamily="34" charset="0"/>
              <a:buNone/>
            </a:pPr>
            <a:r>
              <a:rPr lang="zh-CN" altLang="en-US" sz="3200" b="1" dirty="0">
                <a:solidFill>
                  <a:srgbClr val="0000FF"/>
                </a:solidFill>
                <a:latin typeface="黑体" panose="02010609060101010101" pitchFamily="49" charset="-122"/>
                <a:ea typeface="黑体" panose="02010609060101010101" pitchFamily="49" charset="-122"/>
              </a:rPr>
              <a:t>金瓶掣签</a:t>
            </a:r>
          </a:p>
        </p:txBody>
      </p:sp>
      <p:sp>
        <p:nvSpPr>
          <p:cNvPr id="14" name="左箭头 13"/>
          <p:cNvSpPr/>
          <p:nvPr/>
        </p:nvSpPr>
        <p:spPr>
          <a:xfrm>
            <a:off x="4300216" y="5619670"/>
            <a:ext cx="422622" cy="156074"/>
          </a:xfrm>
          <a:prstGeom prst="leftArrow">
            <a:avLst/>
          </a:prstGeom>
          <a:solidFill>
            <a:srgbClr val="0000F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5" name="内容占位符 2"/>
          <p:cNvSpPr txBox="1">
            <a:spLocks/>
          </p:cNvSpPr>
          <p:nvPr/>
        </p:nvSpPr>
        <p:spPr bwMode="auto">
          <a:xfrm>
            <a:off x="2121763" y="4216672"/>
            <a:ext cx="2305524"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buFont typeface="Arial" panose="020B0604020202020204" pitchFamily="34" charset="0"/>
              <a:buNone/>
            </a:pPr>
            <a:r>
              <a:rPr lang="zh-CN" altLang="en-US" sz="3200" b="1" dirty="0">
                <a:solidFill>
                  <a:srgbClr val="0000FF"/>
                </a:solidFill>
                <a:latin typeface="黑体" panose="02010609060101010101" pitchFamily="49" charset="-122"/>
                <a:ea typeface="黑体" panose="02010609060101010101" pitchFamily="49" charset="-122"/>
              </a:rPr>
              <a:t>设驻藏大臣</a:t>
            </a:r>
          </a:p>
        </p:txBody>
      </p:sp>
    </p:spTree>
    <p:extLst>
      <p:ext uri="{BB962C8B-B14F-4D97-AF65-F5344CB8AC3E}">
        <p14:creationId xmlns:p14="http://schemas.microsoft.com/office/powerpoint/2010/main" val="310016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80">
                                          <p:stCondLst>
                                            <p:cond delay="0"/>
                                          </p:stCondLst>
                                        </p:cTn>
                                        <p:tgtEl>
                                          <p:spTgt spid="11"/>
                                        </p:tgtEl>
                                      </p:cBhvr>
                                    </p:animEffect>
                                    <p:anim calcmode="lin" valueType="num">
                                      <p:cBhvr>
                                        <p:cTn id="24"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9" dur="26">
                                          <p:stCondLst>
                                            <p:cond delay="650"/>
                                          </p:stCondLst>
                                        </p:cTn>
                                        <p:tgtEl>
                                          <p:spTgt spid="11"/>
                                        </p:tgtEl>
                                      </p:cBhvr>
                                      <p:to x="100000" y="60000"/>
                                    </p:animScale>
                                    <p:animScale>
                                      <p:cBhvr>
                                        <p:cTn id="30" dur="166" decel="50000">
                                          <p:stCondLst>
                                            <p:cond delay="676"/>
                                          </p:stCondLst>
                                        </p:cTn>
                                        <p:tgtEl>
                                          <p:spTgt spid="11"/>
                                        </p:tgtEl>
                                      </p:cBhvr>
                                      <p:to x="100000" y="100000"/>
                                    </p:animScale>
                                    <p:animScale>
                                      <p:cBhvr>
                                        <p:cTn id="31" dur="26">
                                          <p:stCondLst>
                                            <p:cond delay="1312"/>
                                          </p:stCondLst>
                                        </p:cTn>
                                        <p:tgtEl>
                                          <p:spTgt spid="11"/>
                                        </p:tgtEl>
                                      </p:cBhvr>
                                      <p:to x="100000" y="80000"/>
                                    </p:animScale>
                                    <p:animScale>
                                      <p:cBhvr>
                                        <p:cTn id="32" dur="166" decel="50000">
                                          <p:stCondLst>
                                            <p:cond delay="1338"/>
                                          </p:stCondLst>
                                        </p:cTn>
                                        <p:tgtEl>
                                          <p:spTgt spid="11"/>
                                        </p:tgtEl>
                                      </p:cBhvr>
                                      <p:to x="100000" y="100000"/>
                                    </p:animScale>
                                    <p:animScale>
                                      <p:cBhvr>
                                        <p:cTn id="33" dur="26">
                                          <p:stCondLst>
                                            <p:cond delay="1642"/>
                                          </p:stCondLst>
                                        </p:cTn>
                                        <p:tgtEl>
                                          <p:spTgt spid="11"/>
                                        </p:tgtEl>
                                      </p:cBhvr>
                                      <p:to x="100000" y="90000"/>
                                    </p:animScale>
                                    <p:animScale>
                                      <p:cBhvr>
                                        <p:cTn id="34" dur="166" decel="50000">
                                          <p:stCondLst>
                                            <p:cond delay="1668"/>
                                          </p:stCondLst>
                                        </p:cTn>
                                        <p:tgtEl>
                                          <p:spTgt spid="11"/>
                                        </p:tgtEl>
                                      </p:cBhvr>
                                      <p:to x="100000" y="100000"/>
                                    </p:animScale>
                                    <p:animScale>
                                      <p:cBhvr>
                                        <p:cTn id="35" dur="26">
                                          <p:stCondLst>
                                            <p:cond delay="1808"/>
                                          </p:stCondLst>
                                        </p:cTn>
                                        <p:tgtEl>
                                          <p:spTgt spid="11"/>
                                        </p:tgtEl>
                                      </p:cBhvr>
                                      <p:to x="100000" y="95000"/>
                                    </p:animScale>
                                    <p:animScale>
                                      <p:cBhvr>
                                        <p:cTn id="36" dur="166" decel="50000">
                                          <p:stCondLst>
                                            <p:cond delay="1834"/>
                                          </p:stCondLst>
                                        </p:cTn>
                                        <p:tgtEl>
                                          <p:spTgt spid="11"/>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randombar(horizontal)">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down)">
                                      <p:cBhvr>
                                        <p:cTn id="51" dur="580">
                                          <p:stCondLst>
                                            <p:cond delay="0"/>
                                          </p:stCondLst>
                                        </p:cTn>
                                        <p:tgtEl>
                                          <p:spTgt spid="13"/>
                                        </p:tgtEl>
                                      </p:cBhvr>
                                    </p:animEffect>
                                    <p:anim calcmode="lin" valueType="num">
                                      <p:cBhvr>
                                        <p:cTn id="52"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57" dur="26">
                                          <p:stCondLst>
                                            <p:cond delay="650"/>
                                          </p:stCondLst>
                                        </p:cTn>
                                        <p:tgtEl>
                                          <p:spTgt spid="13"/>
                                        </p:tgtEl>
                                      </p:cBhvr>
                                      <p:to x="100000" y="60000"/>
                                    </p:animScale>
                                    <p:animScale>
                                      <p:cBhvr>
                                        <p:cTn id="58" dur="166" decel="50000">
                                          <p:stCondLst>
                                            <p:cond delay="676"/>
                                          </p:stCondLst>
                                        </p:cTn>
                                        <p:tgtEl>
                                          <p:spTgt spid="13"/>
                                        </p:tgtEl>
                                      </p:cBhvr>
                                      <p:to x="100000" y="100000"/>
                                    </p:animScale>
                                    <p:animScale>
                                      <p:cBhvr>
                                        <p:cTn id="59" dur="26">
                                          <p:stCondLst>
                                            <p:cond delay="1312"/>
                                          </p:stCondLst>
                                        </p:cTn>
                                        <p:tgtEl>
                                          <p:spTgt spid="13"/>
                                        </p:tgtEl>
                                      </p:cBhvr>
                                      <p:to x="100000" y="80000"/>
                                    </p:animScale>
                                    <p:animScale>
                                      <p:cBhvr>
                                        <p:cTn id="60" dur="166" decel="50000">
                                          <p:stCondLst>
                                            <p:cond delay="1338"/>
                                          </p:stCondLst>
                                        </p:cTn>
                                        <p:tgtEl>
                                          <p:spTgt spid="13"/>
                                        </p:tgtEl>
                                      </p:cBhvr>
                                      <p:to x="100000" y="100000"/>
                                    </p:animScale>
                                    <p:animScale>
                                      <p:cBhvr>
                                        <p:cTn id="61" dur="26">
                                          <p:stCondLst>
                                            <p:cond delay="1642"/>
                                          </p:stCondLst>
                                        </p:cTn>
                                        <p:tgtEl>
                                          <p:spTgt spid="13"/>
                                        </p:tgtEl>
                                      </p:cBhvr>
                                      <p:to x="100000" y="90000"/>
                                    </p:animScale>
                                    <p:animScale>
                                      <p:cBhvr>
                                        <p:cTn id="62" dur="166" decel="50000">
                                          <p:stCondLst>
                                            <p:cond delay="1668"/>
                                          </p:stCondLst>
                                        </p:cTn>
                                        <p:tgtEl>
                                          <p:spTgt spid="13"/>
                                        </p:tgtEl>
                                      </p:cBhvr>
                                      <p:to x="100000" y="100000"/>
                                    </p:animScale>
                                    <p:animScale>
                                      <p:cBhvr>
                                        <p:cTn id="63" dur="26">
                                          <p:stCondLst>
                                            <p:cond delay="1808"/>
                                          </p:stCondLst>
                                        </p:cTn>
                                        <p:tgtEl>
                                          <p:spTgt spid="13"/>
                                        </p:tgtEl>
                                      </p:cBhvr>
                                      <p:to x="100000" y="95000"/>
                                    </p:animScale>
                                    <p:animScale>
                                      <p:cBhvr>
                                        <p:cTn id="64" dur="166" decel="50000">
                                          <p:stCondLst>
                                            <p:cond delay="1834"/>
                                          </p:stCondLst>
                                        </p:cTn>
                                        <p:tgtEl>
                                          <p:spTgt spid="13"/>
                                        </p:tgtEl>
                                      </p:cBhvr>
                                      <p:to x="100000" y="100000"/>
                                    </p:animScale>
                                  </p:childTnLst>
                                </p:cTn>
                              </p:par>
                            </p:childTnLst>
                          </p:cTn>
                        </p:par>
                      </p:childTnLst>
                    </p:cTn>
                  </p:par>
                  <p:par>
                    <p:cTn id="65" fill="hold">
                      <p:stCondLst>
                        <p:cond delay="indefinite"/>
                      </p:stCondLst>
                      <p:childTnLst>
                        <p:par>
                          <p:cTn id="66" fill="hold">
                            <p:stCondLst>
                              <p:cond delay="0"/>
                            </p:stCondLst>
                            <p:childTnLst>
                              <p:par>
                                <p:cTn id="67" presetID="26" presetClass="entr" presetSubtype="0"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wipe(down)">
                                      <p:cBhvr>
                                        <p:cTn id="69" dur="580">
                                          <p:stCondLst>
                                            <p:cond delay="0"/>
                                          </p:stCondLst>
                                        </p:cTn>
                                        <p:tgtEl>
                                          <p:spTgt spid="15"/>
                                        </p:tgtEl>
                                      </p:cBhvr>
                                    </p:animEffect>
                                    <p:anim calcmode="lin" valueType="num">
                                      <p:cBhvr>
                                        <p:cTn id="70"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75" dur="26">
                                          <p:stCondLst>
                                            <p:cond delay="650"/>
                                          </p:stCondLst>
                                        </p:cTn>
                                        <p:tgtEl>
                                          <p:spTgt spid="15"/>
                                        </p:tgtEl>
                                      </p:cBhvr>
                                      <p:to x="100000" y="60000"/>
                                    </p:animScale>
                                    <p:animScale>
                                      <p:cBhvr>
                                        <p:cTn id="76" dur="166" decel="50000">
                                          <p:stCondLst>
                                            <p:cond delay="676"/>
                                          </p:stCondLst>
                                        </p:cTn>
                                        <p:tgtEl>
                                          <p:spTgt spid="15"/>
                                        </p:tgtEl>
                                      </p:cBhvr>
                                      <p:to x="100000" y="100000"/>
                                    </p:animScale>
                                    <p:animScale>
                                      <p:cBhvr>
                                        <p:cTn id="77" dur="26">
                                          <p:stCondLst>
                                            <p:cond delay="1312"/>
                                          </p:stCondLst>
                                        </p:cTn>
                                        <p:tgtEl>
                                          <p:spTgt spid="15"/>
                                        </p:tgtEl>
                                      </p:cBhvr>
                                      <p:to x="100000" y="80000"/>
                                    </p:animScale>
                                    <p:animScale>
                                      <p:cBhvr>
                                        <p:cTn id="78" dur="166" decel="50000">
                                          <p:stCondLst>
                                            <p:cond delay="1338"/>
                                          </p:stCondLst>
                                        </p:cTn>
                                        <p:tgtEl>
                                          <p:spTgt spid="15"/>
                                        </p:tgtEl>
                                      </p:cBhvr>
                                      <p:to x="100000" y="100000"/>
                                    </p:animScale>
                                    <p:animScale>
                                      <p:cBhvr>
                                        <p:cTn id="79" dur="26">
                                          <p:stCondLst>
                                            <p:cond delay="1642"/>
                                          </p:stCondLst>
                                        </p:cTn>
                                        <p:tgtEl>
                                          <p:spTgt spid="15"/>
                                        </p:tgtEl>
                                      </p:cBhvr>
                                      <p:to x="100000" y="90000"/>
                                    </p:animScale>
                                    <p:animScale>
                                      <p:cBhvr>
                                        <p:cTn id="80" dur="166" decel="50000">
                                          <p:stCondLst>
                                            <p:cond delay="1668"/>
                                          </p:stCondLst>
                                        </p:cTn>
                                        <p:tgtEl>
                                          <p:spTgt spid="15"/>
                                        </p:tgtEl>
                                      </p:cBhvr>
                                      <p:to x="100000" y="100000"/>
                                    </p:animScale>
                                    <p:animScale>
                                      <p:cBhvr>
                                        <p:cTn id="81" dur="26">
                                          <p:stCondLst>
                                            <p:cond delay="1808"/>
                                          </p:stCondLst>
                                        </p:cTn>
                                        <p:tgtEl>
                                          <p:spTgt spid="15"/>
                                        </p:tgtEl>
                                      </p:cBhvr>
                                      <p:to x="100000" y="95000"/>
                                    </p:animScale>
                                    <p:animScale>
                                      <p:cBhvr>
                                        <p:cTn id="82"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2" grpId="0" animBg="1"/>
      <p:bldP spid="13" grpId="0"/>
      <p:bldP spid="14" grpId="0" animBg="1"/>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1500"/>
            <a:ext cx="4243526" cy="3473555"/>
          </a:xfrm>
          <a:prstGeom prst="rect">
            <a:avLst/>
          </a:prstGeom>
        </p:spPr>
      </p:pic>
      <p:sp>
        <p:nvSpPr>
          <p:cNvPr id="6" name="文本框 16"/>
          <p:cNvSpPr txBox="1">
            <a:spLocks noChangeArrowheads="1"/>
          </p:cNvSpPr>
          <p:nvPr/>
        </p:nvSpPr>
        <p:spPr bwMode="auto">
          <a:xfrm>
            <a:off x="0" y="0"/>
            <a:ext cx="389080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b="1" dirty="0">
                <a:solidFill>
                  <a:srgbClr val="FF0000"/>
                </a:solidFill>
                <a:latin typeface="黑体" panose="02010609060101010101" pitchFamily="49" charset="-122"/>
                <a:ea typeface="黑体" panose="02010609060101010101" pitchFamily="49" charset="-122"/>
                <a:sym typeface="Calibri" panose="020F0502020204030204" pitchFamily="34" charset="0"/>
              </a:rPr>
              <a:t>民族关系</a:t>
            </a:r>
            <a:r>
              <a:rPr lang="en-US" altLang="zh-CN" sz="3600" b="1" dirty="0">
                <a:solidFill>
                  <a:srgbClr val="FF0000"/>
                </a:solidFill>
                <a:latin typeface="黑体" panose="02010609060101010101" pitchFamily="49" charset="-122"/>
                <a:ea typeface="黑体" panose="02010609060101010101" pitchFamily="49" charset="-122"/>
                <a:sym typeface="Calibri" panose="020F0502020204030204" pitchFamily="34" charset="0"/>
              </a:rPr>
              <a:t>——</a:t>
            </a:r>
            <a:r>
              <a:rPr lang="zh-CN" altLang="en-US" sz="3600" b="1" dirty="0">
                <a:solidFill>
                  <a:srgbClr val="FF0000"/>
                </a:solidFill>
                <a:latin typeface="黑体" panose="02010609060101010101" pitchFamily="49" charset="-122"/>
                <a:ea typeface="黑体" panose="02010609060101010101" pitchFamily="49" charset="-122"/>
                <a:sym typeface="Calibri" panose="020F0502020204030204" pitchFamily="34" charset="0"/>
              </a:rPr>
              <a:t>西北</a:t>
            </a:r>
          </a:p>
        </p:txBody>
      </p:sp>
      <p:sp>
        <p:nvSpPr>
          <p:cNvPr id="11" name="矩形 10"/>
          <p:cNvSpPr>
            <a:spLocks noChangeArrowheads="1"/>
          </p:cNvSpPr>
          <p:nvPr/>
        </p:nvSpPr>
        <p:spPr bwMode="auto">
          <a:xfrm>
            <a:off x="273682" y="1724077"/>
            <a:ext cx="1008062" cy="584200"/>
          </a:xfrm>
          <a:prstGeom prst="rect">
            <a:avLst/>
          </a:prstGeom>
          <a:solidFill>
            <a:schemeClr val="bg1"/>
          </a:solidFill>
          <a:ln>
            <a:solidFill>
              <a:srgbClr val="FF0000"/>
            </a:solidFill>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3200" b="1" dirty="0">
                <a:solidFill>
                  <a:srgbClr val="FF0000"/>
                </a:solidFill>
                <a:latin typeface="楷体" panose="02010609060101010101" pitchFamily="49" charset="-122"/>
                <a:ea typeface="楷体" panose="02010609060101010101" pitchFamily="49" charset="-122"/>
              </a:rPr>
              <a:t>新疆</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3572" y="571778"/>
            <a:ext cx="2554195" cy="2645184"/>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7314" y="571500"/>
            <a:ext cx="4176029" cy="2748509"/>
          </a:xfrm>
          <a:prstGeom prst="rect">
            <a:avLst/>
          </a:prstGeom>
        </p:spPr>
      </p:pic>
      <p:pic>
        <p:nvPicPr>
          <p:cNvPr id="12" name="图片 11"/>
          <p:cNvPicPr>
            <a:picLocks noChangeAspect="1"/>
          </p:cNvPicPr>
          <p:nvPr/>
        </p:nvPicPr>
        <p:blipFill rotWithShape="1">
          <a:blip r:embed="rId5">
            <a:extLst>
              <a:ext uri="{28A0092B-C50C-407E-A947-70E740481C1C}">
                <a14:useLocalDpi xmlns:a14="http://schemas.microsoft.com/office/drawing/2010/main" val="0"/>
              </a:ext>
            </a:extLst>
          </a:blip>
          <a:srcRect b="1293"/>
          <a:stretch/>
        </p:blipFill>
        <p:spPr>
          <a:xfrm>
            <a:off x="8269936" y="4297657"/>
            <a:ext cx="3616448" cy="2455309"/>
          </a:xfrm>
          <a:prstGeom prst="rect">
            <a:avLst/>
          </a:prstGeom>
        </p:spPr>
      </p:pic>
      <p:sp>
        <p:nvSpPr>
          <p:cNvPr id="10" name="内容占位符 2"/>
          <p:cNvSpPr txBox="1">
            <a:spLocks/>
          </p:cNvSpPr>
          <p:nvPr/>
        </p:nvSpPr>
        <p:spPr>
          <a:xfrm>
            <a:off x="7425738" y="3597199"/>
            <a:ext cx="5241925" cy="63341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zh-CN" altLang="en-US" sz="3200" b="1" dirty="0">
                <a:solidFill>
                  <a:srgbClr val="0000FF"/>
                </a:solidFill>
                <a:latin typeface="黑体" panose="02010609060101010101" pitchFamily="49" charset="-122"/>
                <a:ea typeface="黑体" panose="02010609060101010101" pitchFamily="49" charset="-122"/>
              </a:rPr>
              <a:t>平定大、小和卓叛乱</a:t>
            </a:r>
          </a:p>
        </p:txBody>
      </p:sp>
      <p:sp>
        <p:nvSpPr>
          <p:cNvPr id="2" name="矩形 1"/>
          <p:cNvSpPr/>
          <p:nvPr/>
        </p:nvSpPr>
        <p:spPr>
          <a:xfrm>
            <a:off x="4802045" y="3530153"/>
            <a:ext cx="3057247" cy="584775"/>
          </a:xfrm>
          <a:prstGeom prst="rect">
            <a:avLst/>
          </a:prstGeom>
        </p:spPr>
        <p:txBody>
          <a:bodyPr wrap="none">
            <a:spAutoFit/>
          </a:bodyPr>
          <a:lstStyle/>
          <a:p>
            <a:r>
              <a:rPr lang="zh-CN" altLang="en-US" sz="3200" b="1" dirty="0">
                <a:solidFill>
                  <a:srgbClr val="0000FF"/>
                </a:solidFill>
                <a:latin typeface="黑体" panose="02010609060101010101" pitchFamily="49" charset="-122"/>
                <a:ea typeface="黑体" panose="02010609060101010101" pitchFamily="49" charset="-122"/>
                <a:sym typeface="Calibri" panose="020F0502020204030204" pitchFamily="34" charset="0"/>
              </a:rPr>
              <a:t>平定噶尔丹叛乱</a:t>
            </a:r>
            <a:endParaRPr lang="en-US" altLang="zh-CN" sz="3200" b="1" dirty="0">
              <a:solidFill>
                <a:srgbClr val="0000FF"/>
              </a:solidFill>
              <a:latin typeface="黑体" panose="02010609060101010101" pitchFamily="49" charset="-122"/>
              <a:ea typeface="黑体" panose="02010609060101010101" pitchFamily="49" charset="-122"/>
              <a:sym typeface="Calibri" panose="020F0502020204030204" pitchFamily="34" charset="0"/>
            </a:endParaRPr>
          </a:p>
        </p:txBody>
      </p:sp>
      <p:sp>
        <p:nvSpPr>
          <p:cNvPr id="13" name="矩形 12"/>
          <p:cNvSpPr/>
          <p:nvPr/>
        </p:nvSpPr>
        <p:spPr>
          <a:xfrm>
            <a:off x="5614767" y="5232923"/>
            <a:ext cx="2244525" cy="584775"/>
          </a:xfrm>
          <a:prstGeom prst="rect">
            <a:avLst/>
          </a:prstGeom>
        </p:spPr>
        <p:txBody>
          <a:bodyPr wrap="none">
            <a:spAutoFit/>
          </a:bodyPr>
          <a:lstStyle/>
          <a:p>
            <a:r>
              <a:rPr lang="zh-CN" altLang="en-US" sz="3200" b="1" dirty="0">
                <a:solidFill>
                  <a:srgbClr val="0000FF"/>
                </a:solidFill>
                <a:latin typeface="黑体" panose="02010609060101010101" pitchFamily="49" charset="-122"/>
                <a:ea typeface="黑体" panose="02010609060101010101" pitchFamily="49" charset="-122"/>
                <a:sym typeface="Calibri" panose="020F0502020204030204" pitchFamily="34" charset="0"/>
              </a:rPr>
              <a:t>设伊犁将军</a:t>
            </a:r>
            <a:endParaRPr lang="en-US" altLang="zh-CN" sz="3200" b="1" dirty="0">
              <a:solidFill>
                <a:srgbClr val="0000FF"/>
              </a:solidFill>
              <a:latin typeface="黑体" panose="02010609060101010101" pitchFamily="49" charset="-122"/>
              <a:ea typeface="黑体" panose="02010609060101010101" pitchFamily="49" charset="-122"/>
              <a:sym typeface="Calibri" panose="020F0502020204030204" pitchFamily="34" charset="0"/>
            </a:endParaRPr>
          </a:p>
        </p:txBody>
      </p:sp>
      <p:sp>
        <p:nvSpPr>
          <p:cNvPr id="14" name="左箭头 13"/>
          <p:cNvSpPr/>
          <p:nvPr/>
        </p:nvSpPr>
        <p:spPr>
          <a:xfrm>
            <a:off x="7859292" y="5447274"/>
            <a:ext cx="422622" cy="156074"/>
          </a:xfrm>
          <a:prstGeom prst="leftArrow">
            <a:avLst/>
          </a:prstGeom>
          <a:solidFill>
            <a:srgbClr val="0000F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5" name="下箭头 14"/>
          <p:cNvSpPr/>
          <p:nvPr/>
        </p:nvSpPr>
        <p:spPr>
          <a:xfrm>
            <a:off x="6273318" y="3221525"/>
            <a:ext cx="195309" cy="390618"/>
          </a:xfrm>
          <a:prstGeom prst="down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下箭头 15"/>
          <p:cNvSpPr/>
          <p:nvPr/>
        </p:nvSpPr>
        <p:spPr>
          <a:xfrm>
            <a:off x="9740019" y="3313143"/>
            <a:ext cx="195309" cy="390618"/>
          </a:xfrm>
          <a:prstGeom prst="down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77713" y="5232922"/>
            <a:ext cx="3892412" cy="584775"/>
          </a:xfrm>
          <a:prstGeom prst="rect">
            <a:avLst/>
          </a:prstGeom>
        </p:spPr>
        <p:txBody>
          <a:bodyPr wrap="none">
            <a:spAutoFit/>
          </a:bodyPr>
          <a:lstStyle/>
          <a:p>
            <a:r>
              <a:rPr lang="zh-CN" altLang="en-US" sz="3200" b="1" dirty="0">
                <a:solidFill>
                  <a:srgbClr val="0000FF"/>
                </a:solidFill>
                <a:latin typeface="黑体" panose="02010609060101010101" pitchFamily="49" charset="-122"/>
                <a:ea typeface="黑体" panose="02010609060101010101" pitchFamily="49" charset="-122"/>
                <a:sym typeface="Calibri" panose="020F0502020204030204" pitchFamily="34" charset="0"/>
              </a:rPr>
              <a:t>土尔扈特部回归祖国</a:t>
            </a:r>
            <a:endParaRPr lang="en-US" altLang="zh-CN" sz="3200" b="1" dirty="0">
              <a:solidFill>
                <a:srgbClr val="0000FF"/>
              </a:solidFill>
              <a:latin typeface="黑体" panose="02010609060101010101" pitchFamily="49" charset="-122"/>
              <a:ea typeface="黑体" panose="02010609060101010101" pitchFamily="49" charset="-122"/>
              <a:sym typeface="Calibri" panose="020F0502020204030204" pitchFamily="34" charset="0"/>
            </a:endParaRPr>
          </a:p>
        </p:txBody>
      </p:sp>
    </p:spTree>
    <p:extLst>
      <p:ext uri="{BB962C8B-B14F-4D97-AF65-F5344CB8AC3E}">
        <p14:creationId xmlns:p14="http://schemas.microsoft.com/office/powerpoint/2010/main" val="280222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1"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ppt_x"/>
                                          </p:val>
                                        </p:tav>
                                        <p:tav tm="100000">
                                          <p:val>
                                            <p:strVal val="#ppt_x"/>
                                          </p:val>
                                        </p:tav>
                                      </p:tavLst>
                                    </p:anim>
                                    <p:anim calcmode="lin" valueType="num">
                                      <p:cBhvr additive="base">
                                        <p:cTn id="19"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randombar(horizontal)">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randombar(horizontal)">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ppt_x"/>
                                          </p:val>
                                        </p:tav>
                                        <p:tav tm="100000">
                                          <p:val>
                                            <p:strVal val="#ppt_x"/>
                                          </p:val>
                                        </p:tav>
                                      </p:tavLst>
                                    </p:anim>
                                    <p:anim calcmode="lin" valueType="num">
                                      <p:cBhvr additive="base">
                                        <p:cTn id="5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500" fill="hold"/>
                                        <p:tgtEl>
                                          <p:spTgt spid="17"/>
                                        </p:tgtEl>
                                        <p:attrNameLst>
                                          <p:attrName>ppt_x</p:attrName>
                                        </p:attrNameLst>
                                      </p:cBhvr>
                                      <p:tavLst>
                                        <p:tav tm="0">
                                          <p:val>
                                            <p:strVal val="#ppt_x"/>
                                          </p:val>
                                        </p:tav>
                                        <p:tav tm="100000">
                                          <p:val>
                                            <p:strVal val="#ppt_x"/>
                                          </p:val>
                                        </p:tav>
                                      </p:tavLst>
                                    </p:anim>
                                    <p:anim calcmode="lin" valueType="num">
                                      <p:cBhvr additive="base">
                                        <p:cTn id="6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p:bldP spid="2" grpId="0"/>
      <p:bldP spid="13" grpId="0"/>
      <p:bldP spid="14" grpId="0" animBg="1"/>
      <p:bldP spid="15" grpId="0" animBg="1"/>
      <p:bldP spid="16" grpId="0" animBg="1"/>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5087" y="917729"/>
            <a:ext cx="6981825" cy="5715000"/>
          </a:xfrm>
          <a:prstGeom prst="rect">
            <a:avLst/>
          </a:prstGeom>
        </p:spPr>
      </p:pic>
      <p:sp>
        <p:nvSpPr>
          <p:cNvPr id="14342" name="WordArt 25"/>
          <p:cNvSpPr>
            <a:spLocks noChangeArrowheads="1" noChangeShapeType="1" noTextEdit="1"/>
          </p:cNvSpPr>
          <p:nvPr/>
        </p:nvSpPr>
        <p:spPr bwMode="auto">
          <a:xfrm>
            <a:off x="2584450" y="150813"/>
            <a:ext cx="6778625" cy="4667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4400" b="1" dirty="0">
                <a:latin typeface="黑体" panose="02010609060101010101" pitchFamily="49" charset="-122"/>
                <a:ea typeface="黑体" panose="02010609060101010101" pitchFamily="49" charset="-122"/>
              </a:rPr>
              <a:t>统一多民族国家的建立、发展和巩固</a:t>
            </a:r>
          </a:p>
        </p:txBody>
      </p:sp>
      <p:sp>
        <p:nvSpPr>
          <p:cNvPr id="8" name="Text Box 43"/>
          <p:cNvSpPr txBox="1">
            <a:spLocks noChangeArrowheads="1"/>
          </p:cNvSpPr>
          <p:nvPr/>
        </p:nvSpPr>
        <p:spPr bwMode="auto">
          <a:xfrm>
            <a:off x="519113" y="2052638"/>
            <a:ext cx="3283536" cy="1580213"/>
          </a:xfrm>
          <a:prstGeom prst="rect">
            <a:avLst/>
          </a:prstGeom>
          <a:solidFill>
            <a:srgbClr val="FFFF99"/>
          </a:solidFill>
          <a:ln>
            <a:noFill/>
          </a:ln>
        </p:spPr>
        <p:txBody>
          <a:bodyPr wrap="none" lIns="101890" tIns="50945" rIns="101890" bIns="50945">
            <a:spAutoFit/>
          </a:bodyPr>
          <a:lstStyle>
            <a:lvl1pPr defTabSz="1019175">
              <a:defRPr>
                <a:solidFill>
                  <a:schemeClr val="tx1"/>
                </a:solidFill>
                <a:latin typeface="Arial" panose="020B0604020202020204" pitchFamily="34" charset="0"/>
                <a:ea typeface="宋体" panose="02010600030101010101" pitchFamily="2" charset="-122"/>
              </a:defRPr>
            </a:lvl1pPr>
            <a:lvl2pPr defTabSz="1019175">
              <a:defRPr>
                <a:solidFill>
                  <a:schemeClr val="tx1"/>
                </a:solidFill>
                <a:latin typeface="Arial" panose="020B0604020202020204" pitchFamily="34" charset="0"/>
                <a:ea typeface="宋体" panose="02010600030101010101" pitchFamily="2" charset="-122"/>
              </a:defRPr>
            </a:lvl2pPr>
            <a:lvl3pPr defTabSz="1019175">
              <a:defRPr>
                <a:solidFill>
                  <a:schemeClr val="tx1"/>
                </a:solidFill>
                <a:latin typeface="Arial" panose="020B0604020202020204" pitchFamily="34" charset="0"/>
                <a:ea typeface="宋体" panose="02010600030101010101" pitchFamily="2" charset="-122"/>
              </a:defRPr>
            </a:lvl3pPr>
            <a:lvl4pPr defTabSz="1019175">
              <a:defRPr>
                <a:solidFill>
                  <a:schemeClr val="tx1"/>
                </a:solidFill>
                <a:latin typeface="Arial" panose="020B0604020202020204" pitchFamily="34" charset="0"/>
                <a:ea typeface="宋体" panose="02010600030101010101" pitchFamily="2" charset="-122"/>
              </a:defRPr>
            </a:lvl4pPr>
            <a:lvl5pPr defTabSz="1019175">
              <a:defRPr>
                <a:solidFill>
                  <a:schemeClr val="tx1"/>
                </a:solidFill>
                <a:latin typeface="Arial" panose="020B0604020202020204" pitchFamily="34" charset="0"/>
                <a:ea typeface="宋体" panose="02010600030101010101" pitchFamily="2" charset="-122"/>
              </a:defRPr>
            </a:lvl5pPr>
            <a:lvl6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solidFill>
                  <a:srgbClr val="0000FF"/>
                </a:solidFill>
                <a:latin typeface="黑体" panose="02010609060101010101" pitchFamily="49" charset="-122"/>
                <a:ea typeface="黑体" panose="02010609060101010101" pitchFamily="49" charset="-122"/>
                <a:sym typeface="Calibri" panose="020F0502020204030204" pitchFamily="34" charset="0"/>
              </a:rPr>
              <a:t>清：平定噶尔丹叛乱</a:t>
            </a:r>
            <a:endParaRPr lang="en-US" altLang="zh-CN" sz="2400" dirty="0">
              <a:solidFill>
                <a:srgbClr val="0000FF"/>
              </a:solidFill>
              <a:latin typeface="黑体" panose="02010609060101010101" pitchFamily="49" charset="-122"/>
              <a:ea typeface="黑体" panose="02010609060101010101" pitchFamily="49" charset="-122"/>
              <a:sym typeface="Calibri" panose="020F0502020204030204" pitchFamily="34" charset="0"/>
            </a:endParaRPr>
          </a:p>
          <a:p>
            <a:r>
              <a:rPr lang="zh-CN" altLang="en-US" sz="2400" dirty="0">
                <a:solidFill>
                  <a:srgbClr val="0000FF"/>
                </a:solidFill>
                <a:latin typeface="黑体" panose="02010609060101010101" pitchFamily="49" charset="-122"/>
                <a:ea typeface="黑体" panose="02010609060101010101" pitchFamily="49" charset="-122"/>
                <a:sym typeface="Calibri" panose="020F0502020204030204" pitchFamily="34" charset="0"/>
              </a:rPr>
              <a:t>    平定大小和卓叛乱</a:t>
            </a:r>
          </a:p>
          <a:p>
            <a:r>
              <a:rPr lang="zh-CN" altLang="en-US" sz="2400" dirty="0">
                <a:solidFill>
                  <a:srgbClr val="0000FF"/>
                </a:solidFill>
                <a:latin typeface="黑体" panose="02010609060101010101" pitchFamily="49" charset="-122"/>
                <a:ea typeface="黑体" panose="02010609060101010101" pitchFamily="49" charset="-122"/>
                <a:sym typeface="Calibri" panose="020F0502020204030204" pitchFamily="34" charset="0"/>
              </a:rPr>
              <a:t>　　设伊犁将军</a:t>
            </a:r>
            <a:endParaRPr lang="en-US" altLang="zh-CN" sz="2400" dirty="0">
              <a:solidFill>
                <a:srgbClr val="0000FF"/>
              </a:solidFill>
              <a:latin typeface="黑体" panose="02010609060101010101" pitchFamily="49" charset="-122"/>
              <a:ea typeface="黑体" panose="02010609060101010101" pitchFamily="49" charset="-122"/>
              <a:sym typeface="Calibri" panose="020F0502020204030204" pitchFamily="34" charset="0"/>
            </a:endParaRPr>
          </a:p>
          <a:p>
            <a:r>
              <a:rPr lang="en-US" altLang="zh-CN" sz="2400" dirty="0">
                <a:solidFill>
                  <a:srgbClr val="0000FF"/>
                </a:solidFill>
                <a:latin typeface="黑体" panose="02010609060101010101" pitchFamily="49" charset="-122"/>
                <a:ea typeface="黑体" panose="02010609060101010101" pitchFamily="49" charset="-122"/>
                <a:sym typeface="Calibri" panose="020F0502020204030204" pitchFamily="34" charset="0"/>
              </a:rPr>
              <a:t>    </a:t>
            </a:r>
            <a:r>
              <a:rPr lang="zh-CN" altLang="en-US" sz="2400" dirty="0">
                <a:solidFill>
                  <a:srgbClr val="0000FF"/>
                </a:solidFill>
                <a:latin typeface="黑体" panose="02010609060101010101" pitchFamily="49" charset="-122"/>
                <a:ea typeface="黑体" panose="02010609060101010101" pitchFamily="49" charset="-122"/>
                <a:sym typeface="Calibri" panose="020F0502020204030204" pitchFamily="34" charset="0"/>
              </a:rPr>
              <a:t>土尔扈特回归祖国</a:t>
            </a:r>
          </a:p>
        </p:txBody>
      </p:sp>
      <p:sp>
        <p:nvSpPr>
          <p:cNvPr id="10" name="Text Box 40"/>
          <p:cNvSpPr txBox="1">
            <a:spLocks noChangeArrowheads="1"/>
          </p:cNvSpPr>
          <p:nvPr/>
        </p:nvSpPr>
        <p:spPr bwMode="auto">
          <a:xfrm>
            <a:off x="519113" y="1431055"/>
            <a:ext cx="2430462" cy="471487"/>
          </a:xfrm>
          <a:prstGeom prst="rect">
            <a:avLst/>
          </a:prstGeom>
          <a:solidFill>
            <a:srgbClr val="FFFF99"/>
          </a:solidFill>
          <a:ln>
            <a:noFill/>
          </a:ln>
        </p:spPr>
        <p:txBody>
          <a:bodyPr lIns="101890" tIns="50945" rIns="101890" bIns="50945">
            <a:spAutoFit/>
          </a:bodyPr>
          <a:lstStyle>
            <a:lvl1pPr defTabSz="1019175">
              <a:defRPr>
                <a:solidFill>
                  <a:schemeClr val="tx1"/>
                </a:solidFill>
                <a:latin typeface="Arial" panose="020B0604020202020204" pitchFamily="34" charset="0"/>
                <a:ea typeface="宋体" panose="02010600030101010101" pitchFamily="2" charset="-122"/>
              </a:defRPr>
            </a:lvl1pPr>
            <a:lvl2pPr defTabSz="1019175">
              <a:defRPr>
                <a:solidFill>
                  <a:schemeClr val="tx1"/>
                </a:solidFill>
                <a:latin typeface="Arial" panose="020B0604020202020204" pitchFamily="34" charset="0"/>
                <a:ea typeface="宋体" panose="02010600030101010101" pitchFamily="2" charset="-122"/>
              </a:defRPr>
            </a:lvl2pPr>
            <a:lvl3pPr defTabSz="1019175">
              <a:defRPr>
                <a:solidFill>
                  <a:schemeClr val="tx1"/>
                </a:solidFill>
                <a:latin typeface="Arial" panose="020B0604020202020204" pitchFamily="34" charset="0"/>
                <a:ea typeface="宋体" panose="02010600030101010101" pitchFamily="2" charset="-122"/>
              </a:defRPr>
            </a:lvl3pPr>
            <a:lvl4pPr defTabSz="1019175">
              <a:defRPr>
                <a:solidFill>
                  <a:schemeClr val="tx1"/>
                </a:solidFill>
                <a:latin typeface="Arial" panose="020B0604020202020204" pitchFamily="34" charset="0"/>
                <a:ea typeface="宋体" panose="02010600030101010101" pitchFamily="2" charset="-122"/>
              </a:defRPr>
            </a:lvl4pPr>
            <a:lvl5pPr defTabSz="1019175">
              <a:defRPr>
                <a:solidFill>
                  <a:schemeClr val="tx1"/>
                </a:solidFill>
                <a:latin typeface="Arial" panose="020B0604020202020204" pitchFamily="34" charset="0"/>
                <a:ea typeface="宋体" panose="02010600030101010101" pitchFamily="2" charset="-122"/>
              </a:defRPr>
            </a:lvl5pPr>
            <a:lvl6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solidFill>
                  <a:srgbClr val="0000FF"/>
                </a:solidFill>
                <a:latin typeface="黑体" panose="02010609060101010101" pitchFamily="49" charset="-122"/>
                <a:ea typeface="黑体" panose="02010609060101010101" pitchFamily="49" charset="-122"/>
                <a:sym typeface="Calibri" panose="020F0502020204030204" pitchFamily="34" charset="0"/>
              </a:rPr>
              <a:t>西汉：西域都护</a:t>
            </a:r>
          </a:p>
        </p:txBody>
      </p:sp>
      <p:sp>
        <p:nvSpPr>
          <p:cNvPr id="12" name="Text Box 48"/>
          <p:cNvSpPr txBox="1">
            <a:spLocks noChangeArrowheads="1"/>
          </p:cNvSpPr>
          <p:nvPr/>
        </p:nvSpPr>
        <p:spPr bwMode="auto">
          <a:xfrm>
            <a:off x="1670845" y="5454011"/>
            <a:ext cx="3370262" cy="1210881"/>
          </a:xfrm>
          <a:prstGeom prst="rect">
            <a:avLst/>
          </a:prstGeom>
          <a:solidFill>
            <a:srgbClr val="FFFF99"/>
          </a:solidFill>
          <a:ln>
            <a:noFill/>
          </a:ln>
        </p:spPr>
        <p:txBody>
          <a:bodyPr lIns="101890" tIns="50945" rIns="101890" bIns="50945">
            <a:spAutoFit/>
          </a:bodyPr>
          <a:lstStyle>
            <a:lvl1pPr defTabSz="1019175">
              <a:defRPr>
                <a:solidFill>
                  <a:schemeClr val="tx1"/>
                </a:solidFill>
                <a:latin typeface="Arial" panose="020B0604020202020204" pitchFamily="34" charset="0"/>
                <a:ea typeface="宋体" panose="02010600030101010101" pitchFamily="2" charset="-122"/>
              </a:defRPr>
            </a:lvl1pPr>
            <a:lvl2pPr defTabSz="1019175">
              <a:defRPr>
                <a:solidFill>
                  <a:schemeClr val="tx1"/>
                </a:solidFill>
                <a:latin typeface="Arial" panose="020B0604020202020204" pitchFamily="34" charset="0"/>
                <a:ea typeface="宋体" panose="02010600030101010101" pitchFamily="2" charset="-122"/>
              </a:defRPr>
            </a:lvl2pPr>
            <a:lvl3pPr defTabSz="1019175">
              <a:defRPr>
                <a:solidFill>
                  <a:schemeClr val="tx1"/>
                </a:solidFill>
                <a:latin typeface="Arial" panose="020B0604020202020204" pitchFamily="34" charset="0"/>
                <a:ea typeface="宋体" panose="02010600030101010101" pitchFamily="2" charset="-122"/>
              </a:defRPr>
            </a:lvl3pPr>
            <a:lvl4pPr defTabSz="1019175">
              <a:defRPr>
                <a:solidFill>
                  <a:schemeClr val="tx1"/>
                </a:solidFill>
                <a:latin typeface="Arial" panose="020B0604020202020204" pitchFamily="34" charset="0"/>
                <a:ea typeface="宋体" panose="02010600030101010101" pitchFamily="2" charset="-122"/>
              </a:defRPr>
            </a:lvl4pPr>
            <a:lvl5pPr defTabSz="1019175">
              <a:defRPr>
                <a:solidFill>
                  <a:schemeClr val="tx1"/>
                </a:solidFill>
                <a:latin typeface="Arial" panose="020B0604020202020204" pitchFamily="34" charset="0"/>
                <a:ea typeface="宋体" panose="02010600030101010101" pitchFamily="2" charset="-122"/>
              </a:defRPr>
            </a:lvl5pPr>
            <a:lvl6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solidFill>
                  <a:srgbClr val="0000FF"/>
                </a:solidFill>
                <a:latin typeface="黑体" panose="02010609060101010101" pitchFamily="49" charset="-122"/>
                <a:ea typeface="黑体" panose="02010609060101010101" pitchFamily="49" charset="-122"/>
                <a:sym typeface="Calibri" panose="020F0502020204030204" pitchFamily="34" charset="0"/>
              </a:rPr>
              <a:t>清朝：册封达赖、班禅</a:t>
            </a:r>
          </a:p>
          <a:p>
            <a:r>
              <a:rPr lang="zh-CN" altLang="en-US" sz="2400" dirty="0">
                <a:solidFill>
                  <a:srgbClr val="0000FF"/>
                </a:solidFill>
                <a:latin typeface="黑体" panose="02010609060101010101" pitchFamily="49" charset="-122"/>
                <a:ea typeface="黑体" panose="02010609060101010101" pitchFamily="49" charset="-122"/>
                <a:sym typeface="Calibri" panose="020F0502020204030204" pitchFamily="34" charset="0"/>
              </a:rPr>
              <a:t>      设驻藏大臣</a:t>
            </a:r>
            <a:endParaRPr lang="en-US" altLang="zh-CN" sz="2400" dirty="0">
              <a:solidFill>
                <a:srgbClr val="0000FF"/>
              </a:solidFill>
              <a:latin typeface="黑体" panose="02010609060101010101" pitchFamily="49" charset="-122"/>
              <a:ea typeface="黑体" panose="02010609060101010101" pitchFamily="49" charset="-122"/>
              <a:sym typeface="Calibri" panose="020F0502020204030204" pitchFamily="34" charset="0"/>
            </a:endParaRPr>
          </a:p>
          <a:p>
            <a:r>
              <a:rPr lang="zh-CN" altLang="en-US" sz="2400" dirty="0">
                <a:solidFill>
                  <a:srgbClr val="0000FF"/>
                </a:solidFill>
                <a:latin typeface="黑体" panose="02010609060101010101" pitchFamily="49" charset="-122"/>
                <a:ea typeface="黑体" panose="02010609060101010101" pitchFamily="49" charset="-122"/>
                <a:sym typeface="Calibri" panose="020F0502020204030204" pitchFamily="34" charset="0"/>
              </a:rPr>
              <a:t>      金瓶掣签</a:t>
            </a:r>
          </a:p>
        </p:txBody>
      </p:sp>
      <p:sp>
        <p:nvSpPr>
          <p:cNvPr id="13" name="Text Box 47"/>
          <p:cNvSpPr txBox="1">
            <a:spLocks noChangeArrowheads="1"/>
          </p:cNvSpPr>
          <p:nvPr/>
        </p:nvSpPr>
        <p:spPr bwMode="auto">
          <a:xfrm>
            <a:off x="1670845" y="4917282"/>
            <a:ext cx="2266950" cy="473075"/>
          </a:xfrm>
          <a:prstGeom prst="rect">
            <a:avLst/>
          </a:prstGeom>
          <a:solidFill>
            <a:srgbClr val="FFFF99"/>
          </a:solidFill>
          <a:ln>
            <a:noFill/>
          </a:ln>
        </p:spPr>
        <p:txBody>
          <a:bodyPr lIns="101890" tIns="50945" rIns="101890" bIns="50945">
            <a:spAutoFit/>
          </a:bodyPr>
          <a:lstStyle>
            <a:lvl1pPr defTabSz="1019175">
              <a:defRPr>
                <a:solidFill>
                  <a:schemeClr val="tx1"/>
                </a:solidFill>
                <a:latin typeface="Arial" panose="020B0604020202020204" pitchFamily="34" charset="0"/>
                <a:ea typeface="宋体" panose="02010600030101010101" pitchFamily="2" charset="-122"/>
              </a:defRPr>
            </a:lvl1pPr>
            <a:lvl2pPr defTabSz="1019175">
              <a:defRPr>
                <a:solidFill>
                  <a:schemeClr val="tx1"/>
                </a:solidFill>
                <a:latin typeface="Arial" panose="020B0604020202020204" pitchFamily="34" charset="0"/>
                <a:ea typeface="宋体" panose="02010600030101010101" pitchFamily="2" charset="-122"/>
              </a:defRPr>
            </a:lvl2pPr>
            <a:lvl3pPr defTabSz="1019175">
              <a:defRPr>
                <a:solidFill>
                  <a:schemeClr val="tx1"/>
                </a:solidFill>
                <a:latin typeface="Arial" panose="020B0604020202020204" pitchFamily="34" charset="0"/>
                <a:ea typeface="宋体" panose="02010600030101010101" pitchFamily="2" charset="-122"/>
              </a:defRPr>
            </a:lvl3pPr>
            <a:lvl4pPr defTabSz="1019175">
              <a:defRPr>
                <a:solidFill>
                  <a:schemeClr val="tx1"/>
                </a:solidFill>
                <a:latin typeface="Arial" panose="020B0604020202020204" pitchFamily="34" charset="0"/>
                <a:ea typeface="宋体" panose="02010600030101010101" pitchFamily="2" charset="-122"/>
              </a:defRPr>
            </a:lvl4pPr>
            <a:lvl5pPr defTabSz="1019175">
              <a:defRPr>
                <a:solidFill>
                  <a:schemeClr val="tx1"/>
                </a:solidFill>
                <a:latin typeface="Arial" panose="020B0604020202020204" pitchFamily="34" charset="0"/>
                <a:ea typeface="宋体" panose="02010600030101010101" pitchFamily="2" charset="-122"/>
              </a:defRPr>
            </a:lvl5pPr>
            <a:lvl6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solidFill>
                  <a:srgbClr val="0000FF"/>
                </a:solidFill>
                <a:latin typeface="黑体" panose="02010609060101010101" pitchFamily="49" charset="-122"/>
                <a:ea typeface="黑体" panose="02010609060101010101" pitchFamily="49" charset="-122"/>
                <a:sym typeface="Calibri" panose="020F0502020204030204" pitchFamily="34" charset="0"/>
              </a:rPr>
              <a:t>元朝：宣政院</a:t>
            </a:r>
          </a:p>
        </p:txBody>
      </p:sp>
      <p:sp>
        <p:nvSpPr>
          <p:cNvPr id="14" name="Text Box 46"/>
          <p:cNvSpPr txBox="1">
            <a:spLocks noChangeArrowheads="1"/>
          </p:cNvSpPr>
          <p:nvPr/>
        </p:nvSpPr>
        <p:spPr bwMode="auto">
          <a:xfrm>
            <a:off x="1670845" y="4421034"/>
            <a:ext cx="2455862" cy="473075"/>
          </a:xfrm>
          <a:prstGeom prst="rect">
            <a:avLst/>
          </a:prstGeom>
          <a:solidFill>
            <a:srgbClr val="FFFF99"/>
          </a:solidFill>
          <a:ln>
            <a:noFill/>
          </a:ln>
        </p:spPr>
        <p:txBody>
          <a:bodyPr lIns="101890" tIns="50945" rIns="101890" bIns="50945">
            <a:spAutoFit/>
          </a:bodyPr>
          <a:lstStyle>
            <a:lvl1pPr defTabSz="1019175">
              <a:defRPr>
                <a:solidFill>
                  <a:schemeClr val="tx1"/>
                </a:solidFill>
                <a:latin typeface="Arial" panose="020B0604020202020204" pitchFamily="34" charset="0"/>
                <a:ea typeface="宋体" panose="02010600030101010101" pitchFamily="2" charset="-122"/>
              </a:defRPr>
            </a:lvl1pPr>
            <a:lvl2pPr defTabSz="1019175">
              <a:defRPr>
                <a:solidFill>
                  <a:schemeClr val="tx1"/>
                </a:solidFill>
                <a:latin typeface="Arial" panose="020B0604020202020204" pitchFamily="34" charset="0"/>
                <a:ea typeface="宋体" panose="02010600030101010101" pitchFamily="2" charset="-122"/>
              </a:defRPr>
            </a:lvl2pPr>
            <a:lvl3pPr defTabSz="1019175">
              <a:defRPr>
                <a:solidFill>
                  <a:schemeClr val="tx1"/>
                </a:solidFill>
                <a:latin typeface="Arial" panose="020B0604020202020204" pitchFamily="34" charset="0"/>
                <a:ea typeface="宋体" panose="02010600030101010101" pitchFamily="2" charset="-122"/>
              </a:defRPr>
            </a:lvl3pPr>
            <a:lvl4pPr defTabSz="1019175">
              <a:defRPr>
                <a:solidFill>
                  <a:schemeClr val="tx1"/>
                </a:solidFill>
                <a:latin typeface="Arial" panose="020B0604020202020204" pitchFamily="34" charset="0"/>
                <a:ea typeface="宋体" panose="02010600030101010101" pitchFamily="2" charset="-122"/>
              </a:defRPr>
            </a:lvl4pPr>
            <a:lvl5pPr defTabSz="1019175">
              <a:defRPr>
                <a:solidFill>
                  <a:schemeClr val="tx1"/>
                </a:solidFill>
                <a:latin typeface="Arial" panose="020B0604020202020204" pitchFamily="34" charset="0"/>
                <a:ea typeface="宋体" panose="02010600030101010101" pitchFamily="2" charset="-122"/>
              </a:defRPr>
            </a:lvl5pPr>
            <a:lvl6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solidFill>
                  <a:srgbClr val="0000FF"/>
                </a:solidFill>
                <a:latin typeface="黑体" panose="02010609060101010101" pitchFamily="49" charset="-122"/>
                <a:ea typeface="黑体" panose="02010609060101010101" pitchFamily="49" charset="-122"/>
                <a:sym typeface="Calibri" panose="020F0502020204030204" pitchFamily="34" charset="0"/>
              </a:rPr>
              <a:t>唐朝：和亲政策</a:t>
            </a:r>
          </a:p>
        </p:txBody>
      </p:sp>
      <p:sp>
        <p:nvSpPr>
          <p:cNvPr id="17" name="Text Box 48"/>
          <p:cNvSpPr txBox="1">
            <a:spLocks noChangeArrowheads="1"/>
          </p:cNvSpPr>
          <p:nvPr/>
        </p:nvSpPr>
        <p:spPr bwMode="auto">
          <a:xfrm>
            <a:off x="8203259" y="5596763"/>
            <a:ext cx="2444750" cy="471487"/>
          </a:xfrm>
          <a:prstGeom prst="rect">
            <a:avLst/>
          </a:prstGeom>
          <a:solidFill>
            <a:srgbClr val="FFFF99"/>
          </a:solidFill>
          <a:ln>
            <a:noFill/>
          </a:ln>
        </p:spPr>
        <p:txBody>
          <a:bodyPr lIns="101890" tIns="50945" rIns="101890" bIns="50945">
            <a:spAutoFit/>
          </a:bodyPr>
          <a:lstStyle>
            <a:lvl1pPr defTabSz="1019175">
              <a:defRPr>
                <a:solidFill>
                  <a:schemeClr val="tx1"/>
                </a:solidFill>
                <a:latin typeface="Arial" panose="020B0604020202020204" pitchFamily="34" charset="0"/>
                <a:ea typeface="宋体" panose="02010600030101010101" pitchFamily="2" charset="-122"/>
              </a:defRPr>
            </a:lvl1pPr>
            <a:lvl2pPr defTabSz="1019175">
              <a:defRPr>
                <a:solidFill>
                  <a:schemeClr val="tx1"/>
                </a:solidFill>
                <a:latin typeface="Arial" panose="020B0604020202020204" pitchFamily="34" charset="0"/>
                <a:ea typeface="宋体" panose="02010600030101010101" pitchFamily="2" charset="-122"/>
              </a:defRPr>
            </a:lvl2pPr>
            <a:lvl3pPr defTabSz="1019175">
              <a:defRPr>
                <a:solidFill>
                  <a:schemeClr val="tx1"/>
                </a:solidFill>
                <a:latin typeface="Arial" panose="020B0604020202020204" pitchFamily="34" charset="0"/>
                <a:ea typeface="宋体" panose="02010600030101010101" pitchFamily="2" charset="-122"/>
              </a:defRPr>
            </a:lvl3pPr>
            <a:lvl4pPr defTabSz="1019175">
              <a:defRPr>
                <a:solidFill>
                  <a:schemeClr val="tx1"/>
                </a:solidFill>
                <a:latin typeface="Arial" panose="020B0604020202020204" pitchFamily="34" charset="0"/>
                <a:ea typeface="宋体" panose="02010600030101010101" pitchFamily="2" charset="-122"/>
              </a:defRPr>
            </a:lvl4pPr>
            <a:lvl5pPr defTabSz="1019175">
              <a:defRPr>
                <a:solidFill>
                  <a:schemeClr val="tx1"/>
                </a:solidFill>
                <a:latin typeface="Arial" panose="020B0604020202020204" pitchFamily="34" charset="0"/>
                <a:ea typeface="宋体" panose="02010600030101010101" pitchFamily="2" charset="-122"/>
              </a:defRPr>
            </a:lvl5pPr>
            <a:lvl6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solidFill>
                  <a:srgbClr val="0000FF"/>
                </a:solidFill>
                <a:latin typeface="黑体" panose="02010609060101010101" pitchFamily="49" charset="-122"/>
                <a:ea typeface="黑体" panose="02010609060101010101" pitchFamily="49" charset="-122"/>
                <a:sym typeface="Calibri" panose="020F0502020204030204" pitchFamily="34" charset="0"/>
              </a:rPr>
              <a:t>清朝：设台湾府</a:t>
            </a:r>
          </a:p>
        </p:txBody>
      </p:sp>
      <p:sp>
        <p:nvSpPr>
          <p:cNvPr id="18" name="Text Box 48"/>
          <p:cNvSpPr txBox="1">
            <a:spLocks noChangeArrowheads="1"/>
          </p:cNvSpPr>
          <p:nvPr/>
        </p:nvSpPr>
        <p:spPr bwMode="auto">
          <a:xfrm>
            <a:off x="8203259" y="5060828"/>
            <a:ext cx="3054350" cy="471488"/>
          </a:xfrm>
          <a:prstGeom prst="rect">
            <a:avLst/>
          </a:prstGeom>
          <a:solidFill>
            <a:srgbClr val="FFFF99"/>
          </a:solidFill>
          <a:ln>
            <a:noFill/>
          </a:ln>
        </p:spPr>
        <p:txBody>
          <a:bodyPr lIns="101890" tIns="50945" rIns="101890" bIns="50945">
            <a:spAutoFit/>
          </a:bodyPr>
          <a:lstStyle>
            <a:lvl1pPr defTabSz="1019175">
              <a:defRPr>
                <a:solidFill>
                  <a:schemeClr val="tx1"/>
                </a:solidFill>
                <a:latin typeface="Arial" panose="020B0604020202020204" pitchFamily="34" charset="0"/>
                <a:ea typeface="宋体" panose="02010600030101010101" pitchFamily="2" charset="-122"/>
              </a:defRPr>
            </a:lvl1pPr>
            <a:lvl2pPr defTabSz="1019175">
              <a:defRPr>
                <a:solidFill>
                  <a:schemeClr val="tx1"/>
                </a:solidFill>
                <a:latin typeface="Arial" panose="020B0604020202020204" pitchFamily="34" charset="0"/>
                <a:ea typeface="宋体" panose="02010600030101010101" pitchFamily="2" charset="-122"/>
              </a:defRPr>
            </a:lvl2pPr>
            <a:lvl3pPr defTabSz="1019175">
              <a:defRPr>
                <a:solidFill>
                  <a:schemeClr val="tx1"/>
                </a:solidFill>
                <a:latin typeface="Arial" panose="020B0604020202020204" pitchFamily="34" charset="0"/>
                <a:ea typeface="宋体" panose="02010600030101010101" pitchFamily="2" charset="-122"/>
              </a:defRPr>
            </a:lvl3pPr>
            <a:lvl4pPr defTabSz="1019175">
              <a:defRPr>
                <a:solidFill>
                  <a:schemeClr val="tx1"/>
                </a:solidFill>
                <a:latin typeface="Arial" panose="020B0604020202020204" pitchFamily="34" charset="0"/>
                <a:ea typeface="宋体" panose="02010600030101010101" pitchFamily="2" charset="-122"/>
              </a:defRPr>
            </a:lvl4pPr>
            <a:lvl5pPr defTabSz="1019175">
              <a:defRPr>
                <a:solidFill>
                  <a:schemeClr val="tx1"/>
                </a:solidFill>
                <a:latin typeface="Arial" panose="020B0604020202020204" pitchFamily="34" charset="0"/>
                <a:ea typeface="宋体" panose="02010600030101010101" pitchFamily="2" charset="-122"/>
              </a:defRPr>
            </a:lvl5pPr>
            <a:lvl6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defTabSz="101917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solidFill>
                  <a:srgbClr val="0000FF"/>
                </a:solidFill>
                <a:latin typeface="黑体" panose="02010609060101010101" pitchFamily="49" charset="-122"/>
                <a:ea typeface="黑体" panose="02010609060101010101" pitchFamily="49" charset="-122"/>
                <a:sym typeface="Calibri" panose="020F0502020204030204" pitchFamily="34" charset="0"/>
              </a:rPr>
              <a:t>元朝：设澎湖巡检司</a:t>
            </a:r>
          </a:p>
        </p:txBody>
      </p:sp>
      <p:sp>
        <p:nvSpPr>
          <p:cNvPr id="11" name="矩形 10"/>
          <p:cNvSpPr>
            <a:spLocks noChangeArrowheads="1"/>
          </p:cNvSpPr>
          <p:nvPr/>
        </p:nvSpPr>
        <p:spPr bwMode="auto">
          <a:xfrm>
            <a:off x="7289800" y="5449887"/>
            <a:ext cx="906017" cy="523220"/>
          </a:xfrm>
          <a:prstGeom prst="rect">
            <a:avLst/>
          </a:prstGeom>
          <a:solidFill>
            <a:schemeClr val="bg1"/>
          </a:solidFill>
          <a:ln>
            <a:solidFill>
              <a:srgbClr val="FF0000"/>
            </a:solidFill>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b="1" dirty="0">
                <a:solidFill>
                  <a:srgbClr val="FF0000"/>
                </a:solidFill>
                <a:latin typeface="楷体" panose="02010609060101010101" pitchFamily="49" charset="-122"/>
                <a:ea typeface="楷体" panose="02010609060101010101" pitchFamily="49" charset="-122"/>
              </a:rPr>
              <a:t>台湾</a:t>
            </a:r>
          </a:p>
        </p:txBody>
      </p:sp>
      <p:sp>
        <p:nvSpPr>
          <p:cNvPr id="16" name="矩形 15"/>
          <p:cNvSpPr>
            <a:spLocks noChangeArrowheads="1"/>
          </p:cNvSpPr>
          <p:nvPr/>
        </p:nvSpPr>
        <p:spPr bwMode="auto">
          <a:xfrm>
            <a:off x="4118854" y="4406354"/>
            <a:ext cx="906017" cy="523220"/>
          </a:xfrm>
          <a:prstGeom prst="rect">
            <a:avLst/>
          </a:prstGeom>
          <a:solidFill>
            <a:schemeClr val="bg1"/>
          </a:solidFill>
          <a:ln>
            <a:solidFill>
              <a:srgbClr val="FF0000"/>
            </a:solidFill>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b="1" dirty="0">
                <a:solidFill>
                  <a:srgbClr val="FF0000"/>
                </a:solidFill>
                <a:latin typeface="楷体" panose="02010609060101010101" pitchFamily="49" charset="-122"/>
                <a:ea typeface="楷体" panose="02010609060101010101" pitchFamily="49" charset="-122"/>
              </a:rPr>
              <a:t>西藏</a:t>
            </a:r>
          </a:p>
        </p:txBody>
      </p:sp>
      <p:sp>
        <p:nvSpPr>
          <p:cNvPr id="19" name="矩形 18"/>
          <p:cNvSpPr>
            <a:spLocks noChangeArrowheads="1"/>
          </p:cNvSpPr>
          <p:nvPr/>
        </p:nvSpPr>
        <p:spPr bwMode="auto">
          <a:xfrm>
            <a:off x="3807458" y="3109631"/>
            <a:ext cx="906017" cy="523220"/>
          </a:xfrm>
          <a:prstGeom prst="rect">
            <a:avLst/>
          </a:prstGeom>
          <a:solidFill>
            <a:schemeClr val="bg1"/>
          </a:solidFill>
          <a:ln>
            <a:solidFill>
              <a:srgbClr val="FF0000"/>
            </a:solidFill>
          </a:ln>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b="1" dirty="0">
                <a:solidFill>
                  <a:srgbClr val="FF0000"/>
                </a:solidFill>
                <a:latin typeface="楷体" panose="02010609060101010101" pitchFamily="49" charset="-122"/>
                <a:ea typeface="楷体" panose="02010609060101010101" pitchFamily="49" charset="-122"/>
              </a:rPr>
              <a:t>新疆</a:t>
            </a:r>
          </a:p>
        </p:txBody>
      </p:sp>
    </p:spTree>
    <p:extLst>
      <p:ext uri="{BB962C8B-B14F-4D97-AF65-F5344CB8AC3E}">
        <p14:creationId xmlns:p14="http://schemas.microsoft.com/office/powerpoint/2010/main" val="3422407462"/>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dissolv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dissolv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dissolve">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dissolve">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dissolve">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dissolve">
                                      <p:cBhvr>
                                        <p:cTn id="5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0" grpId="0" bldLvl="0" animBg="1"/>
      <p:bldP spid="12" grpId="0" bldLvl="0" animBg="1"/>
      <p:bldP spid="13" grpId="0" bldLvl="0" animBg="1"/>
      <p:bldP spid="14" grpId="0" bldLvl="0" animBg="1"/>
      <p:bldP spid="17" grpId="0" bldLvl="0" animBg="1"/>
      <p:bldP spid="18" grpId="0" bldLvl="0" animBg="1"/>
      <p:bldP spid="11" grpId="0" animBg="1"/>
      <p:bldP spid="16"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16"/>
          <p:cNvSpPr txBox="1">
            <a:spLocks noChangeArrowheads="1"/>
          </p:cNvSpPr>
          <p:nvPr/>
        </p:nvSpPr>
        <p:spPr bwMode="auto">
          <a:xfrm>
            <a:off x="0" y="0"/>
            <a:ext cx="2502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dirty="0">
                <a:solidFill>
                  <a:srgbClr val="FF0000"/>
                </a:solidFill>
                <a:latin typeface="黑体" panose="02010609060101010101" pitchFamily="49" charset="-122"/>
                <a:ea typeface="黑体" panose="02010609060101010101" pitchFamily="49" charset="-122"/>
                <a:sym typeface="Calibri" panose="020F0502020204030204" pitchFamily="34" charset="0"/>
              </a:rPr>
              <a:t>3.</a:t>
            </a:r>
            <a:r>
              <a:rPr lang="zh-CN" altLang="en-US" sz="3600" b="1" dirty="0">
                <a:solidFill>
                  <a:srgbClr val="FF0000"/>
                </a:solidFill>
                <a:latin typeface="黑体" panose="02010609060101010101" pitchFamily="49" charset="-122"/>
                <a:ea typeface="黑体" panose="02010609060101010101" pitchFamily="49" charset="-122"/>
                <a:sym typeface="Calibri" panose="020F0502020204030204" pitchFamily="34" charset="0"/>
              </a:rPr>
              <a:t>对外关系</a:t>
            </a:r>
          </a:p>
        </p:txBody>
      </p:sp>
      <p:grpSp>
        <p:nvGrpSpPr>
          <p:cNvPr id="4" name="组合 3"/>
          <p:cNvGrpSpPr/>
          <p:nvPr/>
        </p:nvGrpSpPr>
        <p:grpSpPr>
          <a:xfrm>
            <a:off x="6098959" y="478839"/>
            <a:ext cx="5910031" cy="2558095"/>
            <a:chOff x="6098959" y="478839"/>
            <a:chExt cx="5910031" cy="2558095"/>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7815" y="478839"/>
              <a:ext cx="1781175" cy="2524125"/>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8959" y="478839"/>
              <a:ext cx="4128856" cy="2558095"/>
            </a:xfrm>
            <a:prstGeom prst="rect">
              <a:avLst/>
            </a:prstGeom>
          </p:spPr>
        </p:pic>
      </p:grpSp>
      <p:sp>
        <p:nvSpPr>
          <p:cNvPr id="5" name="内容占位符 2"/>
          <p:cNvSpPr txBox="1">
            <a:spLocks/>
          </p:cNvSpPr>
          <p:nvPr/>
        </p:nvSpPr>
        <p:spPr bwMode="auto">
          <a:xfrm>
            <a:off x="3434799" y="1124474"/>
            <a:ext cx="2305524"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buFont typeface="Arial" panose="020B0604020202020204" pitchFamily="34" charset="0"/>
              <a:buNone/>
            </a:pPr>
            <a:r>
              <a:rPr lang="zh-CN" altLang="en-US" sz="3200" b="1" dirty="0">
                <a:solidFill>
                  <a:srgbClr val="0000FF"/>
                </a:solidFill>
                <a:latin typeface="黑体" panose="02010609060101010101" pitchFamily="49" charset="-122"/>
                <a:ea typeface="黑体" panose="02010609060101010101" pitchFamily="49" charset="-122"/>
              </a:rPr>
              <a:t>郑和下西洋</a:t>
            </a:r>
          </a:p>
        </p:txBody>
      </p:sp>
      <p:sp>
        <p:nvSpPr>
          <p:cNvPr id="7" name="左箭头 6"/>
          <p:cNvSpPr/>
          <p:nvPr/>
        </p:nvSpPr>
        <p:spPr>
          <a:xfrm>
            <a:off x="5773992" y="1349511"/>
            <a:ext cx="422622" cy="156074"/>
          </a:xfrm>
          <a:prstGeom prst="leftArrow">
            <a:avLst/>
          </a:prstGeom>
          <a:solidFill>
            <a:srgbClr val="0000F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 name="文本框 16"/>
          <p:cNvSpPr txBox="1">
            <a:spLocks noChangeArrowheads="1"/>
          </p:cNvSpPr>
          <p:nvPr/>
        </p:nvSpPr>
        <p:spPr bwMode="auto">
          <a:xfrm>
            <a:off x="2415931" y="0"/>
            <a:ext cx="20377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dirty="0">
                <a:latin typeface="黑体" panose="02010609060101010101" pitchFamily="49" charset="-122"/>
                <a:ea typeface="黑体" panose="02010609060101010101" pitchFamily="49" charset="-122"/>
                <a:sym typeface="Calibri" panose="020F0502020204030204" pitchFamily="34" charset="0"/>
              </a:rPr>
              <a:t>——</a:t>
            </a:r>
            <a:r>
              <a:rPr lang="zh-CN" altLang="en-US" sz="3600" b="1" dirty="0">
                <a:latin typeface="黑体" panose="02010609060101010101" pitchFamily="49" charset="-122"/>
                <a:ea typeface="黑体" panose="02010609060101010101" pitchFamily="49" charset="-122"/>
                <a:sym typeface="Calibri" panose="020F0502020204030204" pitchFamily="34" charset="0"/>
              </a:rPr>
              <a:t>明朝</a:t>
            </a:r>
          </a:p>
        </p:txBody>
      </p:sp>
      <p:sp>
        <p:nvSpPr>
          <p:cNvPr id="10" name="矩形 9"/>
          <p:cNvSpPr/>
          <p:nvPr/>
        </p:nvSpPr>
        <p:spPr>
          <a:xfrm>
            <a:off x="261170" y="1671095"/>
            <a:ext cx="6096000" cy="1200329"/>
          </a:xfrm>
          <a:prstGeom prst="rect">
            <a:avLst/>
          </a:prstGeom>
        </p:spPr>
        <p:txBody>
          <a:bodyPr>
            <a:spAutoFit/>
          </a:bodyPr>
          <a:lstStyle/>
          <a:p>
            <a:r>
              <a:rPr lang="zh-CN" altLang="en-US" sz="2400" b="1" dirty="0">
                <a:latin typeface="楷体" panose="02010609060101010101" pitchFamily="49" charset="-122"/>
                <a:ea typeface="楷体" panose="02010609060101010101" pitchFamily="49" charset="-122"/>
              </a:rPr>
              <a:t>    增进了中国与亚非国家和地区的相互了解和友好往来；开创了亚非海上交通线；为人类的航海事业作出了伟大贡献。</a:t>
            </a:r>
          </a:p>
        </p:txBody>
      </p:sp>
      <p:grpSp>
        <p:nvGrpSpPr>
          <p:cNvPr id="14" name="组合 13"/>
          <p:cNvGrpSpPr/>
          <p:nvPr/>
        </p:nvGrpSpPr>
        <p:grpSpPr>
          <a:xfrm>
            <a:off x="5406530" y="3648362"/>
            <a:ext cx="6602460" cy="2957479"/>
            <a:chOff x="5406530" y="3648362"/>
            <a:chExt cx="6602460" cy="2957479"/>
          </a:xfrm>
        </p:grpSpPr>
        <p:pic>
          <p:nvPicPr>
            <p:cNvPr id="13" name="图片 12"/>
            <p:cNvPicPr>
              <a:picLocks noChangeAspect="1"/>
            </p:cNvPicPr>
            <p:nvPr/>
          </p:nvPicPr>
          <p:blipFill rotWithShape="1">
            <a:blip r:embed="rId4">
              <a:extLst>
                <a:ext uri="{28A0092B-C50C-407E-A947-70E740481C1C}">
                  <a14:useLocalDpi xmlns:a14="http://schemas.microsoft.com/office/drawing/2010/main" val="0"/>
                </a:ext>
              </a:extLst>
            </a:blip>
            <a:srcRect t="24246" r="45930" b="14290"/>
            <a:stretch/>
          </p:blipFill>
          <p:spPr>
            <a:xfrm>
              <a:off x="8680629" y="3648362"/>
              <a:ext cx="3328361" cy="1340888"/>
            </a:xfrm>
            <a:prstGeom prst="rect">
              <a:avLst/>
            </a:prstGeom>
          </p:spPr>
        </p:pic>
        <p:pic>
          <p:nvPicPr>
            <p:cNvPr id="11" name="图片 10"/>
            <p:cNvPicPr>
              <a:picLocks noChangeAspect="1"/>
            </p:cNvPicPr>
            <p:nvPr/>
          </p:nvPicPr>
          <p:blipFill rotWithShape="1">
            <a:blip r:embed="rId5">
              <a:extLst>
                <a:ext uri="{28A0092B-C50C-407E-A947-70E740481C1C}">
                  <a14:useLocalDpi xmlns:a14="http://schemas.microsoft.com/office/drawing/2010/main" val="0"/>
                </a:ext>
              </a:extLst>
            </a:blip>
            <a:srcRect l="-1" r="16429" b="3661"/>
            <a:stretch/>
          </p:blipFill>
          <p:spPr>
            <a:xfrm>
              <a:off x="5406530" y="4229190"/>
              <a:ext cx="4282566" cy="2376651"/>
            </a:xfrm>
            <a:prstGeom prst="snip1Rect">
              <a:avLst>
                <a:gd name="adj" fmla="val 50000"/>
              </a:avLst>
            </a:prstGeom>
          </p:spPr>
        </p:pic>
      </p:grpSp>
      <p:sp>
        <p:nvSpPr>
          <p:cNvPr id="15" name="内容占位符 2"/>
          <p:cNvSpPr txBox="1">
            <a:spLocks/>
          </p:cNvSpPr>
          <p:nvPr/>
        </p:nvSpPr>
        <p:spPr bwMode="auto">
          <a:xfrm>
            <a:off x="2502608" y="5058762"/>
            <a:ext cx="2305524"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buFont typeface="Arial" panose="020B0604020202020204" pitchFamily="34" charset="0"/>
              <a:buNone/>
            </a:pPr>
            <a:r>
              <a:rPr lang="zh-CN" altLang="en-US" sz="3200" b="1" dirty="0">
                <a:solidFill>
                  <a:srgbClr val="0000FF"/>
                </a:solidFill>
                <a:latin typeface="黑体" panose="02010609060101010101" pitchFamily="49" charset="-122"/>
                <a:ea typeface="黑体" panose="02010609060101010101" pitchFamily="49" charset="-122"/>
              </a:rPr>
              <a:t>戚继光抗倭</a:t>
            </a:r>
          </a:p>
        </p:txBody>
      </p:sp>
      <p:sp>
        <p:nvSpPr>
          <p:cNvPr id="16" name="左箭头 15"/>
          <p:cNvSpPr/>
          <p:nvPr/>
        </p:nvSpPr>
        <p:spPr>
          <a:xfrm>
            <a:off x="4841801" y="5283799"/>
            <a:ext cx="422622" cy="156074"/>
          </a:xfrm>
          <a:prstGeom prst="leftArrow">
            <a:avLst/>
          </a:prstGeom>
          <a:solidFill>
            <a:srgbClr val="0000F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 name="内容占位符 2"/>
          <p:cNvSpPr txBox="1">
            <a:spLocks/>
          </p:cNvSpPr>
          <p:nvPr/>
        </p:nvSpPr>
        <p:spPr bwMode="auto">
          <a:xfrm>
            <a:off x="9703466" y="5480839"/>
            <a:ext cx="2305524"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buFont typeface="Arial" panose="020B0604020202020204" pitchFamily="34" charset="0"/>
              <a:buNone/>
            </a:pPr>
            <a:r>
              <a:rPr lang="zh-CN" altLang="en-US" sz="3600" b="1"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民族英雄</a:t>
            </a:r>
          </a:p>
        </p:txBody>
      </p:sp>
    </p:spTree>
    <p:extLst>
      <p:ext uri="{BB962C8B-B14F-4D97-AF65-F5344CB8AC3E}">
        <p14:creationId xmlns:p14="http://schemas.microsoft.com/office/powerpoint/2010/main" val="3401112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80">
                                          <p:stCondLst>
                                            <p:cond delay="0"/>
                                          </p:stCondLst>
                                        </p:cTn>
                                        <p:tgtEl>
                                          <p:spTgt spid="5"/>
                                        </p:tgtEl>
                                      </p:cBhvr>
                                    </p:animEffect>
                                    <p:anim calcmode="lin" valueType="num">
                                      <p:cBhvr>
                                        <p:cTn id="2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8" dur="26">
                                          <p:stCondLst>
                                            <p:cond delay="650"/>
                                          </p:stCondLst>
                                        </p:cTn>
                                        <p:tgtEl>
                                          <p:spTgt spid="5"/>
                                        </p:tgtEl>
                                      </p:cBhvr>
                                      <p:to x="100000" y="60000"/>
                                    </p:animScale>
                                    <p:animScale>
                                      <p:cBhvr>
                                        <p:cTn id="29" dur="166" decel="50000">
                                          <p:stCondLst>
                                            <p:cond delay="676"/>
                                          </p:stCondLst>
                                        </p:cTn>
                                        <p:tgtEl>
                                          <p:spTgt spid="5"/>
                                        </p:tgtEl>
                                      </p:cBhvr>
                                      <p:to x="100000" y="100000"/>
                                    </p:animScale>
                                    <p:animScale>
                                      <p:cBhvr>
                                        <p:cTn id="30" dur="26">
                                          <p:stCondLst>
                                            <p:cond delay="1312"/>
                                          </p:stCondLst>
                                        </p:cTn>
                                        <p:tgtEl>
                                          <p:spTgt spid="5"/>
                                        </p:tgtEl>
                                      </p:cBhvr>
                                      <p:to x="100000" y="80000"/>
                                    </p:animScale>
                                    <p:animScale>
                                      <p:cBhvr>
                                        <p:cTn id="31" dur="166" decel="50000">
                                          <p:stCondLst>
                                            <p:cond delay="1338"/>
                                          </p:stCondLst>
                                        </p:cTn>
                                        <p:tgtEl>
                                          <p:spTgt spid="5"/>
                                        </p:tgtEl>
                                      </p:cBhvr>
                                      <p:to x="100000" y="100000"/>
                                    </p:animScale>
                                    <p:animScale>
                                      <p:cBhvr>
                                        <p:cTn id="32" dur="26">
                                          <p:stCondLst>
                                            <p:cond delay="1642"/>
                                          </p:stCondLst>
                                        </p:cTn>
                                        <p:tgtEl>
                                          <p:spTgt spid="5"/>
                                        </p:tgtEl>
                                      </p:cBhvr>
                                      <p:to x="100000" y="90000"/>
                                    </p:animScale>
                                    <p:animScale>
                                      <p:cBhvr>
                                        <p:cTn id="33" dur="166" decel="50000">
                                          <p:stCondLst>
                                            <p:cond delay="1668"/>
                                          </p:stCondLst>
                                        </p:cTn>
                                        <p:tgtEl>
                                          <p:spTgt spid="5"/>
                                        </p:tgtEl>
                                      </p:cBhvr>
                                      <p:to x="100000" y="100000"/>
                                    </p:animScale>
                                    <p:animScale>
                                      <p:cBhvr>
                                        <p:cTn id="34" dur="26">
                                          <p:stCondLst>
                                            <p:cond delay="1808"/>
                                          </p:stCondLst>
                                        </p:cTn>
                                        <p:tgtEl>
                                          <p:spTgt spid="5"/>
                                        </p:tgtEl>
                                      </p:cBhvr>
                                      <p:to x="100000" y="95000"/>
                                    </p:animScale>
                                    <p:animScale>
                                      <p:cBhvr>
                                        <p:cTn id="35" dur="166" decel="50000">
                                          <p:stCondLst>
                                            <p:cond delay="1834"/>
                                          </p:stCondLst>
                                        </p:cTn>
                                        <p:tgtEl>
                                          <p:spTgt spid="5"/>
                                        </p:tgtEl>
                                      </p:cBhvr>
                                      <p:to x="100000" y="100000"/>
                                    </p:animScale>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randombar(horizontal)">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randombar(horizontal)">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26"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wipe(down)">
                                      <p:cBhvr>
                                        <p:cTn id="55" dur="580">
                                          <p:stCondLst>
                                            <p:cond delay="0"/>
                                          </p:stCondLst>
                                        </p:cTn>
                                        <p:tgtEl>
                                          <p:spTgt spid="15"/>
                                        </p:tgtEl>
                                      </p:cBhvr>
                                    </p:animEffect>
                                    <p:anim calcmode="lin" valueType="num">
                                      <p:cBhvr>
                                        <p:cTn id="56"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61" dur="26">
                                          <p:stCondLst>
                                            <p:cond delay="650"/>
                                          </p:stCondLst>
                                        </p:cTn>
                                        <p:tgtEl>
                                          <p:spTgt spid="15"/>
                                        </p:tgtEl>
                                      </p:cBhvr>
                                      <p:to x="100000" y="60000"/>
                                    </p:animScale>
                                    <p:animScale>
                                      <p:cBhvr>
                                        <p:cTn id="62" dur="166" decel="50000">
                                          <p:stCondLst>
                                            <p:cond delay="676"/>
                                          </p:stCondLst>
                                        </p:cTn>
                                        <p:tgtEl>
                                          <p:spTgt spid="15"/>
                                        </p:tgtEl>
                                      </p:cBhvr>
                                      <p:to x="100000" y="100000"/>
                                    </p:animScale>
                                    <p:animScale>
                                      <p:cBhvr>
                                        <p:cTn id="63" dur="26">
                                          <p:stCondLst>
                                            <p:cond delay="1312"/>
                                          </p:stCondLst>
                                        </p:cTn>
                                        <p:tgtEl>
                                          <p:spTgt spid="15"/>
                                        </p:tgtEl>
                                      </p:cBhvr>
                                      <p:to x="100000" y="80000"/>
                                    </p:animScale>
                                    <p:animScale>
                                      <p:cBhvr>
                                        <p:cTn id="64" dur="166" decel="50000">
                                          <p:stCondLst>
                                            <p:cond delay="1338"/>
                                          </p:stCondLst>
                                        </p:cTn>
                                        <p:tgtEl>
                                          <p:spTgt spid="15"/>
                                        </p:tgtEl>
                                      </p:cBhvr>
                                      <p:to x="100000" y="100000"/>
                                    </p:animScale>
                                    <p:animScale>
                                      <p:cBhvr>
                                        <p:cTn id="65" dur="26">
                                          <p:stCondLst>
                                            <p:cond delay="1642"/>
                                          </p:stCondLst>
                                        </p:cTn>
                                        <p:tgtEl>
                                          <p:spTgt spid="15"/>
                                        </p:tgtEl>
                                      </p:cBhvr>
                                      <p:to x="100000" y="90000"/>
                                    </p:animScale>
                                    <p:animScale>
                                      <p:cBhvr>
                                        <p:cTn id="66" dur="166" decel="50000">
                                          <p:stCondLst>
                                            <p:cond delay="1668"/>
                                          </p:stCondLst>
                                        </p:cTn>
                                        <p:tgtEl>
                                          <p:spTgt spid="15"/>
                                        </p:tgtEl>
                                      </p:cBhvr>
                                      <p:to x="100000" y="100000"/>
                                    </p:animScale>
                                    <p:animScale>
                                      <p:cBhvr>
                                        <p:cTn id="67" dur="26">
                                          <p:stCondLst>
                                            <p:cond delay="1808"/>
                                          </p:stCondLst>
                                        </p:cTn>
                                        <p:tgtEl>
                                          <p:spTgt spid="15"/>
                                        </p:tgtEl>
                                      </p:cBhvr>
                                      <p:to x="100000" y="95000"/>
                                    </p:animScale>
                                    <p:animScale>
                                      <p:cBhvr>
                                        <p:cTn id="68" dur="166" decel="50000">
                                          <p:stCondLst>
                                            <p:cond delay="1834"/>
                                          </p:stCondLst>
                                        </p:cTn>
                                        <p:tgtEl>
                                          <p:spTgt spid="15"/>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26" presetClass="entr" presetSubtype="0" fill="hold" grpId="0" nodeType="click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wipe(down)">
                                      <p:cBhvr>
                                        <p:cTn id="73" dur="580">
                                          <p:stCondLst>
                                            <p:cond delay="0"/>
                                          </p:stCondLst>
                                        </p:cTn>
                                        <p:tgtEl>
                                          <p:spTgt spid="17"/>
                                        </p:tgtEl>
                                      </p:cBhvr>
                                    </p:animEffect>
                                    <p:anim calcmode="lin" valueType="num">
                                      <p:cBhvr>
                                        <p:cTn id="74"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79" dur="26">
                                          <p:stCondLst>
                                            <p:cond delay="650"/>
                                          </p:stCondLst>
                                        </p:cTn>
                                        <p:tgtEl>
                                          <p:spTgt spid="17"/>
                                        </p:tgtEl>
                                      </p:cBhvr>
                                      <p:to x="100000" y="60000"/>
                                    </p:animScale>
                                    <p:animScale>
                                      <p:cBhvr>
                                        <p:cTn id="80" dur="166" decel="50000">
                                          <p:stCondLst>
                                            <p:cond delay="676"/>
                                          </p:stCondLst>
                                        </p:cTn>
                                        <p:tgtEl>
                                          <p:spTgt spid="17"/>
                                        </p:tgtEl>
                                      </p:cBhvr>
                                      <p:to x="100000" y="100000"/>
                                    </p:animScale>
                                    <p:animScale>
                                      <p:cBhvr>
                                        <p:cTn id="81" dur="26">
                                          <p:stCondLst>
                                            <p:cond delay="1312"/>
                                          </p:stCondLst>
                                        </p:cTn>
                                        <p:tgtEl>
                                          <p:spTgt spid="17"/>
                                        </p:tgtEl>
                                      </p:cBhvr>
                                      <p:to x="100000" y="80000"/>
                                    </p:animScale>
                                    <p:animScale>
                                      <p:cBhvr>
                                        <p:cTn id="82" dur="166" decel="50000">
                                          <p:stCondLst>
                                            <p:cond delay="1338"/>
                                          </p:stCondLst>
                                        </p:cTn>
                                        <p:tgtEl>
                                          <p:spTgt spid="17"/>
                                        </p:tgtEl>
                                      </p:cBhvr>
                                      <p:to x="100000" y="100000"/>
                                    </p:animScale>
                                    <p:animScale>
                                      <p:cBhvr>
                                        <p:cTn id="83" dur="26">
                                          <p:stCondLst>
                                            <p:cond delay="1642"/>
                                          </p:stCondLst>
                                        </p:cTn>
                                        <p:tgtEl>
                                          <p:spTgt spid="17"/>
                                        </p:tgtEl>
                                      </p:cBhvr>
                                      <p:to x="100000" y="90000"/>
                                    </p:animScale>
                                    <p:animScale>
                                      <p:cBhvr>
                                        <p:cTn id="84" dur="166" decel="50000">
                                          <p:stCondLst>
                                            <p:cond delay="1668"/>
                                          </p:stCondLst>
                                        </p:cTn>
                                        <p:tgtEl>
                                          <p:spTgt spid="17"/>
                                        </p:tgtEl>
                                      </p:cBhvr>
                                      <p:to x="100000" y="100000"/>
                                    </p:animScale>
                                    <p:animScale>
                                      <p:cBhvr>
                                        <p:cTn id="85" dur="26">
                                          <p:stCondLst>
                                            <p:cond delay="1808"/>
                                          </p:stCondLst>
                                        </p:cTn>
                                        <p:tgtEl>
                                          <p:spTgt spid="17"/>
                                        </p:tgtEl>
                                      </p:cBhvr>
                                      <p:to x="100000" y="95000"/>
                                    </p:animScale>
                                    <p:animScale>
                                      <p:cBhvr>
                                        <p:cTn id="86"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9" grpId="0"/>
      <p:bldP spid="10" grpId="0"/>
      <p:bldP spid="15" grpId="0"/>
      <p:bldP spid="16" grpId="0" animBg="1"/>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下箭头 4"/>
          <p:cNvSpPr/>
          <p:nvPr/>
        </p:nvSpPr>
        <p:spPr>
          <a:xfrm>
            <a:off x="7544281" y="1963877"/>
            <a:ext cx="195309" cy="390618"/>
          </a:xfrm>
          <a:prstGeom prst="down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044151" y="2230393"/>
            <a:ext cx="3057247" cy="584775"/>
          </a:xfrm>
          <a:prstGeom prst="rect">
            <a:avLst/>
          </a:prstGeom>
        </p:spPr>
        <p:txBody>
          <a:bodyPr wrap="none">
            <a:spAutoFit/>
          </a:bodyPr>
          <a:lstStyle/>
          <a:p>
            <a:r>
              <a:rPr lang="zh-CN" altLang="en-US" sz="3200" b="1" dirty="0">
                <a:solidFill>
                  <a:srgbClr val="0000FF"/>
                </a:solidFill>
                <a:latin typeface="黑体" panose="02010609060101010101" pitchFamily="49" charset="-122"/>
                <a:ea typeface="黑体" panose="02010609060101010101" pitchFamily="49" charset="-122"/>
              </a:rPr>
              <a:t>郑成功收复台湾</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57" y="2755898"/>
            <a:ext cx="4648072" cy="3804699"/>
          </a:xfrm>
          <a:prstGeom prst="rect">
            <a:avLst/>
          </a:prstGeom>
        </p:spPr>
      </p:pic>
      <p:sp>
        <p:nvSpPr>
          <p:cNvPr id="8" name="文本框 16"/>
          <p:cNvSpPr txBox="1">
            <a:spLocks noChangeArrowheads="1"/>
          </p:cNvSpPr>
          <p:nvPr/>
        </p:nvSpPr>
        <p:spPr bwMode="auto">
          <a:xfrm>
            <a:off x="0" y="0"/>
            <a:ext cx="2502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dirty="0">
                <a:solidFill>
                  <a:srgbClr val="FF0000"/>
                </a:solidFill>
                <a:latin typeface="黑体" panose="02010609060101010101" pitchFamily="49" charset="-122"/>
                <a:ea typeface="黑体" panose="02010609060101010101" pitchFamily="49" charset="-122"/>
                <a:sym typeface="Calibri" panose="020F0502020204030204" pitchFamily="34" charset="0"/>
              </a:rPr>
              <a:t>3.</a:t>
            </a:r>
            <a:r>
              <a:rPr lang="zh-CN" altLang="en-US" sz="3600" b="1" dirty="0">
                <a:solidFill>
                  <a:srgbClr val="FF0000"/>
                </a:solidFill>
                <a:latin typeface="黑体" panose="02010609060101010101" pitchFamily="49" charset="-122"/>
                <a:ea typeface="黑体" panose="02010609060101010101" pitchFamily="49" charset="-122"/>
                <a:sym typeface="Calibri" panose="020F0502020204030204" pitchFamily="34" charset="0"/>
              </a:rPr>
              <a:t>对外关系</a:t>
            </a:r>
          </a:p>
        </p:txBody>
      </p:sp>
      <p:sp>
        <p:nvSpPr>
          <p:cNvPr id="9" name="文本框 16"/>
          <p:cNvSpPr txBox="1">
            <a:spLocks noChangeArrowheads="1"/>
          </p:cNvSpPr>
          <p:nvPr/>
        </p:nvSpPr>
        <p:spPr bwMode="auto">
          <a:xfrm>
            <a:off x="2415931" y="0"/>
            <a:ext cx="20377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dirty="0">
                <a:latin typeface="黑体" panose="02010609060101010101" pitchFamily="49" charset="-122"/>
                <a:ea typeface="黑体" panose="02010609060101010101" pitchFamily="49" charset="-122"/>
                <a:sym typeface="Calibri" panose="020F0502020204030204" pitchFamily="34" charset="0"/>
              </a:rPr>
              <a:t>——</a:t>
            </a:r>
            <a:r>
              <a:rPr lang="zh-CN" altLang="en-US" sz="3600" b="1" dirty="0">
                <a:latin typeface="黑体" panose="02010609060101010101" pitchFamily="49" charset="-122"/>
                <a:ea typeface="黑体" panose="02010609060101010101" pitchFamily="49" charset="-122"/>
                <a:sym typeface="Calibri" panose="020F0502020204030204" pitchFamily="34" charset="0"/>
              </a:rPr>
              <a:t>清朝</a:t>
            </a:r>
          </a:p>
        </p:txBody>
      </p:sp>
      <p:sp>
        <p:nvSpPr>
          <p:cNvPr id="10" name="椭圆 9"/>
          <p:cNvSpPr/>
          <p:nvPr/>
        </p:nvSpPr>
        <p:spPr>
          <a:xfrm>
            <a:off x="4193293" y="2944066"/>
            <a:ext cx="1136342" cy="779309"/>
          </a:xfrm>
          <a:prstGeom prst="ellipse">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rot="2424659">
            <a:off x="5189629" y="3673909"/>
            <a:ext cx="855805" cy="149846"/>
          </a:xfrm>
          <a:prstGeom prst="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内容占位符 2"/>
          <p:cNvSpPr txBox="1">
            <a:spLocks/>
          </p:cNvSpPr>
          <p:nvPr/>
        </p:nvSpPr>
        <p:spPr bwMode="auto">
          <a:xfrm>
            <a:off x="5639972" y="4331830"/>
            <a:ext cx="6010949" cy="1263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buNone/>
            </a:pPr>
            <a:r>
              <a:rPr lang="zh-CN" altLang="en-US" sz="3200" b="1" dirty="0">
                <a:solidFill>
                  <a:srgbClr val="0000FF"/>
                </a:solidFill>
                <a:latin typeface="黑体" panose="02010609060101010101" pitchFamily="49" charset="-122"/>
                <a:ea typeface="黑体" panose="02010609060101010101" pitchFamily="49" charset="-122"/>
              </a:rPr>
              <a:t>康熙帝打败沙俄，取得雅克萨之战胜利，签订</a:t>
            </a:r>
            <a:r>
              <a:rPr lang="en-US" altLang="zh-CN" sz="3200" b="1" dirty="0">
                <a:solidFill>
                  <a:srgbClr val="0000FF"/>
                </a:solidFill>
                <a:latin typeface="黑体" panose="02010609060101010101" pitchFamily="49" charset="-122"/>
                <a:ea typeface="黑体" panose="02010609060101010101" pitchFamily="49" charset="-122"/>
              </a:rPr>
              <a:t>《</a:t>
            </a:r>
            <a:r>
              <a:rPr lang="zh-CN" altLang="en-US" sz="3200" b="1" dirty="0">
                <a:solidFill>
                  <a:srgbClr val="0000FF"/>
                </a:solidFill>
                <a:latin typeface="黑体" panose="02010609060101010101" pitchFamily="49" charset="-122"/>
                <a:ea typeface="黑体" panose="02010609060101010101" pitchFamily="49" charset="-122"/>
              </a:rPr>
              <a:t>尼布楚条约</a:t>
            </a:r>
            <a:r>
              <a:rPr lang="en-US" altLang="zh-CN" sz="3200" b="1" dirty="0">
                <a:solidFill>
                  <a:srgbClr val="0000FF"/>
                </a:solidFill>
                <a:latin typeface="黑体" panose="02010609060101010101" pitchFamily="49" charset="-122"/>
                <a:ea typeface="黑体" panose="02010609060101010101" pitchFamily="49" charset="-122"/>
              </a:rPr>
              <a:t>》</a:t>
            </a:r>
            <a:endParaRPr lang="zh-CN" altLang="en-US" sz="3200" b="1" dirty="0">
              <a:solidFill>
                <a:srgbClr val="0000FF"/>
              </a:solidFill>
              <a:latin typeface="黑体" panose="02010609060101010101" pitchFamily="49" charset="-122"/>
              <a:ea typeface="黑体" panose="02010609060101010101" pitchFamily="49" charset="-122"/>
            </a:endParaRPr>
          </a:p>
        </p:txBody>
      </p:sp>
      <p:grpSp>
        <p:nvGrpSpPr>
          <p:cNvPr id="14" name="组合 13"/>
          <p:cNvGrpSpPr/>
          <p:nvPr/>
        </p:nvGrpSpPr>
        <p:grpSpPr>
          <a:xfrm>
            <a:off x="2945297" y="711358"/>
            <a:ext cx="8705624" cy="2476500"/>
            <a:chOff x="3309281" y="729302"/>
            <a:chExt cx="8705624" cy="247650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9281" y="805612"/>
              <a:ext cx="7156101" cy="1186039"/>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76605" y="729302"/>
              <a:ext cx="1638300" cy="2476500"/>
            </a:xfrm>
            <a:prstGeom prst="ellipse">
              <a:avLst/>
            </a:prstGeom>
          </p:spPr>
        </p:pic>
      </p:grpSp>
      <p:sp>
        <p:nvSpPr>
          <p:cNvPr id="18" name="内容占位符 2"/>
          <p:cNvSpPr txBox="1">
            <a:spLocks/>
          </p:cNvSpPr>
          <p:nvPr/>
        </p:nvSpPr>
        <p:spPr bwMode="auto">
          <a:xfrm>
            <a:off x="9818875" y="3173663"/>
            <a:ext cx="2305524"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buFont typeface="Arial" panose="020B0604020202020204" pitchFamily="34" charset="0"/>
              <a:buNone/>
            </a:pPr>
            <a:r>
              <a:rPr lang="zh-CN" altLang="en-US" sz="3600" b="1"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民族英雄</a:t>
            </a:r>
          </a:p>
        </p:txBody>
      </p:sp>
    </p:spTree>
    <p:extLst>
      <p:ext uri="{BB962C8B-B14F-4D97-AF65-F5344CB8AC3E}">
        <p14:creationId xmlns:p14="http://schemas.microsoft.com/office/powerpoint/2010/main" val="218184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randombar(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down)">
                                      <p:cBhvr>
                                        <p:cTn id="29" dur="580">
                                          <p:stCondLst>
                                            <p:cond delay="0"/>
                                          </p:stCondLst>
                                        </p:cTn>
                                        <p:tgtEl>
                                          <p:spTgt spid="18"/>
                                        </p:tgtEl>
                                      </p:cBhvr>
                                    </p:animEffect>
                                    <p:anim calcmode="lin" valueType="num">
                                      <p:cBhvr>
                                        <p:cTn id="30"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35" dur="26">
                                          <p:stCondLst>
                                            <p:cond delay="650"/>
                                          </p:stCondLst>
                                        </p:cTn>
                                        <p:tgtEl>
                                          <p:spTgt spid="18"/>
                                        </p:tgtEl>
                                      </p:cBhvr>
                                      <p:to x="100000" y="60000"/>
                                    </p:animScale>
                                    <p:animScale>
                                      <p:cBhvr>
                                        <p:cTn id="36" dur="166" decel="50000">
                                          <p:stCondLst>
                                            <p:cond delay="676"/>
                                          </p:stCondLst>
                                        </p:cTn>
                                        <p:tgtEl>
                                          <p:spTgt spid="18"/>
                                        </p:tgtEl>
                                      </p:cBhvr>
                                      <p:to x="100000" y="100000"/>
                                    </p:animScale>
                                    <p:animScale>
                                      <p:cBhvr>
                                        <p:cTn id="37" dur="26">
                                          <p:stCondLst>
                                            <p:cond delay="1312"/>
                                          </p:stCondLst>
                                        </p:cTn>
                                        <p:tgtEl>
                                          <p:spTgt spid="18"/>
                                        </p:tgtEl>
                                      </p:cBhvr>
                                      <p:to x="100000" y="80000"/>
                                    </p:animScale>
                                    <p:animScale>
                                      <p:cBhvr>
                                        <p:cTn id="38" dur="166" decel="50000">
                                          <p:stCondLst>
                                            <p:cond delay="1338"/>
                                          </p:stCondLst>
                                        </p:cTn>
                                        <p:tgtEl>
                                          <p:spTgt spid="18"/>
                                        </p:tgtEl>
                                      </p:cBhvr>
                                      <p:to x="100000" y="100000"/>
                                    </p:animScale>
                                    <p:animScale>
                                      <p:cBhvr>
                                        <p:cTn id="39" dur="26">
                                          <p:stCondLst>
                                            <p:cond delay="1642"/>
                                          </p:stCondLst>
                                        </p:cTn>
                                        <p:tgtEl>
                                          <p:spTgt spid="18"/>
                                        </p:tgtEl>
                                      </p:cBhvr>
                                      <p:to x="100000" y="90000"/>
                                    </p:animScale>
                                    <p:animScale>
                                      <p:cBhvr>
                                        <p:cTn id="40" dur="166" decel="50000">
                                          <p:stCondLst>
                                            <p:cond delay="1668"/>
                                          </p:stCondLst>
                                        </p:cTn>
                                        <p:tgtEl>
                                          <p:spTgt spid="18"/>
                                        </p:tgtEl>
                                      </p:cBhvr>
                                      <p:to x="100000" y="100000"/>
                                    </p:animScale>
                                    <p:animScale>
                                      <p:cBhvr>
                                        <p:cTn id="41" dur="26">
                                          <p:stCondLst>
                                            <p:cond delay="1808"/>
                                          </p:stCondLst>
                                        </p:cTn>
                                        <p:tgtEl>
                                          <p:spTgt spid="18"/>
                                        </p:tgtEl>
                                      </p:cBhvr>
                                      <p:to x="100000" y="95000"/>
                                    </p:animScale>
                                    <p:animScale>
                                      <p:cBhvr>
                                        <p:cTn id="42" dur="166" decel="50000">
                                          <p:stCondLst>
                                            <p:cond delay="1834"/>
                                          </p:stCondLst>
                                        </p:cTn>
                                        <p:tgtEl>
                                          <p:spTgt spid="18"/>
                                        </p:tgtEl>
                                      </p:cBhvr>
                                      <p:to x="100000" y="100000"/>
                                    </p:animScale>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randombar(horizontal)">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26" presetClass="entr" presetSubtype="0"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wipe(down)">
                                      <p:cBhvr>
                                        <p:cTn id="62" dur="580">
                                          <p:stCondLst>
                                            <p:cond delay="0"/>
                                          </p:stCondLst>
                                        </p:cTn>
                                        <p:tgtEl>
                                          <p:spTgt spid="12"/>
                                        </p:tgtEl>
                                      </p:cBhvr>
                                    </p:animEffect>
                                    <p:anim calcmode="lin" valueType="num">
                                      <p:cBhvr>
                                        <p:cTn id="63"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64"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65"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66"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67"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68" dur="26">
                                          <p:stCondLst>
                                            <p:cond delay="650"/>
                                          </p:stCondLst>
                                        </p:cTn>
                                        <p:tgtEl>
                                          <p:spTgt spid="12"/>
                                        </p:tgtEl>
                                      </p:cBhvr>
                                      <p:to x="100000" y="60000"/>
                                    </p:animScale>
                                    <p:animScale>
                                      <p:cBhvr>
                                        <p:cTn id="69" dur="166" decel="50000">
                                          <p:stCondLst>
                                            <p:cond delay="676"/>
                                          </p:stCondLst>
                                        </p:cTn>
                                        <p:tgtEl>
                                          <p:spTgt spid="12"/>
                                        </p:tgtEl>
                                      </p:cBhvr>
                                      <p:to x="100000" y="100000"/>
                                    </p:animScale>
                                    <p:animScale>
                                      <p:cBhvr>
                                        <p:cTn id="70" dur="26">
                                          <p:stCondLst>
                                            <p:cond delay="1312"/>
                                          </p:stCondLst>
                                        </p:cTn>
                                        <p:tgtEl>
                                          <p:spTgt spid="12"/>
                                        </p:tgtEl>
                                      </p:cBhvr>
                                      <p:to x="100000" y="80000"/>
                                    </p:animScale>
                                    <p:animScale>
                                      <p:cBhvr>
                                        <p:cTn id="71" dur="166" decel="50000">
                                          <p:stCondLst>
                                            <p:cond delay="1338"/>
                                          </p:stCondLst>
                                        </p:cTn>
                                        <p:tgtEl>
                                          <p:spTgt spid="12"/>
                                        </p:tgtEl>
                                      </p:cBhvr>
                                      <p:to x="100000" y="100000"/>
                                    </p:animScale>
                                    <p:animScale>
                                      <p:cBhvr>
                                        <p:cTn id="72" dur="26">
                                          <p:stCondLst>
                                            <p:cond delay="1642"/>
                                          </p:stCondLst>
                                        </p:cTn>
                                        <p:tgtEl>
                                          <p:spTgt spid="12"/>
                                        </p:tgtEl>
                                      </p:cBhvr>
                                      <p:to x="100000" y="90000"/>
                                    </p:animScale>
                                    <p:animScale>
                                      <p:cBhvr>
                                        <p:cTn id="73" dur="166" decel="50000">
                                          <p:stCondLst>
                                            <p:cond delay="1668"/>
                                          </p:stCondLst>
                                        </p:cTn>
                                        <p:tgtEl>
                                          <p:spTgt spid="12"/>
                                        </p:tgtEl>
                                      </p:cBhvr>
                                      <p:to x="100000" y="100000"/>
                                    </p:animScale>
                                    <p:animScale>
                                      <p:cBhvr>
                                        <p:cTn id="74" dur="26">
                                          <p:stCondLst>
                                            <p:cond delay="1808"/>
                                          </p:stCondLst>
                                        </p:cTn>
                                        <p:tgtEl>
                                          <p:spTgt spid="12"/>
                                        </p:tgtEl>
                                      </p:cBhvr>
                                      <p:to x="100000" y="95000"/>
                                    </p:animScale>
                                    <p:animScale>
                                      <p:cBhvr>
                                        <p:cTn id="75"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P spid="10" grpId="0" animBg="1"/>
      <p:bldP spid="11" grpId="0" animBg="1"/>
      <p:bldP spid="12"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443494" y="2395226"/>
            <a:ext cx="2888932" cy="553998"/>
          </a:xfrm>
          <a:prstGeom prst="rect">
            <a:avLst/>
          </a:prstGeom>
        </p:spPr>
        <p:txBody>
          <a:bodyPr wrap="none">
            <a:spAutoFit/>
          </a:bodyPr>
          <a:lstStyle/>
          <a:p>
            <a:r>
              <a:rPr lang="zh-CN" altLang="en-US" sz="3000" b="1" dirty="0">
                <a:solidFill>
                  <a:srgbClr val="0000FF"/>
                </a:solidFill>
                <a:latin typeface="黑体" panose="02010609060101010101" pitchFamily="49" charset="-122"/>
                <a:ea typeface="黑体" panose="02010609060101010101" pitchFamily="49" charset="-122"/>
              </a:rPr>
              <a:t>郑成功收复台湾</a:t>
            </a:r>
          </a:p>
        </p:txBody>
      </p:sp>
      <p:sp>
        <p:nvSpPr>
          <p:cNvPr id="8" name="文本框 16"/>
          <p:cNvSpPr txBox="1">
            <a:spLocks noChangeArrowheads="1"/>
          </p:cNvSpPr>
          <p:nvPr/>
        </p:nvSpPr>
        <p:spPr bwMode="auto">
          <a:xfrm>
            <a:off x="0" y="0"/>
            <a:ext cx="2502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dirty="0">
                <a:solidFill>
                  <a:srgbClr val="FF0000"/>
                </a:solidFill>
                <a:latin typeface="黑体" panose="02010609060101010101" pitchFamily="49" charset="-122"/>
                <a:ea typeface="黑体" panose="02010609060101010101" pitchFamily="49" charset="-122"/>
                <a:sym typeface="Calibri" panose="020F0502020204030204" pitchFamily="34" charset="0"/>
              </a:rPr>
              <a:t>3.</a:t>
            </a:r>
            <a:r>
              <a:rPr lang="zh-CN" altLang="en-US" sz="3600" b="1" dirty="0">
                <a:solidFill>
                  <a:srgbClr val="FF0000"/>
                </a:solidFill>
                <a:latin typeface="黑体" panose="02010609060101010101" pitchFamily="49" charset="-122"/>
                <a:ea typeface="黑体" panose="02010609060101010101" pitchFamily="49" charset="-122"/>
                <a:sym typeface="Calibri" panose="020F0502020204030204" pitchFamily="34" charset="0"/>
              </a:rPr>
              <a:t>对外关系</a:t>
            </a:r>
          </a:p>
        </p:txBody>
      </p:sp>
      <p:sp>
        <p:nvSpPr>
          <p:cNvPr id="12" name="内容占位符 2"/>
          <p:cNvSpPr txBox="1">
            <a:spLocks/>
          </p:cNvSpPr>
          <p:nvPr/>
        </p:nvSpPr>
        <p:spPr bwMode="auto">
          <a:xfrm>
            <a:off x="1372473" y="3302545"/>
            <a:ext cx="10819527" cy="72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buNone/>
            </a:pPr>
            <a:r>
              <a:rPr lang="zh-CN" altLang="en-US" sz="3000" b="1" dirty="0">
                <a:solidFill>
                  <a:srgbClr val="0000FF"/>
                </a:solidFill>
                <a:latin typeface="黑体" panose="02010609060101010101" pitchFamily="49" charset="-122"/>
                <a:ea typeface="黑体" panose="02010609060101010101" pitchFamily="49" charset="-122"/>
              </a:rPr>
              <a:t>康熙帝打败沙俄，取得雅克萨之战胜利，签订</a:t>
            </a:r>
            <a:r>
              <a:rPr lang="en-US" altLang="zh-CN" sz="3000" b="1" dirty="0">
                <a:solidFill>
                  <a:srgbClr val="0000FF"/>
                </a:solidFill>
                <a:latin typeface="黑体" panose="02010609060101010101" pitchFamily="49" charset="-122"/>
                <a:ea typeface="黑体" panose="02010609060101010101" pitchFamily="49" charset="-122"/>
              </a:rPr>
              <a:t>《</a:t>
            </a:r>
            <a:r>
              <a:rPr lang="zh-CN" altLang="en-US" sz="3000" b="1" dirty="0">
                <a:solidFill>
                  <a:srgbClr val="0000FF"/>
                </a:solidFill>
                <a:latin typeface="黑体" panose="02010609060101010101" pitchFamily="49" charset="-122"/>
                <a:ea typeface="黑体" panose="02010609060101010101" pitchFamily="49" charset="-122"/>
              </a:rPr>
              <a:t>尼布楚条约</a:t>
            </a:r>
            <a:r>
              <a:rPr lang="en-US" altLang="zh-CN" sz="3000" b="1" dirty="0">
                <a:solidFill>
                  <a:srgbClr val="0000FF"/>
                </a:solidFill>
                <a:latin typeface="黑体" panose="02010609060101010101" pitchFamily="49" charset="-122"/>
                <a:ea typeface="黑体" panose="02010609060101010101" pitchFamily="49" charset="-122"/>
              </a:rPr>
              <a:t>》</a:t>
            </a:r>
            <a:endParaRPr lang="zh-CN" altLang="en-US" sz="3000" b="1" dirty="0">
              <a:solidFill>
                <a:srgbClr val="0000FF"/>
              </a:solidFill>
              <a:latin typeface="黑体" panose="02010609060101010101" pitchFamily="49" charset="-122"/>
              <a:ea typeface="黑体" panose="02010609060101010101" pitchFamily="49" charset="-122"/>
            </a:endParaRPr>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774" y="4406183"/>
            <a:ext cx="3467100" cy="2295525"/>
          </a:xfrm>
          <a:prstGeom prst="rect">
            <a:avLst/>
          </a:prstGeom>
        </p:spPr>
      </p:pic>
      <p:sp>
        <p:nvSpPr>
          <p:cNvPr id="16" name="内容占位符 2"/>
          <p:cNvSpPr txBox="1">
            <a:spLocks/>
          </p:cNvSpPr>
          <p:nvPr/>
        </p:nvSpPr>
        <p:spPr bwMode="auto">
          <a:xfrm>
            <a:off x="6075719" y="4422364"/>
            <a:ext cx="2305524"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buFont typeface="Arial" panose="020B0604020202020204" pitchFamily="34" charset="0"/>
              <a:buNone/>
            </a:pPr>
            <a:r>
              <a:rPr lang="zh-CN" altLang="en-US" sz="3600" b="1" dirty="0">
                <a:solidFill>
                  <a:srgbClr val="FF0000"/>
                </a:solidFill>
                <a:latin typeface="黑体" panose="02010609060101010101" pitchFamily="49" charset="-122"/>
                <a:ea typeface="黑体" panose="02010609060101010101" pitchFamily="49" charset="-122"/>
              </a:rPr>
              <a:t>闭关锁国</a:t>
            </a:r>
          </a:p>
        </p:txBody>
      </p:sp>
      <p:sp>
        <p:nvSpPr>
          <p:cNvPr id="17" name="左箭头 16"/>
          <p:cNvSpPr/>
          <p:nvPr/>
        </p:nvSpPr>
        <p:spPr>
          <a:xfrm>
            <a:off x="8169932" y="4628912"/>
            <a:ext cx="422622" cy="156074"/>
          </a:xfrm>
          <a:prstGeom prst="leftArrow">
            <a:avLst/>
          </a:prstGeom>
          <a:solidFill>
            <a:srgbClr val="0000F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8" name="内容占位符 2"/>
          <p:cNvSpPr txBox="1">
            <a:spLocks/>
          </p:cNvSpPr>
          <p:nvPr/>
        </p:nvSpPr>
        <p:spPr bwMode="auto">
          <a:xfrm>
            <a:off x="1540164" y="940599"/>
            <a:ext cx="2305524"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buFont typeface="Arial" panose="020B0604020202020204" pitchFamily="34" charset="0"/>
              <a:buNone/>
            </a:pPr>
            <a:r>
              <a:rPr lang="zh-CN" altLang="en-US" sz="3000" b="1" dirty="0">
                <a:solidFill>
                  <a:srgbClr val="0000FF"/>
                </a:solidFill>
                <a:latin typeface="黑体" panose="02010609060101010101" pitchFamily="49" charset="-122"/>
                <a:ea typeface="黑体" panose="02010609060101010101" pitchFamily="49" charset="-122"/>
              </a:rPr>
              <a:t>郑和下西洋</a:t>
            </a:r>
          </a:p>
        </p:txBody>
      </p:sp>
      <p:sp>
        <p:nvSpPr>
          <p:cNvPr id="19" name="内容占位符 2"/>
          <p:cNvSpPr txBox="1">
            <a:spLocks/>
          </p:cNvSpPr>
          <p:nvPr/>
        </p:nvSpPr>
        <p:spPr bwMode="auto">
          <a:xfrm>
            <a:off x="1443494" y="1724759"/>
            <a:ext cx="2305524"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buFont typeface="Arial" panose="020B0604020202020204" pitchFamily="34" charset="0"/>
              <a:buNone/>
            </a:pPr>
            <a:r>
              <a:rPr lang="zh-CN" altLang="en-US" sz="3000" b="1" dirty="0">
                <a:solidFill>
                  <a:srgbClr val="0000FF"/>
                </a:solidFill>
                <a:latin typeface="黑体" panose="02010609060101010101" pitchFamily="49" charset="-122"/>
                <a:ea typeface="黑体" panose="02010609060101010101" pitchFamily="49" charset="-122"/>
              </a:rPr>
              <a:t>戚继光抗倭</a:t>
            </a:r>
          </a:p>
        </p:txBody>
      </p:sp>
      <p:sp>
        <p:nvSpPr>
          <p:cNvPr id="20" name="流程图: 过程 19"/>
          <p:cNvSpPr/>
          <p:nvPr/>
        </p:nvSpPr>
        <p:spPr>
          <a:xfrm>
            <a:off x="5664474" y="1566825"/>
            <a:ext cx="5816600" cy="1027112"/>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 typeface="Arial" panose="020B0604020202020204" pitchFamily="34" charset="0"/>
              <a:buNone/>
              <a:defRPr/>
            </a:pPr>
            <a:r>
              <a:rPr lang="zh-CN" altLang="en-US" sz="4000" b="1" dirty="0">
                <a:solidFill>
                  <a:srgbClr val="FF0000"/>
                </a:solidFill>
                <a:latin typeface="华文新魏" panose="02010800040101010101" pitchFamily="2" charset="-122"/>
                <a:ea typeface="华文新魏" panose="02010800040101010101" pitchFamily="2" charset="-122"/>
              </a:rPr>
              <a:t>友好交往与矛盾冲突并存</a:t>
            </a:r>
          </a:p>
        </p:txBody>
      </p:sp>
      <p:sp>
        <p:nvSpPr>
          <p:cNvPr id="21" name="文本框 16"/>
          <p:cNvSpPr txBox="1">
            <a:spLocks noChangeArrowheads="1"/>
          </p:cNvSpPr>
          <p:nvPr/>
        </p:nvSpPr>
        <p:spPr bwMode="auto">
          <a:xfrm>
            <a:off x="2006347" y="4383783"/>
            <a:ext cx="41759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b="1" dirty="0">
                <a:solidFill>
                  <a:srgbClr val="FF0000"/>
                </a:solidFill>
                <a:latin typeface="黑体" panose="02010609060101010101" pitchFamily="49" charset="-122"/>
                <a:ea typeface="黑体" panose="02010609060101010101" pitchFamily="49" charset="-122"/>
                <a:sym typeface="Calibri" panose="020F0502020204030204" pitchFamily="34" charset="0"/>
              </a:rPr>
              <a:t>清朝的对外政策？</a:t>
            </a:r>
          </a:p>
        </p:txBody>
      </p:sp>
      <p:sp>
        <p:nvSpPr>
          <p:cNvPr id="22" name="自选图形 101"/>
          <p:cNvSpPr>
            <a:spLocks/>
          </p:cNvSpPr>
          <p:nvPr/>
        </p:nvSpPr>
        <p:spPr bwMode="auto">
          <a:xfrm>
            <a:off x="1062002" y="1064087"/>
            <a:ext cx="381492" cy="2623604"/>
          </a:xfrm>
          <a:prstGeom prst="leftBrace">
            <a:avLst>
              <a:gd name="adj1" fmla="val 85417"/>
              <a:gd name="adj2" fmla="val 50000"/>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sp>
        <p:nvSpPr>
          <p:cNvPr id="2" name="矩形 1"/>
          <p:cNvSpPr/>
          <p:nvPr/>
        </p:nvSpPr>
        <p:spPr>
          <a:xfrm>
            <a:off x="535711" y="5233651"/>
            <a:ext cx="7845532" cy="1384995"/>
          </a:xfrm>
          <a:prstGeom prst="rect">
            <a:avLst/>
          </a:prstGeom>
        </p:spPr>
        <p:txBody>
          <a:bodyPr wrap="square">
            <a:spAutoFit/>
          </a:bodyPr>
          <a:lstStyle/>
          <a:p>
            <a:r>
              <a:rPr lang="zh-CN" altLang="en-US" sz="2800" b="1" dirty="0">
                <a:latin typeface="楷体" panose="02010609060101010101" pitchFamily="49" charset="-122"/>
                <a:ea typeface="楷体" panose="02010609060101010101" pitchFamily="49" charset="-122"/>
              </a:rPr>
              <a:t>积极：对西方殖民者的侵略活动，起到过一定的  </a:t>
            </a:r>
            <a:endParaRPr lang="en-US" altLang="zh-CN" sz="2800" b="1" dirty="0">
              <a:latin typeface="楷体" panose="02010609060101010101" pitchFamily="49" charset="-122"/>
              <a:ea typeface="楷体" panose="02010609060101010101" pitchFamily="49" charset="-122"/>
            </a:endParaRPr>
          </a:p>
          <a:p>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自卫作用；</a:t>
            </a:r>
            <a:endParaRPr lang="en-US" altLang="zh-CN" sz="2800" b="1" dirty="0">
              <a:latin typeface="楷体" panose="02010609060101010101" pitchFamily="49" charset="-122"/>
              <a:ea typeface="楷体" panose="02010609060101010101" pitchFamily="49" charset="-122"/>
            </a:endParaRPr>
          </a:p>
          <a:p>
            <a:r>
              <a:rPr lang="zh-CN" altLang="en-US" sz="2800" b="1" dirty="0">
                <a:latin typeface="楷体" panose="02010609060101010101" pitchFamily="49" charset="-122"/>
                <a:ea typeface="楷体" panose="02010609060101010101" pitchFamily="49" charset="-122"/>
              </a:rPr>
              <a:t>消极：中国逐渐落伍于世界历史的发展进程。</a:t>
            </a:r>
          </a:p>
        </p:txBody>
      </p:sp>
    </p:spTree>
    <p:extLst>
      <p:ext uri="{BB962C8B-B14F-4D97-AF65-F5344CB8AC3E}">
        <p14:creationId xmlns:p14="http://schemas.microsoft.com/office/powerpoint/2010/main" val="416859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down)">
                                      <p:cBhvr>
                                        <p:cTn id="32" dur="290">
                                          <p:stCondLst>
                                            <p:cond delay="0"/>
                                          </p:stCondLst>
                                        </p:cTn>
                                        <p:tgtEl>
                                          <p:spTgt spid="20"/>
                                        </p:tgtEl>
                                      </p:cBhvr>
                                    </p:animEffect>
                                    <p:anim calcmode="lin" valueType="num">
                                      <p:cBhvr>
                                        <p:cTn id="33" dur="911"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34" dur="332"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35" dur="332" tmFilter="0, 0; 0.125,0.2665; 0.25,0.4; 0.375,0.465; 0.5,0.5;  0.625,0.535; 0.75,0.6; 0.875,0.7335; 1,1">
                                          <p:stCondLst>
                                            <p:cond delay="332"/>
                                          </p:stCondLst>
                                        </p:cTn>
                                        <p:tgtEl>
                                          <p:spTgt spid="20"/>
                                        </p:tgtEl>
                                        <p:attrNameLst>
                                          <p:attrName>ppt_y</p:attrName>
                                        </p:attrNameLst>
                                      </p:cBhvr>
                                      <p:tavLst>
                                        <p:tav tm="0" fmla="#ppt_y-sin(pi*$)/9">
                                          <p:val>
                                            <p:fltVal val="0"/>
                                          </p:val>
                                        </p:tav>
                                        <p:tav tm="100000">
                                          <p:val>
                                            <p:fltVal val="1"/>
                                          </p:val>
                                        </p:tav>
                                      </p:tavLst>
                                    </p:anim>
                                    <p:anim calcmode="lin" valueType="num">
                                      <p:cBhvr>
                                        <p:cTn id="36" dur="166" tmFilter="0, 0; 0.125,0.2665; 0.25,0.4; 0.375,0.465; 0.5,0.5;  0.625,0.535; 0.75,0.6; 0.875,0.7335; 1,1">
                                          <p:stCondLst>
                                            <p:cond delay="662"/>
                                          </p:stCondLst>
                                        </p:cTn>
                                        <p:tgtEl>
                                          <p:spTgt spid="20"/>
                                        </p:tgtEl>
                                        <p:attrNameLst>
                                          <p:attrName>ppt_y</p:attrName>
                                        </p:attrNameLst>
                                      </p:cBhvr>
                                      <p:tavLst>
                                        <p:tav tm="0" fmla="#ppt_y-sin(pi*$)/27">
                                          <p:val>
                                            <p:fltVal val="0"/>
                                          </p:val>
                                        </p:tav>
                                        <p:tav tm="100000">
                                          <p:val>
                                            <p:fltVal val="1"/>
                                          </p:val>
                                        </p:tav>
                                      </p:tavLst>
                                    </p:anim>
                                    <p:anim calcmode="lin" valueType="num">
                                      <p:cBhvr>
                                        <p:cTn id="37" dur="82" tmFilter="0, 0; 0.125,0.2665; 0.25,0.4; 0.375,0.465; 0.5,0.5;  0.625,0.535; 0.75,0.6; 0.875,0.7335; 1,1">
                                          <p:stCondLst>
                                            <p:cond delay="828"/>
                                          </p:stCondLst>
                                        </p:cTn>
                                        <p:tgtEl>
                                          <p:spTgt spid="20"/>
                                        </p:tgtEl>
                                        <p:attrNameLst>
                                          <p:attrName>ppt_y</p:attrName>
                                        </p:attrNameLst>
                                      </p:cBhvr>
                                      <p:tavLst>
                                        <p:tav tm="0" fmla="#ppt_y-sin(pi*$)/81">
                                          <p:val>
                                            <p:fltVal val="0"/>
                                          </p:val>
                                        </p:tav>
                                        <p:tav tm="100000">
                                          <p:val>
                                            <p:fltVal val="1"/>
                                          </p:val>
                                        </p:tav>
                                      </p:tavLst>
                                    </p:anim>
                                    <p:animScale>
                                      <p:cBhvr>
                                        <p:cTn id="38" dur="13">
                                          <p:stCondLst>
                                            <p:cond delay="325"/>
                                          </p:stCondLst>
                                        </p:cTn>
                                        <p:tgtEl>
                                          <p:spTgt spid="20"/>
                                        </p:tgtEl>
                                      </p:cBhvr>
                                      <p:to x="100000" y="60000"/>
                                    </p:animScale>
                                    <p:animScale>
                                      <p:cBhvr>
                                        <p:cTn id="39" dur="83" decel="50000">
                                          <p:stCondLst>
                                            <p:cond delay="338"/>
                                          </p:stCondLst>
                                        </p:cTn>
                                        <p:tgtEl>
                                          <p:spTgt spid="20"/>
                                        </p:tgtEl>
                                      </p:cBhvr>
                                      <p:to x="100000" y="100000"/>
                                    </p:animScale>
                                    <p:animScale>
                                      <p:cBhvr>
                                        <p:cTn id="40" dur="13">
                                          <p:stCondLst>
                                            <p:cond delay="656"/>
                                          </p:stCondLst>
                                        </p:cTn>
                                        <p:tgtEl>
                                          <p:spTgt spid="20"/>
                                        </p:tgtEl>
                                      </p:cBhvr>
                                      <p:to x="100000" y="80000"/>
                                    </p:animScale>
                                    <p:animScale>
                                      <p:cBhvr>
                                        <p:cTn id="41" dur="83" decel="50000">
                                          <p:stCondLst>
                                            <p:cond delay="669"/>
                                          </p:stCondLst>
                                        </p:cTn>
                                        <p:tgtEl>
                                          <p:spTgt spid="20"/>
                                        </p:tgtEl>
                                      </p:cBhvr>
                                      <p:to x="100000" y="100000"/>
                                    </p:animScale>
                                    <p:animScale>
                                      <p:cBhvr>
                                        <p:cTn id="42" dur="13">
                                          <p:stCondLst>
                                            <p:cond delay="821"/>
                                          </p:stCondLst>
                                        </p:cTn>
                                        <p:tgtEl>
                                          <p:spTgt spid="20"/>
                                        </p:tgtEl>
                                      </p:cBhvr>
                                      <p:to x="100000" y="90000"/>
                                    </p:animScale>
                                    <p:animScale>
                                      <p:cBhvr>
                                        <p:cTn id="43" dur="83" decel="50000">
                                          <p:stCondLst>
                                            <p:cond delay="834"/>
                                          </p:stCondLst>
                                        </p:cTn>
                                        <p:tgtEl>
                                          <p:spTgt spid="20"/>
                                        </p:tgtEl>
                                      </p:cBhvr>
                                      <p:to x="100000" y="100000"/>
                                    </p:animScale>
                                    <p:animScale>
                                      <p:cBhvr>
                                        <p:cTn id="44" dur="13">
                                          <p:stCondLst>
                                            <p:cond delay="904"/>
                                          </p:stCondLst>
                                        </p:cTn>
                                        <p:tgtEl>
                                          <p:spTgt spid="20"/>
                                        </p:tgtEl>
                                      </p:cBhvr>
                                      <p:to x="100000" y="95000"/>
                                    </p:animScale>
                                    <p:animScale>
                                      <p:cBhvr>
                                        <p:cTn id="45" dur="83" decel="50000">
                                          <p:stCondLst>
                                            <p:cond delay="917"/>
                                          </p:stCondLst>
                                        </p:cTn>
                                        <p:tgtEl>
                                          <p:spTgt spid="20"/>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randombar(horizontal)">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randombar(horizontal)">
                                      <p:cBhvr>
                                        <p:cTn id="55" dur="500"/>
                                        <p:tgtEl>
                                          <p:spTgt spid="1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
                                        </p:tgtEl>
                                        <p:attrNameLst>
                                          <p:attrName>style.visibility</p:attrName>
                                        </p:attrNameLst>
                                      </p:cBhvr>
                                      <p:to>
                                        <p:strVal val="visible"/>
                                      </p:to>
                                    </p:set>
                                    <p:animEffect transition="in" filter="fade">
                                      <p:cBhvr>
                                        <p:cTn id="6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6" grpId="0"/>
      <p:bldP spid="17" grpId="0" animBg="1"/>
      <p:bldP spid="18" grpId="0"/>
      <p:bldP spid="19" grpId="0"/>
      <p:bldP spid="20" grpId="0" animBg="1"/>
      <p:bldP spid="21" grpId="0"/>
      <p:bldP spid="22" grpId="0" animBg="1"/>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7380" y="1216238"/>
            <a:ext cx="9233919" cy="4873843"/>
          </a:xfrm>
          <a:prstGeom prst="rect">
            <a:avLst/>
          </a:prstGeom>
        </p:spPr>
      </p:pic>
      <p:sp>
        <p:nvSpPr>
          <p:cNvPr id="6" name="矩形 5"/>
          <p:cNvSpPr/>
          <p:nvPr/>
        </p:nvSpPr>
        <p:spPr>
          <a:xfrm>
            <a:off x="996864" y="225926"/>
            <a:ext cx="10341293" cy="769441"/>
          </a:xfrm>
          <a:prstGeom prst="rect">
            <a:avLst/>
          </a:prstGeom>
        </p:spPr>
        <p:txBody>
          <a:bodyPr wrap="none">
            <a:spAutoFit/>
          </a:bodyPr>
          <a:lstStyle/>
          <a:p>
            <a:r>
              <a:rPr lang="zh-CN" altLang="en-US" sz="4400" dirty="0">
                <a:latin typeface="华文新魏" panose="02010800040101010101" pitchFamily="2" charset="-122"/>
                <a:ea typeface="华文新魏" panose="02010800040101010101" pitchFamily="2" charset="-122"/>
              </a:rPr>
              <a:t>明清时期：统一多民族国家的巩固与发展</a:t>
            </a:r>
          </a:p>
        </p:txBody>
      </p:sp>
    </p:spTree>
    <p:extLst>
      <p:ext uri="{BB962C8B-B14F-4D97-AF65-F5344CB8AC3E}">
        <p14:creationId xmlns:p14="http://schemas.microsoft.com/office/powerpoint/2010/main" val="1602918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25445" y="542702"/>
            <a:ext cx="8152531" cy="4855688"/>
          </a:xfrm>
          <a:prstGeom prst="rect">
            <a:avLst/>
          </a:prstGeom>
        </p:spPr>
        <p:txBody>
          <a:bodyPr wrap="square">
            <a:spAutoFit/>
          </a:bodyPr>
          <a:lstStyle/>
          <a:p>
            <a:pPr marL="1143000" indent="-1143000" algn="ctr" eaLnBrk="1" fontAlgn="auto" hangingPunct="1">
              <a:lnSpc>
                <a:spcPct val="200000"/>
              </a:lnSpc>
              <a:spcBef>
                <a:spcPts val="0"/>
              </a:spcBef>
              <a:spcAft>
                <a:spcPts val="0"/>
              </a:spcAft>
              <a:buAutoNum type="ea1ChsPeriod"/>
              <a:defRPr/>
            </a:pPr>
            <a:r>
              <a:rPr lang="zh-CN" altLang="en-US" sz="5400" b="1" kern="0" dirty="0">
                <a:latin typeface="华文新魏" panose="02010800040101010101" pitchFamily="2" charset="-122"/>
                <a:ea typeface="华文新魏" panose="02010800040101010101" pitchFamily="2" charset="-122"/>
                <a:cs typeface="Times New Roman" panose="02020603050405020304" pitchFamily="18" charset="0"/>
              </a:rPr>
              <a:t>知识回顾</a:t>
            </a:r>
            <a:endParaRPr lang="en-US" altLang="zh-CN" sz="5400" b="1" kern="0" dirty="0">
              <a:latin typeface="华文新魏" panose="02010800040101010101" pitchFamily="2" charset="-122"/>
              <a:ea typeface="华文新魏" panose="02010800040101010101" pitchFamily="2" charset="-122"/>
              <a:cs typeface="Times New Roman" panose="02020603050405020304" pitchFamily="18" charset="0"/>
            </a:endParaRPr>
          </a:p>
          <a:p>
            <a:pPr marL="1143000" indent="-1143000" algn="ctr" eaLnBrk="1" fontAlgn="auto" hangingPunct="1">
              <a:lnSpc>
                <a:spcPct val="200000"/>
              </a:lnSpc>
              <a:spcBef>
                <a:spcPts val="0"/>
              </a:spcBef>
              <a:spcAft>
                <a:spcPts val="0"/>
              </a:spcAft>
              <a:buAutoNum type="ea1ChsPeriod"/>
              <a:defRPr/>
            </a:pPr>
            <a:r>
              <a:rPr lang="zh-CN" altLang="en-US" sz="5400" b="1" kern="0" dirty="0">
                <a:latin typeface="华文新魏" panose="02010800040101010101" pitchFamily="2" charset="-122"/>
                <a:ea typeface="华文新魏" panose="02010800040101010101" pitchFamily="2" charset="-122"/>
                <a:cs typeface="Times New Roman" panose="02020603050405020304" pitchFamily="18" charset="0"/>
              </a:rPr>
              <a:t>知识落实</a:t>
            </a:r>
            <a:endParaRPr lang="en-US" altLang="zh-CN" sz="5400" b="1" kern="0" dirty="0">
              <a:latin typeface="华文新魏" panose="02010800040101010101" pitchFamily="2" charset="-122"/>
              <a:ea typeface="华文新魏" panose="02010800040101010101" pitchFamily="2" charset="-122"/>
              <a:cs typeface="Times New Roman" panose="02020603050405020304" pitchFamily="18" charset="0"/>
            </a:endParaRPr>
          </a:p>
          <a:p>
            <a:pPr marL="1143000" indent="-1143000" algn="ctr" eaLnBrk="1" fontAlgn="auto" hangingPunct="1">
              <a:lnSpc>
                <a:spcPct val="200000"/>
              </a:lnSpc>
              <a:spcBef>
                <a:spcPts val="0"/>
              </a:spcBef>
              <a:spcAft>
                <a:spcPts val="0"/>
              </a:spcAft>
              <a:buAutoNum type="ea1ChsPeriod"/>
              <a:defRPr/>
            </a:pPr>
            <a:r>
              <a:rPr lang="zh-CN" altLang="en-US" sz="5400" b="1" kern="0" dirty="0">
                <a:latin typeface="华文新魏" panose="02010800040101010101" pitchFamily="2" charset="-122"/>
                <a:ea typeface="华文新魏" panose="02010800040101010101" pitchFamily="2" charset="-122"/>
                <a:cs typeface="Times New Roman" panose="02020603050405020304" pitchFamily="18" charset="0"/>
              </a:rPr>
              <a:t>实战演练</a:t>
            </a:r>
            <a:endParaRPr lang="zh-CN" altLang="zh-CN" sz="5400" b="1" kern="100" dirty="0">
              <a:latin typeface="华文新魏" panose="02010800040101010101" pitchFamily="2" charset="-122"/>
              <a:ea typeface="华文新魏" panose="02010800040101010101" pitchFamily="2" charset="-122"/>
              <a:cs typeface="Times New Roman" panose="02020603050405020304" pitchFamily="18" charset="0"/>
            </a:endParaRPr>
          </a:p>
        </p:txBody>
      </p:sp>
    </p:spTree>
    <p:extLst>
      <p:ext uri="{BB962C8B-B14F-4D97-AF65-F5344CB8AC3E}">
        <p14:creationId xmlns:p14="http://schemas.microsoft.com/office/powerpoint/2010/main" val="919312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6"/>
          <p:cNvSpPr txBox="1">
            <a:spLocks noChangeArrowheads="1"/>
          </p:cNvSpPr>
          <p:nvPr/>
        </p:nvSpPr>
        <p:spPr bwMode="auto">
          <a:xfrm>
            <a:off x="365450" y="554045"/>
            <a:ext cx="11112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b="1" dirty="0">
                <a:solidFill>
                  <a:srgbClr val="FF0000"/>
                </a:solidFill>
                <a:latin typeface="黑体" panose="02010609060101010101" pitchFamily="49" charset="-122"/>
                <a:ea typeface="黑体" panose="02010609060101010101" pitchFamily="49" charset="-122"/>
                <a:sym typeface="Calibri" panose="020F0502020204030204" pitchFamily="34" charset="0"/>
              </a:rPr>
              <a:t>经济</a:t>
            </a:r>
            <a:endParaRPr lang="en-US" altLang="zh-CN" sz="3600" b="1" dirty="0">
              <a:solidFill>
                <a:srgbClr val="FF0000"/>
              </a:solidFill>
              <a:latin typeface="黑体" panose="02010609060101010101" pitchFamily="49" charset="-122"/>
              <a:ea typeface="黑体" panose="02010609060101010101" pitchFamily="49" charset="-122"/>
              <a:sym typeface="Calibri" panose="020F0502020204030204" pitchFamily="34" charset="0"/>
            </a:endParaRPr>
          </a:p>
        </p:txBody>
      </p:sp>
      <p:sp>
        <p:nvSpPr>
          <p:cNvPr id="3" name="文本框 16"/>
          <p:cNvSpPr txBox="1">
            <a:spLocks noChangeArrowheads="1"/>
          </p:cNvSpPr>
          <p:nvPr/>
        </p:nvSpPr>
        <p:spPr bwMode="auto">
          <a:xfrm>
            <a:off x="562035" y="3221993"/>
            <a:ext cx="389080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b="1" dirty="0">
                <a:solidFill>
                  <a:srgbClr val="FF0000"/>
                </a:solidFill>
                <a:latin typeface="黑体" panose="02010609060101010101" pitchFamily="49" charset="-122"/>
                <a:ea typeface="黑体" panose="02010609060101010101" pitchFamily="49" charset="-122"/>
                <a:sym typeface="Calibri" panose="020F0502020204030204" pitchFamily="34" charset="0"/>
              </a:rPr>
              <a:t>建筑、科技、文学</a:t>
            </a:r>
          </a:p>
        </p:txBody>
      </p:sp>
      <p:sp>
        <p:nvSpPr>
          <p:cNvPr id="2" name="矩形 1"/>
          <p:cNvSpPr/>
          <p:nvPr/>
        </p:nvSpPr>
        <p:spPr>
          <a:xfrm>
            <a:off x="921051" y="4181782"/>
            <a:ext cx="10616228" cy="1708160"/>
          </a:xfrm>
          <a:prstGeom prst="rect">
            <a:avLst/>
          </a:prstGeom>
        </p:spPr>
        <p:txBody>
          <a:bodyPr wrap="square">
            <a:spAutoFit/>
          </a:bodyPr>
          <a:lstStyle/>
          <a:p>
            <a:pPr>
              <a:lnSpc>
                <a:spcPct val="125000"/>
              </a:lnSpc>
            </a:pPr>
            <a:r>
              <a:rPr lang="zh-CN" altLang="en-US" sz="2800" b="1" dirty="0">
                <a:latin typeface="楷体" panose="02010609060101010101" pitchFamily="49" charset="-122"/>
                <a:ea typeface="楷体" panose="02010609060101010101" pitchFamily="49" charset="-122"/>
              </a:rPr>
              <a:t>明朝：主要建筑成就明长城、北京城；主要科技成就有李时珍</a:t>
            </a:r>
            <a:endParaRPr lang="en-US" altLang="zh-CN" sz="2800" b="1" dirty="0">
              <a:latin typeface="楷体" panose="02010609060101010101" pitchFamily="49" charset="-122"/>
              <a:ea typeface="楷体" panose="02010609060101010101" pitchFamily="49" charset="-122"/>
            </a:endParaRPr>
          </a:p>
          <a:p>
            <a:pPr>
              <a:lnSpc>
                <a:spcPct val="125000"/>
              </a:lnSpc>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本草纲目</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、宋应星</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天工开物</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、徐光启</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农政全书</a:t>
            </a:r>
            <a:r>
              <a:rPr lang="en-US" altLang="zh-CN" sz="2800" b="1" dirty="0">
                <a:latin typeface="楷体" panose="02010609060101010101" pitchFamily="49" charset="-122"/>
                <a:ea typeface="楷体" panose="02010609060101010101" pitchFamily="49" charset="-122"/>
              </a:rPr>
              <a:t>》</a:t>
            </a:r>
          </a:p>
          <a:p>
            <a:pPr>
              <a:lnSpc>
                <a:spcPct val="125000"/>
              </a:lnSpc>
            </a:pPr>
            <a:r>
              <a:rPr lang="zh-CN" altLang="en-US" sz="2800" b="1" dirty="0">
                <a:latin typeface="楷体" panose="02010609060101010101" pitchFamily="49" charset="-122"/>
                <a:ea typeface="楷体" panose="02010609060101010101" pitchFamily="49" charset="-122"/>
              </a:rPr>
              <a:t>清朝：</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红楼梦</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、京剧</a:t>
            </a:r>
          </a:p>
        </p:txBody>
      </p:sp>
      <p:sp>
        <p:nvSpPr>
          <p:cNvPr id="5" name="矩形 4"/>
          <p:cNvSpPr/>
          <p:nvPr/>
        </p:nvSpPr>
        <p:spPr>
          <a:xfrm>
            <a:off x="730710" y="1200376"/>
            <a:ext cx="11014447" cy="1708160"/>
          </a:xfrm>
          <a:prstGeom prst="rect">
            <a:avLst/>
          </a:prstGeom>
        </p:spPr>
        <p:txBody>
          <a:bodyPr wrap="square">
            <a:spAutoFit/>
          </a:bodyPr>
          <a:lstStyle/>
          <a:p>
            <a:pPr>
              <a:lnSpc>
                <a:spcPct val="125000"/>
              </a:lnSpc>
            </a:pPr>
            <a:r>
              <a:rPr lang="zh-CN" altLang="en-US" sz="2800" b="1" dirty="0">
                <a:latin typeface="楷体" panose="02010609060101010101" pitchFamily="49" charset="-122"/>
                <a:ea typeface="楷体" panose="02010609060101010101" pitchFamily="49" charset="-122"/>
                <a:cs typeface="宋体" panose="02010600030101010101" pitchFamily="2" charset="-122"/>
              </a:rPr>
              <a:t>明代：引进了原产于南美洲的玉米、甘薯、马铃薯、花生和向日葵等；</a:t>
            </a:r>
            <a:endParaRPr lang="en-US" altLang="zh-CN" sz="2800" b="1" dirty="0">
              <a:latin typeface="楷体" panose="02010609060101010101" pitchFamily="49" charset="-122"/>
              <a:ea typeface="楷体" panose="02010609060101010101" pitchFamily="49" charset="-122"/>
              <a:cs typeface="宋体" panose="02010600030101010101" pitchFamily="2" charset="-122"/>
            </a:endParaRPr>
          </a:p>
          <a:p>
            <a:pPr>
              <a:lnSpc>
                <a:spcPct val="125000"/>
              </a:lnSpc>
            </a:pPr>
            <a:r>
              <a:rPr lang="zh-CN" altLang="zh-CN" sz="2800" b="1" dirty="0">
                <a:latin typeface="楷体" panose="02010609060101010101" pitchFamily="49" charset="-122"/>
                <a:ea typeface="楷体" panose="02010609060101010101" pitchFamily="49" charset="-122"/>
                <a:cs typeface="宋体" panose="02010600030101010101" pitchFamily="2" charset="-122"/>
              </a:rPr>
              <a:t>清朝前期</a:t>
            </a:r>
            <a:r>
              <a:rPr lang="zh-CN" altLang="en-US" sz="2800" b="1" dirty="0">
                <a:latin typeface="楷体" panose="02010609060101010101" pitchFamily="49" charset="-122"/>
                <a:ea typeface="楷体" panose="02010609060101010101" pitchFamily="49" charset="-122"/>
                <a:cs typeface="宋体" panose="02010600030101010101" pitchFamily="2" charset="-122"/>
              </a:rPr>
              <a:t>：</a:t>
            </a:r>
            <a:r>
              <a:rPr lang="zh-CN" altLang="zh-CN" sz="2800" b="1" dirty="0">
                <a:latin typeface="楷体" panose="02010609060101010101" pitchFamily="49" charset="-122"/>
                <a:ea typeface="楷体" panose="02010609060101010101" pitchFamily="49" charset="-122"/>
                <a:cs typeface="宋体" panose="02010600030101010101" pitchFamily="2" charset="-122"/>
              </a:rPr>
              <a:t>耕地面积扩大；粮食产量提高；手工业、商业发展；</a:t>
            </a:r>
            <a:endParaRPr lang="en-US" altLang="zh-CN" sz="2800" b="1" dirty="0">
              <a:latin typeface="楷体" panose="02010609060101010101" pitchFamily="49" charset="-122"/>
              <a:ea typeface="楷体" panose="02010609060101010101" pitchFamily="49" charset="-122"/>
              <a:cs typeface="宋体" panose="02010600030101010101" pitchFamily="2" charset="-122"/>
            </a:endParaRPr>
          </a:p>
          <a:p>
            <a:pPr>
              <a:lnSpc>
                <a:spcPct val="125000"/>
              </a:lnSpc>
            </a:pPr>
            <a:r>
              <a:rPr lang="en-US" altLang="zh-CN" sz="2800" b="1" dirty="0">
                <a:latin typeface="楷体" panose="02010609060101010101" pitchFamily="49" charset="-122"/>
                <a:ea typeface="楷体" panose="02010609060101010101" pitchFamily="49" charset="-122"/>
                <a:cs typeface="宋体" panose="02010600030101010101" pitchFamily="2" charset="-122"/>
              </a:rPr>
              <a:t>          </a:t>
            </a:r>
            <a:r>
              <a:rPr lang="zh-CN" altLang="zh-CN" sz="2800" b="1" dirty="0">
                <a:latin typeface="楷体" panose="02010609060101010101" pitchFamily="49" charset="-122"/>
                <a:ea typeface="楷体" panose="02010609060101010101" pitchFamily="49" charset="-122"/>
                <a:cs typeface="宋体" panose="02010600030101010101" pitchFamily="2" charset="-122"/>
              </a:rPr>
              <a:t>人口增长。</a:t>
            </a:r>
            <a:endParaRPr lang="zh-CN" altLang="en-US"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03886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fill="hold"/>
                                        <p:tgtEl>
                                          <p:spTgt spid="2"/>
                                        </p:tgtEl>
                                        <p:attrNameLst>
                                          <p:attrName>ppt_x</p:attrName>
                                        </p:attrNameLst>
                                      </p:cBhvr>
                                      <p:tavLst>
                                        <p:tav tm="0">
                                          <p:val>
                                            <p:strVal val="#ppt_x"/>
                                          </p:val>
                                        </p:tav>
                                        <p:tav tm="100000">
                                          <p:val>
                                            <p:strVal val="#ppt_x"/>
                                          </p:val>
                                        </p:tav>
                                      </p:tavLst>
                                    </p:anim>
                                    <p:anim calcmode="lin" valueType="num">
                                      <p:cBhvr additive="base">
                                        <p:cTn id="2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2"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06516" y="2322309"/>
            <a:ext cx="4913702" cy="1609344"/>
          </a:xfrm>
        </p:spPr>
        <p:txBody>
          <a:bodyPr>
            <a:normAutofit/>
          </a:bodyPr>
          <a:lstStyle/>
          <a:p>
            <a:r>
              <a:rPr lang="zh-CN" altLang="en-US" sz="5400" dirty="0">
                <a:latin typeface="华文新魏" panose="02010800040101010101" pitchFamily="2" charset="-122"/>
                <a:ea typeface="华文新魏" panose="02010800040101010101" pitchFamily="2" charset="-122"/>
              </a:rPr>
              <a:t>二、知识落实</a:t>
            </a:r>
          </a:p>
        </p:txBody>
      </p:sp>
    </p:spTree>
    <p:extLst>
      <p:ext uri="{BB962C8B-B14F-4D97-AF65-F5344CB8AC3E}">
        <p14:creationId xmlns:p14="http://schemas.microsoft.com/office/powerpoint/2010/main" val="3287033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05523" y="574889"/>
            <a:ext cx="9942990" cy="5047536"/>
          </a:xfrm>
          <a:prstGeom prst="rect">
            <a:avLst/>
          </a:prstGeom>
        </p:spPr>
        <p:txBody>
          <a:bodyPr wrap="square">
            <a:spAutoFit/>
          </a:bodyPr>
          <a:lstStyle/>
          <a:p>
            <a:pPr algn="just">
              <a:lnSpc>
                <a:spcPct val="125000"/>
              </a:lnSpc>
              <a:spcAft>
                <a:spcPts val="0"/>
              </a:spcAft>
            </a:pPr>
            <a:r>
              <a:rPr lang="zh-CN" altLang="zh-CN" sz="2000" b="1" kern="100" dirty="0">
                <a:latin typeface="Times New Roman" panose="02020603050405020304" pitchFamily="18" charset="0"/>
                <a:ea typeface="黑体" panose="02010609060101010101" pitchFamily="49" charset="-122"/>
              </a:rPr>
              <a:t>课标要求：</a:t>
            </a:r>
            <a:endParaRPr lang="zh-CN" altLang="zh-CN" sz="1400" kern="100" dirty="0">
              <a:latin typeface="Times New Roman" panose="02020603050405020304" pitchFamily="18" charset="0"/>
            </a:endParaRPr>
          </a:p>
          <a:p>
            <a:pPr marL="153035" indent="-153035" algn="just">
              <a:lnSpc>
                <a:spcPct val="150000"/>
              </a:lnSpc>
              <a:spcAft>
                <a:spcPts val="0"/>
              </a:spcAft>
            </a:pPr>
            <a:r>
              <a:rPr lang="en-US" altLang="zh-CN" b="1" kern="100" dirty="0">
                <a:latin typeface="仿宋" panose="02010609060101010101" pitchFamily="49" charset="-122"/>
              </a:rPr>
              <a:t>1.</a:t>
            </a:r>
            <a:r>
              <a:rPr lang="zh-CN" altLang="zh-CN" b="1" kern="100" dirty="0">
                <a:latin typeface="Times New Roman" panose="02020603050405020304" pitchFamily="18" charset="0"/>
                <a:ea typeface="仿宋" panose="02010609060101010101" pitchFamily="49" charset="-122"/>
              </a:rPr>
              <a:t>知道明朝的建立。通过皇权的强化和“八股取士”，初步理解皇帝专权的弊端。</a:t>
            </a:r>
            <a:endParaRPr lang="zh-CN" altLang="zh-CN" sz="1400" kern="100" dirty="0">
              <a:latin typeface="Times New Roman" panose="02020603050405020304" pitchFamily="18" charset="0"/>
            </a:endParaRPr>
          </a:p>
          <a:p>
            <a:pPr marL="153035" indent="-153035" algn="just">
              <a:lnSpc>
                <a:spcPct val="150000"/>
              </a:lnSpc>
              <a:spcAft>
                <a:spcPts val="0"/>
              </a:spcAft>
            </a:pPr>
            <a:r>
              <a:rPr lang="en-US" altLang="zh-CN" b="1" kern="100" dirty="0">
                <a:latin typeface="仿宋" panose="02010609060101010101" pitchFamily="49" charset="-122"/>
              </a:rPr>
              <a:t>2.</a:t>
            </a:r>
            <a:r>
              <a:rPr lang="zh-CN" altLang="zh-CN" b="1" kern="100" dirty="0">
                <a:latin typeface="Times New Roman" panose="02020603050405020304" pitchFamily="18" charset="0"/>
                <a:ea typeface="仿宋" panose="02010609060101010101" pitchFamily="49" charset="-122"/>
              </a:rPr>
              <a:t>了解郑和下西洋的航海壮举；知道戚继光的抗倭斗争。</a:t>
            </a:r>
            <a:endParaRPr lang="zh-CN" altLang="zh-CN" sz="1400" kern="100" dirty="0">
              <a:latin typeface="Times New Roman" panose="02020603050405020304" pitchFamily="18" charset="0"/>
            </a:endParaRPr>
          </a:p>
          <a:p>
            <a:pPr marL="153035" indent="-153035" algn="just">
              <a:lnSpc>
                <a:spcPct val="150000"/>
              </a:lnSpc>
              <a:spcAft>
                <a:spcPts val="0"/>
              </a:spcAft>
            </a:pPr>
            <a:r>
              <a:rPr lang="en-US" altLang="zh-CN" b="1" kern="100" dirty="0">
                <a:latin typeface="仿宋" panose="02010609060101010101" pitchFamily="49" charset="-122"/>
              </a:rPr>
              <a:t>3.</a:t>
            </a:r>
            <a:r>
              <a:rPr lang="zh-CN" altLang="zh-CN" b="1" kern="100" dirty="0">
                <a:latin typeface="Times New Roman" panose="02020603050405020304" pitchFamily="18" charset="0"/>
                <a:ea typeface="仿宋" panose="02010609060101010101" pitchFamily="49" charset="-122"/>
              </a:rPr>
              <a:t>通过明长城和北京城的建筑，体会中国古代人民的智慧和创造力。</a:t>
            </a:r>
            <a:endParaRPr lang="zh-CN" altLang="zh-CN" sz="1400" kern="100" dirty="0">
              <a:latin typeface="Times New Roman" panose="02020603050405020304" pitchFamily="18" charset="0"/>
            </a:endParaRPr>
          </a:p>
          <a:p>
            <a:pPr marL="153035" indent="-153035" algn="just">
              <a:lnSpc>
                <a:spcPct val="150000"/>
              </a:lnSpc>
              <a:spcAft>
                <a:spcPts val="0"/>
              </a:spcAft>
            </a:pPr>
            <a:r>
              <a:rPr lang="en-US" altLang="zh-CN" b="1" kern="100" dirty="0">
                <a:latin typeface="仿宋" panose="02010609060101010101" pitchFamily="49" charset="-122"/>
              </a:rPr>
              <a:t>4.</a:t>
            </a:r>
            <a:r>
              <a:rPr lang="zh-CN" altLang="zh-CN" b="1" kern="100" dirty="0">
                <a:latin typeface="Times New Roman" panose="02020603050405020304" pitchFamily="18" charset="0"/>
                <a:ea typeface="仿宋" panose="02010609060101010101" pitchFamily="49" charset="-122"/>
              </a:rPr>
              <a:t>知道《本草纲目》《天工开物》《农政全书》等名著，了解明代科技的成就及影响。</a:t>
            </a:r>
            <a:endParaRPr lang="zh-CN" altLang="zh-CN" sz="1400" kern="100" dirty="0">
              <a:latin typeface="Times New Roman" panose="02020603050405020304" pitchFamily="18" charset="0"/>
            </a:endParaRPr>
          </a:p>
          <a:p>
            <a:pPr marL="153035" indent="-153035" algn="just">
              <a:lnSpc>
                <a:spcPct val="150000"/>
              </a:lnSpc>
              <a:spcAft>
                <a:spcPts val="0"/>
              </a:spcAft>
            </a:pPr>
            <a:r>
              <a:rPr lang="en-US" altLang="zh-CN" b="1" kern="100" dirty="0">
                <a:latin typeface="仿宋" panose="02010609060101010101" pitchFamily="49" charset="-122"/>
              </a:rPr>
              <a:t>5.</a:t>
            </a:r>
            <a:r>
              <a:rPr lang="zh-CN" altLang="zh-CN" b="1" kern="100" dirty="0">
                <a:latin typeface="Times New Roman" panose="02020603050405020304" pitchFamily="18" charset="0"/>
                <a:ea typeface="仿宋" panose="02010609060101010101" pitchFamily="49" charset="-122"/>
              </a:rPr>
              <a:t>了解李自成起义推翻明朝；知道满族入主中原。</a:t>
            </a:r>
            <a:endParaRPr lang="zh-CN" altLang="zh-CN" sz="1400" kern="100" dirty="0">
              <a:latin typeface="Times New Roman" panose="02020603050405020304" pitchFamily="18" charset="0"/>
            </a:endParaRPr>
          </a:p>
          <a:p>
            <a:pPr marL="153035" indent="-153035" algn="just">
              <a:lnSpc>
                <a:spcPct val="150000"/>
              </a:lnSpc>
              <a:spcAft>
                <a:spcPts val="0"/>
              </a:spcAft>
            </a:pPr>
            <a:r>
              <a:rPr lang="en-US" altLang="zh-CN" b="1" kern="100" dirty="0">
                <a:latin typeface="仿宋" panose="02010609060101010101" pitchFamily="49" charset="-122"/>
              </a:rPr>
              <a:t>6.</a:t>
            </a:r>
            <a:r>
              <a:rPr lang="zh-CN" altLang="zh-CN" b="1" kern="100" dirty="0">
                <a:latin typeface="Times New Roman" panose="02020603050405020304" pitchFamily="18" charset="0"/>
                <a:ea typeface="仿宋" panose="02010609060101010101" pitchFamily="49" charset="-122"/>
              </a:rPr>
              <a:t>了解郑成功收复台湾和清朝在台湾的建制；知道册封达赖和班禅与设置驻藏大臣；知道西北边疆的巩固。认识台湾、西藏、新疆是中国不可分割的一部分。</a:t>
            </a:r>
            <a:endParaRPr lang="zh-CN" altLang="zh-CN" sz="1400" kern="100" dirty="0">
              <a:latin typeface="Times New Roman" panose="02020603050405020304" pitchFamily="18" charset="0"/>
            </a:endParaRPr>
          </a:p>
          <a:p>
            <a:pPr marL="153035" indent="-153035" algn="just">
              <a:lnSpc>
                <a:spcPct val="150000"/>
              </a:lnSpc>
              <a:spcAft>
                <a:spcPts val="0"/>
              </a:spcAft>
            </a:pPr>
            <a:r>
              <a:rPr lang="en-US" altLang="zh-CN" b="1" kern="100" dirty="0">
                <a:latin typeface="仿宋" panose="02010609060101010101" pitchFamily="49" charset="-122"/>
              </a:rPr>
              <a:t>7.</a:t>
            </a:r>
            <a:r>
              <a:rPr lang="zh-CN" altLang="zh-CN" b="1" kern="100" dirty="0">
                <a:latin typeface="Times New Roman" panose="02020603050405020304" pitchFamily="18" charset="0"/>
                <a:ea typeface="仿宋" panose="02010609060101010101" pitchFamily="49" charset="-122"/>
              </a:rPr>
              <a:t>通过清朝经济发展和人口增长的史实，了解清朝前期的兴盛。</a:t>
            </a:r>
            <a:endParaRPr lang="zh-CN" altLang="zh-CN" sz="1400" kern="100" dirty="0">
              <a:latin typeface="Times New Roman" panose="02020603050405020304" pitchFamily="18" charset="0"/>
            </a:endParaRPr>
          </a:p>
          <a:p>
            <a:pPr marL="153035" indent="-153035" algn="just">
              <a:lnSpc>
                <a:spcPct val="150000"/>
              </a:lnSpc>
              <a:spcAft>
                <a:spcPts val="0"/>
              </a:spcAft>
            </a:pPr>
            <a:r>
              <a:rPr lang="en-US" altLang="zh-CN" b="1" kern="100" dirty="0">
                <a:latin typeface="仿宋" panose="02010609060101010101" pitchFamily="49" charset="-122"/>
              </a:rPr>
              <a:t>8.</a:t>
            </a:r>
            <a:r>
              <a:rPr lang="zh-CN" altLang="zh-CN" b="1" kern="100" dirty="0">
                <a:latin typeface="Times New Roman" panose="02020603050405020304" pitchFamily="18" charset="0"/>
                <a:ea typeface="仿宋" panose="02010609060101010101" pitchFamily="49" charset="-122"/>
              </a:rPr>
              <a:t>通过军机处的设置与文化专制措施，认识君主专制在清代的极端强化。</a:t>
            </a:r>
            <a:endParaRPr lang="zh-CN" altLang="zh-CN" sz="1400" kern="100" dirty="0">
              <a:latin typeface="Times New Roman" panose="02020603050405020304" pitchFamily="18" charset="0"/>
            </a:endParaRPr>
          </a:p>
          <a:p>
            <a:pPr marL="153035" indent="-153035" algn="just">
              <a:lnSpc>
                <a:spcPct val="150000"/>
              </a:lnSpc>
              <a:spcAft>
                <a:spcPts val="0"/>
              </a:spcAft>
            </a:pPr>
            <a:r>
              <a:rPr lang="en-US" altLang="zh-CN" b="1" kern="100" dirty="0">
                <a:latin typeface="仿宋" panose="02010609060101010101" pitchFamily="49" charset="-122"/>
              </a:rPr>
              <a:t>9.</a:t>
            </a:r>
            <a:r>
              <a:rPr lang="zh-CN" altLang="zh-CN" b="1" kern="100" dirty="0">
                <a:latin typeface="Times New Roman" panose="02020603050405020304" pitchFamily="18" charset="0"/>
                <a:ea typeface="仿宋" panose="02010609060101010101" pitchFamily="49" charset="-122"/>
              </a:rPr>
              <a:t>以《红楼梦》和京剧为例，了解清代文学艺术的成就和特色。</a:t>
            </a:r>
            <a:endParaRPr lang="zh-CN" altLang="zh-CN" sz="1400" kern="100" dirty="0">
              <a:latin typeface="Times New Roman" panose="02020603050405020304" pitchFamily="18" charset="0"/>
            </a:endParaRPr>
          </a:p>
          <a:p>
            <a:pPr marL="153035" indent="-153035" algn="just">
              <a:lnSpc>
                <a:spcPct val="150000"/>
              </a:lnSpc>
              <a:spcAft>
                <a:spcPts val="0"/>
              </a:spcAft>
            </a:pPr>
            <a:r>
              <a:rPr lang="en-US" altLang="zh-CN" b="1" kern="100" dirty="0">
                <a:latin typeface="仿宋" panose="02010609060101010101" pitchFamily="49" charset="-122"/>
              </a:rPr>
              <a:t>10.</a:t>
            </a:r>
            <a:r>
              <a:rPr lang="zh-CN" altLang="zh-CN" b="1" kern="100" dirty="0">
                <a:latin typeface="Times New Roman" panose="02020603050405020304" pitchFamily="18" charset="0"/>
                <a:ea typeface="仿宋" panose="02010609060101010101" pitchFamily="49" charset="-122"/>
              </a:rPr>
              <a:t>通过清代中期以来的腐败现象和闭关锁国政策，了解中国开始落后于世界发展潮流。</a:t>
            </a:r>
            <a:endParaRPr lang="zh-CN" altLang="zh-CN" sz="1400" kern="100" dirty="0">
              <a:latin typeface="Times New Roman" panose="02020603050405020304" pitchFamily="18" charset="0"/>
            </a:endParaRPr>
          </a:p>
        </p:txBody>
      </p:sp>
    </p:spTree>
    <p:extLst>
      <p:ext uri="{BB962C8B-B14F-4D97-AF65-F5344CB8AC3E}">
        <p14:creationId xmlns:p14="http://schemas.microsoft.com/office/powerpoint/2010/main" val="2982691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24902" y="692373"/>
            <a:ext cx="11842811" cy="5810245"/>
          </a:xfrm>
          <a:prstGeom prst="rect">
            <a:avLst/>
          </a:prstGeom>
        </p:spPr>
        <p:txBody>
          <a:bodyPr wrap="square">
            <a:spAutoFit/>
          </a:bodyPr>
          <a:lstStyle/>
          <a:p>
            <a:pPr>
              <a:lnSpc>
                <a:spcPct val="125000"/>
              </a:lnSpc>
              <a:spcAft>
                <a:spcPts val="0"/>
              </a:spcAft>
            </a:pPr>
            <a:r>
              <a:rPr lang="en-US" altLang="zh-CN" sz="2000" kern="100" dirty="0">
                <a:latin typeface="+mn-ea"/>
                <a:cs typeface="宋体" panose="02010600030101010101" pitchFamily="2" charset="-122"/>
              </a:rPr>
              <a:t>1.</a:t>
            </a:r>
            <a:r>
              <a:rPr lang="zh-CN" altLang="zh-CN" sz="2000" kern="100" dirty="0">
                <a:latin typeface="+mn-ea"/>
                <a:cs typeface="宋体" panose="02010600030101010101" pitchFamily="2" charset="-122"/>
              </a:rPr>
              <a:t>明清时期的时代特征是：</a:t>
            </a:r>
            <a:r>
              <a:rPr lang="zh-CN" altLang="zh-CN" sz="2000" b="1" u="sng" kern="100" dirty="0">
                <a:latin typeface="+mn-ea"/>
                <a:cs typeface="宋体" panose="02010600030101010101" pitchFamily="2" charset="-122"/>
              </a:rPr>
              <a:t>统一多民族国家的巩固与发展</a:t>
            </a:r>
            <a:r>
              <a:rPr lang="zh-CN" altLang="zh-CN" sz="2000" b="1" u="dbl" kern="100" dirty="0">
                <a:latin typeface="+mn-ea"/>
                <a:cs typeface="宋体" panose="02010600030101010101" pitchFamily="2" charset="-122"/>
              </a:rPr>
              <a:t>。</a:t>
            </a:r>
            <a:endParaRPr lang="zh-CN" altLang="zh-CN" sz="2000" kern="100" dirty="0">
              <a:latin typeface="+mn-ea"/>
            </a:endParaRPr>
          </a:p>
          <a:p>
            <a:pPr>
              <a:lnSpc>
                <a:spcPct val="125000"/>
              </a:lnSpc>
              <a:spcAft>
                <a:spcPts val="0"/>
              </a:spcAft>
            </a:pPr>
            <a:r>
              <a:rPr lang="en-US" altLang="zh-CN" sz="2000" kern="100" dirty="0">
                <a:latin typeface="+mn-ea"/>
                <a:cs typeface="宋体" panose="02010600030101010101" pitchFamily="2" charset="-122"/>
              </a:rPr>
              <a:t>2.</a:t>
            </a:r>
            <a:r>
              <a:rPr lang="zh-CN" altLang="zh-CN" sz="2000" kern="100" dirty="0">
                <a:latin typeface="+mn-ea"/>
                <a:cs typeface="宋体" panose="02010600030101010101" pitchFamily="2" charset="-122"/>
              </a:rPr>
              <a:t>全国性统一政权中，由少数民族建立起来的是：</a:t>
            </a:r>
            <a:r>
              <a:rPr lang="zh-CN" altLang="zh-CN" sz="2000" b="1" u="sng" kern="100" dirty="0">
                <a:latin typeface="+mn-ea"/>
                <a:cs typeface="宋体" panose="02010600030101010101" pitchFamily="2" charset="-122"/>
              </a:rPr>
              <a:t>元、清</a:t>
            </a:r>
            <a:r>
              <a:rPr lang="zh-CN" altLang="zh-CN" sz="2000" b="1" u="dbl" kern="100" dirty="0">
                <a:latin typeface="+mn-ea"/>
                <a:cs typeface="宋体" panose="02010600030101010101" pitchFamily="2" charset="-122"/>
              </a:rPr>
              <a:t>。</a:t>
            </a:r>
            <a:endParaRPr lang="zh-CN" altLang="zh-CN" sz="2000" kern="100" dirty="0">
              <a:latin typeface="+mn-ea"/>
            </a:endParaRPr>
          </a:p>
          <a:p>
            <a:pPr>
              <a:lnSpc>
                <a:spcPct val="125000"/>
              </a:lnSpc>
              <a:spcAft>
                <a:spcPts val="0"/>
              </a:spcAft>
            </a:pPr>
            <a:r>
              <a:rPr lang="en-US" altLang="zh-CN" sz="2000" kern="100" dirty="0">
                <a:latin typeface="+mn-ea"/>
                <a:cs typeface="宋体" panose="02010600030101010101" pitchFamily="2" charset="-122"/>
              </a:rPr>
              <a:t>3.</a:t>
            </a:r>
            <a:r>
              <a:rPr lang="zh-CN" altLang="zh-CN" sz="2000" kern="100" dirty="0">
                <a:latin typeface="+mn-ea"/>
                <a:cs typeface="宋体" panose="02010600030101010101" pitchFamily="2" charset="-122"/>
              </a:rPr>
              <a:t>明朝强化皇权措施：（</a:t>
            </a:r>
            <a:r>
              <a:rPr lang="en-US" altLang="zh-CN" sz="2000" kern="100" dirty="0">
                <a:latin typeface="+mn-ea"/>
                <a:cs typeface="宋体" panose="02010600030101010101" pitchFamily="2" charset="-122"/>
              </a:rPr>
              <a:t>1</a:t>
            </a:r>
            <a:r>
              <a:rPr lang="zh-CN" altLang="zh-CN" sz="2000" kern="100" dirty="0">
                <a:latin typeface="+mn-ea"/>
                <a:cs typeface="宋体" panose="02010600030101010101" pitchFamily="2" charset="-122"/>
              </a:rPr>
              <a:t>）改革行政机构：①在地方：</a:t>
            </a:r>
            <a:r>
              <a:rPr lang="zh-CN" altLang="zh-CN" sz="2000" b="1" u="sng" kern="100" dirty="0">
                <a:latin typeface="+mn-ea"/>
                <a:cs typeface="宋体" panose="02010600030101010101" pitchFamily="2" charset="-122"/>
              </a:rPr>
              <a:t>废行省，设三司</a:t>
            </a:r>
            <a:r>
              <a:rPr lang="zh-CN" altLang="en-US" sz="2000" kern="100" dirty="0">
                <a:latin typeface="+mn-ea"/>
                <a:cs typeface="宋体" panose="02010600030101010101" pitchFamily="2" charset="-122"/>
              </a:rPr>
              <a:t>；</a:t>
            </a:r>
            <a:endParaRPr lang="en-US" altLang="zh-CN" sz="2000" kern="100" dirty="0">
              <a:latin typeface="+mn-ea"/>
              <a:cs typeface="宋体" panose="02010600030101010101" pitchFamily="2" charset="-122"/>
            </a:endParaRPr>
          </a:p>
          <a:p>
            <a:pPr>
              <a:lnSpc>
                <a:spcPct val="125000"/>
              </a:lnSpc>
              <a:spcAft>
                <a:spcPts val="0"/>
              </a:spcAft>
            </a:pPr>
            <a:r>
              <a:rPr lang="en-US" altLang="zh-CN" sz="2000" kern="100" dirty="0">
                <a:latin typeface="+mn-ea"/>
                <a:cs typeface="宋体" panose="02010600030101010101" pitchFamily="2" charset="-122"/>
              </a:rPr>
              <a:t>                                       </a:t>
            </a:r>
            <a:r>
              <a:rPr lang="zh-CN" altLang="zh-CN" sz="2000" kern="100" dirty="0">
                <a:latin typeface="+mn-ea"/>
                <a:cs typeface="宋体" panose="02010600030101010101" pitchFamily="2" charset="-122"/>
              </a:rPr>
              <a:t>②在中央：</a:t>
            </a:r>
            <a:r>
              <a:rPr lang="zh-CN" altLang="zh-CN" sz="2000" b="1" u="sng" kern="100" dirty="0">
                <a:latin typeface="+mn-ea"/>
                <a:cs typeface="宋体" panose="02010600030101010101" pitchFamily="2" charset="-122"/>
              </a:rPr>
              <a:t>废丞相和中书省，权分六部。</a:t>
            </a:r>
            <a:r>
              <a:rPr lang="en-US" altLang="zh-CN" sz="2000" b="1" u="sng" kern="100" dirty="0">
                <a:latin typeface="+mn-ea"/>
                <a:cs typeface="宋体" panose="02010600030101010101" pitchFamily="2" charset="-122"/>
              </a:rPr>
              <a:t>  </a:t>
            </a:r>
            <a:endParaRPr lang="zh-CN" altLang="zh-CN" sz="2000" b="1" u="sng" kern="100" dirty="0">
              <a:latin typeface="+mn-ea"/>
            </a:endParaRPr>
          </a:p>
          <a:p>
            <a:pPr indent="1333500">
              <a:lnSpc>
                <a:spcPct val="125000"/>
              </a:lnSpc>
              <a:spcAft>
                <a:spcPts val="0"/>
              </a:spcAft>
            </a:pPr>
            <a:r>
              <a:rPr lang="en-US" altLang="zh-CN" sz="2000" kern="100" dirty="0">
                <a:latin typeface="+mn-ea"/>
                <a:cs typeface="宋体" panose="02010600030101010101" pitchFamily="2" charset="-122"/>
              </a:rPr>
              <a:t>          </a:t>
            </a:r>
            <a:r>
              <a:rPr lang="zh-CN" altLang="zh-CN" sz="2000" kern="100" dirty="0">
                <a:latin typeface="+mn-ea"/>
                <a:cs typeface="宋体" panose="02010600030101010101" pitchFamily="2" charset="-122"/>
              </a:rPr>
              <a:t>（</a:t>
            </a:r>
            <a:r>
              <a:rPr lang="en-US" altLang="zh-CN" sz="2000" kern="100" dirty="0">
                <a:latin typeface="+mn-ea"/>
                <a:cs typeface="宋体" panose="02010600030101010101" pitchFamily="2" charset="-122"/>
              </a:rPr>
              <a:t>2</a:t>
            </a:r>
            <a:r>
              <a:rPr lang="zh-CN" altLang="zh-CN" sz="2000" kern="100" dirty="0">
                <a:latin typeface="+mn-ea"/>
                <a:cs typeface="宋体" panose="02010600030101010101" pitchFamily="2" charset="-122"/>
              </a:rPr>
              <a:t>）设立</a:t>
            </a:r>
            <a:r>
              <a:rPr lang="zh-CN" altLang="zh-CN" sz="2000" b="1" u="sng" kern="100" dirty="0">
                <a:latin typeface="+mn-ea"/>
                <a:cs typeface="宋体" panose="02010600030101010101" pitchFamily="2" charset="-122"/>
              </a:rPr>
              <a:t>厂卫特务机构</a:t>
            </a:r>
            <a:r>
              <a:rPr lang="zh-CN" altLang="zh-CN" sz="2000" kern="100" dirty="0">
                <a:latin typeface="+mn-ea"/>
                <a:cs typeface="宋体" panose="02010600030101010101" pitchFamily="2" charset="-122"/>
              </a:rPr>
              <a:t>。</a:t>
            </a:r>
            <a:endParaRPr lang="zh-CN" altLang="zh-CN" sz="2000" kern="100" dirty="0">
              <a:latin typeface="+mn-ea"/>
            </a:endParaRPr>
          </a:p>
          <a:p>
            <a:pPr indent="1333500">
              <a:lnSpc>
                <a:spcPct val="125000"/>
              </a:lnSpc>
              <a:spcAft>
                <a:spcPts val="0"/>
              </a:spcAft>
            </a:pPr>
            <a:r>
              <a:rPr lang="en-US" altLang="zh-CN" sz="2000" kern="100" dirty="0">
                <a:latin typeface="+mn-ea"/>
                <a:cs typeface="宋体" panose="02010600030101010101" pitchFamily="2" charset="-122"/>
              </a:rPr>
              <a:t>          </a:t>
            </a:r>
            <a:r>
              <a:rPr lang="zh-CN" altLang="zh-CN" sz="2000" kern="100" dirty="0">
                <a:latin typeface="+mn-ea"/>
                <a:cs typeface="宋体" panose="02010600030101010101" pitchFamily="2" charset="-122"/>
              </a:rPr>
              <a:t>（</a:t>
            </a:r>
            <a:r>
              <a:rPr lang="en-US" altLang="zh-CN" sz="2000" kern="100" dirty="0">
                <a:latin typeface="+mn-ea"/>
                <a:cs typeface="宋体" panose="02010600030101010101" pitchFamily="2" charset="-122"/>
              </a:rPr>
              <a:t>3</a:t>
            </a:r>
            <a:r>
              <a:rPr lang="zh-CN" altLang="zh-CN" sz="2000" kern="100" dirty="0">
                <a:latin typeface="+mn-ea"/>
                <a:cs typeface="宋体" panose="02010600030101010101" pitchFamily="2" charset="-122"/>
              </a:rPr>
              <a:t>）思想上：</a:t>
            </a:r>
            <a:r>
              <a:rPr lang="zh-CN" altLang="zh-CN" sz="2000" b="1" u="sng" kern="100" dirty="0">
                <a:latin typeface="+mn-ea"/>
                <a:cs typeface="宋体" panose="02010600030101010101" pitchFamily="2" charset="-122"/>
              </a:rPr>
              <a:t>八股取士</a:t>
            </a:r>
            <a:r>
              <a:rPr lang="zh-CN" altLang="zh-CN" sz="2000" kern="100" dirty="0">
                <a:latin typeface="+mn-ea"/>
                <a:cs typeface="宋体" panose="02010600030101010101" pitchFamily="2" charset="-122"/>
              </a:rPr>
              <a:t>。</a:t>
            </a:r>
            <a:endParaRPr lang="zh-CN" altLang="zh-CN" sz="2000" kern="100" dirty="0">
              <a:latin typeface="+mn-ea"/>
            </a:endParaRPr>
          </a:p>
          <a:p>
            <a:pPr>
              <a:lnSpc>
                <a:spcPct val="125000"/>
              </a:lnSpc>
              <a:spcAft>
                <a:spcPts val="0"/>
              </a:spcAft>
            </a:pPr>
            <a:r>
              <a:rPr lang="en-US" altLang="zh-CN" sz="2000" kern="100" dirty="0">
                <a:latin typeface="+mn-ea"/>
                <a:cs typeface="宋体" panose="02010600030101010101" pitchFamily="2" charset="-122"/>
              </a:rPr>
              <a:t>4.</a:t>
            </a:r>
            <a:r>
              <a:rPr lang="zh-CN" altLang="zh-CN" sz="2000" kern="100" dirty="0">
                <a:latin typeface="+mn-ea"/>
                <a:cs typeface="宋体" panose="02010600030101010101" pitchFamily="2" charset="-122"/>
              </a:rPr>
              <a:t>朱元璋改革行政机构的突出特点：</a:t>
            </a:r>
            <a:r>
              <a:rPr lang="zh-CN" altLang="zh-CN" sz="2000" b="1" u="sng" kern="100" dirty="0">
                <a:latin typeface="+mn-ea"/>
                <a:cs typeface="宋体" panose="02010600030101010101" pitchFamily="2" charset="-122"/>
              </a:rPr>
              <a:t>皇权高度集中，君主专制大大加强</a:t>
            </a:r>
            <a:r>
              <a:rPr lang="zh-CN" altLang="zh-CN" sz="2000" u="sng" kern="100" dirty="0">
                <a:latin typeface="+mn-ea"/>
                <a:cs typeface="宋体" panose="02010600030101010101" pitchFamily="2" charset="-122"/>
              </a:rPr>
              <a:t>。</a:t>
            </a:r>
            <a:r>
              <a:rPr lang="zh-CN" altLang="zh-CN" sz="2000" b="1" u="sng" kern="100" dirty="0">
                <a:latin typeface="+mn-ea"/>
                <a:cs typeface="宋体" panose="02010600030101010101" pitchFamily="2" charset="-122"/>
              </a:rPr>
              <a:t>防止朝臣和地方官员专权</a:t>
            </a:r>
            <a:r>
              <a:rPr lang="zh-CN" altLang="zh-CN" sz="2000" b="1" u="dbl" kern="100" dirty="0">
                <a:latin typeface="+mn-ea"/>
                <a:cs typeface="宋体" panose="02010600030101010101" pitchFamily="2" charset="-122"/>
              </a:rPr>
              <a:t>。</a:t>
            </a:r>
            <a:endParaRPr lang="zh-CN" altLang="zh-CN" sz="2000" kern="100" dirty="0">
              <a:latin typeface="+mn-ea"/>
            </a:endParaRPr>
          </a:p>
          <a:p>
            <a:pPr marL="200025" indent="-200025">
              <a:lnSpc>
                <a:spcPct val="125000"/>
              </a:lnSpc>
              <a:spcAft>
                <a:spcPts val="0"/>
              </a:spcAft>
            </a:pPr>
            <a:r>
              <a:rPr lang="en-US" altLang="zh-CN" sz="2000" kern="100" dirty="0">
                <a:latin typeface="+mn-ea"/>
                <a:cs typeface="宋体" panose="02010600030101010101" pitchFamily="2" charset="-122"/>
              </a:rPr>
              <a:t>5.</a:t>
            </a:r>
            <a:r>
              <a:rPr lang="zh-CN" altLang="zh-CN" sz="2000" kern="100" dirty="0">
                <a:latin typeface="+mn-ea"/>
                <a:cs typeface="宋体" panose="02010600030101010101" pitchFamily="2" charset="-122"/>
              </a:rPr>
              <a:t>皇帝专权的弊端：地方政府必须严格服从中央政府的命令，没有独立性；不能广泛吸纳建议，容易形成专权，出现</a:t>
            </a:r>
            <a:r>
              <a:rPr lang="en-US" altLang="zh-CN" sz="2000" kern="100" dirty="0">
                <a:latin typeface="+mn-ea"/>
                <a:cs typeface="宋体" panose="02010600030101010101" pitchFamily="2" charset="-122"/>
              </a:rPr>
              <a:t> </a:t>
            </a:r>
            <a:r>
              <a:rPr lang="zh-CN" altLang="zh-CN" sz="2000" kern="100" dirty="0">
                <a:latin typeface="+mn-ea"/>
                <a:cs typeface="宋体" panose="02010600030101010101" pitchFamily="2" charset="-122"/>
              </a:rPr>
              <a:t>偏颇决策，不利于提高工作效率，给明朝统治埋下了危机。</a:t>
            </a:r>
            <a:endParaRPr lang="zh-CN" altLang="zh-CN" sz="2000" kern="100" dirty="0">
              <a:latin typeface="+mn-ea"/>
            </a:endParaRPr>
          </a:p>
          <a:p>
            <a:pPr>
              <a:lnSpc>
                <a:spcPct val="125000"/>
              </a:lnSpc>
              <a:spcAft>
                <a:spcPts val="0"/>
              </a:spcAft>
            </a:pPr>
            <a:r>
              <a:rPr lang="en-US" altLang="zh-CN" sz="2000" kern="100" dirty="0">
                <a:latin typeface="+mn-ea"/>
                <a:cs typeface="宋体" panose="02010600030101010101" pitchFamily="2" charset="-122"/>
              </a:rPr>
              <a:t>6.</a:t>
            </a:r>
            <a:r>
              <a:rPr lang="zh-CN" altLang="zh-CN" sz="2000" kern="100" dirty="0">
                <a:latin typeface="+mn-ea"/>
                <a:cs typeface="宋体" panose="02010600030101010101" pitchFamily="2" charset="-122"/>
              </a:rPr>
              <a:t>丞相的设立与废除分别是：</a:t>
            </a:r>
            <a:r>
              <a:rPr lang="zh-CN" altLang="zh-CN" sz="2000" b="1" u="sng" kern="100" dirty="0">
                <a:latin typeface="+mn-ea"/>
                <a:cs typeface="宋体" panose="02010600030101010101" pitchFamily="2" charset="-122"/>
              </a:rPr>
              <a:t>秦朝与明朝</a:t>
            </a:r>
            <a:endParaRPr lang="zh-CN" altLang="zh-CN" sz="2000" u="sng" kern="100" dirty="0">
              <a:latin typeface="+mn-ea"/>
            </a:endParaRPr>
          </a:p>
          <a:p>
            <a:pPr>
              <a:lnSpc>
                <a:spcPct val="125000"/>
              </a:lnSpc>
              <a:spcAft>
                <a:spcPts val="0"/>
              </a:spcAft>
            </a:pPr>
            <a:r>
              <a:rPr lang="en-US" altLang="zh-CN" sz="2000" kern="100" dirty="0">
                <a:latin typeface="+mn-ea"/>
                <a:cs typeface="宋体" panose="02010600030101010101" pitchFamily="2" charset="-122"/>
              </a:rPr>
              <a:t>7.</a:t>
            </a:r>
            <a:r>
              <a:rPr lang="zh-CN" altLang="zh-CN" sz="2000" kern="100" dirty="0">
                <a:latin typeface="+mn-ea"/>
                <a:cs typeface="宋体" panose="02010600030101010101" pitchFamily="2" charset="-122"/>
              </a:rPr>
              <a:t>明朝对外友好往来的史实</a:t>
            </a:r>
            <a:r>
              <a:rPr lang="zh-CN" altLang="zh-CN" sz="2000" b="1" kern="100" dirty="0">
                <a:latin typeface="+mn-ea"/>
                <a:cs typeface="宋体" panose="02010600030101010101" pitchFamily="2" charset="-122"/>
              </a:rPr>
              <a:t>：</a:t>
            </a:r>
            <a:r>
              <a:rPr lang="zh-CN" altLang="zh-CN" sz="2000" b="1" u="sng" kern="100" dirty="0">
                <a:latin typeface="+mn-ea"/>
                <a:cs typeface="宋体" panose="02010600030101010101" pitchFamily="2" charset="-122"/>
              </a:rPr>
              <a:t>郑和下西洋</a:t>
            </a:r>
            <a:endParaRPr lang="zh-CN" altLang="zh-CN" sz="2000" u="sng" kern="100" dirty="0">
              <a:latin typeface="+mn-ea"/>
            </a:endParaRPr>
          </a:p>
          <a:p>
            <a:pPr>
              <a:lnSpc>
                <a:spcPct val="125000"/>
              </a:lnSpc>
              <a:spcAft>
                <a:spcPts val="0"/>
              </a:spcAft>
            </a:pPr>
            <a:r>
              <a:rPr lang="en-US" altLang="zh-CN" sz="2000" kern="100" dirty="0">
                <a:latin typeface="+mn-ea"/>
                <a:cs typeface="宋体" panose="02010600030101010101" pitchFamily="2" charset="-122"/>
              </a:rPr>
              <a:t>8.</a:t>
            </a:r>
            <a:r>
              <a:rPr lang="zh-CN" altLang="zh-CN" sz="2000" kern="100" dirty="0">
                <a:latin typeface="+mn-ea"/>
                <a:cs typeface="宋体" panose="02010600030101010101" pitchFamily="2" charset="-122"/>
              </a:rPr>
              <a:t>郑和下西洋目的：</a:t>
            </a:r>
            <a:r>
              <a:rPr lang="zh-CN" altLang="zh-CN" sz="2000" b="1" u="sng" kern="100" dirty="0">
                <a:latin typeface="+mn-ea"/>
                <a:cs typeface="宋体" panose="02010600030101010101" pitchFamily="2" charset="-122"/>
              </a:rPr>
              <a:t>提高明朝在国外的地位和威望</a:t>
            </a:r>
            <a:endParaRPr lang="zh-CN" altLang="zh-CN" sz="2000" u="sng" kern="100" dirty="0">
              <a:latin typeface="+mn-ea"/>
            </a:endParaRPr>
          </a:p>
          <a:p>
            <a:pPr marL="600075" indent="-600075">
              <a:lnSpc>
                <a:spcPct val="125000"/>
              </a:lnSpc>
              <a:spcAft>
                <a:spcPts val="0"/>
              </a:spcAft>
            </a:pPr>
            <a:r>
              <a:rPr lang="en-US" altLang="zh-CN" sz="2000" kern="100" dirty="0">
                <a:latin typeface="+mn-ea"/>
                <a:cs typeface="宋体" panose="02010600030101010101" pitchFamily="2" charset="-122"/>
              </a:rPr>
              <a:t>9.</a:t>
            </a:r>
            <a:r>
              <a:rPr lang="zh-CN" altLang="zh-CN" sz="2000" kern="100" dirty="0">
                <a:latin typeface="+mn-ea"/>
                <a:cs typeface="宋体" panose="02010600030101010101" pitchFamily="2" charset="-122"/>
              </a:rPr>
              <a:t>郑和下西洋意义：</a:t>
            </a:r>
            <a:r>
              <a:rPr lang="zh-CN" altLang="zh-CN" sz="2000" b="1" u="sng" kern="100" dirty="0">
                <a:latin typeface="+mn-ea"/>
                <a:cs typeface="宋体" panose="02010600030101010101" pitchFamily="2" charset="-122"/>
              </a:rPr>
              <a:t>①增进了中国与亚非国家和地区的相互了解和友好往来；②开创了亚非海上交通线；</a:t>
            </a:r>
            <a:r>
              <a:rPr lang="en-US" altLang="zh-CN" sz="2000" b="1" u="sng" kern="100" dirty="0">
                <a:latin typeface="+mn-ea"/>
                <a:cs typeface="宋体" panose="02010600030101010101" pitchFamily="2" charset="-122"/>
              </a:rPr>
              <a:t> </a:t>
            </a:r>
          </a:p>
          <a:p>
            <a:pPr marL="600075" indent="-600075">
              <a:lnSpc>
                <a:spcPct val="125000"/>
              </a:lnSpc>
              <a:spcAft>
                <a:spcPts val="0"/>
              </a:spcAft>
            </a:pPr>
            <a:r>
              <a:rPr lang="en-US" altLang="zh-CN" sz="2000" b="1" kern="100" dirty="0">
                <a:latin typeface="+mn-ea"/>
                <a:cs typeface="宋体" panose="02010600030101010101" pitchFamily="2" charset="-122"/>
              </a:rPr>
              <a:t>                  </a:t>
            </a:r>
            <a:r>
              <a:rPr lang="zh-CN" altLang="zh-CN" sz="2000" b="1" u="sng" kern="100" dirty="0">
                <a:latin typeface="+mn-ea"/>
                <a:cs typeface="宋体" panose="02010600030101010101" pitchFamily="2" charset="-122"/>
              </a:rPr>
              <a:t>③为人类的航海事业作出了伟大贡献。</a:t>
            </a:r>
            <a:endParaRPr lang="zh-CN" altLang="zh-CN" sz="2000" u="sng" kern="100" dirty="0">
              <a:latin typeface="+mn-ea"/>
            </a:endParaRPr>
          </a:p>
          <a:p>
            <a:pPr>
              <a:lnSpc>
                <a:spcPct val="125000"/>
              </a:lnSpc>
              <a:spcAft>
                <a:spcPts val="0"/>
              </a:spcAft>
            </a:pPr>
            <a:r>
              <a:rPr lang="en-US" altLang="zh-CN" sz="2000" kern="100" dirty="0">
                <a:latin typeface="+mn-ea"/>
                <a:cs typeface="宋体" panose="02010600030101010101" pitchFamily="2" charset="-122"/>
              </a:rPr>
              <a:t>10.</a:t>
            </a:r>
            <a:r>
              <a:rPr lang="zh-CN" altLang="zh-CN" sz="2000" kern="100" dirty="0">
                <a:latin typeface="+mn-ea"/>
                <a:cs typeface="宋体" panose="02010600030101010101" pitchFamily="2" charset="-122"/>
              </a:rPr>
              <a:t>明朝对外关系抗击外来侵略的史实：</a:t>
            </a:r>
            <a:r>
              <a:rPr lang="zh-CN" altLang="zh-CN" sz="2000" b="1" u="sng" kern="100" dirty="0">
                <a:latin typeface="+mn-ea"/>
                <a:cs typeface="宋体" panose="02010600030101010101" pitchFamily="2" charset="-122"/>
              </a:rPr>
              <a:t>戚继光抗倭</a:t>
            </a:r>
            <a:r>
              <a:rPr lang="zh-CN" altLang="zh-CN" sz="2000" b="1" u="dbl" kern="100" dirty="0">
                <a:latin typeface="+mn-ea"/>
                <a:cs typeface="宋体" panose="02010600030101010101" pitchFamily="2" charset="-122"/>
              </a:rPr>
              <a:t>。</a:t>
            </a:r>
            <a:r>
              <a:rPr lang="zh-CN" altLang="zh-CN" sz="2000" kern="100" dirty="0">
                <a:latin typeface="+mn-ea"/>
                <a:cs typeface="宋体" panose="02010600030101010101" pitchFamily="2" charset="-122"/>
              </a:rPr>
              <a:t>是一场反侵略的战争，</a:t>
            </a:r>
            <a:r>
              <a:rPr lang="zh-CN" altLang="en-US" sz="2000" b="1" u="sng" kern="100" dirty="0">
                <a:latin typeface="+mn-ea"/>
                <a:cs typeface="宋体" panose="02010600030101010101" pitchFamily="2" charset="-122"/>
              </a:rPr>
              <a:t>戚继光</a:t>
            </a:r>
            <a:r>
              <a:rPr lang="zh-CN" altLang="zh-CN" sz="2000" b="1" u="sng" kern="100" dirty="0">
                <a:latin typeface="+mn-ea"/>
                <a:cs typeface="宋体" panose="02010600030101010101" pitchFamily="2" charset="-122"/>
              </a:rPr>
              <a:t>是民族英雄</a:t>
            </a:r>
            <a:r>
              <a:rPr lang="zh-CN" altLang="zh-CN" sz="2000" kern="100" dirty="0">
                <a:latin typeface="+mn-ea"/>
                <a:cs typeface="宋体" panose="02010600030101010101" pitchFamily="2" charset="-122"/>
              </a:rPr>
              <a:t>。</a:t>
            </a:r>
            <a:endParaRPr lang="zh-CN" altLang="zh-CN" sz="2000" kern="100" dirty="0">
              <a:latin typeface="+mn-ea"/>
            </a:endParaRPr>
          </a:p>
        </p:txBody>
      </p:sp>
      <p:sp>
        <p:nvSpPr>
          <p:cNvPr id="5" name="副标题 2"/>
          <p:cNvSpPr txBox="1">
            <a:spLocks/>
          </p:cNvSpPr>
          <p:nvPr/>
        </p:nvSpPr>
        <p:spPr>
          <a:xfrm>
            <a:off x="224902" y="103797"/>
            <a:ext cx="5757170" cy="730265"/>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sz="2000" b="1" dirty="0">
                <a:solidFill>
                  <a:schemeClr val="tx1">
                    <a:lumMod val="85000"/>
                    <a:lumOff val="15000"/>
                  </a:schemeClr>
                </a:solidFill>
                <a:latin typeface="仿宋" panose="02010609060101010101" pitchFamily="49" charset="-122"/>
                <a:ea typeface="仿宋" panose="02010609060101010101" pitchFamily="49" charset="-122"/>
              </a:rPr>
              <a:t>请同学们用</a:t>
            </a:r>
            <a:r>
              <a:rPr lang="en-US" altLang="zh-CN" sz="2000" b="1" dirty="0">
                <a:solidFill>
                  <a:schemeClr val="tx1">
                    <a:lumMod val="85000"/>
                    <a:lumOff val="15000"/>
                  </a:schemeClr>
                </a:solidFill>
                <a:latin typeface="仿宋" panose="02010609060101010101" pitchFamily="49" charset="-122"/>
                <a:ea typeface="仿宋" panose="02010609060101010101" pitchFamily="49" charset="-122"/>
              </a:rPr>
              <a:t>10</a:t>
            </a:r>
            <a:r>
              <a:rPr lang="zh-CN" altLang="en-US" sz="2000" b="1" dirty="0">
                <a:solidFill>
                  <a:schemeClr val="tx1">
                    <a:lumMod val="85000"/>
                    <a:lumOff val="15000"/>
                  </a:schemeClr>
                </a:solidFill>
                <a:latin typeface="仿宋" panose="02010609060101010101" pitchFamily="49" charset="-122"/>
                <a:ea typeface="仿宋" panose="02010609060101010101" pitchFamily="49" charset="-122"/>
              </a:rPr>
              <a:t>分钟记住下面知识点</a:t>
            </a:r>
          </a:p>
        </p:txBody>
      </p:sp>
    </p:spTree>
    <p:extLst>
      <p:ext uri="{BB962C8B-B14F-4D97-AF65-F5344CB8AC3E}">
        <p14:creationId xmlns:p14="http://schemas.microsoft.com/office/powerpoint/2010/main" val="559932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97149" y="483973"/>
            <a:ext cx="11398928" cy="5930919"/>
          </a:xfrm>
          <a:prstGeom prst="rect">
            <a:avLst/>
          </a:prstGeom>
        </p:spPr>
        <p:txBody>
          <a:bodyPr wrap="square">
            <a:spAutoFit/>
          </a:bodyPr>
          <a:lstStyle/>
          <a:p>
            <a:pPr marL="200025" indent="-200025">
              <a:lnSpc>
                <a:spcPct val="125000"/>
              </a:lnSpc>
              <a:spcAft>
                <a:spcPts val="0"/>
              </a:spcAft>
            </a:pPr>
            <a:r>
              <a:rPr lang="en-US" altLang="zh-CN" kern="100" dirty="0">
                <a:latin typeface="+mn-ea"/>
                <a:cs typeface="宋体" panose="02010600030101010101" pitchFamily="2" charset="-122"/>
              </a:rPr>
              <a:t>11.</a:t>
            </a:r>
            <a:r>
              <a:rPr lang="zh-CN" altLang="zh-CN" kern="100" dirty="0">
                <a:latin typeface="+mn-ea"/>
                <a:cs typeface="宋体" panose="02010600030101010101" pitchFamily="2" charset="-122"/>
              </a:rPr>
              <a:t>明朝的主要科技成就：</a:t>
            </a:r>
            <a:r>
              <a:rPr lang="zh-CN" altLang="zh-CN" b="1" u="dbl" kern="100" dirty="0">
                <a:latin typeface="+mn-ea"/>
                <a:cs typeface="宋体" panose="02010600030101010101" pitchFamily="2" charset="-122"/>
              </a:rPr>
              <a:t>李时珍《本草纲目》</a:t>
            </a:r>
            <a:r>
              <a:rPr lang="zh-CN" altLang="zh-CN" kern="100" dirty="0">
                <a:latin typeface="+mn-ea"/>
                <a:cs typeface="宋体" panose="02010600030101010101" pitchFamily="2" charset="-122"/>
              </a:rPr>
              <a:t>；宋应星</a:t>
            </a:r>
            <a:r>
              <a:rPr lang="zh-CN" altLang="zh-CN" b="1" u="dbl" kern="100" dirty="0">
                <a:latin typeface="+mn-ea"/>
                <a:cs typeface="宋体" panose="02010600030101010101" pitchFamily="2" charset="-122"/>
              </a:rPr>
              <a:t>《天工开物》</a:t>
            </a:r>
            <a:r>
              <a:rPr lang="zh-CN" altLang="zh-CN" kern="100" dirty="0">
                <a:latin typeface="+mn-ea"/>
                <a:cs typeface="宋体" panose="02010600030101010101" pitchFamily="2" charset="-122"/>
              </a:rPr>
              <a:t>被誉为“</a:t>
            </a:r>
            <a:r>
              <a:rPr lang="zh-CN" altLang="zh-CN" b="1" u="dbl" kern="100" dirty="0">
                <a:latin typeface="+mn-ea"/>
                <a:cs typeface="宋体" panose="02010600030101010101" pitchFamily="2" charset="-122"/>
              </a:rPr>
              <a:t>中国</a:t>
            </a:r>
            <a:r>
              <a:rPr lang="en-US" altLang="zh-CN" b="1" u="dbl" kern="100" dirty="0">
                <a:latin typeface="+mn-ea"/>
                <a:cs typeface="宋体" panose="02010600030101010101" pitchFamily="2" charset="-122"/>
              </a:rPr>
              <a:t>17</a:t>
            </a:r>
            <a:r>
              <a:rPr lang="zh-CN" altLang="zh-CN" b="1" u="dbl" kern="100" dirty="0">
                <a:latin typeface="+mn-ea"/>
                <a:cs typeface="宋体" panose="02010600030101010101" pitchFamily="2" charset="-122"/>
              </a:rPr>
              <a:t>世纪的工艺百科全书”</a:t>
            </a:r>
            <a:r>
              <a:rPr lang="zh-CN" altLang="zh-CN" kern="100" dirty="0">
                <a:latin typeface="+mn-ea"/>
                <a:cs typeface="宋体" panose="02010600030101010101" pitchFamily="2" charset="-122"/>
              </a:rPr>
              <a:t>。</a:t>
            </a:r>
            <a:r>
              <a:rPr lang="en-US" altLang="zh-CN" kern="100" dirty="0">
                <a:latin typeface="+mn-ea"/>
                <a:cs typeface="宋体" panose="02010600030101010101" pitchFamily="2" charset="-122"/>
              </a:rPr>
              <a:t> </a:t>
            </a:r>
          </a:p>
          <a:p>
            <a:pPr marL="200025" indent="-200025">
              <a:lnSpc>
                <a:spcPct val="125000"/>
              </a:lnSpc>
              <a:spcAft>
                <a:spcPts val="0"/>
              </a:spcAft>
            </a:pPr>
            <a:r>
              <a:rPr lang="en-US" altLang="zh-CN" kern="100" dirty="0">
                <a:latin typeface="+mn-ea"/>
                <a:cs typeface="宋体" panose="02010600030101010101" pitchFamily="2" charset="-122"/>
              </a:rPr>
              <a:t>                      </a:t>
            </a:r>
            <a:r>
              <a:rPr lang="zh-CN" altLang="zh-CN" kern="100" dirty="0">
                <a:latin typeface="+mn-ea"/>
                <a:cs typeface="宋体" panose="02010600030101010101" pitchFamily="2" charset="-122"/>
              </a:rPr>
              <a:t>徐光启</a:t>
            </a:r>
            <a:r>
              <a:rPr lang="zh-CN" altLang="zh-CN" b="1" u="dbl" kern="100" dirty="0">
                <a:latin typeface="+mn-ea"/>
                <a:cs typeface="宋体" panose="02010600030101010101" pitchFamily="2" charset="-122"/>
              </a:rPr>
              <a:t>《农政全书》</a:t>
            </a:r>
            <a:r>
              <a:rPr lang="zh-CN" altLang="zh-CN" kern="100" dirty="0">
                <a:latin typeface="+mn-ea"/>
                <a:cs typeface="宋体" panose="02010600030101010101" pitchFamily="2" charset="-122"/>
              </a:rPr>
              <a:t>是明代末年一部重要的农业科学巨著。</a:t>
            </a:r>
            <a:endParaRPr lang="zh-CN" altLang="zh-CN" kern="100" dirty="0">
              <a:latin typeface="+mn-ea"/>
            </a:endParaRPr>
          </a:p>
          <a:p>
            <a:pPr>
              <a:lnSpc>
                <a:spcPct val="125000"/>
              </a:lnSpc>
              <a:spcAft>
                <a:spcPts val="0"/>
              </a:spcAft>
            </a:pPr>
            <a:r>
              <a:rPr lang="en-US" altLang="zh-CN" kern="100" dirty="0">
                <a:latin typeface="+mn-ea"/>
                <a:cs typeface="宋体" panose="02010600030101010101" pitchFamily="2" charset="-122"/>
              </a:rPr>
              <a:t>12.</a:t>
            </a:r>
            <a:r>
              <a:rPr lang="zh-CN" altLang="zh-CN" kern="100" dirty="0">
                <a:latin typeface="+mn-ea"/>
                <a:cs typeface="宋体" panose="02010600030101010101" pitchFamily="2" charset="-122"/>
              </a:rPr>
              <a:t>明朝建筑的主要成就：</a:t>
            </a:r>
            <a:r>
              <a:rPr lang="zh-CN" altLang="zh-CN" b="1" u="dbl" kern="100" dirty="0">
                <a:latin typeface="+mn-ea"/>
                <a:cs typeface="宋体" panose="02010600030101010101" pitchFamily="2" charset="-122"/>
              </a:rPr>
              <a:t>明长城、北京城</a:t>
            </a:r>
            <a:endParaRPr lang="zh-CN" altLang="zh-CN" kern="100" dirty="0">
              <a:latin typeface="+mn-ea"/>
            </a:endParaRPr>
          </a:p>
          <a:p>
            <a:pPr>
              <a:lnSpc>
                <a:spcPct val="125000"/>
              </a:lnSpc>
              <a:spcAft>
                <a:spcPts val="0"/>
              </a:spcAft>
            </a:pPr>
            <a:r>
              <a:rPr lang="en-US" altLang="zh-CN" kern="100" dirty="0">
                <a:latin typeface="+mn-ea"/>
                <a:cs typeface="宋体" panose="02010600030101010101" pitchFamily="2" charset="-122"/>
              </a:rPr>
              <a:t>13.</a:t>
            </a:r>
            <a:r>
              <a:rPr lang="zh-CN" altLang="zh-CN" kern="100" dirty="0">
                <a:latin typeface="+mn-ea"/>
                <a:cs typeface="宋体" panose="02010600030101010101" pitchFamily="2" charset="-122"/>
              </a:rPr>
              <a:t>推翻明朝的是：</a:t>
            </a:r>
            <a:r>
              <a:rPr lang="zh-CN" altLang="zh-CN" b="1" u="dbl" kern="100" dirty="0">
                <a:latin typeface="+mn-ea"/>
                <a:cs typeface="宋体" panose="02010600030101010101" pitchFamily="2" charset="-122"/>
              </a:rPr>
              <a:t>李自成农民起义</a:t>
            </a:r>
            <a:endParaRPr lang="zh-CN" altLang="zh-CN" kern="100" dirty="0">
              <a:latin typeface="+mn-ea"/>
            </a:endParaRPr>
          </a:p>
          <a:p>
            <a:pPr>
              <a:lnSpc>
                <a:spcPct val="125000"/>
              </a:lnSpc>
              <a:spcAft>
                <a:spcPts val="0"/>
              </a:spcAft>
            </a:pPr>
            <a:r>
              <a:rPr lang="en-US" altLang="zh-CN" b="1" kern="100" dirty="0">
                <a:latin typeface="+mn-ea"/>
                <a:cs typeface="宋体" panose="02010600030101010101" pitchFamily="2" charset="-122"/>
              </a:rPr>
              <a:t>14.</a:t>
            </a:r>
            <a:r>
              <a:rPr lang="zh-CN" altLang="zh-CN" b="1" kern="100" dirty="0">
                <a:latin typeface="+mn-ea"/>
                <a:cs typeface="宋体" panose="02010600030101010101" pitchFamily="2" charset="-122"/>
              </a:rPr>
              <a:t>清朝统一多民族国家的巩固和发展的措施</a:t>
            </a:r>
            <a:br>
              <a:rPr lang="en-US" altLang="zh-CN" b="1" kern="100" dirty="0">
                <a:latin typeface="+mn-ea"/>
                <a:cs typeface="宋体" panose="02010600030101010101" pitchFamily="2" charset="-122"/>
              </a:rPr>
            </a:br>
            <a:r>
              <a:rPr lang="en-US" altLang="zh-CN" b="1" kern="100" dirty="0">
                <a:latin typeface="+mn-ea"/>
                <a:cs typeface="宋体" panose="02010600030101010101" pitchFamily="2" charset="-122"/>
              </a:rPr>
              <a:t> </a:t>
            </a:r>
            <a:r>
              <a:rPr lang="zh-CN" altLang="zh-CN" b="1" u="sng" kern="100" dirty="0">
                <a:latin typeface="+mn-ea"/>
                <a:cs typeface="宋体" panose="02010600030101010101" pitchFamily="2" charset="-122"/>
              </a:rPr>
              <a:t>对外：郑成功收复台湾</a:t>
            </a:r>
            <a:r>
              <a:rPr lang="zh-CN" altLang="zh-CN" b="1" kern="100" dirty="0">
                <a:latin typeface="+mn-ea"/>
                <a:cs typeface="宋体" panose="02010600030101010101" pitchFamily="2" charset="-122"/>
              </a:rPr>
              <a:t>；</a:t>
            </a:r>
            <a:r>
              <a:rPr lang="zh-CN" altLang="zh-CN" kern="100" dirty="0">
                <a:latin typeface="+mn-ea"/>
                <a:cs typeface="宋体" panose="02010600030101010101" pitchFamily="2" charset="-122"/>
              </a:rPr>
              <a:t> </a:t>
            </a:r>
            <a:r>
              <a:rPr lang="zh-CN" altLang="zh-CN" b="1" u="sng" kern="100" dirty="0">
                <a:latin typeface="+mn-ea"/>
                <a:cs typeface="宋体" panose="02010600030101010101" pitchFamily="2" charset="-122"/>
              </a:rPr>
              <a:t>康熙帝</a:t>
            </a:r>
            <a:r>
              <a:rPr lang="zh-CN" altLang="zh-CN" kern="100" dirty="0">
                <a:latin typeface="+mn-ea"/>
                <a:cs typeface="宋体" panose="02010600030101010101" pitchFamily="2" charset="-122"/>
              </a:rPr>
              <a:t>打败沙俄，取得</a:t>
            </a:r>
            <a:r>
              <a:rPr lang="zh-CN" altLang="zh-CN" b="1" u="sng" kern="100" dirty="0">
                <a:latin typeface="+mn-ea"/>
                <a:cs typeface="宋体" panose="02010600030101010101" pitchFamily="2" charset="-122"/>
              </a:rPr>
              <a:t>雅克萨之战</a:t>
            </a:r>
            <a:r>
              <a:rPr lang="zh-CN" altLang="zh-CN" kern="100" dirty="0">
                <a:latin typeface="+mn-ea"/>
                <a:cs typeface="宋体" panose="02010600030101010101" pitchFamily="2" charset="-122"/>
              </a:rPr>
              <a:t>胜利，签订</a:t>
            </a:r>
            <a:r>
              <a:rPr lang="zh-CN" altLang="zh-CN" b="1" u="sng" kern="100" dirty="0">
                <a:latin typeface="+mn-ea"/>
                <a:cs typeface="宋体" panose="02010600030101010101" pitchFamily="2" charset="-122"/>
              </a:rPr>
              <a:t>《尼布楚条约》</a:t>
            </a:r>
            <a:r>
              <a:rPr lang="zh-CN" altLang="zh-CN" b="1" u="dbl" kern="100" dirty="0">
                <a:latin typeface="+mn-ea"/>
                <a:cs typeface="宋体" panose="02010600030101010101" pitchFamily="2" charset="-122"/>
              </a:rPr>
              <a:t>。</a:t>
            </a:r>
            <a:br>
              <a:rPr lang="en-US" altLang="zh-CN" kern="100" dirty="0">
                <a:latin typeface="+mn-ea"/>
                <a:cs typeface="宋体" panose="02010600030101010101" pitchFamily="2" charset="-122"/>
              </a:rPr>
            </a:br>
            <a:r>
              <a:rPr lang="en-US" altLang="zh-CN" kern="100" dirty="0">
                <a:latin typeface="+mn-ea"/>
                <a:cs typeface="宋体" panose="02010600030101010101" pitchFamily="2" charset="-122"/>
              </a:rPr>
              <a:t> </a:t>
            </a:r>
            <a:r>
              <a:rPr lang="zh-CN" altLang="zh-CN" b="1" u="sng" kern="100" dirty="0">
                <a:latin typeface="+mn-ea"/>
                <a:cs typeface="宋体" panose="02010600030101010101" pitchFamily="2" charset="-122"/>
              </a:rPr>
              <a:t>对内</a:t>
            </a:r>
            <a:r>
              <a:rPr lang="zh-CN" altLang="zh-CN" u="sng" kern="100" dirty="0">
                <a:latin typeface="+mn-ea"/>
                <a:cs typeface="宋体" panose="02010600030101010101" pitchFamily="2" charset="-122"/>
              </a:rPr>
              <a:t>：</a:t>
            </a:r>
            <a:r>
              <a:rPr lang="zh-CN" altLang="zh-CN" b="1" u="sng" kern="100" dirty="0">
                <a:latin typeface="+mn-ea"/>
                <a:cs typeface="宋体" panose="02010600030101010101" pitchFamily="2" charset="-122"/>
              </a:rPr>
              <a:t>台湾地区</a:t>
            </a:r>
            <a:r>
              <a:rPr lang="zh-CN" altLang="zh-CN" kern="100" dirty="0">
                <a:latin typeface="+mn-ea"/>
                <a:cs typeface="宋体" panose="02010600030101010101" pitchFamily="2" charset="-122"/>
              </a:rPr>
              <a:t>的管辖：</a:t>
            </a:r>
            <a:r>
              <a:rPr lang="en-US" altLang="zh-CN" b="1" u="sng" kern="100" dirty="0">
                <a:latin typeface="+mn-ea"/>
                <a:cs typeface="宋体" panose="02010600030101010101" pitchFamily="2" charset="-122"/>
              </a:rPr>
              <a:t>1684</a:t>
            </a:r>
            <a:r>
              <a:rPr lang="zh-CN" altLang="zh-CN" b="1" u="sng" kern="100" dirty="0">
                <a:latin typeface="+mn-ea"/>
                <a:cs typeface="宋体" panose="02010600030101010101" pitchFamily="2" charset="-122"/>
              </a:rPr>
              <a:t>年</a:t>
            </a:r>
            <a:r>
              <a:rPr lang="zh-CN" altLang="zh-CN" kern="100" dirty="0">
                <a:latin typeface="+mn-ea"/>
                <a:cs typeface="宋体" panose="02010600030101010101" pitchFamily="2" charset="-122"/>
              </a:rPr>
              <a:t>，清朝设置</a:t>
            </a:r>
            <a:r>
              <a:rPr lang="zh-CN" altLang="zh-CN" b="1" u="sng" kern="100" dirty="0">
                <a:latin typeface="+mn-ea"/>
                <a:cs typeface="宋体" panose="02010600030101010101" pitchFamily="2" charset="-122"/>
              </a:rPr>
              <a:t>台湾府</a:t>
            </a:r>
            <a:r>
              <a:rPr lang="zh-CN" altLang="zh-CN" kern="100" dirty="0">
                <a:latin typeface="+mn-ea"/>
                <a:cs typeface="宋体" panose="02010600030101010101" pitchFamily="2" charset="-122"/>
              </a:rPr>
              <a:t>，隶属福建省。</a:t>
            </a:r>
            <a:br>
              <a:rPr lang="en-US" altLang="zh-CN" kern="100" dirty="0">
                <a:latin typeface="+mn-ea"/>
                <a:cs typeface="宋体" panose="02010600030101010101" pitchFamily="2" charset="-122"/>
              </a:rPr>
            </a:br>
            <a:r>
              <a:rPr lang="en-US" altLang="zh-CN" kern="100" dirty="0">
                <a:latin typeface="+mn-ea"/>
                <a:cs typeface="宋体" panose="02010600030101010101" pitchFamily="2" charset="-122"/>
              </a:rPr>
              <a:t>        </a:t>
            </a:r>
            <a:r>
              <a:rPr lang="zh-CN" altLang="zh-CN" b="1" u="sng" kern="100" dirty="0">
                <a:latin typeface="+mn-ea"/>
                <a:cs typeface="宋体" panose="02010600030101010101" pitchFamily="2" charset="-122"/>
              </a:rPr>
              <a:t>西藏地区</a:t>
            </a:r>
            <a:r>
              <a:rPr lang="zh-CN" altLang="zh-CN" kern="100" dirty="0">
                <a:latin typeface="+mn-ea"/>
                <a:cs typeface="宋体" panose="02010600030101010101" pitchFamily="2" charset="-122"/>
              </a:rPr>
              <a:t>的管辖：</a:t>
            </a:r>
            <a:r>
              <a:rPr lang="zh-CN" altLang="zh-CN" b="1" u="sng" kern="100" dirty="0">
                <a:latin typeface="+mn-ea"/>
                <a:cs typeface="宋体" panose="02010600030101010101" pitchFamily="2" charset="-122"/>
              </a:rPr>
              <a:t>册封达赖、班禅</a:t>
            </a:r>
            <a:r>
              <a:rPr lang="zh-CN" altLang="en-US" b="1" u="sng" kern="100" dirty="0">
                <a:latin typeface="+mn-ea"/>
                <a:cs typeface="宋体" panose="02010600030101010101" pitchFamily="2" charset="-122"/>
              </a:rPr>
              <a:t>；</a:t>
            </a:r>
            <a:r>
              <a:rPr lang="zh-CN" altLang="zh-CN" b="1" u="sng" kern="100" dirty="0">
                <a:latin typeface="+mn-ea"/>
                <a:cs typeface="宋体" panose="02010600030101010101" pitchFamily="2" charset="-122"/>
              </a:rPr>
              <a:t>设驻藏大臣</a:t>
            </a:r>
            <a:r>
              <a:rPr lang="zh-CN" altLang="en-US" b="1" u="sng" kern="100" dirty="0">
                <a:latin typeface="+mn-ea"/>
                <a:cs typeface="宋体" panose="02010600030101010101" pitchFamily="2" charset="-122"/>
              </a:rPr>
              <a:t>；</a:t>
            </a:r>
            <a:r>
              <a:rPr lang="zh-CN" altLang="zh-CN" b="1" u="sng" kern="100" dirty="0">
                <a:latin typeface="+mn-ea"/>
                <a:cs typeface="宋体" panose="02010600030101010101" pitchFamily="2" charset="-122"/>
              </a:rPr>
              <a:t>金瓶掣签</a:t>
            </a:r>
            <a:r>
              <a:rPr lang="zh-CN" altLang="en-US" b="1" u="sng" kern="100" dirty="0">
                <a:latin typeface="+mn-ea"/>
                <a:cs typeface="宋体" panose="02010600030101010101" pitchFamily="2" charset="-122"/>
              </a:rPr>
              <a:t>。</a:t>
            </a:r>
            <a:br>
              <a:rPr lang="en-US" altLang="zh-CN" b="1" u="sng" kern="100" dirty="0">
                <a:latin typeface="+mn-ea"/>
                <a:cs typeface="宋体" panose="02010600030101010101" pitchFamily="2" charset="-122"/>
              </a:rPr>
            </a:br>
            <a:r>
              <a:rPr lang="en-US" altLang="zh-CN" b="1" kern="100" dirty="0">
                <a:latin typeface="+mn-ea"/>
                <a:cs typeface="宋体" panose="02010600030101010101" pitchFamily="2" charset="-122"/>
              </a:rPr>
              <a:t>        </a:t>
            </a:r>
            <a:r>
              <a:rPr lang="zh-CN" altLang="zh-CN" b="1" u="sng" kern="100" dirty="0">
                <a:latin typeface="+mn-ea"/>
                <a:cs typeface="宋体" panose="02010600030101010101" pitchFamily="2" charset="-122"/>
              </a:rPr>
              <a:t>西北地区</a:t>
            </a:r>
            <a:r>
              <a:rPr lang="zh-CN" altLang="zh-CN" kern="100" dirty="0">
                <a:latin typeface="+mn-ea"/>
                <a:cs typeface="宋体" panose="02010600030101010101" pitchFamily="2" charset="-122"/>
              </a:rPr>
              <a:t>的管辖</a:t>
            </a:r>
            <a:r>
              <a:rPr lang="zh-CN" altLang="en-US" kern="100" dirty="0">
                <a:latin typeface="+mn-ea"/>
                <a:cs typeface="宋体" panose="02010600030101010101" pitchFamily="2" charset="-122"/>
              </a:rPr>
              <a:t>：</a:t>
            </a:r>
            <a:r>
              <a:rPr lang="zh-CN" altLang="zh-CN" b="1" u="sng" kern="100" dirty="0">
                <a:latin typeface="+mn-ea"/>
                <a:cs typeface="宋体" panose="02010600030101010101" pitchFamily="2" charset="-122"/>
              </a:rPr>
              <a:t>康熙帝平定噶尔丹叛乱；乾隆帝平定大、小和卓叛乱。设伊犁将军</a:t>
            </a:r>
            <a:r>
              <a:rPr lang="zh-CN" altLang="zh-CN" b="1" u="dbl" kern="100" dirty="0">
                <a:latin typeface="+mn-ea"/>
                <a:cs typeface="宋体" panose="02010600030101010101" pitchFamily="2" charset="-122"/>
              </a:rPr>
              <a:t>。</a:t>
            </a:r>
            <a:r>
              <a:rPr lang="zh-CN" altLang="zh-CN" kern="100" dirty="0">
                <a:latin typeface="+mn-ea"/>
                <a:cs typeface="宋体" panose="02010600030101010101" pitchFamily="2" charset="-122"/>
              </a:rPr>
              <a:t>驻扎军队，设</a:t>
            </a:r>
            <a:r>
              <a:rPr lang="en-US" altLang="zh-CN" kern="100" dirty="0">
                <a:latin typeface="+mn-ea"/>
                <a:cs typeface="宋体" panose="02010600030101010101" pitchFamily="2" charset="-122"/>
              </a:rPr>
              <a:t> </a:t>
            </a:r>
          </a:p>
          <a:p>
            <a:pPr>
              <a:lnSpc>
                <a:spcPct val="125000"/>
              </a:lnSpc>
              <a:spcAft>
                <a:spcPts val="0"/>
              </a:spcAft>
            </a:pPr>
            <a:r>
              <a:rPr lang="en-US" altLang="zh-CN" kern="100" dirty="0">
                <a:latin typeface="+mn-ea"/>
                <a:cs typeface="宋体" panose="02010600030101010101" pitchFamily="2" charset="-122"/>
              </a:rPr>
              <a:t>                        </a:t>
            </a:r>
            <a:r>
              <a:rPr lang="zh-CN" altLang="zh-CN" kern="100" dirty="0">
                <a:latin typeface="+mn-ea"/>
                <a:cs typeface="宋体" panose="02010600030101010101" pitchFamily="2" charset="-122"/>
              </a:rPr>
              <a:t>置哨所。土尔扈特部回归祖国</a:t>
            </a:r>
            <a:endParaRPr lang="zh-CN" altLang="zh-CN" kern="100" dirty="0">
              <a:latin typeface="+mn-ea"/>
            </a:endParaRPr>
          </a:p>
          <a:p>
            <a:pPr marL="133350" indent="-133350">
              <a:lnSpc>
                <a:spcPct val="125000"/>
              </a:lnSpc>
              <a:spcAft>
                <a:spcPts val="0"/>
              </a:spcAft>
            </a:pPr>
            <a:r>
              <a:rPr lang="en-US" altLang="zh-CN" kern="100" dirty="0">
                <a:latin typeface="+mn-ea"/>
                <a:cs typeface="宋体" panose="02010600030101010101" pitchFamily="2" charset="-122"/>
              </a:rPr>
              <a:t>15.</a:t>
            </a:r>
            <a:r>
              <a:rPr lang="zh-CN" altLang="zh-CN" kern="100" dirty="0">
                <a:latin typeface="+mn-ea"/>
                <a:cs typeface="宋体" panose="02010600030101010101" pitchFamily="2" charset="-122"/>
              </a:rPr>
              <a:t>清朝对西藏和新疆的治理，对统一多民族的巩固和发展的作用：</a:t>
            </a:r>
            <a:r>
              <a:rPr lang="zh-CN" altLang="zh-CN" b="1" u="sng" kern="100" dirty="0">
                <a:latin typeface="+mn-ea"/>
                <a:cs typeface="宋体" panose="02010600030101010101" pitchFamily="2" charset="-122"/>
              </a:rPr>
              <a:t>加强了西藏、新疆与中央政府的联系；保持</a:t>
            </a:r>
            <a:r>
              <a:rPr lang="en-US" altLang="zh-CN" b="1" u="sng" kern="100" dirty="0">
                <a:latin typeface="+mn-ea"/>
                <a:cs typeface="宋体" panose="02010600030101010101" pitchFamily="2" charset="-122"/>
              </a:rPr>
              <a:t> </a:t>
            </a:r>
          </a:p>
          <a:p>
            <a:pPr marL="133350" indent="-133350">
              <a:lnSpc>
                <a:spcPct val="125000"/>
              </a:lnSpc>
              <a:spcAft>
                <a:spcPts val="0"/>
              </a:spcAft>
            </a:pPr>
            <a:r>
              <a:rPr lang="en-US" altLang="zh-CN" b="1" kern="100" dirty="0">
                <a:latin typeface="+mn-ea"/>
                <a:cs typeface="宋体" panose="02010600030101010101" pitchFamily="2" charset="-122"/>
              </a:rPr>
              <a:t>          </a:t>
            </a:r>
            <a:r>
              <a:rPr lang="zh-CN" altLang="zh-CN" b="1" u="sng" kern="100" dirty="0">
                <a:latin typeface="+mn-ea"/>
                <a:cs typeface="宋体" panose="02010600030101010101" pitchFamily="2" charset="-122"/>
              </a:rPr>
              <a:t>了西藏、新疆秩序稳定，促进了汉族和少数民族经济文化交流，使统一多民族国家得到巩固和发展。</a:t>
            </a:r>
            <a:endParaRPr lang="zh-CN" altLang="zh-CN" u="sng" kern="100" dirty="0">
              <a:latin typeface="+mn-ea"/>
            </a:endParaRPr>
          </a:p>
          <a:p>
            <a:pPr>
              <a:lnSpc>
                <a:spcPct val="125000"/>
              </a:lnSpc>
              <a:spcAft>
                <a:spcPts val="0"/>
              </a:spcAft>
            </a:pPr>
            <a:r>
              <a:rPr lang="en-US" altLang="zh-CN" kern="100" dirty="0">
                <a:latin typeface="+mn-ea"/>
                <a:cs typeface="宋体" panose="02010600030101010101" pitchFamily="2" charset="-122"/>
              </a:rPr>
              <a:t>16.</a:t>
            </a:r>
            <a:r>
              <a:rPr lang="zh-CN" altLang="zh-CN" kern="100" dirty="0">
                <a:latin typeface="+mn-ea"/>
                <a:cs typeface="宋体" panose="02010600030101010101" pitchFamily="2" charset="-122"/>
              </a:rPr>
              <a:t>清朝前期经济兴盛表现：</a:t>
            </a:r>
            <a:r>
              <a:rPr lang="zh-CN" altLang="zh-CN" b="1" kern="100" dirty="0">
                <a:latin typeface="+mn-ea"/>
                <a:cs typeface="宋体" panose="02010600030101010101" pitchFamily="2" charset="-122"/>
              </a:rPr>
              <a:t>耕地面积扩大；粮食产量提高；手工业、商业发展；人口增长。</a:t>
            </a:r>
            <a:endParaRPr lang="zh-CN" altLang="zh-CN" kern="100" dirty="0">
              <a:latin typeface="+mn-ea"/>
            </a:endParaRPr>
          </a:p>
          <a:p>
            <a:pPr>
              <a:lnSpc>
                <a:spcPct val="125000"/>
              </a:lnSpc>
              <a:spcAft>
                <a:spcPts val="0"/>
              </a:spcAft>
            </a:pPr>
            <a:r>
              <a:rPr lang="en-US" altLang="zh-CN" kern="100" dirty="0">
                <a:latin typeface="+mn-ea"/>
                <a:cs typeface="宋体" panose="02010600030101010101" pitchFamily="2" charset="-122"/>
              </a:rPr>
              <a:t>17</a:t>
            </a:r>
            <a:r>
              <a:rPr lang="zh-CN" altLang="zh-CN" kern="100" dirty="0">
                <a:latin typeface="+mn-ea"/>
                <a:cs typeface="宋体" panose="02010600030101010101" pitchFamily="2" charset="-122"/>
              </a:rPr>
              <a:t>清朝君主专制强化措施：</a:t>
            </a:r>
            <a:r>
              <a:rPr lang="zh-CN" altLang="zh-CN" b="1" u="sng" kern="100" dirty="0">
                <a:latin typeface="+mn-ea"/>
                <a:cs typeface="宋体" panose="02010600030101010101" pitchFamily="2" charset="-122"/>
              </a:rPr>
              <a:t>军机处</a:t>
            </a:r>
            <a:r>
              <a:rPr lang="zh-CN" altLang="zh-CN" u="sng" kern="100" dirty="0">
                <a:latin typeface="+mn-ea"/>
                <a:cs typeface="宋体" panose="02010600030101010101" pitchFamily="2" charset="-122"/>
              </a:rPr>
              <a:t>；</a:t>
            </a:r>
            <a:r>
              <a:rPr lang="zh-CN" altLang="zh-CN" b="1" u="sng" kern="100" dirty="0">
                <a:latin typeface="+mn-ea"/>
                <a:cs typeface="宋体" panose="02010600030101010101" pitchFamily="2" charset="-122"/>
              </a:rPr>
              <a:t>文字狱</a:t>
            </a:r>
            <a:r>
              <a:rPr lang="zh-CN" altLang="zh-CN" kern="100" dirty="0">
                <a:latin typeface="+mn-ea"/>
                <a:cs typeface="宋体" panose="02010600030101010101" pitchFamily="2" charset="-122"/>
              </a:rPr>
              <a:t>和实行文化专制政策。</a:t>
            </a:r>
            <a:endParaRPr lang="zh-CN" altLang="zh-CN" kern="100" dirty="0">
              <a:latin typeface="+mn-ea"/>
            </a:endParaRPr>
          </a:p>
          <a:p>
            <a:pPr>
              <a:lnSpc>
                <a:spcPct val="125000"/>
              </a:lnSpc>
              <a:spcAft>
                <a:spcPts val="0"/>
              </a:spcAft>
            </a:pPr>
            <a:r>
              <a:rPr lang="en-US" altLang="zh-CN" kern="100" dirty="0">
                <a:latin typeface="+mn-ea"/>
                <a:cs typeface="宋体" panose="02010600030101010101" pitchFamily="2" charset="-122"/>
              </a:rPr>
              <a:t>18.</a:t>
            </a:r>
            <a:r>
              <a:rPr lang="zh-CN" altLang="zh-CN" kern="100" dirty="0">
                <a:latin typeface="+mn-ea"/>
                <a:cs typeface="宋体" panose="02010600030101010101" pitchFamily="2" charset="-122"/>
              </a:rPr>
              <a:t>清朝对外政策：</a:t>
            </a:r>
            <a:r>
              <a:rPr lang="zh-CN" altLang="zh-CN" b="1" u="sng" kern="100" dirty="0">
                <a:latin typeface="+mn-ea"/>
                <a:cs typeface="宋体" panose="02010600030101010101" pitchFamily="2" charset="-122"/>
              </a:rPr>
              <a:t>闭关锁国政策</a:t>
            </a:r>
            <a:r>
              <a:rPr lang="zh-CN" altLang="zh-CN" kern="100" dirty="0">
                <a:latin typeface="+mn-ea"/>
                <a:cs typeface="宋体" panose="02010600030101010101" pitchFamily="2" charset="-122"/>
              </a:rPr>
              <a:t>。</a:t>
            </a:r>
            <a:endParaRPr lang="zh-CN" altLang="zh-CN" kern="100" dirty="0">
              <a:latin typeface="+mn-ea"/>
            </a:endParaRPr>
          </a:p>
          <a:p>
            <a:pPr>
              <a:lnSpc>
                <a:spcPct val="125000"/>
              </a:lnSpc>
              <a:spcAft>
                <a:spcPts val="0"/>
              </a:spcAft>
            </a:pPr>
            <a:r>
              <a:rPr lang="en-US" altLang="zh-CN" kern="100" dirty="0">
                <a:latin typeface="+mn-ea"/>
                <a:cs typeface="宋体" panose="02010600030101010101" pitchFamily="2" charset="-122"/>
              </a:rPr>
              <a:t>19.</a:t>
            </a:r>
            <a:r>
              <a:rPr lang="zh-CN" altLang="zh-CN" kern="100" dirty="0">
                <a:latin typeface="+mn-ea"/>
                <a:cs typeface="宋体" panose="02010600030101010101" pitchFamily="2" charset="-122"/>
              </a:rPr>
              <a:t>闭关锁国表现：禁海，</a:t>
            </a:r>
            <a:r>
              <a:rPr lang="zh-CN" altLang="zh-CN" b="1" u="sng" kern="100" dirty="0">
                <a:latin typeface="+mn-ea"/>
                <a:cs typeface="宋体" panose="02010600030101010101" pitchFamily="2" charset="-122"/>
              </a:rPr>
              <a:t>广州十三行</a:t>
            </a:r>
            <a:r>
              <a:rPr lang="zh-CN" altLang="zh-CN" kern="100" dirty="0">
                <a:latin typeface="+mn-ea"/>
                <a:cs typeface="宋体" panose="02010600030101010101" pitchFamily="2" charset="-122"/>
              </a:rPr>
              <a:t>，减少通商品岸，严格限制对外贸易 。</a:t>
            </a:r>
            <a:endParaRPr lang="zh-CN" altLang="zh-CN" kern="100" dirty="0">
              <a:latin typeface="+mn-ea"/>
            </a:endParaRPr>
          </a:p>
          <a:p>
            <a:pPr>
              <a:lnSpc>
                <a:spcPct val="125000"/>
              </a:lnSpc>
              <a:spcAft>
                <a:spcPts val="0"/>
              </a:spcAft>
            </a:pPr>
            <a:r>
              <a:rPr lang="en-US" altLang="zh-CN" kern="100" dirty="0">
                <a:latin typeface="+mn-ea"/>
                <a:cs typeface="宋体" panose="02010600030101010101" pitchFamily="2" charset="-122"/>
              </a:rPr>
              <a:t>20.</a:t>
            </a:r>
            <a:r>
              <a:rPr lang="zh-CN" altLang="zh-CN" kern="100" dirty="0">
                <a:latin typeface="+mn-ea"/>
                <a:cs typeface="宋体" panose="02010600030101010101" pitchFamily="2" charset="-122"/>
              </a:rPr>
              <a:t>闭关锁国重要影响：</a:t>
            </a:r>
            <a:r>
              <a:rPr lang="zh-CN" altLang="zh-CN" b="1" u="sng" kern="100" dirty="0">
                <a:latin typeface="+mn-ea"/>
                <a:cs typeface="宋体" panose="02010600030101010101" pitchFamily="2" charset="-122"/>
              </a:rPr>
              <a:t>中国逐渐落伍于世界历史的发展进程。</a:t>
            </a:r>
            <a:endParaRPr lang="zh-CN" altLang="zh-CN" u="sng" kern="100" dirty="0">
              <a:latin typeface="+mn-ea"/>
            </a:endParaRPr>
          </a:p>
        </p:txBody>
      </p:sp>
    </p:spTree>
    <p:extLst>
      <p:ext uri="{BB962C8B-B14F-4D97-AF65-F5344CB8AC3E}">
        <p14:creationId xmlns:p14="http://schemas.microsoft.com/office/powerpoint/2010/main" val="62445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06516" y="2322309"/>
            <a:ext cx="4913702" cy="1609344"/>
          </a:xfrm>
        </p:spPr>
        <p:txBody>
          <a:bodyPr>
            <a:normAutofit/>
          </a:bodyPr>
          <a:lstStyle/>
          <a:p>
            <a:r>
              <a:rPr lang="zh-CN" altLang="en-US" sz="5400" dirty="0">
                <a:latin typeface="华文新魏" panose="02010800040101010101" pitchFamily="2" charset="-122"/>
                <a:ea typeface="华文新魏" panose="02010800040101010101" pitchFamily="2" charset="-122"/>
              </a:rPr>
              <a:t>三、实战演练</a:t>
            </a:r>
          </a:p>
        </p:txBody>
      </p:sp>
    </p:spTree>
    <p:extLst>
      <p:ext uri="{BB962C8B-B14F-4D97-AF65-F5344CB8AC3E}">
        <p14:creationId xmlns:p14="http://schemas.microsoft.com/office/powerpoint/2010/main" val="2656177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4085" y="990916"/>
            <a:ext cx="11665258" cy="5425524"/>
          </a:xfrm>
          <a:prstGeom prst="rect">
            <a:avLst/>
          </a:prstGeom>
        </p:spPr>
        <p:txBody>
          <a:bodyPr wrap="square">
            <a:spAutoFit/>
          </a:bodyPr>
          <a:lstStyle/>
          <a:p>
            <a:pPr algn="just">
              <a:lnSpc>
                <a:spcPct val="125000"/>
              </a:lnSpc>
              <a:spcAft>
                <a:spcPts val="0"/>
              </a:spcAft>
            </a:pPr>
            <a:r>
              <a:rPr lang="en-US" altLang="zh-CN" sz="2000" b="1" kern="100" dirty="0">
                <a:latin typeface="+mn-ea"/>
              </a:rPr>
              <a:t>1</a:t>
            </a:r>
            <a:r>
              <a:rPr lang="zh-CN" altLang="zh-CN" sz="2000" b="1" kern="100" dirty="0">
                <a:latin typeface="+mn-ea"/>
              </a:rPr>
              <a:t>．明史专家吴晗在《朱元璋》一书中写道：“在宋以前有三公坐而论道的说法……到宋朝便不然了。</a:t>
            </a:r>
            <a:r>
              <a:rPr lang="en-US" altLang="zh-CN" sz="2000" b="1" kern="100" dirty="0">
                <a:latin typeface="+mn-ea"/>
              </a:rPr>
              <a:t>  </a:t>
            </a:r>
            <a:r>
              <a:rPr lang="zh-CN" altLang="zh-CN" sz="2000" b="1" kern="100" dirty="0">
                <a:latin typeface="+mn-ea"/>
              </a:rPr>
              <a:t>从太祖以后，大臣上朝在皇帝面前无坐处，一坐群站，……在明代，不但不许坐，站着都不行，得跪着说话了。”君臣关系从坐而站而跪这一现象说明</a:t>
            </a:r>
          </a:p>
          <a:p>
            <a:pPr indent="266700" algn="just">
              <a:lnSpc>
                <a:spcPct val="125000"/>
              </a:lnSpc>
              <a:spcAft>
                <a:spcPts val="0"/>
              </a:spcAft>
            </a:pPr>
            <a:r>
              <a:rPr lang="en-US" altLang="zh-CN" sz="2000" b="1" kern="100" dirty="0">
                <a:latin typeface="+mn-ea"/>
              </a:rPr>
              <a:t> A</a:t>
            </a:r>
            <a:r>
              <a:rPr lang="zh-CN" altLang="zh-CN" sz="2000" b="1" kern="100" dirty="0">
                <a:latin typeface="+mn-ea"/>
              </a:rPr>
              <a:t>．丞相权力被六部分割　　</a:t>
            </a:r>
            <a:r>
              <a:rPr lang="en-US" altLang="zh-CN" sz="2000" b="1" kern="100" dirty="0">
                <a:latin typeface="+mn-ea"/>
              </a:rPr>
              <a:t>    B</a:t>
            </a:r>
            <a:r>
              <a:rPr lang="zh-CN" altLang="zh-CN" sz="2000" b="1" kern="100" dirty="0">
                <a:latin typeface="+mn-ea"/>
              </a:rPr>
              <a:t>．中央的权力日益向帝王集中</a:t>
            </a:r>
          </a:p>
          <a:p>
            <a:pPr indent="133350" algn="just">
              <a:lnSpc>
                <a:spcPct val="125000"/>
              </a:lnSpc>
              <a:spcAft>
                <a:spcPts val="0"/>
              </a:spcAft>
            </a:pPr>
            <a:r>
              <a:rPr lang="en-US" altLang="zh-CN" sz="2000" b="1" kern="100" dirty="0">
                <a:latin typeface="+mn-ea"/>
              </a:rPr>
              <a:t>  C</a:t>
            </a:r>
            <a:r>
              <a:rPr lang="zh-CN" altLang="zh-CN" sz="2000" b="1" kern="100" dirty="0">
                <a:latin typeface="+mn-ea"/>
              </a:rPr>
              <a:t>．设立了锦衣卫、东厂</a:t>
            </a:r>
            <a:r>
              <a:rPr lang="en-US" altLang="zh-CN" sz="2000" b="1" kern="100" dirty="0">
                <a:latin typeface="+mn-ea"/>
              </a:rPr>
              <a:t>  </a:t>
            </a:r>
            <a:r>
              <a:rPr lang="zh-CN" altLang="zh-CN" sz="2000" b="1" kern="100" dirty="0">
                <a:latin typeface="+mn-ea"/>
              </a:rPr>
              <a:t>　 </a:t>
            </a:r>
            <a:r>
              <a:rPr lang="en-US" altLang="zh-CN" sz="2000" b="1" kern="100">
                <a:latin typeface="+mn-ea"/>
              </a:rPr>
              <a:t>   D</a:t>
            </a:r>
            <a:r>
              <a:rPr lang="zh-CN" altLang="zh-CN" sz="2000" b="1" kern="100" dirty="0">
                <a:latin typeface="+mn-ea"/>
              </a:rPr>
              <a:t>．中央对地方的管理日益加强</a:t>
            </a:r>
          </a:p>
          <a:p>
            <a:pPr algn="just">
              <a:lnSpc>
                <a:spcPct val="125000"/>
              </a:lnSpc>
              <a:spcAft>
                <a:spcPts val="0"/>
              </a:spcAft>
            </a:pPr>
            <a:r>
              <a:rPr lang="en-US" altLang="zh-CN" sz="2000" b="1" kern="100" dirty="0">
                <a:latin typeface="+mn-ea"/>
              </a:rPr>
              <a:t>2</a:t>
            </a:r>
            <a:r>
              <a:rPr lang="zh-CN" altLang="zh-CN" sz="2000" b="1" kern="100" dirty="0">
                <a:latin typeface="+mn-ea"/>
              </a:rPr>
              <a:t>．济南市有一条按察司街，结合所学知识推测，这条街道名字的出现应该不会早于</a:t>
            </a:r>
          </a:p>
          <a:p>
            <a:pPr indent="266700" algn="just">
              <a:lnSpc>
                <a:spcPct val="125000"/>
              </a:lnSpc>
              <a:spcAft>
                <a:spcPts val="0"/>
              </a:spcAft>
            </a:pPr>
            <a:r>
              <a:rPr lang="en-US" altLang="zh-CN" sz="2000" b="1" kern="100" dirty="0">
                <a:latin typeface="+mn-ea"/>
              </a:rPr>
              <a:t> A</a:t>
            </a:r>
            <a:r>
              <a:rPr lang="zh-CN" altLang="zh-CN" sz="2000" b="1" kern="100" dirty="0">
                <a:latin typeface="+mn-ea"/>
              </a:rPr>
              <a:t>．秦朝</a:t>
            </a:r>
            <a:r>
              <a:rPr lang="en-US" altLang="zh-CN" sz="2000" b="1" kern="100" dirty="0">
                <a:latin typeface="+mn-ea"/>
              </a:rPr>
              <a:t>     B</a:t>
            </a:r>
            <a:r>
              <a:rPr lang="zh-CN" altLang="zh-CN" sz="2000" b="1" kern="100" dirty="0">
                <a:latin typeface="+mn-ea"/>
              </a:rPr>
              <a:t>．唐朝</a:t>
            </a:r>
            <a:r>
              <a:rPr lang="en-US" altLang="zh-CN" sz="2000" b="1" kern="100" dirty="0">
                <a:latin typeface="+mn-ea"/>
              </a:rPr>
              <a:t>     C</a:t>
            </a:r>
            <a:r>
              <a:rPr lang="zh-CN" altLang="zh-CN" sz="2000" b="1" kern="100" dirty="0">
                <a:latin typeface="+mn-ea"/>
              </a:rPr>
              <a:t>．明朝</a:t>
            </a:r>
            <a:r>
              <a:rPr lang="en-US" altLang="zh-CN" sz="2000" b="1" kern="100" dirty="0">
                <a:latin typeface="+mn-ea"/>
              </a:rPr>
              <a:t>    D</a:t>
            </a:r>
            <a:r>
              <a:rPr lang="zh-CN" altLang="zh-CN" sz="2000" b="1" kern="100" dirty="0">
                <a:latin typeface="+mn-ea"/>
              </a:rPr>
              <a:t>．清朝</a:t>
            </a:r>
          </a:p>
          <a:p>
            <a:pPr algn="just">
              <a:lnSpc>
                <a:spcPct val="125000"/>
              </a:lnSpc>
              <a:spcAft>
                <a:spcPts val="0"/>
              </a:spcAft>
            </a:pPr>
            <a:r>
              <a:rPr lang="en-US" altLang="zh-CN" sz="2000" b="1" kern="100" dirty="0">
                <a:latin typeface="+mn-ea"/>
              </a:rPr>
              <a:t>3</a:t>
            </a:r>
            <a:r>
              <a:rPr lang="zh-CN" altLang="zh-CN" sz="2000" b="1" kern="100" dirty="0">
                <a:latin typeface="+mn-ea"/>
              </a:rPr>
              <a:t>．“读书人，最不齐，烂时文，烂如泥。国家本为求才计，谁知道，变做了欺人技。三句承题，两句破题，摆尾摇头，便道是圣门高弟。……就教他骗得高官，也是百姓朝廷的晦气。”这段材料主要讽刺批判了</a:t>
            </a:r>
          </a:p>
          <a:p>
            <a:pPr indent="266700" algn="just">
              <a:lnSpc>
                <a:spcPct val="125000"/>
              </a:lnSpc>
              <a:spcAft>
                <a:spcPts val="0"/>
              </a:spcAft>
            </a:pPr>
            <a:r>
              <a:rPr lang="en-US" altLang="zh-CN" sz="2000" b="1" kern="100" dirty="0">
                <a:latin typeface="+mn-ea"/>
              </a:rPr>
              <a:t> A</a:t>
            </a:r>
            <a:r>
              <a:rPr lang="zh-CN" altLang="zh-CN" sz="2000" b="1" kern="100" dirty="0">
                <a:latin typeface="+mn-ea"/>
              </a:rPr>
              <a:t>．焚书坑儒</a:t>
            </a:r>
            <a:r>
              <a:rPr lang="en-US" altLang="zh-CN" sz="2000" b="1" kern="100" dirty="0">
                <a:latin typeface="+mn-ea"/>
              </a:rPr>
              <a:t>     B</a:t>
            </a:r>
            <a:r>
              <a:rPr lang="zh-CN" altLang="zh-CN" sz="2000" b="1" kern="100" dirty="0">
                <a:latin typeface="+mn-ea"/>
              </a:rPr>
              <a:t>．罢黜百家，独尊儒术</a:t>
            </a:r>
            <a:r>
              <a:rPr lang="en-US" altLang="zh-CN" sz="2000" b="1" kern="100" dirty="0">
                <a:latin typeface="+mn-ea"/>
              </a:rPr>
              <a:t>     C</a:t>
            </a:r>
            <a:r>
              <a:rPr lang="zh-CN" altLang="zh-CN" sz="2000" b="1" kern="100" dirty="0">
                <a:latin typeface="+mn-ea"/>
              </a:rPr>
              <a:t>．明朝八股取士</a:t>
            </a:r>
            <a:r>
              <a:rPr lang="en-US" altLang="zh-CN" sz="2000" b="1" kern="100" dirty="0">
                <a:latin typeface="+mn-ea"/>
              </a:rPr>
              <a:t>    D</a:t>
            </a:r>
            <a:r>
              <a:rPr lang="zh-CN" altLang="zh-CN" sz="2000" b="1" kern="100" dirty="0">
                <a:latin typeface="+mn-ea"/>
              </a:rPr>
              <a:t>．清代的文字狱</a:t>
            </a:r>
          </a:p>
          <a:p>
            <a:pPr algn="just">
              <a:lnSpc>
                <a:spcPct val="125000"/>
              </a:lnSpc>
              <a:spcAft>
                <a:spcPts val="0"/>
              </a:spcAft>
            </a:pPr>
            <a:r>
              <a:rPr lang="en-US" altLang="zh-CN" sz="2000" b="1" kern="100" dirty="0">
                <a:latin typeface="+mn-ea"/>
              </a:rPr>
              <a:t>4</a:t>
            </a:r>
            <a:r>
              <a:rPr lang="zh-CN" altLang="zh-CN" sz="2000" b="1" kern="100" dirty="0">
                <a:latin typeface="+mn-ea"/>
              </a:rPr>
              <a:t>．如果你生活在明朝，下列作物中你能吃到的是</a:t>
            </a:r>
          </a:p>
          <a:p>
            <a:pPr indent="266700" algn="just">
              <a:lnSpc>
                <a:spcPct val="125000"/>
              </a:lnSpc>
              <a:spcAft>
                <a:spcPts val="0"/>
              </a:spcAft>
            </a:pPr>
            <a:r>
              <a:rPr lang="en-US" altLang="zh-CN" sz="2000" b="1" kern="100" dirty="0">
                <a:latin typeface="+mn-ea"/>
              </a:rPr>
              <a:t> </a:t>
            </a:r>
            <a:r>
              <a:rPr lang="zh-CN" altLang="zh-CN" sz="2000" b="1" kern="100" dirty="0">
                <a:latin typeface="+mn-ea"/>
              </a:rPr>
              <a:t>①玉米</a:t>
            </a:r>
            <a:r>
              <a:rPr lang="en-US" altLang="zh-CN" sz="2000" b="1" kern="100" dirty="0">
                <a:latin typeface="+mn-ea"/>
              </a:rPr>
              <a:t>     </a:t>
            </a:r>
            <a:r>
              <a:rPr lang="zh-CN" altLang="zh-CN" sz="2000" b="1" kern="100" dirty="0">
                <a:latin typeface="+mn-ea"/>
              </a:rPr>
              <a:t>②甘薯</a:t>
            </a:r>
            <a:r>
              <a:rPr lang="en-US" altLang="zh-CN" sz="2000" b="1" kern="100" dirty="0">
                <a:latin typeface="+mn-ea"/>
              </a:rPr>
              <a:t>     </a:t>
            </a:r>
            <a:r>
              <a:rPr lang="zh-CN" altLang="zh-CN" sz="2000" b="1" kern="100" dirty="0">
                <a:latin typeface="+mn-ea"/>
              </a:rPr>
              <a:t>③占城稻</a:t>
            </a:r>
            <a:r>
              <a:rPr lang="en-US" altLang="zh-CN" sz="2000" b="1" kern="100" dirty="0">
                <a:latin typeface="+mn-ea"/>
              </a:rPr>
              <a:t>     </a:t>
            </a:r>
            <a:r>
              <a:rPr lang="zh-CN" altLang="zh-CN" sz="2000" b="1" kern="100" dirty="0">
                <a:latin typeface="+mn-ea"/>
              </a:rPr>
              <a:t>④马铃薯</a:t>
            </a:r>
          </a:p>
          <a:p>
            <a:pPr indent="266700" algn="just">
              <a:lnSpc>
                <a:spcPct val="125000"/>
              </a:lnSpc>
              <a:spcAft>
                <a:spcPts val="0"/>
              </a:spcAft>
            </a:pPr>
            <a:r>
              <a:rPr lang="en-US" altLang="zh-CN" sz="2000" b="1" kern="100" dirty="0">
                <a:latin typeface="+mn-ea"/>
              </a:rPr>
              <a:t> A.</a:t>
            </a:r>
            <a:r>
              <a:rPr lang="zh-CN" altLang="zh-CN" sz="2000" b="1" kern="100" dirty="0">
                <a:latin typeface="+mn-ea"/>
              </a:rPr>
              <a:t>①</a:t>
            </a:r>
            <a:r>
              <a:rPr lang="en-US" altLang="zh-CN" sz="2000" b="1" kern="100" dirty="0">
                <a:latin typeface="+mn-ea"/>
              </a:rPr>
              <a:t>          B.</a:t>
            </a:r>
            <a:r>
              <a:rPr lang="zh-CN" altLang="zh-CN" sz="2000" b="1" kern="100" dirty="0">
                <a:latin typeface="+mn-ea"/>
              </a:rPr>
              <a:t>①②</a:t>
            </a:r>
            <a:r>
              <a:rPr lang="en-US" altLang="zh-CN" sz="2000" b="1" kern="100" dirty="0">
                <a:latin typeface="+mn-ea"/>
              </a:rPr>
              <a:t>          C.</a:t>
            </a:r>
            <a:r>
              <a:rPr lang="zh-CN" altLang="zh-CN" sz="2000" b="1" kern="100" dirty="0">
                <a:latin typeface="+mn-ea"/>
              </a:rPr>
              <a:t>①②③</a:t>
            </a:r>
            <a:r>
              <a:rPr lang="en-US" altLang="zh-CN" sz="2000" b="1" kern="100" dirty="0">
                <a:latin typeface="+mn-ea"/>
              </a:rPr>
              <a:t>        D.</a:t>
            </a:r>
            <a:r>
              <a:rPr lang="zh-CN" altLang="zh-CN" sz="2000" b="1" kern="100" dirty="0">
                <a:latin typeface="+mn-ea"/>
              </a:rPr>
              <a:t>①②③④</a:t>
            </a:r>
          </a:p>
        </p:txBody>
      </p:sp>
      <p:sp>
        <p:nvSpPr>
          <p:cNvPr id="5" name="副标题 2"/>
          <p:cNvSpPr txBox="1">
            <a:spLocks/>
          </p:cNvSpPr>
          <p:nvPr/>
        </p:nvSpPr>
        <p:spPr>
          <a:xfrm>
            <a:off x="284085" y="263595"/>
            <a:ext cx="5757170" cy="730265"/>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sz="2000" b="1" dirty="0">
                <a:solidFill>
                  <a:schemeClr val="tx1">
                    <a:lumMod val="85000"/>
                    <a:lumOff val="15000"/>
                  </a:schemeClr>
                </a:solidFill>
                <a:latin typeface="仿宋" panose="02010609060101010101" pitchFamily="49" charset="-122"/>
                <a:ea typeface="仿宋" panose="02010609060101010101" pitchFamily="49" charset="-122"/>
              </a:rPr>
              <a:t>请同学们用</a:t>
            </a:r>
            <a:r>
              <a:rPr lang="en-US" altLang="zh-CN" sz="2000" b="1" dirty="0">
                <a:solidFill>
                  <a:schemeClr val="tx1">
                    <a:lumMod val="85000"/>
                    <a:lumOff val="15000"/>
                  </a:schemeClr>
                </a:solidFill>
                <a:latin typeface="仿宋" panose="02010609060101010101" pitchFamily="49" charset="-122"/>
                <a:ea typeface="仿宋" panose="02010609060101010101" pitchFamily="49" charset="-122"/>
              </a:rPr>
              <a:t>3</a:t>
            </a:r>
            <a:r>
              <a:rPr lang="zh-CN" altLang="en-US" sz="2000" b="1" dirty="0">
                <a:solidFill>
                  <a:schemeClr val="tx1">
                    <a:lumMod val="85000"/>
                    <a:lumOff val="15000"/>
                  </a:schemeClr>
                </a:solidFill>
                <a:latin typeface="仿宋" panose="02010609060101010101" pitchFamily="49" charset="-122"/>
                <a:ea typeface="仿宋" panose="02010609060101010101" pitchFamily="49" charset="-122"/>
              </a:rPr>
              <a:t>分钟完成下面的选择题</a:t>
            </a:r>
          </a:p>
        </p:txBody>
      </p:sp>
      <p:sp>
        <p:nvSpPr>
          <p:cNvPr id="7" name="矩形 6"/>
          <p:cNvSpPr/>
          <p:nvPr/>
        </p:nvSpPr>
        <p:spPr>
          <a:xfrm>
            <a:off x="8304441" y="1738118"/>
            <a:ext cx="877163" cy="784830"/>
          </a:xfrm>
          <a:prstGeom prst="rect">
            <a:avLst/>
          </a:prstGeom>
        </p:spPr>
        <p:txBody>
          <a:bodyPr wrap="none">
            <a:spAutoFit/>
          </a:bodyPr>
          <a:lstStyle/>
          <a:p>
            <a:pPr algn="just">
              <a:lnSpc>
                <a:spcPct val="125000"/>
              </a:lnSpc>
              <a:spcAft>
                <a:spcPts val="0"/>
              </a:spcAft>
            </a:pPr>
            <a:r>
              <a:rPr lang="en-US" altLang="zh-CN" sz="3600" kern="100" dirty="0">
                <a:solidFill>
                  <a:srgbClr val="0000FF"/>
                </a:solidFill>
                <a:latin typeface="黑体" panose="02010609060101010101" pitchFamily="49" charset="-122"/>
                <a:ea typeface="黑体" panose="02010609060101010101" pitchFamily="49" charset="-122"/>
              </a:rPr>
              <a:t> B </a:t>
            </a:r>
            <a:endParaRPr lang="zh-CN" altLang="zh-CN" sz="3600" kern="100" dirty="0">
              <a:solidFill>
                <a:srgbClr val="0000FF"/>
              </a:solidFill>
              <a:latin typeface="黑体" panose="02010609060101010101" pitchFamily="49" charset="-122"/>
              <a:ea typeface="黑体" panose="02010609060101010101" pitchFamily="49" charset="-122"/>
            </a:endParaRPr>
          </a:p>
        </p:txBody>
      </p:sp>
      <p:sp>
        <p:nvSpPr>
          <p:cNvPr id="8" name="矩形 7"/>
          <p:cNvSpPr/>
          <p:nvPr/>
        </p:nvSpPr>
        <p:spPr>
          <a:xfrm>
            <a:off x="9879024" y="2918848"/>
            <a:ext cx="661994" cy="784830"/>
          </a:xfrm>
          <a:prstGeom prst="rect">
            <a:avLst/>
          </a:prstGeom>
        </p:spPr>
        <p:txBody>
          <a:bodyPr wrap="square">
            <a:spAutoFit/>
          </a:bodyPr>
          <a:lstStyle/>
          <a:p>
            <a:pPr algn="just">
              <a:lnSpc>
                <a:spcPct val="125000"/>
              </a:lnSpc>
              <a:spcAft>
                <a:spcPts val="0"/>
              </a:spcAft>
            </a:pPr>
            <a:r>
              <a:rPr lang="en-US" altLang="zh-CN" sz="3600" kern="100" dirty="0">
                <a:solidFill>
                  <a:srgbClr val="0000FF"/>
                </a:solidFill>
                <a:latin typeface="黑体" panose="02010609060101010101" pitchFamily="49" charset="-122"/>
                <a:ea typeface="黑体" panose="02010609060101010101" pitchFamily="49" charset="-122"/>
              </a:rPr>
              <a:t>C</a:t>
            </a:r>
            <a:endParaRPr lang="zh-CN" altLang="zh-CN" sz="3600" kern="100" dirty="0">
              <a:solidFill>
                <a:srgbClr val="0000FF"/>
              </a:solidFill>
              <a:latin typeface="黑体" panose="02010609060101010101" pitchFamily="49" charset="-122"/>
              <a:ea typeface="黑体" panose="02010609060101010101" pitchFamily="49" charset="-122"/>
            </a:endParaRPr>
          </a:p>
        </p:txBody>
      </p:sp>
      <p:sp>
        <p:nvSpPr>
          <p:cNvPr id="9" name="矩形 8"/>
          <p:cNvSpPr/>
          <p:nvPr/>
        </p:nvSpPr>
        <p:spPr>
          <a:xfrm>
            <a:off x="1415379" y="4383664"/>
            <a:ext cx="1025979" cy="784830"/>
          </a:xfrm>
          <a:prstGeom prst="rect">
            <a:avLst/>
          </a:prstGeom>
        </p:spPr>
        <p:txBody>
          <a:bodyPr wrap="square">
            <a:spAutoFit/>
          </a:bodyPr>
          <a:lstStyle/>
          <a:p>
            <a:pPr algn="just">
              <a:lnSpc>
                <a:spcPct val="125000"/>
              </a:lnSpc>
              <a:spcAft>
                <a:spcPts val="0"/>
              </a:spcAft>
            </a:pPr>
            <a:r>
              <a:rPr lang="en-US" altLang="zh-CN" sz="3600" kern="100" dirty="0">
                <a:solidFill>
                  <a:srgbClr val="0000FF"/>
                </a:solidFill>
                <a:latin typeface="黑体" panose="02010609060101010101" pitchFamily="49" charset="-122"/>
                <a:ea typeface="黑体" panose="02010609060101010101" pitchFamily="49" charset="-122"/>
              </a:rPr>
              <a:t>C</a:t>
            </a:r>
            <a:endParaRPr lang="zh-CN" altLang="zh-CN" sz="3600" kern="100" dirty="0">
              <a:solidFill>
                <a:srgbClr val="0000FF"/>
              </a:solidFill>
              <a:latin typeface="黑体" panose="02010609060101010101" pitchFamily="49" charset="-122"/>
              <a:ea typeface="黑体" panose="02010609060101010101" pitchFamily="49" charset="-122"/>
            </a:endParaRPr>
          </a:p>
        </p:txBody>
      </p:sp>
      <p:sp>
        <p:nvSpPr>
          <p:cNvPr id="10" name="矩形 9"/>
          <p:cNvSpPr/>
          <p:nvPr/>
        </p:nvSpPr>
        <p:spPr>
          <a:xfrm>
            <a:off x="7283520" y="5404595"/>
            <a:ext cx="661993" cy="784830"/>
          </a:xfrm>
          <a:prstGeom prst="rect">
            <a:avLst/>
          </a:prstGeom>
        </p:spPr>
        <p:txBody>
          <a:bodyPr wrap="square">
            <a:spAutoFit/>
          </a:bodyPr>
          <a:lstStyle/>
          <a:p>
            <a:pPr algn="just">
              <a:lnSpc>
                <a:spcPct val="125000"/>
              </a:lnSpc>
              <a:spcAft>
                <a:spcPts val="0"/>
              </a:spcAft>
            </a:pPr>
            <a:r>
              <a:rPr lang="en-US" altLang="zh-CN" sz="3600" kern="100" dirty="0">
                <a:solidFill>
                  <a:srgbClr val="0000FF"/>
                </a:solidFill>
                <a:latin typeface="黑体" panose="02010609060101010101" pitchFamily="49" charset="-122"/>
                <a:ea typeface="黑体" panose="02010609060101010101" pitchFamily="49" charset="-122"/>
              </a:rPr>
              <a:t>D</a:t>
            </a:r>
            <a:endParaRPr lang="zh-CN" altLang="zh-CN" sz="3600" kern="100" dirty="0">
              <a:solidFill>
                <a:srgbClr val="0000FF"/>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07773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290">
                                          <p:stCondLst>
                                            <p:cond delay="0"/>
                                          </p:stCondLst>
                                        </p:cTn>
                                        <p:tgtEl>
                                          <p:spTgt spid="7"/>
                                        </p:tgtEl>
                                      </p:cBhvr>
                                    </p:animEffect>
                                    <p:anim calcmode="lin" valueType="num">
                                      <p:cBhvr>
                                        <p:cTn id="8"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13" dur="13">
                                          <p:stCondLst>
                                            <p:cond delay="325"/>
                                          </p:stCondLst>
                                        </p:cTn>
                                        <p:tgtEl>
                                          <p:spTgt spid="7"/>
                                        </p:tgtEl>
                                      </p:cBhvr>
                                      <p:to x="100000" y="60000"/>
                                    </p:animScale>
                                    <p:animScale>
                                      <p:cBhvr>
                                        <p:cTn id="14" dur="83" decel="50000">
                                          <p:stCondLst>
                                            <p:cond delay="338"/>
                                          </p:stCondLst>
                                        </p:cTn>
                                        <p:tgtEl>
                                          <p:spTgt spid="7"/>
                                        </p:tgtEl>
                                      </p:cBhvr>
                                      <p:to x="100000" y="100000"/>
                                    </p:animScale>
                                    <p:animScale>
                                      <p:cBhvr>
                                        <p:cTn id="15" dur="13">
                                          <p:stCondLst>
                                            <p:cond delay="656"/>
                                          </p:stCondLst>
                                        </p:cTn>
                                        <p:tgtEl>
                                          <p:spTgt spid="7"/>
                                        </p:tgtEl>
                                      </p:cBhvr>
                                      <p:to x="100000" y="80000"/>
                                    </p:animScale>
                                    <p:animScale>
                                      <p:cBhvr>
                                        <p:cTn id="16" dur="83" decel="50000">
                                          <p:stCondLst>
                                            <p:cond delay="669"/>
                                          </p:stCondLst>
                                        </p:cTn>
                                        <p:tgtEl>
                                          <p:spTgt spid="7"/>
                                        </p:tgtEl>
                                      </p:cBhvr>
                                      <p:to x="100000" y="100000"/>
                                    </p:animScale>
                                    <p:animScale>
                                      <p:cBhvr>
                                        <p:cTn id="17" dur="13">
                                          <p:stCondLst>
                                            <p:cond delay="821"/>
                                          </p:stCondLst>
                                        </p:cTn>
                                        <p:tgtEl>
                                          <p:spTgt spid="7"/>
                                        </p:tgtEl>
                                      </p:cBhvr>
                                      <p:to x="100000" y="90000"/>
                                    </p:animScale>
                                    <p:animScale>
                                      <p:cBhvr>
                                        <p:cTn id="18" dur="83" decel="50000">
                                          <p:stCondLst>
                                            <p:cond delay="834"/>
                                          </p:stCondLst>
                                        </p:cTn>
                                        <p:tgtEl>
                                          <p:spTgt spid="7"/>
                                        </p:tgtEl>
                                      </p:cBhvr>
                                      <p:to x="100000" y="100000"/>
                                    </p:animScale>
                                    <p:animScale>
                                      <p:cBhvr>
                                        <p:cTn id="19" dur="13">
                                          <p:stCondLst>
                                            <p:cond delay="904"/>
                                          </p:stCondLst>
                                        </p:cTn>
                                        <p:tgtEl>
                                          <p:spTgt spid="7"/>
                                        </p:tgtEl>
                                      </p:cBhvr>
                                      <p:to x="100000" y="95000"/>
                                    </p:animScale>
                                    <p:animScale>
                                      <p:cBhvr>
                                        <p:cTn id="20" dur="83" decel="50000">
                                          <p:stCondLst>
                                            <p:cond delay="917"/>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290">
                                          <p:stCondLst>
                                            <p:cond delay="0"/>
                                          </p:stCondLst>
                                        </p:cTn>
                                        <p:tgtEl>
                                          <p:spTgt spid="8"/>
                                        </p:tgtEl>
                                      </p:cBhvr>
                                    </p:animEffect>
                                    <p:anim calcmode="lin" valueType="num">
                                      <p:cBhvr>
                                        <p:cTn id="26" dur="911"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7" dur="332"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8" dur="332" tmFilter="0, 0; 0.125,0.2665; 0.25,0.4; 0.375,0.465; 0.5,0.5;  0.625,0.535; 0.75,0.6; 0.875,0.7335; 1,1">
                                          <p:stCondLst>
                                            <p:cond delay="332"/>
                                          </p:stCondLst>
                                        </p:cTn>
                                        <p:tgtEl>
                                          <p:spTgt spid="8"/>
                                        </p:tgtEl>
                                        <p:attrNameLst>
                                          <p:attrName>ppt_y</p:attrName>
                                        </p:attrNameLst>
                                      </p:cBhvr>
                                      <p:tavLst>
                                        <p:tav tm="0" fmla="#ppt_y-sin(pi*$)/9">
                                          <p:val>
                                            <p:fltVal val="0"/>
                                          </p:val>
                                        </p:tav>
                                        <p:tav tm="100000">
                                          <p:val>
                                            <p:fltVal val="1"/>
                                          </p:val>
                                        </p:tav>
                                      </p:tavLst>
                                    </p:anim>
                                    <p:anim calcmode="lin" valueType="num">
                                      <p:cBhvr>
                                        <p:cTn id="29" dur="166" tmFilter="0, 0; 0.125,0.2665; 0.25,0.4; 0.375,0.465; 0.5,0.5;  0.625,0.535; 0.75,0.6; 0.875,0.7335; 1,1">
                                          <p:stCondLst>
                                            <p:cond delay="662"/>
                                          </p:stCondLst>
                                        </p:cTn>
                                        <p:tgtEl>
                                          <p:spTgt spid="8"/>
                                        </p:tgtEl>
                                        <p:attrNameLst>
                                          <p:attrName>ppt_y</p:attrName>
                                        </p:attrNameLst>
                                      </p:cBhvr>
                                      <p:tavLst>
                                        <p:tav tm="0" fmla="#ppt_y-sin(pi*$)/27">
                                          <p:val>
                                            <p:fltVal val="0"/>
                                          </p:val>
                                        </p:tav>
                                        <p:tav tm="100000">
                                          <p:val>
                                            <p:fltVal val="1"/>
                                          </p:val>
                                        </p:tav>
                                      </p:tavLst>
                                    </p:anim>
                                    <p:anim calcmode="lin" valueType="num">
                                      <p:cBhvr>
                                        <p:cTn id="30" dur="82" tmFilter="0, 0; 0.125,0.2665; 0.25,0.4; 0.375,0.465; 0.5,0.5;  0.625,0.535; 0.75,0.6; 0.875,0.7335; 1,1">
                                          <p:stCondLst>
                                            <p:cond delay="828"/>
                                          </p:stCondLst>
                                        </p:cTn>
                                        <p:tgtEl>
                                          <p:spTgt spid="8"/>
                                        </p:tgtEl>
                                        <p:attrNameLst>
                                          <p:attrName>ppt_y</p:attrName>
                                        </p:attrNameLst>
                                      </p:cBhvr>
                                      <p:tavLst>
                                        <p:tav tm="0" fmla="#ppt_y-sin(pi*$)/81">
                                          <p:val>
                                            <p:fltVal val="0"/>
                                          </p:val>
                                        </p:tav>
                                        <p:tav tm="100000">
                                          <p:val>
                                            <p:fltVal val="1"/>
                                          </p:val>
                                        </p:tav>
                                      </p:tavLst>
                                    </p:anim>
                                    <p:animScale>
                                      <p:cBhvr>
                                        <p:cTn id="31" dur="13">
                                          <p:stCondLst>
                                            <p:cond delay="325"/>
                                          </p:stCondLst>
                                        </p:cTn>
                                        <p:tgtEl>
                                          <p:spTgt spid="8"/>
                                        </p:tgtEl>
                                      </p:cBhvr>
                                      <p:to x="100000" y="60000"/>
                                    </p:animScale>
                                    <p:animScale>
                                      <p:cBhvr>
                                        <p:cTn id="32" dur="83" decel="50000">
                                          <p:stCondLst>
                                            <p:cond delay="338"/>
                                          </p:stCondLst>
                                        </p:cTn>
                                        <p:tgtEl>
                                          <p:spTgt spid="8"/>
                                        </p:tgtEl>
                                      </p:cBhvr>
                                      <p:to x="100000" y="100000"/>
                                    </p:animScale>
                                    <p:animScale>
                                      <p:cBhvr>
                                        <p:cTn id="33" dur="13">
                                          <p:stCondLst>
                                            <p:cond delay="656"/>
                                          </p:stCondLst>
                                        </p:cTn>
                                        <p:tgtEl>
                                          <p:spTgt spid="8"/>
                                        </p:tgtEl>
                                      </p:cBhvr>
                                      <p:to x="100000" y="80000"/>
                                    </p:animScale>
                                    <p:animScale>
                                      <p:cBhvr>
                                        <p:cTn id="34" dur="83" decel="50000">
                                          <p:stCondLst>
                                            <p:cond delay="669"/>
                                          </p:stCondLst>
                                        </p:cTn>
                                        <p:tgtEl>
                                          <p:spTgt spid="8"/>
                                        </p:tgtEl>
                                      </p:cBhvr>
                                      <p:to x="100000" y="100000"/>
                                    </p:animScale>
                                    <p:animScale>
                                      <p:cBhvr>
                                        <p:cTn id="35" dur="13">
                                          <p:stCondLst>
                                            <p:cond delay="821"/>
                                          </p:stCondLst>
                                        </p:cTn>
                                        <p:tgtEl>
                                          <p:spTgt spid="8"/>
                                        </p:tgtEl>
                                      </p:cBhvr>
                                      <p:to x="100000" y="90000"/>
                                    </p:animScale>
                                    <p:animScale>
                                      <p:cBhvr>
                                        <p:cTn id="36" dur="83" decel="50000">
                                          <p:stCondLst>
                                            <p:cond delay="834"/>
                                          </p:stCondLst>
                                        </p:cTn>
                                        <p:tgtEl>
                                          <p:spTgt spid="8"/>
                                        </p:tgtEl>
                                      </p:cBhvr>
                                      <p:to x="100000" y="100000"/>
                                    </p:animScale>
                                    <p:animScale>
                                      <p:cBhvr>
                                        <p:cTn id="37" dur="13">
                                          <p:stCondLst>
                                            <p:cond delay="904"/>
                                          </p:stCondLst>
                                        </p:cTn>
                                        <p:tgtEl>
                                          <p:spTgt spid="8"/>
                                        </p:tgtEl>
                                      </p:cBhvr>
                                      <p:to x="100000" y="95000"/>
                                    </p:animScale>
                                    <p:animScale>
                                      <p:cBhvr>
                                        <p:cTn id="38" dur="83" decel="50000">
                                          <p:stCondLst>
                                            <p:cond delay="917"/>
                                          </p:stCondLst>
                                        </p:cTn>
                                        <p:tgtEl>
                                          <p:spTgt spid="8"/>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290">
                                          <p:stCondLst>
                                            <p:cond delay="0"/>
                                          </p:stCondLst>
                                        </p:cTn>
                                        <p:tgtEl>
                                          <p:spTgt spid="9"/>
                                        </p:tgtEl>
                                      </p:cBhvr>
                                    </p:animEffect>
                                    <p:anim calcmode="lin" valueType="num">
                                      <p:cBhvr>
                                        <p:cTn id="44" dur="911"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5" dur="332"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6" dur="332" tmFilter="0, 0; 0.125,0.2665; 0.25,0.4; 0.375,0.465; 0.5,0.5;  0.625,0.535; 0.75,0.6; 0.875,0.7335; 1,1">
                                          <p:stCondLst>
                                            <p:cond delay="332"/>
                                          </p:stCondLst>
                                        </p:cTn>
                                        <p:tgtEl>
                                          <p:spTgt spid="9"/>
                                        </p:tgtEl>
                                        <p:attrNameLst>
                                          <p:attrName>ppt_y</p:attrName>
                                        </p:attrNameLst>
                                      </p:cBhvr>
                                      <p:tavLst>
                                        <p:tav tm="0" fmla="#ppt_y-sin(pi*$)/9">
                                          <p:val>
                                            <p:fltVal val="0"/>
                                          </p:val>
                                        </p:tav>
                                        <p:tav tm="100000">
                                          <p:val>
                                            <p:fltVal val="1"/>
                                          </p:val>
                                        </p:tav>
                                      </p:tavLst>
                                    </p:anim>
                                    <p:anim calcmode="lin" valueType="num">
                                      <p:cBhvr>
                                        <p:cTn id="47" dur="166" tmFilter="0, 0; 0.125,0.2665; 0.25,0.4; 0.375,0.465; 0.5,0.5;  0.625,0.535; 0.75,0.6; 0.875,0.7335; 1,1">
                                          <p:stCondLst>
                                            <p:cond delay="662"/>
                                          </p:stCondLst>
                                        </p:cTn>
                                        <p:tgtEl>
                                          <p:spTgt spid="9"/>
                                        </p:tgtEl>
                                        <p:attrNameLst>
                                          <p:attrName>ppt_y</p:attrName>
                                        </p:attrNameLst>
                                      </p:cBhvr>
                                      <p:tavLst>
                                        <p:tav tm="0" fmla="#ppt_y-sin(pi*$)/27">
                                          <p:val>
                                            <p:fltVal val="0"/>
                                          </p:val>
                                        </p:tav>
                                        <p:tav tm="100000">
                                          <p:val>
                                            <p:fltVal val="1"/>
                                          </p:val>
                                        </p:tav>
                                      </p:tavLst>
                                    </p:anim>
                                    <p:anim calcmode="lin" valueType="num">
                                      <p:cBhvr>
                                        <p:cTn id="48" dur="82" tmFilter="0, 0; 0.125,0.2665; 0.25,0.4; 0.375,0.465; 0.5,0.5;  0.625,0.535; 0.75,0.6; 0.875,0.7335; 1,1">
                                          <p:stCondLst>
                                            <p:cond delay="828"/>
                                          </p:stCondLst>
                                        </p:cTn>
                                        <p:tgtEl>
                                          <p:spTgt spid="9"/>
                                        </p:tgtEl>
                                        <p:attrNameLst>
                                          <p:attrName>ppt_y</p:attrName>
                                        </p:attrNameLst>
                                      </p:cBhvr>
                                      <p:tavLst>
                                        <p:tav tm="0" fmla="#ppt_y-sin(pi*$)/81">
                                          <p:val>
                                            <p:fltVal val="0"/>
                                          </p:val>
                                        </p:tav>
                                        <p:tav tm="100000">
                                          <p:val>
                                            <p:fltVal val="1"/>
                                          </p:val>
                                        </p:tav>
                                      </p:tavLst>
                                    </p:anim>
                                    <p:animScale>
                                      <p:cBhvr>
                                        <p:cTn id="49" dur="13">
                                          <p:stCondLst>
                                            <p:cond delay="325"/>
                                          </p:stCondLst>
                                        </p:cTn>
                                        <p:tgtEl>
                                          <p:spTgt spid="9"/>
                                        </p:tgtEl>
                                      </p:cBhvr>
                                      <p:to x="100000" y="60000"/>
                                    </p:animScale>
                                    <p:animScale>
                                      <p:cBhvr>
                                        <p:cTn id="50" dur="83" decel="50000">
                                          <p:stCondLst>
                                            <p:cond delay="338"/>
                                          </p:stCondLst>
                                        </p:cTn>
                                        <p:tgtEl>
                                          <p:spTgt spid="9"/>
                                        </p:tgtEl>
                                      </p:cBhvr>
                                      <p:to x="100000" y="100000"/>
                                    </p:animScale>
                                    <p:animScale>
                                      <p:cBhvr>
                                        <p:cTn id="51" dur="13">
                                          <p:stCondLst>
                                            <p:cond delay="656"/>
                                          </p:stCondLst>
                                        </p:cTn>
                                        <p:tgtEl>
                                          <p:spTgt spid="9"/>
                                        </p:tgtEl>
                                      </p:cBhvr>
                                      <p:to x="100000" y="80000"/>
                                    </p:animScale>
                                    <p:animScale>
                                      <p:cBhvr>
                                        <p:cTn id="52" dur="83" decel="50000">
                                          <p:stCondLst>
                                            <p:cond delay="669"/>
                                          </p:stCondLst>
                                        </p:cTn>
                                        <p:tgtEl>
                                          <p:spTgt spid="9"/>
                                        </p:tgtEl>
                                      </p:cBhvr>
                                      <p:to x="100000" y="100000"/>
                                    </p:animScale>
                                    <p:animScale>
                                      <p:cBhvr>
                                        <p:cTn id="53" dur="13">
                                          <p:stCondLst>
                                            <p:cond delay="821"/>
                                          </p:stCondLst>
                                        </p:cTn>
                                        <p:tgtEl>
                                          <p:spTgt spid="9"/>
                                        </p:tgtEl>
                                      </p:cBhvr>
                                      <p:to x="100000" y="90000"/>
                                    </p:animScale>
                                    <p:animScale>
                                      <p:cBhvr>
                                        <p:cTn id="54" dur="83" decel="50000">
                                          <p:stCondLst>
                                            <p:cond delay="834"/>
                                          </p:stCondLst>
                                        </p:cTn>
                                        <p:tgtEl>
                                          <p:spTgt spid="9"/>
                                        </p:tgtEl>
                                      </p:cBhvr>
                                      <p:to x="100000" y="100000"/>
                                    </p:animScale>
                                    <p:animScale>
                                      <p:cBhvr>
                                        <p:cTn id="55" dur="13">
                                          <p:stCondLst>
                                            <p:cond delay="904"/>
                                          </p:stCondLst>
                                        </p:cTn>
                                        <p:tgtEl>
                                          <p:spTgt spid="9"/>
                                        </p:tgtEl>
                                      </p:cBhvr>
                                      <p:to x="100000" y="95000"/>
                                    </p:animScale>
                                    <p:animScale>
                                      <p:cBhvr>
                                        <p:cTn id="56" dur="83" decel="50000">
                                          <p:stCondLst>
                                            <p:cond delay="917"/>
                                          </p:stCondLst>
                                        </p:cTn>
                                        <p:tgtEl>
                                          <p:spTgt spid="9"/>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wipe(down)">
                                      <p:cBhvr>
                                        <p:cTn id="61" dur="290">
                                          <p:stCondLst>
                                            <p:cond delay="0"/>
                                          </p:stCondLst>
                                        </p:cTn>
                                        <p:tgtEl>
                                          <p:spTgt spid="10"/>
                                        </p:tgtEl>
                                      </p:cBhvr>
                                    </p:animEffect>
                                    <p:anim calcmode="lin" valueType="num">
                                      <p:cBhvr>
                                        <p:cTn id="62" dur="911"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63" dur="332"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64" dur="332" tmFilter="0, 0; 0.125,0.2665; 0.25,0.4; 0.375,0.465; 0.5,0.5;  0.625,0.535; 0.75,0.6; 0.875,0.7335; 1,1">
                                          <p:stCondLst>
                                            <p:cond delay="332"/>
                                          </p:stCondLst>
                                        </p:cTn>
                                        <p:tgtEl>
                                          <p:spTgt spid="10"/>
                                        </p:tgtEl>
                                        <p:attrNameLst>
                                          <p:attrName>ppt_y</p:attrName>
                                        </p:attrNameLst>
                                      </p:cBhvr>
                                      <p:tavLst>
                                        <p:tav tm="0" fmla="#ppt_y-sin(pi*$)/9">
                                          <p:val>
                                            <p:fltVal val="0"/>
                                          </p:val>
                                        </p:tav>
                                        <p:tav tm="100000">
                                          <p:val>
                                            <p:fltVal val="1"/>
                                          </p:val>
                                        </p:tav>
                                      </p:tavLst>
                                    </p:anim>
                                    <p:anim calcmode="lin" valueType="num">
                                      <p:cBhvr>
                                        <p:cTn id="65" dur="166" tmFilter="0, 0; 0.125,0.2665; 0.25,0.4; 0.375,0.465; 0.5,0.5;  0.625,0.535; 0.75,0.6; 0.875,0.7335; 1,1">
                                          <p:stCondLst>
                                            <p:cond delay="662"/>
                                          </p:stCondLst>
                                        </p:cTn>
                                        <p:tgtEl>
                                          <p:spTgt spid="10"/>
                                        </p:tgtEl>
                                        <p:attrNameLst>
                                          <p:attrName>ppt_y</p:attrName>
                                        </p:attrNameLst>
                                      </p:cBhvr>
                                      <p:tavLst>
                                        <p:tav tm="0" fmla="#ppt_y-sin(pi*$)/27">
                                          <p:val>
                                            <p:fltVal val="0"/>
                                          </p:val>
                                        </p:tav>
                                        <p:tav tm="100000">
                                          <p:val>
                                            <p:fltVal val="1"/>
                                          </p:val>
                                        </p:tav>
                                      </p:tavLst>
                                    </p:anim>
                                    <p:anim calcmode="lin" valueType="num">
                                      <p:cBhvr>
                                        <p:cTn id="66" dur="82" tmFilter="0, 0; 0.125,0.2665; 0.25,0.4; 0.375,0.465; 0.5,0.5;  0.625,0.535; 0.75,0.6; 0.875,0.7335; 1,1">
                                          <p:stCondLst>
                                            <p:cond delay="828"/>
                                          </p:stCondLst>
                                        </p:cTn>
                                        <p:tgtEl>
                                          <p:spTgt spid="10"/>
                                        </p:tgtEl>
                                        <p:attrNameLst>
                                          <p:attrName>ppt_y</p:attrName>
                                        </p:attrNameLst>
                                      </p:cBhvr>
                                      <p:tavLst>
                                        <p:tav tm="0" fmla="#ppt_y-sin(pi*$)/81">
                                          <p:val>
                                            <p:fltVal val="0"/>
                                          </p:val>
                                        </p:tav>
                                        <p:tav tm="100000">
                                          <p:val>
                                            <p:fltVal val="1"/>
                                          </p:val>
                                        </p:tav>
                                      </p:tavLst>
                                    </p:anim>
                                    <p:animScale>
                                      <p:cBhvr>
                                        <p:cTn id="67" dur="13">
                                          <p:stCondLst>
                                            <p:cond delay="325"/>
                                          </p:stCondLst>
                                        </p:cTn>
                                        <p:tgtEl>
                                          <p:spTgt spid="10"/>
                                        </p:tgtEl>
                                      </p:cBhvr>
                                      <p:to x="100000" y="60000"/>
                                    </p:animScale>
                                    <p:animScale>
                                      <p:cBhvr>
                                        <p:cTn id="68" dur="83" decel="50000">
                                          <p:stCondLst>
                                            <p:cond delay="338"/>
                                          </p:stCondLst>
                                        </p:cTn>
                                        <p:tgtEl>
                                          <p:spTgt spid="10"/>
                                        </p:tgtEl>
                                      </p:cBhvr>
                                      <p:to x="100000" y="100000"/>
                                    </p:animScale>
                                    <p:animScale>
                                      <p:cBhvr>
                                        <p:cTn id="69" dur="13">
                                          <p:stCondLst>
                                            <p:cond delay="656"/>
                                          </p:stCondLst>
                                        </p:cTn>
                                        <p:tgtEl>
                                          <p:spTgt spid="10"/>
                                        </p:tgtEl>
                                      </p:cBhvr>
                                      <p:to x="100000" y="80000"/>
                                    </p:animScale>
                                    <p:animScale>
                                      <p:cBhvr>
                                        <p:cTn id="70" dur="83" decel="50000">
                                          <p:stCondLst>
                                            <p:cond delay="669"/>
                                          </p:stCondLst>
                                        </p:cTn>
                                        <p:tgtEl>
                                          <p:spTgt spid="10"/>
                                        </p:tgtEl>
                                      </p:cBhvr>
                                      <p:to x="100000" y="100000"/>
                                    </p:animScale>
                                    <p:animScale>
                                      <p:cBhvr>
                                        <p:cTn id="71" dur="13">
                                          <p:stCondLst>
                                            <p:cond delay="821"/>
                                          </p:stCondLst>
                                        </p:cTn>
                                        <p:tgtEl>
                                          <p:spTgt spid="10"/>
                                        </p:tgtEl>
                                      </p:cBhvr>
                                      <p:to x="100000" y="90000"/>
                                    </p:animScale>
                                    <p:animScale>
                                      <p:cBhvr>
                                        <p:cTn id="72" dur="83" decel="50000">
                                          <p:stCondLst>
                                            <p:cond delay="834"/>
                                          </p:stCondLst>
                                        </p:cTn>
                                        <p:tgtEl>
                                          <p:spTgt spid="10"/>
                                        </p:tgtEl>
                                      </p:cBhvr>
                                      <p:to x="100000" y="100000"/>
                                    </p:animScale>
                                    <p:animScale>
                                      <p:cBhvr>
                                        <p:cTn id="73" dur="13">
                                          <p:stCondLst>
                                            <p:cond delay="904"/>
                                          </p:stCondLst>
                                        </p:cTn>
                                        <p:tgtEl>
                                          <p:spTgt spid="10"/>
                                        </p:tgtEl>
                                      </p:cBhvr>
                                      <p:to x="100000" y="95000"/>
                                    </p:animScale>
                                    <p:animScale>
                                      <p:cBhvr>
                                        <p:cTn id="74" dur="83" decel="50000">
                                          <p:stCondLst>
                                            <p:cond delay="917"/>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7451" y="342008"/>
            <a:ext cx="11496583" cy="6093976"/>
          </a:xfrm>
          <a:prstGeom prst="rect">
            <a:avLst/>
          </a:prstGeom>
        </p:spPr>
        <p:txBody>
          <a:bodyPr wrap="square">
            <a:spAutoFit/>
          </a:bodyPr>
          <a:lstStyle/>
          <a:p>
            <a:pPr algn="just">
              <a:lnSpc>
                <a:spcPct val="125000"/>
              </a:lnSpc>
              <a:spcAft>
                <a:spcPts val="0"/>
              </a:spcAft>
            </a:pPr>
            <a:r>
              <a:rPr lang="en-US" altLang="zh-CN" sz="2400" b="1" kern="100" dirty="0">
                <a:latin typeface="+mn-ea"/>
              </a:rPr>
              <a:t>5</a:t>
            </a:r>
            <a:r>
              <a:rPr lang="zh-CN" altLang="zh-CN" sz="2400" b="1" kern="100" dirty="0">
                <a:latin typeface="+mn-ea"/>
              </a:rPr>
              <a:t>．“北京王麻子剪刀”是享誉海内外几百年的中华老字号，其生产技术曾在“</a:t>
            </a:r>
            <a:r>
              <a:rPr lang="en-US" altLang="zh-CN" sz="2400" b="1" kern="100" dirty="0">
                <a:latin typeface="+mn-ea"/>
              </a:rPr>
              <a:t>17</a:t>
            </a:r>
            <a:r>
              <a:rPr lang="zh-CN" altLang="zh-CN" sz="2400" b="1" kern="100" dirty="0">
                <a:latin typeface="+mn-ea"/>
              </a:rPr>
              <a:t>世纪工艺百科全书”中被详细描述，该书应是</a:t>
            </a:r>
          </a:p>
          <a:p>
            <a:pPr indent="266700" algn="just">
              <a:lnSpc>
                <a:spcPct val="125000"/>
              </a:lnSpc>
              <a:spcAft>
                <a:spcPts val="0"/>
              </a:spcAft>
            </a:pPr>
            <a:r>
              <a:rPr lang="en-US" altLang="zh-CN" sz="2400" b="1" kern="100" dirty="0">
                <a:latin typeface="+mn-ea"/>
              </a:rPr>
              <a:t> A</a:t>
            </a:r>
            <a:r>
              <a:rPr lang="zh-CN" altLang="zh-CN" sz="2400" b="1" kern="100" dirty="0">
                <a:latin typeface="+mn-ea"/>
              </a:rPr>
              <a:t>．《本草纲目》</a:t>
            </a:r>
            <a:r>
              <a:rPr lang="en-US" altLang="zh-CN" sz="2400" b="1" kern="100" dirty="0">
                <a:latin typeface="+mn-ea"/>
              </a:rPr>
              <a:t>     B. </a:t>
            </a:r>
            <a:r>
              <a:rPr lang="zh-CN" altLang="zh-CN" sz="2400" b="1" kern="100" dirty="0">
                <a:latin typeface="+mn-ea"/>
              </a:rPr>
              <a:t>《天工开物》</a:t>
            </a:r>
            <a:r>
              <a:rPr lang="en-US" altLang="zh-CN" sz="2400" b="1" kern="100" dirty="0">
                <a:latin typeface="+mn-ea"/>
              </a:rPr>
              <a:t>    C. </a:t>
            </a:r>
            <a:r>
              <a:rPr lang="zh-CN" altLang="zh-CN" sz="2400" b="1" kern="100" dirty="0">
                <a:latin typeface="+mn-ea"/>
              </a:rPr>
              <a:t>《农政全书》</a:t>
            </a:r>
            <a:r>
              <a:rPr lang="en-US" altLang="zh-CN" sz="2400" b="1" kern="100" dirty="0">
                <a:latin typeface="+mn-ea"/>
              </a:rPr>
              <a:t> D. </a:t>
            </a:r>
            <a:r>
              <a:rPr lang="zh-CN" altLang="zh-CN" sz="2400" b="1" kern="100" dirty="0">
                <a:latin typeface="+mn-ea"/>
              </a:rPr>
              <a:t>《几何原本》</a:t>
            </a:r>
          </a:p>
          <a:p>
            <a:pPr algn="just">
              <a:lnSpc>
                <a:spcPct val="125000"/>
              </a:lnSpc>
              <a:spcAft>
                <a:spcPts val="0"/>
              </a:spcAft>
            </a:pPr>
            <a:r>
              <a:rPr lang="en-US" altLang="zh-CN" sz="2400" b="1" kern="100" dirty="0">
                <a:latin typeface="+mn-ea"/>
              </a:rPr>
              <a:t>6</a:t>
            </a:r>
            <a:r>
              <a:rPr lang="zh-CN" altLang="zh-CN" sz="2400" b="1" kern="100" dirty="0">
                <a:latin typeface="+mn-ea"/>
              </a:rPr>
              <a:t>．下列关于李自成起义，说法不正确的是</a:t>
            </a:r>
          </a:p>
          <a:p>
            <a:pPr indent="266700" algn="just">
              <a:lnSpc>
                <a:spcPct val="125000"/>
              </a:lnSpc>
              <a:spcAft>
                <a:spcPts val="0"/>
              </a:spcAft>
            </a:pPr>
            <a:r>
              <a:rPr lang="en-US" altLang="zh-CN" sz="2400" b="1" kern="100" dirty="0">
                <a:latin typeface="+mn-ea"/>
              </a:rPr>
              <a:t> A.</a:t>
            </a:r>
            <a:r>
              <a:rPr lang="zh-CN" altLang="zh-CN" sz="2400" b="1" kern="100" dirty="0">
                <a:latin typeface="+mn-ea"/>
              </a:rPr>
              <a:t>李自成起义爆发的根本原因是陕西北部连年大旱</a:t>
            </a:r>
            <a:r>
              <a:rPr lang="en-US" altLang="zh-CN" sz="2400" b="1" kern="100" dirty="0">
                <a:latin typeface="+mn-ea"/>
              </a:rPr>
              <a:t>   </a:t>
            </a:r>
            <a:endParaRPr lang="zh-CN" altLang="zh-CN" sz="2400" b="1" kern="100" dirty="0">
              <a:latin typeface="+mn-ea"/>
            </a:endParaRPr>
          </a:p>
          <a:p>
            <a:pPr indent="266700" algn="just">
              <a:lnSpc>
                <a:spcPct val="125000"/>
              </a:lnSpc>
              <a:spcAft>
                <a:spcPts val="0"/>
              </a:spcAft>
            </a:pPr>
            <a:r>
              <a:rPr lang="en-US" altLang="zh-CN" sz="2400" b="1" kern="100" dirty="0">
                <a:latin typeface="+mn-ea"/>
              </a:rPr>
              <a:t> B.</a:t>
            </a:r>
            <a:r>
              <a:rPr lang="zh-CN" altLang="zh-CN" sz="2400" b="1" kern="100" dirty="0">
                <a:latin typeface="+mn-ea"/>
              </a:rPr>
              <a:t>李自成起义军进入中原后，提出“均田免赋”的口号</a:t>
            </a:r>
          </a:p>
          <a:p>
            <a:pPr indent="266700" algn="just">
              <a:lnSpc>
                <a:spcPct val="125000"/>
              </a:lnSpc>
              <a:spcAft>
                <a:spcPts val="0"/>
              </a:spcAft>
            </a:pPr>
            <a:r>
              <a:rPr lang="en-US" altLang="zh-CN" sz="2400" b="1" kern="100" dirty="0">
                <a:latin typeface="+mn-ea"/>
              </a:rPr>
              <a:t> C.</a:t>
            </a:r>
            <a:r>
              <a:rPr lang="zh-CN" altLang="zh-CN" sz="2400" b="1" kern="100" dirty="0">
                <a:latin typeface="+mn-ea"/>
              </a:rPr>
              <a:t>李自成起义军攻入西安，建立政权，国号大顺</a:t>
            </a:r>
            <a:r>
              <a:rPr lang="en-US" altLang="zh-CN" sz="2400" b="1" kern="100" dirty="0">
                <a:latin typeface="+mn-ea"/>
              </a:rPr>
              <a:t>     </a:t>
            </a:r>
            <a:endParaRPr lang="zh-CN" altLang="zh-CN" sz="2400" b="1" kern="100" dirty="0">
              <a:latin typeface="+mn-ea"/>
            </a:endParaRPr>
          </a:p>
          <a:p>
            <a:pPr indent="266700" algn="just">
              <a:lnSpc>
                <a:spcPct val="125000"/>
              </a:lnSpc>
              <a:spcAft>
                <a:spcPts val="0"/>
              </a:spcAft>
            </a:pPr>
            <a:r>
              <a:rPr lang="en-US" altLang="zh-CN" sz="2400" b="1" kern="100" dirty="0">
                <a:latin typeface="+mn-ea"/>
              </a:rPr>
              <a:t> D.</a:t>
            </a:r>
            <a:r>
              <a:rPr lang="zh-CN" altLang="zh-CN" sz="2400" b="1" kern="100" dirty="0">
                <a:latin typeface="+mn-ea"/>
              </a:rPr>
              <a:t>李自成起义推翻明朝</a:t>
            </a:r>
          </a:p>
          <a:p>
            <a:pPr algn="just">
              <a:lnSpc>
                <a:spcPct val="125000"/>
              </a:lnSpc>
              <a:spcAft>
                <a:spcPts val="0"/>
              </a:spcAft>
            </a:pPr>
            <a:r>
              <a:rPr lang="en-US" altLang="zh-CN" sz="2400" b="1" kern="100" dirty="0">
                <a:latin typeface="+mn-ea"/>
              </a:rPr>
              <a:t>7</a:t>
            </a:r>
            <a:r>
              <a:rPr lang="zh-CN" altLang="zh-CN" sz="2400" b="1" kern="100" dirty="0">
                <a:latin typeface="+mn-ea"/>
              </a:rPr>
              <a:t>．清朝经济下列关于清朝前期社会经济的发展，不正确的是</a:t>
            </a:r>
          </a:p>
          <a:p>
            <a:pPr indent="266700" algn="just">
              <a:lnSpc>
                <a:spcPct val="125000"/>
              </a:lnSpc>
              <a:spcAft>
                <a:spcPts val="0"/>
              </a:spcAft>
            </a:pPr>
            <a:r>
              <a:rPr lang="en-US" altLang="zh-CN" sz="2400" b="1" kern="100" dirty="0">
                <a:latin typeface="+mn-ea"/>
              </a:rPr>
              <a:t> A.</a:t>
            </a:r>
            <a:r>
              <a:rPr lang="zh-CN" altLang="zh-CN" sz="2400" b="1" kern="100" dirty="0">
                <a:latin typeface="+mn-ea"/>
              </a:rPr>
              <a:t>原产于南美洲的玉米、甘薯等高产作物，清代引入中国后得到大面积的推广</a:t>
            </a:r>
            <a:r>
              <a:rPr lang="en-US" altLang="zh-CN" sz="2400" b="1" kern="100" dirty="0">
                <a:latin typeface="+mn-ea"/>
              </a:rPr>
              <a:t>    </a:t>
            </a:r>
            <a:endParaRPr lang="zh-CN" altLang="zh-CN" sz="2400" b="1" kern="100" dirty="0">
              <a:latin typeface="+mn-ea"/>
            </a:endParaRPr>
          </a:p>
          <a:p>
            <a:pPr indent="266700" algn="just">
              <a:lnSpc>
                <a:spcPct val="125000"/>
              </a:lnSpc>
              <a:spcAft>
                <a:spcPts val="0"/>
              </a:spcAft>
            </a:pPr>
            <a:r>
              <a:rPr lang="en-US" altLang="zh-CN" sz="2400" b="1" kern="100" dirty="0">
                <a:latin typeface="+mn-ea"/>
              </a:rPr>
              <a:t> B.</a:t>
            </a:r>
            <a:r>
              <a:rPr lang="zh-CN" altLang="zh-CN" sz="2400" b="1" kern="100" dirty="0">
                <a:latin typeface="+mn-ea"/>
              </a:rPr>
              <a:t>清朝前期，出现了比较成熟的手工业工场</a:t>
            </a:r>
          </a:p>
          <a:p>
            <a:pPr indent="266700" algn="just">
              <a:lnSpc>
                <a:spcPct val="125000"/>
              </a:lnSpc>
              <a:spcAft>
                <a:spcPts val="0"/>
              </a:spcAft>
            </a:pPr>
            <a:r>
              <a:rPr lang="en-US" altLang="zh-CN" sz="2400" b="1" kern="100" dirty="0">
                <a:latin typeface="+mn-ea"/>
              </a:rPr>
              <a:t> C.</a:t>
            </a:r>
            <a:r>
              <a:rPr lang="zh-CN" altLang="zh-CN" sz="2400" b="1" kern="100" dirty="0">
                <a:latin typeface="+mn-ea"/>
              </a:rPr>
              <a:t>《盛世滋生图》描绘了乾隆时苏州繁华的市井风情</a:t>
            </a:r>
            <a:r>
              <a:rPr lang="en-US" altLang="zh-CN" sz="2400" b="1" kern="100" dirty="0">
                <a:latin typeface="+mn-ea"/>
              </a:rPr>
              <a:t>     </a:t>
            </a:r>
            <a:endParaRPr lang="zh-CN" altLang="zh-CN" sz="2400" b="1" kern="100" dirty="0">
              <a:latin typeface="+mn-ea"/>
            </a:endParaRPr>
          </a:p>
          <a:p>
            <a:pPr indent="266700" algn="just">
              <a:lnSpc>
                <a:spcPct val="125000"/>
              </a:lnSpc>
              <a:spcAft>
                <a:spcPts val="0"/>
              </a:spcAft>
            </a:pPr>
            <a:r>
              <a:rPr lang="en-US" altLang="zh-CN" sz="2400" b="1" kern="100" dirty="0">
                <a:latin typeface="+mn-ea"/>
              </a:rPr>
              <a:t> D.</a:t>
            </a:r>
            <a:r>
              <a:rPr lang="zh-CN" altLang="zh-CN" sz="2400" b="1" kern="100" dirty="0">
                <a:latin typeface="+mn-ea"/>
              </a:rPr>
              <a:t>乾隆末年，全国人口占当时世界总人口的</a:t>
            </a:r>
            <a:r>
              <a:rPr lang="en-US" altLang="zh-CN" sz="2400" b="1" kern="100" dirty="0">
                <a:latin typeface="+mn-ea"/>
              </a:rPr>
              <a:t>1/3</a:t>
            </a:r>
            <a:endParaRPr lang="zh-CN" altLang="zh-CN" sz="2400" b="1" kern="100" dirty="0">
              <a:latin typeface="+mn-ea"/>
            </a:endParaRPr>
          </a:p>
        </p:txBody>
      </p:sp>
      <p:sp>
        <p:nvSpPr>
          <p:cNvPr id="5" name="矩形 4"/>
          <p:cNvSpPr/>
          <p:nvPr/>
        </p:nvSpPr>
        <p:spPr>
          <a:xfrm>
            <a:off x="6281814" y="724584"/>
            <a:ext cx="877163" cy="784830"/>
          </a:xfrm>
          <a:prstGeom prst="rect">
            <a:avLst/>
          </a:prstGeom>
        </p:spPr>
        <p:txBody>
          <a:bodyPr wrap="none">
            <a:spAutoFit/>
          </a:bodyPr>
          <a:lstStyle/>
          <a:p>
            <a:pPr algn="just">
              <a:lnSpc>
                <a:spcPct val="125000"/>
              </a:lnSpc>
              <a:spcAft>
                <a:spcPts val="0"/>
              </a:spcAft>
            </a:pPr>
            <a:r>
              <a:rPr lang="en-US" altLang="zh-CN" sz="3600" kern="100" dirty="0">
                <a:solidFill>
                  <a:srgbClr val="0000FF"/>
                </a:solidFill>
                <a:latin typeface="黑体" panose="02010609060101010101" pitchFamily="49" charset="-122"/>
                <a:ea typeface="黑体" panose="02010609060101010101" pitchFamily="49" charset="-122"/>
              </a:rPr>
              <a:t> B </a:t>
            </a:r>
            <a:endParaRPr lang="zh-CN" altLang="zh-CN" sz="3600" kern="100" dirty="0">
              <a:solidFill>
                <a:srgbClr val="0000FF"/>
              </a:solidFill>
              <a:latin typeface="黑体" panose="02010609060101010101" pitchFamily="49" charset="-122"/>
              <a:ea typeface="黑体" panose="02010609060101010101" pitchFamily="49" charset="-122"/>
            </a:endParaRPr>
          </a:p>
        </p:txBody>
      </p:sp>
      <p:sp>
        <p:nvSpPr>
          <p:cNvPr id="6" name="矩形 5"/>
          <p:cNvSpPr/>
          <p:nvPr/>
        </p:nvSpPr>
        <p:spPr>
          <a:xfrm>
            <a:off x="6005742" y="1718883"/>
            <a:ext cx="796638" cy="784830"/>
          </a:xfrm>
          <a:prstGeom prst="rect">
            <a:avLst/>
          </a:prstGeom>
        </p:spPr>
        <p:txBody>
          <a:bodyPr wrap="square">
            <a:spAutoFit/>
          </a:bodyPr>
          <a:lstStyle/>
          <a:p>
            <a:pPr algn="just">
              <a:lnSpc>
                <a:spcPct val="125000"/>
              </a:lnSpc>
              <a:spcAft>
                <a:spcPts val="0"/>
              </a:spcAft>
            </a:pPr>
            <a:r>
              <a:rPr lang="en-US" altLang="zh-CN" sz="3600" kern="100" dirty="0">
                <a:solidFill>
                  <a:srgbClr val="0000FF"/>
                </a:solidFill>
                <a:latin typeface="黑体" panose="02010609060101010101" pitchFamily="49" charset="-122"/>
                <a:ea typeface="黑体" panose="02010609060101010101" pitchFamily="49" charset="-122"/>
              </a:rPr>
              <a:t>A</a:t>
            </a:r>
            <a:endParaRPr lang="zh-CN" altLang="zh-CN" sz="3600" kern="100" dirty="0">
              <a:solidFill>
                <a:srgbClr val="0000FF"/>
              </a:solidFill>
              <a:latin typeface="黑体" panose="02010609060101010101" pitchFamily="49" charset="-122"/>
              <a:ea typeface="黑体" panose="02010609060101010101" pitchFamily="49" charset="-122"/>
            </a:endParaRPr>
          </a:p>
        </p:txBody>
      </p:sp>
      <p:sp>
        <p:nvSpPr>
          <p:cNvPr id="7" name="矩形 6"/>
          <p:cNvSpPr/>
          <p:nvPr/>
        </p:nvSpPr>
        <p:spPr>
          <a:xfrm>
            <a:off x="8239654" y="3994198"/>
            <a:ext cx="869924" cy="784830"/>
          </a:xfrm>
          <a:prstGeom prst="rect">
            <a:avLst/>
          </a:prstGeom>
        </p:spPr>
        <p:txBody>
          <a:bodyPr wrap="square">
            <a:spAutoFit/>
          </a:bodyPr>
          <a:lstStyle/>
          <a:p>
            <a:pPr algn="just">
              <a:lnSpc>
                <a:spcPct val="125000"/>
              </a:lnSpc>
              <a:spcAft>
                <a:spcPts val="0"/>
              </a:spcAft>
            </a:pPr>
            <a:r>
              <a:rPr lang="en-US" altLang="zh-CN" sz="3600" kern="100" dirty="0">
                <a:solidFill>
                  <a:srgbClr val="0000FF"/>
                </a:solidFill>
                <a:latin typeface="黑体" panose="02010609060101010101" pitchFamily="49" charset="-122"/>
                <a:ea typeface="黑体" panose="02010609060101010101" pitchFamily="49" charset="-122"/>
              </a:rPr>
              <a:t> A</a:t>
            </a:r>
            <a:endParaRPr lang="zh-CN" altLang="zh-CN" sz="3600" kern="100" dirty="0">
              <a:solidFill>
                <a:srgbClr val="0000FF"/>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8865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290">
                                          <p:stCondLst>
                                            <p:cond delay="0"/>
                                          </p:stCondLst>
                                        </p:cTn>
                                        <p:tgtEl>
                                          <p:spTgt spid="5"/>
                                        </p:tgtEl>
                                      </p:cBhvr>
                                    </p:animEffect>
                                    <p:anim calcmode="lin" valueType="num">
                                      <p:cBhvr>
                                        <p:cTn id="8" dur="91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5"/>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5"/>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5"/>
                                        </p:tgtEl>
                                        <p:attrNameLst>
                                          <p:attrName>ppt_y</p:attrName>
                                        </p:attrNameLst>
                                      </p:cBhvr>
                                      <p:tavLst>
                                        <p:tav tm="0" fmla="#ppt_y-sin(pi*$)/81">
                                          <p:val>
                                            <p:fltVal val="0"/>
                                          </p:val>
                                        </p:tav>
                                        <p:tav tm="100000">
                                          <p:val>
                                            <p:fltVal val="1"/>
                                          </p:val>
                                        </p:tav>
                                      </p:tavLst>
                                    </p:anim>
                                    <p:animScale>
                                      <p:cBhvr>
                                        <p:cTn id="13" dur="13">
                                          <p:stCondLst>
                                            <p:cond delay="325"/>
                                          </p:stCondLst>
                                        </p:cTn>
                                        <p:tgtEl>
                                          <p:spTgt spid="5"/>
                                        </p:tgtEl>
                                      </p:cBhvr>
                                      <p:to x="100000" y="60000"/>
                                    </p:animScale>
                                    <p:animScale>
                                      <p:cBhvr>
                                        <p:cTn id="14" dur="83" decel="50000">
                                          <p:stCondLst>
                                            <p:cond delay="338"/>
                                          </p:stCondLst>
                                        </p:cTn>
                                        <p:tgtEl>
                                          <p:spTgt spid="5"/>
                                        </p:tgtEl>
                                      </p:cBhvr>
                                      <p:to x="100000" y="100000"/>
                                    </p:animScale>
                                    <p:animScale>
                                      <p:cBhvr>
                                        <p:cTn id="15" dur="13">
                                          <p:stCondLst>
                                            <p:cond delay="656"/>
                                          </p:stCondLst>
                                        </p:cTn>
                                        <p:tgtEl>
                                          <p:spTgt spid="5"/>
                                        </p:tgtEl>
                                      </p:cBhvr>
                                      <p:to x="100000" y="80000"/>
                                    </p:animScale>
                                    <p:animScale>
                                      <p:cBhvr>
                                        <p:cTn id="16" dur="83" decel="50000">
                                          <p:stCondLst>
                                            <p:cond delay="669"/>
                                          </p:stCondLst>
                                        </p:cTn>
                                        <p:tgtEl>
                                          <p:spTgt spid="5"/>
                                        </p:tgtEl>
                                      </p:cBhvr>
                                      <p:to x="100000" y="100000"/>
                                    </p:animScale>
                                    <p:animScale>
                                      <p:cBhvr>
                                        <p:cTn id="17" dur="13">
                                          <p:stCondLst>
                                            <p:cond delay="821"/>
                                          </p:stCondLst>
                                        </p:cTn>
                                        <p:tgtEl>
                                          <p:spTgt spid="5"/>
                                        </p:tgtEl>
                                      </p:cBhvr>
                                      <p:to x="100000" y="90000"/>
                                    </p:animScale>
                                    <p:animScale>
                                      <p:cBhvr>
                                        <p:cTn id="18" dur="83" decel="50000">
                                          <p:stCondLst>
                                            <p:cond delay="834"/>
                                          </p:stCondLst>
                                        </p:cTn>
                                        <p:tgtEl>
                                          <p:spTgt spid="5"/>
                                        </p:tgtEl>
                                      </p:cBhvr>
                                      <p:to x="100000" y="100000"/>
                                    </p:animScale>
                                    <p:animScale>
                                      <p:cBhvr>
                                        <p:cTn id="19" dur="13">
                                          <p:stCondLst>
                                            <p:cond delay="904"/>
                                          </p:stCondLst>
                                        </p:cTn>
                                        <p:tgtEl>
                                          <p:spTgt spid="5"/>
                                        </p:tgtEl>
                                      </p:cBhvr>
                                      <p:to x="100000" y="95000"/>
                                    </p:animScale>
                                    <p:animScale>
                                      <p:cBhvr>
                                        <p:cTn id="20" dur="83" decel="50000">
                                          <p:stCondLst>
                                            <p:cond delay="917"/>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290">
                                          <p:stCondLst>
                                            <p:cond delay="0"/>
                                          </p:stCondLst>
                                        </p:cTn>
                                        <p:tgtEl>
                                          <p:spTgt spid="6"/>
                                        </p:tgtEl>
                                      </p:cBhvr>
                                    </p:animEffect>
                                    <p:anim calcmode="lin" valueType="num">
                                      <p:cBhvr>
                                        <p:cTn id="26" dur="911"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7" dur="332"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8" dur="332" tmFilter="0, 0; 0.125,0.2665; 0.25,0.4; 0.375,0.465; 0.5,0.5;  0.625,0.535; 0.75,0.6; 0.875,0.7335; 1,1">
                                          <p:stCondLst>
                                            <p:cond delay="332"/>
                                          </p:stCondLst>
                                        </p:cTn>
                                        <p:tgtEl>
                                          <p:spTgt spid="6"/>
                                        </p:tgtEl>
                                        <p:attrNameLst>
                                          <p:attrName>ppt_y</p:attrName>
                                        </p:attrNameLst>
                                      </p:cBhvr>
                                      <p:tavLst>
                                        <p:tav tm="0" fmla="#ppt_y-sin(pi*$)/9">
                                          <p:val>
                                            <p:fltVal val="0"/>
                                          </p:val>
                                        </p:tav>
                                        <p:tav tm="100000">
                                          <p:val>
                                            <p:fltVal val="1"/>
                                          </p:val>
                                        </p:tav>
                                      </p:tavLst>
                                    </p:anim>
                                    <p:anim calcmode="lin" valueType="num">
                                      <p:cBhvr>
                                        <p:cTn id="29" dur="166" tmFilter="0, 0; 0.125,0.2665; 0.25,0.4; 0.375,0.465; 0.5,0.5;  0.625,0.535; 0.75,0.6; 0.875,0.7335; 1,1">
                                          <p:stCondLst>
                                            <p:cond delay="662"/>
                                          </p:stCondLst>
                                        </p:cTn>
                                        <p:tgtEl>
                                          <p:spTgt spid="6"/>
                                        </p:tgtEl>
                                        <p:attrNameLst>
                                          <p:attrName>ppt_y</p:attrName>
                                        </p:attrNameLst>
                                      </p:cBhvr>
                                      <p:tavLst>
                                        <p:tav tm="0" fmla="#ppt_y-sin(pi*$)/27">
                                          <p:val>
                                            <p:fltVal val="0"/>
                                          </p:val>
                                        </p:tav>
                                        <p:tav tm="100000">
                                          <p:val>
                                            <p:fltVal val="1"/>
                                          </p:val>
                                        </p:tav>
                                      </p:tavLst>
                                    </p:anim>
                                    <p:anim calcmode="lin" valueType="num">
                                      <p:cBhvr>
                                        <p:cTn id="30" dur="82" tmFilter="0, 0; 0.125,0.2665; 0.25,0.4; 0.375,0.465; 0.5,0.5;  0.625,0.535; 0.75,0.6; 0.875,0.7335; 1,1">
                                          <p:stCondLst>
                                            <p:cond delay="828"/>
                                          </p:stCondLst>
                                        </p:cTn>
                                        <p:tgtEl>
                                          <p:spTgt spid="6"/>
                                        </p:tgtEl>
                                        <p:attrNameLst>
                                          <p:attrName>ppt_y</p:attrName>
                                        </p:attrNameLst>
                                      </p:cBhvr>
                                      <p:tavLst>
                                        <p:tav tm="0" fmla="#ppt_y-sin(pi*$)/81">
                                          <p:val>
                                            <p:fltVal val="0"/>
                                          </p:val>
                                        </p:tav>
                                        <p:tav tm="100000">
                                          <p:val>
                                            <p:fltVal val="1"/>
                                          </p:val>
                                        </p:tav>
                                      </p:tavLst>
                                    </p:anim>
                                    <p:animScale>
                                      <p:cBhvr>
                                        <p:cTn id="31" dur="13">
                                          <p:stCondLst>
                                            <p:cond delay="325"/>
                                          </p:stCondLst>
                                        </p:cTn>
                                        <p:tgtEl>
                                          <p:spTgt spid="6"/>
                                        </p:tgtEl>
                                      </p:cBhvr>
                                      <p:to x="100000" y="60000"/>
                                    </p:animScale>
                                    <p:animScale>
                                      <p:cBhvr>
                                        <p:cTn id="32" dur="83" decel="50000">
                                          <p:stCondLst>
                                            <p:cond delay="338"/>
                                          </p:stCondLst>
                                        </p:cTn>
                                        <p:tgtEl>
                                          <p:spTgt spid="6"/>
                                        </p:tgtEl>
                                      </p:cBhvr>
                                      <p:to x="100000" y="100000"/>
                                    </p:animScale>
                                    <p:animScale>
                                      <p:cBhvr>
                                        <p:cTn id="33" dur="13">
                                          <p:stCondLst>
                                            <p:cond delay="656"/>
                                          </p:stCondLst>
                                        </p:cTn>
                                        <p:tgtEl>
                                          <p:spTgt spid="6"/>
                                        </p:tgtEl>
                                      </p:cBhvr>
                                      <p:to x="100000" y="80000"/>
                                    </p:animScale>
                                    <p:animScale>
                                      <p:cBhvr>
                                        <p:cTn id="34" dur="83" decel="50000">
                                          <p:stCondLst>
                                            <p:cond delay="669"/>
                                          </p:stCondLst>
                                        </p:cTn>
                                        <p:tgtEl>
                                          <p:spTgt spid="6"/>
                                        </p:tgtEl>
                                      </p:cBhvr>
                                      <p:to x="100000" y="100000"/>
                                    </p:animScale>
                                    <p:animScale>
                                      <p:cBhvr>
                                        <p:cTn id="35" dur="13">
                                          <p:stCondLst>
                                            <p:cond delay="821"/>
                                          </p:stCondLst>
                                        </p:cTn>
                                        <p:tgtEl>
                                          <p:spTgt spid="6"/>
                                        </p:tgtEl>
                                      </p:cBhvr>
                                      <p:to x="100000" y="90000"/>
                                    </p:animScale>
                                    <p:animScale>
                                      <p:cBhvr>
                                        <p:cTn id="36" dur="83" decel="50000">
                                          <p:stCondLst>
                                            <p:cond delay="834"/>
                                          </p:stCondLst>
                                        </p:cTn>
                                        <p:tgtEl>
                                          <p:spTgt spid="6"/>
                                        </p:tgtEl>
                                      </p:cBhvr>
                                      <p:to x="100000" y="100000"/>
                                    </p:animScale>
                                    <p:animScale>
                                      <p:cBhvr>
                                        <p:cTn id="37" dur="13">
                                          <p:stCondLst>
                                            <p:cond delay="904"/>
                                          </p:stCondLst>
                                        </p:cTn>
                                        <p:tgtEl>
                                          <p:spTgt spid="6"/>
                                        </p:tgtEl>
                                      </p:cBhvr>
                                      <p:to x="100000" y="95000"/>
                                    </p:animScale>
                                    <p:animScale>
                                      <p:cBhvr>
                                        <p:cTn id="38" dur="83" decel="50000">
                                          <p:stCondLst>
                                            <p:cond delay="917"/>
                                          </p:stCondLst>
                                        </p:cTn>
                                        <p:tgtEl>
                                          <p:spTgt spid="6"/>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down)">
                                      <p:cBhvr>
                                        <p:cTn id="43" dur="290">
                                          <p:stCondLst>
                                            <p:cond delay="0"/>
                                          </p:stCondLst>
                                        </p:cTn>
                                        <p:tgtEl>
                                          <p:spTgt spid="7"/>
                                        </p:tgtEl>
                                      </p:cBhvr>
                                    </p:animEffect>
                                    <p:anim calcmode="lin" valueType="num">
                                      <p:cBhvr>
                                        <p:cTn id="44"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45"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6"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47"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48"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Scale>
                                      <p:cBhvr>
                                        <p:cTn id="49" dur="13">
                                          <p:stCondLst>
                                            <p:cond delay="325"/>
                                          </p:stCondLst>
                                        </p:cTn>
                                        <p:tgtEl>
                                          <p:spTgt spid="7"/>
                                        </p:tgtEl>
                                      </p:cBhvr>
                                      <p:to x="100000" y="60000"/>
                                    </p:animScale>
                                    <p:animScale>
                                      <p:cBhvr>
                                        <p:cTn id="50" dur="83" decel="50000">
                                          <p:stCondLst>
                                            <p:cond delay="338"/>
                                          </p:stCondLst>
                                        </p:cTn>
                                        <p:tgtEl>
                                          <p:spTgt spid="7"/>
                                        </p:tgtEl>
                                      </p:cBhvr>
                                      <p:to x="100000" y="100000"/>
                                    </p:animScale>
                                    <p:animScale>
                                      <p:cBhvr>
                                        <p:cTn id="51" dur="13">
                                          <p:stCondLst>
                                            <p:cond delay="656"/>
                                          </p:stCondLst>
                                        </p:cTn>
                                        <p:tgtEl>
                                          <p:spTgt spid="7"/>
                                        </p:tgtEl>
                                      </p:cBhvr>
                                      <p:to x="100000" y="80000"/>
                                    </p:animScale>
                                    <p:animScale>
                                      <p:cBhvr>
                                        <p:cTn id="52" dur="83" decel="50000">
                                          <p:stCondLst>
                                            <p:cond delay="669"/>
                                          </p:stCondLst>
                                        </p:cTn>
                                        <p:tgtEl>
                                          <p:spTgt spid="7"/>
                                        </p:tgtEl>
                                      </p:cBhvr>
                                      <p:to x="100000" y="100000"/>
                                    </p:animScale>
                                    <p:animScale>
                                      <p:cBhvr>
                                        <p:cTn id="53" dur="13">
                                          <p:stCondLst>
                                            <p:cond delay="821"/>
                                          </p:stCondLst>
                                        </p:cTn>
                                        <p:tgtEl>
                                          <p:spTgt spid="7"/>
                                        </p:tgtEl>
                                      </p:cBhvr>
                                      <p:to x="100000" y="90000"/>
                                    </p:animScale>
                                    <p:animScale>
                                      <p:cBhvr>
                                        <p:cTn id="54" dur="83" decel="50000">
                                          <p:stCondLst>
                                            <p:cond delay="834"/>
                                          </p:stCondLst>
                                        </p:cTn>
                                        <p:tgtEl>
                                          <p:spTgt spid="7"/>
                                        </p:tgtEl>
                                      </p:cBhvr>
                                      <p:to x="100000" y="100000"/>
                                    </p:animScale>
                                    <p:animScale>
                                      <p:cBhvr>
                                        <p:cTn id="55" dur="13">
                                          <p:stCondLst>
                                            <p:cond delay="904"/>
                                          </p:stCondLst>
                                        </p:cTn>
                                        <p:tgtEl>
                                          <p:spTgt spid="7"/>
                                        </p:tgtEl>
                                      </p:cBhvr>
                                      <p:to x="100000" y="95000"/>
                                    </p:animScale>
                                    <p:animScale>
                                      <p:cBhvr>
                                        <p:cTn id="56" dur="83" decel="50000">
                                          <p:stCondLst>
                                            <p:cond delay="917"/>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5719" y="877501"/>
            <a:ext cx="11351582" cy="4708981"/>
          </a:xfrm>
          <a:prstGeom prst="rect">
            <a:avLst/>
          </a:prstGeom>
        </p:spPr>
        <p:txBody>
          <a:bodyPr wrap="square">
            <a:spAutoFit/>
          </a:bodyPr>
          <a:lstStyle/>
          <a:p>
            <a:pPr algn="just">
              <a:lnSpc>
                <a:spcPct val="125000"/>
              </a:lnSpc>
              <a:spcAft>
                <a:spcPts val="0"/>
              </a:spcAft>
            </a:pPr>
            <a:r>
              <a:rPr lang="en-US" altLang="zh-CN" sz="2400" b="1" kern="100" dirty="0">
                <a:latin typeface="+mn-ea"/>
              </a:rPr>
              <a:t>8</a:t>
            </a:r>
            <a:r>
              <a:rPr lang="zh-CN" altLang="en-US" sz="2400" b="1" kern="100" dirty="0">
                <a:latin typeface="+mn-ea"/>
              </a:rPr>
              <a:t>．乾隆时，内阁学士胡忠藻的诗里有“一把心肠论浊清”的句子，乾隆看了竞说：“加‘浊’字于国 号‘清’之上，是何肺腑</a:t>
            </a:r>
            <a:r>
              <a:rPr lang="en-US" altLang="zh-CN" sz="2400" b="1" kern="100" dirty="0">
                <a:latin typeface="+mn-ea"/>
              </a:rPr>
              <a:t>?”</a:t>
            </a:r>
            <a:r>
              <a:rPr lang="zh-CN" altLang="en-US" sz="2400" b="1" kern="100" dirty="0">
                <a:latin typeface="+mn-ea"/>
              </a:rPr>
              <a:t>结果，胡忠藻和族人被杀，罪及师友。这反映了统治者</a:t>
            </a:r>
          </a:p>
          <a:p>
            <a:pPr algn="just">
              <a:lnSpc>
                <a:spcPct val="125000"/>
              </a:lnSpc>
              <a:spcAft>
                <a:spcPts val="0"/>
              </a:spcAft>
            </a:pPr>
            <a:r>
              <a:rPr lang="en-US" altLang="zh-CN" sz="2400" b="1" kern="100" dirty="0">
                <a:latin typeface="+mn-ea"/>
              </a:rPr>
              <a:t>  A.</a:t>
            </a:r>
            <a:r>
              <a:rPr lang="zh-CN" altLang="en-US" sz="2400" b="1" kern="100" dirty="0">
                <a:latin typeface="+mn-ea"/>
              </a:rPr>
              <a:t>设立军机处    </a:t>
            </a:r>
            <a:r>
              <a:rPr lang="en-US" altLang="zh-CN" sz="2400" b="1" kern="100" dirty="0">
                <a:latin typeface="+mn-ea"/>
              </a:rPr>
              <a:t>B.</a:t>
            </a:r>
            <a:r>
              <a:rPr lang="zh-CN" altLang="en-US" sz="2400" b="1" kern="100" dirty="0">
                <a:latin typeface="+mn-ea"/>
              </a:rPr>
              <a:t>实行八股取士    </a:t>
            </a:r>
            <a:r>
              <a:rPr lang="en-US" altLang="zh-CN" sz="2400" b="1" kern="100" dirty="0">
                <a:latin typeface="+mn-ea"/>
              </a:rPr>
              <a:t>C.</a:t>
            </a:r>
            <a:r>
              <a:rPr lang="zh-CN" altLang="en-US" sz="2400" b="1" kern="100" dirty="0">
                <a:latin typeface="+mn-ea"/>
              </a:rPr>
              <a:t>制造文字狱       </a:t>
            </a:r>
            <a:r>
              <a:rPr lang="en-US" altLang="zh-CN" sz="2400" b="1" kern="100" dirty="0">
                <a:latin typeface="+mn-ea"/>
              </a:rPr>
              <a:t>D.</a:t>
            </a:r>
            <a:r>
              <a:rPr lang="zh-CN" altLang="en-US" sz="2400" b="1" kern="100" dirty="0">
                <a:latin typeface="+mn-ea"/>
              </a:rPr>
              <a:t>设置厂卫机构</a:t>
            </a:r>
            <a:endParaRPr lang="en-US" altLang="zh-CN" sz="2400" b="1" kern="100" dirty="0">
              <a:latin typeface="+mn-ea"/>
            </a:endParaRPr>
          </a:p>
          <a:p>
            <a:pPr algn="just">
              <a:lnSpc>
                <a:spcPct val="125000"/>
              </a:lnSpc>
              <a:spcAft>
                <a:spcPts val="0"/>
              </a:spcAft>
            </a:pPr>
            <a:endParaRPr lang="zh-CN" altLang="en-US" sz="2400" b="1" kern="100" dirty="0">
              <a:latin typeface="+mn-ea"/>
            </a:endParaRPr>
          </a:p>
          <a:p>
            <a:pPr algn="just">
              <a:lnSpc>
                <a:spcPct val="125000"/>
              </a:lnSpc>
              <a:spcAft>
                <a:spcPts val="0"/>
              </a:spcAft>
            </a:pPr>
            <a:r>
              <a:rPr lang="en-US" altLang="zh-CN" sz="2400" b="1" kern="100" dirty="0">
                <a:latin typeface="+mn-ea"/>
              </a:rPr>
              <a:t>9</a:t>
            </a:r>
            <a:r>
              <a:rPr lang="zh-CN" altLang="zh-CN" sz="2400" b="1" kern="100" dirty="0">
                <a:latin typeface="+mn-ea"/>
              </a:rPr>
              <a:t>．乾隆皇帝通知浙海关把关税税率提高一倍，企图通过关税手段让洋商无利可图，使他们不再来宁波贸易。但英国东印度公司仍不断派商船前往宁波贸易，于是清廷在</a:t>
            </a:r>
            <a:r>
              <a:rPr lang="en-US" altLang="zh-CN" sz="2400" b="1" kern="100" dirty="0">
                <a:latin typeface="+mn-ea"/>
              </a:rPr>
              <a:t> 1757 </a:t>
            </a:r>
            <a:r>
              <a:rPr lang="zh-CN" altLang="zh-CN" sz="2400" b="1" kern="100" dirty="0">
                <a:latin typeface="+mn-ea"/>
              </a:rPr>
              <a:t>年关闭了其他港口，只开放广州一处作为对外通商口岸。这反映了清朝</a:t>
            </a:r>
          </a:p>
          <a:p>
            <a:pPr algn="just">
              <a:lnSpc>
                <a:spcPct val="125000"/>
              </a:lnSpc>
              <a:spcAft>
                <a:spcPts val="0"/>
              </a:spcAft>
            </a:pPr>
            <a:r>
              <a:rPr lang="en-US" altLang="zh-CN" sz="2400" b="1" kern="100" dirty="0">
                <a:latin typeface="+mn-ea"/>
              </a:rPr>
              <a:t>  A</a:t>
            </a:r>
            <a:r>
              <a:rPr lang="zh-CN" altLang="zh-CN" sz="2400" b="1" kern="100" dirty="0">
                <a:latin typeface="+mn-ea"/>
              </a:rPr>
              <a:t>．乾隆时期商业不发达</a:t>
            </a:r>
            <a:r>
              <a:rPr lang="en-US" altLang="zh-CN" sz="2400" b="1" kern="100" dirty="0">
                <a:latin typeface="+mn-ea"/>
              </a:rPr>
              <a:t>	            B</a:t>
            </a:r>
            <a:r>
              <a:rPr lang="zh-CN" altLang="zh-CN" sz="2400" b="1" kern="100" dirty="0">
                <a:latin typeface="+mn-ea"/>
              </a:rPr>
              <a:t>．完全禁止对外贸易</a:t>
            </a:r>
          </a:p>
          <a:p>
            <a:pPr algn="just">
              <a:lnSpc>
                <a:spcPct val="125000"/>
              </a:lnSpc>
              <a:spcAft>
                <a:spcPts val="0"/>
              </a:spcAft>
            </a:pPr>
            <a:r>
              <a:rPr lang="en-US" altLang="zh-CN" sz="2400" b="1" kern="100" dirty="0">
                <a:latin typeface="+mn-ea"/>
              </a:rPr>
              <a:t>  C</a:t>
            </a:r>
            <a:r>
              <a:rPr lang="zh-CN" altLang="zh-CN" sz="2400" b="1" kern="100" dirty="0">
                <a:latin typeface="+mn-ea"/>
              </a:rPr>
              <a:t>．实行闭关锁国政策</a:t>
            </a:r>
            <a:r>
              <a:rPr lang="en-US" altLang="zh-CN" sz="2400" b="1" kern="100" dirty="0">
                <a:latin typeface="+mn-ea"/>
              </a:rPr>
              <a:t>	            D</a:t>
            </a:r>
            <a:r>
              <a:rPr lang="zh-CN" altLang="zh-CN" sz="2400" b="1" kern="100" dirty="0">
                <a:latin typeface="+mn-ea"/>
              </a:rPr>
              <a:t>．设市舶司管理海外贸易</a:t>
            </a:r>
          </a:p>
        </p:txBody>
      </p:sp>
      <p:sp>
        <p:nvSpPr>
          <p:cNvPr id="5" name="矩形 4"/>
          <p:cNvSpPr/>
          <p:nvPr/>
        </p:nvSpPr>
        <p:spPr>
          <a:xfrm>
            <a:off x="3649906" y="1680646"/>
            <a:ext cx="682398" cy="784830"/>
          </a:xfrm>
          <a:prstGeom prst="rect">
            <a:avLst/>
          </a:prstGeom>
        </p:spPr>
        <p:txBody>
          <a:bodyPr wrap="square">
            <a:spAutoFit/>
          </a:bodyPr>
          <a:lstStyle/>
          <a:p>
            <a:pPr algn="just">
              <a:lnSpc>
                <a:spcPct val="125000"/>
              </a:lnSpc>
              <a:spcAft>
                <a:spcPts val="0"/>
              </a:spcAft>
            </a:pPr>
            <a:r>
              <a:rPr lang="en-US" altLang="zh-CN" sz="3600" kern="100" dirty="0">
                <a:solidFill>
                  <a:srgbClr val="0000FF"/>
                </a:solidFill>
                <a:latin typeface="黑体" panose="02010609060101010101" pitchFamily="49" charset="-122"/>
                <a:ea typeface="黑体" panose="02010609060101010101" pitchFamily="49" charset="-122"/>
              </a:rPr>
              <a:t>C</a:t>
            </a:r>
            <a:endParaRPr lang="zh-CN" altLang="zh-CN" sz="3600" kern="100" dirty="0">
              <a:solidFill>
                <a:srgbClr val="0000FF"/>
              </a:solidFill>
              <a:latin typeface="黑体" panose="02010609060101010101" pitchFamily="49" charset="-122"/>
              <a:ea typeface="黑体" panose="02010609060101010101" pitchFamily="49" charset="-122"/>
            </a:endParaRPr>
          </a:p>
        </p:txBody>
      </p:sp>
      <p:sp>
        <p:nvSpPr>
          <p:cNvPr id="6" name="矩形 5"/>
          <p:cNvSpPr/>
          <p:nvPr/>
        </p:nvSpPr>
        <p:spPr>
          <a:xfrm>
            <a:off x="10267617" y="4576025"/>
            <a:ext cx="682398" cy="784830"/>
          </a:xfrm>
          <a:prstGeom prst="rect">
            <a:avLst/>
          </a:prstGeom>
        </p:spPr>
        <p:txBody>
          <a:bodyPr wrap="square">
            <a:spAutoFit/>
          </a:bodyPr>
          <a:lstStyle/>
          <a:p>
            <a:pPr algn="just">
              <a:lnSpc>
                <a:spcPct val="125000"/>
              </a:lnSpc>
              <a:spcAft>
                <a:spcPts val="0"/>
              </a:spcAft>
            </a:pPr>
            <a:r>
              <a:rPr lang="en-US" altLang="zh-CN" sz="3600" kern="100" dirty="0">
                <a:solidFill>
                  <a:srgbClr val="0000FF"/>
                </a:solidFill>
                <a:latin typeface="黑体" panose="02010609060101010101" pitchFamily="49" charset="-122"/>
                <a:ea typeface="黑体" panose="02010609060101010101" pitchFamily="49" charset="-122"/>
              </a:rPr>
              <a:t>C</a:t>
            </a:r>
            <a:endParaRPr lang="zh-CN" altLang="zh-CN" sz="3600" kern="100" dirty="0">
              <a:solidFill>
                <a:srgbClr val="0000FF"/>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3306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290">
                                          <p:stCondLst>
                                            <p:cond delay="0"/>
                                          </p:stCondLst>
                                        </p:cTn>
                                        <p:tgtEl>
                                          <p:spTgt spid="5"/>
                                        </p:tgtEl>
                                      </p:cBhvr>
                                    </p:animEffect>
                                    <p:anim calcmode="lin" valueType="num">
                                      <p:cBhvr>
                                        <p:cTn id="8" dur="911"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5"/>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5"/>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5"/>
                                        </p:tgtEl>
                                        <p:attrNameLst>
                                          <p:attrName>ppt_y</p:attrName>
                                        </p:attrNameLst>
                                      </p:cBhvr>
                                      <p:tavLst>
                                        <p:tav tm="0" fmla="#ppt_y-sin(pi*$)/81">
                                          <p:val>
                                            <p:fltVal val="0"/>
                                          </p:val>
                                        </p:tav>
                                        <p:tav tm="100000">
                                          <p:val>
                                            <p:fltVal val="1"/>
                                          </p:val>
                                        </p:tav>
                                      </p:tavLst>
                                    </p:anim>
                                    <p:animScale>
                                      <p:cBhvr>
                                        <p:cTn id="13" dur="13">
                                          <p:stCondLst>
                                            <p:cond delay="325"/>
                                          </p:stCondLst>
                                        </p:cTn>
                                        <p:tgtEl>
                                          <p:spTgt spid="5"/>
                                        </p:tgtEl>
                                      </p:cBhvr>
                                      <p:to x="100000" y="60000"/>
                                    </p:animScale>
                                    <p:animScale>
                                      <p:cBhvr>
                                        <p:cTn id="14" dur="83" decel="50000">
                                          <p:stCondLst>
                                            <p:cond delay="338"/>
                                          </p:stCondLst>
                                        </p:cTn>
                                        <p:tgtEl>
                                          <p:spTgt spid="5"/>
                                        </p:tgtEl>
                                      </p:cBhvr>
                                      <p:to x="100000" y="100000"/>
                                    </p:animScale>
                                    <p:animScale>
                                      <p:cBhvr>
                                        <p:cTn id="15" dur="13">
                                          <p:stCondLst>
                                            <p:cond delay="656"/>
                                          </p:stCondLst>
                                        </p:cTn>
                                        <p:tgtEl>
                                          <p:spTgt spid="5"/>
                                        </p:tgtEl>
                                      </p:cBhvr>
                                      <p:to x="100000" y="80000"/>
                                    </p:animScale>
                                    <p:animScale>
                                      <p:cBhvr>
                                        <p:cTn id="16" dur="83" decel="50000">
                                          <p:stCondLst>
                                            <p:cond delay="669"/>
                                          </p:stCondLst>
                                        </p:cTn>
                                        <p:tgtEl>
                                          <p:spTgt spid="5"/>
                                        </p:tgtEl>
                                      </p:cBhvr>
                                      <p:to x="100000" y="100000"/>
                                    </p:animScale>
                                    <p:animScale>
                                      <p:cBhvr>
                                        <p:cTn id="17" dur="13">
                                          <p:stCondLst>
                                            <p:cond delay="821"/>
                                          </p:stCondLst>
                                        </p:cTn>
                                        <p:tgtEl>
                                          <p:spTgt spid="5"/>
                                        </p:tgtEl>
                                      </p:cBhvr>
                                      <p:to x="100000" y="90000"/>
                                    </p:animScale>
                                    <p:animScale>
                                      <p:cBhvr>
                                        <p:cTn id="18" dur="83" decel="50000">
                                          <p:stCondLst>
                                            <p:cond delay="834"/>
                                          </p:stCondLst>
                                        </p:cTn>
                                        <p:tgtEl>
                                          <p:spTgt spid="5"/>
                                        </p:tgtEl>
                                      </p:cBhvr>
                                      <p:to x="100000" y="100000"/>
                                    </p:animScale>
                                    <p:animScale>
                                      <p:cBhvr>
                                        <p:cTn id="19" dur="13">
                                          <p:stCondLst>
                                            <p:cond delay="904"/>
                                          </p:stCondLst>
                                        </p:cTn>
                                        <p:tgtEl>
                                          <p:spTgt spid="5"/>
                                        </p:tgtEl>
                                      </p:cBhvr>
                                      <p:to x="100000" y="95000"/>
                                    </p:animScale>
                                    <p:animScale>
                                      <p:cBhvr>
                                        <p:cTn id="20" dur="83" decel="50000">
                                          <p:stCondLst>
                                            <p:cond delay="917"/>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290">
                                          <p:stCondLst>
                                            <p:cond delay="0"/>
                                          </p:stCondLst>
                                        </p:cTn>
                                        <p:tgtEl>
                                          <p:spTgt spid="6"/>
                                        </p:tgtEl>
                                      </p:cBhvr>
                                    </p:animEffect>
                                    <p:anim calcmode="lin" valueType="num">
                                      <p:cBhvr>
                                        <p:cTn id="26" dur="911"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7" dur="332"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8" dur="332" tmFilter="0, 0; 0.125,0.2665; 0.25,0.4; 0.375,0.465; 0.5,0.5;  0.625,0.535; 0.75,0.6; 0.875,0.7335; 1,1">
                                          <p:stCondLst>
                                            <p:cond delay="332"/>
                                          </p:stCondLst>
                                        </p:cTn>
                                        <p:tgtEl>
                                          <p:spTgt spid="6"/>
                                        </p:tgtEl>
                                        <p:attrNameLst>
                                          <p:attrName>ppt_y</p:attrName>
                                        </p:attrNameLst>
                                      </p:cBhvr>
                                      <p:tavLst>
                                        <p:tav tm="0" fmla="#ppt_y-sin(pi*$)/9">
                                          <p:val>
                                            <p:fltVal val="0"/>
                                          </p:val>
                                        </p:tav>
                                        <p:tav tm="100000">
                                          <p:val>
                                            <p:fltVal val="1"/>
                                          </p:val>
                                        </p:tav>
                                      </p:tavLst>
                                    </p:anim>
                                    <p:anim calcmode="lin" valueType="num">
                                      <p:cBhvr>
                                        <p:cTn id="29" dur="166" tmFilter="0, 0; 0.125,0.2665; 0.25,0.4; 0.375,0.465; 0.5,0.5;  0.625,0.535; 0.75,0.6; 0.875,0.7335; 1,1">
                                          <p:stCondLst>
                                            <p:cond delay="662"/>
                                          </p:stCondLst>
                                        </p:cTn>
                                        <p:tgtEl>
                                          <p:spTgt spid="6"/>
                                        </p:tgtEl>
                                        <p:attrNameLst>
                                          <p:attrName>ppt_y</p:attrName>
                                        </p:attrNameLst>
                                      </p:cBhvr>
                                      <p:tavLst>
                                        <p:tav tm="0" fmla="#ppt_y-sin(pi*$)/27">
                                          <p:val>
                                            <p:fltVal val="0"/>
                                          </p:val>
                                        </p:tav>
                                        <p:tav tm="100000">
                                          <p:val>
                                            <p:fltVal val="1"/>
                                          </p:val>
                                        </p:tav>
                                      </p:tavLst>
                                    </p:anim>
                                    <p:anim calcmode="lin" valueType="num">
                                      <p:cBhvr>
                                        <p:cTn id="30" dur="82" tmFilter="0, 0; 0.125,0.2665; 0.25,0.4; 0.375,0.465; 0.5,0.5;  0.625,0.535; 0.75,0.6; 0.875,0.7335; 1,1">
                                          <p:stCondLst>
                                            <p:cond delay="828"/>
                                          </p:stCondLst>
                                        </p:cTn>
                                        <p:tgtEl>
                                          <p:spTgt spid="6"/>
                                        </p:tgtEl>
                                        <p:attrNameLst>
                                          <p:attrName>ppt_y</p:attrName>
                                        </p:attrNameLst>
                                      </p:cBhvr>
                                      <p:tavLst>
                                        <p:tav tm="0" fmla="#ppt_y-sin(pi*$)/81">
                                          <p:val>
                                            <p:fltVal val="0"/>
                                          </p:val>
                                        </p:tav>
                                        <p:tav tm="100000">
                                          <p:val>
                                            <p:fltVal val="1"/>
                                          </p:val>
                                        </p:tav>
                                      </p:tavLst>
                                    </p:anim>
                                    <p:animScale>
                                      <p:cBhvr>
                                        <p:cTn id="31" dur="13">
                                          <p:stCondLst>
                                            <p:cond delay="325"/>
                                          </p:stCondLst>
                                        </p:cTn>
                                        <p:tgtEl>
                                          <p:spTgt spid="6"/>
                                        </p:tgtEl>
                                      </p:cBhvr>
                                      <p:to x="100000" y="60000"/>
                                    </p:animScale>
                                    <p:animScale>
                                      <p:cBhvr>
                                        <p:cTn id="32" dur="83" decel="50000">
                                          <p:stCondLst>
                                            <p:cond delay="338"/>
                                          </p:stCondLst>
                                        </p:cTn>
                                        <p:tgtEl>
                                          <p:spTgt spid="6"/>
                                        </p:tgtEl>
                                      </p:cBhvr>
                                      <p:to x="100000" y="100000"/>
                                    </p:animScale>
                                    <p:animScale>
                                      <p:cBhvr>
                                        <p:cTn id="33" dur="13">
                                          <p:stCondLst>
                                            <p:cond delay="656"/>
                                          </p:stCondLst>
                                        </p:cTn>
                                        <p:tgtEl>
                                          <p:spTgt spid="6"/>
                                        </p:tgtEl>
                                      </p:cBhvr>
                                      <p:to x="100000" y="80000"/>
                                    </p:animScale>
                                    <p:animScale>
                                      <p:cBhvr>
                                        <p:cTn id="34" dur="83" decel="50000">
                                          <p:stCondLst>
                                            <p:cond delay="669"/>
                                          </p:stCondLst>
                                        </p:cTn>
                                        <p:tgtEl>
                                          <p:spTgt spid="6"/>
                                        </p:tgtEl>
                                      </p:cBhvr>
                                      <p:to x="100000" y="100000"/>
                                    </p:animScale>
                                    <p:animScale>
                                      <p:cBhvr>
                                        <p:cTn id="35" dur="13">
                                          <p:stCondLst>
                                            <p:cond delay="821"/>
                                          </p:stCondLst>
                                        </p:cTn>
                                        <p:tgtEl>
                                          <p:spTgt spid="6"/>
                                        </p:tgtEl>
                                      </p:cBhvr>
                                      <p:to x="100000" y="90000"/>
                                    </p:animScale>
                                    <p:animScale>
                                      <p:cBhvr>
                                        <p:cTn id="36" dur="83" decel="50000">
                                          <p:stCondLst>
                                            <p:cond delay="834"/>
                                          </p:stCondLst>
                                        </p:cTn>
                                        <p:tgtEl>
                                          <p:spTgt spid="6"/>
                                        </p:tgtEl>
                                      </p:cBhvr>
                                      <p:to x="100000" y="100000"/>
                                    </p:animScale>
                                    <p:animScale>
                                      <p:cBhvr>
                                        <p:cTn id="37" dur="13">
                                          <p:stCondLst>
                                            <p:cond delay="904"/>
                                          </p:stCondLst>
                                        </p:cTn>
                                        <p:tgtEl>
                                          <p:spTgt spid="6"/>
                                        </p:tgtEl>
                                      </p:cBhvr>
                                      <p:to x="100000" y="95000"/>
                                    </p:animScale>
                                    <p:animScale>
                                      <p:cBhvr>
                                        <p:cTn id="38" dur="83" decel="50000">
                                          <p:stCondLst>
                                            <p:cond delay="917"/>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nvGraphicFramePr>
        <p:xfrm>
          <a:off x="692150" y="1816100"/>
          <a:ext cx="10920413" cy="3297238"/>
        </p:xfrm>
        <a:graphic>
          <a:graphicData uri="http://schemas.openxmlformats.org/drawingml/2006/table">
            <a:tbl>
              <a:tblPr>
                <a:tableStyleId>{5C22544A-7EE6-4342-B048-85BDC9FD1C3A}</a:tableStyleId>
              </a:tblPr>
              <a:tblGrid>
                <a:gridCol w="1585560">
                  <a:extLst>
                    <a:ext uri="{9D8B030D-6E8A-4147-A177-3AD203B41FA5}">
                      <a16:colId xmlns:a16="http://schemas.microsoft.com/office/drawing/2014/main" val="20000"/>
                    </a:ext>
                  </a:extLst>
                </a:gridCol>
                <a:gridCol w="3182133">
                  <a:extLst>
                    <a:ext uri="{9D8B030D-6E8A-4147-A177-3AD203B41FA5}">
                      <a16:colId xmlns:a16="http://schemas.microsoft.com/office/drawing/2014/main" val="20001"/>
                    </a:ext>
                  </a:extLst>
                </a:gridCol>
                <a:gridCol w="6152720">
                  <a:extLst>
                    <a:ext uri="{9D8B030D-6E8A-4147-A177-3AD203B41FA5}">
                      <a16:colId xmlns:a16="http://schemas.microsoft.com/office/drawing/2014/main" val="20002"/>
                    </a:ext>
                  </a:extLst>
                </a:gridCol>
              </a:tblGrid>
              <a:tr h="816962">
                <a:tc>
                  <a:txBody>
                    <a:bodyPr/>
                    <a:lstStyle/>
                    <a:p>
                      <a:pPr algn="ctr">
                        <a:lnSpc>
                          <a:spcPct val="130000"/>
                        </a:lnSpc>
                        <a:spcAft>
                          <a:spcPts val="0"/>
                        </a:spcAft>
                      </a:pPr>
                      <a:r>
                        <a:rPr lang="zh-CN" sz="2400" b="1" kern="0" dirty="0">
                          <a:effectLst/>
                          <a:latin typeface="仿宋" panose="02010609060101010101" pitchFamily="49" charset="-122"/>
                          <a:ea typeface="仿宋" panose="02010609060101010101" pitchFamily="49" charset="-122"/>
                        </a:rPr>
                        <a:t>时间</a:t>
                      </a:r>
                      <a:endParaRPr lang="zh-CN" sz="2400" b="1"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6" marR="68586" marT="0" marB="0" anchor="ctr"/>
                </a:tc>
                <a:tc>
                  <a:txBody>
                    <a:bodyPr/>
                    <a:lstStyle/>
                    <a:p>
                      <a:pPr algn="ctr">
                        <a:lnSpc>
                          <a:spcPct val="130000"/>
                        </a:lnSpc>
                        <a:spcAft>
                          <a:spcPts val="0"/>
                        </a:spcAft>
                      </a:pPr>
                      <a:r>
                        <a:rPr lang="zh-CN" sz="2400" b="1" kern="0" dirty="0">
                          <a:effectLst/>
                          <a:latin typeface="仿宋" panose="02010609060101010101" pitchFamily="49" charset="-122"/>
                          <a:ea typeface="仿宋" panose="02010609060101010101" pitchFamily="49" charset="-122"/>
                        </a:rPr>
                        <a:t>管辖机构</a:t>
                      </a:r>
                      <a:endParaRPr lang="zh-CN" sz="2400" b="1"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6" marR="68586" marT="0" marB="0" anchor="ctr"/>
                </a:tc>
                <a:tc>
                  <a:txBody>
                    <a:bodyPr/>
                    <a:lstStyle/>
                    <a:p>
                      <a:pPr algn="ctr">
                        <a:lnSpc>
                          <a:spcPct val="130000"/>
                        </a:lnSpc>
                        <a:spcAft>
                          <a:spcPts val="0"/>
                        </a:spcAft>
                      </a:pPr>
                      <a:r>
                        <a:rPr lang="zh-CN" sz="2400" b="1" kern="0" dirty="0">
                          <a:effectLst/>
                          <a:latin typeface="仿宋" panose="02010609060101010101" pitchFamily="49" charset="-122"/>
                          <a:ea typeface="仿宋" panose="02010609060101010101" pitchFamily="49" charset="-122"/>
                        </a:rPr>
                        <a:t>作用</a:t>
                      </a:r>
                      <a:endParaRPr lang="zh-CN" sz="2400" b="1" kern="100" dirty="0">
                        <a:effectLst/>
                        <a:latin typeface="仿宋" panose="02010609060101010101" pitchFamily="49" charset="-122"/>
                        <a:ea typeface="仿宋" panose="02010609060101010101" pitchFamily="49" charset="-122"/>
                        <a:cs typeface="Times New Roman" panose="02020603050405020304" pitchFamily="18" charset="0"/>
                      </a:endParaRPr>
                    </a:p>
                  </a:txBody>
                  <a:tcPr marL="68586" marR="68586" marT="0" marB="0" anchor="ctr"/>
                </a:tc>
                <a:extLst>
                  <a:ext uri="{0D108BD9-81ED-4DB2-BD59-A6C34878D82A}">
                    <a16:rowId xmlns:a16="http://schemas.microsoft.com/office/drawing/2014/main" val="10000"/>
                  </a:ext>
                </a:extLst>
              </a:tr>
              <a:tr h="959568">
                <a:tc>
                  <a:txBody>
                    <a:bodyPr/>
                    <a:lstStyle/>
                    <a:p>
                      <a:pPr algn="ctr">
                        <a:lnSpc>
                          <a:spcPct val="130000"/>
                        </a:lnSpc>
                        <a:spcAft>
                          <a:spcPts val="0"/>
                        </a:spcAft>
                      </a:pPr>
                      <a:r>
                        <a:rPr lang="en-US" sz="2400" b="1" kern="0">
                          <a:effectLst/>
                          <a:latin typeface="宋体" panose="02010600030101010101" pitchFamily="2" charset="-122"/>
                          <a:ea typeface="宋体" panose="02010600030101010101" pitchFamily="2" charset="-122"/>
                        </a:rPr>
                        <a:t>1684</a:t>
                      </a:r>
                      <a:r>
                        <a:rPr lang="zh-CN" sz="2400" b="1" kern="0">
                          <a:effectLst/>
                          <a:latin typeface="宋体" panose="02010600030101010101" pitchFamily="2" charset="-122"/>
                          <a:ea typeface="宋体" panose="02010600030101010101" pitchFamily="2" charset="-122"/>
                        </a:rPr>
                        <a:t>年</a:t>
                      </a:r>
                      <a:endParaRPr lang="zh-CN" sz="2400" b="1" kern="100">
                        <a:effectLst/>
                        <a:latin typeface="宋体" panose="02010600030101010101" pitchFamily="2" charset="-122"/>
                        <a:ea typeface="宋体" panose="02010600030101010101" pitchFamily="2" charset="-122"/>
                        <a:cs typeface="Times New Roman" panose="02020603050405020304" pitchFamily="18" charset="0"/>
                      </a:endParaRPr>
                    </a:p>
                  </a:txBody>
                  <a:tcPr marL="68586" marR="68586" marT="0" marB="0" anchor="ctr"/>
                </a:tc>
                <a:tc>
                  <a:txBody>
                    <a:bodyPr/>
                    <a:lstStyle/>
                    <a:p>
                      <a:pPr algn="l">
                        <a:lnSpc>
                          <a:spcPct val="130000"/>
                        </a:lnSpc>
                        <a:spcAft>
                          <a:spcPts val="0"/>
                        </a:spcAft>
                      </a:pPr>
                      <a:r>
                        <a:rPr lang="zh-CN" sz="2400" b="1" kern="0">
                          <a:effectLst/>
                          <a:latin typeface="宋体" panose="02010600030101010101" pitchFamily="2" charset="-122"/>
                          <a:ea typeface="宋体" panose="02010600030101010101" pitchFamily="2" charset="-122"/>
                        </a:rPr>
                        <a:t>①</a:t>
                      </a:r>
                      <a:endParaRPr lang="zh-CN" sz="2400" b="1" kern="100">
                        <a:effectLst/>
                        <a:latin typeface="宋体" panose="02010600030101010101" pitchFamily="2" charset="-122"/>
                        <a:ea typeface="宋体" panose="02010600030101010101" pitchFamily="2" charset="-122"/>
                        <a:cs typeface="Times New Roman" panose="02020603050405020304" pitchFamily="18" charset="0"/>
                      </a:endParaRPr>
                    </a:p>
                  </a:txBody>
                  <a:tcPr marL="68586" marR="68586" marT="0" marB="0" anchor="ctr"/>
                </a:tc>
                <a:tc>
                  <a:txBody>
                    <a:bodyPr/>
                    <a:lstStyle/>
                    <a:p>
                      <a:pPr algn="ctr">
                        <a:lnSpc>
                          <a:spcPct val="130000"/>
                        </a:lnSpc>
                        <a:spcAft>
                          <a:spcPts val="0"/>
                        </a:spcAft>
                      </a:pPr>
                      <a:r>
                        <a:rPr lang="zh-CN" sz="2400" b="1" kern="0" dirty="0">
                          <a:effectLst/>
                          <a:latin typeface="宋体" panose="02010600030101010101" pitchFamily="2" charset="-122"/>
                          <a:ea typeface="宋体" panose="02010600030101010101" pitchFamily="2" charset="-122"/>
                        </a:rPr>
                        <a:t>加强了同内地的联系，巩固</a:t>
                      </a:r>
                      <a:r>
                        <a:rPr lang="zh-CN" altLang="en-US" sz="2400" b="1" kern="0" dirty="0">
                          <a:effectLst/>
                          <a:latin typeface="宋体" panose="02010600030101010101" pitchFamily="2" charset="-122"/>
                          <a:ea typeface="宋体" panose="02010600030101010101" pitchFamily="2" charset="-122"/>
                        </a:rPr>
                        <a:t>了</a:t>
                      </a:r>
                      <a:r>
                        <a:rPr lang="zh-CN" sz="2400" b="1" kern="0" dirty="0">
                          <a:effectLst/>
                          <a:latin typeface="宋体" panose="02010600030101010101" pitchFamily="2" charset="-122"/>
                          <a:ea typeface="宋体" panose="02010600030101010101" pitchFamily="2" charset="-122"/>
                        </a:rPr>
                        <a:t>东南海防。</a:t>
                      </a:r>
                      <a:endParaRPr lang="zh-CN" sz="2400" b="1"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6" marR="68586" marT="0" marB="0" anchor="ctr"/>
                </a:tc>
                <a:extLst>
                  <a:ext uri="{0D108BD9-81ED-4DB2-BD59-A6C34878D82A}">
                    <a16:rowId xmlns:a16="http://schemas.microsoft.com/office/drawing/2014/main" val="10001"/>
                  </a:ext>
                </a:extLst>
              </a:tr>
              <a:tr h="786834">
                <a:tc>
                  <a:txBody>
                    <a:bodyPr/>
                    <a:lstStyle/>
                    <a:p>
                      <a:pPr algn="ctr">
                        <a:lnSpc>
                          <a:spcPct val="130000"/>
                        </a:lnSpc>
                        <a:spcAft>
                          <a:spcPts val="0"/>
                        </a:spcAft>
                      </a:pPr>
                      <a:r>
                        <a:rPr lang="en-US" sz="2400" b="1" kern="0">
                          <a:effectLst/>
                          <a:latin typeface="宋体" panose="02010600030101010101" pitchFamily="2" charset="-122"/>
                          <a:ea typeface="宋体" panose="02010600030101010101" pitchFamily="2" charset="-122"/>
                        </a:rPr>
                        <a:t>1727</a:t>
                      </a:r>
                      <a:r>
                        <a:rPr lang="zh-CN" sz="2400" b="1" kern="0">
                          <a:effectLst/>
                          <a:latin typeface="宋体" panose="02010600030101010101" pitchFamily="2" charset="-122"/>
                          <a:ea typeface="宋体" panose="02010600030101010101" pitchFamily="2" charset="-122"/>
                        </a:rPr>
                        <a:t>年</a:t>
                      </a:r>
                      <a:endParaRPr lang="zh-CN" sz="2400" b="1" kern="100">
                        <a:effectLst/>
                        <a:latin typeface="宋体" panose="02010600030101010101" pitchFamily="2" charset="-122"/>
                        <a:ea typeface="宋体" panose="02010600030101010101" pitchFamily="2" charset="-122"/>
                        <a:cs typeface="Times New Roman" panose="02020603050405020304" pitchFamily="18" charset="0"/>
                      </a:endParaRPr>
                    </a:p>
                  </a:txBody>
                  <a:tcPr marL="68586" marR="68586" marT="0" marB="0" anchor="ctr"/>
                </a:tc>
                <a:tc>
                  <a:txBody>
                    <a:bodyPr/>
                    <a:lstStyle/>
                    <a:p>
                      <a:pPr algn="l">
                        <a:lnSpc>
                          <a:spcPct val="130000"/>
                        </a:lnSpc>
                        <a:spcAft>
                          <a:spcPts val="0"/>
                        </a:spcAft>
                      </a:pPr>
                      <a:r>
                        <a:rPr lang="zh-CN" sz="2400" b="1" kern="0">
                          <a:effectLst/>
                          <a:latin typeface="宋体" panose="02010600030101010101" pitchFamily="2" charset="-122"/>
                          <a:ea typeface="宋体" panose="02010600030101010101" pitchFamily="2" charset="-122"/>
                        </a:rPr>
                        <a:t>②</a:t>
                      </a:r>
                      <a:endParaRPr lang="zh-CN" sz="2400" b="1" kern="100">
                        <a:effectLst/>
                        <a:latin typeface="宋体" panose="02010600030101010101" pitchFamily="2" charset="-122"/>
                        <a:ea typeface="宋体" panose="02010600030101010101" pitchFamily="2" charset="-122"/>
                        <a:cs typeface="Times New Roman" panose="02020603050405020304" pitchFamily="18" charset="0"/>
                      </a:endParaRPr>
                    </a:p>
                  </a:txBody>
                  <a:tcPr marL="68586" marR="68586" marT="0" marB="0" anchor="ctr"/>
                </a:tc>
                <a:tc>
                  <a:txBody>
                    <a:bodyPr/>
                    <a:lstStyle/>
                    <a:p>
                      <a:pPr algn="ctr">
                        <a:lnSpc>
                          <a:spcPct val="130000"/>
                        </a:lnSpc>
                        <a:spcAft>
                          <a:spcPts val="0"/>
                        </a:spcAft>
                      </a:pPr>
                      <a:r>
                        <a:rPr lang="zh-CN" sz="2400" b="1" kern="0" dirty="0">
                          <a:effectLst/>
                          <a:latin typeface="宋体" panose="02010600030101010101" pitchFamily="2" charset="-122"/>
                          <a:ea typeface="宋体" panose="02010600030101010101" pitchFamily="2" charset="-122"/>
                        </a:rPr>
                        <a:t>代表</a:t>
                      </a:r>
                      <a:r>
                        <a:rPr lang="zh-CN" altLang="en-US" sz="2400" b="1" kern="0" dirty="0">
                          <a:effectLst/>
                          <a:latin typeface="宋体" panose="02010600030101010101" pitchFamily="2" charset="-122"/>
                          <a:ea typeface="宋体" panose="02010600030101010101" pitchFamily="2" charset="-122"/>
                        </a:rPr>
                        <a:t>朝廷</a:t>
                      </a:r>
                      <a:r>
                        <a:rPr lang="zh-CN" sz="2400" b="1" kern="0" dirty="0">
                          <a:effectLst/>
                          <a:latin typeface="宋体" panose="02010600030101010101" pitchFamily="2" charset="-122"/>
                          <a:ea typeface="宋体" panose="02010600030101010101" pitchFamily="2" charset="-122"/>
                        </a:rPr>
                        <a:t>，</a:t>
                      </a:r>
                      <a:r>
                        <a:rPr lang="zh-CN" altLang="en-US" sz="2400" b="1" kern="0" dirty="0">
                          <a:effectLst/>
                          <a:latin typeface="宋体" panose="02010600030101010101" pitchFamily="2" charset="-122"/>
                          <a:ea typeface="宋体" panose="02010600030101010101" pitchFamily="2" charset="-122"/>
                        </a:rPr>
                        <a:t>监督西藏地方政务</a:t>
                      </a:r>
                      <a:r>
                        <a:rPr lang="zh-CN" sz="2400" b="1" kern="0" dirty="0">
                          <a:effectLst/>
                          <a:latin typeface="宋体" panose="02010600030101010101" pitchFamily="2" charset="-122"/>
                          <a:ea typeface="宋体" panose="02010600030101010101" pitchFamily="2" charset="-122"/>
                        </a:rPr>
                        <a:t>。</a:t>
                      </a:r>
                      <a:endParaRPr lang="zh-CN" sz="2400" b="1"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6" marR="68586" marT="0" marB="0" anchor="ctr"/>
                </a:tc>
                <a:extLst>
                  <a:ext uri="{0D108BD9-81ED-4DB2-BD59-A6C34878D82A}">
                    <a16:rowId xmlns:a16="http://schemas.microsoft.com/office/drawing/2014/main" val="10002"/>
                  </a:ext>
                </a:extLst>
              </a:tr>
              <a:tr h="733874">
                <a:tc>
                  <a:txBody>
                    <a:bodyPr/>
                    <a:lstStyle/>
                    <a:p>
                      <a:pPr algn="ctr">
                        <a:lnSpc>
                          <a:spcPct val="130000"/>
                        </a:lnSpc>
                        <a:spcAft>
                          <a:spcPts val="0"/>
                        </a:spcAft>
                      </a:pPr>
                      <a:r>
                        <a:rPr lang="zh-CN" sz="2400" b="1" kern="0">
                          <a:effectLst/>
                          <a:latin typeface="宋体" panose="02010600030101010101" pitchFamily="2" charset="-122"/>
                          <a:ea typeface="宋体" panose="02010600030101010101" pitchFamily="2" charset="-122"/>
                        </a:rPr>
                        <a:t>乾隆帝时</a:t>
                      </a:r>
                      <a:endParaRPr lang="zh-CN" sz="2400" b="1" kern="100">
                        <a:effectLst/>
                        <a:latin typeface="宋体" panose="02010600030101010101" pitchFamily="2" charset="-122"/>
                        <a:ea typeface="宋体" panose="02010600030101010101" pitchFamily="2" charset="-122"/>
                        <a:cs typeface="Times New Roman" panose="02020603050405020304" pitchFamily="18" charset="0"/>
                      </a:endParaRPr>
                    </a:p>
                  </a:txBody>
                  <a:tcPr marL="68586" marR="68586" marT="0" marB="0" anchor="ctr"/>
                </a:tc>
                <a:tc>
                  <a:txBody>
                    <a:bodyPr/>
                    <a:lstStyle/>
                    <a:p>
                      <a:pPr algn="l">
                        <a:lnSpc>
                          <a:spcPct val="130000"/>
                        </a:lnSpc>
                        <a:spcAft>
                          <a:spcPts val="0"/>
                        </a:spcAft>
                      </a:pPr>
                      <a:r>
                        <a:rPr lang="zh-CN" sz="2400" b="1" kern="0">
                          <a:effectLst/>
                          <a:latin typeface="宋体" panose="02010600030101010101" pitchFamily="2" charset="-122"/>
                          <a:ea typeface="宋体" panose="02010600030101010101" pitchFamily="2" charset="-122"/>
                        </a:rPr>
                        <a:t>③</a:t>
                      </a:r>
                      <a:endParaRPr lang="zh-CN" sz="2400" b="1" kern="100">
                        <a:effectLst/>
                        <a:latin typeface="宋体" panose="02010600030101010101" pitchFamily="2" charset="-122"/>
                        <a:ea typeface="宋体" panose="02010600030101010101" pitchFamily="2" charset="-122"/>
                        <a:cs typeface="Times New Roman" panose="02020603050405020304" pitchFamily="18" charset="0"/>
                      </a:endParaRPr>
                    </a:p>
                  </a:txBody>
                  <a:tcPr marL="68586" marR="68586" marT="0" marB="0" anchor="ctr"/>
                </a:tc>
                <a:tc>
                  <a:txBody>
                    <a:bodyPr/>
                    <a:lstStyle/>
                    <a:p>
                      <a:pPr algn="ctr">
                        <a:lnSpc>
                          <a:spcPct val="130000"/>
                        </a:lnSpc>
                        <a:spcAft>
                          <a:spcPts val="0"/>
                        </a:spcAft>
                      </a:pPr>
                      <a:r>
                        <a:rPr lang="zh-CN" sz="2400" b="1" kern="0" dirty="0">
                          <a:effectLst/>
                          <a:latin typeface="宋体" panose="02010600030101010101" pitchFamily="2" charset="-122"/>
                          <a:ea typeface="宋体" panose="02010600030101010101" pitchFamily="2" charset="-122"/>
                        </a:rPr>
                        <a:t>管辖包括巴尔喀什湖在内的整个新疆地区。</a:t>
                      </a:r>
                      <a:endParaRPr lang="zh-CN" sz="2400" b="1"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6" marR="68586" marT="0" marB="0" anchor="ctr"/>
                </a:tc>
                <a:extLst>
                  <a:ext uri="{0D108BD9-81ED-4DB2-BD59-A6C34878D82A}">
                    <a16:rowId xmlns:a16="http://schemas.microsoft.com/office/drawing/2014/main" val="10003"/>
                  </a:ext>
                </a:extLst>
              </a:tr>
            </a:tbl>
          </a:graphicData>
        </a:graphic>
      </p:graphicFrame>
      <p:sp>
        <p:nvSpPr>
          <p:cNvPr id="5" name="矩形 4"/>
          <p:cNvSpPr/>
          <p:nvPr/>
        </p:nvSpPr>
        <p:spPr>
          <a:xfrm>
            <a:off x="473075" y="1158875"/>
            <a:ext cx="2967038" cy="652463"/>
          </a:xfrm>
          <a:prstGeom prst="rect">
            <a:avLst/>
          </a:prstGeom>
        </p:spPr>
        <p:txBody>
          <a:bodyPr wrap="none">
            <a:spAutoFit/>
          </a:bodyPr>
          <a:lstStyle/>
          <a:p>
            <a:pPr indent="266700" algn="just">
              <a:lnSpc>
                <a:spcPct val="130000"/>
              </a:lnSpc>
              <a:spcAft>
                <a:spcPts val="0"/>
              </a:spcAft>
              <a:defRPr/>
            </a:pPr>
            <a:r>
              <a:rPr lang="zh-CN" altLang="zh-CN" sz="2800" kern="100" dirty="0">
                <a:latin typeface="黑体" panose="02010609060101010101" pitchFamily="49" charset="-122"/>
                <a:ea typeface="黑体" panose="02010609060101010101" pitchFamily="49" charset="-122"/>
                <a:cs typeface="黑体" panose="02010609060101010101" pitchFamily="49" charset="-122"/>
              </a:rPr>
              <a:t>材料一</a:t>
            </a:r>
            <a:r>
              <a:rPr lang="en-US" altLang="zh-CN" sz="2800" kern="100" dirty="0">
                <a:latin typeface="黑体" panose="02010609060101010101" pitchFamily="49" charset="-122"/>
                <a:ea typeface="黑体" panose="02010609060101010101" pitchFamily="49" charset="-122"/>
                <a:cs typeface="Times New Roman" panose="02020603050405020304" pitchFamily="18" charset="0"/>
              </a:rPr>
              <a:t>  </a:t>
            </a:r>
            <a:r>
              <a:rPr lang="zh-CN" altLang="zh-CN" sz="2800" kern="100" dirty="0">
                <a:latin typeface="Calibri" panose="020F0502020204030204" pitchFamily="34" charset="0"/>
                <a:ea typeface="楷体" panose="02010609060101010101" pitchFamily="49" charset="-122"/>
                <a:cs typeface="楷体" panose="02010609060101010101" pitchFamily="49" charset="-122"/>
              </a:rPr>
              <a:t>见下表</a:t>
            </a:r>
            <a:endParaRPr lang="zh-CN" altLang="zh-CN" sz="28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6" name="矩形 5"/>
          <p:cNvSpPr/>
          <p:nvPr/>
        </p:nvSpPr>
        <p:spPr>
          <a:xfrm>
            <a:off x="658813" y="5281613"/>
            <a:ext cx="10987087" cy="830262"/>
          </a:xfrm>
          <a:prstGeom prst="rect">
            <a:avLst/>
          </a:prstGeom>
        </p:spPr>
        <p:txBody>
          <a:bodyPr>
            <a:spAutoFit/>
          </a:bodyPr>
          <a:lstStyle/>
          <a:p>
            <a:pPr>
              <a:defRPr/>
            </a:pPr>
            <a:r>
              <a:rPr lang="zh-CN" altLang="zh-CN" sz="2400" b="1" kern="100" dirty="0">
                <a:latin typeface="宋体" panose="02010600030101010101" pitchFamily="2" charset="-122"/>
                <a:ea typeface="宋体" panose="02010600030101010101" pitchFamily="2" charset="-122"/>
                <a:cs typeface="Times New Roman" panose="02020603050405020304" pitchFamily="18" charset="0"/>
              </a:rPr>
              <a:t>（</a:t>
            </a:r>
            <a:r>
              <a:rPr lang="en-US" altLang="zh-CN" sz="2400" b="1" kern="100" dirty="0">
                <a:latin typeface="宋体" panose="02010600030101010101" pitchFamily="2" charset="-122"/>
                <a:ea typeface="宋体" panose="02010600030101010101" pitchFamily="2" charset="-122"/>
                <a:cs typeface="Times New Roman" panose="02020603050405020304" pitchFamily="18" charset="0"/>
              </a:rPr>
              <a:t>1</a:t>
            </a:r>
            <a:r>
              <a:rPr lang="zh-CN" altLang="zh-CN" sz="2400" b="1" kern="100" dirty="0">
                <a:latin typeface="宋体" panose="02010600030101010101" pitchFamily="2" charset="-122"/>
                <a:ea typeface="宋体" panose="02010600030101010101" pitchFamily="2" charset="-122"/>
                <a:cs typeface="Times New Roman" panose="02020603050405020304" pitchFamily="18" charset="0"/>
              </a:rPr>
              <a:t>）清朝，在边疆地区分设机构，进行有效的管辖。请根据表格中提示，填写清朝前期设置的管辖边疆的机构名称。</a:t>
            </a:r>
            <a:endParaRPr lang="zh-CN" altLang="en-US" sz="2400" b="1" dirty="0">
              <a:latin typeface="宋体" panose="02010600030101010101" pitchFamily="2" charset="-122"/>
              <a:ea typeface="宋体" panose="02010600030101010101" pitchFamily="2" charset="-122"/>
            </a:endParaRPr>
          </a:p>
        </p:txBody>
      </p:sp>
      <p:sp>
        <p:nvSpPr>
          <p:cNvPr id="7" name="内容占位符 2"/>
          <p:cNvSpPr txBox="1">
            <a:spLocks/>
          </p:cNvSpPr>
          <p:nvPr/>
        </p:nvSpPr>
        <p:spPr bwMode="auto">
          <a:xfrm>
            <a:off x="2998788" y="4575175"/>
            <a:ext cx="1881187"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buFont typeface="Arial" panose="020B0604020202020204" pitchFamily="34" charset="0"/>
              <a:buNone/>
            </a:pPr>
            <a:r>
              <a:rPr lang="zh-CN" altLang="en-US" sz="3000">
                <a:solidFill>
                  <a:srgbClr val="FF0000"/>
                </a:solidFill>
                <a:latin typeface="黑体" panose="02010609060101010101" pitchFamily="49" charset="-122"/>
                <a:ea typeface="黑体" panose="02010609060101010101" pitchFamily="49" charset="-122"/>
              </a:rPr>
              <a:t>伊犁将军</a:t>
            </a:r>
          </a:p>
        </p:txBody>
      </p:sp>
      <p:sp>
        <p:nvSpPr>
          <p:cNvPr id="8" name="内容占位符 2"/>
          <p:cNvSpPr txBox="1">
            <a:spLocks/>
          </p:cNvSpPr>
          <p:nvPr/>
        </p:nvSpPr>
        <p:spPr bwMode="auto">
          <a:xfrm>
            <a:off x="2998788" y="3773488"/>
            <a:ext cx="1881187"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buFont typeface="Arial" panose="020B0604020202020204" pitchFamily="34" charset="0"/>
              <a:buNone/>
            </a:pPr>
            <a:r>
              <a:rPr lang="zh-CN" altLang="en-US" sz="3000">
                <a:solidFill>
                  <a:srgbClr val="FF0000"/>
                </a:solidFill>
                <a:latin typeface="黑体" panose="02010609060101010101" pitchFamily="49" charset="-122"/>
                <a:ea typeface="黑体" panose="02010609060101010101" pitchFamily="49" charset="-122"/>
              </a:rPr>
              <a:t>驻藏大臣</a:t>
            </a:r>
          </a:p>
        </p:txBody>
      </p:sp>
      <p:sp>
        <p:nvSpPr>
          <p:cNvPr id="9" name="内容占位符 2"/>
          <p:cNvSpPr txBox="1">
            <a:spLocks/>
          </p:cNvSpPr>
          <p:nvPr/>
        </p:nvSpPr>
        <p:spPr bwMode="auto">
          <a:xfrm>
            <a:off x="2998788" y="2814638"/>
            <a:ext cx="1590675"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buFont typeface="Arial" panose="020B0604020202020204" pitchFamily="34" charset="0"/>
              <a:buNone/>
            </a:pPr>
            <a:r>
              <a:rPr lang="zh-CN" altLang="en-US" sz="3000">
                <a:solidFill>
                  <a:srgbClr val="FF0000"/>
                </a:solidFill>
                <a:latin typeface="黑体" panose="02010609060101010101" pitchFamily="49" charset="-122"/>
                <a:ea typeface="黑体" panose="02010609060101010101" pitchFamily="49" charset="-122"/>
              </a:rPr>
              <a:t>台湾府</a:t>
            </a:r>
          </a:p>
        </p:txBody>
      </p:sp>
      <p:sp>
        <p:nvSpPr>
          <p:cNvPr id="34845" name="矩形 9"/>
          <p:cNvSpPr>
            <a:spLocks noChangeArrowheads="1"/>
          </p:cNvSpPr>
          <p:nvPr/>
        </p:nvSpPr>
        <p:spPr bwMode="auto">
          <a:xfrm>
            <a:off x="473075" y="704953"/>
            <a:ext cx="43636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FontTx/>
              <a:buNone/>
            </a:pPr>
            <a:r>
              <a:rPr lang="en-US" altLang="zh-CN" sz="2400" b="1" dirty="0">
                <a:latin typeface="+mn-ea"/>
                <a:ea typeface="+mn-ea"/>
              </a:rPr>
              <a:t>10.</a:t>
            </a:r>
            <a:r>
              <a:rPr lang="zh-CN" altLang="zh-CN" sz="2400" b="1" dirty="0">
                <a:latin typeface="+mn-ea"/>
                <a:ea typeface="+mn-ea"/>
              </a:rPr>
              <a:t>阅读材料，完成下列要求。</a:t>
            </a:r>
            <a:endParaRPr lang="zh-CN" altLang="en-US" sz="2400" dirty="0">
              <a:latin typeface="+mn-ea"/>
              <a:ea typeface="+mn-ea"/>
            </a:endParaRPr>
          </a:p>
        </p:txBody>
      </p:sp>
      <p:sp>
        <p:nvSpPr>
          <p:cNvPr id="10" name="副标题 2"/>
          <p:cNvSpPr txBox="1">
            <a:spLocks/>
          </p:cNvSpPr>
          <p:nvPr/>
        </p:nvSpPr>
        <p:spPr>
          <a:xfrm>
            <a:off x="120203" y="134100"/>
            <a:ext cx="5757170" cy="730265"/>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sz="2000" b="1" dirty="0">
                <a:solidFill>
                  <a:schemeClr val="tx1">
                    <a:lumMod val="85000"/>
                    <a:lumOff val="15000"/>
                  </a:schemeClr>
                </a:solidFill>
                <a:latin typeface="仿宋" panose="02010609060101010101" pitchFamily="49" charset="-122"/>
                <a:ea typeface="仿宋" panose="02010609060101010101" pitchFamily="49" charset="-122"/>
              </a:rPr>
              <a:t>请同学们用</a:t>
            </a:r>
            <a:r>
              <a:rPr lang="en-US" altLang="zh-CN" sz="2000" b="1" dirty="0">
                <a:solidFill>
                  <a:schemeClr val="tx1">
                    <a:lumMod val="85000"/>
                    <a:lumOff val="15000"/>
                  </a:schemeClr>
                </a:solidFill>
                <a:latin typeface="仿宋" panose="02010609060101010101" pitchFamily="49" charset="-122"/>
                <a:ea typeface="仿宋" panose="02010609060101010101" pitchFamily="49" charset="-122"/>
              </a:rPr>
              <a:t>6</a:t>
            </a:r>
            <a:r>
              <a:rPr lang="zh-CN" altLang="en-US" sz="2000" b="1" dirty="0">
                <a:solidFill>
                  <a:schemeClr val="tx1">
                    <a:lumMod val="85000"/>
                    <a:lumOff val="15000"/>
                  </a:schemeClr>
                </a:solidFill>
                <a:latin typeface="仿宋" panose="02010609060101010101" pitchFamily="49" charset="-122"/>
                <a:ea typeface="仿宋" panose="02010609060101010101" pitchFamily="49" charset="-122"/>
              </a:rPr>
              <a:t>分钟完成下面的材料解析题</a:t>
            </a:r>
          </a:p>
        </p:txBody>
      </p:sp>
      <p:sp>
        <p:nvSpPr>
          <p:cNvPr id="11" name="椭圆 10"/>
          <p:cNvSpPr/>
          <p:nvPr/>
        </p:nvSpPr>
        <p:spPr>
          <a:xfrm>
            <a:off x="1447801" y="5281613"/>
            <a:ext cx="762000" cy="5556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22688762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06516" y="2322309"/>
            <a:ext cx="4913702" cy="1609344"/>
          </a:xfrm>
        </p:spPr>
        <p:txBody>
          <a:bodyPr>
            <a:normAutofit/>
          </a:bodyPr>
          <a:lstStyle/>
          <a:p>
            <a:r>
              <a:rPr lang="zh-CN" altLang="en-US" sz="5400" dirty="0">
                <a:latin typeface="华文新魏" panose="02010800040101010101" pitchFamily="2" charset="-122"/>
                <a:ea typeface="华文新魏" panose="02010800040101010101" pitchFamily="2" charset="-122"/>
              </a:rPr>
              <a:t>一、知识回顾</a:t>
            </a:r>
          </a:p>
        </p:txBody>
      </p:sp>
    </p:spTree>
    <p:extLst>
      <p:ext uri="{BB962C8B-B14F-4D97-AF65-F5344CB8AC3E}">
        <p14:creationId xmlns:p14="http://schemas.microsoft.com/office/powerpoint/2010/main" val="389751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7513" y="473075"/>
            <a:ext cx="11469687" cy="2708275"/>
          </a:xfrm>
          <a:prstGeom prst="rect">
            <a:avLst/>
          </a:prstGeom>
        </p:spPr>
        <p:txBody>
          <a:bodyPr>
            <a:spAutoFit/>
          </a:bodyPr>
          <a:lstStyle/>
          <a:p>
            <a:pPr algn="just">
              <a:lnSpc>
                <a:spcPct val="125000"/>
              </a:lnSpc>
              <a:spcAft>
                <a:spcPts val="0"/>
              </a:spcAft>
              <a:defRPr/>
            </a:pP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材料二</a:t>
            </a:r>
            <a:r>
              <a:rPr lang="zh-CN" altLang="zh-CN" sz="2800" b="1" kern="100" dirty="0">
                <a:latin typeface="宋体" panose="02010600030101010101" pitchFamily="2" charset="-122"/>
                <a:ea typeface="宋体" panose="02010600030101010101" pitchFamily="2" charset="-122"/>
                <a:cs typeface="Times New Roman" panose="02020603050405020304" pitchFamily="18" charset="0"/>
              </a:rPr>
              <a:t>　</a:t>
            </a:r>
            <a:r>
              <a:rPr lang="zh-CN" altLang="zh-CN" sz="2800" b="1" kern="100" dirty="0">
                <a:latin typeface="楷体" panose="02010609060101010101" pitchFamily="49" charset="-122"/>
                <a:ea typeface="楷体" panose="02010609060101010101" pitchFamily="49" charset="-122"/>
                <a:cs typeface="Times New Roman" panose="02020603050405020304" pitchFamily="18" charset="0"/>
              </a:rPr>
              <a:t>雍正皇帝明确指出：</a:t>
            </a:r>
            <a:r>
              <a:rPr lang="en-US" altLang="zh-CN" sz="2800" b="1" kern="100" dirty="0">
                <a:latin typeface="楷体" panose="02010609060101010101" pitchFamily="49" charset="-122"/>
                <a:ea typeface="楷体" panose="02010609060101010101" pitchFamily="49" charset="-122"/>
                <a:cs typeface="Times New Roman" panose="02020603050405020304" pitchFamily="18" charset="0"/>
              </a:rPr>
              <a:t>“</a:t>
            </a:r>
            <a:r>
              <a:rPr lang="zh-CN" altLang="zh-CN" sz="2800" b="1" kern="100" dirty="0">
                <a:latin typeface="楷体" panose="02010609060101010101" pitchFamily="49" charset="-122"/>
                <a:ea typeface="楷体" panose="02010609060101010101" pitchFamily="49" charset="-122"/>
                <a:cs typeface="Times New Roman" panose="02020603050405020304" pitchFamily="18" charset="0"/>
              </a:rPr>
              <a:t>从俗从宜</a:t>
            </a:r>
            <a:r>
              <a:rPr lang="en-US" altLang="zh-CN" sz="2800" b="1" kern="100" dirty="0">
                <a:latin typeface="楷体" panose="02010609060101010101" pitchFamily="49" charset="-122"/>
                <a:ea typeface="楷体" panose="02010609060101010101" pitchFamily="49" charset="-122"/>
                <a:cs typeface="Times New Roman" panose="02020603050405020304" pitchFamily="18" charset="0"/>
              </a:rPr>
              <a:t>”</a:t>
            </a:r>
            <a:r>
              <a:rPr lang="zh-CN" altLang="zh-CN" sz="2800" b="1" kern="100" dirty="0">
                <a:latin typeface="楷体" panose="02010609060101010101" pitchFamily="49" charset="-122"/>
                <a:ea typeface="楷体" panose="02010609060101010101" pitchFamily="49" charset="-122"/>
                <a:cs typeface="Times New Roman" panose="02020603050405020304" pitchFamily="18" charset="0"/>
              </a:rPr>
              <a:t>，</a:t>
            </a:r>
            <a:r>
              <a:rPr lang="en-US" altLang="zh-CN" sz="2800" b="1" kern="100" dirty="0">
                <a:latin typeface="楷体" panose="02010609060101010101" pitchFamily="49" charset="-122"/>
                <a:ea typeface="楷体" panose="02010609060101010101" pitchFamily="49" charset="-122"/>
                <a:cs typeface="Times New Roman" panose="02020603050405020304" pitchFamily="18" charset="0"/>
              </a:rPr>
              <a:t>“</a:t>
            </a:r>
            <a:r>
              <a:rPr lang="zh-CN" altLang="zh-CN" sz="2800" b="1" kern="100" dirty="0">
                <a:latin typeface="楷体" panose="02010609060101010101" pitchFamily="49" charset="-122"/>
                <a:ea typeface="楷体" panose="02010609060101010101" pitchFamily="49" charset="-122"/>
                <a:cs typeface="Times New Roman" panose="02020603050405020304" pitchFamily="18" charset="0"/>
              </a:rPr>
              <a:t>从安其俗</a:t>
            </a:r>
            <a:r>
              <a:rPr lang="en-US" altLang="zh-CN" sz="2800" b="1" kern="100" dirty="0">
                <a:latin typeface="楷体" panose="02010609060101010101" pitchFamily="49" charset="-122"/>
                <a:ea typeface="楷体" panose="02010609060101010101" pitchFamily="49" charset="-122"/>
                <a:cs typeface="Times New Roman" panose="02020603050405020304" pitchFamily="18" charset="0"/>
              </a:rPr>
              <a:t>”</a:t>
            </a:r>
            <a:r>
              <a:rPr lang="zh-CN" altLang="zh-CN" sz="2800" b="1" kern="100" dirty="0">
                <a:latin typeface="楷体" panose="02010609060101010101" pitchFamily="49" charset="-122"/>
                <a:ea typeface="楷体" panose="02010609060101010101" pitchFamily="49" charset="-122"/>
                <a:cs typeface="Times New Roman" panose="02020603050405020304" pitchFamily="18" charset="0"/>
              </a:rPr>
              <a:t>，强调了不应改变少数民族地区的行政制度、风俗习惯、社会组织和宗教信仰而进行统治。</a:t>
            </a:r>
            <a:r>
              <a:rPr lang="en-US" altLang="zh-CN" sz="2800" b="1" kern="100" dirty="0">
                <a:latin typeface="楷体" panose="02010609060101010101" pitchFamily="49" charset="-122"/>
                <a:ea typeface="楷体" panose="02010609060101010101" pitchFamily="49" charset="-122"/>
                <a:cs typeface="Times New Roman" panose="02020603050405020304" pitchFamily="18" charset="0"/>
              </a:rPr>
              <a:t>                        ——</a:t>
            </a:r>
            <a:r>
              <a:rPr lang="zh-CN" altLang="zh-CN" sz="2800" b="1" kern="100" dirty="0">
                <a:latin typeface="楷体" panose="02010609060101010101" pitchFamily="49" charset="-122"/>
                <a:ea typeface="楷体" panose="02010609060101010101" pitchFamily="49" charset="-122"/>
                <a:cs typeface="Times New Roman" panose="02020603050405020304" pitchFamily="18" charset="0"/>
              </a:rPr>
              <a:t>余梓东《论清朝的民族政策》</a:t>
            </a:r>
          </a:p>
          <a:p>
            <a:pPr algn="just">
              <a:lnSpc>
                <a:spcPct val="125000"/>
              </a:lnSpc>
              <a:spcAft>
                <a:spcPts val="0"/>
              </a:spcAft>
              <a:defRPr/>
            </a:pPr>
            <a:r>
              <a:rPr lang="zh-CN" altLang="en-US" sz="2400" b="1" kern="100" dirty="0">
                <a:latin typeface="宋体" panose="02010600030101010101" pitchFamily="2" charset="-122"/>
                <a:ea typeface="宋体" panose="02010600030101010101" pitchFamily="2" charset="-122"/>
                <a:cs typeface="Times New Roman" panose="02020603050405020304" pitchFamily="18" charset="0"/>
              </a:rPr>
              <a:t>（</a:t>
            </a:r>
            <a:r>
              <a:rPr lang="en-US" altLang="zh-CN" sz="2400" b="1" kern="100" dirty="0">
                <a:latin typeface="宋体" panose="02010600030101010101" pitchFamily="2" charset="-122"/>
                <a:ea typeface="宋体" panose="02010600030101010101" pitchFamily="2" charset="-122"/>
                <a:cs typeface="Times New Roman" panose="02020603050405020304" pitchFamily="18" charset="0"/>
              </a:rPr>
              <a:t>2</a:t>
            </a:r>
            <a:r>
              <a:rPr lang="zh-CN" altLang="en-US" sz="2400" b="1" kern="100" dirty="0">
                <a:latin typeface="宋体" panose="02010600030101010101" pitchFamily="2" charset="-122"/>
                <a:ea typeface="宋体" panose="02010600030101010101" pitchFamily="2" charset="-122"/>
                <a:cs typeface="Times New Roman" panose="02020603050405020304" pitchFamily="18" charset="0"/>
              </a:rPr>
              <a:t>）</a:t>
            </a:r>
            <a:r>
              <a:rPr lang="zh-CN" altLang="zh-CN" sz="2400" b="1" kern="100" dirty="0">
                <a:latin typeface="宋体" panose="02010600030101010101" pitchFamily="2" charset="-122"/>
                <a:ea typeface="宋体" panose="02010600030101010101" pitchFamily="2" charset="-122"/>
                <a:cs typeface="Times New Roman" panose="02020603050405020304" pitchFamily="18" charset="0"/>
              </a:rPr>
              <a:t>从材料二中可以看出清朝加强对少数民族地区管辖所遵循的原则是什么？请结合所学知识回答，清朝统治者在这一原则之下采取了什么措施管辖西藏？</a:t>
            </a:r>
          </a:p>
        </p:txBody>
      </p:sp>
      <p:sp>
        <p:nvSpPr>
          <p:cNvPr id="5" name="内容占位符 2"/>
          <p:cNvSpPr txBox="1">
            <a:spLocks/>
          </p:cNvSpPr>
          <p:nvPr/>
        </p:nvSpPr>
        <p:spPr bwMode="auto">
          <a:xfrm>
            <a:off x="1177925" y="3452813"/>
            <a:ext cx="9485313" cy="308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25000"/>
              </a:lnSpc>
              <a:buFont typeface="Arial" panose="020B0604020202020204" pitchFamily="34" charset="0"/>
              <a:buNone/>
            </a:pPr>
            <a:r>
              <a:rPr lang="zh-CN" altLang="en-US" sz="3000">
                <a:solidFill>
                  <a:srgbClr val="FF0000"/>
                </a:solidFill>
                <a:latin typeface="黑体" panose="02010609060101010101" pitchFamily="49" charset="-122"/>
                <a:ea typeface="黑体" panose="02010609060101010101" pitchFamily="49" charset="-122"/>
              </a:rPr>
              <a:t>原则：</a:t>
            </a:r>
            <a:r>
              <a:rPr lang="zh-CN" altLang="en-US" sz="3000">
                <a:solidFill>
                  <a:srgbClr val="003300"/>
                </a:solidFill>
                <a:latin typeface="黑体" panose="02010609060101010101" pitchFamily="49" charset="-122"/>
                <a:ea typeface="黑体" panose="02010609060101010101" pitchFamily="49" charset="-122"/>
              </a:rPr>
              <a:t>因地制宜（“从俗从宜”，“从安其俗”，尊重    </a:t>
            </a:r>
            <a:endParaRPr lang="en-US" altLang="zh-CN" sz="3000">
              <a:solidFill>
                <a:srgbClr val="003300"/>
              </a:solidFill>
              <a:latin typeface="黑体" panose="02010609060101010101" pitchFamily="49" charset="-122"/>
              <a:ea typeface="黑体" panose="02010609060101010101" pitchFamily="49" charset="-122"/>
            </a:endParaRPr>
          </a:p>
          <a:p>
            <a:pPr eaLnBrk="1" hangingPunct="1">
              <a:lnSpc>
                <a:spcPct val="125000"/>
              </a:lnSpc>
              <a:buFont typeface="Arial" panose="020B0604020202020204" pitchFamily="34" charset="0"/>
              <a:buNone/>
            </a:pPr>
            <a:r>
              <a:rPr lang="en-US" altLang="zh-CN" sz="3000">
                <a:solidFill>
                  <a:srgbClr val="003300"/>
                </a:solidFill>
                <a:latin typeface="黑体" panose="02010609060101010101" pitchFamily="49" charset="-122"/>
                <a:ea typeface="黑体" panose="02010609060101010101" pitchFamily="49" charset="-122"/>
              </a:rPr>
              <a:t>      </a:t>
            </a:r>
            <a:r>
              <a:rPr lang="zh-CN" altLang="en-US" sz="3000">
                <a:solidFill>
                  <a:srgbClr val="003300"/>
                </a:solidFill>
                <a:latin typeface="黑体" panose="02010609060101010101" pitchFamily="49" charset="-122"/>
                <a:ea typeface="黑体" panose="02010609060101010101" pitchFamily="49" charset="-122"/>
              </a:rPr>
              <a:t>民族差异，或不改变少数民族地区的行政制度、</a:t>
            </a:r>
            <a:endParaRPr lang="en-US" altLang="zh-CN" sz="3000">
              <a:solidFill>
                <a:srgbClr val="003300"/>
              </a:solidFill>
              <a:latin typeface="黑体" panose="02010609060101010101" pitchFamily="49" charset="-122"/>
              <a:ea typeface="黑体" panose="02010609060101010101" pitchFamily="49" charset="-122"/>
            </a:endParaRPr>
          </a:p>
          <a:p>
            <a:pPr eaLnBrk="1" hangingPunct="1">
              <a:lnSpc>
                <a:spcPct val="125000"/>
              </a:lnSpc>
              <a:buFont typeface="Arial" panose="020B0604020202020204" pitchFamily="34" charset="0"/>
              <a:buNone/>
            </a:pPr>
            <a:r>
              <a:rPr lang="en-US" altLang="zh-CN" sz="3000">
                <a:solidFill>
                  <a:srgbClr val="003300"/>
                </a:solidFill>
                <a:latin typeface="黑体" panose="02010609060101010101" pitchFamily="49" charset="-122"/>
                <a:ea typeface="黑体" panose="02010609060101010101" pitchFamily="49" charset="-122"/>
              </a:rPr>
              <a:t>      </a:t>
            </a:r>
            <a:r>
              <a:rPr lang="zh-CN" altLang="en-US" sz="3000">
                <a:solidFill>
                  <a:srgbClr val="003300"/>
                </a:solidFill>
                <a:latin typeface="黑体" panose="02010609060101010101" pitchFamily="49" charset="-122"/>
                <a:ea typeface="黑体" panose="02010609060101010101" pitchFamily="49" charset="-122"/>
              </a:rPr>
              <a:t>风俗习惯、社会组织和宗教信仰）。</a:t>
            </a:r>
          </a:p>
          <a:p>
            <a:pPr eaLnBrk="1" hangingPunct="1">
              <a:lnSpc>
                <a:spcPct val="125000"/>
              </a:lnSpc>
              <a:buFont typeface="Arial" panose="020B0604020202020204" pitchFamily="34" charset="0"/>
              <a:buNone/>
            </a:pPr>
            <a:r>
              <a:rPr lang="zh-CN" altLang="en-US" sz="3000">
                <a:solidFill>
                  <a:srgbClr val="FF0000"/>
                </a:solidFill>
                <a:latin typeface="黑体" panose="02010609060101010101" pitchFamily="49" charset="-122"/>
                <a:ea typeface="黑体" panose="02010609060101010101" pitchFamily="49" charset="-122"/>
              </a:rPr>
              <a:t>措施：</a:t>
            </a:r>
            <a:r>
              <a:rPr lang="zh-CN" altLang="en-US" sz="3000">
                <a:solidFill>
                  <a:srgbClr val="003300"/>
                </a:solidFill>
                <a:latin typeface="黑体" panose="02010609060101010101" pitchFamily="49" charset="-122"/>
                <a:ea typeface="黑体" panose="02010609060101010101" pitchFamily="49" charset="-122"/>
              </a:rPr>
              <a:t>册封达赖、班禅，实行金瓶掣签制度</a:t>
            </a:r>
            <a:endParaRPr lang="en-US" altLang="zh-CN" sz="3000">
              <a:solidFill>
                <a:srgbClr val="003300"/>
              </a:solidFill>
              <a:latin typeface="黑体" panose="02010609060101010101" pitchFamily="49" charset="-122"/>
              <a:ea typeface="黑体" panose="02010609060101010101" pitchFamily="49" charset="-122"/>
            </a:endParaRPr>
          </a:p>
        </p:txBody>
      </p:sp>
      <p:cxnSp>
        <p:nvCxnSpPr>
          <p:cNvPr id="3" name="直接连接符 2"/>
          <p:cNvCxnSpPr/>
          <p:nvPr/>
        </p:nvCxnSpPr>
        <p:spPr>
          <a:xfrm>
            <a:off x="1319213" y="2503488"/>
            <a:ext cx="1414462" cy="952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530225" y="3027363"/>
            <a:ext cx="2133600" cy="15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9286875" y="2078038"/>
            <a:ext cx="762000" cy="5556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椭圆 8"/>
          <p:cNvSpPr/>
          <p:nvPr/>
        </p:nvSpPr>
        <p:spPr>
          <a:xfrm>
            <a:off x="8123238" y="2513013"/>
            <a:ext cx="763587" cy="5556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3724416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73063" y="579438"/>
            <a:ext cx="11469687" cy="2170112"/>
          </a:xfrm>
          <a:prstGeom prst="rect">
            <a:avLst/>
          </a:prstGeom>
        </p:spPr>
        <p:txBody>
          <a:bodyPr>
            <a:spAutoFit/>
          </a:bodyPr>
          <a:lstStyle/>
          <a:p>
            <a:pPr algn="just">
              <a:lnSpc>
                <a:spcPct val="125000"/>
              </a:lnSpc>
              <a:spcAft>
                <a:spcPts val="0"/>
              </a:spcAft>
              <a:defRPr/>
            </a:pPr>
            <a:r>
              <a:rPr lang="en-US" altLang="zh-CN" sz="2800" b="1" kern="100" dirty="0">
                <a:latin typeface="黑体" panose="02010609060101010101" pitchFamily="49" charset="-122"/>
                <a:ea typeface="黑体" panose="02010609060101010101" pitchFamily="49" charset="-122"/>
                <a:cs typeface="Times New Roman" panose="02020603050405020304" pitchFamily="18" charset="0"/>
              </a:rPr>
              <a:t> </a:t>
            </a:r>
            <a:r>
              <a:rPr lang="zh-CN" altLang="zh-CN" sz="2800" b="1" kern="100" dirty="0">
                <a:latin typeface="黑体" panose="02010609060101010101" pitchFamily="49" charset="-122"/>
                <a:ea typeface="黑体" panose="02010609060101010101" pitchFamily="49" charset="-122"/>
                <a:cs typeface="Times New Roman" panose="02020603050405020304" pitchFamily="18" charset="0"/>
              </a:rPr>
              <a:t>材料三  </a:t>
            </a:r>
            <a:r>
              <a:rPr lang="zh-CN" altLang="zh-CN" sz="2800" b="1" kern="100" dirty="0">
                <a:latin typeface="楷体" panose="02010609060101010101" pitchFamily="49" charset="-122"/>
                <a:ea typeface="楷体" panose="02010609060101010101" pitchFamily="49" charset="-122"/>
                <a:cs typeface="Times New Roman" panose="02020603050405020304" pitchFamily="18" charset="0"/>
              </a:rPr>
              <a:t>清代的民族统治政策是比较成功的，在一定程度上增强了民族之间的团结，促进了边疆地区的经济、文化发展，维护了国家的统一，为今天中华人民共和国的辽阔版图奠定了基础。</a:t>
            </a:r>
            <a:r>
              <a:rPr lang="en-US" altLang="zh-CN" sz="2800" b="1" kern="100" dirty="0">
                <a:latin typeface="楷体" panose="02010609060101010101" pitchFamily="49" charset="-122"/>
                <a:ea typeface="楷体" panose="02010609060101010101" pitchFamily="49" charset="-122"/>
                <a:cs typeface="Times New Roman" panose="02020603050405020304" pitchFamily="18" charset="0"/>
              </a:rPr>
              <a:t> </a:t>
            </a:r>
            <a:r>
              <a:rPr lang="zh-CN" altLang="zh-CN" sz="2800" b="1" kern="100" dirty="0">
                <a:latin typeface="楷体" panose="02010609060101010101" pitchFamily="49" charset="-122"/>
                <a:ea typeface="楷体" panose="02010609060101010101" pitchFamily="49" charset="-122"/>
                <a:cs typeface="Times New Roman" panose="02020603050405020304" pitchFamily="18" charset="0"/>
              </a:rPr>
              <a:t>——戴逸《简明清史》</a:t>
            </a:r>
          </a:p>
          <a:p>
            <a:pPr algn="just">
              <a:lnSpc>
                <a:spcPct val="125000"/>
              </a:lnSpc>
              <a:spcAft>
                <a:spcPts val="0"/>
              </a:spcAft>
              <a:defRPr/>
            </a:pPr>
            <a:r>
              <a:rPr lang="zh-CN" altLang="zh-CN" sz="2400" b="1" kern="100" dirty="0">
                <a:latin typeface="宋体" panose="02010600030101010101" pitchFamily="2" charset="-122"/>
                <a:ea typeface="宋体" panose="02010600030101010101" pitchFamily="2" charset="-122"/>
                <a:cs typeface="Times New Roman" panose="02020603050405020304" pitchFamily="18" charset="0"/>
              </a:rPr>
              <a:t>（</a:t>
            </a:r>
            <a:r>
              <a:rPr lang="en-US" altLang="zh-CN" sz="2400" b="1" kern="100" dirty="0">
                <a:latin typeface="宋体" panose="02010600030101010101" pitchFamily="2" charset="-122"/>
                <a:ea typeface="宋体" panose="02010600030101010101" pitchFamily="2" charset="-122"/>
                <a:cs typeface="Times New Roman" panose="02020603050405020304" pitchFamily="18" charset="0"/>
              </a:rPr>
              <a:t>3</a:t>
            </a:r>
            <a:r>
              <a:rPr lang="zh-CN" altLang="zh-CN" sz="2400" b="1" kern="100" dirty="0">
                <a:latin typeface="宋体" panose="02010600030101010101" pitchFamily="2" charset="-122"/>
                <a:ea typeface="宋体" panose="02010600030101010101" pitchFamily="2" charset="-122"/>
                <a:cs typeface="Times New Roman" panose="02020603050405020304" pitchFamily="18" charset="0"/>
              </a:rPr>
              <a:t>）依据材料三，概括清代民族统治政策的成功之处。</a:t>
            </a:r>
          </a:p>
        </p:txBody>
      </p:sp>
      <p:sp>
        <p:nvSpPr>
          <p:cNvPr id="3" name="内容占位符 2"/>
          <p:cNvSpPr txBox="1">
            <a:spLocks/>
          </p:cNvSpPr>
          <p:nvPr/>
        </p:nvSpPr>
        <p:spPr bwMode="auto">
          <a:xfrm>
            <a:off x="425450" y="2878138"/>
            <a:ext cx="11364913" cy="399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buFont typeface="Arial" panose="020B0604020202020204" pitchFamily="34" charset="0"/>
              <a:buNone/>
            </a:pPr>
            <a:r>
              <a:rPr lang="zh-CN" altLang="en-US">
                <a:solidFill>
                  <a:srgbClr val="FF0000"/>
                </a:solidFill>
                <a:latin typeface="黑体" panose="02010609060101010101" pitchFamily="49" charset="-122"/>
                <a:ea typeface="黑体" panose="02010609060101010101" pitchFamily="49" charset="-122"/>
              </a:rPr>
              <a:t>成功之处：</a:t>
            </a:r>
            <a:r>
              <a:rPr lang="zh-CN" altLang="en-US">
                <a:solidFill>
                  <a:srgbClr val="003300"/>
                </a:solidFill>
                <a:latin typeface="黑体" panose="02010609060101010101" pitchFamily="49" charset="-122"/>
                <a:ea typeface="黑体" panose="02010609060101010101" pitchFamily="49" charset="-122"/>
              </a:rPr>
              <a:t>①清代的民族统治政策增强了民族团结；</a:t>
            </a:r>
          </a:p>
          <a:p>
            <a:pPr eaLnBrk="1" hangingPunct="1">
              <a:lnSpc>
                <a:spcPct val="100000"/>
              </a:lnSpc>
              <a:buFont typeface="Arial" panose="020B0604020202020204" pitchFamily="34" charset="0"/>
              <a:buNone/>
            </a:pPr>
            <a:r>
              <a:rPr lang="zh-CN" altLang="en-US">
                <a:solidFill>
                  <a:srgbClr val="003300"/>
                </a:solidFill>
                <a:latin typeface="黑体" panose="02010609060101010101" pitchFamily="49" charset="-122"/>
                <a:ea typeface="黑体" panose="02010609060101010101" pitchFamily="49" charset="-122"/>
              </a:rPr>
              <a:t>          ②促进了边疆地区的经济文化发展</a:t>
            </a:r>
            <a:endParaRPr lang="en-US" altLang="zh-CN">
              <a:solidFill>
                <a:srgbClr val="003300"/>
              </a:solidFill>
              <a:latin typeface="黑体" panose="02010609060101010101" pitchFamily="49" charset="-122"/>
              <a:ea typeface="黑体" panose="02010609060101010101" pitchFamily="49" charset="-122"/>
            </a:endParaRPr>
          </a:p>
          <a:p>
            <a:pPr eaLnBrk="1" hangingPunct="1">
              <a:lnSpc>
                <a:spcPct val="100000"/>
              </a:lnSpc>
              <a:buFont typeface="Arial" panose="020B0604020202020204" pitchFamily="34" charset="0"/>
              <a:buNone/>
            </a:pPr>
            <a:r>
              <a:rPr lang="en-US" altLang="zh-CN">
                <a:solidFill>
                  <a:srgbClr val="003300"/>
                </a:solidFill>
                <a:latin typeface="黑体" panose="02010609060101010101" pitchFamily="49" charset="-122"/>
                <a:ea typeface="黑体" panose="02010609060101010101" pitchFamily="49" charset="-122"/>
              </a:rPr>
              <a:t>           </a:t>
            </a:r>
            <a:r>
              <a:rPr lang="zh-CN" altLang="en-US">
                <a:solidFill>
                  <a:srgbClr val="003300"/>
                </a:solidFill>
                <a:latin typeface="黑体" panose="02010609060101010101" pitchFamily="49" charset="-122"/>
                <a:ea typeface="黑体" panose="02010609060101010101" pitchFamily="49" charset="-122"/>
              </a:rPr>
              <a:t>（或：促进了边疆地区的开发）；</a:t>
            </a:r>
          </a:p>
          <a:p>
            <a:pPr eaLnBrk="1" hangingPunct="1">
              <a:lnSpc>
                <a:spcPct val="100000"/>
              </a:lnSpc>
              <a:buFont typeface="Arial" panose="020B0604020202020204" pitchFamily="34" charset="0"/>
              <a:buNone/>
            </a:pPr>
            <a:r>
              <a:rPr lang="zh-CN" altLang="en-US">
                <a:solidFill>
                  <a:srgbClr val="003300"/>
                </a:solidFill>
                <a:latin typeface="黑体" panose="02010609060101010101" pitchFamily="49" charset="-122"/>
                <a:ea typeface="黑体" panose="02010609060101010101" pitchFamily="49" charset="-122"/>
              </a:rPr>
              <a:t>          ③维护了国家的统一</a:t>
            </a:r>
            <a:endParaRPr lang="en-US" altLang="zh-CN">
              <a:solidFill>
                <a:srgbClr val="003300"/>
              </a:solidFill>
              <a:latin typeface="黑体" panose="02010609060101010101" pitchFamily="49" charset="-122"/>
              <a:ea typeface="黑体" panose="02010609060101010101" pitchFamily="49" charset="-122"/>
            </a:endParaRPr>
          </a:p>
          <a:p>
            <a:pPr eaLnBrk="1" hangingPunct="1">
              <a:lnSpc>
                <a:spcPct val="100000"/>
              </a:lnSpc>
              <a:buFont typeface="Arial" panose="020B0604020202020204" pitchFamily="34" charset="0"/>
              <a:buNone/>
            </a:pPr>
            <a:r>
              <a:rPr lang="en-US" altLang="zh-CN">
                <a:solidFill>
                  <a:srgbClr val="003300"/>
                </a:solidFill>
                <a:latin typeface="黑体" panose="02010609060101010101" pitchFamily="49" charset="-122"/>
                <a:ea typeface="黑体" panose="02010609060101010101" pitchFamily="49" charset="-122"/>
              </a:rPr>
              <a:t>           </a:t>
            </a:r>
            <a:r>
              <a:rPr lang="zh-CN" altLang="en-US">
                <a:solidFill>
                  <a:srgbClr val="003300"/>
                </a:solidFill>
                <a:latin typeface="黑体" panose="02010609060101010101" pitchFamily="49" charset="-122"/>
                <a:ea typeface="黑体" panose="02010609060101010101" pitchFamily="49" charset="-122"/>
              </a:rPr>
              <a:t>（或：使我国统一多民族国家得到了进一步巩固）</a:t>
            </a:r>
            <a:endParaRPr lang="en-US" altLang="zh-CN">
              <a:solidFill>
                <a:srgbClr val="003300"/>
              </a:solidFill>
              <a:latin typeface="黑体" panose="02010609060101010101" pitchFamily="49" charset="-122"/>
              <a:ea typeface="黑体" panose="02010609060101010101" pitchFamily="49" charset="-122"/>
            </a:endParaRPr>
          </a:p>
          <a:p>
            <a:pPr eaLnBrk="1" hangingPunct="1">
              <a:lnSpc>
                <a:spcPct val="100000"/>
              </a:lnSpc>
              <a:buFont typeface="Arial" panose="020B0604020202020204" pitchFamily="34" charset="0"/>
              <a:buNone/>
            </a:pPr>
            <a:r>
              <a:rPr lang="en-US" altLang="zh-CN">
                <a:solidFill>
                  <a:srgbClr val="003300"/>
                </a:solidFill>
                <a:latin typeface="黑体" panose="02010609060101010101" pitchFamily="49" charset="-122"/>
                <a:ea typeface="黑体" panose="02010609060101010101" pitchFamily="49" charset="-122"/>
              </a:rPr>
              <a:t>          </a:t>
            </a:r>
            <a:r>
              <a:rPr lang="zh-CN" altLang="en-US">
                <a:solidFill>
                  <a:srgbClr val="003300"/>
                </a:solidFill>
                <a:latin typeface="黑体" panose="02010609060101010101" pitchFamily="49" charset="-122"/>
                <a:ea typeface="黑体" panose="02010609060101010101" pitchFamily="49" charset="-122"/>
              </a:rPr>
              <a:t>④为今天中华人民共和国的辽阔版图奠定了基础。</a:t>
            </a:r>
          </a:p>
          <a:p>
            <a:pPr eaLnBrk="1" hangingPunct="1">
              <a:lnSpc>
                <a:spcPct val="100000"/>
              </a:lnSpc>
              <a:buFont typeface="Arial" panose="020B0604020202020204" pitchFamily="34" charset="0"/>
              <a:buNone/>
            </a:pPr>
            <a:r>
              <a:rPr lang="zh-CN" altLang="en-US">
                <a:solidFill>
                  <a:srgbClr val="003300"/>
                </a:solidFill>
                <a:latin typeface="黑体" panose="02010609060101010101" pitchFamily="49" charset="-122"/>
                <a:ea typeface="黑体" panose="02010609060101010101" pitchFamily="49" charset="-122"/>
              </a:rPr>
              <a:t>                                  </a:t>
            </a:r>
            <a:r>
              <a:rPr lang="zh-CN" altLang="en-US">
                <a:latin typeface="黑体" panose="02010609060101010101" pitchFamily="49" charset="-122"/>
                <a:ea typeface="黑体" panose="02010609060101010101" pitchFamily="49" charset="-122"/>
              </a:rPr>
              <a:t>（任意两点即可，不得抄原文）</a:t>
            </a:r>
          </a:p>
          <a:p>
            <a:pPr eaLnBrk="1" hangingPunct="1">
              <a:lnSpc>
                <a:spcPct val="100000"/>
              </a:lnSpc>
              <a:buFont typeface="Arial" panose="020B0604020202020204" pitchFamily="34" charset="0"/>
              <a:buNone/>
            </a:pPr>
            <a:endParaRPr lang="zh-CN" altLang="en-US">
              <a:solidFill>
                <a:srgbClr val="003300"/>
              </a:solidFill>
              <a:latin typeface="黑体" panose="02010609060101010101" pitchFamily="49" charset="-122"/>
              <a:ea typeface="黑体" panose="02010609060101010101" pitchFamily="49" charset="-122"/>
            </a:endParaRPr>
          </a:p>
        </p:txBody>
      </p:sp>
      <p:cxnSp>
        <p:nvCxnSpPr>
          <p:cNvPr id="5" name="直接连接符 4"/>
          <p:cNvCxnSpPr/>
          <p:nvPr/>
        </p:nvCxnSpPr>
        <p:spPr>
          <a:xfrm flipV="1">
            <a:off x="1203325" y="2654300"/>
            <a:ext cx="159385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2965450" y="2192338"/>
            <a:ext cx="763588" cy="55721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2962468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组合 4"/>
          <p:cNvGrpSpPr>
            <a:grpSpLocks/>
          </p:cNvGrpSpPr>
          <p:nvPr/>
        </p:nvGrpSpPr>
        <p:grpSpPr bwMode="auto">
          <a:xfrm>
            <a:off x="3597275" y="630238"/>
            <a:ext cx="4997450" cy="1325562"/>
            <a:chOff x="3526972" y="1742469"/>
            <a:chExt cx="4997569" cy="1325563"/>
          </a:xfrm>
        </p:grpSpPr>
        <p:pic>
          <p:nvPicPr>
            <p:cNvPr id="37892" name="图片 5"/>
            <p:cNvPicPr>
              <a:picLocks noChangeAspect="1"/>
            </p:cNvPicPr>
            <p:nvPr/>
          </p:nvPicPr>
          <p:blipFill>
            <a:blip r:embed="rId2">
              <a:extLst>
                <a:ext uri="{28A0092B-C50C-407E-A947-70E740481C1C}">
                  <a14:useLocalDpi xmlns:a14="http://schemas.microsoft.com/office/drawing/2010/main" val="0"/>
                </a:ext>
              </a:extLst>
            </a:blip>
            <a:srcRect l="32158" t="4572" r="7651" b="26349"/>
            <a:stretch>
              <a:fillRect/>
            </a:stretch>
          </p:blipFill>
          <p:spPr bwMode="auto">
            <a:xfrm>
              <a:off x="7396910" y="2023004"/>
              <a:ext cx="1127631" cy="10450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标题 1"/>
            <p:cNvSpPr txBox="1">
              <a:spLocks/>
            </p:cNvSpPr>
            <p:nvPr/>
          </p:nvSpPr>
          <p:spPr bwMode="auto">
            <a:xfrm>
              <a:off x="3526972" y="1742469"/>
              <a:ext cx="4171406"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a:spcBef>
                  <a:spcPct val="0"/>
                </a:spcBef>
                <a:buFontTx/>
                <a:buNone/>
              </a:pPr>
              <a:r>
                <a:rPr lang="zh-CN" altLang="en-US" sz="4800">
                  <a:latin typeface="华文行楷" panose="02010800040101010101" pitchFamily="2" charset="-122"/>
                  <a:ea typeface="华文行楷" panose="02010800040101010101" pitchFamily="2" charset="-122"/>
                </a:rPr>
                <a:t>规范答题三问</a:t>
              </a:r>
            </a:p>
          </p:txBody>
        </p:sp>
      </p:grpSp>
      <p:sp>
        <p:nvSpPr>
          <p:cNvPr id="8" name="内容占位符 2"/>
          <p:cNvSpPr txBox="1">
            <a:spLocks/>
          </p:cNvSpPr>
          <p:nvPr/>
        </p:nvSpPr>
        <p:spPr bwMode="auto">
          <a:xfrm>
            <a:off x="3597275" y="2235200"/>
            <a:ext cx="5867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Font typeface="Arial" panose="020B0604020202020204" pitchFamily="34" charset="0"/>
              <a:buNone/>
              <a:defRPr/>
            </a:pPr>
            <a:r>
              <a:rPr lang="zh-CN" altLang="en-US" sz="4800" b="1" dirty="0">
                <a:solidFill>
                  <a:srgbClr val="8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写提示语了吗？</a:t>
            </a:r>
          </a:p>
          <a:p>
            <a:pPr marL="0" indent="0">
              <a:lnSpc>
                <a:spcPct val="130000"/>
              </a:lnSpc>
              <a:buFont typeface="Arial" panose="020B0604020202020204" pitchFamily="34" charset="0"/>
              <a:buNone/>
              <a:defRPr/>
            </a:pPr>
            <a:r>
              <a:rPr lang="zh-CN" altLang="en-US" sz="4800" b="1" dirty="0">
                <a:solidFill>
                  <a:srgbClr val="8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分层次了吗？</a:t>
            </a:r>
          </a:p>
          <a:p>
            <a:pPr marL="0" indent="0">
              <a:lnSpc>
                <a:spcPct val="130000"/>
              </a:lnSpc>
              <a:buFont typeface="Arial" panose="020B0604020202020204" pitchFamily="34" charset="0"/>
              <a:buNone/>
              <a:defRPr/>
            </a:pPr>
            <a:r>
              <a:rPr lang="zh-CN" altLang="en-US" sz="4800" b="1" dirty="0">
                <a:solidFill>
                  <a:srgbClr val="8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字儿都写对了吗？</a:t>
            </a:r>
          </a:p>
        </p:txBody>
      </p:sp>
    </p:spTree>
    <p:extLst>
      <p:ext uri="{BB962C8B-B14F-4D97-AF65-F5344CB8AC3E}">
        <p14:creationId xmlns:p14="http://schemas.microsoft.com/office/powerpoint/2010/main" val="2046840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7007" y="151425"/>
            <a:ext cx="9411722" cy="5867620"/>
          </a:xfrm>
        </p:spPr>
      </p:pic>
      <p:sp>
        <p:nvSpPr>
          <p:cNvPr id="10" name="矩形 9"/>
          <p:cNvSpPr/>
          <p:nvPr/>
        </p:nvSpPr>
        <p:spPr>
          <a:xfrm>
            <a:off x="4748150" y="1647799"/>
            <a:ext cx="6647974" cy="596317"/>
          </a:xfrm>
          <a:prstGeom prst="rect">
            <a:avLst/>
          </a:prstGeom>
          <a:solidFill>
            <a:schemeClr val="bg1"/>
          </a:solidFill>
          <a:ln>
            <a:solidFill>
              <a:srgbClr val="C00000"/>
            </a:solidFill>
          </a:ln>
        </p:spPr>
        <p:txBody>
          <a:bodyPr wrap="none">
            <a:spAutoFit/>
          </a:bodyPr>
          <a:lstStyle/>
          <a:p>
            <a:pPr>
              <a:lnSpc>
                <a:spcPct val="125000"/>
              </a:lnSpc>
            </a:pPr>
            <a:r>
              <a:rPr lang="zh-CN" altLang="en-US" sz="2800" dirty="0">
                <a:solidFill>
                  <a:srgbClr val="C00000"/>
                </a:solidFill>
                <a:latin typeface="华文新魏" panose="02010800040101010101" pitchFamily="2" charset="-122"/>
                <a:ea typeface="华文新魏" panose="02010800040101010101" pitchFamily="2" charset="-122"/>
              </a:rPr>
              <a:t>秦汉时期：统一多民族国家的建立和巩固</a:t>
            </a:r>
          </a:p>
        </p:txBody>
      </p:sp>
      <p:sp>
        <p:nvSpPr>
          <p:cNvPr id="11" name="矩形标注 10"/>
          <p:cNvSpPr/>
          <p:nvPr/>
        </p:nvSpPr>
        <p:spPr>
          <a:xfrm>
            <a:off x="5104658" y="2549030"/>
            <a:ext cx="2627791" cy="1126310"/>
          </a:xfrm>
          <a:prstGeom prst="wedgeRectCallout">
            <a:avLst>
              <a:gd name="adj1" fmla="val 36937"/>
              <a:gd name="adj2" fmla="val -73860"/>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形标注 13"/>
          <p:cNvSpPr/>
          <p:nvPr/>
        </p:nvSpPr>
        <p:spPr>
          <a:xfrm>
            <a:off x="6027937" y="4421079"/>
            <a:ext cx="626621" cy="639193"/>
          </a:xfrm>
          <a:prstGeom prst="wedgeEllipseCallout">
            <a:avLst>
              <a:gd name="adj1" fmla="val -90053"/>
              <a:gd name="adj2" fmla="val 61659"/>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标注 15"/>
          <p:cNvSpPr/>
          <p:nvPr/>
        </p:nvSpPr>
        <p:spPr>
          <a:xfrm>
            <a:off x="6667349" y="4119238"/>
            <a:ext cx="2957536" cy="1438181"/>
          </a:xfrm>
          <a:prstGeom prst="wedgeRectCallout">
            <a:avLst>
              <a:gd name="adj1" fmla="val 69147"/>
              <a:gd name="adj2" fmla="val -60158"/>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rot="694274">
            <a:off x="9763543" y="4786270"/>
            <a:ext cx="631904" cy="1446550"/>
          </a:xfrm>
          <a:prstGeom prst="rect">
            <a:avLst/>
          </a:prstGeom>
        </p:spPr>
        <p:txBody>
          <a:bodyPr wrap="none">
            <a:spAutoFit/>
          </a:bodyPr>
          <a:lstStyle/>
          <a:p>
            <a:r>
              <a:rPr lang="en-US" altLang="zh-CN" sz="8800" dirty="0">
                <a:solidFill>
                  <a:srgbClr val="0000FF"/>
                </a:solidFill>
                <a:latin typeface="华文新魏" panose="02010800040101010101" pitchFamily="2" charset="-122"/>
                <a:ea typeface="华文新魏" panose="02010800040101010101" pitchFamily="2" charset="-122"/>
              </a:rPr>
              <a:t>?</a:t>
            </a:r>
            <a:endParaRPr lang="zh-CN" altLang="en-US" sz="8800" dirty="0">
              <a:solidFill>
                <a:srgbClr val="0000FF"/>
              </a:solidFill>
            </a:endParaRPr>
          </a:p>
        </p:txBody>
      </p:sp>
      <p:sp>
        <p:nvSpPr>
          <p:cNvPr id="12" name="矩形 11"/>
          <p:cNvSpPr/>
          <p:nvPr/>
        </p:nvSpPr>
        <p:spPr>
          <a:xfrm>
            <a:off x="408617" y="2388086"/>
            <a:ext cx="2752215" cy="1169551"/>
          </a:xfrm>
          <a:prstGeom prst="rect">
            <a:avLst/>
          </a:prstGeom>
          <a:solidFill>
            <a:schemeClr val="bg1"/>
          </a:solidFill>
          <a:ln>
            <a:solidFill>
              <a:srgbClr val="C00000"/>
            </a:solidFill>
          </a:ln>
        </p:spPr>
        <p:txBody>
          <a:bodyPr wrap="square">
            <a:spAutoFit/>
          </a:bodyPr>
          <a:lstStyle/>
          <a:p>
            <a:pPr>
              <a:lnSpc>
                <a:spcPct val="125000"/>
              </a:lnSpc>
            </a:pPr>
            <a:r>
              <a:rPr lang="zh-CN" altLang="en-US" sz="2800" dirty="0">
                <a:solidFill>
                  <a:srgbClr val="C00000"/>
                </a:solidFill>
                <a:latin typeface="华文新魏" panose="02010800040101010101" pitchFamily="2" charset="-122"/>
                <a:ea typeface="华文新魏" panose="02010800040101010101" pitchFamily="2" charset="-122"/>
              </a:rPr>
              <a:t>隋唐时期：繁荣与开放的时代</a:t>
            </a:r>
          </a:p>
        </p:txBody>
      </p:sp>
      <p:sp>
        <p:nvSpPr>
          <p:cNvPr id="13" name="矩形标注 12"/>
          <p:cNvSpPr/>
          <p:nvPr/>
        </p:nvSpPr>
        <p:spPr>
          <a:xfrm>
            <a:off x="1571994" y="4031421"/>
            <a:ext cx="2121118" cy="1525999"/>
          </a:xfrm>
          <a:prstGeom prst="wedgeRectCallout">
            <a:avLst>
              <a:gd name="adj1" fmla="val -30029"/>
              <a:gd name="adj2" fmla="val -81423"/>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386997" y="5154408"/>
            <a:ext cx="4420329" cy="1169551"/>
          </a:xfrm>
          <a:prstGeom prst="rect">
            <a:avLst/>
          </a:prstGeom>
          <a:solidFill>
            <a:schemeClr val="bg1"/>
          </a:solidFill>
          <a:ln>
            <a:solidFill>
              <a:srgbClr val="C00000"/>
            </a:solidFill>
          </a:ln>
        </p:spPr>
        <p:txBody>
          <a:bodyPr wrap="square">
            <a:spAutoFit/>
          </a:bodyPr>
          <a:lstStyle/>
          <a:p>
            <a:pPr>
              <a:lnSpc>
                <a:spcPct val="125000"/>
              </a:lnSpc>
            </a:pPr>
            <a:r>
              <a:rPr lang="zh-CN" altLang="en-US" sz="2800" dirty="0">
                <a:solidFill>
                  <a:srgbClr val="C00000"/>
                </a:solidFill>
                <a:latin typeface="华文新魏" panose="02010800040101010101" pitchFamily="2" charset="-122"/>
                <a:ea typeface="华文新魏" panose="02010800040101010101" pitchFamily="2" charset="-122"/>
              </a:rPr>
              <a:t>元：为统一多民族国家的进一步发展奠定了基础</a:t>
            </a:r>
          </a:p>
        </p:txBody>
      </p:sp>
      <p:sp>
        <p:nvSpPr>
          <p:cNvPr id="7" name="矩形 6"/>
          <p:cNvSpPr/>
          <p:nvPr/>
        </p:nvSpPr>
        <p:spPr>
          <a:xfrm>
            <a:off x="3824821" y="3247710"/>
            <a:ext cx="7571303" cy="707886"/>
          </a:xfrm>
          <a:prstGeom prst="rect">
            <a:avLst/>
          </a:prstGeom>
          <a:solidFill>
            <a:schemeClr val="bg1"/>
          </a:solidFill>
          <a:ln>
            <a:solidFill>
              <a:srgbClr val="0000FF"/>
            </a:solidFill>
          </a:ln>
        </p:spPr>
        <p:txBody>
          <a:bodyPr wrap="none">
            <a:spAutoFit/>
          </a:bodyPr>
          <a:lstStyle/>
          <a:p>
            <a:pPr>
              <a:lnSpc>
                <a:spcPct val="125000"/>
              </a:lnSpc>
            </a:pPr>
            <a:r>
              <a:rPr lang="zh-CN" altLang="en-US" sz="3200" dirty="0">
                <a:solidFill>
                  <a:srgbClr val="0000FF"/>
                </a:solidFill>
                <a:latin typeface="华文新魏" panose="02010800040101010101" pitchFamily="2" charset="-122"/>
                <a:ea typeface="华文新魏" panose="02010800040101010101" pitchFamily="2" charset="-122"/>
              </a:rPr>
              <a:t>明清时期：统一多民族国家的巩固与发展</a:t>
            </a:r>
          </a:p>
        </p:txBody>
      </p:sp>
    </p:spTree>
    <p:extLst>
      <p:ext uri="{BB962C8B-B14F-4D97-AF65-F5344CB8AC3E}">
        <p14:creationId xmlns:p14="http://schemas.microsoft.com/office/powerpoint/2010/main" val="3330067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down)">
                                      <p:cBhvr>
                                        <p:cTn id="42" dur="580">
                                          <p:stCondLst>
                                            <p:cond delay="0"/>
                                          </p:stCondLst>
                                        </p:cTn>
                                        <p:tgtEl>
                                          <p:spTgt spid="17"/>
                                        </p:tgtEl>
                                      </p:cBhvr>
                                    </p:animEffect>
                                    <p:anim calcmode="lin" valueType="num">
                                      <p:cBhvr>
                                        <p:cTn id="43"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48" dur="26">
                                          <p:stCondLst>
                                            <p:cond delay="650"/>
                                          </p:stCondLst>
                                        </p:cTn>
                                        <p:tgtEl>
                                          <p:spTgt spid="17"/>
                                        </p:tgtEl>
                                      </p:cBhvr>
                                      <p:to x="100000" y="60000"/>
                                    </p:animScale>
                                    <p:animScale>
                                      <p:cBhvr>
                                        <p:cTn id="49" dur="166" decel="50000">
                                          <p:stCondLst>
                                            <p:cond delay="676"/>
                                          </p:stCondLst>
                                        </p:cTn>
                                        <p:tgtEl>
                                          <p:spTgt spid="17"/>
                                        </p:tgtEl>
                                      </p:cBhvr>
                                      <p:to x="100000" y="100000"/>
                                    </p:animScale>
                                    <p:animScale>
                                      <p:cBhvr>
                                        <p:cTn id="50" dur="26">
                                          <p:stCondLst>
                                            <p:cond delay="1312"/>
                                          </p:stCondLst>
                                        </p:cTn>
                                        <p:tgtEl>
                                          <p:spTgt spid="17"/>
                                        </p:tgtEl>
                                      </p:cBhvr>
                                      <p:to x="100000" y="80000"/>
                                    </p:animScale>
                                    <p:animScale>
                                      <p:cBhvr>
                                        <p:cTn id="51" dur="166" decel="50000">
                                          <p:stCondLst>
                                            <p:cond delay="1338"/>
                                          </p:stCondLst>
                                        </p:cTn>
                                        <p:tgtEl>
                                          <p:spTgt spid="17"/>
                                        </p:tgtEl>
                                      </p:cBhvr>
                                      <p:to x="100000" y="100000"/>
                                    </p:animScale>
                                    <p:animScale>
                                      <p:cBhvr>
                                        <p:cTn id="52" dur="26">
                                          <p:stCondLst>
                                            <p:cond delay="1642"/>
                                          </p:stCondLst>
                                        </p:cTn>
                                        <p:tgtEl>
                                          <p:spTgt spid="17"/>
                                        </p:tgtEl>
                                      </p:cBhvr>
                                      <p:to x="100000" y="90000"/>
                                    </p:animScale>
                                    <p:animScale>
                                      <p:cBhvr>
                                        <p:cTn id="53" dur="166" decel="50000">
                                          <p:stCondLst>
                                            <p:cond delay="1668"/>
                                          </p:stCondLst>
                                        </p:cTn>
                                        <p:tgtEl>
                                          <p:spTgt spid="17"/>
                                        </p:tgtEl>
                                      </p:cBhvr>
                                      <p:to x="100000" y="100000"/>
                                    </p:animScale>
                                    <p:animScale>
                                      <p:cBhvr>
                                        <p:cTn id="54" dur="26">
                                          <p:stCondLst>
                                            <p:cond delay="1808"/>
                                          </p:stCondLst>
                                        </p:cTn>
                                        <p:tgtEl>
                                          <p:spTgt spid="17"/>
                                        </p:tgtEl>
                                      </p:cBhvr>
                                      <p:to x="100000" y="95000"/>
                                    </p:animScale>
                                    <p:animScale>
                                      <p:cBhvr>
                                        <p:cTn id="55" dur="166" decel="50000">
                                          <p:stCondLst>
                                            <p:cond delay="1834"/>
                                          </p:stCondLst>
                                        </p:cTn>
                                        <p:tgtEl>
                                          <p:spTgt spid="17"/>
                                        </p:tgtEl>
                                      </p:cBhvr>
                                      <p:to x="100000" y="100000"/>
                                    </p:animScale>
                                  </p:childTnLst>
                                </p:cTn>
                              </p:par>
                            </p:childTnLst>
                          </p:cTn>
                        </p:par>
                      </p:childTnLst>
                    </p:cTn>
                  </p:par>
                  <p:par>
                    <p:cTn id="56" fill="hold">
                      <p:stCondLst>
                        <p:cond delay="indefinite"/>
                      </p:stCondLst>
                      <p:childTnLst>
                        <p:par>
                          <p:cTn id="57" fill="hold">
                            <p:stCondLst>
                              <p:cond delay="0"/>
                            </p:stCondLst>
                            <p:childTnLst>
                              <p:par>
                                <p:cTn id="58" presetID="26" presetClass="entr" presetSubtype="0" fill="hold" grpId="0"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down)">
                                      <p:cBhvr>
                                        <p:cTn id="60" dur="580">
                                          <p:stCondLst>
                                            <p:cond delay="0"/>
                                          </p:stCondLst>
                                        </p:cTn>
                                        <p:tgtEl>
                                          <p:spTgt spid="7"/>
                                        </p:tgtEl>
                                      </p:cBhvr>
                                    </p:animEffect>
                                    <p:anim calcmode="lin" valueType="num">
                                      <p:cBhvr>
                                        <p:cTn id="61"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66" dur="26">
                                          <p:stCondLst>
                                            <p:cond delay="650"/>
                                          </p:stCondLst>
                                        </p:cTn>
                                        <p:tgtEl>
                                          <p:spTgt spid="7"/>
                                        </p:tgtEl>
                                      </p:cBhvr>
                                      <p:to x="100000" y="60000"/>
                                    </p:animScale>
                                    <p:animScale>
                                      <p:cBhvr>
                                        <p:cTn id="67" dur="166" decel="50000">
                                          <p:stCondLst>
                                            <p:cond delay="676"/>
                                          </p:stCondLst>
                                        </p:cTn>
                                        <p:tgtEl>
                                          <p:spTgt spid="7"/>
                                        </p:tgtEl>
                                      </p:cBhvr>
                                      <p:to x="100000" y="100000"/>
                                    </p:animScale>
                                    <p:animScale>
                                      <p:cBhvr>
                                        <p:cTn id="68" dur="26">
                                          <p:stCondLst>
                                            <p:cond delay="1312"/>
                                          </p:stCondLst>
                                        </p:cTn>
                                        <p:tgtEl>
                                          <p:spTgt spid="7"/>
                                        </p:tgtEl>
                                      </p:cBhvr>
                                      <p:to x="100000" y="80000"/>
                                    </p:animScale>
                                    <p:animScale>
                                      <p:cBhvr>
                                        <p:cTn id="69" dur="166" decel="50000">
                                          <p:stCondLst>
                                            <p:cond delay="1338"/>
                                          </p:stCondLst>
                                        </p:cTn>
                                        <p:tgtEl>
                                          <p:spTgt spid="7"/>
                                        </p:tgtEl>
                                      </p:cBhvr>
                                      <p:to x="100000" y="100000"/>
                                    </p:animScale>
                                    <p:animScale>
                                      <p:cBhvr>
                                        <p:cTn id="70" dur="26">
                                          <p:stCondLst>
                                            <p:cond delay="1642"/>
                                          </p:stCondLst>
                                        </p:cTn>
                                        <p:tgtEl>
                                          <p:spTgt spid="7"/>
                                        </p:tgtEl>
                                      </p:cBhvr>
                                      <p:to x="100000" y="90000"/>
                                    </p:animScale>
                                    <p:animScale>
                                      <p:cBhvr>
                                        <p:cTn id="71" dur="166" decel="50000">
                                          <p:stCondLst>
                                            <p:cond delay="1668"/>
                                          </p:stCondLst>
                                        </p:cTn>
                                        <p:tgtEl>
                                          <p:spTgt spid="7"/>
                                        </p:tgtEl>
                                      </p:cBhvr>
                                      <p:to x="100000" y="100000"/>
                                    </p:animScale>
                                    <p:animScale>
                                      <p:cBhvr>
                                        <p:cTn id="72" dur="26">
                                          <p:stCondLst>
                                            <p:cond delay="1808"/>
                                          </p:stCondLst>
                                        </p:cTn>
                                        <p:tgtEl>
                                          <p:spTgt spid="7"/>
                                        </p:tgtEl>
                                      </p:cBhvr>
                                      <p:to x="100000" y="95000"/>
                                    </p:animScale>
                                    <p:animScale>
                                      <p:cBhvr>
                                        <p:cTn id="73"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animBg="1"/>
      <p:bldP spid="16" grpId="0" animBg="1"/>
      <p:bldP spid="17" grpId="0"/>
      <p:bldP spid="12" grpId="0" animBg="1"/>
      <p:bldP spid="13" grpId="0" animBg="1"/>
      <p:bldP spid="15"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t="2828" b="13944"/>
          <a:stretch/>
        </p:blipFill>
        <p:spPr>
          <a:xfrm>
            <a:off x="92267" y="57577"/>
            <a:ext cx="6058733" cy="6723422"/>
          </a:xfrm>
          <a:prstGeom prst="rect">
            <a:avLst/>
          </a:prstGeom>
        </p:spPr>
      </p:pic>
      <p:sp>
        <p:nvSpPr>
          <p:cNvPr id="6" name="矩形 11"/>
          <p:cNvSpPr>
            <a:spLocks noChangeArrowheads="1"/>
          </p:cNvSpPr>
          <p:nvPr/>
        </p:nvSpPr>
        <p:spPr bwMode="auto">
          <a:xfrm>
            <a:off x="5997725" y="1292731"/>
            <a:ext cx="544612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600" dirty="0">
                <a:solidFill>
                  <a:srgbClr val="262626"/>
                </a:solidFill>
                <a:latin typeface="黑体" panose="02010609060101010101" pitchFamily="49" charset="-122"/>
                <a:ea typeface="黑体" panose="02010609060101010101" pitchFamily="49" charset="-122"/>
                <a:sym typeface="微软雅黑" panose="020B0503020204020204" pitchFamily="34" charset="-122"/>
              </a:rPr>
              <a:t>明清君主专制不断强化</a:t>
            </a:r>
            <a:endParaRPr lang="zh-CN" altLang="en-US" sz="3600" dirty="0">
              <a:latin typeface="黑体" panose="02010609060101010101" pitchFamily="49" charset="-122"/>
              <a:ea typeface="黑体" panose="02010609060101010101" pitchFamily="49" charset="-122"/>
              <a:sym typeface="Calibri" panose="020F0502020204030204" pitchFamily="34" charset="0"/>
            </a:endParaRPr>
          </a:p>
        </p:txBody>
      </p:sp>
      <p:sp>
        <p:nvSpPr>
          <p:cNvPr id="7" name="矩形 12"/>
          <p:cNvSpPr>
            <a:spLocks noChangeArrowheads="1"/>
          </p:cNvSpPr>
          <p:nvPr/>
        </p:nvSpPr>
        <p:spPr bwMode="auto">
          <a:xfrm>
            <a:off x="6357910" y="4297184"/>
            <a:ext cx="529910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dirty="0">
                <a:solidFill>
                  <a:srgbClr val="262626"/>
                </a:solidFill>
                <a:latin typeface="黑体" panose="02010609060101010101" pitchFamily="49" charset="-122"/>
                <a:ea typeface="黑体" panose="02010609060101010101" pitchFamily="49" charset="-122"/>
                <a:sym typeface="微软雅黑" panose="020B0503020204020204" pitchFamily="34" charset="-122"/>
              </a:rPr>
              <a:t>清朝对西藏、新疆、台湾及附属岛屿等有效管辖</a:t>
            </a:r>
            <a:endParaRPr lang="zh-CN" altLang="en-US" sz="3600" dirty="0">
              <a:latin typeface="黑体" panose="02010609060101010101" pitchFamily="49" charset="-122"/>
              <a:ea typeface="黑体" panose="02010609060101010101" pitchFamily="49" charset="-122"/>
              <a:sym typeface="Calibri" panose="020F0502020204030204" pitchFamily="34" charset="0"/>
            </a:endParaRPr>
          </a:p>
        </p:txBody>
      </p:sp>
      <p:sp>
        <p:nvSpPr>
          <p:cNvPr id="8" name="文本框 16"/>
          <p:cNvSpPr txBox="1">
            <a:spLocks noChangeArrowheads="1"/>
          </p:cNvSpPr>
          <p:nvPr/>
        </p:nvSpPr>
        <p:spPr bwMode="auto">
          <a:xfrm>
            <a:off x="9831388" y="5497513"/>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b="1" dirty="0">
                <a:solidFill>
                  <a:srgbClr val="FF0000"/>
                </a:solidFill>
                <a:latin typeface="黑体" panose="02010609060101010101" pitchFamily="49" charset="-122"/>
                <a:ea typeface="黑体" panose="02010609060101010101" pitchFamily="49" charset="-122"/>
                <a:sym typeface="Calibri" panose="020F0502020204030204" pitchFamily="34" charset="0"/>
              </a:rPr>
              <a:t>民族关系</a:t>
            </a:r>
          </a:p>
        </p:txBody>
      </p:sp>
      <p:sp>
        <p:nvSpPr>
          <p:cNvPr id="9" name="矩形 13"/>
          <p:cNvSpPr>
            <a:spLocks noChangeArrowheads="1"/>
          </p:cNvSpPr>
          <p:nvPr/>
        </p:nvSpPr>
        <p:spPr bwMode="auto">
          <a:xfrm>
            <a:off x="6179664" y="2768382"/>
            <a:ext cx="282779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600" dirty="0">
                <a:solidFill>
                  <a:srgbClr val="262626"/>
                </a:solidFill>
                <a:latin typeface="黑体" panose="02010609060101010101" pitchFamily="49" charset="-122"/>
                <a:ea typeface="黑体" panose="02010609060101010101" pitchFamily="49" charset="-122"/>
                <a:sym typeface="微软雅黑" panose="020B0503020204020204" pitchFamily="34" charset="-122"/>
              </a:rPr>
              <a:t>郑和下西洋</a:t>
            </a:r>
            <a:endParaRPr lang="zh-CN" altLang="en-US" sz="3600" dirty="0">
              <a:latin typeface="黑体" panose="02010609060101010101" pitchFamily="49" charset="-122"/>
              <a:ea typeface="黑体" panose="02010609060101010101" pitchFamily="49" charset="-122"/>
              <a:sym typeface="Calibri" panose="020F0502020204030204" pitchFamily="34" charset="0"/>
            </a:endParaRPr>
          </a:p>
        </p:txBody>
      </p:sp>
      <p:sp>
        <p:nvSpPr>
          <p:cNvPr id="10" name="文本框 1"/>
          <p:cNvSpPr txBox="1">
            <a:spLocks noChangeArrowheads="1"/>
          </p:cNvSpPr>
          <p:nvPr/>
        </p:nvSpPr>
        <p:spPr bwMode="auto">
          <a:xfrm>
            <a:off x="10650538" y="1945233"/>
            <a:ext cx="11079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b="1" dirty="0">
                <a:solidFill>
                  <a:srgbClr val="FF0000"/>
                </a:solidFill>
                <a:latin typeface="黑体" panose="02010609060101010101" pitchFamily="49" charset="-122"/>
                <a:ea typeface="黑体" panose="02010609060101010101" pitchFamily="49" charset="-122"/>
                <a:sym typeface="Calibri" panose="020F0502020204030204" pitchFamily="34" charset="0"/>
              </a:rPr>
              <a:t>政治</a:t>
            </a:r>
          </a:p>
        </p:txBody>
      </p:sp>
      <p:sp>
        <p:nvSpPr>
          <p:cNvPr id="11" name="文本框 15"/>
          <p:cNvSpPr txBox="1">
            <a:spLocks noChangeArrowheads="1"/>
          </p:cNvSpPr>
          <p:nvPr/>
        </p:nvSpPr>
        <p:spPr bwMode="auto">
          <a:xfrm>
            <a:off x="9831387" y="3091547"/>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b="1" dirty="0">
                <a:solidFill>
                  <a:srgbClr val="FF0000"/>
                </a:solidFill>
                <a:latin typeface="黑体" panose="02010609060101010101" pitchFamily="49" charset="-122"/>
                <a:ea typeface="黑体" panose="02010609060101010101" pitchFamily="49" charset="-122"/>
                <a:sym typeface="Calibri" panose="020F0502020204030204" pitchFamily="34" charset="0"/>
              </a:rPr>
              <a:t>对外关系</a:t>
            </a: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062" y="1751660"/>
            <a:ext cx="5037473" cy="52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直接连接符 12"/>
          <p:cNvCxnSpPr/>
          <p:nvPr/>
        </p:nvCxnSpPr>
        <p:spPr>
          <a:xfrm flipV="1">
            <a:off x="2740025" y="2584450"/>
            <a:ext cx="3179510" cy="2083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1692275" y="3706813"/>
            <a:ext cx="4227260" cy="3517"/>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36714" y="4095416"/>
            <a:ext cx="1190625"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853656" y="5271803"/>
            <a:ext cx="1873250"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387350" y="5592278"/>
            <a:ext cx="1547328" cy="25366"/>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605271" y="4095416"/>
            <a:ext cx="1314264"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305843" y="5592278"/>
            <a:ext cx="3517441" cy="12683"/>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81681" y="5967714"/>
            <a:ext cx="3167062"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172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500"/>
                                        <p:tgtEl>
                                          <p:spTgt spid="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fade">
                                      <p:cBhvr>
                                        <p:cTn id="62" dur="500"/>
                                        <p:tgtEl>
                                          <p:spTgt spid="1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fade">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fade">
                                      <p:cBhvr>
                                        <p:cTn id="7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ChangeArrowheads="1"/>
          </p:cNvSpPr>
          <p:nvPr/>
        </p:nvSpPr>
        <p:spPr bwMode="auto">
          <a:xfrm>
            <a:off x="2837438" y="950104"/>
            <a:ext cx="368895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zh-CN" altLang="en-US" sz="3200" b="1" dirty="0">
                <a:latin typeface="楷体" panose="02010609060101010101" pitchFamily="49" charset="-122"/>
                <a:ea typeface="楷体" panose="02010609060101010101" pitchFamily="49" charset="-122"/>
              </a:rPr>
              <a:t>明朝：</a:t>
            </a:r>
            <a:endParaRPr lang="en-US" altLang="zh-CN" sz="3200" b="1" dirty="0">
              <a:latin typeface="楷体" panose="02010609060101010101" pitchFamily="49" charset="-122"/>
              <a:ea typeface="楷体" panose="02010609060101010101" pitchFamily="49" charset="-122"/>
            </a:endParaRPr>
          </a:p>
          <a:p>
            <a:pPr eaLnBrk="1" hangingPunct="1"/>
            <a:r>
              <a:rPr lang="zh-CN" altLang="en-US" sz="3200" b="1" dirty="0">
                <a:solidFill>
                  <a:srgbClr val="0000FF"/>
                </a:solidFill>
                <a:latin typeface="黑体" panose="02010609060101010101" pitchFamily="49" charset="-122"/>
                <a:ea typeface="黑体" panose="02010609060101010101" pitchFamily="49" charset="-122"/>
              </a:rPr>
              <a:t>在中央，废丞相，权分六部</a:t>
            </a:r>
          </a:p>
        </p:txBody>
      </p:sp>
      <p:sp>
        <p:nvSpPr>
          <p:cNvPr id="5" name="文本框 1"/>
          <p:cNvSpPr txBox="1">
            <a:spLocks noChangeArrowheads="1"/>
          </p:cNvSpPr>
          <p:nvPr/>
        </p:nvSpPr>
        <p:spPr bwMode="auto">
          <a:xfrm>
            <a:off x="151712" y="138466"/>
            <a:ext cx="69415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rgbClr val="FF0000"/>
                </a:solidFill>
                <a:latin typeface="黑体" panose="02010609060101010101" pitchFamily="49" charset="-122"/>
                <a:ea typeface="黑体" panose="02010609060101010101" pitchFamily="49" charset="-122"/>
                <a:sym typeface="Calibri" panose="020F0502020204030204" pitchFamily="34" charset="0"/>
              </a:rPr>
              <a:t>1.</a:t>
            </a:r>
            <a:r>
              <a:rPr lang="zh-CN" altLang="en-US" sz="3600" b="1" dirty="0">
                <a:solidFill>
                  <a:srgbClr val="FF0000"/>
                </a:solidFill>
                <a:latin typeface="黑体" panose="02010609060101010101" pitchFamily="49" charset="-122"/>
                <a:ea typeface="黑体" panose="02010609060101010101" pitchFamily="49" charset="-122"/>
                <a:sym typeface="Calibri" panose="020F0502020204030204" pitchFamily="34" charset="0"/>
              </a:rPr>
              <a:t>政治：</a:t>
            </a:r>
            <a:r>
              <a:rPr lang="zh-CN" altLang="en-US" sz="3600" dirty="0">
                <a:solidFill>
                  <a:srgbClr val="262626"/>
                </a:solidFill>
                <a:latin typeface="黑体" panose="02010609060101010101" pitchFamily="49" charset="-122"/>
                <a:ea typeface="黑体" panose="02010609060101010101" pitchFamily="49" charset="-122"/>
                <a:sym typeface="微软雅黑" panose="020B0503020204020204" pitchFamily="34" charset="-122"/>
              </a:rPr>
              <a:t>明清君主专制不断强化</a:t>
            </a:r>
            <a:endParaRPr lang="zh-CN" altLang="en-US" sz="3600" dirty="0">
              <a:latin typeface="黑体" panose="02010609060101010101" pitchFamily="49" charset="-122"/>
              <a:ea typeface="黑体" panose="02010609060101010101" pitchFamily="49" charset="-122"/>
              <a:sym typeface="Calibri" panose="020F0502020204030204" pitchFamily="34" charset="0"/>
            </a:endParaRPr>
          </a:p>
        </p:txBody>
      </p:sp>
      <p:sp>
        <p:nvSpPr>
          <p:cNvPr id="6" name="矩形 11"/>
          <p:cNvSpPr>
            <a:spLocks noChangeArrowheads="1"/>
          </p:cNvSpPr>
          <p:nvPr/>
        </p:nvSpPr>
        <p:spPr bwMode="auto">
          <a:xfrm>
            <a:off x="377875" y="2338262"/>
            <a:ext cx="15183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dirty="0">
                <a:solidFill>
                  <a:srgbClr val="262626"/>
                </a:solidFill>
                <a:latin typeface="黑体" panose="02010609060101010101" pitchFamily="49" charset="-122"/>
                <a:ea typeface="黑体" panose="02010609060101010101" pitchFamily="49" charset="-122"/>
                <a:sym typeface="微软雅黑" panose="020B0503020204020204" pitchFamily="34" charset="-122"/>
              </a:rPr>
              <a:t>措施？</a:t>
            </a:r>
            <a:endParaRPr lang="zh-CN" altLang="en-US" sz="3600" dirty="0">
              <a:latin typeface="黑体" panose="02010609060101010101" pitchFamily="49" charset="-122"/>
              <a:ea typeface="黑体" panose="02010609060101010101" pitchFamily="49" charset="-122"/>
              <a:sym typeface="Calibri" panose="020F0502020204030204" pitchFamily="34" charset="0"/>
            </a:endParaRPr>
          </a:p>
        </p:txBody>
      </p:sp>
      <p:pic>
        <p:nvPicPr>
          <p:cNvPr id="8" name="图片 7"/>
          <p:cNvPicPr>
            <a:picLocks noChangeAspect="1"/>
          </p:cNvPicPr>
          <p:nvPr/>
        </p:nvPicPr>
        <p:blipFill rotWithShape="1">
          <a:blip r:embed="rId2" cstate="print">
            <a:extLst>
              <a:ext uri="{28A0092B-C50C-407E-A947-70E740481C1C}">
                <a14:useLocalDpi xmlns:a14="http://schemas.microsoft.com/office/drawing/2010/main" val="0"/>
              </a:ext>
            </a:extLst>
          </a:blip>
          <a:srcRect l="3005" t="44211" r="3731" b="17703"/>
          <a:stretch/>
        </p:blipFill>
        <p:spPr>
          <a:xfrm>
            <a:off x="6685856" y="4874211"/>
            <a:ext cx="4942922" cy="1513958"/>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9868" y="2751395"/>
            <a:ext cx="1840342" cy="1945705"/>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7960" y="1031921"/>
            <a:ext cx="5038725" cy="1562100"/>
          </a:xfrm>
          <a:prstGeom prst="rect">
            <a:avLst/>
          </a:prstGeom>
        </p:spPr>
      </p:pic>
      <p:sp>
        <p:nvSpPr>
          <p:cNvPr id="11" name="左箭头 10"/>
          <p:cNvSpPr/>
          <p:nvPr/>
        </p:nvSpPr>
        <p:spPr>
          <a:xfrm>
            <a:off x="6175338" y="1734934"/>
            <a:ext cx="422622" cy="156074"/>
          </a:xfrm>
          <a:prstGeom prst="leftArrow">
            <a:avLst/>
          </a:prstGeom>
          <a:solidFill>
            <a:srgbClr val="0000F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 name="椭圆 12"/>
          <p:cNvSpPr/>
          <p:nvPr/>
        </p:nvSpPr>
        <p:spPr>
          <a:xfrm>
            <a:off x="9951868" y="2160708"/>
            <a:ext cx="1067262" cy="355107"/>
          </a:xfrm>
          <a:prstGeom prst="ellipse">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9383697" y="1475620"/>
            <a:ext cx="1136342" cy="355107"/>
          </a:xfrm>
          <a:prstGeom prst="ellipse">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左箭头 14"/>
          <p:cNvSpPr/>
          <p:nvPr/>
        </p:nvSpPr>
        <p:spPr>
          <a:xfrm>
            <a:off x="9248491" y="3516865"/>
            <a:ext cx="422622" cy="156074"/>
          </a:xfrm>
          <a:prstGeom prst="leftArrow">
            <a:avLst/>
          </a:prstGeom>
          <a:solidFill>
            <a:srgbClr val="0000F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6" name="Rectangle 11"/>
          <p:cNvSpPr>
            <a:spLocks noChangeArrowheads="1"/>
          </p:cNvSpPr>
          <p:nvPr/>
        </p:nvSpPr>
        <p:spPr bwMode="auto">
          <a:xfrm>
            <a:off x="2937971" y="5124452"/>
            <a:ext cx="34486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zh-CN" altLang="en-US" sz="3200" b="1" dirty="0">
                <a:latin typeface="楷体" panose="02010609060101010101" pitchFamily="49" charset="-122"/>
                <a:ea typeface="楷体" panose="02010609060101010101" pitchFamily="49" charset="-122"/>
              </a:rPr>
              <a:t>明朝：</a:t>
            </a:r>
            <a:r>
              <a:rPr lang="zh-CN" altLang="en-US" sz="3200" b="1" dirty="0">
                <a:solidFill>
                  <a:srgbClr val="0000FF"/>
                </a:solidFill>
                <a:latin typeface="黑体" panose="02010609060101010101" pitchFamily="49" charset="-122"/>
                <a:ea typeface="黑体" panose="02010609060101010101" pitchFamily="49" charset="-122"/>
              </a:rPr>
              <a:t>八股取士</a:t>
            </a:r>
          </a:p>
        </p:txBody>
      </p:sp>
      <p:sp>
        <p:nvSpPr>
          <p:cNvPr id="17" name="左箭头 16"/>
          <p:cNvSpPr/>
          <p:nvPr/>
        </p:nvSpPr>
        <p:spPr>
          <a:xfrm>
            <a:off x="6263234" y="5553153"/>
            <a:ext cx="422622" cy="156074"/>
          </a:xfrm>
          <a:prstGeom prst="leftArrow">
            <a:avLst/>
          </a:prstGeom>
          <a:solidFill>
            <a:srgbClr val="0000F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8" name="Rectangle 11"/>
          <p:cNvSpPr>
            <a:spLocks noChangeArrowheads="1"/>
          </p:cNvSpPr>
          <p:nvPr/>
        </p:nvSpPr>
        <p:spPr bwMode="auto">
          <a:xfrm>
            <a:off x="6597960" y="3304594"/>
            <a:ext cx="340902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zh-CN" altLang="en-US" sz="3200" b="1" dirty="0">
                <a:latin typeface="楷体" panose="02010609060101010101" pitchFamily="49" charset="-122"/>
                <a:ea typeface="楷体" panose="02010609060101010101" pitchFamily="49" charset="-122"/>
              </a:rPr>
              <a:t>明朝：</a:t>
            </a:r>
            <a:endParaRPr lang="en-US" altLang="zh-CN" sz="3200" b="1" dirty="0">
              <a:latin typeface="楷体" panose="02010609060101010101" pitchFamily="49" charset="-122"/>
              <a:ea typeface="楷体" panose="02010609060101010101" pitchFamily="49" charset="-122"/>
            </a:endParaRPr>
          </a:p>
          <a:p>
            <a:pPr eaLnBrk="1" hangingPunct="1"/>
            <a:r>
              <a:rPr lang="zh-CN" altLang="en-US" sz="3200" b="1" dirty="0">
                <a:solidFill>
                  <a:srgbClr val="0000FF"/>
                </a:solidFill>
                <a:latin typeface="黑体" panose="02010609060101010101" pitchFamily="49" charset="-122"/>
                <a:ea typeface="黑体" panose="02010609060101010101" pitchFamily="49" charset="-122"/>
              </a:rPr>
              <a:t>设厂卫特务机构</a:t>
            </a:r>
          </a:p>
        </p:txBody>
      </p:sp>
      <p:sp>
        <p:nvSpPr>
          <p:cNvPr id="20" name="Rectangle 11"/>
          <p:cNvSpPr>
            <a:spLocks noChangeArrowheads="1"/>
          </p:cNvSpPr>
          <p:nvPr/>
        </p:nvSpPr>
        <p:spPr bwMode="auto">
          <a:xfrm>
            <a:off x="2059619" y="5803394"/>
            <a:ext cx="420361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zh-CN" altLang="en-US" sz="3200" b="1" dirty="0">
                <a:latin typeface="楷体" panose="02010609060101010101" pitchFamily="49" charset="-122"/>
                <a:ea typeface="楷体" panose="02010609060101010101" pitchFamily="49" charset="-122"/>
              </a:rPr>
              <a:t>脱离实际，禁锢思想</a:t>
            </a:r>
          </a:p>
        </p:txBody>
      </p:sp>
      <p:sp>
        <p:nvSpPr>
          <p:cNvPr id="19" name="Rectangle 11"/>
          <p:cNvSpPr>
            <a:spLocks noChangeArrowheads="1"/>
          </p:cNvSpPr>
          <p:nvPr/>
        </p:nvSpPr>
        <p:spPr bwMode="auto">
          <a:xfrm>
            <a:off x="2765868" y="2445984"/>
            <a:ext cx="3113971"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zh-CN" altLang="en-US" sz="3200" b="1" dirty="0">
                <a:solidFill>
                  <a:srgbClr val="0000FF"/>
                </a:solidFill>
                <a:latin typeface="黑体" panose="02010609060101010101" pitchFamily="49" charset="-122"/>
                <a:ea typeface="黑体" panose="02010609060101010101" pitchFamily="49" charset="-122"/>
              </a:rPr>
              <a:t>在地方，废行中书省，设“三司”</a:t>
            </a:r>
          </a:p>
        </p:txBody>
      </p:sp>
    </p:spTree>
    <p:extLst>
      <p:ext uri="{BB962C8B-B14F-4D97-AF65-F5344CB8AC3E}">
        <p14:creationId xmlns:p14="http://schemas.microsoft.com/office/powerpoint/2010/main" val="153210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randombar(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1+#ppt_w/2"/>
                                          </p:val>
                                        </p:tav>
                                        <p:tav tm="100000">
                                          <p:val>
                                            <p:strVal val="#ppt_x"/>
                                          </p:val>
                                        </p:tav>
                                      </p:tavLst>
                                    </p:anim>
                                    <p:anim calcmode="lin" valueType="num">
                                      <p:cBhvr additive="base">
                                        <p:cTn id="3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randombar(horizontal)">
                                      <p:cBhvr>
                                        <p:cTn id="43" dur="500"/>
                                        <p:tgtEl>
                                          <p:spTgt spid="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randombar(horizontal)">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randombar(horizontal)">
                                      <p:cBhvr>
                                        <p:cTn id="63" dur="500"/>
                                        <p:tgtEl>
                                          <p:spTgt spid="1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P spid="11" grpId="0" animBg="1"/>
      <p:bldP spid="13" grpId="0" animBg="1"/>
      <p:bldP spid="14" grpId="0" animBg="1"/>
      <p:bldP spid="15" grpId="0" animBg="1"/>
      <p:bldP spid="16" grpId="0"/>
      <p:bldP spid="17" grpId="0" animBg="1"/>
      <p:bldP spid="18" grpId="0"/>
      <p:bldP spid="20"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1"/>
          <p:cNvSpPr>
            <a:spLocks noChangeArrowheads="1"/>
          </p:cNvSpPr>
          <p:nvPr/>
        </p:nvSpPr>
        <p:spPr bwMode="auto">
          <a:xfrm>
            <a:off x="519917" y="3030720"/>
            <a:ext cx="236532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dirty="0">
                <a:solidFill>
                  <a:srgbClr val="262626"/>
                </a:solidFill>
                <a:latin typeface="黑体" panose="02010609060101010101" pitchFamily="49" charset="-122"/>
                <a:ea typeface="黑体" panose="02010609060101010101" pitchFamily="49" charset="-122"/>
                <a:sym typeface="微软雅黑" panose="020B0503020204020204" pitchFamily="34" charset="-122"/>
              </a:rPr>
              <a:t>明朝加强君主专制的措施</a:t>
            </a:r>
            <a:endParaRPr lang="zh-CN" altLang="en-US" sz="3600" dirty="0">
              <a:latin typeface="黑体" panose="02010609060101010101" pitchFamily="49" charset="-122"/>
              <a:ea typeface="黑体" panose="02010609060101010101" pitchFamily="49" charset="-122"/>
              <a:sym typeface="Calibri" panose="020F0502020204030204" pitchFamily="34" charset="0"/>
            </a:endParaRPr>
          </a:p>
        </p:txBody>
      </p:sp>
      <p:sp>
        <p:nvSpPr>
          <p:cNvPr id="12" name="Rectangle 11"/>
          <p:cNvSpPr>
            <a:spLocks noChangeArrowheads="1"/>
          </p:cNvSpPr>
          <p:nvPr/>
        </p:nvSpPr>
        <p:spPr bwMode="auto">
          <a:xfrm>
            <a:off x="3143817" y="1621328"/>
            <a:ext cx="601793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zh-CN" altLang="en-US" sz="3200" b="1" dirty="0">
                <a:latin typeface="黑体" panose="02010609060101010101" pitchFamily="49" charset="-122"/>
                <a:ea typeface="黑体" panose="02010609060101010101" pitchFamily="49" charset="-122"/>
              </a:rPr>
              <a:t>在中央，废丞相，权分六部</a:t>
            </a:r>
            <a:endParaRPr lang="en-US" altLang="zh-CN" sz="3200" b="1" dirty="0">
              <a:latin typeface="黑体" panose="02010609060101010101" pitchFamily="49" charset="-122"/>
              <a:ea typeface="黑体" panose="02010609060101010101" pitchFamily="49" charset="-122"/>
            </a:endParaRPr>
          </a:p>
          <a:p>
            <a:r>
              <a:rPr lang="zh-CN" altLang="en-US" sz="3200" b="1" dirty="0">
                <a:latin typeface="黑体" panose="02010609060101010101" pitchFamily="49" charset="-122"/>
                <a:ea typeface="黑体" panose="02010609060101010101" pitchFamily="49" charset="-122"/>
              </a:rPr>
              <a:t>在地方，废行中书省，设“三司”</a:t>
            </a:r>
          </a:p>
          <a:p>
            <a:pPr eaLnBrk="1" hangingPunct="1"/>
            <a:endParaRPr lang="zh-CN" altLang="en-US" sz="3200" b="1" dirty="0">
              <a:latin typeface="黑体" panose="02010609060101010101" pitchFamily="49" charset="-122"/>
              <a:ea typeface="黑体" panose="02010609060101010101" pitchFamily="49" charset="-122"/>
            </a:endParaRPr>
          </a:p>
        </p:txBody>
      </p:sp>
      <p:sp>
        <p:nvSpPr>
          <p:cNvPr id="16" name="Rectangle 11"/>
          <p:cNvSpPr>
            <a:spLocks noChangeArrowheads="1"/>
          </p:cNvSpPr>
          <p:nvPr/>
        </p:nvSpPr>
        <p:spPr bwMode="auto">
          <a:xfrm>
            <a:off x="3143816" y="4492658"/>
            <a:ext cx="34486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zh-CN" altLang="en-US" sz="3200" b="1" dirty="0">
                <a:latin typeface="黑体" panose="02010609060101010101" pitchFamily="49" charset="-122"/>
                <a:ea typeface="黑体" panose="02010609060101010101" pitchFamily="49" charset="-122"/>
              </a:rPr>
              <a:t>八股取士</a:t>
            </a:r>
          </a:p>
        </p:txBody>
      </p:sp>
      <p:sp>
        <p:nvSpPr>
          <p:cNvPr id="18" name="Rectangle 11"/>
          <p:cNvSpPr>
            <a:spLocks noChangeArrowheads="1"/>
          </p:cNvSpPr>
          <p:nvPr/>
        </p:nvSpPr>
        <p:spPr bwMode="auto">
          <a:xfrm>
            <a:off x="3143817" y="3356954"/>
            <a:ext cx="411166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zh-CN" altLang="en-US" sz="3200" b="1" dirty="0">
                <a:latin typeface="黑体" panose="02010609060101010101" pitchFamily="49" charset="-122"/>
                <a:ea typeface="黑体" panose="02010609060101010101" pitchFamily="49" charset="-122"/>
              </a:rPr>
              <a:t>设厂卫特务机构</a:t>
            </a:r>
          </a:p>
        </p:txBody>
      </p:sp>
      <p:sp>
        <p:nvSpPr>
          <p:cNvPr id="19" name="自选图形 101"/>
          <p:cNvSpPr>
            <a:spLocks/>
          </p:cNvSpPr>
          <p:nvPr/>
        </p:nvSpPr>
        <p:spPr bwMode="auto">
          <a:xfrm>
            <a:off x="2589885" y="1913717"/>
            <a:ext cx="393011" cy="2871330"/>
          </a:xfrm>
          <a:prstGeom prst="leftBrace">
            <a:avLst>
              <a:gd name="adj1" fmla="val 85417"/>
              <a:gd name="adj2" fmla="val 50000"/>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文本框 1"/>
          <p:cNvSpPr txBox="1">
            <a:spLocks noChangeArrowheads="1"/>
          </p:cNvSpPr>
          <p:nvPr/>
        </p:nvSpPr>
        <p:spPr bwMode="auto">
          <a:xfrm>
            <a:off x="151712" y="138466"/>
            <a:ext cx="69415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rgbClr val="FF0000"/>
                </a:solidFill>
                <a:latin typeface="黑体" panose="02010609060101010101" pitchFamily="49" charset="-122"/>
                <a:ea typeface="黑体" panose="02010609060101010101" pitchFamily="49" charset="-122"/>
                <a:sym typeface="Calibri" panose="020F0502020204030204" pitchFamily="34" charset="0"/>
              </a:rPr>
              <a:t>1.</a:t>
            </a:r>
            <a:r>
              <a:rPr lang="zh-CN" altLang="en-US" sz="3600" b="1" dirty="0">
                <a:solidFill>
                  <a:srgbClr val="FF0000"/>
                </a:solidFill>
                <a:latin typeface="黑体" panose="02010609060101010101" pitchFamily="49" charset="-122"/>
                <a:ea typeface="黑体" panose="02010609060101010101" pitchFamily="49" charset="-122"/>
                <a:sym typeface="Calibri" panose="020F0502020204030204" pitchFamily="34" charset="0"/>
              </a:rPr>
              <a:t>政治：</a:t>
            </a:r>
            <a:r>
              <a:rPr lang="zh-CN" altLang="en-US" sz="3600" dirty="0">
                <a:solidFill>
                  <a:srgbClr val="262626"/>
                </a:solidFill>
                <a:latin typeface="黑体" panose="02010609060101010101" pitchFamily="49" charset="-122"/>
                <a:ea typeface="黑体" panose="02010609060101010101" pitchFamily="49" charset="-122"/>
                <a:sym typeface="微软雅黑" panose="020B0503020204020204" pitchFamily="34" charset="-122"/>
              </a:rPr>
              <a:t>明清君主专制不断强化</a:t>
            </a:r>
            <a:endParaRPr lang="zh-CN" altLang="en-US" sz="3600" dirty="0">
              <a:latin typeface="黑体" panose="02010609060101010101" pitchFamily="49" charset="-122"/>
              <a:ea typeface="黑体" panose="02010609060101010101" pitchFamily="49" charset="-122"/>
              <a:sym typeface="Calibri" panose="020F0502020204030204" pitchFamily="34" charset="0"/>
            </a:endParaRPr>
          </a:p>
        </p:txBody>
      </p:sp>
    </p:spTree>
    <p:extLst>
      <p:ext uri="{BB962C8B-B14F-4D97-AF65-F5344CB8AC3E}">
        <p14:creationId xmlns:p14="http://schemas.microsoft.com/office/powerpoint/2010/main" val="37382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4802817" y="1035465"/>
            <a:ext cx="7330091" cy="2366920"/>
            <a:chOff x="4802817" y="1035465"/>
            <a:chExt cx="7330091" cy="2366920"/>
          </a:xfrm>
        </p:grpSpPr>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4651" t="3401" r="3984" b="48616"/>
            <a:stretch/>
          </p:blipFill>
          <p:spPr>
            <a:xfrm>
              <a:off x="7750359" y="1035465"/>
              <a:ext cx="4382549" cy="2077258"/>
            </a:xfrm>
            <a:prstGeom prst="rect">
              <a:avLst/>
            </a:prstGeom>
          </p:spPr>
        </p:pic>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r="1824"/>
            <a:stretch/>
          </p:blipFill>
          <p:spPr>
            <a:xfrm>
              <a:off x="4802817" y="1035465"/>
              <a:ext cx="2947386" cy="2366920"/>
            </a:xfrm>
            <a:prstGeom prst="rect">
              <a:avLst/>
            </a:prstGeom>
          </p:spPr>
        </p:pic>
      </p:grpSp>
      <p:pic>
        <p:nvPicPr>
          <p:cNvPr id="16" name="图片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7946" y="3760039"/>
            <a:ext cx="7188046" cy="2480830"/>
          </a:xfrm>
          <a:prstGeom prst="rect">
            <a:avLst/>
          </a:prstGeom>
        </p:spPr>
      </p:pic>
      <p:sp>
        <p:nvSpPr>
          <p:cNvPr id="10" name="Rectangle 11"/>
          <p:cNvSpPr>
            <a:spLocks noChangeArrowheads="1"/>
          </p:cNvSpPr>
          <p:nvPr/>
        </p:nvSpPr>
        <p:spPr bwMode="auto">
          <a:xfrm>
            <a:off x="1115824" y="1594328"/>
            <a:ext cx="36941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zh-CN" altLang="en-US" sz="3200" b="1" dirty="0">
                <a:solidFill>
                  <a:srgbClr val="0000FF"/>
                </a:solidFill>
                <a:latin typeface="黑体" panose="02010609060101010101" pitchFamily="49" charset="-122"/>
                <a:ea typeface="黑体" panose="02010609060101010101" pitchFamily="49" charset="-122"/>
              </a:rPr>
              <a:t>雍正时设立军机处</a:t>
            </a:r>
          </a:p>
        </p:txBody>
      </p:sp>
      <p:sp>
        <p:nvSpPr>
          <p:cNvPr id="13" name="Rectangle 11"/>
          <p:cNvSpPr>
            <a:spLocks noChangeArrowheads="1"/>
          </p:cNvSpPr>
          <p:nvPr/>
        </p:nvSpPr>
        <p:spPr bwMode="auto">
          <a:xfrm>
            <a:off x="975345" y="2263553"/>
            <a:ext cx="45166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zh-CN" altLang="en-US" sz="3200" b="1" dirty="0">
                <a:latin typeface="楷体" panose="02010609060101010101" pitchFamily="49" charset="-122"/>
                <a:ea typeface="楷体" panose="02010609060101010101" pitchFamily="49" charset="-122"/>
              </a:rPr>
              <a:t>君主专制进一步强化</a:t>
            </a:r>
          </a:p>
        </p:txBody>
      </p:sp>
      <p:sp>
        <p:nvSpPr>
          <p:cNvPr id="14" name="左箭头 13"/>
          <p:cNvSpPr/>
          <p:nvPr/>
        </p:nvSpPr>
        <p:spPr>
          <a:xfrm>
            <a:off x="4431712" y="2107479"/>
            <a:ext cx="422622" cy="156074"/>
          </a:xfrm>
          <a:prstGeom prst="leftArrow">
            <a:avLst/>
          </a:prstGeom>
          <a:solidFill>
            <a:srgbClr val="0000F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5" name="Rectangle 11"/>
          <p:cNvSpPr>
            <a:spLocks noChangeArrowheads="1"/>
          </p:cNvSpPr>
          <p:nvPr/>
        </p:nvSpPr>
        <p:spPr bwMode="auto">
          <a:xfrm>
            <a:off x="9249442" y="4040457"/>
            <a:ext cx="185069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zh-CN" altLang="en-US" sz="3200" b="1" dirty="0">
                <a:solidFill>
                  <a:srgbClr val="0000FF"/>
                </a:solidFill>
                <a:latin typeface="黑体" panose="02010609060101010101" pitchFamily="49" charset="-122"/>
                <a:ea typeface="黑体" panose="02010609060101010101" pitchFamily="49" charset="-122"/>
              </a:rPr>
              <a:t>文字狱</a:t>
            </a:r>
          </a:p>
        </p:txBody>
      </p:sp>
      <p:sp>
        <p:nvSpPr>
          <p:cNvPr id="18" name="左箭头 17"/>
          <p:cNvSpPr/>
          <p:nvPr/>
        </p:nvSpPr>
        <p:spPr>
          <a:xfrm rot="10800000">
            <a:off x="8663370" y="4318000"/>
            <a:ext cx="422622" cy="156074"/>
          </a:xfrm>
          <a:prstGeom prst="leftArrow">
            <a:avLst/>
          </a:prstGeom>
          <a:solidFill>
            <a:srgbClr val="0000FF"/>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9" name="矩形 11"/>
          <p:cNvSpPr>
            <a:spLocks noChangeArrowheads="1"/>
          </p:cNvSpPr>
          <p:nvPr/>
        </p:nvSpPr>
        <p:spPr bwMode="auto">
          <a:xfrm>
            <a:off x="216194" y="3202722"/>
            <a:ext cx="151830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dirty="0">
                <a:solidFill>
                  <a:srgbClr val="262626"/>
                </a:solidFill>
                <a:latin typeface="黑体" panose="02010609060101010101" pitchFamily="49" charset="-122"/>
                <a:ea typeface="黑体" panose="02010609060101010101" pitchFamily="49" charset="-122"/>
                <a:sym typeface="微软雅黑" panose="020B0503020204020204" pitchFamily="34" charset="-122"/>
              </a:rPr>
              <a:t>措施？</a:t>
            </a:r>
            <a:endParaRPr lang="zh-CN" altLang="en-US" sz="3600" dirty="0">
              <a:latin typeface="黑体" panose="02010609060101010101" pitchFamily="49" charset="-122"/>
              <a:ea typeface="黑体" panose="02010609060101010101" pitchFamily="49" charset="-122"/>
              <a:sym typeface="Calibri" panose="020F0502020204030204" pitchFamily="34" charset="0"/>
            </a:endParaRPr>
          </a:p>
        </p:txBody>
      </p:sp>
      <p:sp>
        <p:nvSpPr>
          <p:cNvPr id="20" name="文本框 1"/>
          <p:cNvSpPr txBox="1">
            <a:spLocks noChangeArrowheads="1"/>
          </p:cNvSpPr>
          <p:nvPr/>
        </p:nvSpPr>
        <p:spPr bwMode="auto">
          <a:xfrm>
            <a:off x="151712" y="138466"/>
            <a:ext cx="69415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rgbClr val="FF0000"/>
                </a:solidFill>
                <a:latin typeface="黑体" panose="02010609060101010101" pitchFamily="49" charset="-122"/>
                <a:ea typeface="黑体" panose="02010609060101010101" pitchFamily="49" charset="-122"/>
                <a:sym typeface="Calibri" panose="020F0502020204030204" pitchFamily="34" charset="0"/>
              </a:rPr>
              <a:t>1.</a:t>
            </a:r>
            <a:r>
              <a:rPr lang="zh-CN" altLang="en-US" sz="3600" b="1" dirty="0">
                <a:solidFill>
                  <a:srgbClr val="FF0000"/>
                </a:solidFill>
                <a:latin typeface="黑体" panose="02010609060101010101" pitchFamily="49" charset="-122"/>
                <a:ea typeface="黑体" panose="02010609060101010101" pitchFamily="49" charset="-122"/>
                <a:sym typeface="Calibri" panose="020F0502020204030204" pitchFamily="34" charset="0"/>
              </a:rPr>
              <a:t>政治：</a:t>
            </a:r>
            <a:r>
              <a:rPr lang="zh-CN" altLang="en-US" sz="3600" dirty="0">
                <a:solidFill>
                  <a:srgbClr val="262626"/>
                </a:solidFill>
                <a:latin typeface="黑体" panose="02010609060101010101" pitchFamily="49" charset="-122"/>
                <a:ea typeface="黑体" panose="02010609060101010101" pitchFamily="49" charset="-122"/>
                <a:sym typeface="微软雅黑" panose="020B0503020204020204" pitchFamily="34" charset="-122"/>
              </a:rPr>
              <a:t>明清君主专制不断强化</a:t>
            </a:r>
            <a:endParaRPr lang="zh-CN" altLang="en-US" sz="3600" dirty="0">
              <a:latin typeface="黑体" panose="02010609060101010101" pitchFamily="49" charset="-122"/>
              <a:ea typeface="黑体" panose="02010609060101010101" pitchFamily="49" charset="-122"/>
              <a:sym typeface="Calibri" panose="020F0502020204030204" pitchFamily="34" charset="0"/>
            </a:endParaRPr>
          </a:p>
        </p:txBody>
      </p:sp>
      <p:sp>
        <p:nvSpPr>
          <p:cNvPr id="21" name="Rectangle 11"/>
          <p:cNvSpPr>
            <a:spLocks noChangeArrowheads="1"/>
          </p:cNvSpPr>
          <p:nvPr/>
        </p:nvSpPr>
        <p:spPr bwMode="auto">
          <a:xfrm>
            <a:off x="6276510" y="4582782"/>
            <a:ext cx="522007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zh-CN" altLang="en-US" sz="3200" b="1" dirty="0">
                <a:latin typeface="楷体" panose="02010609060101010101" pitchFamily="49" charset="-122"/>
                <a:ea typeface="楷体" panose="02010609060101010101" pitchFamily="49" charset="-122"/>
              </a:rPr>
              <a:t>禁锢思想，严重阻碍了思想、学术的发展和进步。</a:t>
            </a:r>
          </a:p>
        </p:txBody>
      </p:sp>
      <p:sp>
        <p:nvSpPr>
          <p:cNvPr id="22" name="Rectangle 11"/>
          <p:cNvSpPr>
            <a:spLocks noChangeArrowheads="1"/>
          </p:cNvSpPr>
          <p:nvPr/>
        </p:nvSpPr>
        <p:spPr bwMode="auto">
          <a:xfrm>
            <a:off x="8133977" y="5631380"/>
            <a:ext cx="37807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zh-CN" altLang="en-US" sz="3200" b="1" dirty="0">
                <a:solidFill>
                  <a:srgbClr val="0000FF"/>
                </a:solidFill>
                <a:latin typeface="黑体" panose="02010609060101010101" pitchFamily="49" charset="-122"/>
                <a:ea typeface="黑体" panose="02010609060101010101" pitchFamily="49" charset="-122"/>
              </a:rPr>
              <a:t>实行文化专制政策</a:t>
            </a:r>
          </a:p>
        </p:txBody>
      </p:sp>
    </p:spTree>
    <p:extLst>
      <p:ext uri="{BB962C8B-B14F-4D97-AF65-F5344CB8AC3E}">
        <p14:creationId xmlns:p14="http://schemas.microsoft.com/office/powerpoint/2010/main" val="386215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randombar(horizont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500" fill="hold"/>
                                        <p:tgtEl>
                                          <p:spTgt spid="22"/>
                                        </p:tgtEl>
                                        <p:attrNameLst>
                                          <p:attrName>ppt_x</p:attrName>
                                        </p:attrNameLst>
                                      </p:cBhvr>
                                      <p:tavLst>
                                        <p:tav tm="0">
                                          <p:val>
                                            <p:strVal val="1+#ppt_w/2"/>
                                          </p:val>
                                        </p:tav>
                                        <p:tav tm="100000">
                                          <p:val>
                                            <p:strVal val="#ppt_x"/>
                                          </p:val>
                                        </p:tav>
                                      </p:tavLst>
                                    </p:anim>
                                    <p:anim calcmode="lin" valueType="num">
                                      <p:cBhvr additive="base">
                                        <p:cTn id="4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animBg="1"/>
      <p:bldP spid="15" grpId="0"/>
      <p:bldP spid="18" grpId="0" animBg="1"/>
      <p:bldP spid="21"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1"/>
          <p:cNvSpPr>
            <a:spLocks noChangeArrowheads="1"/>
          </p:cNvSpPr>
          <p:nvPr/>
        </p:nvSpPr>
        <p:spPr bwMode="auto">
          <a:xfrm>
            <a:off x="617571" y="2526297"/>
            <a:ext cx="236532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3600" dirty="0">
                <a:solidFill>
                  <a:srgbClr val="262626"/>
                </a:solidFill>
                <a:latin typeface="黑体" panose="02010609060101010101" pitchFamily="49" charset="-122"/>
                <a:ea typeface="黑体" panose="02010609060101010101" pitchFamily="49" charset="-122"/>
                <a:sym typeface="微软雅黑" panose="020B0503020204020204" pitchFamily="34" charset="-122"/>
              </a:rPr>
              <a:t>清朝强化君主专制的措施</a:t>
            </a:r>
            <a:endParaRPr lang="zh-CN" altLang="en-US" sz="3600" dirty="0">
              <a:latin typeface="黑体" panose="02010609060101010101" pitchFamily="49" charset="-122"/>
              <a:ea typeface="黑体" panose="02010609060101010101" pitchFamily="49" charset="-122"/>
              <a:sym typeface="Calibri" panose="020F0502020204030204" pitchFamily="34" charset="0"/>
            </a:endParaRPr>
          </a:p>
        </p:txBody>
      </p:sp>
      <p:sp>
        <p:nvSpPr>
          <p:cNvPr id="12" name="Rectangle 11"/>
          <p:cNvSpPr>
            <a:spLocks noChangeArrowheads="1"/>
          </p:cNvSpPr>
          <p:nvPr/>
        </p:nvSpPr>
        <p:spPr bwMode="auto">
          <a:xfrm>
            <a:off x="3143816" y="1809076"/>
            <a:ext cx="601793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zh-CN" altLang="en-US" sz="3200" b="1" dirty="0">
                <a:latin typeface="黑体" panose="02010609060101010101" pitchFamily="49" charset="-122"/>
                <a:ea typeface="黑体" panose="02010609060101010101" pitchFamily="49" charset="-122"/>
              </a:rPr>
              <a:t>雍正帝设立军机处</a:t>
            </a:r>
          </a:p>
        </p:txBody>
      </p:sp>
      <p:sp>
        <p:nvSpPr>
          <p:cNvPr id="18" name="Rectangle 11"/>
          <p:cNvSpPr>
            <a:spLocks noChangeArrowheads="1"/>
          </p:cNvSpPr>
          <p:nvPr/>
        </p:nvSpPr>
        <p:spPr bwMode="auto">
          <a:xfrm>
            <a:off x="3143816" y="3111073"/>
            <a:ext cx="411166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zh-CN" altLang="en-US" sz="3200" b="1" dirty="0">
                <a:latin typeface="黑体" panose="02010609060101010101" pitchFamily="49" charset="-122"/>
                <a:ea typeface="黑体" panose="02010609060101010101" pitchFamily="49" charset="-122"/>
              </a:rPr>
              <a:t>大兴“文字狱”</a:t>
            </a:r>
          </a:p>
        </p:txBody>
      </p:sp>
      <p:sp>
        <p:nvSpPr>
          <p:cNvPr id="19" name="自选图形 101"/>
          <p:cNvSpPr>
            <a:spLocks/>
          </p:cNvSpPr>
          <p:nvPr/>
        </p:nvSpPr>
        <p:spPr bwMode="auto">
          <a:xfrm>
            <a:off x="2589885" y="1913717"/>
            <a:ext cx="393011" cy="2871330"/>
          </a:xfrm>
          <a:prstGeom prst="leftBrace">
            <a:avLst>
              <a:gd name="adj1" fmla="val 85417"/>
              <a:gd name="adj2" fmla="val 50000"/>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11"/>
          <p:cNvSpPr>
            <a:spLocks noChangeArrowheads="1"/>
          </p:cNvSpPr>
          <p:nvPr/>
        </p:nvSpPr>
        <p:spPr bwMode="auto">
          <a:xfrm>
            <a:off x="3162481" y="4337812"/>
            <a:ext cx="37807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r>
              <a:rPr lang="zh-CN" altLang="en-US" sz="3200" b="1" dirty="0">
                <a:latin typeface="黑体" panose="02010609060101010101" pitchFamily="49" charset="-122"/>
                <a:ea typeface="黑体" panose="02010609060101010101" pitchFamily="49" charset="-122"/>
              </a:rPr>
              <a:t>实行文化专制政策</a:t>
            </a:r>
          </a:p>
        </p:txBody>
      </p:sp>
      <p:sp>
        <p:nvSpPr>
          <p:cNvPr id="9" name="文本框 1"/>
          <p:cNvSpPr txBox="1">
            <a:spLocks noChangeArrowheads="1"/>
          </p:cNvSpPr>
          <p:nvPr/>
        </p:nvSpPr>
        <p:spPr bwMode="auto">
          <a:xfrm>
            <a:off x="151712" y="138466"/>
            <a:ext cx="69415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rgbClr val="FF0000"/>
                </a:solidFill>
                <a:latin typeface="黑体" panose="02010609060101010101" pitchFamily="49" charset="-122"/>
                <a:ea typeface="黑体" panose="02010609060101010101" pitchFamily="49" charset="-122"/>
                <a:sym typeface="Calibri" panose="020F0502020204030204" pitchFamily="34" charset="0"/>
              </a:rPr>
              <a:t>1.</a:t>
            </a:r>
            <a:r>
              <a:rPr lang="zh-CN" altLang="en-US" sz="3600" b="1" dirty="0">
                <a:solidFill>
                  <a:srgbClr val="FF0000"/>
                </a:solidFill>
                <a:latin typeface="黑体" panose="02010609060101010101" pitchFamily="49" charset="-122"/>
                <a:ea typeface="黑体" panose="02010609060101010101" pitchFamily="49" charset="-122"/>
                <a:sym typeface="Calibri" panose="020F0502020204030204" pitchFamily="34" charset="0"/>
              </a:rPr>
              <a:t>政治：</a:t>
            </a:r>
            <a:r>
              <a:rPr lang="zh-CN" altLang="en-US" sz="3600" dirty="0">
                <a:solidFill>
                  <a:srgbClr val="262626"/>
                </a:solidFill>
                <a:latin typeface="黑体" panose="02010609060101010101" pitchFamily="49" charset="-122"/>
                <a:ea typeface="黑体" panose="02010609060101010101" pitchFamily="49" charset="-122"/>
                <a:sym typeface="微软雅黑" panose="020B0503020204020204" pitchFamily="34" charset="-122"/>
              </a:rPr>
              <a:t>明清君主专制不断强化</a:t>
            </a:r>
            <a:endParaRPr lang="zh-CN" altLang="en-US" sz="3600" dirty="0">
              <a:latin typeface="黑体" panose="02010609060101010101" pitchFamily="49" charset="-122"/>
              <a:ea typeface="黑体" panose="02010609060101010101" pitchFamily="49" charset="-122"/>
              <a:sym typeface="Calibri" panose="020F0502020204030204" pitchFamily="34" charset="0"/>
            </a:endParaRPr>
          </a:p>
        </p:txBody>
      </p:sp>
    </p:spTree>
    <p:extLst>
      <p:ext uri="{BB962C8B-B14F-4D97-AF65-F5344CB8AC3E}">
        <p14:creationId xmlns:p14="http://schemas.microsoft.com/office/powerpoint/2010/main" val="398951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animBg="1"/>
    </p:bldLst>
  </p:timing>
</p:sld>
</file>

<file path=ppt/theme/theme1.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水滴</Template>
  <TotalTime>945</TotalTime>
  <Words>2621</Words>
  <Application>Microsoft Office PowerPoint</Application>
  <PresentationFormat>宽屏</PresentationFormat>
  <Paragraphs>241</Paragraphs>
  <Slides>32</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32</vt:i4>
      </vt:variant>
    </vt:vector>
  </HeadingPairs>
  <TitlesOfParts>
    <vt:vector size="45" baseType="lpstr">
      <vt:lpstr>等线</vt:lpstr>
      <vt:lpstr>仿宋</vt:lpstr>
      <vt:lpstr>黑体</vt:lpstr>
      <vt:lpstr>华文行楷</vt:lpstr>
      <vt:lpstr>华文新魏</vt:lpstr>
      <vt:lpstr>楷体</vt:lpstr>
      <vt:lpstr>宋体</vt:lpstr>
      <vt:lpstr>Arial</vt:lpstr>
      <vt:lpstr>Calibri</vt:lpstr>
      <vt:lpstr>Times New Roman</vt:lpstr>
      <vt:lpstr>Tw Cen MT</vt:lpstr>
      <vt:lpstr>Wingdings 3</vt:lpstr>
      <vt:lpstr>水滴</vt:lpstr>
      <vt:lpstr>PowerPoint 演示文稿</vt:lpstr>
      <vt:lpstr>PowerPoint 演示文稿</vt:lpstr>
      <vt:lpstr>一、知识回顾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二、知识落实</vt:lpstr>
      <vt:lpstr>PowerPoint 演示文稿</vt:lpstr>
      <vt:lpstr>PowerPoint 演示文稿</vt:lpstr>
      <vt:lpstr>PowerPoint 演示文稿</vt:lpstr>
      <vt:lpstr>三、实战演练</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吴冬梅</dc:creator>
  <cp:lastModifiedBy>会玲 郭</cp:lastModifiedBy>
  <cp:revision>144</cp:revision>
  <dcterms:created xsi:type="dcterms:W3CDTF">2020-02-10T09:25:33Z</dcterms:created>
  <dcterms:modified xsi:type="dcterms:W3CDTF">2020-03-18T09:39:56Z</dcterms:modified>
</cp:coreProperties>
</file>