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2"/>
  </p:handoutMasterIdLst>
  <p:sldIdLst>
    <p:sldId id="338" r:id="rId3"/>
    <p:sldId id="340" r:id="rId4"/>
    <p:sldId id="341" r:id="rId5"/>
    <p:sldId id="345" r:id="rId6"/>
    <p:sldId id="349" r:id="rId8"/>
    <p:sldId id="350" r:id="rId9"/>
    <p:sldId id="355" r:id="rId10"/>
    <p:sldId id="394" r:id="rId11"/>
    <p:sldId id="356" r:id="rId12"/>
    <p:sldId id="357" r:id="rId13"/>
    <p:sldId id="358" r:id="rId14"/>
    <p:sldId id="360" r:id="rId15"/>
    <p:sldId id="362" r:id="rId16"/>
    <p:sldId id="363" r:id="rId17"/>
    <p:sldId id="366" r:id="rId18"/>
    <p:sldId id="369" r:id="rId19"/>
    <p:sldId id="370" r:id="rId20"/>
    <p:sldId id="371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37" r:id="rId4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154B2F"/>
    <a:srgbClr val="F7F9F8"/>
    <a:srgbClr val="1F2DA8"/>
    <a:srgbClr val="FFFFFF"/>
    <a:srgbClr val="73ECF9"/>
    <a:srgbClr val="F6769B"/>
    <a:srgbClr val="00CC00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1"/>
    <p:restoredTop sz="93979"/>
  </p:normalViewPr>
  <p:slideViewPr>
    <p:cSldViewPr showGuides="1">
      <p:cViewPr varScale="1">
        <p:scale>
          <a:sx n="66" d="100"/>
          <a:sy n="66" d="100"/>
        </p:scale>
        <p:origin x="-1500" y="-10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ko-KR" altLang="en-US" sz="1200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z="1200" strike="noStrike" noProof="1" dirty="0">
              <a:ea typeface="Gulim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grpSp>
        <p:nvGrpSpPr>
          <p:cNvPr id="1027" name="Group 22"/>
          <p:cNvGrpSpPr/>
          <p:nvPr/>
        </p:nvGrpSpPr>
        <p:grpSpPr>
          <a:xfrm>
            <a:off x="-1587" y="-3175"/>
            <a:ext cx="1258887" cy="1104900"/>
            <a:chOff x="-1" y="-2"/>
            <a:chExt cx="793" cy="696"/>
          </a:xfrm>
        </p:grpSpPr>
        <p:pic>
          <p:nvPicPr>
            <p:cNvPr id="1028" name="Picture 9" descr="3"/>
            <p:cNvPicPr>
              <a:picLocks noChangeAspect="1"/>
            </p:cNvPicPr>
            <p:nvPr userDrawn="1"/>
          </p:nvPicPr>
          <p:blipFill>
            <a:blip r:embed="rId13"/>
            <a:srcRect l="18239" t="47847"/>
            <a:stretch>
              <a:fillRect/>
            </a:stretch>
          </p:blipFill>
          <p:spPr>
            <a:xfrm>
              <a:off x="-1" y="-2"/>
              <a:ext cx="307" cy="25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9" name="Picture 10" descr="2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39" y="183"/>
              <a:ext cx="564" cy="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0" name="Picture 11" descr="1"/>
            <p:cNvPicPr>
              <a:picLocks noChangeAspect="1"/>
            </p:cNvPicPr>
            <p:nvPr userDrawn="1"/>
          </p:nvPicPr>
          <p:blipFill>
            <a:blip r:embed="rId15"/>
            <a:srcRect t="31360"/>
            <a:stretch>
              <a:fillRect/>
            </a:stretch>
          </p:blipFill>
          <p:spPr>
            <a:xfrm>
              <a:off x="138" y="-1"/>
              <a:ext cx="654" cy="246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" name="Picture 13" descr="5"/>
          <p:cNvPicPr>
            <a:picLocks noChangeAspect="1"/>
          </p:cNvPicPr>
          <p:nvPr/>
        </p:nvPicPr>
        <p:blipFill>
          <a:blip r:embed="rId16"/>
          <a:srcRect r="1456"/>
          <a:stretch>
            <a:fillRect/>
          </a:stretch>
        </p:blipFill>
        <p:spPr>
          <a:xfrm>
            <a:off x="7285038" y="-9525"/>
            <a:ext cx="1858962" cy="1725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14" descr="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93088" y="-1587"/>
            <a:ext cx="949325" cy="72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5" descr="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48538" y="396875"/>
            <a:ext cx="985837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6" descr="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15313" y="396875"/>
            <a:ext cx="690562" cy="12588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5" name="Group 23"/>
          <p:cNvGrpSpPr/>
          <p:nvPr/>
        </p:nvGrpSpPr>
        <p:grpSpPr>
          <a:xfrm>
            <a:off x="7631113" y="635000"/>
            <a:ext cx="1149350" cy="541338"/>
            <a:chOff x="4807" y="400"/>
            <a:chExt cx="724" cy="341"/>
          </a:xfrm>
        </p:grpSpPr>
        <p:pic>
          <p:nvPicPr>
            <p:cNvPr id="1036" name="Picture 17" descr="4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 rot="576253">
              <a:off x="4807" y="400"/>
              <a:ext cx="310" cy="2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7" name="Picture 18" descr="water_2"/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5268" y="580"/>
              <a:ext cx="263" cy="16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38" name="Picture 19" descr="10"/>
          <p:cNvPicPr>
            <a:picLocks noChangeAspect="1"/>
          </p:cNvPicPr>
          <p:nvPr/>
        </p:nvPicPr>
        <p:blipFill>
          <a:blip r:embed="rId22"/>
          <a:srcRect t="44440"/>
          <a:stretch>
            <a:fillRect/>
          </a:stretch>
        </p:blipFill>
        <p:spPr>
          <a:xfrm>
            <a:off x="6948488" y="0"/>
            <a:ext cx="1052512" cy="33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FFFFFF"/>
            </a:outerShdw>
          </a:effectLst>
        </p:spPr>
        <p:txBody>
          <a:bodyPr vert="horz" wrap="square" lIns="91440" tIns="45720" rIns="91440" bIns="45720" anchor="ctr"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0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 indent="-285750"/>
            <a:r>
              <a:rPr lang="ko-KR" altLang="en-US" dirty="0"/>
              <a:t>둘째 수준</a:t>
            </a:r>
            <a:endParaRPr lang="ko-KR" altLang="en-US" dirty="0"/>
          </a:p>
          <a:p>
            <a:pPr lvl="2" indent="-228600"/>
            <a:r>
              <a:rPr lang="ko-KR" altLang="en-US" dirty="0"/>
              <a:t>셋째 수준</a:t>
            </a:r>
            <a:endParaRPr lang="ko-KR" altLang="en-US" dirty="0"/>
          </a:p>
          <a:p>
            <a:pPr lvl="3" indent="-228600"/>
            <a:r>
              <a:rPr lang="ko-KR" altLang="en-US" dirty="0"/>
              <a:t>넷째 수준</a:t>
            </a:r>
            <a:endParaRPr lang="ko-KR" altLang="en-US" dirty="0"/>
          </a:p>
          <a:p>
            <a:pPr lvl="4" indent="-228600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895600" y="6245225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067425" y="62452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Gulim" panose="020B0600000101010101" pitchFamily="34" charset="-127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Arial" panose="020B0604020202020204" pitchFamily="34" charset="0"/>
                <a:ea typeface="Gulim" panose="020B0600000101010101" pitchFamily="34" charset="-127"/>
                <a:cs typeface="+mn-cs"/>
              </a:rPr>
            </a:fld>
            <a:endParaRPr lang="ko-KR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44" name="Picture 26" descr="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96263" y="5902325"/>
            <a:ext cx="687387" cy="958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11.xml"/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2" descr="C:\Users\WO\Desktop\QQ截图20170415221354_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678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1651000"/>
            <a:ext cx="8534400" cy="28956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lvl="0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八上</a:t>
            </a: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复</a:t>
            </a:r>
            <a:r>
              <a: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习</a:t>
            </a:r>
            <a:br>
              <a:rPr lang="zh-CN" altLang="en-US" sz="8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中国</a:t>
            </a:r>
            <a:r>
              <a:rPr kumimoji="0" lang="zh-CN" alt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近</a:t>
            </a:r>
            <a:r>
              <a: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代史</a:t>
            </a:r>
            <a:br>
              <a:rPr kumimoji="0" lang="en-US" altLang="zh-CN" sz="8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</a:br>
            <a:endParaRPr kumimoji="0" lang="zh-CN" altLang="en-US" sz="8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25601"/>
          <p:cNvSpPr txBox="1"/>
          <p:nvPr/>
        </p:nvSpPr>
        <p:spPr>
          <a:xfrm rot="-10800000" flipV="1">
            <a:off x="0" y="5178425"/>
            <a:ext cx="1544638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文本框 25602"/>
          <p:cNvSpPr txBox="1"/>
          <p:nvPr/>
        </p:nvSpPr>
        <p:spPr>
          <a:xfrm>
            <a:off x="36513" y="1123950"/>
            <a:ext cx="1544637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文本框 25603"/>
          <p:cNvSpPr txBox="1"/>
          <p:nvPr/>
        </p:nvSpPr>
        <p:spPr>
          <a:xfrm>
            <a:off x="685800" y="2101850"/>
            <a:ext cx="612775" cy="280035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新民主主义革命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左大括号 25605"/>
          <p:cNvSpPr/>
          <p:nvPr/>
        </p:nvSpPr>
        <p:spPr>
          <a:xfrm>
            <a:off x="1298575" y="641350"/>
            <a:ext cx="366713" cy="5386388"/>
          </a:xfrm>
          <a:prstGeom prst="leftBrace">
            <a:avLst>
              <a:gd name="adj1" fmla="val 23766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00" dirty="0">
              <a:latin typeface="Calibri" panose="020F0502020204030204" pitchFamily="34" charset="0"/>
            </a:endParaRPr>
          </a:p>
        </p:txBody>
      </p:sp>
      <p:sp>
        <p:nvSpPr>
          <p:cNvPr id="24583" name="直接连接符 25606"/>
          <p:cNvSpPr/>
          <p:nvPr/>
        </p:nvSpPr>
        <p:spPr>
          <a:xfrm>
            <a:off x="746125" y="1644650"/>
            <a:ext cx="1588" cy="3533775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2" name="组合 49"/>
          <p:cNvGrpSpPr/>
          <p:nvPr/>
        </p:nvGrpSpPr>
        <p:grpSpPr>
          <a:xfrm>
            <a:off x="5341938" y="134938"/>
            <a:ext cx="3514725" cy="877887"/>
            <a:chOff x="7658" y="128"/>
            <a:chExt cx="5534" cy="1383"/>
          </a:xfrm>
        </p:grpSpPr>
        <p:sp>
          <p:nvSpPr>
            <p:cNvPr id="24585" name="Text Box 8"/>
            <p:cNvSpPr txBox="1"/>
            <p:nvPr/>
          </p:nvSpPr>
          <p:spPr>
            <a:xfrm>
              <a:off x="7881" y="128"/>
              <a:ext cx="25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五四运动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6" name="Text Box 10"/>
            <p:cNvSpPr txBox="1"/>
            <p:nvPr/>
          </p:nvSpPr>
          <p:spPr>
            <a:xfrm>
              <a:off x="7961" y="787"/>
              <a:ext cx="25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中共一大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7" name="Text Box 46"/>
            <p:cNvSpPr txBox="1"/>
            <p:nvPr/>
          </p:nvSpPr>
          <p:spPr>
            <a:xfrm>
              <a:off x="10287" y="128"/>
              <a:ext cx="227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楷体_GB2312"/>
                </a:rPr>
                <a:t>1919.5.4</a:t>
              </a:r>
              <a:endParaRPr lang="en-US" altLang="zh-CN" sz="2400" b="1" dirty="0"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4588" name="Text Box 47"/>
            <p:cNvSpPr txBox="1"/>
            <p:nvPr/>
          </p:nvSpPr>
          <p:spPr>
            <a:xfrm>
              <a:off x="10070" y="787"/>
              <a:ext cx="312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1921.7.23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9" name="左大括号 1073742880"/>
            <p:cNvSpPr/>
            <p:nvPr/>
          </p:nvSpPr>
          <p:spPr>
            <a:xfrm>
              <a:off x="7658" y="394"/>
              <a:ext cx="444" cy="922"/>
            </a:xfrm>
            <a:prstGeom prst="leftBrace">
              <a:avLst>
                <a:gd name="adj1" fmla="val 4007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636713" y="1341438"/>
            <a:ext cx="2838450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国民大革命时期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1924—1927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50"/>
          <p:cNvGrpSpPr/>
          <p:nvPr/>
        </p:nvGrpSpPr>
        <p:grpSpPr>
          <a:xfrm>
            <a:off x="4368800" y="904875"/>
            <a:ext cx="2505075" cy="1263650"/>
            <a:chOff x="6849" y="1325"/>
            <a:chExt cx="3946" cy="1991"/>
          </a:xfrm>
        </p:grpSpPr>
        <p:sp>
          <p:nvSpPr>
            <p:cNvPr id="24592" name="左大括号 7"/>
            <p:cNvSpPr/>
            <p:nvPr/>
          </p:nvSpPr>
          <p:spPr>
            <a:xfrm>
              <a:off x="6849" y="1754"/>
              <a:ext cx="386" cy="1412"/>
            </a:xfrm>
            <a:prstGeom prst="leftBrace">
              <a:avLst>
                <a:gd name="adj1" fmla="val 40068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3" name="Text Box 9"/>
            <p:cNvSpPr txBox="1"/>
            <p:nvPr/>
          </p:nvSpPr>
          <p:spPr>
            <a:xfrm>
              <a:off x="7016" y="1325"/>
              <a:ext cx="25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黄埔军校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4" name="Text Box 11"/>
            <p:cNvSpPr txBox="1"/>
            <p:nvPr/>
          </p:nvSpPr>
          <p:spPr>
            <a:xfrm>
              <a:off x="7016" y="1966"/>
              <a:ext cx="25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北伐战争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5" name="Text Box 12"/>
            <p:cNvSpPr txBox="1"/>
            <p:nvPr/>
          </p:nvSpPr>
          <p:spPr>
            <a:xfrm>
              <a:off x="7075" y="2591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南京国民政府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500188" y="2505075"/>
            <a:ext cx="2625725" cy="892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十年内战时期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1927—1937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93825" y="3949700"/>
            <a:ext cx="2838450" cy="9525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抗日战争时期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1931—1945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0188" y="5588000"/>
            <a:ext cx="2625725" cy="892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解放战争时期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1946—1949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48"/>
          <p:cNvGrpSpPr/>
          <p:nvPr/>
        </p:nvGrpSpPr>
        <p:grpSpPr>
          <a:xfrm>
            <a:off x="1665288" y="314325"/>
            <a:ext cx="3738562" cy="873125"/>
            <a:chOff x="2623" y="494"/>
            <a:chExt cx="5888" cy="1376"/>
          </a:xfrm>
        </p:grpSpPr>
        <p:sp>
          <p:nvSpPr>
            <p:cNvPr id="24602" name="文本框 1"/>
            <p:cNvSpPr txBox="1"/>
            <p:nvPr/>
          </p:nvSpPr>
          <p:spPr>
            <a:xfrm>
              <a:off x="2623" y="494"/>
              <a:ext cx="588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新民主主义革命的兴起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603" name="文本框 21"/>
            <p:cNvSpPr txBox="1"/>
            <p:nvPr/>
          </p:nvSpPr>
          <p:spPr>
            <a:xfrm>
              <a:off x="3681" y="1145"/>
              <a:ext cx="22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1919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59"/>
          <p:cNvGrpSpPr/>
          <p:nvPr/>
        </p:nvGrpSpPr>
        <p:grpSpPr>
          <a:xfrm>
            <a:off x="4008438" y="2168525"/>
            <a:ext cx="4991100" cy="1381125"/>
            <a:chOff x="6312" y="3416"/>
            <a:chExt cx="7861" cy="2174"/>
          </a:xfrm>
        </p:grpSpPr>
        <p:sp>
          <p:nvSpPr>
            <p:cNvPr id="24605" name="Text Box 16"/>
            <p:cNvSpPr txBox="1"/>
            <p:nvPr/>
          </p:nvSpPr>
          <p:spPr>
            <a:xfrm>
              <a:off x="6740" y="4865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长征、遵义会议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6" name="Text Box 17"/>
            <p:cNvSpPr txBox="1"/>
            <p:nvPr/>
          </p:nvSpPr>
          <p:spPr>
            <a:xfrm>
              <a:off x="6740" y="4141"/>
              <a:ext cx="74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井冈山革命根据地、井冈山会师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7" name="Text Box 19"/>
            <p:cNvSpPr txBox="1"/>
            <p:nvPr/>
          </p:nvSpPr>
          <p:spPr>
            <a:xfrm>
              <a:off x="6610" y="3416"/>
              <a:ext cx="528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南昌起义、秋收起义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8" name="左大括号 31"/>
            <p:cNvSpPr/>
            <p:nvPr/>
          </p:nvSpPr>
          <p:spPr>
            <a:xfrm>
              <a:off x="6312" y="3781"/>
              <a:ext cx="448" cy="1435"/>
            </a:xfrm>
            <a:prstGeom prst="leftBrace">
              <a:avLst>
                <a:gd name="adj1" fmla="val 40068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60"/>
          <p:cNvGrpSpPr/>
          <p:nvPr/>
        </p:nvGrpSpPr>
        <p:grpSpPr>
          <a:xfrm>
            <a:off x="3714750" y="3611563"/>
            <a:ext cx="6329363" cy="1474787"/>
            <a:chOff x="5849" y="5687"/>
            <a:chExt cx="9969" cy="2323"/>
          </a:xfrm>
        </p:grpSpPr>
        <p:sp>
          <p:nvSpPr>
            <p:cNvPr id="24610" name="Text Box 24"/>
            <p:cNvSpPr txBox="1"/>
            <p:nvPr/>
          </p:nvSpPr>
          <p:spPr>
            <a:xfrm>
              <a:off x="6199" y="5687"/>
              <a:ext cx="8046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九一八事变、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西安事变、七七事变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1" name="Text Box 28"/>
            <p:cNvSpPr txBox="1"/>
            <p:nvPr/>
          </p:nvSpPr>
          <p:spPr>
            <a:xfrm>
              <a:off x="6087" y="6477"/>
              <a:ext cx="973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南京大屠杀、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台儿庄战役、百团大战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2" name="Text Box 29"/>
            <p:cNvSpPr txBox="1"/>
            <p:nvPr/>
          </p:nvSpPr>
          <p:spPr>
            <a:xfrm>
              <a:off x="6075" y="7285"/>
              <a:ext cx="298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中共七大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3" name="左大括号 51"/>
            <p:cNvSpPr/>
            <p:nvPr/>
          </p:nvSpPr>
          <p:spPr>
            <a:xfrm>
              <a:off x="5849" y="5957"/>
              <a:ext cx="325" cy="1764"/>
            </a:xfrm>
            <a:prstGeom prst="leftBrace">
              <a:avLst>
                <a:gd name="adj1" fmla="val 40054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61"/>
          <p:cNvGrpSpPr/>
          <p:nvPr/>
        </p:nvGrpSpPr>
        <p:grpSpPr>
          <a:xfrm>
            <a:off x="3989388" y="5127625"/>
            <a:ext cx="2697162" cy="1558925"/>
            <a:chOff x="6283" y="8076"/>
            <a:chExt cx="4248" cy="2453"/>
          </a:xfrm>
        </p:grpSpPr>
        <p:sp>
          <p:nvSpPr>
            <p:cNvPr id="24615" name="Text Box 35"/>
            <p:cNvSpPr txBox="1"/>
            <p:nvPr/>
          </p:nvSpPr>
          <p:spPr>
            <a:xfrm>
              <a:off x="6811" y="8076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重庆谈判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6" name="Text Box 37"/>
            <p:cNvSpPr txBox="1"/>
            <p:nvPr/>
          </p:nvSpPr>
          <p:spPr>
            <a:xfrm>
              <a:off x="6775" y="8625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刘邓挺进大别山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7" name="Text Box 39"/>
            <p:cNvSpPr txBox="1"/>
            <p:nvPr/>
          </p:nvSpPr>
          <p:spPr>
            <a:xfrm>
              <a:off x="6698" y="9804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渡江战役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8" name="Text Box 38"/>
            <p:cNvSpPr txBox="1"/>
            <p:nvPr/>
          </p:nvSpPr>
          <p:spPr>
            <a:xfrm>
              <a:off x="6811" y="9218"/>
              <a:ext cx="37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三大战役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9" name="左大括号 58"/>
            <p:cNvSpPr/>
            <p:nvPr/>
          </p:nvSpPr>
          <p:spPr>
            <a:xfrm>
              <a:off x="6283" y="8322"/>
              <a:ext cx="477" cy="1882"/>
            </a:xfrm>
            <a:prstGeom prst="leftBrace">
              <a:avLst>
                <a:gd name="adj1" fmla="val 40057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075" y="-317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Rectangle 4"/>
          <p:cNvSpPr/>
          <p:nvPr/>
        </p:nvSpPr>
        <p:spPr>
          <a:xfrm>
            <a:off x="95568" y="943610"/>
            <a:ext cx="6772275" cy="6299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五四运动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(1919)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45398" y="1899603"/>
            <a:ext cx="6427787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是中国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新民主主义革命的开端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11" name="文本框 4"/>
          <p:cNvSpPr txBox="1"/>
          <p:nvPr/>
        </p:nvSpPr>
        <p:spPr>
          <a:xfrm>
            <a:off x="477838" y="165100"/>
            <a:ext cx="3744912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华文新魏"/>
                <a:ea typeface="华文新魏"/>
                <a:sym typeface="+mn-ea"/>
              </a:rPr>
              <a:t>新民主主义革命的兴起</a:t>
            </a:r>
            <a:endParaRPr lang="zh-CN" altLang="en-US" sz="2800" b="1" dirty="0">
              <a:latin typeface="华文新魏"/>
              <a:ea typeface="华文新魏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68" y="3141980"/>
            <a:ext cx="7232650" cy="5746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none" anchor="ctr"/>
          <a:p>
            <a:pPr>
              <a:buSzTx/>
            </a:pP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中共一大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(1921) 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标志着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中国共产党诞生。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" grpId="0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标题 7169"/>
          <p:cNvSpPr>
            <a:spLocks noGrp="1"/>
          </p:cNvSpPr>
          <p:nvPr/>
        </p:nvSpPr>
        <p:spPr>
          <a:xfrm>
            <a:off x="2801938" y="84296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北伐战争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文本占位符 7170"/>
          <p:cNvSpPr>
            <a:spLocks noGrp="1"/>
          </p:cNvSpPr>
          <p:nvPr/>
        </p:nvSpPr>
        <p:spPr>
          <a:xfrm>
            <a:off x="604838" y="1163638"/>
            <a:ext cx="9267825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7203" y="1982788"/>
            <a:ext cx="1616075" cy="485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1926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0513" y="2857183"/>
            <a:ext cx="46736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吴佩孚、孙传芳、张作霖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0513" y="4045903"/>
            <a:ext cx="5280025" cy="485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基本推翻北洋军阀的统治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8" name="文本框 1"/>
          <p:cNvSpPr txBox="1"/>
          <p:nvPr/>
        </p:nvSpPr>
        <p:spPr>
          <a:xfrm>
            <a:off x="1549400" y="196850"/>
            <a:ext cx="60436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华文新魏"/>
                <a:ea typeface="华文新魏"/>
                <a:sym typeface="+mn-ea"/>
              </a:rPr>
              <a:t>国民大革命时期</a:t>
            </a:r>
            <a:r>
              <a:rPr lang="zh-CN" altLang="en-US" sz="3200" b="1" dirty="0">
                <a:latin typeface="华文新魏"/>
                <a:ea typeface="华文新魏"/>
                <a:sym typeface="+mn-ea"/>
              </a:rPr>
              <a:t>（</a:t>
            </a:r>
            <a:r>
              <a:rPr lang="en-US" altLang="zh-CN" sz="3200" b="1" dirty="0">
                <a:latin typeface="华文新魏"/>
                <a:ea typeface="华文新魏"/>
                <a:sym typeface="+mn-ea"/>
              </a:rPr>
              <a:t>1924-1927</a:t>
            </a:r>
            <a:r>
              <a:rPr lang="zh-CN" altLang="en-US" sz="3200" b="1" dirty="0">
                <a:latin typeface="华文新魏"/>
                <a:ea typeface="华文新魏"/>
                <a:sym typeface="+mn-ea"/>
              </a:rPr>
              <a:t>）</a:t>
            </a:r>
            <a:endParaRPr lang="zh-CN" altLang="en-US" sz="3200" b="1" dirty="0">
              <a:latin typeface="华文新魏"/>
              <a:ea typeface="华文新魏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8350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8766175" cy="558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南昌起义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秋收起义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00" name="标题 7169"/>
          <p:cNvSpPr>
            <a:spLocks noGrp="1"/>
          </p:cNvSpPr>
          <p:nvPr/>
        </p:nvSpPr>
        <p:spPr>
          <a:xfrm>
            <a:off x="3419475" y="457200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文本框 2"/>
          <p:cNvSpPr txBox="1"/>
          <p:nvPr/>
        </p:nvSpPr>
        <p:spPr>
          <a:xfrm>
            <a:off x="1512888" y="196850"/>
            <a:ext cx="5586412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华文新魏"/>
                <a:ea typeface="华文新魏"/>
                <a:sym typeface="+mn-ea"/>
              </a:rPr>
              <a:t>十年内战时期</a:t>
            </a:r>
            <a:r>
              <a:rPr lang="zh-CN" altLang="en-US" sz="3200" b="1" dirty="0">
                <a:latin typeface="华文新魏"/>
                <a:ea typeface="华文新魏"/>
                <a:sym typeface="+mn-ea"/>
              </a:rPr>
              <a:t>（</a:t>
            </a:r>
            <a:r>
              <a:rPr lang="en-US" altLang="zh-CN" sz="3200" b="1" dirty="0">
                <a:latin typeface="华文新魏"/>
                <a:ea typeface="华文新魏"/>
                <a:sym typeface="+mn-ea"/>
              </a:rPr>
              <a:t>1927-1937</a:t>
            </a:r>
            <a:r>
              <a:rPr lang="zh-CN" altLang="en-US" sz="3200" b="1" dirty="0">
                <a:latin typeface="华文新魏"/>
                <a:ea typeface="华文新魏"/>
                <a:sym typeface="+mn-ea"/>
              </a:rPr>
              <a:t>）</a:t>
            </a:r>
            <a:endParaRPr lang="zh-CN" altLang="en-US" sz="3200" b="1" dirty="0">
              <a:latin typeface="华文新魏"/>
              <a:ea typeface="华文新魏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6380" y="1868488"/>
            <a:ext cx="4097338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打响了武装反抗国民党反动统治的第一枪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1000" y="1160780"/>
            <a:ext cx="1619250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1927.8.1</a:t>
            </a:r>
            <a:endParaRPr lang="en-US" altLang="zh-CN" sz="2800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9711" name="文本框 10"/>
          <p:cNvSpPr txBox="1"/>
          <p:nvPr/>
        </p:nvSpPr>
        <p:spPr>
          <a:xfrm>
            <a:off x="2332990" y="3009900"/>
            <a:ext cx="1397635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sz="2800" b="1" dirty="0">
              <a:latin typeface="华文中宋"/>
              <a:ea typeface="华文中宋"/>
            </a:endParaRPr>
          </a:p>
          <a:p>
            <a:endParaRPr lang="zh-CN" altLang="en-US" sz="2800" b="1" dirty="0">
              <a:latin typeface="华文中宋"/>
              <a:ea typeface="华文中宋"/>
            </a:endParaRPr>
          </a:p>
          <a:p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6380" y="3365500"/>
            <a:ext cx="126047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1927.9</a:t>
            </a:r>
            <a:endParaRPr lang="en-US" altLang="zh-CN" sz="2800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2883" y="3886200"/>
            <a:ext cx="6022975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创建第一个农村革命根据地（井冈山）</a:t>
            </a:r>
            <a:endParaRPr lang="zh-CN" altLang="en-US" sz="2700" b="1" dirty="0">
              <a:solidFill>
                <a:srgbClr val="FF0000"/>
              </a:solidFill>
              <a:latin typeface="华文中宋"/>
              <a:ea typeface="华文中宋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9873" y="5086668"/>
            <a:ext cx="28146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井冈山道路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17445" y="5086668"/>
            <a:ext cx="5265738" cy="522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itchFamily="2" charset="-122"/>
              </a:rPr>
              <a:t>农村包围城市，武装夺取政权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1108" y="5807075"/>
            <a:ext cx="3975735" cy="506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（</a:t>
            </a:r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实事求是</a:t>
            </a:r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，</a:t>
            </a:r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符合国情</a:t>
            </a:r>
            <a:r>
              <a:rPr lang="zh-CN" altLang="en-US" sz="27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）</a:t>
            </a:r>
            <a:endParaRPr lang="zh-CN" altLang="en-US" sz="2700" b="1" dirty="0">
              <a:solidFill>
                <a:srgbClr val="FF0000"/>
              </a:solidFill>
              <a:latin typeface="华文中宋"/>
              <a:ea typeface="华文中宋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4" grpId="0"/>
      <p:bldP spid="23" grpId="0"/>
      <p:bldP spid="24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005</a:t>
            </a:r>
            <a:endParaRPr kumimoji="0" lang="en-US" altLang="zh-CN" sz="4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3" descr="长征图"/>
          <p:cNvPicPr>
            <a:picLocks noChangeAspect="1"/>
          </p:cNvPicPr>
          <p:nvPr/>
        </p:nvPicPr>
        <p:blipFill>
          <a:blip r:embed="rId1"/>
          <a:srcRect l="633" t="1547" r="3217" b="1547"/>
          <a:stretch>
            <a:fillRect/>
          </a:stretch>
        </p:blipFill>
        <p:spPr>
          <a:xfrm>
            <a:off x="-287337" y="-117475"/>
            <a:ext cx="9720262" cy="7094538"/>
          </a:xfrm>
          <a:prstGeom prst="rect">
            <a:avLst/>
          </a:prstGeom>
          <a:noFill/>
          <a:ln w="6350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lg"/>
          </a:ln>
        </p:spPr>
      </p:pic>
      <p:sp>
        <p:nvSpPr>
          <p:cNvPr id="104452" name="Freeform 4"/>
          <p:cNvSpPr/>
          <p:nvPr/>
        </p:nvSpPr>
        <p:spPr>
          <a:xfrm>
            <a:off x="4025900" y="5684838"/>
            <a:ext cx="2449513" cy="623887"/>
          </a:xfrm>
          <a:custGeom>
            <a:avLst/>
            <a:gdLst/>
            <a:ahLst/>
            <a:cxnLst>
              <a:cxn ang="0">
                <a:pos x="1543" y="136"/>
              </a:cxn>
              <a:cxn ang="0">
                <a:pos x="1361" y="363"/>
              </a:cxn>
              <a:cxn ang="0">
                <a:pos x="1271" y="317"/>
              </a:cxn>
              <a:cxn ang="0">
                <a:pos x="1044" y="272"/>
              </a:cxn>
              <a:cxn ang="0">
                <a:pos x="862" y="227"/>
              </a:cxn>
              <a:cxn ang="0">
                <a:pos x="227" y="91"/>
              </a:cxn>
              <a:cxn ang="0">
                <a:pos x="0" y="0"/>
              </a:cxn>
            </a:cxnLst>
            <a:pathLst>
              <a:path w="1543" h="393">
                <a:moveTo>
                  <a:pt x="1543" y="136"/>
                </a:moveTo>
                <a:cubicBezTo>
                  <a:pt x="1474" y="234"/>
                  <a:pt x="1406" y="333"/>
                  <a:pt x="1361" y="363"/>
                </a:cubicBezTo>
                <a:cubicBezTo>
                  <a:pt x="1316" y="393"/>
                  <a:pt x="1324" y="332"/>
                  <a:pt x="1271" y="317"/>
                </a:cubicBezTo>
                <a:cubicBezTo>
                  <a:pt x="1218" y="302"/>
                  <a:pt x="1112" y="287"/>
                  <a:pt x="1044" y="272"/>
                </a:cubicBezTo>
                <a:cubicBezTo>
                  <a:pt x="976" y="257"/>
                  <a:pt x="998" y="257"/>
                  <a:pt x="862" y="227"/>
                </a:cubicBezTo>
                <a:cubicBezTo>
                  <a:pt x="726" y="197"/>
                  <a:pt x="371" y="129"/>
                  <a:pt x="227" y="91"/>
                </a:cubicBezTo>
                <a:cubicBezTo>
                  <a:pt x="83" y="53"/>
                  <a:pt x="41" y="26"/>
                  <a:pt x="0" y="0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>
          <a:xfrm>
            <a:off x="3132138" y="4943475"/>
            <a:ext cx="788987" cy="573088"/>
            <a:chOff x="1973" y="3114"/>
            <a:chExt cx="497" cy="361"/>
          </a:xfrm>
        </p:grpSpPr>
        <p:sp>
          <p:nvSpPr>
            <p:cNvPr id="30725" name="Freeform 6"/>
            <p:cNvSpPr/>
            <p:nvPr/>
          </p:nvSpPr>
          <p:spPr>
            <a:xfrm rot="480956">
              <a:off x="1973" y="3203"/>
              <a:ext cx="453" cy="272"/>
            </a:xfrm>
            <a:custGeom>
              <a:avLst/>
              <a:gdLst/>
              <a:ahLst/>
              <a:cxnLst>
                <a:cxn ang="0">
                  <a:pos x="453" y="272"/>
                </a:cxn>
                <a:cxn ang="0">
                  <a:pos x="181" y="136"/>
                </a:cxn>
                <a:cxn ang="0">
                  <a:pos x="0" y="0"/>
                </a:cxn>
              </a:cxnLst>
              <a:pathLst>
                <a:path w="453" h="272">
                  <a:moveTo>
                    <a:pt x="453" y="272"/>
                  </a:moveTo>
                  <a:cubicBezTo>
                    <a:pt x="354" y="226"/>
                    <a:pt x="256" y="181"/>
                    <a:pt x="181" y="136"/>
                  </a:cubicBezTo>
                  <a:cubicBezTo>
                    <a:pt x="106" y="91"/>
                    <a:pt x="53" y="45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6" name="Freeform 7"/>
            <p:cNvSpPr/>
            <p:nvPr/>
          </p:nvSpPr>
          <p:spPr>
            <a:xfrm rot="279641">
              <a:off x="2016" y="3114"/>
              <a:ext cx="454" cy="272"/>
            </a:xfrm>
            <a:custGeom>
              <a:avLst/>
              <a:gdLst/>
              <a:ahLst/>
              <a:cxnLst>
                <a:cxn ang="0">
                  <a:pos x="408" y="226"/>
                </a:cxn>
                <a:cxn ang="0">
                  <a:pos x="181" y="45"/>
                </a:cxn>
                <a:cxn ang="0">
                  <a:pos x="0" y="0"/>
                </a:cxn>
              </a:cxnLst>
              <a:pathLst>
                <a:path w="408" h="226">
                  <a:moveTo>
                    <a:pt x="408" y="226"/>
                  </a:moveTo>
                  <a:cubicBezTo>
                    <a:pt x="328" y="154"/>
                    <a:pt x="249" y="83"/>
                    <a:pt x="181" y="45"/>
                  </a:cubicBezTo>
                  <a:cubicBezTo>
                    <a:pt x="113" y="7"/>
                    <a:pt x="56" y="3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4456" name="Freeform 8"/>
          <p:cNvSpPr/>
          <p:nvPr/>
        </p:nvSpPr>
        <p:spPr>
          <a:xfrm>
            <a:off x="2232025" y="4460875"/>
            <a:ext cx="827088" cy="407988"/>
          </a:xfrm>
          <a:custGeom>
            <a:avLst/>
            <a:gdLst/>
            <a:ahLst/>
            <a:cxnLst>
              <a:cxn ang="0">
                <a:pos x="521" y="212"/>
              </a:cxn>
              <a:cxn ang="0">
                <a:pos x="431" y="30"/>
              </a:cxn>
              <a:cxn ang="0">
                <a:pos x="204" y="30"/>
              </a:cxn>
              <a:cxn ang="0">
                <a:pos x="159" y="76"/>
              </a:cxn>
              <a:cxn ang="0">
                <a:pos x="23" y="121"/>
              </a:cxn>
              <a:cxn ang="0">
                <a:pos x="23" y="166"/>
              </a:cxn>
              <a:cxn ang="0">
                <a:pos x="113" y="257"/>
              </a:cxn>
            </a:cxnLst>
            <a:pathLst>
              <a:path w="521" h="257">
                <a:moveTo>
                  <a:pt x="521" y="212"/>
                </a:moveTo>
                <a:cubicBezTo>
                  <a:pt x="502" y="136"/>
                  <a:pt x="484" y="60"/>
                  <a:pt x="431" y="30"/>
                </a:cubicBezTo>
                <a:cubicBezTo>
                  <a:pt x="378" y="0"/>
                  <a:pt x="249" y="22"/>
                  <a:pt x="204" y="30"/>
                </a:cubicBezTo>
                <a:cubicBezTo>
                  <a:pt x="159" y="38"/>
                  <a:pt x="189" y="61"/>
                  <a:pt x="159" y="76"/>
                </a:cubicBezTo>
                <a:cubicBezTo>
                  <a:pt x="129" y="91"/>
                  <a:pt x="46" y="106"/>
                  <a:pt x="23" y="121"/>
                </a:cubicBezTo>
                <a:cubicBezTo>
                  <a:pt x="0" y="136"/>
                  <a:pt x="8" y="143"/>
                  <a:pt x="23" y="166"/>
                </a:cubicBezTo>
                <a:cubicBezTo>
                  <a:pt x="38" y="189"/>
                  <a:pt x="75" y="223"/>
                  <a:pt x="113" y="257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04457" name="Freeform 9"/>
          <p:cNvSpPr/>
          <p:nvPr/>
        </p:nvSpPr>
        <p:spPr>
          <a:xfrm>
            <a:off x="2484438" y="4640263"/>
            <a:ext cx="503237" cy="228600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90" y="99"/>
              </a:cxn>
              <a:cxn ang="0">
                <a:pos x="226" y="8"/>
              </a:cxn>
              <a:cxn ang="0">
                <a:pos x="272" y="53"/>
              </a:cxn>
              <a:cxn ang="0">
                <a:pos x="317" y="144"/>
              </a:cxn>
            </a:cxnLst>
            <a:pathLst>
              <a:path w="317" h="144">
                <a:moveTo>
                  <a:pt x="0" y="99"/>
                </a:moveTo>
                <a:cubicBezTo>
                  <a:pt x="26" y="106"/>
                  <a:pt x="52" y="114"/>
                  <a:pt x="90" y="99"/>
                </a:cubicBezTo>
                <a:cubicBezTo>
                  <a:pt x="128" y="84"/>
                  <a:pt x="196" y="16"/>
                  <a:pt x="226" y="8"/>
                </a:cubicBezTo>
                <a:cubicBezTo>
                  <a:pt x="256" y="0"/>
                  <a:pt x="257" y="30"/>
                  <a:pt x="272" y="53"/>
                </a:cubicBezTo>
                <a:cubicBezTo>
                  <a:pt x="287" y="76"/>
                  <a:pt x="302" y="110"/>
                  <a:pt x="317" y="144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04458" name="Freeform 10"/>
          <p:cNvSpPr/>
          <p:nvPr/>
        </p:nvSpPr>
        <p:spPr>
          <a:xfrm>
            <a:off x="2555875" y="4724400"/>
            <a:ext cx="431800" cy="254000"/>
          </a:xfrm>
          <a:custGeom>
            <a:avLst/>
            <a:gdLst/>
            <a:ahLst/>
            <a:cxnLst>
              <a:cxn ang="0">
                <a:pos x="272" y="137"/>
              </a:cxn>
              <a:cxn ang="0">
                <a:pos x="136" y="137"/>
              </a:cxn>
              <a:cxn ang="0">
                <a:pos x="0" y="0"/>
              </a:cxn>
            </a:cxnLst>
            <a:pathLst>
              <a:path w="272" h="160">
                <a:moveTo>
                  <a:pt x="272" y="137"/>
                </a:moveTo>
                <a:cubicBezTo>
                  <a:pt x="226" y="148"/>
                  <a:pt x="181" y="160"/>
                  <a:pt x="136" y="137"/>
                </a:cubicBezTo>
                <a:cubicBezTo>
                  <a:pt x="91" y="114"/>
                  <a:pt x="45" y="57"/>
                  <a:pt x="0" y="0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04459" name="Freeform 11"/>
          <p:cNvSpPr/>
          <p:nvPr/>
        </p:nvSpPr>
        <p:spPr>
          <a:xfrm>
            <a:off x="2555875" y="4641850"/>
            <a:ext cx="431800" cy="6588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91" y="7"/>
              </a:cxn>
              <a:cxn ang="0">
                <a:pos x="181" y="52"/>
              </a:cxn>
              <a:cxn ang="0">
                <a:pos x="181" y="279"/>
              </a:cxn>
              <a:cxn ang="0">
                <a:pos x="272" y="415"/>
              </a:cxn>
            </a:cxnLst>
            <a:pathLst>
              <a:path w="272" h="415">
                <a:moveTo>
                  <a:pt x="0" y="7"/>
                </a:moveTo>
                <a:cubicBezTo>
                  <a:pt x="30" y="3"/>
                  <a:pt x="61" y="0"/>
                  <a:pt x="91" y="7"/>
                </a:cubicBezTo>
                <a:cubicBezTo>
                  <a:pt x="121" y="14"/>
                  <a:pt x="166" y="7"/>
                  <a:pt x="181" y="52"/>
                </a:cubicBezTo>
                <a:cubicBezTo>
                  <a:pt x="196" y="97"/>
                  <a:pt x="166" y="219"/>
                  <a:pt x="181" y="279"/>
                </a:cubicBezTo>
                <a:cubicBezTo>
                  <a:pt x="196" y="339"/>
                  <a:pt x="234" y="377"/>
                  <a:pt x="272" y="415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sp>
        <p:nvSpPr>
          <p:cNvPr id="104460" name="Freeform 12"/>
          <p:cNvSpPr/>
          <p:nvPr/>
        </p:nvSpPr>
        <p:spPr>
          <a:xfrm>
            <a:off x="1116013" y="5157788"/>
            <a:ext cx="2016125" cy="671512"/>
          </a:xfrm>
          <a:custGeom>
            <a:avLst/>
            <a:gdLst/>
            <a:ahLst/>
            <a:cxnLst>
              <a:cxn ang="0">
                <a:pos x="1270" y="136"/>
              </a:cxn>
              <a:cxn ang="0">
                <a:pos x="1088" y="363"/>
              </a:cxn>
              <a:cxn ang="0">
                <a:pos x="635" y="408"/>
              </a:cxn>
              <a:cxn ang="0">
                <a:pos x="363" y="363"/>
              </a:cxn>
              <a:cxn ang="0">
                <a:pos x="136" y="363"/>
              </a:cxn>
              <a:cxn ang="0">
                <a:pos x="0" y="0"/>
              </a:cxn>
            </a:cxnLst>
            <a:pathLst>
              <a:path w="1270" h="423">
                <a:moveTo>
                  <a:pt x="1270" y="136"/>
                </a:moveTo>
                <a:cubicBezTo>
                  <a:pt x="1232" y="227"/>
                  <a:pt x="1194" y="318"/>
                  <a:pt x="1088" y="363"/>
                </a:cubicBezTo>
                <a:cubicBezTo>
                  <a:pt x="982" y="408"/>
                  <a:pt x="756" y="408"/>
                  <a:pt x="635" y="408"/>
                </a:cubicBezTo>
                <a:cubicBezTo>
                  <a:pt x="514" y="408"/>
                  <a:pt x="446" y="370"/>
                  <a:pt x="363" y="363"/>
                </a:cubicBezTo>
                <a:cubicBezTo>
                  <a:pt x="280" y="356"/>
                  <a:pt x="196" y="423"/>
                  <a:pt x="136" y="363"/>
                </a:cubicBezTo>
                <a:cubicBezTo>
                  <a:pt x="76" y="303"/>
                  <a:pt x="38" y="151"/>
                  <a:pt x="0" y="0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3" name="Group 13"/>
          <p:cNvGrpSpPr/>
          <p:nvPr/>
        </p:nvGrpSpPr>
        <p:grpSpPr>
          <a:xfrm>
            <a:off x="1030288" y="4149725"/>
            <a:ext cx="265112" cy="935038"/>
            <a:chOff x="649" y="2614"/>
            <a:chExt cx="167" cy="589"/>
          </a:xfrm>
        </p:grpSpPr>
        <p:sp>
          <p:nvSpPr>
            <p:cNvPr id="30733" name="Freeform 14"/>
            <p:cNvSpPr/>
            <p:nvPr/>
          </p:nvSpPr>
          <p:spPr>
            <a:xfrm>
              <a:off x="649" y="2659"/>
              <a:ext cx="54" cy="544"/>
            </a:xfrm>
            <a:custGeom>
              <a:avLst/>
              <a:gdLst/>
              <a:ahLst/>
              <a:cxnLst>
                <a:cxn ang="0">
                  <a:pos x="8" y="544"/>
                </a:cxn>
                <a:cxn ang="0">
                  <a:pos x="8" y="363"/>
                </a:cxn>
                <a:cxn ang="0">
                  <a:pos x="54" y="0"/>
                </a:cxn>
              </a:cxnLst>
              <a:pathLst>
                <a:path w="54" h="544">
                  <a:moveTo>
                    <a:pt x="8" y="544"/>
                  </a:moveTo>
                  <a:cubicBezTo>
                    <a:pt x="4" y="499"/>
                    <a:pt x="0" y="454"/>
                    <a:pt x="8" y="363"/>
                  </a:cubicBezTo>
                  <a:cubicBezTo>
                    <a:pt x="16" y="272"/>
                    <a:pt x="35" y="136"/>
                    <a:pt x="54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Freeform 15"/>
            <p:cNvSpPr/>
            <p:nvPr/>
          </p:nvSpPr>
          <p:spPr>
            <a:xfrm>
              <a:off x="657" y="2614"/>
              <a:ext cx="159" cy="31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136" y="226"/>
                </a:cxn>
                <a:cxn ang="0">
                  <a:pos x="136" y="90"/>
                </a:cxn>
                <a:cxn ang="0">
                  <a:pos x="91" y="0"/>
                </a:cxn>
              </a:cxnLst>
              <a:pathLst>
                <a:path w="159" h="317">
                  <a:moveTo>
                    <a:pt x="0" y="317"/>
                  </a:moveTo>
                  <a:cubicBezTo>
                    <a:pt x="56" y="290"/>
                    <a:pt x="113" y="264"/>
                    <a:pt x="136" y="226"/>
                  </a:cubicBezTo>
                  <a:cubicBezTo>
                    <a:pt x="159" y="188"/>
                    <a:pt x="143" y="128"/>
                    <a:pt x="136" y="90"/>
                  </a:cubicBezTo>
                  <a:cubicBezTo>
                    <a:pt x="129" y="52"/>
                    <a:pt x="110" y="26"/>
                    <a:pt x="91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1116013" y="3860800"/>
            <a:ext cx="142875" cy="215900"/>
            <a:chOff x="703" y="2432"/>
            <a:chExt cx="90" cy="136"/>
          </a:xfrm>
        </p:grpSpPr>
        <p:sp>
          <p:nvSpPr>
            <p:cNvPr id="30736" name="Line 17"/>
            <p:cNvSpPr/>
            <p:nvPr/>
          </p:nvSpPr>
          <p:spPr>
            <a:xfrm flipV="1">
              <a:off x="703" y="2432"/>
              <a:ext cx="45" cy="1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30737" name="Line 18"/>
            <p:cNvSpPr/>
            <p:nvPr/>
          </p:nvSpPr>
          <p:spPr>
            <a:xfrm flipV="1">
              <a:off x="793" y="2432"/>
              <a:ext cx="0" cy="1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round/>
              <a:headEnd type="none" w="med" len="med"/>
              <a:tailEnd type="stealth" w="med" len="lg"/>
            </a:ln>
          </p:spPr>
        </p:sp>
      </p:grpSp>
      <p:sp>
        <p:nvSpPr>
          <p:cNvPr id="104467" name="Freeform 19"/>
          <p:cNvSpPr/>
          <p:nvPr/>
        </p:nvSpPr>
        <p:spPr>
          <a:xfrm>
            <a:off x="1258888" y="3357563"/>
            <a:ext cx="230187" cy="671512"/>
          </a:xfrm>
          <a:custGeom>
            <a:avLst/>
            <a:gdLst/>
            <a:ahLst/>
            <a:cxnLst>
              <a:cxn ang="0">
                <a:pos x="0" y="317"/>
              </a:cxn>
              <a:cxn ang="0">
                <a:pos x="46" y="408"/>
              </a:cxn>
              <a:cxn ang="0">
                <a:pos x="91" y="408"/>
              </a:cxn>
              <a:cxn ang="0">
                <a:pos x="137" y="317"/>
              </a:cxn>
              <a:cxn ang="0">
                <a:pos x="137" y="226"/>
              </a:cxn>
              <a:cxn ang="0">
                <a:pos x="91" y="90"/>
              </a:cxn>
              <a:cxn ang="0">
                <a:pos x="46" y="0"/>
              </a:cxn>
            </a:cxnLst>
            <a:pathLst>
              <a:path w="145" h="423">
                <a:moveTo>
                  <a:pt x="0" y="317"/>
                </a:moveTo>
                <a:cubicBezTo>
                  <a:pt x="15" y="355"/>
                  <a:pt x="31" y="393"/>
                  <a:pt x="46" y="408"/>
                </a:cubicBezTo>
                <a:cubicBezTo>
                  <a:pt x="61" y="423"/>
                  <a:pt x="76" y="423"/>
                  <a:pt x="91" y="408"/>
                </a:cubicBezTo>
                <a:cubicBezTo>
                  <a:pt x="106" y="393"/>
                  <a:pt x="129" y="347"/>
                  <a:pt x="137" y="317"/>
                </a:cubicBezTo>
                <a:cubicBezTo>
                  <a:pt x="145" y="287"/>
                  <a:pt x="145" y="264"/>
                  <a:pt x="137" y="226"/>
                </a:cubicBezTo>
                <a:cubicBezTo>
                  <a:pt x="129" y="188"/>
                  <a:pt x="106" y="128"/>
                  <a:pt x="91" y="90"/>
                </a:cubicBezTo>
                <a:cubicBezTo>
                  <a:pt x="76" y="52"/>
                  <a:pt x="61" y="26"/>
                  <a:pt x="46" y="0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 type="none" w="med" len="med"/>
            <a:tailEnd type="triangl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20"/>
          <p:cNvGrpSpPr/>
          <p:nvPr/>
        </p:nvGrpSpPr>
        <p:grpSpPr>
          <a:xfrm>
            <a:off x="1295400" y="2133600"/>
            <a:ext cx="755650" cy="1079500"/>
            <a:chOff x="816" y="1344"/>
            <a:chExt cx="476" cy="680"/>
          </a:xfrm>
        </p:grpSpPr>
        <p:sp>
          <p:nvSpPr>
            <p:cNvPr id="30740" name="Freeform 21"/>
            <p:cNvSpPr/>
            <p:nvPr/>
          </p:nvSpPr>
          <p:spPr>
            <a:xfrm>
              <a:off x="816" y="1706"/>
              <a:ext cx="250" cy="318"/>
            </a:xfrm>
            <a:custGeom>
              <a:avLst/>
              <a:gdLst/>
              <a:ahLst/>
              <a:cxnLst>
                <a:cxn ang="0">
                  <a:pos x="23" y="318"/>
                </a:cxn>
                <a:cxn ang="0">
                  <a:pos x="23" y="227"/>
                </a:cxn>
                <a:cxn ang="0">
                  <a:pos x="159" y="136"/>
                </a:cxn>
                <a:cxn ang="0">
                  <a:pos x="250" y="0"/>
                </a:cxn>
              </a:cxnLst>
              <a:pathLst>
                <a:path w="250" h="318">
                  <a:moveTo>
                    <a:pt x="23" y="318"/>
                  </a:moveTo>
                  <a:cubicBezTo>
                    <a:pt x="11" y="287"/>
                    <a:pt x="0" y="257"/>
                    <a:pt x="23" y="227"/>
                  </a:cubicBezTo>
                  <a:cubicBezTo>
                    <a:pt x="46" y="197"/>
                    <a:pt x="121" y="174"/>
                    <a:pt x="159" y="136"/>
                  </a:cubicBezTo>
                  <a:cubicBezTo>
                    <a:pt x="197" y="98"/>
                    <a:pt x="223" y="49"/>
                    <a:pt x="250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1" name="Freeform 22"/>
            <p:cNvSpPr/>
            <p:nvPr/>
          </p:nvSpPr>
          <p:spPr>
            <a:xfrm>
              <a:off x="1036" y="1344"/>
              <a:ext cx="256" cy="272"/>
            </a:xfrm>
            <a:custGeom>
              <a:avLst/>
              <a:gdLst/>
              <a:ahLst/>
              <a:cxnLst>
                <a:cxn ang="0">
                  <a:pos x="75" y="272"/>
                </a:cxn>
                <a:cxn ang="0">
                  <a:pos x="30" y="136"/>
                </a:cxn>
                <a:cxn ang="0">
                  <a:pos x="256" y="0"/>
                </a:cxn>
              </a:cxnLst>
              <a:pathLst>
                <a:path w="256" h="272">
                  <a:moveTo>
                    <a:pt x="75" y="272"/>
                  </a:moveTo>
                  <a:cubicBezTo>
                    <a:pt x="37" y="226"/>
                    <a:pt x="0" y="181"/>
                    <a:pt x="30" y="136"/>
                  </a:cubicBezTo>
                  <a:cubicBezTo>
                    <a:pt x="60" y="91"/>
                    <a:pt x="158" y="45"/>
                    <a:pt x="256" y="0"/>
                  </a:cubicBezTo>
                </a:path>
              </a:pathLst>
            </a:custGeom>
            <a:noFill/>
            <a:ln w="7620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4471" name="Freeform 23"/>
          <p:cNvSpPr/>
          <p:nvPr/>
        </p:nvSpPr>
        <p:spPr>
          <a:xfrm>
            <a:off x="2195513" y="908050"/>
            <a:ext cx="1512887" cy="1092200"/>
          </a:xfrm>
          <a:custGeom>
            <a:avLst/>
            <a:gdLst/>
            <a:ahLst/>
            <a:cxnLst>
              <a:cxn ang="0">
                <a:pos x="0" y="688"/>
              </a:cxn>
              <a:cxn ang="0">
                <a:pos x="136" y="597"/>
              </a:cxn>
              <a:cxn ang="0">
                <a:pos x="182" y="461"/>
              </a:cxn>
              <a:cxn ang="0">
                <a:pos x="544" y="325"/>
              </a:cxn>
              <a:cxn ang="0">
                <a:pos x="771" y="53"/>
              </a:cxn>
              <a:cxn ang="0">
                <a:pos x="953" y="7"/>
              </a:cxn>
            </a:cxnLst>
            <a:pathLst>
              <a:path w="953" h="688">
                <a:moveTo>
                  <a:pt x="0" y="688"/>
                </a:moveTo>
                <a:cubicBezTo>
                  <a:pt x="53" y="661"/>
                  <a:pt x="106" y="635"/>
                  <a:pt x="136" y="597"/>
                </a:cubicBezTo>
                <a:cubicBezTo>
                  <a:pt x="166" y="559"/>
                  <a:pt x="114" y="506"/>
                  <a:pt x="182" y="461"/>
                </a:cubicBezTo>
                <a:cubicBezTo>
                  <a:pt x="250" y="416"/>
                  <a:pt x="446" y="393"/>
                  <a:pt x="544" y="325"/>
                </a:cubicBezTo>
                <a:cubicBezTo>
                  <a:pt x="642" y="257"/>
                  <a:pt x="703" y="106"/>
                  <a:pt x="771" y="53"/>
                </a:cubicBezTo>
                <a:cubicBezTo>
                  <a:pt x="839" y="0"/>
                  <a:pt x="896" y="3"/>
                  <a:pt x="953" y="7"/>
                </a:cubicBezTo>
              </a:path>
            </a:pathLst>
          </a:custGeom>
          <a:noFill/>
          <a:ln w="6350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104472" name="AutoShape 24"/>
          <p:cNvSpPr/>
          <p:nvPr/>
        </p:nvSpPr>
        <p:spPr>
          <a:xfrm>
            <a:off x="6659563" y="4365625"/>
            <a:ext cx="1008062" cy="465138"/>
          </a:xfrm>
          <a:prstGeom prst="wedgeRoundRectCallout">
            <a:avLst>
              <a:gd name="adj1" fmla="val -52676"/>
              <a:gd name="adj2" fmla="val 230546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瑞金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3" name="AutoShape 25"/>
          <p:cNvSpPr/>
          <p:nvPr/>
        </p:nvSpPr>
        <p:spPr>
          <a:xfrm>
            <a:off x="3059113" y="6165850"/>
            <a:ext cx="3673475" cy="503238"/>
          </a:xfrm>
          <a:prstGeom prst="wedgeRoundRectCallout">
            <a:avLst>
              <a:gd name="adj1" fmla="val -18065"/>
              <a:gd name="adj2" fmla="val -145583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冲破四道封锁线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4" name="AutoShape 26"/>
          <p:cNvSpPr/>
          <p:nvPr/>
        </p:nvSpPr>
        <p:spPr>
          <a:xfrm>
            <a:off x="3924300" y="3933825"/>
            <a:ext cx="1944688" cy="465138"/>
          </a:xfrm>
          <a:prstGeom prst="wedgeRoundRectCallout">
            <a:avLst>
              <a:gd name="adj1" fmla="val -91222"/>
              <a:gd name="adj2" fmla="val 151366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遵义会议</a:t>
            </a:r>
            <a:endParaRPr lang="zh-CN" altLang="en-US" sz="2400" b="1" u="sng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5" name="AutoShape 27"/>
          <p:cNvSpPr/>
          <p:nvPr/>
        </p:nvSpPr>
        <p:spPr>
          <a:xfrm>
            <a:off x="2051050" y="3716338"/>
            <a:ext cx="1728788" cy="465137"/>
          </a:xfrm>
          <a:prstGeom prst="wedgeRoundRectCallout">
            <a:avLst>
              <a:gd name="adj1" fmla="val 2343"/>
              <a:gd name="adj2" fmla="val 165019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四渡赤水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6" name="AutoShape 28"/>
          <p:cNvSpPr/>
          <p:nvPr/>
        </p:nvSpPr>
        <p:spPr>
          <a:xfrm>
            <a:off x="0" y="6021388"/>
            <a:ext cx="1908175" cy="465137"/>
          </a:xfrm>
          <a:prstGeom prst="wedgeRoundRectCallout">
            <a:avLst>
              <a:gd name="adj1" fmla="val 12560"/>
              <a:gd name="adj2" fmla="val -166042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巧渡金沙江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7" name="AutoShape 29"/>
          <p:cNvSpPr/>
          <p:nvPr/>
        </p:nvSpPr>
        <p:spPr>
          <a:xfrm>
            <a:off x="0" y="4868863"/>
            <a:ext cx="1908175" cy="465137"/>
          </a:xfrm>
          <a:prstGeom prst="wedgeRoundRectCallout">
            <a:avLst>
              <a:gd name="adj1" fmla="val 14060"/>
              <a:gd name="adj2" fmla="val -186519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强渡大渡河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8" name="AutoShape 30"/>
          <p:cNvSpPr/>
          <p:nvPr/>
        </p:nvSpPr>
        <p:spPr>
          <a:xfrm>
            <a:off x="1763713" y="2997200"/>
            <a:ext cx="1944687" cy="465138"/>
          </a:xfrm>
          <a:prstGeom prst="wedgeRoundRectCallout">
            <a:avLst>
              <a:gd name="adj1" fmla="val -76287"/>
              <a:gd name="adj2" fmla="val 156486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飞夺泸定桥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79" name="AutoShape 31"/>
          <p:cNvSpPr/>
          <p:nvPr/>
        </p:nvSpPr>
        <p:spPr>
          <a:xfrm>
            <a:off x="0" y="2565400"/>
            <a:ext cx="1512888" cy="465138"/>
          </a:xfrm>
          <a:prstGeom prst="wedgeRoundRectCallout">
            <a:avLst>
              <a:gd name="adj1" fmla="val 45801"/>
              <a:gd name="adj2" fmla="val 174574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爬雪山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80" name="AutoShape 32"/>
          <p:cNvSpPr/>
          <p:nvPr/>
        </p:nvSpPr>
        <p:spPr>
          <a:xfrm>
            <a:off x="0" y="1557338"/>
            <a:ext cx="1512888" cy="465137"/>
          </a:xfrm>
          <a:prstGeom prst="wedgeRoundRectCallout">
            <a:avLst>
              <a:gd name="adj1" fmla="val 79171"/>
              <a:gd name="adj2" fmla="val 107338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过草地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81" name="AutoShape 33"/>
          <p:cNvSpPr/>
          <p:nvPr/>
        </p:nvSpPr>
        <p:spPr>
          <a:xfrm>
            <a:off x="4427538" y="188913"/>
            <a:ext cx="1873250" cy="1223962"/>
          </a:xfrm>
          <a:prstGeom prst="wedgeRoundRectCallout">
            <a:avLst>
              <a:gd name="adj1" fmla="val -77713"/>
              <a:gd name="adj2" fmla="val -8625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1935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月中央红军到达陕北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82" name="AutoShape 34"/>
          <p:cNvSpPr/>
          <p:nvPr/>
        </p:nvSpPr>
        <p:spPr>
          <a:xfrm>
            <a:off x="7164388" y="5084763"/>
            <a:ext cx="1979612" cy="1223962"/>
          </a:xfrm>
          <a:prstGeom prst="wedgeRoundRectCallout">
            <a:avLst>
              <a:gd name="adj1" fmla="val -72292"/>
              <a:gd name="adj2" fmla="val -3306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1934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月中央红军开始长征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83" name="AutoShape 35"/>
          <p:cNvSpPr/>
          <p:nvPr/>
        </p:nvSpPr>
        <p:spPr>
          <a:xfrm>
            <a:off x="1258888" y="188913"/>
            <a:ext cx="1511300" cy="465137"/>
          </a:xfrm>
          <a:prstGeom prst="wedgeRoundRectCallout">
            <a:avLst>
              <a:gd name="adj1" fmla="val 109875"/>
              <a:gd name="adj2" fmla="val 88907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吴起镇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84" name="AutoShape 36"/>
          <p:cNvSpPr/>
          <p:nvPr/>
        </p:nvSpPr>
        <p:spPr>
          <a:xfrm>
            <a:off x="3203575" y="1655763"/>
            <a:ext cx="2736850" cy="1374775"/>
          </a:xfrm>
          <a:prstGeom prst="wedgeRoundRectCallout">
            <a:avLst>
              <a:gd name="adj1" fmla="val -71088"/>
              <a:gd name="adj2" fmla="val -65380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1936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月红军三大主力在</a:t>
            </a:r>
            <a:r>
              <a:rPr lang="zh-CN" alt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甘肃会宁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会师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56" name="标题 7169"/>
          <p:cNvSpPr>
            <a:spLocks noGrp="1"/>
          </p:cNvSpPr>
          <p:nvPr/>
        </p:nvSpPr>
        <p:spPr>
          <a:xfrm>
            <a:off x="-11112" y="4175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2909253"/>
            <a:ext cx="3255963" cy="10414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none" anchor="ctr"/>
          <a:p>
            <a:pPr algn="ctr">
              <a:buSzTx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成为中国共产党历史上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SzTx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一个生死攸关的转折点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2" grpId="0" bldLvl="0" animBg="1"/>
      <p:bldP spid="104473" grpId="0" bldLvl="0" animBg="1"/>
      <p:bldP spid="104474" grpId="0" bldLvl="0" animBg="1"/>
      <p:bldP spid="104475" grpId="0" bldLvl="0" animBg="1"/>
      <p:bldP spid="104476" grpId="0" bldLvl="0" animBg="1"/>
      <p:bldP spid="104477" grpId="0" bldLvl="0" animBg="1"/>
      <p:bldP spid="104478" grpId="0" bldLvl="0" animBg="1"/>
      <p:bldP spid="104479" grpId="0" bldLvl="0" animBg="1"/>
      <p:bldP spid="104480" grpId="0" bldLvl="0" animBg="1"/>
      <p:bldP spid="104481" grpId="0" bldLvl="0" animBg="1"/>
      <p:bldP spid="104482" grpId="0" bldLvl="0" animBg="1"/>
      <p:bldP spid="104483" grpId="0" bldLvl="0" animBg="1"/>
      <p:bldP spid="104484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AutoShape 2">
            <a:hlinkClick r:id="" action="ppaction://noaction"/>
          </p:cNvPr>
          <p:cNvSpPr/>
          <p:nvPr/>
        </p:nvSpPr>
        <p:spPr>
          <a:xfrm>
            <a:off x="1120775" y="763588"/>
            <a:ext cx="1944688" cy="700088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九一八事变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7" name="AutoShape 3"/>
          <p:cNvSpPr/>
          <p:nvPr/>
        </p:nvSpPr>
        <p:spPr>
          <a:xfrm>
            <a:off x="3298825" y="673100"/>
            <a:ext cx="1328738" cy="8890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6D9F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Oval 4"/>
          <p:cNvSpPr/>
          <p:nvPr/>
        </p:nvSpPr>
        <p:spPr>
          <a:xfrm>
            <a:off x="4902200" y="762000"/>
            <a:ext cx="2820988" cy="628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局部抗战开始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9" name="AutoShape 5"/>
          <p:cNvSpPr/>
          <p:nvPr/>
        </p:nvSpPr>
        <p:spPr>
          <a:xfrm>
            <a:off x="774700" y="1130300"/>
            <a:ext cx="231775" cy="971550"/>
          </a:xfrm>
          <a:prstGeom prst="curvedRightArrow">
            <a:avLst>
              <a:gd name="adj1" fmla="val 83835"/>
              <a:gd name="adj2" fmla="val 167671"/>
              <a:gd name="adj3" fmla="val 47898"/>
            </a:avLst>
          </a:prstGeom>
          <a:solidFill>
            <a:srgbClr val="66FF33"/>
          </a:solidFill>
          <a:ln w="9525">
            <a:noFill/>
          </a:ln>
        </p:spPr>
        <p:txBody>
          <a:bodyPr wrap="none" anchor="ctr"/>
          <a:p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21510" name="Oval 6"/>
          <p:cNvSpPr/>
          <p:nvPr/>
        </p:nvSpPr>
        <p:spPr>
          <a:xfrm>
            <a:off x="1147763" y="2751138"/>
            <a:ext cx="1944688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七七事变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1" name="AutoShape 7"/>
          <p:cNvSpPr/>
          <p:nvPr/>
        </p:nvSpPr>
        <p:spPr>
          <a:xfrm>
            <a:off x="3298825" y="1562100"/>
            <a:ext cx="1230313" cy="102711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6D9F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2" name="Oval 8">
            <a:hlinkClick r:id="" action="ppaction://noaction"/>
          </p:cNvPr>
          <p:cNvSpPr/>
          <p:nvPr/>
        </p:nvSpPr>
        <p:spPr>
          <a:xfrm>
            <a:off x="4959350" y="2697163"/>
            <a:ext cx="3052763" cy="628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全民族抗战开始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3" name="Oval 9"/>
          <p:cNvSpPr/>
          <p:nvPr/>
        </p:nvSpPr>
        <p:spPr>
          <a:xfrm>
            <a:off x="1120775" y="1784350"/>
            <a:ext cx="1998663" cy="6778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西安事变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4" name="AutoShape 10"/>
          <p:cNvSpPr/>
          <p:nvPr/>
        </p:nvSpPr>
        <p:spPr>
          <a:xfrm>
            <a:off x="904875" y="2330450"/>
            <a:ext cx="217488" cy="919163"/>
          </a:xfrm>
          <a:prstGeom prst="curvedRightArrow">
            <a:avLst>
              <a:gd name="adj1" fmla="val 84525"/>
              <a:gd name="adj2" fmla="val 169050"/>
              <a:gd name="adj3" fmla="val 33310"/>
            </a:avLst>
          </a:prstGeom>
          <a:solidFill>
            <a:srgbClr val="66FF33"/>
          </a:solidFill>
          <a:ln w="9525">
            <a:noFill/>
          </a:ln>
        </p:spPr>
        <p:txBody>
          <a:bodyPr wrap="none" anchor="ctr"/>
          <a:p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21515" name="AutoShape 11"/>
          <p:cNvSpPr/>
          <p:nvPr/>
        </p:nvSpPr>
        <p:spPr>
          <a:xfrm>
            <a:off x="3298825" y="2541588"/>
            <a:ext cx="1230313" cy="106838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6D9F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zh-CN" altLang="en-US" sz="28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6" name="Oval 12"/>
          <p:cNvSpPr/>
          <p:nvPr/>
        </p:nvSpPr>
        <p:spPr>
          <a:xfrm>
            <a:off x="4529138" y="1736725"/>
            <a:ext cx="4627563" cy="6778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抗日民族统一战线初步形成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17" name="AutoShape 13"/>
          <p:cNvSpPr/>
          <p:nvPr/>
        </p:nvSpPr>
        <p:spPr>
          <a:xfrm>
            <a:off x="4146550" y="3530600"/>
            <a:ext cx="1133475" cy="1824038"/>
          </a:xfrm>
          <a:prstGeom prst="downArrow">
            <a:avLst>
              <a:gd name="adj1" fmla="val 50000"/>
              <a:gd name="adj2" fmla="val 24987"/>
            </a:avLst>
          </a:prstGeom>
          <a:solidFill>
            <a:srgbClr val="66FF33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年抗战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8" name="Oval 14"/>
          <p:cNvSpPr/>
          <p:nvPr/>
        </p:nvSpPr>
        <p:spPr>
          <a:xfrm>
            <a:off x="606425" y="4705350"/>
            <a:ext cx="1944688" cy="649288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台儿庄战役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Oval 15"/>
          <p:cNvSpPr/>
          <p:nvPr/>
        </p:nvSpPr>
        <p:spPr>
          <a:xfrm>
            <a:off x="6665913" y="5049838"/>
            <a:ext cx="2357437" cy="798512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百团大战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Oval 16"/>
          <p:cNvSpPr/>
          <p:nvPr/>
        </p:nvSpPr>
        <p:spPr>
          <a:xfrm>
            <a:off x="3011488" y="5451475"/>
            <a:ext cx="3654425" cy="1181100"/>
          </a:xfrm>
          <a:prstGeom prst="ellipse">
            <a:avLst/>
          </a:prstGeom>
          <a:solidFill>
            <a:srgbClr val="B9CDE5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抗日战争的胜利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15"/>
          <p:cNvSpPr/>
          <p:nvPr/>
        </p:nvSpPr>
        <p:spPr>
          <a:xfrm>
            <a:off x="6540500" y="4206875"/>
            <a:ext cx="2482850" cy="750888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平型关大捷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4"/>
          <p:cNvSpPr/>
          <p:nvPr/>
        </p:nvSpPr>
        <p:spPr>
          <a:xfrm>
            <a:off x="146050" y="6003925"/>
            <a:ext cx="2865438" cy="793750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第三次长沙会战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14"/>
          <p:cNvSpPr/>
          <p:nvPr/>
        </p:nvSpPr>
        <p:spPr>
          <a:xfrm>
            <a:off x="422275" y="5354638"/>
            <a:ext cx="2127250" cy="649287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武汉会战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5" name="文本框 4"/>
          <p:cNvSpPr txBox="1"/>
          <p:nvPr/>
        </p:nvSpPr>
        <p:spPr>
          <a:xfrm>
            <a:off x="1424186" y="117316"/>
            <a:ext cx="629539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3600" b="1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四、抗日战争（</a:t>
            </a:r>
            <a:r>
              <a:rPr kumimoji="0" lang="en-US" altLang="zh-CN" sz="3600" b="1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1931-1945</a:t>
            </a:r>
            <a:r>
              <a:rPr kumimoji="0" lang="zh-CN" altLang="en-US" sz="3600" b="1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）</a:t>
            </a:r>
            <a:endParaRPr kumimoji="0" lang="zh-CN" altLang="en-US" sz="3600" b="1" kern="1200" cap="none" spc="0" normalizeH="0" baseline="0" noProof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49975" y="3609975"/>
            <a:ext cx="2873375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共产党敌后战场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775" y="3609975"/>
            <a:ext cx="3067050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国民党正面战场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4"/>
          <p:cNvSpPr/>
          <p:nvPr/>
        </p:nvSpPr>
        <p:spPr>
          <a:xfrm>
            <a:off x="773113" y="4056063"/>
            <a:ext cx="1944687" cy="649287"/>
          </a:xfrm>
          <a:prstGeom prst="ellipse">
            <a:avLst/>
          </a:prstGeom>
          <a:solidFill>
            <a:srgbClr val="C6D9F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淞沪会战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5850" y="1385888"/>
            <a:ext cx="2006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1931.9.18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5213" y="2330450"/>
            <a:ext cx="20002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1936.12.12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75" y="3325813"/>
            <a:ext cx="22367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1937.7.7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1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bldLvl="0" animBg="1"/>
      <p:bldP spid="21508" grpId="0" bldLvl="0" animBg="1"/>
      <p:bldP spid="21509" grpId="0" bldLvl="0" animBg="1"/>
      <p:bldP spid="21510" grpId="0" bldLvl="0" animBg="1"/>
      <p:bldP spid="21511" grpId="0" bldLvl="0" animBg="1"/>
      <p:bldP spid="21512" grpId="0" bldLvl="0" animBg="1"/>
      <p:bldP spid="21513" grpId="0" bldLvl="0" animBg="1"/>
      <p:bldP spid="21514" grpId="0" bldLvl="0" animBg="1"/>
      <p:bldP spid="21515" grpId="0" bldLvl="0" animBg="1"/>
      <p:bldP spid="21516" grpId="0" bldLvl="0" animBg="1"/>
      <p:bldP spid="21517" grpId="0" bldLvl="0" animBg="1"/>
      <p:bldP spid="21518" grpId="0" bldLvl="0" animBg="1"/>
      <p:bldP spid="21519" grpId="0" bldLvl="0" animBg="1"/>
      <p:bldP spid="21520" grpId="0" bldLvl="0" animBg="1"/>
      <p:bldP spid="4" grpId="0" bldLvl="0" animBg="1"/>
      <p:bldP spid="5" grpId="0" bldLvl="0" animBg="1"/>
      <p:bldP spid="8" grpId="0" bldLvl="0" animBg="1"/>
      <p:bldP spid="9" grpId="0"/>
      <p:bldP spid="10" grpId="0"/>
      <p:bldP spid="11" grpId="0" bldLvl="0" animBg="1"/>
      <p:bldP spid="2" grpId="0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Text Box 2"/>
          <p:cNvSpPr txBox="1"/>
          <p:nvPr/>
        </p:nvSpPr>
        <p:spPr>
          <a:xfrm>
            <a:off x="695325" y="223838"/>
            <a:ext cx="35147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抗日战争的胜利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4772025" y="1373188"/>
            <a:ext cx="38401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日本宣布无条件投降</a:t>
            </a:r>
            <a:endParaRPr lang="zh-CN" altLang="en-US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/>
        </p:nvSpPr>
        <p:spPr>
          <a:xfrm>
            <a:off x="165100" y="1339850"/>
            <a:ext cx="2198688" cy="685800"/>
          </a:xfrm>
          <a:prstGeom prst="rect">
            <a:avLst/>
          </a:prstGeom>
          <a:ln>
            <a:solidFill>
              <a:srgbClr val="F83F0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30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kumimoji="0" lang="zh-CN" altLang="en-US" sz="2800" b="1" i="0" u="none" strike="noStrike" kern="1200" cap="none" spc="30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重要时间</a:t>
            </a:r>
            <a:endParaRPr kumimoji="1" lang="zh-CN" altLang="en-US" sz="2800" b="1" i="0" u="none" strike="noStrike" kern="1200" cap="none" spc="30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2262188" y="1435100"/>
            <a:ext cx="3113087" cy="928688"/>
            <a:chOff x="3562" y="2520"/>
            <a:chExt cx="4903" cy="2138"/>
          </a:xfrm>
        </p:grpSpPr>
        <p:sp>
          <p:nvSpPr>
            <p:cNvPr id="36871" name="文本框 10"/>
            <p:cNvSpPr txBox="1"/>
            <p:nvPr/>
          </p:nvSpPr>
          <p:spPr>
            <a:xfrm>
              <a:off x="4393" y="2520"/>
              <a:ext cx="4072" cy="12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1945.8.15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2" name="文本框 14"/>
            <p:cNvSpPr txBox="1"/>
            <p:nvPr/>
          </p:nvSpPr>
          <p:spPr>
            <a:xfrm>
              <a:off x="3562" y="3457"/>
              <a:ext cx="4072" cy="12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2"/>
          <p:cNvSpPr>
            <a:spLocks noGrp="1" noRot="1" noChangeArrowheads="1"/>
          </p:cNvSpPr>
          <p:nvPr/>
        </p:nvSpPr>
        <p:spPr>
          <a:xfrm>
            <a:off x="165100" y="2655888"/>
            <a:ext cx="4183063" cy="685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30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kumimoji="0" lang="zh-CN" altLang="en-US" sz="2800" b="1" i="0" u="none" strike="noStrike" kern="1200" cap="none" spc="30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抗日战争胜利的</a:t>
            </a:r>
            <a:r>
              <a:rPr kumimoji="1" lang="zh-CN" altLang="en-US" sz="2800" b="1" i="0" u="none" strike="noStrike" kern="1200" cap="none" spc="30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原因</a:t>
            </a:r>
            <a:endParaRPr kumimoji="1" lang="zh-CN" altLang="en-US" sz="2800" b="1" i="0" u="none" strike="noStrike" kern="1200" cap="none" spc="30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8900" y="3467100"/>
            <a:ext cx="9037638" cy="1382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（</a:t>
            </a:r>
            <a:r>
              <a:rPr kumimoji="1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1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）中国人民巨大的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民族觉醒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、空前的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民族团结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和英勇的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民族抗争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，是中国人民抗日战争胜利的</a:t>
            </a:r>
            <a:r>
              <a:rPr kumimoji="1" lang="zh-CN" altLang="en-US" sz="2800" b="1" i="0" u="sng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决定性因素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</a:rPr>
              <a:t>。</a:t>
            </a:r>
            <a:endParaRPr kumimoji="1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华文中宋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中宋" pitchFamily="2" charset="-122"/>
              <a:ea typeface="华文中宋" pitchFamily="2" charset="-122"/>
              <a:cs typeface="华文中宋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925" y="4521200"/>
            <a:ext cx="9145588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华文中宋"/>
                <a:ea typeface="华文中宋"/>
                <a:sym typeface="+mn-ea"/>
              </a:rPr>
              <a:t>（</a:t>
            </a:r>
            <a:r>
              <a:rPr lang="en-US" altLang="zh-CN" sz="2800" b="1" dirty="0">
                <a:latin typeface="华文中宋"/>
                <a:ea typeface="华文中宋"/>
                <a:sym typeface="+mn-ea"/>
              </a:rPr>
              <a:t>2</a:t>
            </a:r>
            <a:r>
              <a:rPr lang="zh-CN" altLang="en-US" sz="2800" b="1" dirty="0">
                <a:latin typeface="华文中宋"/>
                <a:ea typeface="华文中宋"/>
                <a:sym typeface="+mn-ea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中国共产党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在全民族抗战中发挥了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中流砥柱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的作用。</a:t>
            </a:r>
            <a:endParaRPr lang="zh-CN" altLang="en-US" sz="2800" b="1" dirty="0">
              <a:solidFill>
                <a:srgbClr val="000000"/>
              </a:solidFill>
              <a:latin typeface="华文中宋"/>
              <a:ea typeface="华文中宋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900" y="5235575"/>
            <a:ext cx="8370888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）中国人民抗日战争的胜利，同世界上一切爱好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和平与正义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国家和人民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支持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，也是分不开的。</a:t>
            </a:r>
            <a:endParaRPr lang="zh-CN" altLang="en-US" sz="2800" b="1" dirty="0">
              <a:solidFill>
                <a:srgbClr val="000000"/>
              </a:solidFill>
              <a:latin typeface="华文中宋"/>
              <a:ea typeface="华文中宋"/>
              <a:sym typeface="+mn-ea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8" name="Rectangle 2"/>
          <p:cNvSpPr>
            <a:spLocks noGrp="1" noRot="1" noChangeArrowheads="1"/>
          </p:cNvSpPr>
          <p:nvPr/>
        </p:nvSpPr>
        <p:spPr>
          <a:xfrm>
            <a:off x="1714500" y="588963"/>
            <a:ext cx="5092700" cy="655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抗日战争胜利的意义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9263" y="1608138"/>
            <a:ext cx="8324850" cy="2062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华文中宋"/>
                <a:ea typeface="华文中宋"/>
              </a:rPr>
              <a:t>(1)</a:t>
            </a:r>
            <a:r>
              <a:rPr lang="en-US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中国抗日战争是</a:t>
            </a:r>
            <a:r>
              <a:rPr lang="en-US" altLang="en-US" sz="3200" b="1" dirty="0">
                <a:solidFill>
                  <a:srgbClr val="FF0000"/>
                </a:solidFill>
                <a:latin typeface="华文中宋"/>
                <a:ea typeface="华文中宋"/>
              </a:rPr>
              <a:t>近代以来</a:t>
            </a:r>
            <a:r>
              <a:rPr lang="en-US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反抗外敌入侵</a:t>
            </a:r>
            <a:r>
              <a:rPr lang="en-US" altLang="en-US" sz="3200" b="1" u="sng" dirty="0">
                <a:solidFill>
                  <a:srgbClr val="FF0000"/>
                </a:solidFill>
                <a:latin typeface="华文中宋"/>
                <a:ea typeface="华文中宋"/>
              </a:rPr>
              <a:t>第一次</a:t>
            </a:r>
            <a:r>
              <a:rPr lang="en-US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取得</a:t>
            </a:r>
            <a:r>
              <a:rPr lang="en-US" altLang="en-US" sz="3200" b="1" dirty="0">
                <a:solidFill>
                  <a:srgbClr val="FF0000"/>
                </a:solidFill>
                <a:latin typeface="华文中宋"/>
                <a:ea typeface="华文中宋"/>
              </a:rPr>
              <a:t>完全胜利</a:t>
            </a:r>
            <a:r>
              <a:rPr lang="en-US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altLang="en-US" sz="3200" b="1" dirty="0">
                <a:solidFill>
                  <a:srgbClr val="FF0000"/>
                </a:solidFill>
                <a:latin typeface="华文中宋"/>
                <a:ea typeface="华文中宋"/>
              </a:rPr>
              <a:t>民族解放战争</a:t>
            </a:r>
            <a:r>
              <a:rPr lang="en-US" altLang="en-US" sz="3200" b="1" dirty="0">
                <a:solidFill>
                  <a:srgbClr val="000000"/>
                </a:solidFill>
                <a:latin typeface="华文中宋"/>
                <a:ea typeface="华文中宋"/>
              </a:rPr>
              <a:t>。</a:t>
            </a:r>
            <a:endParaRPr lang="en-US" altLang="en-US" sz="3200" b="1" dirty="0">
              <a:solidFill>
                <a:srgbClr val="000000"/>
              </a:solidFill>
              <a:latin typeface="华文中宋"/>
              <a:ea typeface="华文中宋"/>
            </a:endParaRPr>
          </a:p>
          <a:p>
            <a:endParaRPr lang="en-US" altLang="en-US" sz="3200" b="1" dirty="0">
              <a:solidFill>
                <a:srgbClr val="000000"/>
              </a:solidFill>
              <a:latin typeface="华文中宋"/>
              <a:ea typeface="华文中宋"/>
            </a:endParaRPr>
          </a:p>
          <a:p>
            <a:endParaRPr lang="en-US" altLang="en-US" sz="3200" b="1" dirty="0">
              <a:solidFill>
                <a:srgbClr val="000000"/>
              </a:solidFill>
              <a:latin typeface="华文中宋"/>
              <a:ea typeface="华文中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438" y="2914650"/>
            <a:ext cx="869156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(2)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它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促进了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中华民族的觉醒，为中国共产党带领中国人民实现彻底的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民族独立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人民解放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奠定了重要基础。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2438" y="4621213"/>
            <a:ext cx="832326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(3)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中国战场是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世界反法西斯战争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的东方主战场，对世界反法西斯战争的胜利、维护世界和平作出了</a:t>
            </a:r>
            <a:r>
              <a:rPr lang="zh-CN" altLang="en-US" sz="3200" b="1" dirty="0">
                <a:latin typeface="华文中宋"/>
                <a:ea typeface="华文中宋"/>
                <a:sym typeface="+mn-ea"/>
              </a:rPr>
              <a:t>巨大贡献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。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中国的国际地位得到提高</a:t>
            </a:r>
            <a:r>
              <a:rPr lang="zh-CN" altLang="en-US" sz="3200" b="1" dirty="0">
                <a:solidFill>
                  <a:srgbClr val="000000"/>
                </a:solidFill>
                <a:latin typeface="华文中宋"/>
                <a:ea typeface="华文中宋"/>
                <a:sym typeface="+mn-ea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3" name="Picture 7" descr="两党旗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714375"/>
            <a:ext cx="22987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47110"/>
          <p:cNvSpPr txBox="1">
            <a:spLocks noChangeArrowheads="1"/>
          </p:cNvSpPr>
          <p:nvPr/>
        </p:nvSpPr>
        <p:spPr bwMode="auto">
          <a:xfrm>
            <a:off x="552865" y="2584417"/>
            <a:ext cx="2573583" cy="3020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70000"/>
              </a:lnSpc>
              <a:buClrTx/>
              <a:buSzTx/>
              <a:defRPr/>
            </a:pPr>
            <a:r>
              <a:rPr kumimoji="0" lang="zh-CN" altLang="en-US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（</a:t>
            </a:r>
            <a:r>
              <a:rPr kumimoji="0" lang="en-US" altLang="zh-CN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</a:t>
            </a:r>
            <a:r>
              <a:rPr kumimoji="0" lang="zh-CN" altLang="en-US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）蒋介石</a:t>
            </a:r>
            <a:r>
              <a:rPr kumimoji="0" lang="zh-CN" altLang="en-US" sz="2800" kern="1200" cap="none" spc="0" normalizeH="0" baseline="0" noProof="0" dirty="0" smtClean="0">
                <a:solidFill>
                  <a:srgbClr val="222267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800" kern="1200" cap="none" spc="0" normalizeH="0" baseline="0" noProof="0" dirty="0" smtClean="0">
              <a:solidFill>
                <a:srgbClr val="0070C0"/>
              </a:solidFill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70000"/>
              </a:lnSpc>
              <a:buClrTx/>
              <a:buSzTx/>
              <a:defRPr/>
            </a:pPr>
            <a:endParaRPr kumimoji="0" lang="en-US" altLang="zh-CN" sz="2800" kern="1200" cap="none" spc="0" normalizeH="0" baseline="0" noProof="0" dirty="0" smtClean="0">
              <a:solidFill>
                <a:srgbClr val="222267"/>
              </a:solidFill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70000"/>
              </a:lnSpc>
              <a:buClrTx/>
              <a:buSzTx/>
              <a:defRPr/>
            </a:pPr>
            <a:endParaRPr kumimoji="0" lang="zh-CN" altLang="en-US" sz="2800" kern="1200" cap="none" spc="0" normalizeH="0" baseline="0" noProof="0" dirty="0">
              <a:ln w="18415" cmpd="sng">
                <a:solidFill>
                  <a:schemeClr val="tx1"/>
                </a:solidFill>
                <a:prstDash val="solid"/>
              </a:ln>
              <a:solidFill>
                <a:srgbClr val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R="0" defTabSz="914400">
              <a:lnSpc>
                <a:spcPct val="170000"/>
              </a:lnSpc>
              <a:buClrTx/>
              <a:buSzTx/>
              <a:defRPr/>
            </a:pPr>
            <a:r>
              <a:rPr kumimoji="0" lang="zh-CN" altLang="en-US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（</a:t>
            </a:r>
            <a:r>
              <a:rPr kumimoji="0" lang="en-US" altLang="zh-CN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2</a:t>
            </a:r>
            <a:r>
              <a:rPr kumimoji="0" lang="zh-CN" altLang="en-US" sz="2800" kern="1200" cap="none" spc="0" normalizeH="0" baseline="0" noProof="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）毛泽东</a:t>
            </a:r>
            <a:r>
              <a:rPr kumimoji="0" lang="zh-CN" altLang="en-US" sz="2800" kern="1200" cap="none" spc="0" normalizeH="0" baseline="0" noProof="0" dirty="0" smtClean="0">
                <a:solidFill>
                  <a:srgbClr val="222267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800" kern="1200" cap="none" spc="0" normalizeH="0" baseline="0" noProof="0" dirty="0" smtClean="0">
              <a:solidFill>
                <a:srgbClr val="222267"/>
              </a:solidFill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2375" y="3402013"/>
            <a:ext cx="669925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一方面，为发动内战争取时间；另一方面，想在政治舆论上获得主动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,</a:t>
            </a:r>
            <a:r>
              <a:rPr lang="zh-CN" altLang="zh-CN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把不愿和平的罪名强加到中国共产党身上。</a:t>
            </a:r>
            <a:endParaRPr lang="en-US" altLang="zh-CN" sz="2800" b="1" dirty="0">
              <a:solidFill>
                <a:srgbClr val="FF0000"/>
              </a:solidFill>
              <a:latin typeface="华文中宋"/>
              <a:ea typeface="华文中宋"/>
              <a:sym typeface="+mn-ea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824163" y="4987925"/>
            <a:ext cx="5262562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+mn-ea"/>
              </a:rPr>
              <a:t>为了尽一切可能争取和平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22513" y="1814513"/>
            <a:ext cx="3059113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1945</a:t>
            </a:r>
            <a:r>
              <a:rPr kumimoji="0" lang="zh-CN" altLang="en-US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年</a:t>
            </a:r>
            <a:r>
              <a:rPr kumimoji="0" lang="en-US" altLang="zh-CN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8</a:t>
            </a:r>
            <a:r>
              <a:rPr kumimoji="0" lang="zh-CN" altLang="en-US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月</a:t>
            </a:r>
            <a:r>
              <a:rPr kumimoji="0" lang="en-US" altLang="zh-CN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—10</a:t>
            </a:r>
            <a:r>
              <a:rPr kumimoji="0" lang="zh-CN" altLang="en-US" sz="2705" b="1" kern="1200" cap="none" spc="0" normalizeH="0" baseline="0" noProof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+mn-cs"/>
                <a:sym typeface="宋体" panose="02010600030101010101" pitchFamily="2" charset="-122"/>
              </a:rPr>
              <a:t>月</a:t>
            </a:r>
            <a:endParaRPr kumimoji="0" lang="zh-CN" altLang="en-US" sz="2705" b="1" kern="1200" cap="none" spc="0" normalizeH="0" baseline="0" noProof="0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0968" name="文本框 1"/>
          <p:cNvSpPr txBox="1"/>
          <p:nvPr/>
        </p:nvSpPr>
        <p:spPr>
          <a:xfrm>
            <a:off x="727075" y="223838"/>
            <a:ext cx="706755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2"/>
          <p:cNvGrpSpPr/>
          <p:nvPr/>
        </p:nvGrpSpPr>
        <p:grpSpPr>
          <a:xfrm>
            <a:off x="552450" y="1023938"/>
            <a:ext cx="3046413" cy="5126037"/>
            <a:chOff x="871" y="1612"/>
            <a:chExt cx="4796" cy="8072"/>
          </a:xfrm>
        </p:grpSpPr>
        <p:grpSp>
          <p:nvGrpSpPr>
            <p:cNvPr id="40970" name="Group 3"/>
            <p:cNvGrpSpPr/>
            <p:nvPr/>
          </p:nvGrpSpPr>
          <p:grpSpPr>
            <a:xfrm>
              <a:off x="1144" y="1612"/>
              <a:ext cx="3970" cy="1014"/>
              <a:chOff x="2095" y="1832"/>
              <a:chExt cx="2576" cy="516"/>
            </a:xfrm>
          </p:grpSpPr>
          <p:sp>
            <p:nvSpPr>
              <p:cNvPr id="40971" name="Line 4"/>
              <p:cNvSpPr/>
              <p:nvPr/>
            </p:nvSpPr>
            <p:spPr>
              <a:xfrm>
                <a:off x="2200" y="2348"/>
                <a:ext cx="2358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2" name="Line 5"/>
              <p:cNvSpPr/>
              <p:nvPr/>
            </p:nvSpPr>
            <p:spPr>
              <a:xfrm>
                <a:off x="2095" y="1944"/>
                <a:ext cx="0" cy="292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3" name="Line 6"/>
              <p:cNvSpPr/>
              <p:nvPr/>
            </p:nvSpPr>
            <p:spPr>
              <a:xfrm>
                <a:off x="4671" y="1944"/>
                <a:ext cx="0" cy="292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4" name="Line 7"/>
              <p:cNvSpPr/>
              <p:nvPr/>
            </p:nvSpPr>
            <p:spPr>
              <a:xfrm>
                <a:off x="2096" y="2239"/>
                <a:ext cx="102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5" name="Line 8"/>
              <p:cNvSpPr/>
              <p:nvPr/>
            </p:nvSpPr>
            <p:spPr>
              <a:xfrm>
                <a:off x="2200" y="2239"/>
                <a:ext cx="0" cy="108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6" name="Line 9"/>
              <p:cNvSpPr/>
              <p:nvPr/>
            </p:nvSpPr>
            <p:spPr>
              <a:xfrm>
                <a:off x="4564" y="2239"/>
                <a:ext cx="102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7" name="Line 10"/>
              <p:cNvSpPr/>
              <p:nvPr/>
            </p:nvSpPr>
            <p:spPr>
              <a:xfrm>
                <a:off x="4562" y="2239"/>
                <a:ext cx="0" cy="108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8" name="Line 11"/>
              <p:cNvSpPr/>
              <p:nvPr/>
            </p:nvSpPr>
            <p:spPr>
              <a:xfrm>
                <a:off x="2096" y="1943"/>
                <a:ext cx="102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9" name="Line 12"/>
              <p:cNvSpPr/>
              <p:nvPr/>
            </p:nvSpPr>
            <p:spPr>
              <a:xfrm>
                <a:off x="4564" y="1943"/>
                <a:ext cx="102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0" name="Line 13"/>
              <p:cNvSpPr/>
              <p:nvPr/>
            </p:nvSpPr>
            <p:spPr>
              <a:xfrm>
                <a:off x="2200" y="1835"/>
                <a:ext cx="0" cy="108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1" name="Line 14"/>
              <p:cNvSpPr/>
              <p:nvPr/>
            </p:nvSpPr>
            <p:spPr>
              <a:xfrm>
                <a:off x="4562" y="1835"/>
                <a:ext cx="0" cy="108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2" name="Line 15"/>
              <p:cNvSpPr/>
              <p:nvPr/>
            </p:nvSpPr>
            <p:spPr>
              <a:xfrm>
                <a:off x="2200" y="1832"/>
                <a:ext cx="2358" cy="0"/>
              </a:xfrm>
              <a:prstGeom prst="line">
                <a:avLst/>
              </a:prstGeom>
              <a:ln w="3175" cap="flat" cmpd="sng">
                <a:solidFill>
                  <a:srgbClr val="9966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3" name="Rectangle 16"/>
              <p:cNvSpPr/>
              <p:nvPr/>
            </p:nvSpPr>
            <p:spPr>
              <a:xfrm>
                <a:off x="4586" y="2262"/>
                <a:ext cx="76" cy="79"/>
              </a:xfrm>
              <a:prstGeom prst="rect">
                <a:avLst/>
              </a:prstGeom>
              <a:noFill/>
              <a:ln w="31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00" dirty="0">
                  <a:latin typeface="迷你简大黑"/>
                  <a:ea typeface="迷你简大黑"/>
                </a:endParaRPr>
              </a:p>
            </p:txBody>
          </p:sp>
          <p:sp>
            <p:nvSpPr>
              <p:cNvPr id="40984" name="Rectangle 17"/>
              <p:cNvSpPr/>
              <p:nvPr/>
            </p:nvSpPr>
            <p:spPr>
              <a:xfrm>
                <a:off x="4586" y="1838"/>
                <a:ext cx="76" cy="79"/>
              </a:xfrm>
              <a:prstGeom prst="rect">
                <a:avLst/>
              </a:prstGeom>
              <a:noFill/>
              <a:ln w="31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00" dirty="0">
                  <a:latin typeface="迷你简大黑"/>
                  <a:ea typeface="迷你简大黑"/>
                </a:endParaRPr>
              </a:p>
            </p:txBody>
          </p:sp>
          <p:sp>
            <p:nvSpPr>
              <p:cNvPr id="40985" name="Rectangle 18"/>
              <p:cNvSpPr/>
              <p:nvPr/>
            </p:nvSpPr>
            <p:spPr>
              <a:xfrm>
                <a:off x="2096" y="2262"/>
                <a:ext cx="76" cy="79"/>
              </a:xfrm>
              <a:prstGeom prst="rect">
                <a:avLst/>
              </a:prstGeom>
              <a:noFill/>
              <a:ln w="31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00" dirty="0">
                  <a:latin typeface="迷你简大黑"/>
                  <a:ea typeface="迷你简大黑"/>
                </a:endParaRPr>
              </a:p>
            </p:txBody>
          </p:sp>
          <p:sp>
            <p:nvSpPr>
              <p:cNvPr id="40986" name="Rectangle 19"/>
              <p:cNvSpPr/>
              <p:nvPr/>
            </p:nvSpPr>
            <p:spPr>
              <a:xfrm>
                <a:off x="2096" y="1838"/>
                <a:ext cx="76" cy="79"/>
              </a:xfrm>
              <a:prstGeom prst="rect">
                <a:avLst/>
              </a:prstGeom>
              <a:noFill/>
              <a:ln w="3175" cap="flat" cmpd="sng">
                <a:solidFill>
                  <a:srgbClr val="9966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00" dirty="0">
                  <a:latin typeface="迷你简大黑"/>
                  <a:ea typeface="迷你简大黑"/>
                </a:endParaRPr>
              </a:p>
            </p:txBody>
          </p:sp>
        </p:grpSp>
        <p:sp>
          <p:nvSpPr>
            <p:cNvPr id="15384" name="TextBox 22"/>
            <p:cNvSpPr txBox="1"/>
            <p:nvPr/>
          </p:nvSpPr>
          <p:spPr>
            <a:xfrm>
              <a:off x="907" y="1719"/>
              <a:ext cx="476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R="0" defTabSz="914400">
                <a:buClrTx/>
                <a:buSzTx/>
                <a:defRPr/>
              </a:pPr>
              <a:r>
                <a:rPr kumimoji="0" lang="zh-CN" altLang="en-US" sz="2705" b="1" kern="1200" cap="none" spc="0" normalizeH="0" baseline="0" noProof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重庆谈判</a:t>
              </a:r>
              <a:endParaRPr kumimoji="0" lang="zh-CN" altLang="en-US" sz="2705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40988" name="组合 22"/>
            <p:cNvGrpSpPr/>
            <p:nvPr/>
          </p:nvGrpSpPr>
          <p:grpSpPr>
            <a:xfrm>
              <a:off x="871" y="2837"/>
              <a:ext cx="3366" cy="1623"/>
              <a:chOff x="1400" y="1639"/>
              <a:chExt cx="4480" cy="2159"/>
            </a:xfrm>
          </p:grpSpPr>
          <p:sp>
            <p:nvSpPr>
              <p:cNvPr id="40989" name="文本框 1"/>
              <p:cNvSpPr txBox="1"/>
              <p:nvPr/>
            </p:nvSpPr>
            <p:spPr>
              <a:xfrm>
                <a:off x="1400" y="1639"/>
                <a:ext cx="4480" cy="10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800" b="1" dirty="0">
                    <a:latin typeface="华文中宋"/>
                    <a:ea typeface="华文中宋"/>
                  </a:rPr>
                  <a:t>1</a:t>
                </a:r>
                <a:r>
                  <a:rPr lang="zh-CN" altLang="en-US" sz="2800" b="1" dirty="0">
                    <a:latin typeface="华文中宋"/>
                    <a:ea typeface="华文中宋"/>
                  </a:rPr>
                  <a:t>、时间：</a:t>
                </a:r>
                <a:endParaRPr lang="zh-CN" altLang="en-US" sz="2800" b="1" dirty="0">
                  <a:latin typeface="华文中宋"/>
                  <a:ea typeface="华文中宋"/>
                </a:endParaRPr>
              </a:p>
            </p:txBody>
          </p:sp>
          <p:sp>
            <p:nvSpPr>
              <p:cNvPr id="40990" name="文本框 4"/>
              <p:cNvSpPr txBox="1"/>
              <p:nvPr/>
            </p:nvSpPr>
            <p:spPr>
              <a:xfrm>
                <a:off x="1419" y="2704"/>
                <a:ext cx="4443" cy="10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800" b="1" dirty="0">
                    <a:latin typeface="华文中宋"/>
                    <a:ea typeface="华文中宋"/>
                  </a:rPr>
                  <a:t>2</a:t>
                </a:r>
                <a:r>
                  <a:rPr lang="zh-CN" altLang="en-US" sz="2800" b="1" dirty="0">
                    <a:latin typeface="华文中宋"/>
                    <a:ea typeface="华文中宋"/>
                  </a:rPr>
                  <a:t>、目的：</a:t>
                </a:r>
                <a:endParaRPr lang="zh-CN" altLang="en-US" sz="2800" b="1" dirty="0">
                  <a:latin typeface="华文中宋"/>
                  <a:ea typeface="华文中宋"/>
                </a:endParaRPr>
              </a:p>
            </p:txBody>
          </p:sp>
        </p:grpSp>
        <p:sp>
          <p:nvSpPr>
            <p:cNvPr id="31" name="文本框 4"/>
            <p:cNvSpPr txBox="1"/>
            <p:nvPr/>
          </p:nvSpPr>
          <p:spPr>
            <a:xfrm>
              <a:off x="1144" y="8884"/>
              <a:ext cx="3338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R="0" defTabSz="914400">
                <a:buClrTx/>
                <a:buSzTx/>
                <a:defRPr/>
              </a:pPr>
              <a:r>
                <a:rPr kumimoji="0" lang="en-US" altLang="zh-CN" sz="2705" b="1" kern="1200" cap="none" spc="0" normalizeH="0" baseline="0" noProof="0">
                  <a:latin typeface="华文中宋" pitchFamily="2" charset="-122"/>
                  <a:ea typeface="华文中宋" pitchFamily="2" charset="-122"/>
                  <a:cs typeface="+mn-cs"/>
                </a:rPr>
                <a:t>3</a:t>
              </a:r>
              <a:r>
                <a:rPr kumimoji="0" lang="zh-CN" altLang="en-US" sz="2705" b="1" kern="1200" cap="none" spc="0" normalizeH="0" baseline="0" noProof="0">
                  <a:latin typeface="华文中宋" pitchFamily="2" charset="-122"/>
                  <a:ea typeface="华文中宋" pitchFamily="2" charset="-122"/>
                  <a:cs typeface="+mn-cs"/>
                </a:rPr>
                <a:t>、结果：</a:t>
              </a:r>
              <a:endParaRPr kumimoji="0" lang="zh-CN" altLang="en-US" sz="2705" b="1" kern="1200" cap="none" spc="0" normalizeH="0" baseline="0" noProof="0">
                <a:latin typeface="华文中宋" pitchFamily="2" charset="-122"/>
                <a:ea typeface="华文中宋" pitchFamily="2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540000" y="5675313"/>
            <a:ext cx="4340225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签订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双十协定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1945.10.10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98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文本框 1"/>
          <p:cNvSpPr txBox="1"/>
          <p:nvPr/>
        </p:nvSpPr>
        <p:spPr>
          <a:xfrm>
            <a:off x="58738" y="2617788"/>
            <a:ext cx="544512" cy="2400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争 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938" y="1373188"/>
            <a:ext cx="831850" cy="82867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t">
            <a:spAutoFit/>
          </a:bodyPr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00" y="3609975"/>
            <a:ext cx="831850" cy="8302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t">
            <a:spAutoFit/>
          </a:bodyPr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进攻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5350" y="5165725"/>
            <a:ext cx="831850" cy="8302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t">
            <a:spAutoFit/>
          </a:bodyPr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</a:pPr>
            <a:r>
              <a:rPr lang="en-US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决战</a:t>
            </a:r>
            <a:endParaRPr lang="en-US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3763" y="1987550"/>
            <a:ext cx="2084387" cy="1198563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1947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月，重点进攻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陕北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解放区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1375" y="641350"/>
            <a:ext cx="2190750" cy="1198563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国民党军队围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中原解放区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3288" y="763588"/>
            <a:ext cx="2867025" cy="954087"/>
          </a:xfrm>
          <a:prstGeom prst="rect">
            <a:avLst/>
          </a:prstGeom>
          <a:solidFill>
            <a:srgbClr val="DCE6F2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粉碎了国民党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军队的全面进攻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1075" y="1987550"/>
            <a:ext cx="2711450" cy="1198563"/>
          </a:xfrm>
          <a:prstGeom prst="rect">
            <a:avLst/>
          </a:prstGeom>
          <a:solidFill>
            <a:srgbClr val="DCE6F2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撤离延安，转战陕北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，粉碎国民党的重点进攻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5263" y="1419225"/>
            <a:ext cx="1238250" cy="1200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扭转了全国</a:t>
            </a:r>
            <a:endParaRPr kumimoji="0" lang="zh-CN" altLang="en-US" sz="2400" b="1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的战局</a:t>
            </a:r>
            <a:endParaRPr kumimoji="0" lang="zh-CN" altLang="en-US" sz="2400" b="1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63763" y="3609975"/>
            <a:ext cx="2228850" cy="954088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刘邓大军挺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进大别山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72063" y="3609975"/>
            <a:ext cx="3062287" cy="954088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buSzTx/>
              <a:buFontTx/>
            </a:pP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揭开了人民解放军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战略进攻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的序幕</a:t>
            </a:r>
            <a:endParaRPr lang="zh-CN" altLang="en-US" sz="28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2038" y="5165725"/>
            <a:ext cx="1093787" cy="95250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48150" y="4949825"/>
            <a:ext cx="3567113" cy="1384300"/>
          </a:xfrm>
          <a:prstGeom prst="rect">
            <a:avLst/>
          </a:prstGeom>
          <a:solidFill>
            <a:srgbClr val="E6E6E6"/>
          </a:solidFill>
          <a:ln w="9525">
            <a:noFill/>
          </a:ln>
        </p:spPr>
        <p:txBody>
          <a:bodyPr wrap="square" anchor="t">
            <a:spAutoFit/>
          </a:bodyPr>
          <a:p>
            <a:pPr>
              <a:buSzTx/>
              <a:buFontTx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国民党主力基本被消灭，大大加速了解放战争在全国胜利。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3742881" name="左大括号 1073742880"/>
          <p:cNvSpPr/>
          <p:nvPr/>
        </p:nvSpPr>
        <p:spPr>
          <a:xfrm>
            <a:off x="603250" y="1685925"/>
            <a:ext cx="222250" cy="3802063"/>
          </a:xfrm>
          <a:prstGeom prst="leftBrace">
            <a:avLst>
              <a:gd name="adj1" fmla="val 3991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2299"/>
          <p:cNvSpPr/>
          <p:nvPr/>
        </p:nvSpPr>
        <p:spPr>
          <a:xfrm rot="-5400000">
            <a:off x="1773238" y="5383213"/>
            <a:ext cx="323850" cy="349250"/>
          </a:xfrm>
          <a:prstGeom prst="downArrow">
            <a:avLst>
              <a:gd name="adj1" fmla="val 50000"/>
              <a:gd name="adj2" fmla="val 25158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12299"/>
          <p:cNvSpPr/>
          <p:nvPr/>
        </p:nvSpPr>
        <p:spPr>
          <a:xfrm rot="-5400000">
            <a:off x="4546600" y="3790950"/>
            <a:ext cx="323850" cy="346075"/>
          </a:xfrm>
          <a:prstGeom prst="downArrow">
            <a:avLst>
              <a:gd name="adj1" fmla="val 50000"/>
              <a:gd name="adj2" fmla="val 24929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下箭头 12299"/>
          <p:cNvSpPr/>
          <p:nvPr/>
        </p:nvSpPr>
        <p:spPr>
          <a:xfrm rot="-5400000">
            <a:off x="3709988" y="5356225"/>
            <a:ext cx="323850" cy="447675"/>
          </a:xfrm>
          <a:prstGeom prst="downArrow">
            <a:avLst>
              <a:gd name="adj1" fmla="val 50000"/>
              <a:gd name="adj2" fmla="val 24863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箭头 12299"/>
          <p:cNvSpPr/>
          <p:nvPr/>
        </p:nvSpPr>
        <p:spPr>
          <a:xfrm rot="-5400000">
            <a:off x="1793875" y="3852863"/>
            <a:ext cx="323850" cy="346075"/>
          </a:xfrm>
          <a:prstGeom prst="downArrow">
            <a:avLst>
              <a:gd name="adj1" fmla="val 50000"/>
              <a:gd name="adj2" fmla="val 24929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1801813" y="1101725"/>
            <a:ext cx="309563" cy="142398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下箭头 12299"/>
          <p:cNvSpPr/>
          <p:nvPr/>
        </p:nvSpPr>
        <p:spPr>
          <a:xfrm rot="-5400000">
            <a:off x="4287838" y="2466975"/>
            <a:ext cx="323850" cy="344488"/>
          </a:xfrm>
          <a:prstGeom prst="downArrow">
            <a:avLst>
              <a:gd name="adj1" fmla="val 50000"/>
              <a:gd name="adj2" fmla="val 24815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下箭头 12299"/>
          <p:cNvSpPr/>
          <p:nvPr/>
        </p:nvSpPr>
        <p:spPr>
          <a:xfrm rot="-5400000">
            <a:off x="4289425" y="1038225"/>
            <a:ext cx="323850" cy="346075"/>
          </a:xfrm>
          <a:prstGeom prst="downArrow">
            <a:avLst>
              <a:gd name="adj1" fmla="val 50000"/>
              <a:gd name="adj2" fmla="val 24929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sz="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7580313" y="1101725"/>
            <a:ext cx="234950" cy="17033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374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374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9" grpId="0" bldLvl="0" animBg="1"/>
      <p:bldP spid="1073742881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Line 2"/>
          <p:cNvSpPr/>
          <p:nvPr/>
        </p:nvSpPr>
        <p:spPr>
          <a:xfrm>
            <a:off x="5468938" y="3017838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6148" name="Line 3"/>
          <p:cNvSpPr/>
          <p:nvPr/>
        </p:nvSpPr>
        <p:spPr>
          <a:xfrm>
            <a:off x="6278563" y="3017838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6149" name="Line 4"/>
          <p:cNvSpPr/>
          <p:nvPr/>
        </p:nvSpPr>
        <p:spPr>
          <a:xfrm>
            <a:off x="3444875" y="3017838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7" name="Text Box 5"/>
          <p:cNvSpPr txBox="1"/>
          <p:nvPr/>
        </p:nvSpPr>
        <p:spPr>
          <a:xfrm>
            <a:off x="5064125" y="2295525"/>
            <a:ext cx="890588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endParaRPr kumimoji="0" lang="zh-CN" altLang="en-US" sz="20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5873750" y="2416175"/>
            <a:ext cx="890588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endParaRPr kumimoji="0" lang="zh-CN" altLang="en-US" sz="20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Line 8"/>
          <p:cNvSpPr/>
          <p:nvPr/>
        </p:nvSpPr>
        <p:spPr>
          <a:xfrm>
            <a:off x="284163" y="2630488"/>
            <a:ext cx="8553450" cy="1587"/>
          </a:xfrm>
          <a:prstGeom prst="line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6153" name="Line 9"/>
          <p:cNvSpPr/>
          <p:nvPr/>
        </p:nvSpPr>
        <p:spPr>
          <a:xfrm>
            <a:off x="1125538" y="2416175"/>
            <a:ext cx="0" cy="214313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4" name="Line 10"/>
          <p:cNvSpPr/>
          <p:nvPr/>
        </p:nvSpPr>
        <p:spPr>
          <a:xfrm flipH="1">
            <a:off x="5294313" y="2416175"/>
            <a:ext cx="14287" cy="241300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5" name="Line 11"/>
          <p:cNvSpPr/>
          <p:nvPr/>
        </p:nvSpPr>
        <p:spPr>
          <a:xfrm>
            <a:off x="7704138" y="2416175"/>
            <a:ext cx="1587" cy="215900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6" name="Text Box 13"/>
          <p:cNvSpPr txBox="1"/>
          <p:nvPr/>
        </p:nvSpPr>
        <p:spPr>
          <a:xfrm>
            <a:off x="423863" y="2728913"/>
            <a:ext cx="1658937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1840年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7" name="Text Box 14"/>
          <p:cNvSpPr txBox="1"/>
          <p:nvPr/>
        </p:nvSpPr>
        <p:spPr>
          <a:xfrm>
            <a:off x="4689475" y="2728913"/>
            <a:ext cx="155892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1919年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8" name="Text Box 15"/>
          <p:cNvSpPr txBox="1"/>
          <p:nvPr/>
        </p:nvSpPr>
        <p:spPr>
          <a:xfrm>
            <a:off x="7078663" y="2728913"/>
            <a:ext cx="146367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1949年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00025" y="1498600"/>
            <a:ext cx="2106613" cy="855663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 wrap="none" anchor="ctr"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鸦片战争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13200" y="1557338"/>
            <a:ext cx="2100263" cy="796925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 wrap="none" anchor="ctr"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五四运动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388100" y="1557338"/>
            <a:ext cx="2632075" cy="796925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txBody>
          <a:bodyPr wrap="none" anchor="ctr"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新中国成立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16"/>
          <p:cNvSpPr/>
          <p:nvPr/>
        </p:nvSpPr>
        <p:spPr>
          <a:xfrm rot="-5400000">
            <a:off x="2998788" y="1355725"/>
            <a:ext cx="393700" cy="4198938"/>
          </a:xfrm>
          <a:prstGeom prst="leftBrace">
            <a:avLst>
              <a:gd name="adj1" fmla="val 84088"/>
              <a:gd name="adj2" fmla="val 48097"/>
            </a:avLst>
          </a:prstGeom>
          <a:noFill/>
          <a:ln w="57150" cap="flat" cmpd="sng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8" name="Text Box 18"/>
          <p:cNvSpPr txBox="1"/>
          <p:nvPr/>
        </p:nvSpPr>
        <p:spPr>
          <a:xfrm>
            <a:off x="1214438" y="3654425"/>
            <a:ext cx="384968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旧民主主义革命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AutoShape 17"/>
          <p:cNvSpPr/>
          <p:nvPr/>
        </p:nvSpPr>
        <p:spPr>
          <a:xfrm rot="-5400000">
            <a:off x="6376988" y="2214563"/>
            <a:ext cx="366712" cy="2508250"/>
          </a:xfrm>
          <a:prstGeom prst="leftBrace">
            <a:avLst>
              <a:gd name="adj1" fmla="val 63521"/>
              <a:gd name="adj2" fmla="val 48097"/>
            </a:avLst>
          </a:prstGeom>
          <a:noFill/>
          <a:ln w="57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0" name="Text Box 19"/>
          <p:cNvSpPr txBox="1"/>
          <p:nvPr/>
        </p:nvSpPr>
        <p:spPr>
          <a:xfrm>
            <a:off x="5000625" y="3654425"/>
            <a:ext cx="354171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新民主主义革命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66" name="WordArt 22"/>
          <p:cNvSpPr>
            <a:spLocks noTextEdit="1"/>
          </p:cNvSpPr>
          <p:nvPr/>
        </p:nvSpPr>
        <p:spPr>
          <a:xfrm>
            <a:off x="3249613" y="439738"/>
            <a:ext cx="23336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blipFill rotWithShape="1">
                  <a:blip r:embed="rId3"/>
                  <a:stretch>
                    <a:fillRect/>
                  </a:stretch>
                </a:blip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 charset="0"/>
                <a:ea typeface="隶书" charset="0"/>
              </a:rPr>
              <a:t>中国近代史</a:t>
            </a:r>
            <a:endParaRPr lang="zh-CN" altLang="en-US" sz="3600" b="1">
              <a:ln w="9525" cap="flat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blipFill rotWithShape="1">
                <a:blip r:embed="rId3"/>
                <a:stretch>
                  <a:fillRect/>
                </a:stretch>
              </a:blip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隶书" charset="0"/>
              <a:ea typeface="隶书" charset="0"/>
            </a:endParaRPr>
          </a:p>
        </p:txBody>
      </p:sp>
      <p:sp>
        <p:nvSpPr>
          <p:cNvPr id="24585" name="AutoShape 9"/>
          <p:cNvSpPr/>
          <p:nvPr/>
        </p:nvSpPr>
        <p:spPr>
          <a:xfrm rot="5400000">
            <a:off x="4152900" y="-1978025"/>
            <a:ext cx="446088" cy="6510338"/>
          </a:xfrm>
          <a:prstGeom prst="leftBrace">
            <a:avLst>
              <a:gd name="adj1" fmla="val 193847"/>
              <a:gd name="adj2" fmla="val 50722"/>
            </a:avLst>
          </a:prstGeom>
          <a:noFill/>
          <a:ln w="38100" cap="flat" cmpd="sng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602" name="AutoShape 26"/>
          <p:cNvSpPr/>
          <p:nvPr/>
        </p:nvSpPr>
        <p:spPr>
          <a:xfrm rot="-5400000">
            <a:off x="4151313" y="1003300"/>
            <a:ext cx="525462" cy="6804025"/>
          </a:xfrm>
          <a:prstGeom prst="leftBrace">
            <a:avLst>
              <a:gd name="adj1" fmla="val 108205"/>
              <a:gd name="adj2" fmla="val 50176"/>
            </a:avLst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603" name="Text Box 27"/>
          <p:cNvSpPr txBox="1"/>
          <p:nvPr/>
        </p:nvSpPr>
        <p:spPr>
          <a:xfrm>
            <a:off x="4013200" y="5003800"/>
            <a:ext cx="43243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半殖民地半封建社会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6" name="AutoShape 30"/>
          <p:cNvSpPr/>
          <p:nvPr/>
        </p:nvSpPr>
        <p:spPr>
          <a:xfrm>
            <a:off x="1063625" y="4937125"/>
            <a:ext cx="2700338" cy="719138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社会性质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7" name="AutoShape 31"/>
          <p:cNvSpPr/>
          <p:nvPr/>
        </p:nvSpPr>
        <p:spPr>
          <a:xfrm>
            <a:off x="1063625" y="5729288"/>
            <a:ext cx="2700338" cy="720725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革命任务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0" name="Text Box 34"/>
          <p:cNvSpPr txBox="1"/>
          <p:nvPr/>
        </p:nvSpPr>
        <p:spPr>
          <a:xfrm>
            <a:off x="4194175" y="5797550"/>
            <a:ext cx="30146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反帝 反封建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" fill="hold"/>
                                        <p:tgtEl>
                                          <p:spTgt spid="2460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" fill="hold"/>
                                        <p:tgtEl>
                                          <p:spTgt spid="2460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37" grpId="0" bldLvl="0" animBg="1"/>
      <p:bldP spid="38" grpId="0"/>
      <p:bldP spid="39" grpId="0" bldLvl="0" animBg="1"/>
      <p:bldP spid="40" grpId="0"/>
      <p:bldP spid="24585" grpId="0" bldLvl="0" animBg="1"/>
      <p:bldP spid="24602" grpId="0" bldLvl="0" animBg="1"/>
      <p:bldP spid="24603" grpId="0"/>
      <p:bldP spid="24606" grpId="0" bldLvl="0" animBg="1"/>
      <p:bldP spid="24607" grpId="0" bldLvl="0" animBg="1"/>
      <p:bldP spid="246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6"/>
          <p:cNvSpPr txBox="1"/>
          <p:nvPr/>
        </p:nvSpPr>
        <p:spPr>
          <a:xfrm>
            <a:off x="763588" y="6057900"/>
            <a:ext cx="3113087" cy="4603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FFFF00"/>
                </a:solidFill>
                <a:latin typeface="华文中宋"/>
                <a:ea typeface="华文中宋"/>
              </a:rPr>
              <a:t>人民解放军横渡长江</a:t>
            </a:r>
            <a:endParaRPr lang="zh-CN" altLang="en-US" sz="2400" b="1" dirty="0">
              <a:solidFill>
                <a:srgbClr val="FFFF00"/>
              </a:solidFill>
              <a:latin typeface="华文中宋"/>
              <a:ea typeface="华文中宋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743450" y="6057900"/>
            <a:ext cx="4049713" cy="4603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FFFF00"/>
                </a:solidFill>
                <a:latin typeface="华文中宋"/>
                <a:ea typeface="华文中宋"/>
              </a:rPr>
              <a:t>人民解放军占领南京总统府</a:t>
            </a:r>
            <a:endParaRPr lang="zh-CN" altLang="en-US" sz="2400" b="1" dirty="0">
              <a:solidFill>
                <a:srgbClr val="FFFF00"/>
              </a:solidFill>
              <a:latin typeface="华文中宋"/>
              <a:ea typeface="华文中宋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8688" y="1282700"/>
            <a:ext cx="2114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 1949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年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月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43150" y="1866900"/>
            <a:ext cx="7942263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占领南京，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结束国民党在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大陆</a:t>
            </a:r>
            <a:r>
              <a:rPr lang="zh-CN" altLang="en-US" sz="2800" b="1" dirty="0">
                <a:solidFill>
                  <a:srgbClr val="000000"/>
                </a:solidFill>
                <a:latin typeface="华文中宋"/>
                <a:ea typeface="华文中宋"/>
                <a:sym typeface="宋体" panose="02010600030101010101" pitchFamily="2" charset="-122"/>
              </a:rPr>
              <a:t>的统治。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  <a:sym typeface="宋体" panose="02010600030101010101" pitchFamily="2" charset="-122"/>
            </a:endParaRPr>
          </a:p>
        </p:txBody>
      </p:sp>
      <p:grpSp>
        <p:nvGrpSpPr>
          <p:cNvPr id="44039" name="组合 3"/>
          <p:cNvGrpSpPr/>
          <p:nvPr/>
        </p:nvGrpSpPr>
        <p:grpSpPr>
          <a:xfrm>
            <a:off x="388938" y="1222375"/>
            <a:ext cx="2076450" cy="1166813"/>
            <a:chOff x="376" y="1595"/>
            <a:chExt cx="3271" cy="1838"/>
          </a:xfrm>
        </p:grpSpPr>
        <p:sp>
          <p:nvSpPr>
            <p:cNvPr id="44040" name="矩形 9"/>
            <p:cNvSpPr/>
            <p:nvPr/>
          </p:nvSpPr>
          <p:spPr>
            <a:xfrm>
              <a:off x="376" y="1595"/>
              <a:ext cx="325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latin typeface="华文中宋"/>
                  <a:ea typeface="华文中宋"/>
                </a:rPr>
                <a:t>1</a:t>
              </a:r>
              <a:r>
                <a:rPr lang="zh-CN" altLang="en-US" sz="3200" b="1" dirty="0">
                  <a:latin typeface="华文中宋"/>
                  <a:ea typeface="华文中宋"/>
                </a:rPr>
                <a:t>、时间：</a:t>
              </a:r>
              <a:endParaRPr lang="zh-CN" altLang="en-US" sz="3200" b="1" dirty="0">
                <a:latin typeface="华文中宋"/>
                <a:ea typeface="华文中宋"/>
              </a:endParaRPr>
            </a:p>
          </p:txBody>
        </p:sp>
        <p:sp>
          <p:nvSpPr>
            <p:cNvPr id="44041" name="矩形 11"/>
            <p:cNvSpPr/>
            <p:nvPr/>
          </p:nvSpPr>
          <p:spPr>
            <a:xfrm>
              <a:off x="397" y="2514"/>
              <a:ext cx="325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b="1" dirty="0">
                  <a:latin typeface="华文中宋"/>
                  <a:ea typeface="华文中宋"/>
                </a:rPr>
                <a:t>2</a:t>
              </a:r>
              <a:r>
                <a:rPr lang="zh-CN" altLang="en-US" sz="3200" b="1" dirty="0">
                  <a:latin typeface="华文中宋"/>
                  <a:ea typeface="华文中宋"/>
                </a:rPr>
                <a:t>、结果：</a:t>
              </a:r>
              <a:endParaRPr lang="zh-CN" altLang="en-US" sz="3200" b="1" dirty="0">
                <a:latin typeface="华文中宋"/>
                <a:ea typeface="华文中宋"/>
              </a:endParaRPr>
            </a:p>
          </p:txBody>
        </p:sp>
      </p:grpSp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74" y="3505200"/>
            <a:ext cx="4251960" cy="2552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图片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6270" y="3505200"/>
            <a:ext cx="4643755" cy="2552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044" name="TextBox 22"/>
          <p:cNvSpPr txBox="1"/>
          <p:nvPr/>
        </p:nvSpPr>
        <p:spPr>
          <a:xfrm>
            <a:off x="3468688" y="296863"/>
            <a:ext cx="2014537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华文中宋"/>
                <a:ea typeface="华文中宋"/>
              </a:rPr>
              <a:t>渡江战役</a:t>
            </a:r>
            <a:endParaRPr lang="zh-CN" altLang="en-US" sz="3600" b="1" dirty="0">
              <a:latin typeface="华文中宋"/>
              <a:ea typeface="华文中宋"/>
            </a:endParaRPr>
          </a:p>
        </p:txBody>
      </p:sp>
      <p:sp>
        <p:nvSpPr>
          <p:cNvPr id="14" name="上箭头标注 13"/>
          <p:cNvSpPr/>
          <p:nvPr/>
        </p:nvSpPr>
        <p:spPr>
          <a:xfrm>
            <a:off x="1062038" y="2389188"/>
            <a:ext cx="7342188" cy="965200"/>
          </a:xfrm>
          <a:prstGeom prst="up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标志着统治中国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年的国民政府的垮台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8" grpId="0"/>
      <p:bldP spid="9" grpId="0"/>
      <p:bldP spid="1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315913" y="663575"/>
            <a:ext cx="8513763" cy="6524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中国共产党取得解放战争胜利的原因有哪些？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TextBox 9"/>
          <p:cNvSpPr/>
          <p:nvPr/>
        </p:nvSpPr>
        <p:spPr>
          <a:xfrm>
            <a:off x="619125" y="1730375"/>
            <a:ext cx="6545263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  1</a:t>
            </a:r>
            <a:r>
              <a:rPr lang="zh-CN" altLang="en-US" sz="36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、中国共产党的正确领导</a:t>
            </a:r>
            <a:endParaRPr lang="zh-CN" altLang="en-US" sz="3600" b="1" dirty="0">
              <a:solidFill>
                <a:srgbClr val="FF0000"/>
              </a:solidFill>
              <a:latin typeface="华文中宋"/>
              <a:ea typeface="华文中宋"/>
              <a:sym typeface="幼圆"/>
            </a:endParaRPr>
          </a:p>
        </p:txBody>
      </p:sp>
      <p:sp>
        <p:nvSpPr>
          <p:cNvPr id="12" name="TextBox 10"/>
          <p:cNvSpPr/>
          <p:nvPr/>
        </p:nvSpPr>
        <p:spPr>
          <a:xfrm>
            <a:off x="1079500" y="2482850"/>
            <a:ext cx="67945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、实行土地改革，激发农民积极性</a:t>
            </a:r>
            <a:endParaRPr lang="zh-CN" altLang="en-US" sz="3200" b="1" dirty="0">
              <a:solidFill>
                <a:srgbClr val="FF0000"/>
              </a:solidFill>
              <a:latin typeface="华文中宋"/>
              <a:ea typeface="华文中宋"/>
              <a:sym typeface="幼圆"/>
            </a:endParaRPr>
          </a:p>
        </p:txBody>
      </p:sp>
      <p:sp>
        <p:nvSpPr>
          <p:cNvPr id="13" name="TextBox 11"/>
          <p:cNvSpPr/>
          <p:nvPr/>
        </p:nvSpPr>
        <p:spPr>
          <a:xfrm>
            <a:off x="1079500" y="3844925"/>
            <a:ext cx="7535863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、作战方针正确，人民解放军英勇作战</a:t>
            </a:r>
            <a:endParaRPr lang="zh-CN" altLang="en-US" sz="3200" b="1" dirty="0">
              <a:solidFill>
                <a:srgbClr val="FF0000"/>
              </a:solidFill>
              <a:latin typeface="华文中宋"/>
              <a:ea typeface="华文中宋"/>
              <a:sym typeface="幼圆"/>
            </a:endParaRPr>
          </a:p>
        </p:txBody>
      </p:sp>
      <p:sp>
        <p:nvSpPr>
          <p:cNvPr id="14" name="TextBox 12"/>
          <p:cNvSpPr/>
          <p:nvPr/>
        </p:nvSpPr>
        <p:spPr>
          <a:xfrm>
            <a:off x="34925" y="3136900"/>
            <a:ext cx="68326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     3</a:t>
            </a:r>
            <a:r>
              <a:rPr lang="zh-CN" altLang="en-US" sz="3200" b="1" dirty="0">
                <a:solidFill>
                  <a:srgbClr val="FF0000"/>
                </a:solidFill>
                <a:latin typeface="华文中宋"/>
                <a:ea typeface="华文中宋"/>
                <a:sym typeface="幼圆"/>
              </a:rPr>
              <a:t>、人民群众的大力支持</a:t>
            </a:r>
            <a:endParaRPr lang="zh-CN" altLang="en-US" sz="3200" b="1" dirty="0">
              <a:solidFill>
                <a:srgbClr val="FF0000"/>
              </a:solidFill>
              <a:latin typeface="华文中宋"/>
              <a:ea typeface="华文中宋"/>
              <a:sym typeface="幼圆"/>
            </a:endParaRPr>
          </a:p>
        </p:txBody>
      </p:sp>
      <p:sp>
        <p:nvSpPr>
          <p:cNvPr id="16" name="TextBox 15"/>
          <p:cNvSpPr/>
          <p:nvPr/>
        </p:nvSpPr>
        <p:spPr>
          <a:xfrm>
            <a:off x="2573338" y="4872038"/>
            <a:ext cx="3806825" cy="7762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dirty="0">
                <a:latin typeface="华文新魏"/>
                <a:ea typeface="华文新魏"/>
              </a:rPr>
              <a:t>得民心者得天下</a:t>
            </a:r>
            <a:endParaRPr lang="zh-CN" altLang="en-US" sz="4000" dirty="0">
              <a:latin typeface="华文新魏"/>
              <a:ea typeface="华文新魏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/>
      <p:bldP spid="12" grpId="0"/>
      <p:bldP spid="13" grpId="0"/>
      <p:bldP spid="14" grpId="0"/>
      <p:bldP spid="1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文本框 1"/>
          <p:cNvSpPr txBox="1"/>
          <p:nvPr/>
        </p:nvSpPr>
        <p:spPr>
          <a:xfrm>
            <a:off x="395288" y="333375"/>
            <a:ext cx="6321425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六、近代经济、生活与文化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77800" y="1609725"/>
          <a:ext cx="8787130" cy="5137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45"/>
                <a:gridCol w="2876550"/>
                <a:gridCol w="4763135"/>
              </a:tblGrid>
              <a:tr h="605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</a:t>
                      </a:r>
                      <a:r>
                        <a:rPr lang="zh-CN" altLang="en-US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</a:t>
                      </a:r>
                      <a:endParaRPr lang="zh-CN" altLang="en-US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0000D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endParaRPr lang="zh-CN" altLang="en-US" sz="2800" b="1">
                        <a:solidFill>
                          <a:srgbClr val="0000D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036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0000D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发展</a:t>
                      </a:r>
                      <a:endParaRPr lang="zh-CN" altLang="en-US" sz="2800" b="1">
                        <a:solidFill>
                          <a:srgbClr val="0000D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51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0000D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短暂春天</a:t>
                      </a:r>
                      <a:endParaRPr lang="zh-CN" altLang="en-US" sz="2800" b="1">
                        <a:solidFill>
                          <a:srgbClr val="0000D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388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0000DE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再度受挫</a:t>
                      </a:r>
                      <a:endParaRPr lang="zh-CN" altLang="en-US" sz="2800" b="1">
                        <a:solidFill>
                          <a:srgbClr val="0000DE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97000" y="2316163"/>
            <a:ext cx="32131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60-70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9063" y="3035300"/>
            <a:ext cx="308292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甲午中日战争后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62100" y="3959225"/>
            <a:ext cx="377825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一战期间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1914-1918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1513" y="5570538"/>
            <a:ext cx="14430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一战后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02225" y="2286000"/>
            <a:ext cx="2995613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洋务运动的诱导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11625" y="2897188"/>
            <a:ext cx="49260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、外国人办厂、开矿的刺激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29125" y="3357563"/>
            <a:ext cx="47688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实业救国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的思潮（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84650" y="3817938"/>
            <a:ext cx="4779963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、辛亥革命后，中华民国政府奖励发展实业；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52900" y="4564063"/>
            <a:ext cx="5045075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、一战期间，列强忙于欧洲战事，暂时放宽了对中国的经济侵略。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38650" y="5394325"/>
            <a:ext cx="4322763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三座大山的压迫：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帝国主义、封建主义、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官僚资本主义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20" name="文本框 25"/>
          <p:cNvSpPr txBox="1"/>
          <p:nvPr/>
        </p:nvSpPr>
        <p:spPr>
          <a:xfrm>
            <a:off x="177800" y="949325"/>
            <a:ext cx="3035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、民族资本主义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957263" y="879475"/>
            <a:ext cx="42672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民族资本主义的特点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938" y="1803400"/>
            <a:ext cx="531653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）艰难曲折，总体落后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475" y="2568575"/>
            <a:ext cx="68675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）资金少，规模小，技术差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3332163"/>
            <a:ext cx="823912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）行业：集中在</a:t>
            </a:r>
            <a:r>
              <a:rPr lang="zh-CN" altLang="en-US" sz="3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轻工业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，重工业基础薄弱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875" y="4219575"/>
            <a:ext cx="80835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）地区：集中在</a:t>
            </a:r>
            <a:r>
              <a:rPr lang="zh-CN" altLang="en-US" sz="3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沿海沿江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大城市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4" grpId="0"/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Line 2"/>
          <p:cNvSpPr/>
          <p:nvPr/>
        </p:nvSpPr>
        <p:spPr>
          <a:xfrm flipH="1" flipV="1">
            <a:off x="804863" y="392113"/>
            <a:ext cx="11112" cy="4154487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9" name="Line 3"/>
          <p:cNvSpPr/>
          <p:nvPr/>
        </p:nvSpPr>
        <p:spPr>
          <a:xfrm>
            <a:off x="815975" y="4546600"/>
            <a:ext cx="7620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100" name="Line 4"/>
          <p:cNvSpPr/>
          <p:nvPr/>
        </p:nvSpPr>
        <p:spPr>
          <a:xfrm flipV="1">
            <a:off x="78263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Line 5"/>
          <p:cNvSpPr/>
          <p:nvPr/>
        </p:nvSpPr>
        <p:spPr>
          <a:xfrm flipV="1">
            <a:off x="60737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Line 6"/>
          <p:cNvSpPr/>
          <p:nvPr/>
        </p:nvSpPr>
        <p:spPr>
          <a:xfrm flipV="1">
            <a:off x="41687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1" name="WordArt 7"/>
          <p:cNvSpPr>
            <a:spLocks noTextEdit="1"/>
          </p:cNvSpPr>
          <p:nvPr/>
        </p:nvSpPr>
        <p:spPr>
          <a:xfrm>
            <a:off x="6854825" y="4641850"/>
            <a:ext cx="152400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2" name="WordArt 8"/>
          <p:cNvSpPr>
            <a:spLocks noTextEdit="1"/>
          </p:cNvSpPr>
          <p:nvPr/>
        </p:nvSpPr>
        <p:spPr>
          <a:xfrm>
            <a:off x="739775" y="4614863"/>
            <a:ext cx="152400" cy="3127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1">
                    <a:alpha val="74901"/>
                  </a:schemeClr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1">
                  <a:alpha val="74901"/>
                </a:schemeClr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3" name="WordArt 9"/>
          <p:cNvSpPr>
            <a:spLocks noTextEdit="1"/>
          </p:cNvSpPr>
          <p:nvPr/>
        </p:nvSpPr>
        <p:spPr>
          <a:xfrm>
            <a:off x="5197475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" name="Line 10"/>
          <p:cNvSpPr/>
          <p:nvPr/>
        </p:nvSpPr>
        <p:spPr>
          <a:xfrm flipV="1">
            <a:off x="26447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95" name="WordArt 11"/>
          <p:cNvSpPr>
            <a:spLocks noTextEdit="1"/>
          </p:cNvSpPr>
          <p:nvPr/>
        </p:nvSpPr>
        <p:spPr>
          <a:xfrm>
            <a:off x="1797050" y="4614863"/>
            <a:ext cx="161925" cy="3127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noFill/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6" name="WordArt 12"/>
          <p:cNvSpPr>
            <a:spLocks noTextEdit="1"/>
          </p:cNvSpPr>
          <p:nvPr/>
        </p:nvSpPr>
        <p:spPr>
          <a:xfrm>
            <a:off x="2568575" y="4614863"/>
            <a:ext cx="161925" cy="3127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noFill/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9" name="Line 13"/>
          <p:cNvSpPr/>
          <p:nvPr/>
        </p:nvSpPr>
        <p:spPr>
          <a:xfrm flipV="1">
            <a:off x="34829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0" name="Line 14"/>
          <p:cNvSpPr/>
          <p:nvPr/>
        </p:nvSpPr>
        <p:spPr>
          <a:xfrm flipV="1">
            <a:off x="12731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1" name="Line 15"/>
          <p:cNvSpPr/>
          <p:nvPr/>
        </p:nvSpPr>
        <p:spPr>
          <a:xfrm flipV="1">
            <a:off x="18827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0" name="WordArt 16"/>
          <p:cNvSpPr>
            <a:spLocks noTextEdit="1"/>
          </p:cNvSpPr>
          <p:nvPr/>
        </p:nvSpPr>
        <p:spPr>
          <a:xfrm>
            <a:off x="1187450" y="4614863"/>
            <a:ext cx="161925" cy="3127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noFill/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001" name="WordArt 17"/>
          <p:cNvSpPr>
            <a:spLocks noTextEdit="1"/>
          </p:cNvSpPr>
          <p:nvPr/>
        </p:nvSpPr>
        <p:spPr>
          <a:xfrm>
            <a:off x="4117975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002" name="WordArt 18"/>
          <p:cNvSpPr>
            <a:spLocks noTextEdit="1"/>
          </p:cNvSpPr>
          <p:nvPr/>
        </p:nvSpPr>
        <p:spPr>
          <a:xfrm>
            <a:off x="3397250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noFill/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15" name="Line 19"/>
          <p:cNvSpPr/>
          <p:nvPr/>
        </p:nvSpPr>
        <p:spPr>
          <a:xfrm flipV="1">
            <a:off x="72929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6" name="Line 20"/>
          <p:cNvSpPr/>
          <p:nvPr/>
        </p:nvSpPr>
        <p:spPr>
          <a:xfrm flipV="1">
            <a:off x="69119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7" name="Line 21"/>
          <p:cNvSpPr/>
          <p:nvPr/>
        </p:nvSpPr>
        <p:spPr>
          <a:xfrm flipV="1">
            <a:off x="5235575" y="431800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06" name="WordArt 22"/>
          <p:cNvSpPr>
            <a:spLocks noTextEdit="1"/>
          </p:cNvSpPr>
          <p:nvPr/>
        </p:nvSpPr>
        <p:spPr>
          <a:xfrm>
            <a:off x="5989638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007" name="WordArt 23"/>
          <p:cNvSpPr>
            <a:spLocks noTextEdit="1"/>
          </p:cNvSpPr>
          <p:nvPr/>
        </p:nvSpPr>
        <p:spPr>
          <a:xfrm>
            <a:off x="7213600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008" name="WordArt 24"/>
          <p:cNvSpPr>
            <a:spLocks noTextEdit="1"/>
          </p:cNvSpPr>
          <p:nvPr/>
        </p:nvSpPr>
        <p:spPr>
          <a:xfrm>
            <a:off x="7789863" y="4641850"/>
            <a:ext cx="161925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b="1"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tx2"/>
                </a:solidFill>
                <a:effectLst>
                  <a:outerShdw dist="35921" dir="2699999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endParaRPr lang="zh-CN" altLang="en-US" sz="2400" b="1"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tx2"/>
              </a:solidFill>
              <a:effectLst>
                <a:outerShdw dist="35921" dir="2699999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21" name="Text Box 25"/>
          <p:cNvSpPr txBox="1"/>
          <p:nvPr/>
        </p:nvSpPr>
        <p:spPr>
          <a:xfrm>
            <a:off x="517525" y="4999038"/>
            <a:ext cx="8064500" cy="339725"/>
          </a:xfrm>
          <a:prstGeom prst="rect">
            <a:avLst/>
          </a:prstGeom>
          <a:solidFill>
            <a:srgbClr val="0000FF"/>
          </a:solidFill>
          <a:ln w="2857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1860 1870  1895  1912     1919   1927      1936    1945    1949 1952 1956</a:t>
            </a:r>
            <a:endParaRPr lang="en-US" altLang="zh-CN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22" name="Line 26"/>
          <p:cNvSpPr/>
          <p:nvPr/>
        </p:nvSpPr>
        <p:spPr>
          <a:xfrm flipV="1">
            <a:off x="1116013" y="3556000"/>
            <a:ext cx="762000" cy="9525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3" name="Line 27"/>
          <p:cNvSpPr/>
          <p:nvPr/>
        </p:nvSpPr>
        <p:spPr>
          <a:xfrm flipV="1">
            <a:off x="2644775" y="1041400"/>
            <a:ext cx="776288" cy="1524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4" name="Line 28"/>
          <p:cNvSpPr/>
          <p:nvPr/>
        </p:nvSpPr>
        <p:spPr>
          <a:xfrm>
            <a:off x="3421063" y="1041400"/>
            <a:ext cx="747712" cy="16002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5" name="Line 29"/>
          <p:cNvSpPr/>
          <p:nvPr/>
        </p:nvSpPr>
        <p:spPr>
          <a:xfrm flipV="1">
            <a:off x="4168775" y="1544638"/>
            <a:ext cx="1052513" cy="1096962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6" name="Line 30"/>
          <p:cNvSpPr/>
          <p:nvPr/>
        </p:nvSpPr>
        <p:spPr>
          <a:xfrm>
            <a:off x="5221288" y="1544638"/>
            <a:ext cx="863600" cy="10795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7" name="Line 31"/>
          <p:cNvSpPr/>
          <p:nvPr/>
        </p:nvSpPr>
        <p:spPr>
          <a:xfrm flipV="1">
            <a:off x="6934200" y="2336800"/>
            <a:ext cx="381000" cy="6096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8" name="Line 32"/>
          <p:cNvSpPr/>
          <p:nvPr/>
        </p:nvSpPr>
        <p:spPr>
          <a:xfrm>
            <a:off x="7308850" y="2349500"/>
            <a:ext cx="533400" cy="22098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9" name="Line 33"/>
          <p:cNvSpPr/>
          <p:nvPr/>
        </p:nvSpPr>
        <p:spPr>
          <a:xfrm>
            <a:off x="3421063" y="1041400"/>
            <a:ext cx="61912" cy="3276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0" name="Line 34"/>
          <p:cNvSpPr/>
          <p:nvPr/>
        </p:nvSpPr>
        <p:spPr>
          <a:xfrm flipV="1">
            <a:off x="4168775" y="2641600"/>
            <a:ext cx="0" cy="1676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1" name="Line 35"/>
          <p:cNvSpPr/>
          <p:nvPr/>
        </p:nvSpPr>
        <p:spPr>
          <a:xfrm flipH="1" flipV="1">
            <a:off x="5221288" y="1544638"/>
            <a:ext cx="14287" cy="2849562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2" name="Line 36"/>
          <p:cNvSpPr/>
          <p:nvPr/>
        </p:nvSpPr>
        <p:spPr>
          <a:xfrm flipV="1">
            <a:off x="6911975" y="2946400"/>
            <a:ext cx="0" cy="1371600"/>
          </a:xfrm>
          <a:prstGeom prst="line">
            <a:avLst/>
          </a:prstGeom>
          <a:ln w="571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3" name="Line 37"/>
          <p:cNvSpPr/>
          <p:nvPr/>
        </p:nvSpPr>
        <p:spPr>
          <a:xfrm flipV="1">
            <a:off x="7292975" y="2336800"/>
            <a:ext cx="0" cy="1981200"/>
          </a:xfrm>
          <a:prstGeom prst="line">
            <a:avLst/>
          </a:prstGeom>
          <a:ln w="571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4" name="Line 38"/>
          <p:cNvSpPr/>
          <p:nvPr/>
        </p:nvSpPr>
        <p:spPr>
          <a:xfrm flipV="1">
            <a:off x="6073775" y="2624138"/>
            <a:ext cx="11113" cy="1693862"/>
          </a:xfrm>
          <a:prstGeom prst="line">
            <a:avLst/>
          </a:prstGeom>
          <a:ln w="5715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5" name="Line 39"/>
          <p:cNvSpPr/>
          <p:nvPr/>
        </p:nvSpPr>
        <p:spPr>
          <a:xfrm flipV="1">
            <a:off x="2644775" y="2565400"/>
            <a:ext cx="0" cy="1828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6" name="Line 40"/>
          <p:cNvSpPr/>
          <p:nvPr/>
        </p:nvSpPr>
        <p:spPr>
          <a:xfrm flipV="1">
            <a:off x="1882775" y="35560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137" name="Line 41"/>
          <p:cNvSpPr/>
          <p:nvPr/>
        </p:nvSpPr>
        <p:spPr>
          <a:xfrm flipV="1">
            <a:off x="1882775" y="2565400"/>
            <a:ext cx="762000" cy="9906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8" name="Line 42"/>
          <p:cNvSpPr/>
          <p:nvPr/>
        </p:nvSpPr>
        <p:spPr>
          <a:xfrm>
            <a:off x="6011863" y="2552700"/>
            <a:ext cx="889000" cy="423863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9" name="Text Box 43"/>
          <p:cNvSpPr txBox="1"/>
          <p:nvPr/>
        </p:nvSpPr>
        <p:spPr>
          <a:xfrm>
            <a:off x="684213" y="3284538"/>
            <a:ext cx="863600" cy="831850"/>
          </a:xfrm>
          <a:prstGeom prst="rect">
            <a:avLst/>
          </a:prstGeom>
          <a:solidFill>
            <a:srgbClr val="F7F9F8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夹缝产生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0" name="Text Box 44"/>
          <p:cNvSpPr txBox="1"/>
          <p:nvPr/>
        </p:nvSpPr>
        <p:spPr>
          <a:xfrm>
            <a:off x="900113" y="2349500"/>
            <a:ext cx="1441450" cy="46196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初步发展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1" name="Text Box 45"/>
          <p:cNvSpPr txBox="1"/>
          <p:nvPr/>
        </p:nvSpPr>
        <p:spPr>
          <a:xfrm>
            <a:off x="1619250" y="1125538"/>
            <a:ext cx="1439863" cy="46196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短暂春天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2" name="Rectangle 46"/>
          <p:cNvSpPr/>
          <p:nvPr/>
        </p:nvSpPr>
        <p:spPr>
          <a:xfrm>
            <a:off x="3779838" y="1052513"/>
            <a:ext cx="1584325" cy="4603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较快发展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3" name="Rectangle 47"/>
          <p:cNvSpPr/>
          <p:nvPr/>
        </p:nvSpPr>
        <p:spPr>
          <a:xfrm>
            <a:off x="5724525" y="1484313"/>
            <a:ext cx="935038" cy="83026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日益萎缩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4" name="Rectangle 48"/>
          <p:cNvSpPr/>
          <p:nvPr/>
        </p:nvSpPr>
        <p:spPr>
          <a:xfrm>
            <a:off x="5940425" y="2925763"/>
            <a:ext cx="863600" cy="830262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濒临崩溃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5" name="Rectangle 49"/>
          <p:cNvSpPr/>
          <p:nvPr/>
        </p:nvSpPr>
        <p:spPr>
          <a:xfrm>
            <a:off x="6804025" y="1773238"/>
            <a:ext cx="1511300" cy="46196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恢复发展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6" name="Text Box 50"/>
          <p:cNvSpPr txBox="1"/>
          <p:nvPr/>
        </p:nvSpPr>
        <p:spPr>
          <a:xfrm>
            <a:off x="7978775" y="4546600"/>
            <a:ext cx="9144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7" name="Rectangle 51"/>
          <p:cNvSpPr/>
          <p:nvPr/>
        </p:nvSpPr>
        <p:spPr>
          <a:xfrm>
            <a:off x="7902575" y="3937000"/>
            <a:ext cx="901700" cy="830263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获得新生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8" name="Text Box 52"/>
          <p:cNvSpPr txBox="1"/>
          <p:nvPr/>
        </p:nvSpPr>
        <p:spPr>
          <a:xfrm>
            <a:off x="2676525" y="2552700"/>
            <a:ext cx="1441450" cy="461963"/>
          </a:xfrm>
          <a:prstGeom prst="rect">
            <a:avLst/>
          </a:prstGeom>
          <a:solidFill>
            <a:srgbClr val="F7F9F8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迅速萧条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80" name="Text Box 54"/>
          <p:cNvSpPr txBox="1"/>
          <p:nvPr/>
        </p:nvSpPr>
        <p:spPr>
          <a:xfrm>
            <a:off x="900113" y="188913"/>
            <a:ext cx="8243887" cy="522287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梳理近代中国民族资本主义曲折发展的线索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51" name="Line 55"/>
          <p:cNvSpPr/>
          <p:nvPr/>
        </p:nvSpPr>
        <p:spPr>
          <a:xfrm flipH="1">
            <a:off x="561975" y="4437063"/>
            <a:ext cx="647700" cy="8636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1" grpId="0" bldLvl="0" animBg="1"/>
      <p:bldP spid="4139" grpId="0" bldLvl="0" animBg="1"/>
      <p:bldP spid="4140" grpId="0" bldLvl="0" animBg="1"/>
      <p:bldP spid="4141" grpId="0" bldLvl="0" animBg="1"/>
      <p:bldP spid="4142" grpId="0" bldLvl="0" animBg="1"/>
      <p:bldP spid="4143" grpId="0" bldLvl="0" animBg="1"/>
      <p:bldP spid="4144" grpId="0" bldLvl="0" animBg="1"/>
      <p:bldP spid="4145" grpId="0" bldLvl="0" animBg="1"/>
      <p:bldP spid="4146" grpId="0" bldLvl="0" animBg="1"/>
      <p:bldP spid="4147" grpId="0" bldLvl="0" animBg="1"/>
      <p:bldP spid="414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Box 1"/>
          <p:cNvSpPr txBox="1"/>
          <p:nvPr/>
        </p:nvSpPr>
        <p:spPr>
          <a:xfrm>
            <a:off x="214313" y="214313"/>
            <a:ext cx="864393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材料分析：中国近代民族工业发展的特点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143000"/>
            <a:ext cx="4987925" cy="5214938"/>
          </a:xfrm>
          <a:prstGeom prst="rect">
            <a:avLst/>
          </a:prstGeom>
          <a:noFill/>
          <a:ln w="19050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TextBox 3"/>
          <p:cNvSpPr txBox="1"/>
          <p:nvPr/>
        </p:nvSpPr>
        <p:spPr>
          <a:xfrm>
            <a:off x="5643563" y="1143000"/>
            <a:ext cx="3214687" cy="3749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特点①：</a:t>
            </a:r>
            <a:endParaRPr lang="en-US" altLang="zh-CN" sz="32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受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</a:rPr>
              <a:t>帝国主义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</a:rPr>
              <a:t>封建主义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</a:rPr>
              <a:t>官僚资本主义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</a:rPr>
              <a:t>“三座大山”的压迫，发展</a:t>
            </a:r>
            <a:r>
              <a:rPr lang="zh-CN" altLang="en-US" sz="3200" dirty="0">
                <a:solidFill>
                  <a:schemeClr val="folHlink"/>
                </a:solidFill>
                <a:latin typeface="黑体" panose="02010609060101010101" pitchFamily="49" charset="-122"/>
              </a:rPr>
              <a:t>曲折、落后</a:t>
            </a:r>
            <a:endParaRPr lang="zh-CN" altLang="en-US" sz="3200" dirty="0">
              <a:solidFill>
                <a:schemeClr val="folHlink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500063" y="2143125"/>
            <a:ext cx="4857750" cy="3286125"/>
          </a:xfrm>
          <a:prstGeom prst="cloudCallout">
            <a:avLst>
              <a:gd name="adj1" fmla="val 63495"/>
              <a:gd name="adj2" fmla="val 19749"/>
            </a:avLst>
          </a:prstGeom>
          <a:solidFill>
            <a:srgbClr val="FFFF00">
              <a:alpha val="82001"/>
            </a:srgbClr>
          </a:solidFill>
          <a:ln w="19050">
            <a:solidFill>
              <a:srgbClr val="FF6600"/>
            </a:solidFill>
            <a:prstDash val="lgDash"/>
            <a:rou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根源：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近代中国处于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半殖民地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半封建社会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7" name="Object 2" descr="image16"/>
          <p:cNvGraphicFramePr/>
          <p:nvPr/>
        </p:nvGraphicFramePr>
        <p:xfrm>
          <a:off x="1143000" y="2214563"/>
          <a:ext cx="6172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140700" imgH="5435600" progId="">
                  <p:embed/>
                </p:oleObj>
              </mc:Choice>
              <mc:Fallback>
                <p:oleObj name="" r:id="rId1" imgW="8140700" imgH="54356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214563"/>
                        <a:ext cx="6172200" cy="426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8" name="Group 29"/>
          <p:cNvGrpSpPr/>
          <p:nvPr/>
        </p:nvGrpSpPr>
        <p:grpSpPr>
          <a:xfrm>
            <a:off x="5715000" y="3740150"/>
            <a:ext cx="2143125" cy="1169988"/>
            <a:chOff x="3570" y="2838"/>
            <a:chExt cx="1518" cy="737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3570" y="2838"/>
              <a:ext cx="1518" cy="7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en-US" altLang="zh-CN" sz="2400" kern="1200" cap="none" spc="0" normalizeH="0" baseline="0" noProof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</a:t>
              </a:r>
              <a:r>
                <a:rPr kumimoji="0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  <a:cs typeface="+mn-cs"/>
                  <a:sym typeface="+mn-ea"/>
                </a:rPr>
                <a:t>轻工业</a:t>
              </a:r>
              <a:endParaRPr kumimoji="0" lang="zh-CN" altLang="en-US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endParaRPr>
            </a:p>
            <a:p>
              <a:pPr marR="0" defTabSz="914400" eaLnBrk="0" hangingPunct="0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0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  <a:cs typeface="+mn-cs"/>
                  <a:sym typeface="+mn-ea"/>
                </a:rPr>
                <a:t>   重工业</a:t>
              </a:r>
              <a:endParaRPr kumimoji="0" lang="zh-CN" altLang="en-US" kern="1200" cap="none" spc="0" normalizeH="0" baseline="0" noProof="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50180" name="Rectangle 27"/>
            <p:cNvSpPr/>
            <p:nvPr/>
          </p:nvSpPr>
          <p:spPr>
            <a:xfrm>
              <a:off x="3696" y="2928"/>
              <a:ext cx="159" cy="1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50181" name="Rectangle 28"/>
            <p:cNvSpPr/>
            <p:nvPr/>
          </p:nvSpPr>
          <p:spPr>
            <a:xfrm>
              <a:off x="3696" y="3312"/>
              <a:ext cx="159" cy="1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50182" name="TextBox 6"/>
          <p:cNvSpPr txBox="1"/>
          <p:nvPr/>
        </p:nvSpPr>
        <p:spPr>
          <a:xfrm>
            <a:off x="214313" y="214313"/>
            <a:ext cx="864393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材料分析：中国近代民族工业发展的特点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50" y="1143000"/>
            <a:ext cx="8572500" cy="6905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lnSpc>
                <a:spcPct val="125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</a:rPr>
              <a:t>特点②：主要集中在轻工业部门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Box 1"/>
          <p:cNvSpPr txBox="1"/>
          <p:nvPr/>
        </p:nvSpPr>
        <p:spPr>
          <a:xfrm>
            <a:off x="214313" y="214313"/>
            <a:ext cx="864393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材料分析：中国近代民族工业发展的特点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02" name="Picture 20" descr="主要民族工业分布示意图"/>
          <p:cNvPicPr>
            <a:picLocks noChangeAspect="1"/>
          </p:cNvPicPr>
          <p:nvPr/>
        </p:nvPicPr>
        <p:blipFill>
          <a:blip r:embed="rId1">
            <a:lum contrast="-17999"/>
          </a:blip>
          <a:stretch>
            <a:fillRect/>
          </a:stretch>
        </p:blipFill>
        <p:spPr>
          <a:xfrm>
            <a:off x="500063" y="1214438"/>
            <a:ext cx="5000625" cy="41433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TextBox 3"/>
          <p:cNvSpPr txBox="1"/>
          <p:nvPr/>
        </p:nvSpPr>
        <p:spPr>
          <a:xfrm>
            <a:off x="5715000" y="1162050"/>
            <a:ext cx="3214688" cy="2767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</a:rPr>
              <a:t>特点③：</a:t>
            </a:r>
            <a:endParaRPr lang="en-US" altLang="zh-CN" sz="3600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</a:rPr>
              <a:t>主要集中在沿海沿江的大城市</a:t>
            </a:r>
            <a:endParaRPr lang="zh-CN" altLang="en-US" sz="3600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5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57" name="表格 25656"/>
          <p:cNvGraphicFramePr/>
          <p:nvPr/>
        </p:nvGraphicFramePr>
        <p:xfrm>
          <a:off x="60325" y="723900"/>
          <a:ext cx="8985250" cy="4769485"/>
        </p:xfrm>
        <a:graphic>
          <a:graphicData uri="http://schemas.openxmlformats.org/drawingml/2006/table">
            <a:tbl>
              <a:tblPr/>
              <a:tblGrid>
                <a:gridCol w="475615"/>
                <a:gridCol w="940435"/>
                <a:gridCol w="7568565"/>
              </a:tblGrid>
              <a:tr h="2012950">
                <a:tc row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新式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教育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发展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新式学堂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zh-CN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洋务运动时：</a:t>
                      </a:r>
                      <a:endParaRPr lang="zh-CN" altLang="zh-CN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zh-CN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甲午战争后：</a:t>
                      </a:r>
                      <a:endParaRPr lang="zh-CN" altLang="zh-CN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zh-CN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百日维新时：</a:t>
                      </a:r>
                      <a:endParaRPr lang="zh-CN" altLang="zh-CN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2950">
                <a:tc vMerge="1"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考试制度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1901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年：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1903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年：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charset="0"/>
                        <a:buChar char=""/>
                      </a:pPr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1905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年：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585">
                <a:tc vMerge="1"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学制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800" b="1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颁布各级学堂章程，统一全国学制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1" name="文本框 1"/>
          <p:cNvSpPr txBox="1"/>
          <p:nvPr/>
        </p:nvSpPr>
        <p:spPr>
          <a:xfrm>
            <a:off x="238125" y="130175"/>
            <a:ext cx="86550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新式教育的发展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0325" y="987425"/>
            <a:ext cx="5316538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京师同文馆，福州船政学堂，等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8575" y="1509713"/>
            <a:ext cx="53149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天津北洋西学堂；上海南洋公学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75" y="2032000"/>
            <a:ext cx="5314950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京师大学堂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北大前身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0713" y="2981325"/>
            <a:ext cx="5883275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从</a:t>
            </a:r>
            <a:r>
              <a:rPr lang="en-US" altLang="zh-CN" sz="2800" dirty="0">
                <a:solidFill>
                  <a:srgbClr val="000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1902</a:t>
            </a:r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年开始，废除八股文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4838" y="3538538"/>
            <a:ext cx="588327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逐步废除科举制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27375" y="4095750"/>
            <a:ext cx="58832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停止一切科举考试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547813" y="2781300"/>
            <a:ext cx="7596188" cy="879475"/>
          </a:xfrm>
          <a:prstGeom prst="wedgeRoundRectCallout">
            <a:avLst>
              <a:gd name="adj1" fmla="val -18764"/>
              <a:gd name="adj2" fmla="val 108122"/>
              <a:gd name="adj3" fmla="val 16667"/>
            </a:avLst>
          </a:prstGeom>
          <a:solidFill>
            <a:srgbClr val="CCFFCC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自隋朝以来的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1300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多年的科举制度至清末结束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439863" y="4005263"/>
            <a:ext cx="7704138" cy="1328738"/>
          </a:xfrm>
          <a:prstGeom prst="wedgeRoundRectCallout">
            <a:avLst>
              <a:gd name="adj1" fmla="val -6104"/>
              <a:gd name="adj2" fmla="val 78585"/>
              <a:gd name="adj3" fmla="val 16667"/>
            </a:avLst>
          </a:prstGeom>
          <a:solidFill>
            <a:srgbClr val="CCFFCC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清政府拟定《奏定学堂章程》，建立</a:t>
            </a:r>
            <a:r>
              <a:rPr kumimoji="0" lang="zh-CN" altLang="en-US" sz="2800" b="0" i="0" u="sng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初、中、高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等三个学程的新式教育。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 animBg="1"/>
      <p:bldP spid="9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6" name="表格 30745"/>
          <p:cNvGraphicFramePr/>
          <p:nvPr/>
        </p:nvGraphicFramePr>
        <p:xfrm>
          <a:off x="107950" y="620713"/>
          <a:ext cx="8842375" cy="5732463"/>
        </p:xfrm>
        <a:graphic>
          <a:graphicData uri="http://schemas.openxmlformats.org/drawingml/2006/table">
            <a:tbl>
              <a:tblPr/>
              <a:tblGrid>
                <a:gridCol w="547688"/>
                <a:gridCol w="1154112"/>
                <a:gridCol w="7140575"/>
              </a:tblGrid>
              <a:tr h="3506788">
                <a:tc rowSpan="2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新闻出版事业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报纸、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刊物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1872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年在上海创办的《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》，是近代中国存在时间最长的中文报纸。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民国著名报纸：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天津《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》；上海《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》；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延安《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民国影响力大的刊物：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上海《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》、陈独秀创办的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》、邹韬奋主办的《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endParaRPr lang="en-US" altLang="zh-CN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675">
                <a:tc vMerge="1">
                  <a:tcPr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文化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出版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机构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457200" lvl="0" indent="-4572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第一个、规模最大：</a:t>
                      </a:r>
                      <a:r>
                        <a:rPr lang="en-US" altLang="zh-CN" b="1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1897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年在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创办的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______________</a:t>
                      </a:r>
                      <a:endParaRPr lang="en-US" altLang="zh-CN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457200" lvl="0" indent="-4572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其它影响力大的出版机构：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457200" lvl="0" indent="-4572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</a:t>
                      </a:r>
                      <a:r>
                        <a:rPr lang="zh-CN" altLang="en-US" b="1" dirty="0">
                          <a:solidFill>
                            <a:srgbClr val="0000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中华书局、开明书店、生活书店等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457200" lvl="0" indent="-457200" eaLnBrk="1" hangingPunct="1"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解放区内：</a:t>
                      </a:r>
                      <a:r>
                        <a:rPr lang="en-US" altLang="zh-CN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en-US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书店</a:t>
                      </a:r>
                      <a:endParaRPr lang="zh-CN" altLang="en-US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62" name="文本框 1"/>
          <p:cNvSpPr txBox="1"/>
          <p:nvPr/>
        </p:nvSpPr>
        <p:spPr>
          <a:xfrm>
            <a:off x="250825" y="0"/>
            <a:ext cx="86550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文化事业的发展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2625" y="600075"/>
            <a:ext cx="1185863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申报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8988" y="1865313"/>
            <a:ext cx="1593850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大公报</a:t>
            </a:r>
            <a:endParaRPr lang="zh-CN" altLang="en-US" sz="32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0650" y="1847850"/>
            <a:ext cx="15922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新闻报</a:t>
            </a:r>
            <a:endParaRPr lang="zh-CN" altLang="en-US" sz="32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8675" y="2262188"/>
            <a:ext cx="22161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解放日报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8988" y="3140075"/>
            <a:ext cx="225583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东方杂志</a:t>
            </a:r>
            <a:endParaRPr lang="zh-CN" altLang="en-US" sz="32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9025" y="3597275"/>
            <a:ext cx="1770063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新青年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7338" y="3597275"/>
            <a:ext cx="2255837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生活</a:t>
            </a:r>
            <a:endParaRPr lang="zh-CN" altLang="en-US" sz="32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65950" y="4098925"/>
            <a:ext cx="11858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上海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1125" y="4475163"/>
            <a:ext cx="2697163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商务印书馆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9088" y="5810250"/>
            <a:ext cx="11858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新华</a:t>
            </a:r>
            <a:endParaRPr lang="zh-CN" altLang="en-US" sz="3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18"/>
          <p:cNvSpPr txBox="1"/>
          <p:nvPr/>
        </p:nvSpPr>
        <p:spPr>
          <a:xfrm>
            <a:off x="458788" y="650875"/>
            <a:ext cx="8205787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新、旧民主主义革命的异同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137" y="1630363"/>
            <a:ext cx="9694862" cy="45831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" name="表格 9"/>
          <p:cNvGraphicFramePr/>
          <p:nvPr/>
        </p:nvGraphicFramePr>
        <p:xfrm>
          <a:off x="306388" y="1947863"/>
          <a:ext cx="8535988" cy="3725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7130"/>
                <a:gridCol w="3110230"/>
                <a:gridCol w="2988310"/>
              </a:tblGrid>
              <a:tr h="5403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 </a:t>
                      </a:r>
                      <a:endParaRPr lang="en-US" altLang="en-US" sz="200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0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旧民主主义革命</a:t>
                      </a:r>
                      <a:endParaRPr lang="en-US" altLang="en-US" sz="30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0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新民主主义革命</a:t>
                      </a:r>
                      <a:endParaRPr lang="en-US" altLang="en-US" sz="30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领导</a:t>
                      </a:r>
                      <a:r>
                        <a:rPr lang="zh-CN" altLang="en-US" sz="32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阶级</a:t>
                      </a:r>
                      <a:endParaRPr lang="zh-CN" altLang="en-US" sz="32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32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指导思想</a:t>
                      </a:r>
                      <a:endParaRPr lang="en-US" altLang="en-US" sz="32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革命前途</a:t>
                      </a:r>
                      <a:endParaRPr lang="en-US" altLang="en-US" sz="32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9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革命任务</a:t>
                      </a:r>
                      <a:endParaRPr lang="zh-CN" altLang="en-US" sz="32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54375" y="2482850"/>
            <a:ext cx="20193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资产阶级</a:t>
            </a:r>
            <a:endParaRPr lang="en-US" altLang="en-US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51575" y="2482850"/>
            <a:ext cx="20193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无产阶级</a:t>
            </a:r>
            <a:endParaRPr lang="en-US" altLang="en-US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70250" y="3854450"/>
            <a:ext cx="24161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资本主义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8888" y="3844925"/>
            <a:ext cx="201930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社会主义</a:t>
            </a:r>
            <a:endParaRPr lang="en-US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0100" y="3128963"/>
            <a:ext cx="201930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三民主义</a:t>
            </a:r>
            <a:endParaRPr lang="zh-CN" altLang="en-US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51575" y="3128963"/>
            <a:ext cx="247808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马克思主义</a:t>
            </a:r>
            <a:endParaRPr lang="en-US" altLang="en-US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925" y="4848225"/>
            <a:ext cx="253365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反帝反封建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1713" y="4848225"/>
            <a:ext cx="2535237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反帝反封建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" y="2560638"/>
            <a:ext cx="2016125" cy="44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696913" y="1630363"/>
            <a:ext cx="1998663" cy="576263"/>
          </a:xfrm>
          <a:prstGeom prst="borderCallout1">
            <a:avLst>
              <a:gd name="adj1" fmla="val 101762"/>
              <a:gd name="adj2" fmla="val 30456"/>
              <a:gd name="adj3" fmla="val 163656"/>
              <a:gd name="adj4" fmla="val 1473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根本区别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7" grpId="0"/>
      <p:bldP spid="18" grpId="0"/>
      <p:bldP spid="19" grpId="0"/>
      <p:bldP spid="20" grpId="0"/>
      <p:bldP spid="4" grpId="0"/>
      <p:bldP spid="5" grpId="0"/>
      <p:bldP spid="9" grpId="0" bldLvl="0" animBg="1"/>
      <p:bldP spid="1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74" name="表格 31773"/>
          <p:cNvGraphicFramePr/>
          <p:nvPr/>
        </p:nvGraphicFramePr>
        <p:xfrm>
          <a:off x="131763" y="652463"/>
          <a:ext cx="8842375" cy="5838825"/>
        </p:xfrm>
        <a:graphic>
          <a:graphicData uri="http://schemas.openxmlformats.org/drawingml/2006/table">
            <a:tbl>
              <a:tblPr/>
              <a:tblGrid>
                <a:gridCol w="450850"/>
                <a:gridCol w="2174875"/>
                <a:gridCol w="6216650"/>
              </a:tblGrid>
              <a:tr h="2454275">
                <a:tc rowSpan="3"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文学艺术的成就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新文化运动的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文学代表作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反封建、揭露国民精神弱点的代表作：</a:t>
                      </a:r>
                      <a:endParaRPr lang="zh-CN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endParaRPr lang="zh-CN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其它：郭沫若的《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》；</a:t>
                      </a:r>
                      <a:endParaRPr lang="zh-CN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茅盾的《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》、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曹禺的《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______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》</a:t>
                      </a:r>
                      <a:endParaRPr lang="zh-CN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巴金的《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》；老舍的《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___________</a:t>
                      </a:r>
                      <a:r>
                        <a:rPr lang="zh-CN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endParaRPr lang="zh-CN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2088">
                <a:tc vMerge="1">
                  <a:tcPr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表达抗日救亡的艺术作品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音乐：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美术：</a:t>
                      </a:r>
                      <a:endParaRPr lang="en-US" altLang="zh-CN" sz="24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75">
                <a:tc vMerge="1">
                  <a:tcPr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第</a:t>
                      </a:r>
                      <a:r>
                        <a:rPr lang="zh-CN" altLang="en-US" sz="2400" b="1" u="sng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</a:t>
                      </a: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部</a:t>
                      </a:r>
                      <a:r>
                        <a:rPr lang="zh-CN" altLang="en-US" sz="2400" b="1" u="sng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无声</a:t>
                      </a: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电影：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1905</a:t>
                      </a: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年《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</a:t>
                      </a: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其它有声电影：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赵丹、周璇等拍摄的《十字街头》、</a:t>
                      </a:r>
                      <a:endPara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《马路天使》、《</a:t>
                      </a:r>
                      <a:r>
                        <a: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_________</a:t>
                      </a:r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》</a:t>
                      </a:r>
                      <a:endParaRPr lang="en-US" altLang="zh-CN" sz="2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94038" y="1203325"/>
            <a:ext cx="58801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鲁迅的《狂人日记》、《阿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正传》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8625" y="1557338"/>
            <a:ext cx="1154113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女神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0" y="2095500"/>
            <a:ext cx="1154113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子夜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9925" y="1989138"/>
            <a:ext cx="1154113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雷雨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5425" y="2581275"/>
            <a:ext cx="1154113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家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2413" y="2578100"/>
            <a:ext cx="1811337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骆驼祥子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2713" y="3154363"/>
            <a:ext cx="5265737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聂耳、田汉的《义勇军进行曲》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冼星海的《黄河大合唱》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4138" y="4117975"/>
            <a:ext cx="463867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徐悲鸿《愚公移山》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59563" y="4581525"/>
            <a:ext cx="16160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定军山</a:t>
            </a: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1938" y="5967413"/>
            <a:ext cx="180498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渔光曲</a:t>
            </a:r>
            <a:endParaRPr lang="zh-CN" alt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4299" name="文本框 1"/>
          <p:cNvSpPr txBox="1"/>
          <p:nvPr/>
        </p:nvSpPr>
        <p:spPr>
          <a:xfrm>
            <a:off x="250825" y="0"/>
            <a:ext cx="86550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文化事业的发展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29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" y="0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Text Box 2"/>
          <p:cNvSpPr txBox="1"/>
          <p:nvPr/>
        </p:nvSpPr>
        <p:spPr>
          <a:xfrm>
            <a:off x="158750" y="465138"/>
            <a:ext cx="864235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七、国共关系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0" name="文本框 2"/>
          <p:cNvSpPr txBox="1"/>
          <p:nvPr/>
        </p:nvSpPr>
        <p:spPr>
          <a:xfrm>
            <a:off x="-222250" y="1847850"/>
            <a:ext cx="359092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华文中宋"/>
                <a:ea typeface="华文中宋"/>
              </a:rPr>
              <a:t>1</a:t>
            </a:r>
            <a:r>
              <a:rPr lang="zh-CN" altLang="en-US" sz="2800" b="1" dirty="0">
                <a:latin typeface="华文中宋"/>
                <a:ea typeface="华文中宋"/>
              </a:rPr>
              <a:t>、第一次国共合作</a:t>
            </a:r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713" y="3319463"/>
            <a:ext cx="8751888" cy="52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1927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年，国民党右派叛变革命，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第一次国共合作破裂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2DA8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华文中宋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6363" y="1171575"/>
            <a:ext cx="14636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华文中宋"/>
                <a:ea typeface="华文中宋"/>
              </a:rPr>
              <a:t>1924</a:t>
            </a:r>
            <a:r>
              <a:rPr lang="zh-CN" altLang="en-US" sz="2800" b="1" dirty="0">
                <a:latin typeface="华文中宋"/>
                <a:ea typeface="华文中宋"/>
              </a:rPr>
              <a:t>年</a:t>
            </a:r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5500" y="1693863"/>
            <a:ext cx="3182938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国民党一大的召开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6650" y="2216150"/>
            <a:ext cx="4143375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华文中宋"/>
                <a:ea typeface="华文中宋"/>
              </a:rPr>
              <a:t>创建黄埔军校、北伐战争</a:t>
            </a:r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55305" name="文本框 12"/>
          <p:cNvSpPr txBox="1"/>
          <p:nvPr/>
        </p:nvSpPr>
        <p:spPr>
          <a:xfrm>
            <a:off x="-98425" y="4891088"/>
            <a:ext cx="35909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华文中宋"/>
                <a:ea typeface="华文中宋"/>
              </a:rPr>
              <a:t>2</a:t>
            </a:r>
            <a:r>
              <a:rPr lang="zh-CN" altLang="en-US" sz="2800" b="1" dirty="0">
                <a:latin typeface="华文中宋"/>
                <a:ea typeface="华文中宋"/>
              </a:rPr>
              <a:t>、第二次国共合作</a:t>
            </a:r>
            <a:endParaRPr lang="zh-CN" altLang="en-US" sz="2800" b="1" dirty="0">
              <a:latin typeface="华文中宋"/>
              <a:ea typeface="华文中宋"/>
            </a:endParaRPr>
          </a:p>
        </p:txBody>
      </p:sp>
      <p:grpSp>
        <p:nvGrpSpPr>
          <p:cNvPr id="8" name="组合 15"/>
          <p:cNvGrpSpPr/>
          <p:nvPr/>
        </p:nvGrpSpPr>
        <p:grpSpPr>
          <a:xfrm>
            <a:off x="3155950" y="1171575"/>
            <a:ext cx="2244725" cy="2087563"/>
            <a:chOff x="4971" y="1845"/>
            <a:chExt cx="3535" cy="3288"/>
          </a:xfrm>
        </p:grpSpPr>
        <p:sp>
          <p:nvSpPr>
            <p:cNvPr id="55307" name="左大括号 1073742880"/>
            <p:cNvSpPr/>
            <p:nvPr/>
          </p:nvSpPr>
          <p:spPr>
            <a:xfrm>
              <a:off x="4971" y="2216"/>
              <a:ext cx="333" cy="2491"/>
            </a:xfrm>
            <a:prstGeom prst="leftBrace">
              <a:avLst>
                <a:gd name="adj1" fmla="val 40034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8" name="文本框 3"/>
            <p:cNvSpPr txBox="1"/>
            <p:nvPr/>
          </p:nvSpPr>
          <p:spPr>
            <a:xfrm>
              <a:off x="5388" y="1845"/>
              <a:ext cx="266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开始时间：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  <p:sp>
          <p:nvSpPr>
            <p:cNvPr id="55309" name="文本框 4"/>
            <p:cNvSpPr txBox="1"/>
            <p:nvPr/>
          </p:nvSpPr>
          <p:spPr>
            <a:xfrm>
              <a:off x="5417" y="2667"/>
              <a:ext cx="207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标志：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  <p:sp>
          <p:nvSpPr>
            <p:cNvPr id="55310" name="文本框 5"/>
            <p:cNvSpPr txBox="1"/>
            <p:nvPr/>
          </p:nvSpPr>
          <p:spPr>
            <a:xfrm>
              <a:off x="5265" y="3489"/>
              <a:ext cx="313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主要活动：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  <p:sp>
          <p:nvSpPr>
            <p:cNvPr id="55311" name="文本框 13"/>
            <p:cNvSpPr txBox="1"/>
            <p:nvPr/>
          </p:nvSpPr>
          <p:spPr>
            <a:xfrm>
              <a:off x="5368" y="4311"/>
              <a:ext cx="313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成果：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683125" y="2736850"/>
            <a:ext cx="4310063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基本推翻北洋军阀的统治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07013" y="4089400"/>
            <a:ext cx="3856037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华文中宋"/>
                <a:ea typeface="华文中宋"/>
              </a:rPr>
              <a:t>1937</a:t>
            </a:r>
            <a:r>
              <a:rPr lang="zh-CN" altLang="en-US" sz="2800" b="1" dirty="0">
                <a:latin typeface="华文中宋"/>
                <a:ea typeface="华文中宋"/>
              </a:rPr>
              <a:t>年，七七事变后</a:t>
            </a:r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38675" y="4729163"/>
            <a:ext cx="41624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华文中宋"/>
                <a:ea typeface="华文中宋"/>
              </a:rPr>
              <a:t>国民党发表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国共合作宣言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grpSp>
        <p:nvGrpSpPr>
          <p:cNvPr id="12" name="组合 24"/>
          <p:cNvGrpSpPr/>
          <p:nvPr/>
        </p:nvGrpSpPr>
        <p:grpSpPr>
          <a:xfrm>
            <a:off x="3321050" y="4089400"/>
            <a:ext cx="2070100" cy="1874838"/>
            <a:chOff x="5229" y="6441"/>
            <a:chExt cx="3260" cy="2951"/>
          </a:xfrm>
        </p:grpSpPr>
        <p:sp>
          <p:nvSpPr>
            <p:cNvPr id="55316" name="左大括号 16"/>
            <p:cNvSpPr/>
            <p:nvPr/>
          </p:nvSpPr>
          <p:spPr>
            <a:xfrm>
              <a:off x="5229" y="6882"/>
              <a:ext cx="638" cy="2287"/>
            </a:xfrm>
            <a:prstGeom prst="leftBrace">
              <a:avLst>
                <a:gd name="adj1" fmla="val 40061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7" name="文本框 17"/>
            <p:cNvSpPr txBox="1"/>
            <p:nvPr/>
          </p:nvSpPr>
          <p:spPr>
            <a:xfrm>
              <a:off x="5823" y="6441"/>
              <a:ext cx="266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开始时间：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  <p:sp>
          <p:nvSpPr>
            <p:cNvPr id="55318" name="文本框 19"/>
            <p:cNvSpPr txBox="1"/>
            <p:nvPr/>
          </p:nvSpPr>
          <p:spPr>
            <a:xfrm>
              <a:off x="5764" y="7448"/>
              <a:ext cx="154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标志：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  <p:sp>
          <p:nvSpPr>
            <p:cNvPr id="55319" name="文本框 21"/>
            <p:cNvSpPr txBox="1"/>
            <p:nvPr/>
          </p:nvSpPr>
          <p:spPr>
            <a:xfrm>
              <a:off x="5764" y="8570"/>
              <a:ext cx="170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华文中宋"/>
                  <a:ea typeface="华文中宋"/>
                </a:rPr>
                <a:t>目的：</a:t>
              </a:r>
              <a:endParaRPr lang="zh-CN" altLang="en-US" sz="2800" b="1" dirty="0">
                <a:latin typeface="华文中宋"/>
                <a:ea typeface="华文中宋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38675" y="5441950"/>
            <a:ext cx="19462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共同抗日</a:t>
            </a:r>
            <a:endParaRPr lang="zh-CN" altLang="en-US" sz="2800" b="1" dirty="0"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375" y="6116638"/>
            <a:ext cx="8731250" cy="522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/>
          <a:p>
            <a:pPr lvl="0" algn="l" fontAlgn="base">
              <a:buClrTx/>
              <a:buSzTx/>
              <a:defRPr/>
            </a:pPr>
            <a:r>
              <a:rPr lang="en-US" altLang="zh-CN" sz="2800" b="1" strike="noStrike" noProof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抗日战争胜利后，蒋介石发动内战，</a:t>
            </a:r>
            <a:r>
              <a:rPr lang="en-US" altLang="zh-CN" sz="2800" b="1" strike="noStrike" noProof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第二次合作破裂</a:t>
            </a:r>
            <a:r>
              <a:rPr lang="en-US" altLang="zh-CN" sz="2800" b="1" strike="noStrike" noProof="0">
                <a:ln>
                  <a:noFill/>
                </a:ln>
                <a:solidFill>
                  <a:srgbClr val="1F2DA8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华文中宋" pitchFamily="2" charset="-122"/>
                <a:sym typeface="+mn-ea"/>
              </a:rPr>
              <a:t>。</a:t>
            </a:r>
            <a:endParaRPr lang="en-US" altLang="zh-CN" sz="2800" b="1" strike="noStrike" noProof="0">
              <a:ln>
                <a:noFill/>
              </a:ln>
              <a:solidFill>
                <a:srgbClr val="1F2DA8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华文中宋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" y="2366963"/>
            <a:ext cx="2838450" cy="5222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国民大革命时期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00" y="5394325"/>
            <a:ext cx="2316163" cy="5222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抗日战争时期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/>
      <p:bldP spid="10" grpId="0"/>
      <p:bldP spid="11" grpId="0"/>
      <p:bldP spid="15" grpId="0"/>
      <p:bldP spid="19" grpId="0"/>
      <p:bldP spid="21" grpId="0"/>
      <p:bldP spid="23" grpId="0"/>
      <p:bldP spid="24" grpId="0" bldLvl="0" animBg="1"/>
      <p:bldP spid="2" grpId="0" bldLvl="0" animBg="1"/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Text Box 2"/>
          <p:cNvSpPr txBox="1"/>
          <p:nvPr/>
        </p:nvSpPr>
        <p:spPr>
          <a:xfrm>
            <a:off x="0" y="80963"/>
            <a:ext cx="8497888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八、重要会议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0" y="674688"/>
          <a:ext cx="9058275" cy="610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265"/>
                <a:gridCol w="849630"/>
                <a:gridCol w="1824990"/>
                <a:gridCol w="2595245"/>
                <a:gridCol w="2430145"/>
              </a:tblGrid>
              <a:tr h="5511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地点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意义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23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中共一大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1921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浙江嘉兴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①②③</a:t>
                      </a: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P66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开天辟地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焕然一新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33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中共二大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1922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①②</a:t>
                      </a: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P66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第一次提出了彻底的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反帝反封建</a:t>
                      </a: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的民主革命纲领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中共三大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1923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决定和孙中山领导的国民党合作，建立革命统一战线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78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国民党一大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1924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广州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新三民主义的提出（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联俄、联共、扶助农工</a:t>
                      </a: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标志着国共第一次合作的正式建立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0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遵义会议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1935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遵义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①②③</a:t>
                      </a: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P82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生死攸关的转折点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51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中共七大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1945</a:t>
                      </a:r>
                      <a:endParaRPr lang="en-US" altLang="zh-CN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延安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①②③</a:t>
                      </a: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P106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为争取抗日战争的最后胜利准备了条件；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为中国共产党和中国人民指明了战后的奋斗方向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4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Rectangle 2"/>
          <p:cNvSpPr>
            <a:spLocks noGrp="1"/>
          </p:cNvSpPr>
          <p:nvPr/>
        </p:nvSpPr>
        <p:spPr>
          <a:xfrm>
            <a:off x="-258762" y="114300"/>
            <a:ext cx="695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九、人民</a:t>
            </a:r>
            <a:r>
              <a:rPr lang="zh-CN" altLang="en-US" sz="3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军队名称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371" name="Rectangle 3"/>
          <p:cNvSpPr>
            <a:spLocks noGrp="1"/>
          </p:cNvSpPr>
          <p:nvPr/>
        </p:nvSpPr>
        <p:spPr>
          <a:xfrm>
            <a:off x="179388" y="1257300"/>
            <a:ext cx="8964613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、北伐战争（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1926——1927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、国共十年内战期间（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1927——1937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、抗日战争期间（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1937——1945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、解放战争期间（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1946——1949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8275" y="3013075"/>
            <a:ext cx="2622550" cy="4841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中国工农红军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5075" y="4618038"/>
            <a:ext cx="3028950" cy="485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八路军、新四军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4675" y="6113463"/>
            <a:ext cx="2216150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人民解放军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6700" y="1722438"/>
            <a:ext cx="2214563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国民革命军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8369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Text Box 2"/>
          <p:cNvSpPr txBox="1"/>
          <p:nvPr/>
        </p:nvSpPr>
        <p:spPr>
          <a:xfrm>
            <a:off x="665163" y="369888"/>
            <a:ext cx="8424862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华文中宋"/>
                <a:ea typeface="华文中宋"/>
              </a:rPr>
              <a:t>近代历史上在</a:t>
            </a:r>
            <a:r>
              <a:rPr lang="zh-CN" altLang="en-US" sz="3600" b="1" dirty="0">
                <a:solidFill>
                  <a:srgbClr val="FF0000"/>
                </a:solidFill>
                <a:latin typeface="华文中宋"/>
                <a:ea typeface="华文中宋"/>
              </a:rPr>
              <a:t>南京</a:t>
            </a:r>
            <a:r>
              <a:rPr lang="zh-CN" altLang="en-US" sz="3600" b="1" dirty="0">
                <a:latin typeface="华文中宋"/>
                <a:ea typeface="华文中宋"/>
              </a:rPr>
              <a:t>发生的大事：</a:t>
            </a:r>
            <a:endParaRPr lang="zh-CN" altLang="en-US" sz="3600" b="1" dirty="0">
              <a:latin typeface="华文中宋"/>
              <a:ea typeface="华文中宋"/>
            </a:endParaRPr>
          </a:p>
        </p:txBody>
      </p:sp>
      <p:sp>
        <p:nvSpPr>
          <p:cNvPr id="58372" name="Text Box 3"/>
          <p:cNvSpPr txBox="1"/>
          <p:nvPr/>
        </p:nvSpPr>
        <p:spPr>
          <a:xfrm>
            <a:off x="349250" y="1160463"/>
            <a:ext cx="8605838" cy="5300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1</a:t>
            </a:r>
            <a:r>
              <a:rPr lang="zh-CN" altLang="en-US" sz="2800" b="1" dirty="0">
                <a:latin typeface="华文中宋"/>
                <a:ea typeface="华文中宋"/>
              </a:rPr>
              <a:t>、鸦片战争后，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1842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zh-CN" altLang="en-US" sz="2800" b="1" dirty="0">
                <a:latin typeface="华文中宋"/>
                <a:ea typeface="华文中宋"/>
              </a:rPr>
              <a:t>，在南京签订了丧权辱国的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南京条约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》</a:t>
            </a:r>
            <a:r>
              <a:rPr lang="zh-CN" altLang="en-US" sz="2800" b="1" dirty="0">
                <a:latin typeface="华文中宋"/>
                <a:ea typeface="华文中宋"/>
              </a:rPr>
              <a:t>。 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2</a:t>
            </a:r>
            <a:r>
              <a:rPr lang="zh-CN" altLang="en-US" sz="2800" b="1" dirty="0">
                <a:latin typeface="华文中宋"/>
                <a:ea typeface="华文中宋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1853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zh-CN" altLang="en-US" sz="2800" b="1" dirty="0">
                <a:latin typeface="华文中宋"/>
                <a:ea typeface="华文中宋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太平军攻占南京</a:t>
            </a:r>
            <a:r>
              <a:rPr lang="zh-CN" altLang="en-US" sz="2800" b="1" dirty="0">
                <a:latin typeface="华文中宋"/>
                <a:ea typeface="华文中宋"/>
              </a:rPr>
              <a:t>，将南京改为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天京</a:t>
            </a:r>
            <a:r>
              <a:rPr lang="zh-CN" altLang="en-US" sz="2800" b="1" dirty="0">
                <a:latin typeface="华文中宋"/>
                <a:ea typeface="华文中宋"/>
              </a:rPr>
              <a:t>，定为都城，建立起与清王朝相对峙的政权。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3</a:t>
            </a:r>
            <a:r>
              <a:rPr lang="zh-CN" altLang="en-US" sz="2800" b="1" dirty="0">
                <a:latin typeface="华文中宋"/>
                <a:ea typeface="华文中宋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1912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月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日</a:t>
            </a:r>
            <a:r>
              <a:rPr lang="zh-CN" altLang="en-US" sz="2800" b="1" dirty="0">
                <a:latin typeface="华文中宋"/>
                <a:ea typeface="华文中宋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孙中山</a:t>
            </a:r>
            <a:r>
              <a:rPr lang="zh-CN" altLang="en-US" sz="2800" b="1" dirty="0">
                <a:latin typeface="华文中宋"/>
                <a:ea typeface="华文中宋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南京</a:t>
            </a:r>
            <a:r>
              <a:rPr lang="zh-CN" altLang="en-US" sz="2800" b="1" dirty="0">
                <a:latin typeface="华文中宋"/>
                <a:ea typeface="华文中宋"/>
              </a:rPr>
              <a:t>宣誓就任中华民国临时大总统，宣告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中华民国</a:t>
            </a:r>
            <a:r>
              <a:rPr lang="zh-CN" altLang="en-US" sz="2800" b="1" dirty="0">
                <a:latin typeface="华文中宋"/>
                <a:ea typeface="华文中宋"/>
              </a:rPr>
              <a:t>正式成立。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sz="2800" b="1" dirty="0">
              <a:latin typeface="华文中宋"/>
              <a:ea typeface="华文中宋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华文中宋"/>
              <a:ea typeface="华文中宋"/>
            </a:endParaRPr>
          </a:p>
        </p:txBody>
      </p:sp>
      <p:sp>
        <p:nvSpPr>
          <p:cNvPr id="58373" name="Text Box 2"/>
          <p:cNvSpPr txBox="1"/>
          <p:nvPr/>
        </p:nvSpPr>
        <p:spPr>
          <a:xfrm>
            <a:off x="349250" y="4094163"/>
            <a:ext cx="8159750" cy="2976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4</a:t>
            </a:r>
            <a:r>
              <a:rPr lang="zh-CN" altLang="en-US" sz="2800" b="1" dirty="0">
                <a:latin typeface="华文中宋"/>
                <a:ea typeface="华文中宋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1927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en-US" altLang="zh-CN" sz="2800" b="1" dirty="0">
                <a:latin typeface="华文中宋"/>
                <a:ea typeface="华文中宋"/>
              </a:rPr>
              <a:t>4</a:t>
            </a:r>
            <a:r>
              <a:rPr lang="zh-CN" altLang="en-US" sz="2800" b="1" dirty="0">
                <a:latin typeface="华文中宋"/>
                <a:ea typeface="华文中宋"/>
              </a:rPr>
              <a:t>月，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蒋介石</a:t>
            </a:r>
            <a:r>
              <a:rPr lang="zh-CN" altLang="en-US" sz="2800" b="1" dirty="0">
                <a:latin typeface="华文中宋"/>
                <a:ea typeface="华文中宋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南京</a:t>
            </a:r>
            <a:r>
              <a:rPr lang="zh-CN" altLang="en-US" sz="2800" b="1" dirty="0">
                <a:latin typeface="华文中宋"/>
                <a:ea typeface="华文中宋"/>
              </a:rPr>
              <a:t>成立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国民政府</a:t>
            </a:r>
            <a:r>
              <a:rPr lang="zh-CN" altLang="en-US" sz="2800" b="1" dirty="0">
                <a:latin typeface="华文中宋"/>
                <a:ea typeface="华文中宋"/>
              </a:rPr>
              <a:t>。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5</a:t>
            </a:r>
            <a:r>
              <a:rPr lang="zh-CN" altLang="en-US" sz="2800" b="1" dirty="0">
                <a:latin typeface="华文中宋"/>
                <a:ea typeface="华文中宋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1937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en-US" altLang="zh-CN" sz="2800" b="1" dirty="0">
                <a:latin typeface="华文中宋"/>
                <a:ea typeface="华文中宋"/>
              </a:rPr>
              <a:t>12</a:t>
            </a:r>
            <a:r>
              <a:rPr lang="zh-CN" altLang="en-US" sz="2800" b="1" dirty="0">
                <a:latin typeface="华文中宋"/>
                <a:ea typeface="华文中宋"/>
              </a:rPr>
              <a:t>月</a:t>
            </a:r>
            <a:r>
              <a:rPr lang="en-US" altLang="zh-CN" sz="2800" b="1" dirty="0">
                <a:latin typeface="华文中宋"/>
                <a:ea typeface="华文中宋"/>
              </a:rPr>
              <a:t>13</a:t>
            </a:r>
            <a:r>
              <a:rPr lang="zh-CN" altLang="en-US" sz="2800" b="1" dirty="0">
                <a:latin typeface="华文中宋"/>
                <a:ea typeface="华文中宋"/>
              </a:rPr>
              <a:t>日，日军攻陷南京，进行了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南京大屠杀</a:t>
            </a:r>
            <a:r>
              <a:rPr lang="zh-CN" altLang="en-US" sz="2800" b="1" dirty="0">
                <a:latin typeface="华文中宋"/>
                <a:ea typeface="华文中宋"/>
              </a:rPr>
              <a:t>。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latin typeface="华文中宋"/>
                <a:ea typeface="华文中宋"/>
              </a:rPr>
              <a:t>6</a:t>
            </a:r>
            <a:r>
              <a:rPr lang="zh-CN" altLang="en-US" sz="2800" b="1" dirty="0">
                <a:latin typeface="华文中宋"/>
                <a:ea typeface="华文中宋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/>
                <a:ea typeface="华文中宋"/>
              </a:rPr>
              <a:t>1949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年</a:t>
            </a:r>
            <a:r>
              <a:rPr lang="en-US" altLang="zh-CN" sz="2800" b="1" dirty="0">
                <a:latin typeface="华文中宋"/>
                <a:ea typeface="华文中宋"/>
              </a:rPr>
              <a:t>4</a:t>
            </a:r>
            <a:r>
              <a:rPr lang="zh-CN" altLang="en-US" sz="2800" b="1" dirty="0">
                <a:latin typeface="华文中宋"/>
                <a:ea typeface="华文中宋"/>
              </a:rPr>
              <a:t>月</a:t>
            </a:r>
            <a:r>
              <a:rPr lang="en-US" altLang="zh-CN" sz="2800" b="1" dirty="0">
                <a:latin typeface="华文中宋"/>
                <a:ea typeface="华文中宋"/>
              </a:rPr>
              <a:t>23</a:t>
            </a:r>
            <a:r>
              <a:rPr lang="zh-CN" altLang="en-US" sz="2800" b="1" dirty="0">
                <a:latin typeface="华文中宋"/>
                <a:ea typeface="华文中宋"/>
              </a:rPr>
              <a:t>日，</a:t>
            </a:r>
            <a:r>
              <a:rPr lang="zh-CN" altLang="en-US" sz="2800" b="1" dirty="0">
                <a:solidFill>
                  <a:srgbClr val="FF0000"/>
                </a:solidFill>
                <a:latin typeface="华文中宋"/>
                <a:ea typeface="华文中宋"/>
              </a:rPr>
              <a:t>人民解放军占领南京</a:t>
            </a:r>
            <a:r>
              <a:rPr lang="zh-CN" altLang="en-US" sz="2800" b="1" dirty="0">
                <a:latin typeface="华文中宋"/>
                <a:ea typeface="华文中宋"/>
              </a:rPr>
              <a:t>，标志着统治中国</a:t>
            </a:r>
            <a:r>
              <a:rPr lang="en-US" altLang="zh-CN" sz="2800" b="1" dirty="0">
                <a:latin typeface="华文中宋"/>
                <a:ea typeface="华文中宋"/>
              </a:rPr>
              <a:t>22</a:t>
            </a:r>
            <a:r>
              <a:rPr lang="zh-CN" altLang="en-US" sz="2800" b="1" dirty="0">
                <a:latin typeface="华文中宋"/>
                <a:ea typeface="华文中宋"/>
              </a:rPr>
              <a:t>年的国民党政权垮台。</a:t>
            </a:r>
            <a:endParaRPr lang="zh-CN" altLang="en-US" sz="2800" b="1" dirty="0">
              <a:latin typeface="华文中宋"/>
              <a:ea typeface="华文中宋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华文中宋"/>
              <a:ea typeface="华文中宋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3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39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"/>
          <p:cNvSpPr/>
          <p:nvPr/>
        </p:nvSpPr>
        <p:spPr>
          <a:xfrm>
            <a:off x="1498600" y="700088"/>
            <a:ext cx="6127750" cy="6429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历史上宝岛台湾与祖国的离合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708025" y="1885950"/>
            <a:ext cx="2028825" cy="828675"/>
          </a:xfrm>
          <a:prstGeom prst="rect">
            <a:avLst/>
          </a:prstGeom>
          <a:solidFill>
            <a:srgbClr val="F7F9F8"/>
          </a:solidFill>
          <a:ln w="38100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明朝末年，荷兰侵占台湾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2944813" y="1884363"/>
            <a:ext cx="3419475" cy="830262"/>
            <a:chOff x="1504" y="582"/>
            <a:chExt cx="3151" cy="930"/>
          </a:xfrm>
        </p:grpSpPr>
        <p:sp>
          <p:nvSpPr>
            <p:cNvPr id="59398" name="Line 10"/>
            <p:cNvSpPr/>
            <p:nvPr/>
          </p:nvSpPr>
          <p:spPr>
            <a:xfrm>
              <a:off x="1504" y="990"/>
              <a:ext cx="65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59399" name="Text Box 11"/>
            <p:cNvSpPr txBox="1"/>
            <p:nvPr/>
          </p:nvSpPr>
          <p:spPr>
            <a:xfrm>
              <a:off x="2266" y="582"/>
              <a:ext cx="2389" cy="930"/>
            </a:xfrm>
            <a:prstGeom prst="rect">
              <a:avLst/>
            </a:prstGeom>
            <a:solidFill>
              <a:srgbClr val="F7F9F8"/>
            </a:solidFill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1662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年，郑成功收复台湾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3008313" y="3405188"/>
            <a:ext cx="3221037" cy="830262"/>
            <a:chOff x="1128" y="2150"/>
            <a:chExt cx="3608" cy="929"/>
          </a:xfrm>
        </p:grpSpPr>
        <p:sp>
          <p:nvSpPr>
            <p:cNvPr id="59401" name="Line 12"/>
            <p:cNvSpPr/>
            <p:nvPr/>
          </p:nvSpPr>
          <p:spPr>
            <a:xfrm>
              <a:off x="1128" y="2614"/>
              <a:ext cx="65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59402" name="Text Box 13"/>
            <p:cNvSpPr txBox="1"/>
            <p:nvPr/>
          </p:nvSpPr>
          <p:spPr>
            <a:xfrm>
              <a:off x="1850" y="2150"/>
              <a:ext cx="2886" cy="929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1945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抗战胜利，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台湾回归</a:t>
              </a:r>
              <a:endParaRPr lang="zh-CN" altLang="en-US" sz="2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3189288" y="5233988"/>
            <a:ext cx="2128837" cy="460375"/>
            <a:chOff x="1332" y="4185"/>
            <a:chExt cx="2383" cy="516"/>
          </a:xfrm>
        </p:grpSpPr>
        <p:sp>
          <p:nvSpPr>
            <p:cNvPr id="59404" name="Line 14"/>
            <p:cNvSpPr/>
            <p:nvPr/>
          </p:nvSpPr>
          <p:spPr>
            <a:xfrm>
              <a:off x="1332" y="4443"/>
              <a:ext cx="65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sp>
        <p:sp>
          <p:nvSpPr>
            <p:cNvPr id="59405" name="Text Box 15"/>
            <p:cNvSpPr txBox="1"/>
            <p:nvPr/>
          </p:nvSpPr>
          <p:spPr>
            <a:xfrm>
              <a:off x="2046" y="4185"/>
              <a:ext cx="1669" cy="516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分离至今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171450" y="2828925"/>
            <a:ext cx="2655888" cy="1660525"/>
            <a:chOff x="-994" y="1309"/>
            <a:chExt cx="2974" cy="1860"/>
          </a:xfrm>
        </p:grpSpPr>
        <p:sp>
          <p:nvSpPr>
            <p:cNvPr id="59407" name="Text Box 6"/>
            <p:cNvSpPr txBox="1"/>
            <p:nvPr/>
          </p:nvSpPr>
          <p:spPr>
            <a:xfrm>
              <a:off x="-994" y="1826"/>
              <a:ext cx="2974" cy="1343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1895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年，日本通过</a:t>
              </a:r>
              <a:r>
                <a:rPr lang="en-US" altLang="zh-CN" sz="2400" b="1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2400" b="1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马关条约</a:t>
              </a:r>
              <a:r>
                <a:rPr lang="en-US" altLang="zh-CN" sz="2400" b="1" u="sng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endPara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割占台湾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8" name="Line 19"/>
            <p:cNvSpPr/>
            <p:nvPr/>
          </p:nvSpPr>
          <p:spPr>
            <a:xfrm>
              <a:off x="742" y="1309"/>
              <a:ext cx="0" cy="50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sp>
      </p:grpSp>
      <p:grpSp>
        <p:nvGrpSpPr>
          <p:cNvPr id="14" name="Group 27"/>
          <p:cNvGrpSpPr/>
          <p:nvPr/>
        </p:nvGrpSpPr>
        <p:grpSpPr>
          <a:xfrm>
            <a:off x="379413" y="4595813"/>
            <a:ext cx="2684462" cy="1282700"/>
            <a:chOff x="-1815" y="3472"/>
            <a:chExt cx="3006" cy="1436"/>
          </a:xfrm>
        </p:grpSpPr>
        <p:sp>
          <p:nvSpPr>
            <p:cNvPr id="59410" name="Text Box 7"/>
            <p:cNvSpPr txBox="1"/>
            <p:nvPr/>
          </p:nvSpPr>
          <p:spPr>
            <a:xfrm>
              <a:off x="-1815" y="3979"/>
              <a:ext cx="3006" cy="929"/>
            </a:xfrm>
            <a:prstGeom prst="rect">
              <a:avLst/>
            </a:prstGeom>
            <a:solidFill>
              <a:srgbClr val="FFFFFF"/>
            </a:solidFill>
            <a:ln w="38100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1949</a:t>
              </a:r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年，国民党残余势力败退台湾</a:t>
              </a:r>
              <a:endPara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1" name="Line 20"/>
            <p:cNvSpPr/>
            <p:nvPr/>
          </p:nvSpPr>
          <p:spPr>
            <a:xfrm>
              <a:off x="-312" y="3472"/>
              <a:ext cx="0" cy="50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</p:spPr>
        </p:sp>
      </p:grpSp>
      <p:pic>
        <p:nvPicPr>
          <p:cNvPr id="20" name="Picture 21" descr="15015"/>
          <p:cNvPicPr>
            <a:picLocks noChangeAspect="1"/>
          </p:cNvPicPr>
          <p:nvPr/>
        </p:nvPicPr>
        <p:blipFill>
          <a:blip r:embed="rId3">
            <a:lum bright="6000"/>
          </a:blip>
          <a:stretch>
            <a:fillRect/>
          </a:stretch>
        </p:blipFill>
        <p:spPr>
          <a:xfrm>
            <a:off x="6780213" y="2163763"/>
            <a:ext cx="2297112" cy="2503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 Box 22"/>
          <p:cNvSpPr txBox="1"/>
          <p:nvPr/>
        </p:nvSpPr>
        <p:spPr>
          <a:xfrm>
            <a:off x="6229350" y="4667250"/>
            <a:ext cx="34290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蒋介石逃往台湾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31"/>
          <p:cNvGrpSpPr/>
          <p:nvPr/>
        </p:nvGrpSpPr>
        <p:grpSpPr>
          <a:xfrm>
            <a:off x="5536248" y="5184458"/>
            <a:ext cx="1244600" cy="558800"/>
            <a:chOff x="3495" y="3354"/>
            <a:chExt cx="1393" cy="626"/>
          </a:xfrm>
          <a:solidFill>
            <a:srgbClr val="FFFFFF"/>
          </a:solidFill>
        </p:grpSpPr>
        <p:sp>
          <p:nvSpPr>
            <p:cNvPr id="52238" name="Line 29"/>
            <p:cNvSpPr/>
            <p:nvPr/>
          </p:nvSpPr>
          <p:spPr>
            <a:xfrm>
              <a:off x="3495" y="3667"/>
              <a:ext cx="652" cy="0"/>
            </a:xfrm>
            <a:prstGeom prst="line">
              <a:avLst/>
            </a:prstGeom>
            <a:grpFill/>
            <a:ln w="76200" cap="flat" cmpd="sng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</p:sp>
        <p:sp>
          <p:nvSpPr>
            <p:cNvPr id="24" name="Text Box 30"/>
            <p:cNvSpPr txBox="1"/>
            <p:nvPr/>
          </p:nvSpPr>
          <p:spPr>
            <a:xfrm>
              <a:off x="4170" y="3354"/>
              <a:ext cx="718" cy="626"/>
            </a:xfrm>
            <a:prstGeom prst="rect">
              <a:avLst/>
            </a:prstGeom>
            <a:grpFill/>
            <a:ln w="762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 fontAlgn="base"/>
              <a:r>
                <a:rPr lang="en-US" altLang="zh-CN" sz="3000" b="1" strike="noStrike" noProof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?</a:t>
              </a:r>
              <a:endParaRPr lang="en-US" altLang="zh-CN" sz="3000" b="1" strike="noStrike" noProof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2" name="Rectangle 2"/>
          <p:cNvSpPr>
            <a:spLocks noGrp="1"/>
          </p:cNvSpPr>
          <p:nvPr/>
        </p:nvSpPr>
        <p:spPr>
          <a:xfrm>
            <a:off x="1008063" y="465138"/>
            <a:ext cx="6884988" cy="7667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近代史归纳      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kumimoji="0" lang="en-US" altLang="zh-CN" sz="3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5891" name="Rectangle 3"/>
          <p:cNvSpPr>
            <a:spLocks noGrp="1"/>
          </p:cNvSpPr>
          <p:nvPr/>
        </p:nvSpPr>
        <p:spPr>
          <a:xfrm>
            <a:off x="493713" y="1482725"/>
            <a:ext cx="8135937" cy="5040313"/>
          </a:xfrm>
          <a:prstGeom prst="rect">
            <a:avLst/>
          </a:prstGeom>
          <a:solidFill>
            <a:srgbClr val="FFFFFF"/>
          </a:solidFill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个社会性质：半殖民地半封建社会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个阶段：旧、新民主主义革命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个敌人：帝国主义、封建主义、官僚资本主义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个阶级：农民阶级、地主阶级、资产阶级、无产阶级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次战争：第一次、第二次鸦片战争、甲午中日战争、八国联军侵华、日本侵华战争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charRg st="5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charRg st="7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charRg st="79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nimBg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Rectangle 2"/>
          <p:cNvSpPr>
            <a:spLocks noGrp="1"/>
          </p:cNvSpPr>
          <p:nvPr/>
        </p:nvSpPr>
        <p:spPr>
          <a:xfrm>
            <a:off x="249238" y="2365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400" dirty="0">
                <a:latin typeface="Arial" panose="020B0604020202020204" pitchFamily="34" charset="0"/>
                <a:ea typeface="隶书"/>
              </a:rPr>
              <a:t>归纳学习中国近代史的感想</a:t>
            </a:r>
            <a:endParaRPr lang="zh-CN" altLang="en-US" sz="4400" dirty="0">
              <a:latin typeface="Arial" panose="020B0604020202020204" pitchFamily="34" charset="0"/>
              <a:ea typeface="隶书"/>
            </a:endParaRPr>
          </a:p>
        </p:txBody>
      </p:sp>
      <p:sp>
        <p:nvSpPr>
          <p:cNvPr id="61444" name="文本框 1"/>
          <p:cNvSpPr txBox="1"/>
          <p:nvPr/>
        </p:nvSpPr>
        <p:spPr>
          <a:xfrm>
            <a:off x="334963" y="1330325"/>
            <a:ext cx="8474075" cy="4738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、中国近代史是一部列强侵华的屈辱史。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它警醒我们，落后就要挨打，青年学生应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勿忘国耻，振兴中华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、中国近代史是一部人民抗争史。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它告诉我们，中华民族是一个自强不息，不畏强暴的民族，中国人民具有不屈不挠的斗争精神；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、中国近代史是一部民族探索史。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地主阶级、农民阶级和资产阶级由于自身的阶级局限性，都不能提出科学的革命纲领，不能改变中国的半殖民地半封建社会的性质，只有共产党才能救中国，只有社会主义才能救中国。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465" name="Picture 5" descr="huabianxiangkuang2_02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6" name="TextBox 6"/>
          <p:cNvSpPr txBox="1"/>
          <p:nvPr/>
        </p:nvSpPr>
        <p:spPr>
          <a:xfrm>
            <a:off x="2268538" y="2349500"/>
            <a:ext cx="2879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3752" y="2967335"/>
            <a:ext cx="2656496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 w="50800"/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谢谢</a:t>
            </a:r>
            <a:endParaRPr kumimoji="0" lang="zh-CN" altLang="en-US" sz="9600" b="1" i="0" u="none" strike="noStrike" kern="1200" cap="none" spc="0" normalizeH="0" baseline="0" noProof="0" dirty="0">
              <a:ln w="50800"/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文本框 1"/>
          <p:cNvSpPr txBox="1"/>
          <p:nvPr/>
        </p:nvSpPr>
        <p:spPr>
          <a:xfrm>
            <a:off x="582613" y="204788"/>
            <a:ext cx="2736850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列强侵华史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313" name="表格 10312"/>
          <p:cNvGraphicFramePr/>
          <p:nvPr/>
        </p:nvGraphicFramePr>
        <p:xfrm>
          <a:off x="103188" y="860425"/>
          <a:ext cx="8917305" cy="5483225"/>
        </p:xfrm>
        <a:graphic>
          <a:graphicData uri="http://schemas.openxmlformats.org/drawingml/2006/table">
            <a:tbl>
              <a:tblPr/>
              <a:tblGrid>
                <a:gridCol w="896620"/>
                <a:gridCol w="1830070"/>
                <a:gridCol w="2048510"/>
                <a:gridCol w="1884680"/>
                <a:gridCol w="2257425"/>
              </a:tblGrid>
              <a:tr h="100203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侵略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6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6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反抗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58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条约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kumimoji="0" lang="en-US" altLang="zh-CN" sz="24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660"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</a:t>
                      </a:r>
                      <a:endParaRPr lang="zh-CN" altLang="en-US" sz="2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lang="zh-CN" altLang="en-US" sz="2400" b="1" dirty="0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8" name="流程图: 终止 15393"/>
          <p:cNvSpPr/>
          <p:nvPr/>
        </p:nvSpPr>
        <p:spPr>
          <a:xfrm>
            <a:off x="1047750" y="1200150"/>
            <a:ext cx="1651000" cy="401638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鸦片战争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9" name="流程图: 终止 15394"/>
          <p:cNvSpPr/>
          <p:nvPr/>
        </p:nvSpPr>
        <p:spPr>
          <a:xfrm>
            <a:off x="3043238" y="1092200"/>
            <a:ext cx="1568450" cy="617538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鸦片战争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0" name="流程图: 终止 15395"/>
          <p:cNvSpPr/>
          <p:nvPr/>
        </p:nvSpPr>
        <p:spPr>
          <a:xfrm>
            <a:off x="4902200" y="1090613"/>
            <a:ext cx="1735138" cy="6191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甲午中日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1" name="流程图: 终止 15396"/>
          <p:cNvSpPr/>
          <p:nvPr/>
        </p:nvSpPr>
        <p:spPr>
          <a:xfrm>
            <a:off x="7129463" y="1092200"/>
            <a:ext cx="1489075" cy="6191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八国联军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侵华战争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8" name="流程图: 终止 15397"/>
          <p:cNvSpPr/>
          <p:nvPr/>
        </p:nvSpPr>
        <p:spPr>
          <a:xfrm>
            <a:off x="1139825" y="3646488"/>
            <a:ext cx="1395413" cy="6064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林则徐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虎门销烟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99" name="流程图: 终止 15398"/>
          <p:cNvSpPr/>
          <p:nvPr/>
        </p:nvSpPr>
        <p:spPr>
          <a:xfrm>
            <a:off x="2965450" y="3646488"/>
            <a:ext cx="1597025" cy="6064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太平天国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0" name="流程图: 终止 15399"/>
          <p:cNvSpPr/>
          <p:nvPr/>
        </p:nvSpPr>
        <p:spPr>
          <a:xfrm>
            <a:off x="4902200" y="3646488"/>
            <a:ext cx="1577975" cy="6064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邓世昌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黄海海战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1" name="流程图: 终止 15400"/>
          <p:cNvSpPr/>
          <p:nvPr/>
        </p:nvSpPr>
        <p:spPr>
          <a:xfrm>
            <a:off x="7080250" y="3714750"/>
            <a:ext cx="1577975" cy="538163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义和团运动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4" name="流程图: 终止 15403"/>
          <p:cNvSpPr/>
          <p:nvPr/>
        </p:nvSpPr>
        <p:spPr>
          <a:xfrm>
            <a:off x="708025" y="4665663"/>
            <a:ext cx="2384425" cy="515937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《</a:t>
            </a: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南京条约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》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5" name="流程图: 终止 15404"/>
          <p:cNvSpPr/>
          <p:nvPr/>
        </p:nvSpPr>
        <p:spPr>
          <a:xfrm>
            <a:off x="4795838" y="4779963"/>
            <a:ext cx="2009775" cy="401637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《</a:t>
            </a: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马关条约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》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6" name="流程图: 终止 15405"/>
          <p:cNvSpPr/>
          <p:nvPr/>
        </p:nvSpPr>
        <p:spPr>
          <a:xfrm>
            <a:off x="6931025" y="4779963"/>
            <a:ext cx="2058988" cy="401637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《</a:t>
            </a: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辛丑条约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7" name="流程图: 终止 15406"/>
          <p:cNvSpPr/>
          <p:nvPr/>
        </p:nvSpPr>
        <p:spPr>
          <a:xfrm>
            <a:off x="1139825" y="5595938"/>
            <a:ext cx="1522413" cy="685800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开始沦为…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08" name="流程图: 终止 15407"/>
          <p:cNvSpPr/>
          <p:nvPr/>
        </p:nvSpPr>
        <p:spPr>
          <a:xfrm>
            <a:off x="5103813" y="5702300"/>
            <a:ext cx="1579562" cy="471488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大大加深</a:t>
            </a: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409" name="流程图: 终止 15408"/>
          <p:cNvSpPr/>
          <p:nvPr/>
        </p:nvSpPr>
        <p:spPr>
          <a:xfrm>
            <a:off x="7129463" y="5665788"/>
            <a:ext cx="1489075" cy="542925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完全沦为</a:t>
            </a: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3128963" y="5595938"/>
            <a:ext cx="1524000" cy="685800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进一步加深</a:t>
            </a: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流程图: 终止 3"/>
          <p:cNvSpPr/>
          <p:nvPr/>
        </p:nvSpPr>
        <p:spPr>
          <a:xfrm>
            <a:off x="3128963" y="20113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1856</a:t>
            </a: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1860</a:t>
            </a: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5103813" y="20113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1894</a:t>
            </a:r>
            <a:r>
              <a:rPr lang="en-US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1895</a:t>
            </a:r>
            <a:r>
              <a:rPr lang="en-US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7262813" y="20113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1900--1901</a:t>
            </a: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1138238" y="20113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1840</a:t>
            </a:r>
            <a:r>
              <a:rPr lang="en-US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1842</a:t>
            </a:r>
            <a:r>
              <a:rPr lang="en-US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1074738" y="27225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终止 8"/>
          <p:cNvSpPr/>
          <p:nvPr/>
        </p:nvSpPr>
        <p:spPr>
          <a:xfrm>
            <a:off x="3021013" y="2720975"/>
            <a:ext cx="1397000" cy="608013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英、法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4967288" y="2722563"/>
            <a:ext cx="1395412" cy="608012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  <a:endParaRPr lang="en-US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6807200" y="2722563"/>
            <a:ext cx="2214563" cy="700087"/>
          </a:xfrm>
          <a:prstGeom prst="flowChartTerminator">
            <a:avLst/>
          </a:prstGeom>
          <a:noFill/>
          <a:ln w="57150">
            <a:noFill/>
          </a:ln>
        </p:spPr>
        <p:txBody>
          <a:bodyPr wrap="none" anchor="ctr"/>
          <a:p>
            <a:pPr algn="ctr">
              <a:buFontTx/>
            </a:pP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英、美、俄、日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Tx/>
            </a:pPr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法、德、意、奥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2088" y="4503738"/>
            <a:ext cx="2065337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《天津条约》《北京条约》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3319463" y="323850"/>
            <a:ext cx="2351088" cy="536575"/>
          </a:xfrm>
          <a:prstGeom prst="borderCallout1">
            <a:avLst>
              <a:gd name="adj1" fmla="val 42352"/>
              <a:gd name="adj2" fmla="val -457"/>
              <a:gd name="adj3" fmla="val 160710"/>
              <a:gd name="adj4" fmla="val -4173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近代史的开端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8" grpId="0"/>
      <p:bldP spid="15399" grpId="0"/>
      <p:bldP spid="15400" grpId="0"/>
      <p:bldP spid="15401" grpId="0"/>
      <p:bldP spid="15404" grpId="0"/>
      <p:bldP spid="15405" grpId="0"/>
      <p:bldP spid="15406" grpId="0"/>
      <p:bldP spid="15407" grpId="0"/>
      <p:bldP spid="15408" grpId="0"/>
      <p:bldP spid="15409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 Box 5"/>
          <p:cNvSpPr txBox="1"/>
          <p:nvPr/>
        </p:nvSpPr>
        <p:spPr>
          <a:xfrm>
            <a:off x="474663" y="230188"/>
            <a:ext cx="426720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列强的侵华战争：</a:t>
            </a:r>
            <a:endParaRPr lang="zh-CN" altLang="en-US" sz="4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78" name="Text Box 18"/>
          <p:cNvSpPr txBox="1"/>
          <p:nvPr/>
        </p:nvSpPr>
        <p:spPr>
          <a:xfrm>
            <a:off x="-12700" y="3019425"/>
            <a:ext cx="18161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开始沦为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Line 19"/>
          <p:cNvSpPr/>
          <p:nvPr/>
        </p:nvSpPr>
        <p:spPr>
          <a:xfrm>
            <a:off x="1362075" y="1890713"/>
            <a:ext cx="661988" cy="1587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2" name="Text Box 22"/>
          <p:cNvSpPr txBox="1"/>
          <p:nvPr/>
        </p:nvSpPr>
        <p:spPr>
          <a:xfrm>
            <a:off x="2165350" y="3036888"/>
            <a:ext cx="2825750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进一步加深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2" name="Line 23"/>
          <p:cNvSpPr/>
          <p:nvPr/>
        </p:nvSpPr>
        <p:spPr>
          <a:xfrm>
            <a:off x="4140200" y="1852613"/>
            <a:ext cx="6858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5" name="Text Box 25"/>
          <p:cNvSpPr txBox="1"/>
          <p:nvPr/>
        </p:nvSpPr>
        <p:spPr>
          <a:xfrm>
            <a:off x="4813300" y="3036888"/>
            <a:ext cx="232092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大大加深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5" name="Line 26"/>
          <p:cNvSpPr/>
          <p:nvPr/>
        </p:nvSpPr>
        <p:spPr>
          <a:xfrm flipV="1">
            <a:off x="6629400" y="1890713"/>
            <a:ext cx="611188" cy="1587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988" name="Text Box 28"/>
          <p:cNvSpPr txBox="1"/>
          <p:nvPr/>
        </p:nvSpPr>
        <p:spPr>
          <a:xfrm>
            <a:off x="5816600" y="3036888"/>
            <a:ext cx="3381375" cy="5826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完全沦为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Line 10"/>
          <p:cNvSpPr/>
          <p:nvPr/>
        </p:nvSpPr>
        <p:spPr>
          <a:xfrm>
            <a:off x="790575" y="2562225"/>
            <a:ext cx="12700" cy="55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" name="Line 10"/>
          <p:cNvSpPr/>
          <p:nvPr/>
        </p:nvSpPr>
        <p:spPr>
          <a:xfrm flipH="1">
            <a:off x="3044825" y="2486025"/>
            <a:ext cx="11113" cy="635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" name="Line 10"/>
          <p:cNvSpPr/>
          <p:nvPr/>
        </p:nvSpPr>
        <p:spPr>
          <a:xfrm>
            <a:off x="5816600" y="2486025"/>
            <a:ext cx="12700" cy="635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" name="Line 10"/>
          <p:cNvSpPr/>
          <p:nvPr/>
        </p:nvSpPr>
        <p:spPr>
          <a:xfrm>
            <a:off x="8267700" y="2359025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284" name="椭圆 24"/>
          <p:cNvSpPr/>
          <p:nvPr/>
        </p:nvSpPr>
        <p:spPr>
          <a:xfrm>
            <a:off x="76200" y="1279525"/>
            <a:ext cx="1285875" cy="1295400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鸦片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战争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椭圆 25"/>
          <p:cNvSpPr/>
          <p:nvPr/>
        </p:nvSpPr>
        <p:spPr>
          <a:xfrm>
            <a:off x="2024063" y="1130300"/>
            <a:ext cx="2116137" cy="1444625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鸦片战争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6" name="椭圆 26"/>
          <p:cNvSpPr/>
          <p:nvPr/>
        </p:nvSpPr>
        <p:spPr>
          <a:xfrm>
            <a:off x="4876800" y="1130300"/>
            <a:ext cx="1676400" cy="1520825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甲午中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日战争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7" name="椭圆 27"/>
          <p:cNvSpPr/>
          <p:nvPr/>
        </p:nvSpPr>
        <p:spPr>
          <a:xfrm>
            <a:off x="7251700" y="1130300"/>
            <a:ext cx="1803400" cy="1520825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八国联军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侵华战争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/>
          <p:nvPr/>
        </p:nvSpPr>
        <p:spPr>
          <a:xfrm>
            <a:off x="2414588" y="3665538"/>
            <a:ext cx="3382962" cy="522287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半殖民地半封建社会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82563" y="4457700"/>
          <a:ext cx="8734425" cy="212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435"/>
                <a:gridCol w="7666990"/>
              </a:tblGrid>
              <a:tr h="967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失败原因</a:t>
                      </a:r>
                      <a:endParaRPr lang="en-US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7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启示</a:t>
                      </a:r>
                      <a:endParaRPr lang="en-US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30313" y="4457700"/>
            <a:ext cx="7737475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腐朽落后的封建制度（根本原因）；清政府腐败无能，武器落后，经济实力弱，军队战斗力弱等。</a:t>
            </a:r>
            <a:endParaRPr lang="en-US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588" y="5548313"/>
            <a:ext cx="7910512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落后就要挨打，弱国无外交，要以经济建设为中心，大力发展生产力，提高我国的综合国力等。</a:t>
            </a:r>
            <a:endParaRPr lang="en-US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/>
      <p:bldP spid="40985" grpId="0"/>
      <p:bldP spid="40988" grpId="0"/>
      <p:bldP spid="11284" grpId="0" bldLvl="0" animBg="1"/>
      <p:bldP spid="11285" grpId="0" bldLvl="0" animBg="1"/>
      <p:bldP spid="11286" grpId="0" bldLvl="0" animBg="1"/>
      <p:bldP spid="11287" grpId="0" bldLvl="0" animBg="1"/>
      <p:bldP spid="6" grpId="0" bldLvl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文本框 4"/>
          <p:cNvSpPr txBox="1"/>
          <p:nvPr/>
        </p:nvSpPr>
        <p:spPr>
          <a:xfrm>
            <a:off x="34925" y="177800"/>
            <a:ext cx="8651875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近代化的探索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3988" y="822325"/>
          <a:ext cx="8836025" cy="5730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/>
                <a:gridCol w="438785"/>
                <a:gridCol w="958850"/>
                <a:gridCol w="1170305"/>
                <a:gridCol w="2616835"/>
                <a:gridCol w="1663065"/>
                <a:gridCol w="1550035"/>
              </a:tblGrid>
              <a:tr h="73152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中国近代化历程</a:t>
                      </a:r>
                      <a:endParaRPr lang="en-US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 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学习西方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历史</a:t>
                      </a:r>
                      <a:endParaRPr 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事件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领导阶级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思想主张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性质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7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第一阶段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第二阶段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zh-CN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138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91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第三</a:t>
                      </a:r>
                      <a:r>
                        <a:rPr lang="zh-CN" alt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阶</a:t>
                      </a:r>
                      <a:r>
                        <a:rPr lang="en-US" sz="2400" b="1">
                          <a:latin typeface="黑体" panose="02010609060101010101" pitchFamily="49" charset="-122"/>
                          <a:ea typeface="黑体" panose="02010609060101010101" pitchFamily="49" charset="-122"/>
                          <a:cs typeface="楷体" panose="02010609060101010101" pitchFamily="49" charset="-122"/>
                        </a:rPr>
                        <a:t>段</a:t>
                      </a: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400" b="1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400" b="1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39813" y="1865313"/>
            <a:ext cx="1023937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科学技术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3138" y="3149600"/>
            <a:ext cx="1157287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政治制度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6475" y="4195763"/>
            <a:ext cx="1090613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政治制度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7588" y="5332413"/>
            <a:ext cx="1046162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思想文化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7400" y="1865313"/>
            <a:ext cx="935038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洋务运动</a:t>
            </a:r>
            <a:endParaRPr lang="en-US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6113" y="3176588"/>
            <a:ext cx="116840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戊戌变法</a:t>
            </a:r>
            <a:endParaRPr lang="en-US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17700" y="4195763"/>
            <a:ext cx="1166813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辛亥革命</a:t>
            </a:r>
            <a:endParaRPr lang="en-US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1513" y="5364163"/>
            <a:ext cx="1290637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新文化运动</a:t>
            </a:r>
            <a:endParaRPr lang="en-US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4675" y="2079625"/>
            <a:ext cx="26860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地主阶级洋务派</a:t>
            </a:r>
            <a:endParaRPr lang="en-US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4675" y="3365500"/>
            <a:ext cx="2686050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资产阶级维新派</a:t>
            </a:r>
            <a:endParaRPr lang="en-US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14675" y="4411663"/>
            <a:ext cx="26860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资产阶级革命派</a:t>
            </a:r>
            <a:endParaRPr lang="en-US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38488" y="5364163"/>
            <a:ext cx="2640012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资产阶级激进民主主义者</a:t>
            </a:r>
            <a:endParaRPr lang="en-US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99338" y="1649413"/>
            <a:ext cx="181610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封建统治者的自救运动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50125" y="3149600"/>
            <a:ext cx="1773238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资产阶级改良运动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6000" y="4197350"/>
            <a:ext cx="177800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资产阶级民主革命</a:t>
            </a:r>
            <a:endParaRPr lang="en-US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41683" y="4411663"/>
            <a:ext cx="16129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三民主义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0725" y="5462905"/>
            <a:ext cx="17519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民主科学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29513" y="5364163"/>
            <a:ext cx="1449387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思想解放运动</a:t>
            </a:r>
            <a:endParaRPr lang="en-US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42940" y="204343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自强求富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67388" y="3392488"/>
            <a:ext cx="24257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变法图强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Text Box 5"/>
          <p:cNvSpPr txBox="1"/>
          <p:nvPr/>
        </p:nvSpPr>
        <p:spPr>
          <a:xfrm>
            <a:off x="2238375" y="277813"/>
            <a:ext cx="4316413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5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近代化的探索</a:t>
            </a:r>
            <a:endParaRPr lang="en-US" altLang="zh-CN" sz="5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71" name="Line 19"/>
          <p:cNvSpPr/>
          <p:nvPr/>
        </p:nvSpPr>
        <p:spPr>
          <a:xfrm rot="240000">
            <a:off x="1322388" y="2663825"/>
            <a:ext cx="60325" cy="754063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8" name="Line 26"/>
          <p:cNvSpPr/>
          <p:nvPr/>
        </p:nvSpPr>
        <p:spPr>
          <a:xfrm>
            <a:off x="2138363" y="2051050"/>
            <a:ext cx="5334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9" name="Line 27"/>
          <p:cNvSpPr/>
          <p:nvPr/>
        </p:nvSpPr>
        <p:spPr>
          <a:xfrm>
            <a:off x="4052888" y="2051050"/>
            <a:ext cx="6858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80" name="Line 28"/>
          <p:cNvSpPr/>
          <p:nvPr/>
        </p:nvSpPr>
        <p:spPr>
          <a:xfrm>
            <a:off x="6105525" y="2051050"/>
            <a:ext cx="5334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81" name="Text Box 29"/>
          <p:cNvSpPr txBox="1"/>
          <p:nvPr/>
        </p:nvSpPr>
        <p:spPr>
          <a:xfrm>
            <a:off x="123825" y="3346450"/>
            <a:ext cx="3246438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器物（技术）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82" name="Text Box 30"/>
          <p:cNvSpPr txBox="1"/>
          <p:nvPr/>
        </p:nvSpPr>
        <p:spPr>
          <a:xfrm>
            <a:off x="3963988" y="3346450"/>
            <a:ext cx="1198562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制度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83" name="Text Box 31"/>
          <p:cNvSpPr txBox="1"/>
          <p:nvPr/>
        </p:nvSpPr>
        <p:spPr>
          <a:xfrm>
            <a:off x="7081838" y="3346450"/>
            <a:ext cx="1200150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思想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87" name="Line 35"/>
          <p:cNvSpPr/>
          <p:nvPr/>
        </p:nvSpPr>
        <p:spPr>
          <a:xfrm>
            <a:off x="3540125" y="2724150"/>
            <a:ext cx="869950" cy="620713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88" name="Line 36"/>
          <p:cNvSpPr/>
          <p:nvPr/>
        </p:nvSpPr>
        <p:spPr>
          <a:xfrm flipH="1">
            <a:off x="4738688" y="2724150"/>
            <a:ext cx="781050" cy="620713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89" name="Line 37"/>
          <p:cNvSpPr/>
          <p:nvPr/>
        </p:nvSpPr>
        <p:spPr>
          <a:xfrm>
            <a:off x="7673975" y="2724150"/>
            <a:ext cx="15875" cy="695325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518" name="椭圆 30"/>
          <p:cNvSpPr/>
          <p:nvPr/>
        </p:nvSpPr>
        <p:spPr>
          <a:xfrm>
            <a:off x="508000" y="1377950"/>
            <a:ext cx="1701800" cy="1346200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洋务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运动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9" name="椭圆 31"/>
          <p:cNvSpPr/>
          <p:nvPr/>
        </p:nvSpPr>
        <p:spPr>
          <a:xfrm>
            <a:off x="2671763" y="1362075"/>
            <a:ext cx="1568450" cy="1270000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戊戌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0" name="椭圆 32"/>
          <p:cNvSpPr/>
          <p:nvPr/>
        </p:nvSpPr>
        <p:spPr>
          <a:xfrm>
            <a:off x="4738688" y="1360488"/>
            <a:ext cx="1535112" cy="1301750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辛亥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革命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21" name="椭圆 33"/>
          <p:cNvSpPr/>
          <p:nvPr/>
        </p:nvSpPr>
        <p:spPr>
          <a:xfrm>
            <a:off x="6638925" y="1346200"/>
            <a:ext cx="2085975" cy="1333500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新文化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Tx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运动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3425" y="4189413"/>
            <a:ext cx="66103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由表及里、层层递进、逐渐深入</a:t>
            </a:r>
            <a:endParaRPr lang="zh-CN" altLang="zh-CN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475" y="4159250"/>
            <a:ext cx="1385888" cy="706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3425" y="5005388"/>
            <a:ext cx="6897688" cy="11985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  <a:sym typeface="+mn-ea"/>
              </a:rPr>
              <a:t>地主阶级、资产阶级救不了中国，</a:t>
            </a:r>
            <a:r>
              <a:rPr kumimoji="0" lang="zh-CN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  <a:sym typeface="+mn-ea"/>
              </a:rPr>
              <a:t>资本主义道路在中国行不通。</a:t>
            </a:r>
            <a:endParaRPr kumimoji="0" lang="zh-CN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7713" y="5005388"/>
            <a:ext cx="1390650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启示：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/>
      <p:bldP spid="49182" grpId="0"/>
      <p:bldP spid="49183" grpId="0"/>
      <p:bldP spid="3" grpId="0"/>
      <p:bldP spid="4" grpId="0"/>
      <p:bldP spid="5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Rectangle 2"/>
          <p:cNvSpPr>
            <a:spLocks noGrp="1"/>
          </p:cNvSpPr>
          <p:nvPr/>
        </p:nvSpPr>
        <p:spPr>
          <a:xfrm>
            <a:off x="249238" y="2365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400" dirty="0">
                <a:latin typeface="Arial" panose="020B0604020202020204" pitchFamily="34" charset="0"/>
                <a:ea typeface="隶书"/>
              </a:rPr>
              <a:t>归纳学习的感想</a:t>
            </a:r>
            <a:endParaRPr lang="zh-CN" altLang="en-US" sz="4400" dirty="0">
              <a:latin typeface="Arial" panose="020B0604020202020204" pitchFamily="34" charset="0"/>
              <a:ea typeface="隶书"/>
            </a:endParaRPr>
          </a:p>
        </p:txBody>
      </p:sp>
      <p:sp>
        <p:nvSpPr>
          <p:cNvPr id="61444" name="文本框 1"/>
          <p:cNvSpPr txBox="1"/>
          <p:nvPr/>
        </p:nvSpPr>
        <p:spPr>
          <a:xfrm>
            <a:off x="334963" y="1330325"/>
            <a:ext cx="8474075" cy="4738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、中国近代史是一部列强侵华的屈辱史。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它警醒我们，落后就要挨打，青年学生应</a:t>
            </a:r>
            <a:r>
              <a:rPr lang="zh-CN" altLang="en-US" sz="28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勿忘国耻，振兴中华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、中国近代史是一部人民抗争史。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它告诉我们，中华民族是一个自强不息，不畏强暴的民族，中国人民具有不屈不挠的斗争精神；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、中国近代史是一部民族探索史。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地主阶级、农民阶级和资产阶级由于自身的阶级局限性，都不能提出科学的革命纲领，不能改变中国的半殖民地半封建社会的性质，只有共产党才能救中国，只有社会主义才能救中国。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Picture 2"/>
          <p:cNvPicPr>
            <a:picLocks noChangeAspect="1"/>
          </p:cNvPicPr>
          <p:nvPr/>
        </p:nvPicPr>
        <p:blipFill>
          <a:blip r:embed="rId1"/>
          <a:srcRect l="37444" t="26024" r="20851" b="184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80963"/>
            <a:ext cx="9055100" cy="723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文本框 2"/>
          <p:cNvSpPr txBox="1"/>
          <p:nvPr/>
        </p:nvSpPr>
        <p:spPr>
          <a:xfrm>
            <a:off x="1011238" y="431800"/>
            <a:ext cx="669925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新民主主义革命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Line 2"/>
          <p:cNvSpPr/>
          <p:nvPr/>
        </p:nvSpPr>
        <p:spPr>
          <a:xfrm>
            <a:off x="5505450" y="3517900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23557" name="Line 3"/>
          <p:cNvSpPr/>
          <p:nvPr/>
        </p:nvSpPr>
        <p:spPr>
          <a:xfrm>
            <a:off x="6315075" y="3517900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23558" name="Line 4"/>
          <p:cNvSpPr/>
          <p:nvPr/>
        </p:nvSpPr>
        <p:spPr>
          <a:xfrm>
            <a:off x="3481388" y="3517900"/>
            <a:ext cx="0" cy="241300"/>
          </a:xfrm>
          <a:prstGeom prst="line">
            <a:avLst/>
          </a:prstGeom>
          <a:ln w="9525">
            <a:noFill/>
          </a:ln>
        </p:spPr>
      </p:sp>
      <p:sp>
        <p:nvSpPr>
          <p:cNvPr id="7" name="Text Box 5"/>
          <p:cNvSpPr txBox="1"/>
          <p:nvPr/>
        </p:nvSpPr>
        <p:spPr>
          <a:xfrm>
            <a:off x="5100638" y="2795588"/>
            <a:ext cx="890588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endParaRPr kumimoji="0" lang="zh-CN" altLang="en-US" sz="20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5910263" y="2916238"/>
            <a:ext cx="890588" cy="66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endParaRPr kumimoji="0" lang="zh-CN" altLang="en-US" sz="2000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1" name="Line 8"/>
          <p:cNvSpPr/>
          <p:nvPr/>
        </p:nvSpPr>
        <p:spPr>
          <a:xfrm>
            <a:off x="319088" y="3130550"/>
            <a:ext cx="8553450" cy="0"/>
          </a:xfrm>
          <a:prstGeom prst="line">
            <a:avLst/>
          </a:prstGeom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23562" name="Line 9"/>
          <p:cNvSpPr/>
          <p:nvPr/>
        </p:nvSpPr>
        <p:spPr>
          <a:xfrm>
            <a:off x="1160463" y="2916238"/>
            <a:ext cx="1587" cy="214312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3" name="Line 10"/>
          <p:cNvSpPr/>
          <p:nvPr/>
        </p:nvSpPr>
        <p:spPr>
          <a:xfrm flipH="1">
            <a:off x="5330825" y="2916238"/>
            <a:ext cx="12700" cy="241300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4" name="Line 11"/>
          <p:cNvSpPr/>
          <p:nvPr/>
        </p:nvSpPr>
        <p:spPr>
          <a:xfrm>
            <a:off x="7740650" y="2914650"/>
            <a:ext cx="0" cy="215900"/>
          </a:xfrm>
          <a:prstGeom prst="line">
            <a:avLst/>
          </a:prstGeom>
          <a:ln w="38100" cap="flat" cmpd="sng">
            <a:solidFill>
              <a:srgbClr val="2002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5" name="Text Box 13"/>
          <p:cNvSpPr txBox="1"/>
          <p:nvPr/>
        </p:nvSpPr>
        <p:spPr>
          <a:xfrm>
            <a:off x="460375" y="3228975"/>
            <a:ext cx="165735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1840年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6" name="Text Box 14"/>
          <p:cNvSpPr txBox="1"/>
          <p:nvPr/>
        </p:nvSpPr>
        <p:spPr>
          <a:xfrm>
            <a:off x="4724400" y="3228975"/>
            <a:ext cx="1558925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1919年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7" name="Text Box 15"/>
          <p:cNvSpPr txBox="1"/>
          <p:nvPr/>
        </p:nvSpPr>
        <p:spPr>
          <a:xfrm>
            <a:off x="7113588" y="3228975"/>
            <a:ext cx="1463675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1949年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8" name="椭圆 33"/>
          <p:cNvSpPr/>
          <p:nvPr/>
        </p:nvSpPr>
        <p:spPr>
          <a:xfrm>
            <a:off x="241300" y="1998663"/>
            <a:ext cx="1979613" cy="855662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鸦片战争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9" name="椭圆 34"/>
          <p:cNvSpPr/>
          <p:nvPr/>
        </p:nvSpPr>
        <p:spPr>
          <a:xfrm>
            <a:off x="4319588" y="2057400"/>
            <a:ext cx="1963737" cy="796925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五四运动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0" name="椭圆 35"/>
          <p:cNvSpPr/>
          <p:nvPr/>
        </p:nvSpPr>
        <p:spPr>
          <a:xfrm>
            <a:off x="6492875" y="2057400"/>
            <a:ext cx="2425700" cy="796925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txBody>
          <a:bodyPr wrap="none" anchor="ctr"/>
          <a:p>
            <a:pPr>
              <a:buSzTx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新中国成立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16"/>
          <p:cNvSpPr/>
          <p:nvPr/>
        </p:nvSpPr>
        <p:spPr>
          <a:xfrm rot="-5400000">
            <a:off x="2962275" y="1928813"/>
            <a:ext cx="538163" cy="4198937"/>
          </a:xfrm>
          <a:prstGeom prst="leftBrace">
            <a:avLst>
              <a:gd name="adj1" fmla="val 84236"/>
              <a:gd name="adj2" fmla="val 48097"/>
            </a:avLst>
          </a:prstGeom>
          <a:noFill/>
          <a:ln w="57150" cap="flat" cmpd="sng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8" name="Text Box 18"/>
          <p:cNvSpPr txBox="1"/>
          <p:nvPr/>
        </p:nvSpPr>
        <p:spPr>
          <a:xfrm>
            <a:off x="1271588" y="4298950"/>
            <a:ext cx="3849687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旧民主主义革命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AutoShape 17"/>
          <p:cNvSpPr/>
          <p:nvPr/>
        </p:nvSpPr>
        <p:spPr>
          <a:xfrm rot="-5400000">
            <a:off x="6357938" y="2773363"/>
            <a:ext cx="481012" cy="2509837"/>
          </a:xfrm>
          <a:prstGeom prst="leftBrace">
            <a:avLst>
              <a:gd name="adj1" fmla="val 63773"/>
              <a:gd name="adj2" fmla="val 48097"/>
            </a:avLst>
          </a:prstGeom>
          <a:noFill/>
          <a:ln w="57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0" name="Text Box 19"/>
          <p:cNvSpPr txBox="1"/>
          <p:nvPr/>
        </p:nvSpPr>
        <p:spPr>
          <a:xfrm>
            <a:off x="5121275" y="4298950"/>
            <a:ext cx="35433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新民主主义革命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39" grpId="0" bldLvl="0" animBg="1"/>
      <p:bldP spid="40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569TGp_sprout_light_ani">
  <a:themeElements>
    <a:clrScheme name="2_569TGp_sprout_light_ani 1">
      <a:dk1>
        <a:srgbClr val="000000"/>
      </a:dk1>
      <a:lt1>
        <a:srgbClr val="009900"/>
      </a:lt1>
      <a:dk2>
        <a:srgbClr val="154B2F"/>
      </a:dk2>
      <a:lt2>
        <a:srgbClr val="808080"/>
      </a:lt2>
      <a:accent1>
        <a:srgbClr val="329BF2"/>
      </a:accent1>
      <a:accent2>
        <a:srgbClr val="F12761"/>
      </a:accent2>
      <a:accent3>
        <a:srgbClr val="AACAAA"/>
      </a:accent3>
      <a:accent4>
        <a:srgbClr val="000000"/>
      </a:accent4>
      <a:accent5>
        <a:srgbClr val="ADCBF7"/>
      </a:accent5>
      <a:accent6>
        <a:srgbClr val="DA2257"/>
      </a:accent6>
      <a:hlink>
        <a:srgbClr val="6ED80E"/>
      </a:hlink>
      <a:folHlink>
        <a:srgbClr val="FB7929"/>
      </a:folHlink>
    </a:clrScheme>
    <a:fontScheme name="2_569TGp_sprout_light_ani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569TGp_sprout_light_ani 1">
        <a:dk1>
          <a:srgbClr val="000000"/>
        </a:dk1>
        <a:lt1>
          <a:srgbClr val="009900"/>
        </a:lt1>
        <a:dk2>
          <a:srgbClr val="154B2F"/>
        </a:dk2>
        <a:lt2>
          <a:srgbClr val="808080"/>
        </a:lt2>
        <a:accent1>
          <a:srgbClr val="329BF2"/>
        </a:accent1>
        <a:accent2>
          <a:srgbClr val="F12761"/>
        </a:accent2>
        <a:accent3>
          <a:srgbClr val="AACAAA"/>
        </a:accent3>
        <a:accent4>
          <a:srgbClr val="000000"/>
        </a:accent4>
        <a:accent5>
          <a:srgbClr val="ADCBF7"/>
        </a:accent5>
        <a:accent6>
          <a:srgbClr val="DA2257"/>
        </a:accent6>
        <a:hlink>
          <a:srgbClr val="6ED80E"/>
        </a:hlink>
        <a:folHlink>
          <a:srgbClr val="FB7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69TGp_sprout_light_ani 2">
        <a:dk1>
          <a:srgbClr val="000000"/>
        </a:dk1>
        <a:lt1>
          <a:srgbClr val="1E6896"/>
        </a:lt1>
        <a:dk2>
          <a:srgbClr val="174C5D"/>
        </a:dk2>
        <a:lt2>
          <a:srgbClr val="808080"/>
        </a:lt2>
        <a:accent1>
          <a:srgbClr val="70D62A"/>
        </a:accent1>
        <a:accent2>
          <a:srgbClr val="E533A5"/>
        </a:accent2>
        <a:accent3>
          <a:srgbClr val="ABB9C9"/>
        </a:accent3>
        <a:accent4>
          <a:srgbClr val="000000"/>
        </a:accent4>
        <a:accent5>
          <a:srgbClr val="BBE8AC"/>
        </a:accent5>
        <a:accent6>
          <a:srgbClr val="CF2D95"/>
        </a:accent6>
        <a:hlink>
          <a:srgbClr val="2BA7E5"/>
        </a:hlink>
        <a:folHlink>
          <a:srgbClr val="E49A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69TGp_sprout_light_ani 3">
        <a:dk1>
          <a:srgbClr val="000000"/>
        </a:dk1>
        <a:lt1>
          <a:srgbClr val="FF6600"/>
        </a:lt1>
        <a:dk2>
          <a:srgbClr val="9C1102"/>
        </a:dk2>
        <a:lt2>
          <a:srgbClr val="808080"/>
        </a:lt2>
        <a:accent1>
          <a:srgbClr val="B35DD9"/>
        </a:accent1>
        <a:accent2>
          <a:srgbClr val="2D87EB"/>
        </a:accent2>
        <a:accent3>
          <a:srgbClr val="FFB8AA"/>
        </a:accent3>
        <a:accent4>
          <a:srgbClr val="000000"/>
        </a:accent4>
        <a:accent5>
          <a:srgbClr val="D6B6E9"/>
        </a:accent5>
        <a:accent6>
          <a:srgbClr val="287AD5"/>
        </a:accent6>
        <a:hlink>
          <a:srgbClr val="E35789"/>
        </a:hlink>
        <a:folHlink>
          <a:srgbClr val="42CE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569TGp_sprout_light_ani</Template>
  <TotalTime>0</TotalTime>
  <Words>5161</Words>
  <Application>WPS 演示</Application>
  <PresentationFormat>全屏显示(4:3)</PresentationFormat>
  <Paragraphs>1059</Paragraphs>
  <Slides>38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Gulim</vt:lpstr>
      <vt:lpstr>楷体</vt:lpstr>
      <vt:lpstr>Times New Roman</vt:lpstr>
      <vt:lpstr>黑体</vt:lpstr>
      <vt:lpstr>微软雅黑</vt:lpstr>
      <vt:lpstr>隶书</vt:lpstr>
      <vt:lpstr>Calibri</vt:lpstr>
      <vt:lpstr>楷体_GB2312</vt:lpstr>
      <vt:lpstr>新宋体</vt:lpstr>
      <vt:lpstr>华文新魏</vt:lpstr>
      <vt:lpstr>Segoe Print</vt:lpstr>
      <vt:lpstr>Arial Unicode MS</vt:lpstr>
      <vt:lpstr>BatangChe</vt:lpstr>
      <vt:lpstr>华文中宋</vt:lpstr>
      <vt:lpstr>华文中宋</vt:lpstr>
      <vt:lpstr>迷你简大黑</vt:lpstr>
      <vt:lpstr>幼圆</vt:lpstr>
      <vt:lpstr>Wingdings</vt:lpstr>
      <vt:lpstr>Dotum</vt:lpstr>
      <vt:lpstr>隶书</vt:lpstr>
      <vt:lpstr>2_569TGp_sprout_light_ani</vt:lpstr>
      <vt:lpstr>八上复习 中国近代史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005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Enterprise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Owner</dc:creator>
  <cp:lastModifiedBy>Administrator</cp:lastModifiedBy>
  <cp:revision>179</cp:revision>
  <dcterms:created xsi:type="dcterms:W3CDTF">2008-07-19T03:34:00Z</dcterms:created>
  <dcterms:modified xsi:type="dcterms:W3CDTF">2020-03-09T23:09:15Z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