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163" r:id="rId3"/>
    <p:sldId id="258" r:id="rId4"/>
    <p:sldId id="936" r:id="rId6"/>
    <p:sldId id="938" r:id="rId7"/>
    <p:sldId id="1146" r:id="rId8"/>
    <p:sldId id="1147" r:id="rId9"/>
    <p:sldId id="1148" r:id="rId10"/>
    <p:sldId id="1110" r:id="rId11"/>
    <p:sldId id="1149" r:id="rId12"/>
    <p:sldId id="1150" r:id="rId13"/>
    <p:sldId id="1151" r:id="rId14"/>
    <p:sldId id="1152" r:id="rId15"/>
    <p:sldId id="1130" r:id="rId16"/>
    <p:sldId id="379" r:id="rId17"/>
    <p:sldId id="1138" r:id="rId18"/>
    <p:sldId id="1153" r:id="rId19"/>
    <p:sldId id="1048" r:id="rId20"/>
    <p:sldId id="1050" r:id="rId21"/>
    <p:sldId id="1051" r:id="rId22"/>
    <p:sldId id="1052" r:id="rId23"/>
    <p:sldId id="116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C900540-CFE2-442D-A6A6-3C8CE38ABFA0}">
          <p14:sldIdLst>
            <p14:sldId id="1163"/>
            <p14:sldId id="258"/>
            <p14:sldId id="936"/>
            <p14:sldId id="938"/>
            <p14:sldId id="1146"/>
            <p14:sldId id="1147"/>
            <p14:sldId id="1148"/>
            <p14:sldId id="1110"/>
            <p14:sldId id="1149"/>
            <p14:sldId id="1150"/>
            <p14:sldId id="1151"/>
            <p14:sldId id="1152"/>
            <p14:sldId id="1130"/>
          </p14:sldIdLst>
        </p14:section>
        <p14:section name="考点帮" id="{978995A4-9037-4E87-967E-4A5438635121}">
          <p14:sldIdLst>
            <p14:sldId id="379"/>
            <p14:sldId id="1138"/>
            <p14:sldId id="1153"/>
          </p14:sldIdLst>
        </p14:section>
        <p14:section name="方法帮" id="{659E368F-CC76-4240-BCBC-9003A77AF28B}">
          <p14:sldIdLst>
            <p14:sldId id="1048"/>
            <p14:sldId id="1050"/>
            <p14:sldId id="1051"/>
            <p14:sldId id="1052"/>
            <p14:sldId id="1162"/>
          </p14:sldIdLst>
        </p14:section>
        <p14:section name="真题帮" id="{E6420731-106D-45C5-BAA8-A30AF326A190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" initials="x" lastIdx="1" clrIdx="0"/>
  <p:cmAuthor id="2" name="walkinnet" initials="w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852"/>
    <a:srgbClr val="125C9E"/>
    <a:srgbClr val="99D44C"/>
    <a:srgbClr val="E274A6"/>
    <a:srgbClr val="FFFFFF"/>
    <a:srgbClr val="006834"/>
    <a:srgbClr val="93DBFF"/>
    <a:srgbClr val="FFFFCC"/>
    <a:srgbClr val="66CCFF"/>
    <a:srgbClr val="006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5362" autoAdjust="0"/>
  </p:normalViewPr>
  <p:slideViewPr>
    <p:cSldViewPr snapToGrid="0">
      <p:cViewPr varScale="1">
        <p:scale>
          <a:sx n="101" d="100"/>
          <a:sy n="101" d="100"/>
        </p:scale>
        <p:origin x="72" y="270"/>
      </p:cViewPr>
      <p:guideLst>
        <p:guide orient="horz" pos="2166"/>
        <p:guide pos="3840"/>
      </p:guideLst>
    </p:cSldViewPr>
  </p:slideViewPr>
  <p:outlineViewPr>
    <p:cViewPr>
      <p:scale>
        <a:sx n="33" d="100"/>
        <a:sy n="33" d="100"/>
      </p:scale>
      <p:origin x="0" y="9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27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3AD26-BB5B-4B58-9E34-0F1D9885EC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80E95-F800-4685-9CC0-BEAD223020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80E95-F800-4685-9CC0-BEAD223020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80E95-F800-4685-9CC0-BEAD223020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80E95-F800-4685-9CC0-BEAD223020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80E95-F800-4685-9CC0-BEAD223020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80E95-F800-4685-9CC0-BEAD223020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80E95-F800-4685-9CC0-BEAD223020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80E95-F800-4685-9CC0-BEAD223020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80E95-F800-4685-9CC0-BEAD223020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80E95-F800-4685-9CC0-BEAD223020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80E95-F800-4685-9CC0-BEAD223020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80E95-F800-4685-9CC0-BEAD223020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80E95-F800-4685-9CC0-BEAD223020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80E95-F800-4685-9CC0-BEAD223020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80E95-F800-4685-9CC0-BEAD223020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80E95-F800-4685-9CC0-BEAD223020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80E95-F800-4685-9CC0-BEAD223020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80E95-F800-4685-9CC0-BEAD223020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80E95-F800-4685-9CC0-BEAD223020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80E95-F800-4685-9CC0-BEAD223020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 hasCustomPrompt="1"/>
          </p:nvPr>
        </p:nvSpPr>
        <p:spPr>
          <a:xfrm>
            <a:off x="1524000" y="0"/>
            <a:ext cx="9144000" cy="3518120"/>
          </a:xfrm>
          <a:prstGeom prst="rect">
            <a:avLst/>
          </a:prstGeom>
        </p:spPr>
        <p:txBody>
          <a:bodyPr anchor="b"/>
          <a:lstStyle>
            <a:lvl1pPr>
              <a:defRPr sz="8000"/>
            </a:lvl1pPr>
          </a:lstStyle>
          <a:p>
            <a:pPr lvl="0">
              <a:defRPr sz="1800"/>
            </a:pPr>
            <a:r>
              <a:rPr sz="6000"/>
              <a:t>标题文本</a:t>
            </a:r>
            <a:endParaRPr sz="6000"/>
          </a:p>
        </p:txBody>
      </p:sp>
      <p:sp>
        <p:nvSpPr>
          <p:cNvPr id="6" name="Shape 6"/>
          <p:cNvSpPr>
            <a:spLocks noGrp="1"/>
          </p:cNvSpPr>
          <p:nvPr>
            <p:ph type="body" idx="1" hasCustomPrompt="1"/>
          </p:nvPr>
        </p:nvSpPr>
        <p:spPr>
          <a:xfrm>
            <a:off x="1524000" y="3609363"/>
            <a:ext cx="9144000" cy="324863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ct val="134000"/>
              </a:spcBef>
              <a:buSzTx/>
              <a:buNone/>
              <a:defRPr sz="3200"/>
            </a:lvl1pPr>
            <a:lvl2pPr marL="0" indent="609600" algn="ctr">
              <a:spcBef>
                <a:spcPct val="134000"/>
              </a:spcBef>
              <a:buSzTx/>
              <a:buNone/>
              <a:defRPr sz="3200"/>
            </a:lvl2pPr>
            <a:lvl3pPr marL="0" indent="1219200" algn="ctr">
              <a:spcBef>
                <a:spcPct val="134000"/>
              </a:spcBef>
              <a:buSzTx/>
              <a:buNone/>
              <a:defRPr sz="3200"/>
            </a:lvl3pPr>
            <a:lvl4pPr marL="0" indent="1828800" algn="ctr">
              <a:spcBef>
                <a:spcPct val="134000"/>
              </a:spcBef>
              <a:buSzTx/>
              <a:buNone/>
              <a:defRPr sz="3200"/>
            </a:lvl4pPr>
            <a:lvl5pPr marL="0" indent="2438400" algn="ctr">
              <a:spcBef>
                <a:spcPct val="13400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2400"/>
              <a:t>正文级别 1</a:t>
            </a:r>
            <a:endParaRPr sz="2400"/>
          </a:p>
          <a:p>
            <a:pPr lvl="1">
              <a:defRPr sz="1800"/>
            </a:pPr>
            <a:r>
              <a:rPr sz="2400"/>
              <a:t>正文级别 2</a:t>
            </a:r>
            <a:endParaRPr sz="2400"/>
          </a:p>
          <a:p>
            <a:pPr lvl="2">
              <a:defRPr sz="1800"/>
            </a:pPr>
            <a:r>
              <a:rPr sz="2400"/>
              <a:t>正文级别 3</a:t>
            </a:r>
            <a:endParaRPr sz="2400"/>
          </a:p>
          <a:p>
            <a:pPr lvl="3">
              <a:defRPr sz="1800"/>
            </a:pPr>
            <a:r>
              <a:rPr sz="2400"/>
              <a:t>正文级别 4</a:t>
            </a:r>
            <a:endParaRPr sz="2400"/>
          </a:p>
          <a:p>
            <a:pPr lvl="4">
              <a:defRPr sz="1800"/>
            </a:pPr>
            <a:r>
              <a:rPr sz="2400"/>
              <a:t>正文级别 5</a:t>
            </a:r>
            <a:endParaRPr sz="2400"/>
          </a:p>
        </p:txBody>
      </p:sp>
      <p:grpSp>
        <p:nvGrpSpPr>
          <p:cNvPr id="4" name="组合 3"/>
          <p:cNvGrpSpPr/>
          <p:nvPr/>
        </p:nvGrpSpPr>
        <p:grpSpPr>
          <a:xfrm>
            <a:off x="10486329" y="169053"/>
            <a:ext cx="1513605" cy="456272"/>
            <a:chOff x="468128" y="370735"/>
            <a:chExt cx="1135204" cy="341359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670" y="370735"/>
              <a:ext cx="490406" cy="177473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28" y="558194"/>
              <a:ext cx="1135204" cy="153900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>
    <p:wipe dir="d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  <a:endParaRPr sz="4400"/>
          </a:p>
        </p:txBody>
      </p:sp>
      <p:sp>
        <p:nvSpPr>
          <p:cNvPr id="30" name="Shape 30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  <a:endParaRPr sz="3200"/>
          </a:p>
        </p:txBody>
      </p:sp>
    </p:spTree>
  </p:cSld>
  <p:clrMapOvr>
    <a:masterClrMapping/>
  </p:clrMapOvr>
  <p:transition spd="med"/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 hasCustomPrompt="1"/>
          </p:nvPr>
        </p:nvSpPr>
        <p:spPr>
          <a:xfrm>
            <a:off x="8724900" y="364968"/>
            <a:ext cx="2628900" cy="649303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  <a:endParaRPr sz="4400"/>
          </a:p>
        </p:txBody>
      </p:sp>
      <p:sp>
        <p:nvSpPr>
          <p:cNvPr id="33" name="Shape 33"/>
          <p:cNvSpPr>
            <a:spLocks noGrp="1"/>
          </p:cNvSpPr>
          <p:nvPr>
            <p:ph type="body" idx="1" hasCustomPrompt="1"/>
          </p:nvPr>
        </p:nvSpPr>
        <p:spPr>
          <a:xfrm>
            <a:off x="838200" y="364968"/>
            <a:ext cx="7683500" cy="649303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  <a:endParaRPr sz="3200"/>
          </a:p>
        </p:txBody>
      </p:sp>
    </p:spTree>
  </p:cSld>
  <p:clrMapOvr>
    <a:masterClrMapping/>
  </p:clrMapOvr>
  <p:transition spd="med"/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17600" y="8496111"/>
            <a:ext cx="3657600" cy="488038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384800" y="8496111"/>
            <a:ext cx="5486400" cy="4880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80800" y="8496111"/>
            <a:ext cx="3657600" cy="488038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  <a:endParaRPr sz="4400"/>
          </a:p>
        </p:txBody>
      </p:sp>
      <p:sp>
        <p:nvSpPr>
          <p:cNvPr id="9" name="Shape 9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  <a:endParaRPr sz="3200"/>
          </a:p>
        </p:txBody>
      </p:sp>
      <p:grpSp>
        <p:nvGrpSpPr>
          <p:cNvPr id="4" name="组合 3"/>
          <p:cNvGrpSpPr/>
          <p:nvPr/>
        </p:nvGrpSpPr>
        <p:grpSpPr>
          <a:xfrm>
            <a:off x="10486329" y="169053"/>
            <a:ext cx="1513605" cy="456272"/>
            <a:chOff x="468128" y="370735"/>
            <a:chExt cx="1135204" cy="341359"/>
          </a:xfrm>
        </p:grpSpPr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670" y="370735"/>
              <a:ext cx="490406" cy="17747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28" y="558194"/>
              <a:ext cx="1135204" cy="153900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>
    <p:wipe dir="d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831849" y="0"/>
            <a:ext cx="10515601" cy="4572709"/>
          </a:xfrm>
          <a:prstGeom prst="rect">
            <a:avLst/>
          </a:prstGeom>
        </p:spPr>
        <p:txBody>
          <a:bodyPr anchor="b"/>
          <a:lstStyle>
            <a:lvl1pPr>
              <a:defRPr sz="8000"/>
            </a:lvl1pPr>
          </a:lstStyle>
          <a:p>
            <a:pPr lvl="0">
              <a:defRPr sz="1800"/>
            </a:pPr>
            <a:r>
              <a:rPr sz="6000"/>
              <a:t>标题文本</a:t>
            </a:r>
            <a:endParaRPr sz="6000"/>
          </a:p>
        </p:txBody>
      </p:sp>
      <p:sp>
        <p:nvSpPr>
          <p:cNvPr id="12" name="Shape 12"/>
          <p:cNvSpPr>
            <a:spLocks noGrp="1"/>
          </p:cNvSpPr>
          <p:nvPr>
            <p:ph type="body" idx="1" hasCustomPrompt="1"/>
          </p:nvPr>
        </p:nvSpPr>
        <p:spPr>
          <a:xfrm>
            <a:off x="831849" y="4600292"/>
            <a:ext cx="10515601" cy="225770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ct val="134000"/>
              </a:spcBef>
              <a:buSzTx/>
              <a:buNone/>
              <a:defRPr sz="3200"/>
            </a:lvl1pPr>
            <a:lvl2pPr marL="0" indent="609600">
              <a:spcBef>
                <a:spcPct val="134000"/>
              </a:spcBef>
              <a:buSzTx/>
              <a:buNone/>
              <a:defRPr sz="3200"/>
            </a:lvl2pPr>
            <a:lvl3pPr marL="0" indent="1219200">
              <a:spcBef>
                <a:spcPct val="134000"/>
              </a:spcBef>
              <a:buSzTx/>
              <a:buNone/>
              <a:defRPr sz="3200"/>
            </a:lvl3pPr>
            <a:lvl4pPr marL="0" indent="1828800">
              <a:spcBef>
                <a:spcPct val="134000"/>
              </a:spcBef>
              <a:buSzTx/>
              <a:buNone/>
              <a:defRPr sz="3200"/>
            </a:lvl4pPr>
            <a:lvl5pPr marL="0" indent="2438400">
              <a:spcBef>
                <a:spcPct val="13400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2400"/>
              <a:t>正文级别 1</a:t>
            </a:r>
            <a:endParaRPr sz="2400"/>
          </a:p>
          <a:p>
            <a:pPr lvl="1">
              <a:defRPr sz="1800"/>
            </a:pPr>
            <a:r>
              <a:rPr sz="2400"/>
              <a:t>正文级别 2</a:t>
            </a:r>
            <a:endParaRPr sz="2400"/>
          </a:p>
          <a:p>
            <a:pPr lvl="2">
              <a:defRPr sz="1800"/>
            </a:pPr>
            <a:r>
              <a:rPr sz="2400"/>
              <a:t>正文级别 3</a:t>
            </a:r>
            <a:endParaRPr sz="2400"/>
          </a:p>
          <a:p>
            <a:pPr lvl="3">
              <a:defRPr sz="1800"/>
            </a:pPr>
            <a:r>
              <a:rPr sz="2400"/>
              <a:t>正文级别 4</a:t>
            </a:r>
            <a:endParaRPr sz="2400"/>
          </a:p>
          <a:p>
            <a:pPr lvl="4">
              <a:defRPr sz="1800"/>
            </a:pPr>
            <a:r>
              <a:rPr sz="2400"/>
              <a:t>正文级别 5</a:t>
            </a:r>
            <a:endParaRPr sz="2400"/>
          </a:p>
        </p:txBody>
      </p:sp>
    </p:spTree>
  </p:cSld>
  <p:clrMapOvr>
    <a:masterClrMapping/>
  </p:clrMapOvr>
  <p:transition spd="med"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  <a:endParaRPr sz="4400"/>
          </a:p>
        </p:txBody>
      </p:sp>
      <p:sp>
        <p:nvSpPr>
          <p:cNvPr id="15" name="Shape 15"/>
          <p:cNvSpPr>
            <a:spLocks noGrp="1"/>
          </p:cNvSpPr>
          <p:nvPr>
            <p:ph type="body" idx="1" hasCustomPrompt="1"/>
          </p:nvPr>
        </p:nvSpPr>
        <p:spPr>
          <a:xfrm>
            <a:off x="838200" y="1829083"/>
            <a:ext cx="5156200" cy="502891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  <a:endParaRPr sz="3200"/>
          </a:p>
        </p:txBody>
      </p:sp>
      <p:grpSp>
        <p:nvGrpSpPr>
          <p:cNvPr id="4" name="组合 3"/>
          <p:cNvGrpSpPr/>
          <p:nvPr/>
        </p:nvGrpSpPr>
        <p:grpSpPr>
          <a:xfrm>
            <a:off x="10486329" y="169053"/>
            <a:ext cx="1513605" cy="456272"/>
            <a:chOff x="468128" y="370735"/>
            <a:chExt cx="1135204" cy="341359"/>
          </a:xfrm>
        </p:grpSpPr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670" y="370735"/>
              <a:ext cx="490406" cy="17747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28" y="558194"/>
              <a:ext cx="1135204" cy="153900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 hasCustomPrompt="1"/>
          </p:nvPr>
        </p:nvSpPr>
        <p:spPr>
          <a:xfrm>
            <a:off x="840316" y="364968"/>
            <a:ext cx="10515601" cy="133043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  <a:endParaRPr sz="4400"/>
          </a:p>
        </p:txBody>
      </p:sp>
      <p:sp>
        <p:nvSpPr>
          <p:cNvPr id="18" name="Shape 18"/>
          <p:cNvSpPr>
            <a:spLocks noGrp="1"/>
          </p:cNvSpPr>
          <p:nvPr>
            <p:ph type="body" idx="1" hasCustomPrompt="1"/>
          </p:nvPr>
        </p:nvSpPr>
        <p:spPr>
          <a:xfrm>
            <a:off x="840316" y="1684793"/>
            <a:ext cx="5158319" cy="8254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ct val="134000"/>
              </a:spcBef>
              <a:buSzTx/>
              <a:buNone/>
              <a:defRPr sz="3200" b="1"/>
            </a:lvl1pPr>
            <a:lvl2pPr marL="0" indent="609600">
              <a:spcBef>
                <a:spcPct val="134000"/>
              </a:spcBef>
              <a:buSzTx/>
              <a:buNone/>
              <a:defRPr sz="3200" b="1"/>
            </a:lvl2pPr>
            <a:lvl3pPr marL="0" indent="1219200">
              <a:spcBef>
                <a:spcPct val="134000"/>
              </a:spcBef>
              <a:buSzTx/>
              <a:buNone/>
              <a:defRPr sz="3200" b="1"/>
            </a:lvl3pPr>
            <a:lvl4pPr marL="0" indent="1828800">
              <a:spcBef>
                <a:spcPct val="134000"/>
              </a:spcBef>
              <a:buSzTx/>
              <a:buNone/>
              <a:defRPr sz="3200" b="1"/>
            </a:lvl4pPr>
            <a:lvl5pPr marL="0" indent="2438400">
              <a:spcBef>
                <a:spcPct val="134000"/>
              </a:spcBef>
              <a:buSzTx/>
              <a:buNone/>
              <a:defRPr sz="3200" b="1"/>
            </a:lvl5pPr>
          </a:lstStyle>
          <a:p>
            <a:pPr lvl="0">
              <a:defRPr sz="1800" b="0"/>
            </a:pPr>
            <a:r>
              <a:rPr sz="2400" b="1"/>
              <a:t>正文级别 1</a:t>
            </a:r>
            <a:endParaRPr sz="2400" b="1"/>
          </a:p>
          <a:p>
            <a:pPr lvl="1">
              <a:defRPr sz="1800" b="0"/>
            </a:pPr>
            <a:r>
              <a:rPr sz="2400" b="1"/>
              <a:t>正文级别 2</a:t>
            </a:r>
            <a:endParaRPr sz="2400" b="1"/>
          </a:p>
          <a:p>
            <a:pPr lvl="2">
              <a:defRPr sz="1800" b="0"/>
            </a:pPr>
            <a:r>
              <a:rPr sz="2400" b="1"/>
              <a:t>正文级别 3</a:t>
            </a:r>
            <a:endParaRPr sz="2400" b="1"/>
          </a:p>
          <a:p>
            <a:pPr lvl="3">
              <a:defRPr sz="1800" b="0"/>
            </a:pPr>
            <a:r>
              <a:rPr sz="2400" b="1"/>
              <a:t>正文级别 4</a:t>
            </a:r>
            <a:endParaRPr sz="2400" b="1"/>
          </a:p>
          <a:p>
            <a:pPr lvl="4">
              <a:defRPr sz="1800" b="0"/>
            </a:pPr>
            <a:r>
              <a:rPr sz="2400" b="1"/>
              <a:t>正文级别 5</a:t>
            </a:r>
            <a:endParaRPr sz="2400" b="1"/>
          </a:p>
        </p:txBody>
      </p:sp>
      <p:grpSp>
        <p:nvGrpSpPr>
          <p:cNvPr id="4" name="组合 3"/>
          <p:cNvGrpSpPr/>
          <p:nvPr/>
        </p:nvGrpSpPr>
        <p:grpSpPr>
          <a:xfrm>
            <a:off x="10486329" y="169053"/>
            <a:ext cx="1513605" cy="456272"/>
            <a:chOff x="468128" y="370735"/>
            <a:chExt cx="1135204" cy="341359"/>
          </a:xfrm>
        </p:grpSpPr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670" y="370735"/>
              <a:ext cx="490406" cy="17747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28" y="558194"/>
              <a:ext cx="1135204" cy="153900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 hasCustomPrompt="1"/>
          </p:nvPr>
        </p:nvSpPr>
        <p:spPr>
          <a:xfrm>
            <a:off x="838200" y="364968"/>
            <a:ext cx="10515600" cy="133043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  <a:endParaRPr sz="4400"/>
          </a:p>
        </p:txBody>
      </p:sp>
      <p:grpSp>
        <p:nvGrpSpPr>
          <p:cNvPr id="3" name="组合 2"/>
          <p:cNvGrpSpPr/>
          <p:nvPr/>
        </p:nvGrpSpPr>
        <p:grpSpPr>
          <a:xfrm>
            <a:off x="10486329" y="169053"/>
            <a:ext cx="1513605" cy="456272"/>
            <a:chOff x="468128" y="370735"/>
            <a:chExt cx="1135204" cy="341359"/>
          </a:xfrm>
        </p:grpSpPr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670" y="370735"/>
              <a:ext cx="490406" cy="177473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28" y="558194"/>
              <a:ext cx="1135204" cy="153900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>
    <p:wipe dir="d"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 hasCustomPrompt="1"/>
          </p:nvPr>
        </p:nvSpPr>
        <p:spPr>
          <a:xfrm>
            <a:off x="840316" y="0"/>
            <a:ext cx="3932768" cy="2062493"/>
          </a:xfrm>
          <a:prstGeom prst="rect">
            <a:avLst/>
          </a:prstGeom>
        </p:spPr>
        <p:txBody>
          <a:bodyPr anchor="b"/>
          <a:lstStyle>
            <a:lvl1pPr>
              <a:defRPr sz="4265"/>
            </a:lvl1pPr>
          </a:lstStyle>
          <a:p>
            <a:pPr lvl="0">
              <a:defRPr sz="1800"/>
            </a:pPr>
            <a:r>
              <a:rPr sz="3200"/>
              <a:t>标题文本</a:t>
            </a:r>
            <a:endParaRPr sz="3200"/>
          </a:p>
        </p:txBody>
      </p:sp>
      <p:sp>
        <p:nvSpPr>
          <p:cNvPr id="24" name="Shape 24"/>
          <p:cNvSpPr>
            <a:spLocks noGrp="1"/>
          </p:cNvSpPr>
          <p:nvPr>
            <p:ph type="body" idx="1" hasCustomPrompt="1"/>
          </p:nvPr>
        </p:nvSpPr>
        <p:spPr>
          <a:xfrm>
            <a:off x="5183716" y="988808"/>
            <a:ext cx="6172201" cy="58691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  <a:endParaRPr sz="3200"/>
          </a:p>
        </p:txBody>
      </p:sp>
    </p:spTree>
  </p:cSld>
  <p:clrMapOvr>
    <a:masterClrMapping/>
  </p:clrMapOvr>
  <p:transition spd="med"/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 hasCustomPrompt="1"/>
          </p:nvPr>
        </p:nvSpPr>
        <p:spPr>
          <a:xfrm>
            <a:off x="840316" y="0"/>
            <a:ext cx="3932768" cy="2062493"/>
          </a:xfrm>
          <a:prstGeom prst="rect">
            <a:avLst/>
          </a:prstGeom>
        </p:spPr>
        <p:txBody>
          <a:bodyPr anchor="b"/>
          <a:lstStyle>
            <a:lvl1pPr>
              <a:defRPr sz="4265"/>
            </a:lvl1pPr>
          </a:lstStyle>
          <a:p>
            <a:pPr lvl="0">
              <a:defRPr sz="1800"/>
            </a:pPr>
            <a:r>
              <a:rPr sz="3200"/>
              <a:t>标题文本</a:t>
            </a:r>
            <a:endParaRPr sz="3200"/>
          </a:p>
        </p:txBody>
      </p:sp>
      <p:sp>
        <p:nvSpPr>
          <p:cNvPr id="27" name="Shape 27"/>
          <p:cNvSpPr>
            <a:spLocks noGrp="1"/>
          </p:cNvSpPr>
          <p:nvPr>
            <p:ph type="body" idx="1" hasCustomPrompt="1"/>
          </p:nvPr>
        </p:nvSpPr>
        <p:spPr>
          <a:xfrm>
            <a:off x="840316" y="2062493"/>
            <a:ext cx="3932768" cy="479550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None/>
              <a:defRPr sz="2135"/>
            </a:lvl1pPr>
            <a:lvl2pPr marL="0" indent="609600">
              <a:spcBef>
                <a:spcPts val="400"/>
              </a:spcBef>
              <a:buSzTx/>
              <a:buNone/>
              <a:defRPr sz="2135"/>
            </a:lvl2pPr>
            <a:lvl3pPr marL="0" indent="1219200">
              <a:spcBef>
                <a:spcPts val="400"/>
              </a:spcBef>
              <a:buSzTx/>
              <a:buNone/>
              <a:defRPr sz="2135"/>
            </a:lvl3pPr>
            <a:lvl4pPr marL="0" indent="1828800">
              <a:spcBef>
                <a:spcPts val="400"/>
              </a:spcBef>
              <a:buSzTx/>
              <a:buNone/>
              <a:defRPr sz="2135"/>
            </a:lvl4pPr>
            <a:lvl5pPr marL="0" indent="2438400">
              <a:spcBef>
                <a:spcPts val="400"/>
              </a:spcBef>
              <a:buSzTx/>
              <a:buNone/>
              <a:defRPr sz="2135"/>
            </a:lvl5pPr>
          </a:lstStyle>
          <a:p>
            <a:pPr lvl="0">
              <a:defRPr sz="1800"/>
            </a:pPr>
            <a:r>
              <a:rPr sz="1600"/>
              <a:t>正文级别 1</a:t>
            </a:r>
            <a:endParaRPr sz="1600"/>
          </a:p>
          <a:p>
            <a:pPr lvl="1">
              <a:defRPr sz="1800"/>
            </a:pPr>
            <a:r>
              <a:rPr sz="1600"/>
              <a:t>正文级别 2</a:t>
            </a:r>
            <a:endParaRPr sz="1600"/>
          </a:p>
          <a:p>
            <a:pPr lvl="2">
              <a:defRPr sz="1800"/>
            </a:pPr>
            <a:r>
              <a:rPr sz="1600"/>
              <a:t>正文级别 3</a:t>
            </a:r>
            <a:endParaRPr sz="1600"/>
          </a:p>
          <a:p>
            <a:pPr lvl="3">
              <a:defRPr sz="1800"/>
            </a:pPr>
            <a:r>
              <a:rPr sz="1600"/>
              <a:t>正文级别 4</a:t>
            </a:r>
            <a:endParaRPr sz="1600"/>
          </a:p>
          <a:p>
            <a:pPr lvl="4">
              <a:defRPr sz="1800"/>
            </a:pPr>
            <a:r>
              <a:rPr sz="1600"/>
              <a:t>正文级别 5</a:t>
            </a:r>
            <a:endParaRPr sz="1600"/>
          </a:p>
        </p:txBody>
      </p:sp>
    </p:spTree>
  </p:cSld>
  <p:clrMapOvr>
    <a:masterClrMapping/>
  </p:clrMapOvr>
  <p:transition spd="med"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EE256"/>
            </a:gs>
            <a:gs pos="100000">
              <a:srgbClr val="52762D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4968"/>
            <a:ext cx="10515600" cy="1464115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pPr lvl="0">
              <a:defRPr sz="1800"/>
            </a:pPr>
            <a:r>
              <a:rPr sz="4400"/>
              <a:t>标题文本</a:t>
            </a:r>
            <a:endParaRPr sz="4400"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9083"/>
            <a:ext cx="10515600" cy="5028917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  <a:endParaRPr sz="3200"/>
          </a:p>
        </p:txBody>
      </p:sp>
      <p:grpSp>
        <p:nvGrpSpPr>
          <p:cNvPr id="7" name="组合 6"/>
          <p:cNvGrpSpPr/>
          <p:nvPr/>
        </p:nvGrpSpPr>
        <p:grpSpPr>
          <a:xfrm>
            <a:off x="9934625" y="169053"/>
            <a:ext cx="1910773" cy="575997"/>
            <a:chOff x="468128" y="370735"/>
            <a:chExt cx="1135204" cy="341359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670" y="370735"/>
              <a:ext cx="490406" cy="17747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28" y="558194"/>
              <a:ext cx="1135204" cy="15390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wipe dir="d"/>
  </p:transition>
  <p:hf sldNum="0" hdr="0" ftr="0" dt="0"/>
  <p:txStyles>
    <p:titleStyle>
      <a:lvl1pPr algn="ctr">
        <a:defRPr sz="5865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indent="457200"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indent="914400"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indent="1371600"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indent="1828800"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57200" indent="-457200">
        <a:spcBef>
          <a:spcPct val="187000"/>
        </a:spcBef>
        <a:buSzPct val="100000"/>
        <a:buChar char="•"/>
        <a:defRPr sz="4265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1044575" indent="-434975">
        <a:spcBef>
          <a:spcPct val="187000"/>
        </a:spcBef>
        <a:buSzPct val="100000"/>
        <a:buChar char="–"/>
        <a:defRPr sz="4265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625600" indent="-406400">
        <a:spcBef>
          <a:spcPct val="187000"/>
        </a:spcBef>
        <a:buSzPct val="100000"/>
        <a:buChar char="•"/>
        <a:defRPr sz="4265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2316480" indent="-487680">
        <a:spcBef>
          <a:spcPct val="187000"/>
        </a:spcBef>
        <a:buSzPct val="100000"/>
        <a:buChar char="–"/>
        <a:defRPr sz="4265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926080" indent="-487680">
        <a:spcBef>
          <a:spcPct val="187000"/>
        </a:spcBef>
        <a:buSzPct val="100000"/>
        <a:buChar char="»"/>
        <a:defRPr sz="4265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3589655" indent="-541655">
        <a:spcBef>
          <a:spcPct val="187000"/>
        </a:spcBef>
        <a:buSzPct val="100000"/>
        <a:buChar char="•"/>
        <a:defRPr sz="4265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4199255" indent="-541655">
        <a:spcBef>
          <a:spcPct val="187000"/>
        </a:spcBef>
        <a:buSzPct val="100000"/>
        <a:buChar char="•"/>
        <a:defRPr sz="4265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4808855" indent="-541655">
        <a:spcBef>
          <a:spcPct val="187000"/>
        </a:spcBef>
        <a:buSzPct val="100000"/>
        <a:buChar char="•"/>
        <a:defRPr sz="4265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5418455" indent="-541655">
        <a:spcBef>
          <a:spcPct val="187000"/>
        </a:spcBef>
        <a:buSzPct val="100000"/>
        <a:buChar char="•"/>
        <a:defRPr sz="4265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1pPr>
      <a:lvl2pPr indent="609600" algn="r">
        <a:defRPr sz="16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2pPr>
      <a:lvl3pPr indent="1219200" algn="r">
        <a:defRPr sz="16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3pPr>
      <a:lvl4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4pPr>
      <a:lvl5pPr indent="2438400" algn="r">
        <a:defRPr sz="16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5pPr>
      <a:lvl6pPr indent="3048000" algn="r">
        <a:defRPr sz="16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6pPr>
      <a:lvl7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7pPr>
      <a:lvl8pPr indent="4267200" algn="r">
        <a:defRPr sz="16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8pPr>
      <a:lvl9pPr indent="4876800" algn="r">
        <a:defRPr sz="16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jpe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95706" y="13334"/>
            <a:ext cx="10502899" cy="742046"/>
          </a:xfrm>
          <a:prstGeom prst="rect">
            <a:avLst/>
          </a:prstGeom>
          <a:solidFill>
            <a:srgbClr val="99D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61991"/>
            <a:ext cx="12192000" cy="9836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第八单元　近代经济、社会生活与教育文化事业的发展</a:t>
            </a:r>
            <a:endParaRPr lang="zh-CN" altLang="en-US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黑体 Std R" pitchFamily="34" charset="-122"/>
              <a:ea typeface="Adobe 黑体 Std R" pitchFamily="34" charset="-122"/>
              <a:cs typeface="宋体" panose="02010600030101010101" pitchFamily="2" charset="-122"/>
            </a:endParaRPr>
          </a:p>
        </p:txBody>
      </p:sp>
      <p:pic>
        <p:nvPicPr>
          <p:cNvPr id="8" name="MK14.jpg" descr="id:2147496687;FounderCES"/>
          <p:cNvPicPr/>
          <p:nvPr/>
        </p:nvPicPr>
        <p:blipFill>
          <a:blip r:embed="rId1"/>
          <a:stretch>
            <a:fillRect/>
          </a:stretch>
        </p:blipFill>
        <p:spPr>
          <a:xfrm>
            <a:off x="429232" y="2330350"/>
            <a:ext cx="11395558" cy="2446302"/>
          </a:xfrm>
          <a:prstGeom prst="rect">
            <a:avLst/>
          </a:prstGeom>
        </p:spPr>
      </p:pic>
      <p:pic>
        <p:nvPicPr>
          <p:cNvPr id="12" name="时空坐标_1.jpg" descr="id:2147493357;FounderCES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472" y="1434380"/>
            <a:ext cx="2401432" cy="471346"/>
          </a:xfrm>
          <a:prstGeom prst="rect">
            <a:avLst/>
          </a:prstGeom>
        </p:spPr>
      </p:pic>
    </p:spTree>
  </p:cSld>
  <p:clrMapOvr>
    <a:masterClrMapping/>
  </p:clrMapOvr>
  <p:transition spd="med" advClick="0" advTm="2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矩形 126"/>
          <p:cNvSpPr/>
          <p:nvPr/>
        </p:nvSpPr>
        <p:spPr>
          <a:xfrm>
            <a:off x="0" y="2861129"/>
            <a:ext cx="1695450" cy="800100"/>
          </a:xfrm>
          <a:prstGeom prst="rect">
            <a:avLst/>
          </a:prstGeom>
          <a:solidFill>
            <a:srgbClr val="E27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321929" y="1485908"/>
            <a:ext cx="962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kern="0" dirty="0">
                <a:cs typeface="+mn-ea"/>
                <a:sym typeface="+mn-lt"/>
              </a:rPr>
              <a:t>考点</a:t>
            </a:r>
            <a:r>
              <a:rPr lang="en-US" altLang="zh-CN" sz="2400" kern="0" dirty="0">
                <a:cs typeface="+mn-ea"/>
                <a:sym typeface="+mn-lt"/>
              </a:rPr>
              <a:t>1</a:t>
            </a:r>
            <a:endParaRPr lang="zh-CN" altLang="en-US" sz="2400" kern="0" dirty="0">
              <a:cs typeface="+mn-ea"/>
              <a:sym typeface="+mn-lt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311057" y="2250790"/>
            <a:ext cx="962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kern="0" dirty="0">
                <a:cs typeface="+mn-ea"/>
                <a:sym typeface="+mn-lt"/>
              </a:rPr>
              <a:t>考点</a:t>
            </a:r>
            <a:r>
              <a:rPr lang="en-US" altLang="zh-CN" sz="2400" kern="0" dirty="0">
                <a:cs typeface="+mn-ea"/>
                <a:sym typeface="+mn-lt"/>
              </a:rPr>
              <a:t>2</a:t>
            </a:r>
            <a:endParaRPr lang="zh-CN" altLang="en-US" sz="2400" kern="0" dirty="0">
              <a:cs typeface="+mn-ea"/>
              <a:sym typeface="+mn-lt"/>
            </a:endParaRPr>
          </a:p>
        </p:txBody>
      </p:sp>
      <p:grpSp>
        <p:nvGrpSpPr>
          <p:cNvPr id="2" name="组合 13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133" name="直接连接符 132"/>
            <p:cNvCxnSpPr/>
            <p:nvPr/>
          </p:nvCxnSpPr>
          <p:spPr>
            <a:xfrm>
              <a:off x="1689100" y="0"/>
              <a:ext cx="0" cy="685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0" y="742045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0" y="2095500"/>
              <a:ext cx="16891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0" y="2870200"/>
              <a:ext cx="16891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1689101" y="-1"/>
            <a:ext cx="10502899" cy="742046"/>
          </a:xfrm>
          <a:prstGeom prst="rect">
            <a:avLst/>
          </a:prstGeom>
          <a:solidFill>
            <a:srgbClr val="E27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38475" y="196798"/>
            <a:ext cx="2926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教育文化事业的发展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-10242" y="1329174"/>
            <a:ext cx="16891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37"/>
          <p:cNvGrpSpPr/>
          <p:nvPr/>
        </p:nvGrpSpPr>
        <p:grpSpPr>
          <a:xfrm>
            <a:off x="33453" y="118328"/>
            <a:ext cx="1640020" cy="507347"/>
            <a:chOff x="33453" y="118328"/>
            <a:chExt cx="1640020" cy="507347"/>
          </a:xfrm>
        </p:grpSpPr>
        <p:sp>
          <p:nvSpPr>
            <p:cNvPr id="160" name="文本框 159"/>
            <p:cNvSpPr txBox="1"/>
            <p:nvPr/>
          </p:nvSpPr>
          <p:spPr>
            <a:xfrm>
              <a:off x="507812" y="165300"/>
              <a:ext cx="116566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chemeClr val="accent2"/>
                  </a:solidFill>
                  <a:cs typeface="+mn-ea"/>
                </a:defRPr>
              </a:lvl1pPr>
            </a:lstStyle>
            <a:p>
              <a:r>
                <a:rPr lang="zh-CN" altLang="en-US" dirty="0">
                  <a:solidFill>
                    <a:srgbClr val="FF0000"/>
                  </a:solidFill>
                  <a:sym typeface="+mn-lt"/>
                </a:rPr>
                <a:t>考点通</a:t>
              </a:r>
              <a:endParaRPr lang="zh-CN" altLang="en-US" dirty="0">
                <a:solidFill>
                  <a:srgbClr val="FF0000"/>
                </a:solidFill>
                <a:sym typeface="+mn-lt"/>
              </a:endParaRPr>
            </a:p>
          </p:txBody>
        </p:sp>
        <p:pic>
          <p:nvPicPr>
            <p:cNvPr id="2051" name="Picture 3" descr="C:\Users\lenovo\Desktop\1212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3453" y="118328"/>
              <a:ext cx="555625" cy="500063"/>
            </a:xfrm>
            <a:prstGeom prst="rect">
              <a:avLst/>
            </a:prstGeom>
            <a:noFill/>
          </p:spPr>
        </p:pic>
      </p:grpSp>
      <p:cxnSp>
        <p:nvCxnSpPr>
          <p:cNvPr id="21" name="直接连接符 20"/>
          <p:cNvCxnSpPr/>
          <p:nvPr/>
        </p:nvCxnSpPr>
        <p:spPr>
          <a:xfrm>
            <a:off x="0" y="3639820"/>
            <a:ext cx="16891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128"/>
          <p:cNvSpPr txBox="1"/>
          <p:nvPr/>
        </p:nvSpPr>
        <p:spPr>
          <a:xfrm>
            <a:off x="292007" y="3020410"/>
            <a:ext cx="962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kern="0" dirty="0">
                <a:solidFill>
                  <a:schemeClr val="bg1"/>
                </a:solidFill>
                <a:cs typeface="+mn-ea"/>
                <a:sym typeface="+mn-lt"/>
              </a:rPr>
              <a:t>考点</a:t>
            </a:r>
            <a:r>
              <a:rPr lang="en-US" altLang="zh-CN" sz="2400" kern="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4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1944914" y="1201055"/>
          <a:ext cx="9681028" cy="4430487"/>
        </p:xfrm>
        <a:graphic>
          <a:graphicData uri="http://schemas.openxmlformats.org/drawingml/2006/table">
            <a:tbl>
              <a:tblPr/>
              <a:tblGrid>
                <a:gridCol w="837922"/>
                <a:gridCol w="837922"/>
                <a:gridCol w="8005184"/>
              </a:tblGrid>
              <a:tr h="44304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20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新闻</a:t>
                      </a:r>
                      <a:endParaRPr lang="zh-CN" altLang="en-US" sz="220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20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出版</a:t>
                      </a:r>
                      <a:endParaRPr lang="zh-CN" altLang="en-US" sz="220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20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业的</a:t>
                      </a:r>
                      <a:endParaRPr lang="zh-CN" altLang="en-US" sz="220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20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发展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出版机构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的创办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①</a:t>
                      </a:r>
                      <a:r>
                        <a:rPr lang="en-US" sz="2200" kern="100" dirty="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1897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年在上海创办的</a:t>
                      </a:r>
                      <a:r>
                        <a:rPr lang="zh-CN" sz="2200" kern="100" dirty="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商务印书馆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是</a:t>
                      </a:r>
                      <a:r>
                        <a:rPr lang="zh-CN" sz="2200" kern="100" dirty="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近代中国人创办的第一个也是规模最大的文化出版机构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。它编辑出版多种中小学教科书、字典和大批文化学术著作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促进了文化事业的发展。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②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中华书局、开明书店、生活书店等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也是当时有影响的出版机构。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③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中国共产党在解放区创办的</a:t>
                      </a:r>
                      <a:r>
                        <a:rPr lang="zh-CN" sz="2200" kern="100" dirty="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新华书店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成为出版发行进步书刊的重要阵地。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矩形 126"/>
          <p:cNvSpPr/>
          <p:nvPr/>
        </p:nvSpPr>
        <p:spPr>
          <a:xfrm>
            <a:off x="0" y="2861129"/>
            <a:ext cx="1695450" cy="800100"/>
          </a:xfrm>
          <a:prstGeom prst="rect">
            <a:avLst/>
          </a:prstGeom>
          <a:solidFill>
            <a:srgbClr val="E27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321929" y="1485908"/>
            <a:ext cx="962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kern="0" dirty="0">
                <a:cs typeface="+mn-ea"/>
                <a:sym typeface="+mn-lt"/>
              </a:rPr>
              <a:t>考点</a:t>
            </a:r>
            <a:r>
              <a:rPr lang="en-US" altLang="zh-CN" sz="2400" kern="0" dirty="0">
                <a:cs typeface="+mn-ea"/>
                <a:sym typeface="+mn-lt"/>
              </a:rPr>
              <a:t>1</a:t>
            </a:r>
            <a:endParaRPr lang="zh-CN" altLang="en-US" sz="2400" kern="0" dirty="0">
              <a:cs typeface="+mn-ea"/>
              <a:sym typeface="+mn-lt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311057" y="2250790"/>
            <a:ext cx="962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kern="0" dirty="0">
                <a:cs typeface="+mn-ea"/>
                <a:sym typeface="+mn-lt"/>
              </a:rPr>
              <a:t>考点</a:t>
            </a:r>
            <a:r>
              <a:rPr lang="en-US" altLang="zh-CN" sz="2400" kern="0" dirty="0">
                <a:cs typeface="+mn-ea"/>
                <a:sym typeface="+mn-lt"/>
              </a:rPr>
              <a:t>2</a:t>
            </a:r>
            <a:endParaRPr lang="zh-CN" altLang="en-US" sz="2400" kern="0" dirty="0">
              <a:cs typeface="+mn-ea"/>
              <a:sym typeface="+mn-lt"/>
            </a:endParaRPr>
          </a:p>
        </p:txBody>
      </p:sp>
      <p:grpSp>
        <p:nvGrpSpPr>
          <p:cNvPr id="2" name="组合 13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133" name="直接连接符 132"/>
            <p:cNvCxnSpPr/>
            <p:nvPr/>
          </p:nvCxnSpPr>
          <p:spPr>
            <a:xfrm>
              <a:off x="1689100" y="0"/>
              <a:ext cx="0" cy="685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0" y="742045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0" y="2095500"/>
              <a:ext cx="16891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0" y="2870200"/>
              <a:ext cx="16891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1689101" y="-1"/>
            <a:ext cx="10502899" cy="742046"/>
          </a:xfrm>
          <a:prstGeom prst="rect">
            <a:avLst/>
          </a:prstGeom>
          <a:solidFill>
            <a:srgbClr val="E27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38475" y="196798"/>
            <a:ext cx="2926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教育文化事业的发展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-10242" y="1329174"/>
            <a:ext cx="16891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37"/>
          <p:cNvGrpSpPr/>
          <p:nvPr/>
        </p:nvGrpSpPr>
        <p:grpSpPr>
          <a:xfrm>
            <a:off x="33453" y="118328"/>
            <a:ext cx="1640020" cy="507347"/>
            <a:chOff x="33453" y="118328"/>
            <a:chExt cx="1640020" cy="507347"/>
          </a:xfrm>
        </p:grpSpPr>
        <p:sp>
          <p:nvSpPr>
            <p:cNvPr id="160" name="文本框 159"/>
            <p:cNvSpPr txBox="1"/>
            <p:nvPr/>
          </p:nvSpPr>
          <p:spPr>
            <a:xfrm>
              <a:off x="507812" y="165300"/>
              <a:ext cx="116566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chemeClr val="accent2"/>
                  </a:solidFill>
                  <a:cs typeface="+mn-ea"/>
                </a:defRPr>
              </a:lvl1pPr>
            </a:lstStyle>
            <a:p>
              <a:r>
                <a:rPr lang="zh-CN" altLang="en-US" dirty="0">
                  <a:solidFill>
                    <a:srgbClr val="FF0000"/>
                  </a:solidFill>
                  <a:sym typeface="+mn-lt"/>
                </a:rPr>
                <a:t>考点通</a:t>
              </a:r>
              <a:endParaRPr lang="zh-CN" altLang="en-US" dirty="0">
                <a:solidFill>
                  <a:srgbClr val="FF0000"/>
                </a:solidFill>
                <a:sym typeface="+mn-lt"/>
              </a:endParaRPr>
            </a:p>
          </p:txBody>
        </p:sp>
        <p:pic>
          <p:nvPicPr>
            <p:cNvPr id="2051" name="Picture 3" descr="C:\Users\lenovo\Desktop\1212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3453" y="118328"/>
              <a:ext cx="555625" cy="500063"/>
            </a:xfrm>
            <a:prstGeom prst="rect">
              <a:avLst/>
            </a:prstGeom>
            <a:noFill/>
          </p:spPr>
        </p:pic>
      </p:grpSp>
      <p:cxnSp>
        <p:nvCxnSpPr>
          <p:cNvPr id="21" name="直接连接符 20"/>
          <p:cNvCxnSpPr/>
          <p:nvPr/>
        </p:nvCxnSpPr>
        <p:spPr>
          <a:xfrm>
            <a:off x="0" y="3639820"/>
            <a:ext cx="16891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128"/>
          <p:cNvSpPr txBox="1"/>
          <p:nvPr/>
        </p:nvSpPr>
        <p:spPr>
          <a:xfrm>
            <a:off x="292007" y="3020410"/>
            <a:ext cx="962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kern="0" dirty="0">
                <a:solidFill>
                  <a:schemeClr val="bg1"/>
                </a:solidFill>
                <a:cs typeface="+mn-ea"/>
                <a:sym typeface="+mn-lt"/>
              </a:rPr>
              <a:t>考点</a:t>
            </a:r>
            <a:r>
              <a:rPr lang="en-US" altLang="zh-CN" sz="2400" kern="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4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814285" y="849926"/>
          <a:ext cx="10085698" cy="5456406"/>
        </p:xfrm>
        <a:graphic>
          <a:graphicData uri="http://schemas.openxmlformats.org/drawingml/2006/table">
            <a:tbl>
              <a:tblPr/>
              <a:tblGrid>
                <a:gridCol w="757395"/>
                <a:gridCol w="1054414"/>
                <a:gridCol w="1024713"/>
                <a:gridCol w="1559345"/>
                <a:gridCol w="1292029"/>
                <a:gridCol w="4397802"/>
              </a:tblGrid>
              <a:tr h="792976">
                <a:tc row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文学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艺术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的成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就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文学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20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世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纪初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以后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20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世纪初以后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中国文艺创作空前繁荣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成就突出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涌现出一批优秀作品。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①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鲁迅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: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白话小说《</a:t>
                      </a:r>
                      <a:r>
                        <a:rPr lang="zh-CN" sz="2200" kern="100" dirty="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狂人日记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》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无情批判吃人的封建礼教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成为一篇讨伐封建主义的檄文。《</a:t>
                      </a:r>
                      <a:r>
                        <a:rPr lang="zh-CN" sz="2200" kern="100" dirty="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阿</a:t>
                      </a:r>
                      <a:r>
                        <a:rPr lang="en-US" sz="2200" kern="100" dirty="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Q</a:t>
                      </a:r>
                      <a:r>
                        <a:rPr lang="zh-CN" sz="2200" kern="100" dirty="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正传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》深刻解剖了整个民族的精神弱点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成为批判国民性问题的经典之作。鲁迅的杂文思想深刻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语言犀利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是中国文学史上的辉煌篇章。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②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郭沫若的《女神》、茅盾的《子夜》、曹禺的《雷雨》、巴金的《家》、老舍的《骆驼祥子》等也是著名的文学作品。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264325">
                <a:tc vMerge="1">
                  <a:tcPr/>
                </a:tc>
                <a:tc vMerge="1">
                  <a:tcPr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革命</a:t>
                      </a:r>
                      <a:endParaRPr lang="zh-CN" sz="2200" kern="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文学</a:t>
                      </a:r>
                      <a:endParaRPr lang="zh-CN" sz="2200" kern="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1942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年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毛泽东在延安文艺座谈会上发表重要讲话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提出文艺为工农兵服务的方针。解放区的文艺工作者深入工农群众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创造出一批优秀文艺作品。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720395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代表人</a:t>
                      </a:r>
                      <a:endParaRPr lang="zh-CN" sz="2200" kern="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物及</a:t>
                      </a:r>
                      <a:endParaRPr lang="zh-CN" sz="2200" kern="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作品</a:t>
                      </a:r>
                      <a:endParaRPr lang="zh-CN" sz="2200" kern="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赵树理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《小二黑结婚》《李有才板话》。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371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丁玲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《太阳照在桑干河上》。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257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周立波</a:t>
                      </a:r>
                      <a:endParaRPr lang="zh-CN" sz="2200" kern="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《暴风骤雨》。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矩形 126"/>
          <p:cNvSpPr/>
          <p:nvPr/>
        </p:nvSpPr>
        <p:spPr>
          <a:xfrm>
            <a:off x="0" y="2861129"/>
            <a:ext cx="1695450" cy="800100"/>
          </a:xfrm>
          <a:prstGeom prst="rect">
            <a:avLst/>
          </a:prstGeom>
          <a:solidFill>
            <a:srgbClr val="E27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321929" y="1485908"/>
            <a:ext cx="962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kern="0" dirty="0">
                <a:cs typeface="+mn-ea"/>
                <a:sym typeface="+mn-lt"/>
              </a:rPr>
              <a:t>考点</a:t>
            </a:r>
            <a:r>
              <a:rPr lang="en-US" altLang="zh-CN" sz="2400" kern="0" dirty="0">
                <a:cs typeface="+mn-ea"/>
                <a:sym typeface="+mn-lt"/>
              </a:rPr>
              <a:t>1</a:t>
            </a:r>
            <a:endParaRPr lang="zh-CN" altLang="en-US" sz="2400" kern="0" dirty="0">
              <a:cs typeface="+mn-ea"/>
              <a:sym typeface="+mn-lt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311057" y="2250790"/>
            <a:ext cx="962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kern="0" dirty="0">
                <a:cs typeface="+mn-ea"/>
                <a:sym typeface="+mn-lt"/>
              </a:rPr>
              <a:t>考点</a:t>
            </a:r>
            <a:r>
              <a:rPr lang="en-US" altLang="zh-CN" sz="2400" kern="0" dirty="0">
                <a:cs typeface="+mn-ea"/>
                <a:sym typeface="+mn-lt"/>
              </a:rPr>
              <a:t>2</a:t>
            </a:r>
            <a:endParaRPr lang="zh-CN" altLang="en-US" sz="2400" kern="0" dirty="0">
              <a:cs typeface="+mn-ea"/>
              <a:sym typeface="+mn-lt"/>
            </a:endParaRPr>
          </a:p>
        </p:txBody>
      </p:sp>
      <p:grpSp>
        <p:nvGrpSpPr>
          <p:cNvPr id="2" name="组合 13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133" name="直接连接符 132"/>
            <p:cNvCxnSpPr/>
            <p:nvPr/>
          </p:nvCxnSpPr>
          <p:spPr>
            <a:xfrm>
              <a:off x="1689100" y="0"/>
              <a:ext cx="0" cy="685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0" y="742045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0" y="2095500"/>
              <a:ext cx="16891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0" y="2870200"/>
              <a:ext cx="16891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1689101" y="-1"/>
            <a:ext cx="10502899" cy="742046"/>
          </a:xfrm>
          <a:prstGeom prst="rect">
            <a:avLst/>
          </a:prstGeom>
          <a:solidFill>
            <a:srgbClr val="E27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38475" y="196798"/>
            <a:ext cx="2926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教育文化事业的发展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-10242" y="1329174"/>
            <a:ext cx="16891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37"/>
          <p:cNvGrpSpPr/>
          <p:nvPr/>
        </p:nvGrpSpPr>
        <p:grpSpPr>
          <a:xfrm>
            <a:off x="33453" y="118328"/>
            <a:ext cx="1640020" cy="507347"/>
            <a:chOff x="33453" y="118328"/>
            <a:chExt cx="1640020" cy="507347"/>
          </a:xfrm>
        </p:grpSpPr>
        <p:sp>
          <p:nvSpPr>
            <p:cNvPr id="160" name="文本框 159"/>
            <p:cNvSpPr txBox="1"/>
            <p:nvPr/>
          </p:nvSpPr>
          <p:spPr>
            <a:xfrm>
              <a:off x="507812" y="165300"/>
              <a:ext cx="116566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chemeClr val="accent2"/>
                  </a:solidFill>
                  <a:cs typeface="+mn-ea"/>
                </a:defRPr>
              </a:lvl1pPr>
            </a:lstStyle>
            <a:p>
              <a:r>
                <a:rPr lang="zh-CN" altLang="en-US" dirty="0">
                  <a:solidFill>
                    <a:srgbClr val="FF0000"/>
                  </a:solidFill>
                  <a:sym typeface="+mn-lt"/>
                </a:rPr>
                <a:t>考点通</a:t>
              </a:r>
              <a:endParaRPr lang="zh-CN" altLang="en-US" dirty="0">
                <a:solidFill>
                  <a:srgbClr val="FF0000"/>
                </a:solidFill>
                <a:sym typeface="+mn-lt"/>
              </a:endParaRPr>
            </a:p>
          </p:txBody>
        </p:sp>
        <p:pic>
          <p:nvPicPr>
            <p:cNvPr id="2051" name="Picture 3" descr="C:\Users\lenovo\Desktop\1212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3453" y="118328"/>
              <a:ext cx="555625" cy="500063"/>
            </a:xfrm>
            <a:prstGeom prst="rect">
              <a:avLst/>
            </a:prstGeom>
            <a:noFill/>
          </p:spPr>
        </p:pic>
      </p:grpSp>
      <p:cxnSp>
        <p:nvCxnSpPr>
          <p:cNvPr id="21" name="直接连接符 20"/>
          <p:cNvCxnSpPr/>
          <p:nvPr/>
        </p:nvCxnSpPr>
        <p:spPr>
          <a:xfrm>
            <a:off x="0" y="3639820"/>
            <a:ext cx="16891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128"/>
          <p:cNvSpPr txBox="1"/>
          <p:nvPr/>
        </p:nvSpPr>
        <p:spPr>
          <a:xfrm>
            <a:off x="292007" y="3020410"/>
            <a:ext cx="962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kern="0" dirty="0">
                <a:solidFill>
                  <a:schemeClr val="bg1"/>
                </a:solidFill>
                <a:cs typeface="+mn-ea"/>
                <a:sym typeface="+mn-lt"/>
              </a:rPr>
              <a:t>考点</a:t>
            </a:r>
            <a:r>
              <a:rPr lang="en-US" altLang="zh-CN" sz="2400" kern="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4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785254" y="859970"/>
          <a:ext cx="10174517" cy="5816600"/>
        </p:xfrm>
        <a:graphic>
          <a:graphicData uri="http://schemas.openxmlformats.org/drawingml/2006/table">
            <a:tbl>
              <a:tblPr/>
              <a:tblGrid>
                <a:gridCol w="510856"/>
                <a:gridCol w="709521"/>
                <a:gridCol w="766281"/>
                <a:gridCol w="766282"/>
                <a:gridCol w="7421577"/>
              </a:tblGrid>
              <a:tr h="342153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文学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艺术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的成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就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绘画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齐白石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擅绘花鸟草虫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画法上工笔、写意兼长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造诣精深。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1026459">
                <a:tc vMerge="1">
                  <a:tcPr/>
                </a:tc>
                <a:tc vMerge="1"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徐悲鸿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熟悉中西画法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并以西洋写实主义的技法来改革中国画法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创作了《田横五百士》《</a:t>
                      </a:r>
                      <a:r>
                        <a:rPr lang="zh-CN" sz="2000" kern="100" dirty="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愚公移山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》等宏篇巨作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在中国画技法和意境上开辟了新时代。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342153">
                <a:tc vMerge="1"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音乐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背景</a:t>
                      </a:r>
                      <a:endParaRPr lang="zh-CN" sz="2000" kern="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抗日救亡运动的发展。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1026459">
                <a:tc vMerge="1">
                  <a:tcPr/>
                </a:tc>
                <a:tc vMerge="1"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代表人物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及作品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聂耳</a:t>
                      </a:r>
                      <a:endParaRPr lang="zh-CN" sz="2000" kern="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创作了《义勇军进行曲》《毕业歌》等名曲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谱写了时代的最强音。其中由田汉作词的《</a:t>
                      </a:r>
                      <a:r>
                        <a:rPr lang="zh-CN" sz="2000" kern="100" dirty="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义勇军进行曲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》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后来被定为中华人民共和国国歌。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4306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冼星海</a:t>
                      </a:r>
                      <a:endParaRPr lang="zh-CN" sz="2000" kern="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其在延安作曲的</a:t>
                      </a:r>
                      <a:r>
                        <a:rPr lang="zh-CN" sz="2000" kern="100" dirty="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《黄河大合唱》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气势磅礴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表现出中华民族的伟大、独立、坚强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体现了中国人民的勇敢、顽强和百折不挠的拼搏精神。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53">
                <a:tc vMerge="1"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歌剧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大型歌剧</a:t>
                      </a:r>
                      <a:r>
                        <a:rPr lang="zh-CN" sz="2000" kern="100" dirty="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《白毛女》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影响很大。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2052917">
                <a:tc vMerge="1"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电影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①20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世纪初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西方发明的电影传入中国。早期的电影只有影像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没有声音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称为无声电影。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②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中国自己拍摄的第一部无声电影是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1905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年拍摄的京剧</a:t>
                      </a:r>
                      <a:r>
                        <a:rPr lang="zh-CN" sz="2000" kern="100" dirty="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《定军山》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;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第一部有声电影是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1931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年拍摄的</a:t>
                      </a:r>
                      <a:r>
                        <a:rPr lang="zh-CN" sz="2000" kern="100" dirty="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《歌女红牡丹》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。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③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赵丹、周璇等家喻户晓的电影明星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为人们留下了《十字街头》《马路天使》《渔光曲》等经典影片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丰富了人们的精神生活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也留下了许多珍贵的历史镜头。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矩形 126"/>
          <p:cNvSpPr/>
          <p:nvPr/>
        </p:nvSpPr>
        <p:spPr>
          <a:xfrm>
            <a:off x="0" y="2848958"/>
            <a:ext cx="1695450" cy="800100"/>
          </a:xfrm>
          <a:prstGeom prst="rect">
            <a:avLst/>
          </a:prstGeom>
          <a:solidFill>
            <a:srgbClr val="E27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321929" y="1485908"/>
            <a:ext cx="962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kern="0" dirty="0">
                <a:cs typeface="+mn-ea"/>
                <a:sym typeface="+mn-lt"/>
              </a:rPr>
              <a:t>考点</a:t>
            </a:r>
            <a:r>
              <a:rPr lang="en-US" altLang="zh-CN" sz="2400" kern="0" dirty="0">
                <a:cs typeface="+mn-ea"/>
                <a:sym typeface="+mn-lt"/>
              </a:rPr>
              <a:t>1</a:t>
            </a:r>
            <a:endParaRPr lang="zh-CN" altLang="en-US" sz="2400" kern="0" dirty="0">
              <a:cs typeface="+mn-ea"/>
              <a:sym typeface="+mn-lt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311057" y="2250790"/>
            <a:ext cx="962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kern="0" dirty="0">
                <a:cs typeface="+mn-ea"/>
                <a:sym typeface="+mn-lt"/>
              </a:rPr>
              <a:t>考点</a:t>
            </a:r>
            <a:r>
              <a:rPr lang="en-US" altLang="zh-CN" sz="2400" kern="0" dirty="0">
                <a:cs typeface="+mn-ea"/>
                <a:sym typeface="+mn-lt"/>
              </a:rPr>
              <a:t>2</a:t>
            </a:r>
            <a:endParaRPr lang="zh-CN" altLang="en-US" sz="2400" kern="0" dirty="0">
              <a:cs typeface="+mn-ea"/>
              <a:sym typeface="+mn-lt"/>
            </a:endParaRPr>
          </a:p>
        </p:txBody>
      </p:sp>
      <p:grpSp>
        <p:nvGrpSpPr>
          <p:cNvPr id="2" name="组合 13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133" name="直接连接符 132"/>
            <p:cNvCxnSpPr/>
            <p:nvPr/>
          </p:nvCxnSpPr>
          <p:spPr>
            <a:xfrm>
              <a:off x="1689100" y="0"/>
              <a:ext cx="0" cy="685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0" y="742045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0" y="2095500"/>
              <a:ext cx="16891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0" y="2870200"/>
              <a:ext cx="16891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1689101" y="-1"/>
            <a:ext cx="10502899" cy="742046"/>
          </a:xfrm>
          <a:prstGeom prst="rect">
            <a:avLst/>
          </a:prstGeom>
          <a:solidFill>
            <a:srgbClr val="E27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</a:rPr>
              <a:t>教育文化事业的发展</a:t>
            </a:r>
            <a:r>
              <a:rPr lang="en-US" sz="2400" dirty="0">
                <a:solidFill>
                  <a:schemeClr val="bg1"/>
                </a:solidFill>
              </a:rPr>
              <a:t>(10</a:t>
            </a:r>
            <a:r>
              <a:rPr lang="zh-CN" altLang="en-US" sz="2400" dirty="0">
                <a:solidFill>
                  <a:schemeClr val="bg1"/>
                </a:solidFill>
              </a:rPr>
              <a:t>年</a:t>
            </a:r>
            <a:r>
              <a:rPr lang="en-US" sz="2400" dirty="0">
                <a:solidFill>
                  <a:schemeClr val="bg1"/>
                </a:solidFill>
              </a:rPr>
              <a:t>6</a:t>
            </a:r>
            <a:r>
              <a:rPr lang="zh-CN" altLang="en-US" sz="2400" dirty="0">
                <a:solidFill>
                  <a:schemeClr val="bg1"/>
                </a:solidFill>
              </a:rPr>
              <a:t>考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39120" y="204716"/>
            <a:ext cx="309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zh-CN" sz="2400" dirty="0"/>
          </a:p>
        </p:txBody>
      </p:sp>
      <p:cxnSp>
        <p:nvCxnSpPr>
          <p:cNvPr id="42" name="直接连接符 41"/>
          <p:cNvCxnSpPr/>
          <p:nvPr/>
        </p:nvCxnSpPr>
        <p:spPr>
          <a:xfrm>
            <a:off x="-10242" y="1329174"/>
            <a:ext cx="16891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37"/>
          <p:cNvGrpSpPr/>
          <p:nvPr/>
        </p:nvGrpSpPr>
        <p:grpSpPr>
          <a:xfrm>
            <a:off x="33453" y="118328"/>
            <a:ext cx="1640020" cy="507347"/>
            <a:chOff x="33453" y="118328"/>
            <a:chExt cx="1640020" cy="507347"/>
          </a:xfrm>
        </p:grpSpPr>
        <p:sp>
          <p:nvSpPr>
            <p:cNvPr id="160" name="文本框 159"/>
            <p:cNvSpPr txBox="1"/>
            <p:nvPr/>
          </p:nvSpPr>
          <p:spPr>
            <a:xfrm>
              <a:off x="507812" y="165300"/>
              <a:ext cx="116566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chemeClr val="accent2"/>
                  </a:solidFill>
                  <a:cs typeface="+mn-ea"/>
                </a:defRPr>
              </a:lvl1pPr>
            </a:lstStyle>
            <a:p>
              <a:r>
                <a:rPr lang="zh-CN" altLang="en-US" dirty="0">
                  <a:solidFill>
                    <a:srgbClr val="FF0000"/>
                  </a:solidFill>
                  <a:sym typeface="+mn-lt"/>
                </a:rPr>
                <a:t>考点通</a:t>
              </a:r>
              <a:endParaRPr lang="zh-CN" altLang="en-US" dirty="0">
                <a:solidFill>
                  <a:srgbClr val="FF0000"/>
                </a:solidFill>
                <a:sym typeface="+mn-lt"/>
              </a:endParaRPr>
            </a:p>
          </p:txBody>
        </p:sp>
        <p:pic>
          <p:nvPicPr>
            <p:cNvPr id="2051" name="Picture 3" descr="C:\Users\lenovo\Desktop\1212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3453" y="118328"/>
              <a:ext cx="555625" cy="500063"/>
            </a:xfrm>
            <a:prstGeom prst="rect">
              <a:avLst/>
            </a:prstGeom>
            <a:noFill/>
          </p:spPr>
        </p:pic>
      </p:grpSp>
      <p:cxnSp>
        <p:nvCxnSpPr>
          <p:cNvPr id="21" name="直接连接符 20"/>
          <p:cNvCxnSpPr/>
          <p:nvPr/>
        </p:nvCxnSpPr>
        <p:spPr>
          <a:xfrm>
            <a:off x="0" y="3639820"/>
            <a:ext cx="16891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128"/>
          <p:cNvSpPr txBox="1"/>
          <p:nvPr/>
        </p:nvSpPr>
        <p:spPr>
          <a:xfrm>
            <a:off x="292007" y="3020410"/>
            <a:ext cx="962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kern="0" dirty="0">
                <a:solidFill>
                  <a:schemeClr val="bg2"/>
                </a:solidFill>
                <a:cs typeface="+mn-ea"/>
                <a:sym typeface="+mn-lt"/>
              </a:rPr>
              <a:t>考点</a:t>
            </a:r>
            <a:r>
              <a:rPr lang="en-US" altLang="zh-CN" sz="2400" kern="0" dirty="0">
                <a:solidFill>
                  <a:schemeClr val="bg2"/>
                </a:solidFill>
                <a:cs typeface="+mn-ea"/>
                <a:sym typeface="+mn-lt"/>
              </a:rPr>
              <a:t>3</a:t>
            </a:r>
            <a:endParaRPr lang="zh-CN" altLang="en-US" sz="2400" kern="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43100" y="1475939"/>
            <a:ext cx="9969500" cy="4492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1.1905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中华民国临时政府颁布法令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废除科举制。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大公报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是近代中国存在时间最长的中文报纸。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创办于上海的新华书店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编辑出版了多种中小学教科书、字典。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冼星海作曲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田汉作词的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义勇军进行曲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激励着中国人民进行抗日救亡的斗争。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:1.1905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清政府谕令一律停止科举考试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存在约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1 300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年的科举制度至此寿终正寝。中华民国临时政府是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1912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年成立的。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申报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是近代中国存在时间最长的中文报纸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创刊于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1872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年。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大公报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于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1902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年在天津创刊。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3.1897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年商务印书馆在上海创办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是近代中国人创办的第一个也是规模最大的文化出版机构。它编辑出版多种中小学教科书、字典和大批文化学术著作。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聂耳作曲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田汉作词的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义勇军进行曲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激励着中国人民进行抗日救亡的斗争。冼星海的代表作是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黄河大合唱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78000" y="876300"/>
            <a:ext cx="27178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E274A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易失分点</a:t>
            </a:r>
            <a:endParaRPr lang="zh-CN" altLang="en-US" sz="2200" dirty="0">
              <a:solidFill>
                <a:srgbClr val="E274A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5"/>
          <p:cNvSpPr/>
          <p:nvPr/>
        </p:nvSpPr>
        <p:spPr bwMode="auto">
          <a:xfrm>
            <a:off x="5199659" y="823130"/>
            <a:ext cx="1819732" cy="164069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468304" y="2683292"/>
            <a:ext cx="1255395" cy="89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sz="2000" kern="100" dirty="0">
                <a:solidFill>
                  <a:srgbClr val="FF0000"/>
                </a:solidFill>
                <a:cs typeface="+mn-ea"/>
                <a:sym typeface="+mn-lt"/>
              </a:rPr>
              <a:t>PART 02</a:t>
            </a:r>
            <a:endParaRPr lang="en-US" altLang="zh-CN" sz="2000" kern="100" dirty="0">
              <a:solidFill>
                <a:srgbClr val="FF0000"/>
              </a:solidFill>
              <a:cs typeface="+mn-ea"/>
              <a:sym typeface="+mn-lt"/>
            </a:endParaRP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2800" b="1" kern="100" dirty="0">
                <a:solidFill>
                  <a:srgbClr val="FF0000"/>
                </a:solidFill>
                <a:cs typeface="+mn-ea"/>
                <a:sym typeface="+mn-lt"/>
              </a:rPr>
              <a:t>拓展通</a:t>
            </a:r>
            <a:endParaRPr lang="zh-CN" altLang="en-US" sz="2800" b="1" kern="1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5780359" y="1168345"/>
            <a:ext cx="878932" cy="797605"/>
            <a:chOff x="4603750" y="4427538"/>
            <a:chExt cx="446088" cy="404812"/>
          </a:xfrm>
          <a:solidFill>
            <a:schemeClr val="accent2"/>
          </a:solidFill>
        </p:grpSpPr>
        <p:sp>
          <p:nvSpPr>
            <p:cNvPr id="68" name="Freeform 49"/>
            <p:cNvSpPr>
              <a:spLocks noEditPoints="1"/>
            </p:cNvSpPr>
            <p:nvPr/>
          </p:nvSpPr>
          <p:spPr bwMode="auto">
            <a:xfrm>
              <a:off x="4603750" y="4427538"/>
              <a:ext cx="338138" cy="404812"/>
            </a:xfrm>
            <a:custGeom>
              <a:avLst/>
              <a:gdLst>
                <a:gd name="T0" fmla="*/ 86 w 90"/>
                <a:gd name="T1" fmla="*/ 95 h 108"/>
                <a:gd name="T2" fmla="*/ 78 w 90"/>
                <a:gd name="T3" fmla="*/ 104 h 108"/>
                <a:gd name="T4" fmla="*/ 21 w 90"/>
                <a:gd name="T5" fmla="*/ 104 h 108"/>
                <a:gd name="T6" fmla="*/ 12 w 90"/>
                <a:gd name="T7" fmla="*/ 95 h 108"/>
                <a:gd name="T8" fmla="*/ 12 w 90"/>
                <a:gd name="T9" fmla="*/ 12 h 108"/>
                <a:gd name="T10" fmla="*/ 21 w 90"/>
                <a:gd name="T11" fmla="*/ 4 h 108"/>
                <a:gd name="T12" fmla="*/ 78 w 90"/>
                <a:gd name="T13" fmla="*/ 4 h 108"/>
                <a:gd name="T14" fmla="*/ 86 w 90"/>
                <a:gd name="T15" fmla="*/ 12 h 108"/>
                <a:gd name="T16" fmla="*/ 86 w 90"/>
                <a:gd name="T17" fmla="*/ 31 h 108"/>
                <a:gd name="T18" fmla="*/ 90 w 90"/>
                <a:gd name="T19" fmla="*/ 27 h 108"/>
                <a:gd name="T20" fmla="*/ 90 w 90"/>
                <a:gd name="T21" fmla="*/ 12 h 108"/>
                <a:gd name="T22" fmla="*/ 78 w 90"/>
                <a:gd name="T23" fmla="*/ 0 h 108"/>
                <a:gd name="T24" fmla="*/ 21 w 90"/>
                <a:gd name="T25" fmla="*/ 0 h 108"/>
                <a:gd name="T26" fmla="*/ 11 w 90"/>
                <a:gd name="T27" fmla="*/ 4 h 108"/>
                <a:gd name="T28" fmla="*/ 0 w 90"/>
                <a:gd name="T29" fmla="*/ 16 h 108"/>
                <a:gd name="T30" fmla="*/ 0 w 90"/>
                <a:gd name="T31" fmla="*/ 93 h 108"/>
                <a:gd name="T32" fmla="*/ 12 w 90"/>
                <a:gd name="T33" fmla="*/ 104 h 108"/>
                <a:gd name="T34" fmla="*/ 21 w 90"/>
                <a:gd name="T35" fmla="*/ 108 h 108"/>
                <a:gd name="T36" fmla="*/ 78 w 90"/>
                <a:gd name="T37" fmla="*/ 108 h 108"/>
                <a:gd name="T38" fmla="*/ 90 w 90"/>
                <a:gd name="T39" fmla="*/ 95 h 108"/>
                <a:gd name="T40" fmla="*/ 90 w 90"/>
                <a:gd name="T41" fmla="*/ 66 h 108"/>
                <a:gd name="T42" fmla="*/ 86 w 90"/>
                <a:gd name="T43" fmla="*/ 70 h 108"/>
                <a:gd name="T44" fmla="*/ 86 w 90"/>
                <a:gd name="T45" fmla="*/ 95 h 108"/>
                <a:gd name="T46" fmla="*/ 4 w 90"/>
                <a:gd name="T47" fmla="*/ 93 h 108"/>
                <a:gd name="T48" fmla="*/ 4 w 90"/>
                <a:gd name="T49" fmla="*/ 16 h 108"/>
                <a:gd name="T50" fmla="*/ 9 w 90"/>
                <a:gd name="T51" fmla="*/ 9 h 108"/>
                <a:gd name="T52" fmla="*/ 8 w 90"/>
                <a:gd name="T53" fmla="*/ 12 h 108"/>
                <a:gd name="T54" fmla="*/ 8 w 90"/>
                <a:gd name="T55" fmla="*/ 95 h 108"/>
                <a:gd name="T56" fmla="*/ 9 w 90"/>
                <a:gd name="T57" fmla="*/ 100 h 108"/>
                <a:gd name="T58" fmla="*/ 4 w 90"/>
                <a:gd name="T59" fmla="*/ 9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0" h="108">
                  <a:moveTo>
                    <a:pt x="86" y="95"/>
                  </a:moveTo>
                  <a:cubicBezTo>
                    <a:pt x="86" y="100"/>
                    <a:pt x="82" y="104"/>
                    <a:pt x="78" y="104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16" y="104"/>
                    <a:pt x="12" y="100"/>
                    <a:pt x="12" y="95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8"/>
                    <a:pt x="16" y="4"/>
                    <a:pt x="21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82" y="4"/>
                    <a:pt x="86" y="8"/>
                    <a:pt x="86" y="12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0" y="5"/>
                    <a:pt x="85" y="0"/>
                    <a:pt x="78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3" y="2"/>
                    <a:pt x="11" y="4"/>
                  </a:cubicBezTo>
                  <a:cubicBezTo>
                    <a:pt x="5" y="5"/>
                    <a:pt x="0" y="10"/>
                    <a:pt x="0" y="16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9"/>
                    <a:pt x="5" y="104"/>
                    <a:pt x="12" y="104"/>
                  </a:cubicBezTo>
                  <a:cubicBezTo>
                    <a:pt x="14" y="107"/>
                    <a:pt x="17" y="108"/>
                    <a:pt x="21" y="108"/>
                  </a:cubicBezTo>
                  <a:cubicBezTo>
                    <a:pt x="78" y="108"/>
                    <a:pt x="78" y="108"/>
                    <a:pt x="78" y="108"/>
                  </a:cubicBezTo>
                  <a:cubicBezTo>
                    <a:pt x="85" y="108"/>
                    <a:pt x="90" y="102"/>
                    <a:pt x="90" y="95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86" y="70"/>
                    <a:pt x="86" y="70"/>
                    <a:pt x="86" y="70"/>
                  </a:cubicBezTo>
                  <a:lnTo>
                    <a:pt x="86" y="95"/>
                  </a:lnTo>
                  <a:close/>
                  <a:moveTo>
                    <a:pt x="4" y="93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4" y="13"/>
                    <a:pt x="6" y="10"/>
                    <a:pt x="9" y="9"/>
                  </a:cubicBezTo>
                  <a:cubicBezTo>
                    <a:pt x="8" y="10"/>
                    <a:pt x="8" y="11"/>
                    <a:pt x="8" y="12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8" y="98"/>
                    <a:pt x="9" y="100"/>
                  </a:cubicBezTo>
                  <a:cubicBezTo>
                    <a:pt x="6" y="98"/>
                    <a:pt x="4" y="96"/>
                    <a:pt x="4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Rectangle 50"/>
            <p:cNvSpPr>
              <a:spLocks noChangeArrowheads="1"/>
            </p:cNvSpPr>
            <p:nvPr/>
          </p:nvSpPr>
          <p:spPr bwMode="auto">
            <a:xfrm>
              <a:off x="4683125" y="4513263"/>
              <a:ext cx="212725" cy="79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Rectangle 51"/>
            <p:cNvSpPr>
              <a:spLocks noChangeArrowheads="1"/>
            </p:cNvSpPr>
            <p:nvPr/>
          </p:nvSpPr>
          <p:spPr bwMode="auto">
            <a:xfrm>
              <a:off x="4683125" y="4573588"/>
              <a:ext cx="212725" cy="79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52"/>
            <p:cNvSpPr/>
            <p:nvPr/>
          </p:nvSpPr>
          <p:spPr bwMode="auto">
            <a:xfrm>
              <a:off x="4683125" y="4633913"/>
              <a:ext cx="152400" cy="11112"/>
            </a:xfrm>
            <a:custGeom>
              <a:avLst/>
              <a:gdLst>
                <a:gd name="T0" fmla="*/ 0 w 96"/>
                <a:gd name="T1" fmla="*/ 7 h 7"/>
                <a:gd name="T2" fmla="*/ 92 w 96"/>
                <a:gd name="T3" fmla="*/ 7 h 7"/>
                <a:gd name="T4" fmla="*/ 96 w 96"/>
                <a:gd name="T5" fmla="*/ 0 h 7"/>
                <a:gd name="T6" fmla="*/ 0 w 96"/>
                <a:gd name="T7" fmla="*/ 0 h 7"/>
                <a:gd name="T8" fmla="*/ 0 w 96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7">
                  <a:moveTo>
                    <a:pt x="0" y="7"/>
                  </a:moveTo>
                  <a:lnTo>
                    <a:pt x="92" y="7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53"/>
            <p:cNvSpPr/>
            <p:nvPr/>
          </p:nvSpPr>
          <p:spPr bwMode="auto">
            <a:xfrm>
              <a:off x="4683125" y="4694238"/>
              <a:ext cx="119063" cy="11112"/>
            </a:xfrm>
            <a:custGeom>
              <a:avLst/>
              <a:gdLst>
                <a:gd name="T0" fmla="*/ 0 w 75"/>
                <a:gd name="T1" fmla="*/ 7 h 7"/>
                <a:gd name="T2" fmla="*/ 75 w 75"/>
                <a:gd name="T3" fmla="*/ 7 h 7"/>
                <a:gd name="T4" fmla="*/ 75 w 75"/>
                <a:gd name="T5" fmla="*/ 2 h 7"/>
                <a:gd name="T6" fmla="*/ 75 w 75"/>
                <a:gd name="T7" fmla="*/ 0 h 7"/>
                <a:gd name="T8" fmla="*/ 0 w 75"/>
                <a:gd name="T9" fmla="*/ 0 h 7"/>
                <a:gd name="T10" fmla="*/ 0 w 7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7">
                  <a:moveTo>
                    <a:pt x="0" y="7"/>
                  </a:moveTo>
                  <a:lnTo>
                    <a:pt x="75" y="7"/>
                  </a:lnTo>
                  <a:lnTo>
                    <a:pt x="75" y="2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Rectangle 54"/>
            <p:cNvSpPr>
              <a:spLocks noChangeArrowheads="1"/>
            </p:cNvSpPr>
            <p:nvPr/>
          </p:nvSpPr>
          <p:spPr bwMode="auto">
            <a:xfrm>
              <a:off x="4683125" y="4757738"/>
              <a:ext cx="212725" cy="79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55"/>
            <p:cNvSpPr/>
            <p:nvPr/>
          </p:nvSpPr>
          <p:spPr bwMode="auto">
            <a:xfrm>
              <a:off x="4810125" y="4667250"/>
              <a:ext cx="66675" cy="68262"/>
            </a:xfrm>
            <a:custGeom>
              <a:avLst/>
              <a:gdLst>
                <a:gd name="T0" fmla="*/ 9 w 42"/>
                <a:gd name="T1" fmla="*/ 0 h 43"/>
                <a:gd name="T2" fmla="*/ 5 w 42"/>
                <a:gd name="T3" fmla="*/ 22 h 43"/>
                <a:gd name="T4" fmla="*/ 0 w 42"/>
                <a:gd name="T5" fmla="*/ 43 h 43"/>
                <a:gd name="T6" fmla="*/ 21 w 42"/>
                <a:gd name="T7" fmla="*/ 38 h 43"/>
                <a:gd name="T8" fmla="*/ 42 w 42"/>
                <a:gd name="T9" fmla="*/ 33 h 43"/>
                <a:gd name="T10" fmla="*/ 26 w 42"/>
                <a:gd name="T11" fmla="*/ 17 h 43"/>
                <a:gd name="T12" fmla="*/ 9 w 42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3">
                  <a:moveTo>
                    <a:pt x="9" y="0"/>
                  </a:moveTo>
                  <a:lnTo>
                    <a:pt x="5" y="22"/>
                  </a:lnTo>
                  <a:lnTo>
                    <a:pt x="0" y="43"/>
                  </a:lnTo>
                  <a:lnTo>
                    <a:pt x="21" y="38"/>
                  </a:lnTo>
                  <a:lnTo>
                    <a:pt x="42" y="33"/>
                  </a:lnTo>
                  <a:lnTo>
                    <a:pt x="26" y="17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56"/>
            <p:cNvSpPr/>
            <p:nvPr/>
          </p:nvSpPr>
          <p:spPr bwMode="auto">
            <a:xfrm>
              <a:off x="4832350" y="4543425"/>
              <a:ext cx="123825" cy="123825"/>
            </a:xfrm>
            <a:custGeom>
              <a:avLst/>
              <a:gdLst>
                <a:gd name="T0" fmla="*/ 0 w 78"/>
                <a:gd name="T1" fmla="*/ 74 h 78"/>
                <a:gd name="T2" fmla="*/ 5 w 78"/>
                <a:gd name="T3" fmla="*/ 78 h 78"/>
                <a:gd name="T4" fmla="*/ 78 w 78"/>
                <a:gd name="T5" fmla="*/ 5 h 78"/>
                <a:gd name="T6" fmla="*/ 73 w 78"/>
                <a:gd name="T7" fmla="*/ 0 h 78"/>
                <a:gd name="T8" fmla="*/ 0 w 78"/>
                <a:gd name="T9" fmla="*/ 7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8">
                  <a:moveTo>
                    <a:pt x="0" y="74"/>
                  </a:moveTo>
                  <a:lnTo>
                    <a:pt x="5" y="78"/>
                  </a:lnTo>
                  <a:lnTo>
                    <a:pt x="78" y="5"/>
                  </a:lnTo>
                  <a:lnTo>
                    <a:pt x="73" y="0"/>
                  </a:lnTo>
                  <a:lnTo>
                    <a:pt x="0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57"/>
            <p:cNvSpPr/>
            <p:nvPr/>
          </p:nvSpPr>
          <p:spPr bwMode="auto">
            <a:xfrm>
              <a:off x="4876800" y="4589463"/>
              <a:ext cx="123825" cy="123825"/>
            </a:xfrm>
            <a:custGeom>
              <a:avLst/>
              <a:gdLst>
                <a:gd name="T0" fmla="*/ 0 w 78"/>
                <a:gd name="T1" fmla="*/ 73 h 78"/>
                <a:gd name="T2" fmla="*/ 5 w 78"/>
                <a:gd name="T3" fmla="*/ 78 h 78"/>
                <a:gd name="T4" fmla="*/ 78 w 78"/>
                <a:gd name="T5" fmla="*/ 4 h 78"/>
                <a:gd name="T6" fmla="*/ 74 w 78"/>
                <a:gd name="T7" fmla="*/ 0 h 78"/>
                <a:gd name="T8" fmla="*/ 0 w 78"/>
                <a:gd name="T9" fmla="*/ 7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8">
                  <a:moveTo>
                    <a:pt x="0" y="73"/>
                  </a:moveTo>
                  <a:lnTo>
                    <a:pt x="5" y="78"/>
                  </a:lnTo>
                  <a:lnTo>
                    <a:pt x="78" y="4"/>
                  </a:lnTo>
                  <a:lnTo>
                    <a:pt x="74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58"/>
            <p:cNvSpPr/>
            <p:nvPr/>
          </p:nvSpPr>
          <p:spPr bwMode="auto">
            <a:xfrm>
              <a:off x="4846638" y="4559300"/>
              <a:ext cx="136525" cy="134937"/>
            </a:xfrm>
            <a:custGeom>
              <a:avLst/>
              <a:gdLst>
                <a:gd name="T0" fmla="*/ 76 w 86"/>
                <a:gd name="T1" fmla="*/ 0 h 85"/>
                <a:gd name="T2" fmla="*/ 0 w 86"/>
                <a:gd name="T3" fmla="*/ 75 h 85"/>
                <a:gd name="T4" fmla="*/ 12 w 86"/>
                <a:gd name="T5" fmla="*/ 85 h 85"/>
                <a:gd name="T6" fmla="*/ 86 w 86"/>
                <a:gd name="T7" fmla="*/ 12 h 85"/>
                <a:gd name="T8" fmla="*/ 76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6" y="0"/>
                  </a:moveTo>
                  <a:lnTo>
                    <a:pt x="0" y="75"/>
                  </a:lnTo>
                  <a:lnTo>
                    <a:pt x="12" y="85"/>
                  </a:lnTo>
                  <a:lnTo>
                    <a:pt x="86" y="12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59"/>
            <p:cNvSpPr/>
            <p:nvPr/>
          </p:nvSpPr>
          <p:spPr bwMode="auto">
            <a:xfrm>
              <a:off x="4953000" y="4529138"/>
              <a:ext cx="63500" cy="63500"/>
            </a:xfrm>
            <a:custGeom>
              <a:avLst/>
              <a:gdLst>
                <a:gd name="T0" fmla="*/ 0 w 40"/>
                <a:gd name="T1" fmla="*/ 7 h 40"/>
                <a:gd name="T2" fmla="*/ 33 w 40"/>
                <a:gd name="T3" fmla="*/ 40 h 40"/>
                <a:gd name="T4" fmla="*/ 40 w 40"/>
                <a:gd name="T5" fmla="*/ 33 h 40"/>
                <a:gd name="T6" fmla="*/ 7 w 40"/>
                <a:gd name="T7" fmla="*/ 0 h 40"/>
                <a:gd name="T8" fmla="*/ 0 w 40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0" y="7"/>
                  </a:moveTo>
                  <a:lnTo>
                    <a:pt x="33" y="40"/>
                  </a:lnTo>
                  <a:lnTo>
                    <a:pt x="40" y="33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60"/>
            <p:cNvSpPr/>
            <p:nvPr/>
          </p:nvSpPr>
          <p:spPr bwMode="auto">
            <a:xfrm>
              <a:off x="4964113" y="4495800"/>
              <a:ext cx="85725" cy="85725"/>
            </a:xfrm>
            <a:custGeom>
              <a:avLst/>
              <a:gdLst>
                <a:gd name="T0" fmla="*/ 20 w 23"/>
                <a:gd name="T1" fmla="*/ 8 h 23"/>
                <a:gd name="T2" fmla="*/ 15 w 23"/>
                <a:gd name="T3" fmla="*/ 3 h 23"/>
                <a:gd name="T4" fmla="*/ 6 w 23"/>
                <a:gd name="T5" fmla="*/ 3 h 23"/>
                <a:gd name="T6" fmla="*/ 0 w 23"/>
                <a:gd name="T7" fmla="*/ 8 h 23"/>
                <a:gd name="T8" fmla="*/ 15 w 23"/>
                <a:gd name="T9" fmla="*/ 23 h 23"/>
                <a:gd name="T10" fmla="*/ 20 w 23"/>
                <a:gd name="T11" fmla="*/ 17 h 23"/>
                <a:gd name="T12" fmla="*/ 20 w 23"/>
                <a:gd name="T1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3">
                  <a:moveTo>
                    <a:pt x="20" y="8"/>
                  </a:move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8" y="0"/>
                    <a:pt x="6" y="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3" y="15"/>
                    <a:pt x="23" y="11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355083" y="3632576"/>
            <a:ext cx="4857968" cy="276999"/>
            <a:chOff x="4918867" y="4638310"/>
            <a:chExt cx="4857968" cy="276999"/>
          </a:xfrm>
        </p:grpSpPr>
        <p:sp>
          <p:nvSpPr>
            <p:cNvPr id="44" name="文本框 9"/>
            <p:cNvSpPr txBox="1"/>
            <p:nvPr/>
          </p:nvSpPr>
          <p:spPr>
            <a:xfrm>
              <a:off x="5290156" y="4638310"/>
              <a:ext cx="448667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拓展延伸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46" name="组合 82"/>
            <p:cNvGrpSpPr/>
            <p:nvPr/>
          </p:nvGrpSpPr>
          <p:grpSpPr>
            <a:xfrm>
              <a:off x="4918867" y="4654018"/>
              <a:ext cx="245582" cy="245582"/>
              <a:chOff x="4918867" y="4268384"/>
              <a:chExt cx="245582" cy="245582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4918867" y="4268384"/>
                <a:ext cx="245582" cy="2455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等腰三角形 50"/>
              <p:cNvSpPr/>
              <p:nvPr/>
            </p:nvSpPr>
            <p:spPr>
              <a:xfrm rot="5400000">
                <a:off x="4981927" y="4314260"/>
                <a:ext cx="168151" cy="153829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5405885" y="4467147"/>
            <a:ext cx="4857968" cy="276999"/>
            <a:chOff x="4918867" y="4638310"/>
            <a:chExt cx="4857968" cy="276999"/>
          </a:xfrm>
        </p:grpSpPr>
        <p:sp>
          <p:nvSpPr>
            <p:cNvPr id="37" name="文本框 9"/>
            <p:cNvSpPr txBox="1"/>
            <p:nvPr/>
          </p:nvSpPr>
          <p:spPr>
            <a:xfrm>
              <a:off x="5290156" y="4638310"/>
              <a:ext cx="448667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异同比较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38" name="组合 82"/>
            <p:cNvGrpSpPr/>
            <p:nvPr/>
          </p:nvGrpSpPr>
          <p:grpSpPr>
            <a:xfrm>
              <a:off x="4918867" y="4654018"/>
              <a:ext cx="245582" cy="245582"/>
              <a:chOff x="4918867" y="4268384"/>
              <a:chExt cx="245582" cy="245582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4918867" y="4268384"/>
                <a:ext cx="245582" cy="2455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等腰三角形 39"/>
              <p:cNvSpPr/>
              <p:nvPr/>
            </p:nvSpPr>
            <p:spPr>
              <a:xfrm rot="5400000">
                <a:off x="4981927" y="4314260"/>
                <a:ext cx="168151" cy="153829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27" name="矩形 126"/>
          <p:cNvSpPr/>
          <p:nvPr/>
        </p:nvSpPr>
        <p:spPr>
          <a:xfrm>
            <a:off x="9936480" y="165100"/>
            <a:ext cx="1980015" cy="800100"/>
          </a:xfrm>
          <a:prstGeom prst="rect">
            <a:avLst/>
          </a:prstGeom>
          <a:solidFill>
            <a:srgbClr val="97D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矩形 126"/>
          <p:cNvSpPr/>
          <p:nvPr/>
        </p:nvSpPr>
        <p:spPr>
          <a:xfrm>
            <a:off x="0" y="1179145"/>
            <a:ext cx="1695450" cy="485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kern="0" dirty="0">
                <a:cs typeface="+mn-ea"/>
                <a:sym typeface="+mn-lt"/>
              </a:rPr>
              <a:t>拓展延伸</a:t>
            </a:r>
            <a:endParaRPr lang="zh-CN" altLang="en-US" sz="2200" kern="0" dirty="0">
              <a:cs typeface="+mn-ea"/>
              <a:sym typeface="+mn-lt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250158" y="1204554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33" name="直接连接符 132"/>
          <p:cNvCxnSpPr/>
          <p:nvPr/>
        </p:nvCxnSpPr>
        <p:spPr>
          <a:xfrm>
            <a:off x="1689100" y="0"/>
            <a:ext cx="0" cy="68580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0" y="742045"/>
            <a:ext cx="12192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0" y="1685195"/>
            <a:ext cx="16891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0" y="2165676"/>
            <a:ext cx="16891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57"/>
          <p:cNvGrpSpPr/>
          <p:nvPr/>
        </p:nvGrpSpPr>
        <p:grpSpPr>
          <a:xfrm>
            <a:off x="89481" y="165300"/>
            <a:ext cx="1583992" cy="460375"/>
            <a:chOff x="89481" y="101800"/>
            <a:chExt cx="1583992" cy="460375"/>
          </a:xfrm>
        </p:grpSpPr>
        <p:grpSp>
          <p:nvGrpSpPr>
            <p:cNvPr id="3" name="组合 158"/>
            <p:cNvGrpSpPr/>
            <p:nvPr/>
          </p:nvGrpSpPr>
          <p:grpSpPr>
            <a:xfrm>
              <a:off x="89481" y="125939"/>
              <a:ext cx="462800" cy="419978"/>
              <a:chOff x="4603750" y="4427538"/>
              <a:chExt cx="446088" cy="404812"/>
            </a:xfrm>
            <a:solidFill>
              <a:schemeClr val="accent2"/>
            </a:solidFill>
          </p:grpSpPr>
          <p:sp>
            <p:nvSpPr>
              <p:cNvPr id="161" name="Freeform 49"/>
              <p:cNvSpPr>
                <a:spLocks noEditPoints="1"/>
              </p:cNvSpPr>
              <p:nvPr/>
            </p:nvSpPr>
            <p:spPr bwMode="auto">
              <a:xfrm>
                <a:off x="4603750" y="4427538"/>
                <a:ext cx="338138" cy="404812"/>
              </a:xfrm>
              <a:custGeom>
                <a:avLst/>
                <a:gdLst>
                  <a:gd name="T0" fmla="*/ 86 w 90"/>
                  <a:gd name="T1" fmla="*/ 95 h 108"/>
                  <a:gd name="T2" fmla="*/ 78 w 90"/>
                  <a:gd name="T3" fmla="*/ 104 h 108"/>
                  <a:gd name="T4" fmla="*/ 21 w 90"/>
                  <a:gd name="T5" fmla="*/ 104 h 108"/>
                  <a:gd name="T6" fmla="*/ 12 w 90"/>
                  <a:gd name="T7" fmla="*/ 95 h 108"/>
                  <a:gd name="T8" fmla="*/ 12 w 90"/>
                  <a:gd name="T9" fmla="*/ 12 h 108"/>
                  <a:gd name="T10" fmla="*/ 21 w 90"/>
                  <a:gd name="T11" fmla="*/ 4 h 108"/>
                  <a:gd name="T12" fmla="*/ 78 w 90"/>
                  <a:gd name="T13" fmla="*/ 4 h 108"/>
                  <a:gd name="T14" fmla="*/ 86 w 90"/>
                  <a:gd name="T15" fmla="*/ 12 h 108"/>
                  <a:gd name="T16" fmla="*/ 86 w 90"/>
                  <a:gd name="T17" fmla="*/ 31 h 108"/>
                  <a:gd name="T18" fmla="*/ 90 w 90"/>
                  <a:gd name="T19" fmla="*/ 27 h 108"/>
                  <a:gd name="T20" fmla="*/ 90 w 90"/>
                  <a:gd name="T21" fmla="*/ 12 h 108"/>
                  <a:gd name="T22" fmla="*/ 78 w 90"/>
                  <a:gd name="T23" fmla="*/ 0 h 108"/>
                  <a:gd name="T24" fmla="*/ 21 w 90"/>
                  <a:gd name="T25" fmla="*/ 0 h 108"/>
                  <a:gd name="T26" fmla="*/ 11 w 90"/>
                  <a:gd name="T27" fmla="*/ 4 h 108"/>
                  <a:gd name="T28" fmla="*/ 0 w 90"/>
                  <a:gd name="T29" fmla="*/ 16 h 108"/>
                  <a:gd name="T30" fmla="*/ 0 w 90"/>
                  <a:gd name="T31" fmla="*/ 93 h 108"/>
                  <a:gd name="T32" fmla="*/ 12 w 90"/>
                  <a:gd name="T33" fmla="*/ 104 h 108"/>
                  <a:gd name="T34" fmla="*/ 21 w 90"/>
                  <a:gd name="T35" fmla="*/ 108 h 108"/>
                  <a:gd name="T36" fmla="*/ 78 w 90"/>
                  <a:gd name="T37" fmla="*/ 108 h 108"/>
                  <a:gd name="T38" fmla="*/ 90 w 90"/>
                  <a:gd name="T39" fmla="*/ 95 h 108"/>
                  <a:gd name="T40" fmla="*/ 90 w 90"/>
                  <a:gd name="T41" fmla="*/ 66 h 108"/>
                  <a:gd name="T42" fmla="*/ 86 w 90"/>
                  <a:gd name="T43" fmla="*/ 70 h 108"/>
                  <a:gd name="T44" fmla="*/ 86 w 90"/>
                  <a:gd name="T45" fmla="*/ 95 h 108"/>
                  <a:gd name="T46" fmla="*/ 4 w 90"/>
                  <a:gd name="T47" fmla="*/ 93 h 108"/>
                  <a:gd name="T48" fmla="*/ 4 w 90"/>
                  <a:gd name="T49" fmla="*/ 16 h 108"/>
                  <a:gd name="T50" fmla="*/ 9 w 90"/>
                  <a:gd name="T51" fmla="*/ 9 h 108"/>
                  <a:gd name="T52" fmla="*/ 8 w 90"/>
                  <a:gd name="T53" fmla="*/ 12 h 108"/>
                  <a:gd name="T54" fmla="*/ 8 w 90"/>
                  <a:gd name="T55" fmla="*/ 95 h 108"/>
                  <a:gd name="T56" fmla="*/ 9 w 90"/>
                  <a:gd name="T57" fmla="*/ 100 h 108"/>
                  <a:gd name="T58" fmla="*/ 4 w 90"/>
                  <a:gd name="T59" fmla="*/ 9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0" h="108">
                    <a:moveTo>
                      <a:pt x="86" y="95"/>
                    </a:moveTo>
                    <a:cubicBezTo>
                      <a:pt x="86" y="100"/>
                      <a:pt x="82" y="104"/>
                      <a:pt x="78" y="104"/>
                    </a:cubicBezTo>
                    <a:cubicBezTo>
                      <a:pt x="21" y="104"/>
                      <a:pt x="21" y="104"/>
                      <a:pt x="21" y="104"/>
                    </a:cubicBezTo>
                    <a:cubicBezTo>
                      <a:pt x="16" y="104"/>
                      <a:pt x="12" y="100"/>
                      <a:pt x="12" y="95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8"/>
                      <a:pt x="16" y="4"/>
                      <a:pt x="21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82" y="4"/>
                      <a:pt x="86" y="8"/>
                      <a:pt x="86" y="1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90" y="27"/>
                      <a:pt x="90" y="27"/>
                      <a:pt x="90" y="27"/>
                    </a:cubicBezTo>
                    <a:cubicBezTo>
                      <a:pt x="90" y="12"/>
                      <a:pt x="90" y="12"/>
                      <a:pt x="90" y="12"/>
                    </a:cubicBezTo>
                    <a:cubicBezTo>
                      <a:pt x="90" y="5"/>
                      <a:pt x="85" y="0"/>
                      <a:pt x="78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7" y="0"/>
                      <a:pt x="13" y="2"/>
                      <a:pt x="11" y="4"/>
                    </a:cubicBezTo>
                    <a:cubicBezTo>
                      <a:pt x="5" y="5"/>
                      <a:pt x="0" y="10"/>
                      <a:pt x="0" y="16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9"/>
                      <a:pt x="5" y="104"/>
                      <a:pt x="12" y="104"/>
                    </a:cubicBezTo>
                    <a:cubicBezTo>
                      <a:pt x="14" y="107"/>
                      <a:pt x="17" y="108"/>
                      <a:pt x="21" y="108"/>
                    </a:cubicBezTo>
                    <a:cubicBezTo>
                      <a:pt x="78" y="108"/>
                      <a:pt x="78" y="108"/>
                      <a:pt x="78" y="108"/>
                    </a:cubicBezTo>
                    <a:cubicBezTo>
                      <a:pt x="85" y="108"/>
                      <a:pt x="90" y="102"/>
                      <a:pt x="90" y="95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86" y="70"/>
                      <a:pt x="86" y="70"/>
                      <a:pt x="86" y="70"/>
                    </a:cubicBezTo>
                    <a:lnTo>
                      <a:pt x="86" y="95"/>
                    </a:lnTo>
                    <a:close/>
                    <a:moveTo>
                      <a:pt x="4" y="93"/>
                    </a:moveTo>
                    <a:cubicBezTo>
                      <a:pt x="4" y="16"/>
                      <a:pt x="4" y="16"/>
                      <a:pt x="4" y="16"/>
                    </a:cubicBezTo>
                    <a:cubicBezTo>
                      <a:pt x="4" y="13"/>
                      <a:pt x="6" y="10"/>
                      <a:pt x="9" y="9"/>
                    </a:cubicBezTo>
                    <a:cubicBezTo>
                      <a:pt x="8" y="10"/>
                      <a:pt x="8" y="11"/>
                      <a:pt x="8" y="12"/>
                    </a:cubicBezTo>
                    <a:cubicBezTo>
                      <a:pt x="8" y="95"/>
                      <a:pt x="8" y="95"/>
                      <a:pt x="8" y="95"/>
                    </a:cubicBezTo>
                    <a:cubicBezTo>
                      <a:pt x="8" y="97"/>
                      <a:pt x="8" y="98"/>
                      <a:pt x="9" y="100"/>
                    </a:cubicBezTo>
                    <a:cubicBezTo>
                      <a:pt x="6" y="98"/>
                      <a:pt x="4" y="96"/>
                      <a:pt x="4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2" name="Rectangle 50"/>
              <p:cNvSpPr>
                <a:spLocks noChangeArrowheads="1"/>
              </p:cNvSpPr>
              <p:nvPr/>
            </p:nvSpPr>
            <p:spPr bwMode="auto">
              <a:xfrm>
                <a:off x="4683125" y="4513263"/>
                <a:ext cx="212725" cy="79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3" name="Rectangle 51"/>
              <p:cNvSpPr>
                <a:spLocks noChangeArrowheads="1"/>
              </p:cNvSpPr>
              <p:nvPr/>
            </p:nvSpPr>
            <p:spPr bwMode="auto">
              <a:xfrm>
                <a:off x="4683125" y="4573588"/>
                <a:ext cx="212725" cy="79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4" name="Freeform 52"/>
              <p:cNvSpPr/>
              <p:nvPr/>
            </p:nvSpPr>
            <p:spPr bwMode="auto">
              <a:xfrm>
                <a:off x="4683125" y="4633913"/>
                <a:ext cx="152400" cy="11112"/>
              </a:xfrm>
              <a:custGeom>
                <a:avLst/>
                <a:gdLst>
                  <a:gd name="T0" fmla="*/ 0 w 96"/>
                  <a:gd name="T1" fmla="*/ 7 h 7"/>
                  <a:gd name="T2" fmla="*/ 92 w 96"/>
                  <a:gd name="T3" fmla="*/ 7 h 7"/>
                  <a:gd name="T4" fmla="*/ 96 w 96"/>
                  <a:gd name="T5" fmla="*/ 0 h 7"/>
                  <a:gd name="T6" fmla="*/ 0 w 96"/>
                  <a:gd name="T7" fmla="*/ 0 h 7"/>
                  <a:gd name="T8" fmla="*/ 0 w 9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7">
                    <a:moveTo>
                      <a:pt x="0" y="7"/>
                    </a:moveTo>
                    <a:lnTo>
                      <a:pt x="92" y="7"/>
                    </a:lnTo>
                    <a:lnTo>
                      <a:pt x="96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5" name="Freeform 53"/>
              <p:cNvSpPr/>
              <p:nvPr/>
            </p:nvSpPr>
            <p:spPr bwMode="auto">
              <a:xfrm>
                <a:off x="4683125" y="4694238"/>
                <a:ext cx="119063" cy="11112"/>
              </a:xfrm>
              <a:custGeom>
                <a:avLst/>
                <a:gdLst>
                  <a:gd name="T0" fmla="*/ 0 w 75"/>
                  <a:gd name="T1" fmla="*/ 7 h 7"/>
                  <a:gd name="T2" fmla="*/ 75 w 75"/>
                  <a:gd name="T3" fmla="*/ 7 h 7"/>
                  <a:gd name="T4" fmla="*/ 75 w 75"/>
                  <a:gd name="T5" fmla="*/ 2 h 7"/>
                  <a:gd name="T6" fmla="*/ 75 w 75"/>
                  <a:gd name="T7" fmla="*/ 0 h 7"/>
                  <a:gd name="T8" fmla="*/ 0 w 75"/>
                  <a:gd name="T9" fmla="*/ 0 h 7"/>
                  <a:gd name="T10" fmla="*/ 0 w 75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7">
                    <a:moveTo>
                      <a:pt x="0" y="7"/>
                    </a:moveTo>
                    <a:lnTo>
                      <a:pt x="75" y="7"/>
                    </a:lnTo>
                    <a:lnTo>
                      <a:pt x="75" y="2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6" name="Rectangle 54"/>
              <p:cNvSpPr>
                <a:spLocks noChangeArrowheads="1"/>
              </p:cNvSpPr>
              <p:nvPr/>
            </p:nvSpPr>
            <p:spPr bwMode="auto">
              <a:xfrm>
                <a:off x="4683125" y="4757738"/>
                <a:ext cx="212725" cy="79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7" name="Freeform 55"/>
              <p:cNvSpPr/>
              <p:nvPr/>
            </p:nvSpPr>
            <p:spPr bwMode="auto">
              <a:xfrm>
                <a:off x="4810125" y="4667250"/>
                <a:ext cx="66675" cy="68262"/>
              </a:xfrm>
              <a:custGeom>
                <a:avLst/>
                <a:gdLst>
                  <a:gd name="T0" fmla="*/ 9 w 42"/>
                  <a:gd name="T1" fmla="*/ 0 h 43"/>
                  <a:gd name="T2" fmla="*/ 5 w 42"/>
                  <a:gd name="T3" fmla="*/ 22 h 43"/>
                  <a:gd name="T4" fmla="*/ 0 w 42"/>
                  <a:gd name="T5" fmla="*/ 43 h 43"/>
                  <a:gd name="T6" fmla="*/ 21 w 42"/>
                  <a:gd name="T7" fmla="*/ 38 h 43"/>
                  <a:gd name="T8" fmla="*/ 42 w 42"/>
                  <a:gd name="T9" fmla="*/ 33 h 43"/>
                  <a:gd name="T10" fmla="*/ 26 w 42"/>
                  <a:gd name="T11" fmla="*/ 17 h 43"/>
                  <a:gd name="T12" fmla="*/ 9 w 42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43">
                    <a:moveTo>
                      <a:pt x="9" y="0"/>
                    </a:moveTo>
                    <a:lnTo>
                      <a:pt x="5" y="22"/>
                    </a:lnTo>
                    <a:lnTo>
                      <a:pt x="0" y="43"/>
                    </a:lnTo>
                    <a:lnTo>
                      <a:pt x="21" y="38"/>
                    </a:lnTo>
                    <a:lnTo>
                      <a:pt x="42" y="33"/>
                    </a:lnTo>
                    <a:lnTo>
                      <a:pt x="26" y="17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8" name="Freeform 56"/>
              <p:cNvSpPr/>
              <p:nvPr/>
            </p:nvSpPr>
            <p:spPr bwMode="auto">
              <a:xfrm>
                <a:off x="4832350" y="4543425"/>
                <a:ext cx="123825" cy="123825"/>
              </a:xfrm>
              <a:custGeom>
                <a:avLst/>
                <a:gdLst>
                  <a:gd name="T0" fmla="*/ 0 w 78"/>
                  <a:gd name="T1" fmla="*/ 74 h 78"/>
                  <a:gd name="T2" fmla="*/ 5 w 78"/>
                  <a:gd name="T3" fmla="*/ 78 h 78"/>
                  <a:gd name="T4" fmla="*/ 78 w 78"/>
                  <a:gd name="T5" fmla="*/ 5 h 78"/>
                  <a:gd name="T6" fmla="*/ 73 w 78"/>
                  <a:gd name="T7" fmla="*/ 0 h 78"/>
                  <a:gd name="T8" fmla="*/ 0 w 78"/>
                  <a:gd name="T9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78">
                    <a:moveTo>
                      <a:pt x="0" y="74"/>
                    </a:moveTo>
                    <a:lnTo>
                      <a:pt x="5" y="78"/>
                    </a:lnTo>
                    <a:lnTo>
                      <a:pt x="78" y="5"/>
                    </a:lnTo>
                    <a:lnTo>
                      <a:pt x="73" y="0"/>
                    </a:lnTo>
                    <a:lnTo>
                      <a:pt x="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9" name="Freeform 57"/>
              <p:cNvSpPr/>
              <p:nvPr/>
            </p:nvSpPr>
            <p:spPr bwMode="auto">
              <a:xfrm>
                <a:off x="4876800" y="4589463"/>
                <a:ext cx="123825" cy="123825"/>
              </a:xfrm>
              <a:custGeom>
                <a:avLst/>
                <a:gdLst>
                  <a:gd name="T0" fmla="*/ 0 w 78"/>
                  <a:gd name="T1" fmla="*/ 73 h 78"/>
                  <a:gd name="T2" fmla="*/ 5 w 78"/>
                  <a:gd name="T3" fmla="*/ 78 h 78"/>
                  <a:gd name="T4" fmla="*/ 78 w 78"/>
                  <a:gd name="T5" fmla="*/ 4 h 78"/>
                  <a:gd name="T6" fmla="*/ 74 w 78"/>
                  <a:gd name="T7" fmla="*/ 0 h 78"/>
                  <a:gd name="T8" fmla="*/ 0 w 78"/>
                  <a:gd name="T9" fmla="*/ 7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78">
                    <a:moveTo>
                      <a:pt x="0" y="73"/>
                    </a:moveTo>
                    <a:lnTo>
                      <a:pt x="5" y="78"/>
                    </a:lnTo>
                    <a:lnTo>
                      <a:pt x="78" y="4"/>
                    </a:lnTo>
                    <a:lnTo>
                      <a:pt x="74" y="0"/>
                    </a:lnTo>
                    <a:lnTo>
                      <a:pt x="0" y="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0" name="Freeform 58"/>
              <p:cNvSpPr/>
              <p:nvPr/>
            </p:nvSpPr>
            <p:spPr bwMode="auto">
              <a:xfrm>
                <a:off x="4846638" y="4559300"/>
                <a:ext cx="136525" cy="134937"/>
              </a:xfrm>
              <a:custGeom>
                <a:avLst/>
                <a:gdLst>
                  <a:gd name="T0" fmla="*/ 76 w 86"/>
                  <a:gd name="T1" fmla="*/ 0 h 85"/>
                  <a:gd name="T2" fmla="*/ 0 w 86"/>
                  <a:gd name="T3" fmla="*/ 75 h 85"/>
                  <a:gd name="T4" fmla="*/ 12 w 86"/>
                  <a:gd name="T5" fmla="*/ 85 h 85"/>
                  <a:gd name="T6" fmla="*/ 86 w 86"/>
                  <a:gd name="T7" fmla="*/ 12 h 85"/>
                  <a:gd name="T8" fmla="*/ 76 w 86"/>
                  <a:gd name="T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85">
                    <a:moveTo>
                      <a:pt x="76" y="0"/>
                    </a:moveTo>
                    <a:lnTo>
                      <a:pt x="0" y="75"/>
                    </a:lnTo>
                    <a:lnTo>
                      <a:pt x="12" y="85"/>
                    </a:lnTo>
                    <a:lnTo>
                      <a:pt x="86" y="12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1" name="Freeform 59"/>
              <p:cNvSpPr/>
              <p:nvPr/>
            </p:nvSpPr>
            <p:spPr bwMode="auto">
              <a:xfrm>
                <a:off x="4953000" y="4529138"/>
                <a:ext cx="63500" cy="63500"/>
              </a:xfrm>
              <a:custGeom>
                <a:avLst/>
                <a:gdLst>
                  <a:gd name="T0" fmla="*/ 0 w 40"/>
                  <a:gd name="T1" fmla="*/ 7 h 40"/>
                  <a:gd name="T2" fmla="*/ 33 w 40"/>
                  <a:gd name="T3" fmla="*/ 40 h 40"/>
                  <a:gd name="T4" fmla="*/ 40 w 40"/>
                  <a:gd name="T5" fmla="*/ 33 h 40"/>
                  <a:gd name="T6" fmla="*/ 7 w 40"/>
                  <a:gd name="T7" fmla="*/ 0 h 40"/>
                  <a:gd name="T8" fmla="*/ 0 w 40"/>
                  <a:gd name="T9" fmla="*/ 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0">
                    <a:moveTo>
                      <a:pt x="0" y="7"/>
                    </a:moveTo>
                    <a:lnTo>
                      <a:pt x="33" y="40"/>
                    </a:lnTo>
                    <a:lnTo>
                      <a:pt x="40" y="33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2" name="Freeform 60"/>
              <p:cNvSpPr/>
              <p:nvPr/>
            </p:nvSpPr>
            <p:spPr bwMode="auto">
              <a:xfrm>
                <a:off x="4964113" y="4495800"/>
                <a:ext cx="85725" cy="85725"/>
              </a:xfrm>
              <a:custGeom>
                <a:avLst/>
                <a:gdLst>
                  <a:gd name="T0" fmla="*/ 20 w 23"/>
                  <a:gd name="T1" fmla="*/ 8 h 23"/>
                  <a:gd name="T2" fmla="*/ 15 w 23"/>
                  <a:gd name="T3" fmla="*/ 3 h 23"/>
                  <a:gd name="T4" fmla="*/ 6 w 23"/>
                  <a:gd name="T5" fmla="*/ 3 h 23"/>
                  <a:gd name="T6" fmla="*/ 0 w 23"/>
                  <a:gd name="T7" fmla="*/ 8 h 23"/>
                  <a:gd name="T8" fmla="*/ 15 w 23"/>
                  <a:gd name="T9" fmla="*/ 23 h 23"/>
                  <a:gd name="T10" fmla="*/ 20 w 23"/>
                  <a:gd name="T11" fmla="*/ 17 h 23"/>
                  <a:gd name="T12" fmla="*/ 20 w 23"/>
                  <a:gd name="T13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3">
                    <a:moveTo>
                      <a:pt x="20" y="8"/>
                    </a:moveTo>
                    <a:cubicBezTo>
                      <a:pt x="15" y="3"/>
                      <a:pt x="15" y="3"/>
                      <a:pt x="15" y="3"/>
                    </a:cubicBezTo>
                    <a:cubicBezTo>
                      <a:pt x="12" y="0"/>
                      <a:pt x="8" y="0"/>
                      <a:pt x="6" y="3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15"/>
                      <a:pt x="23" y="11"/>
                      <a:pt x="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60" name="文本框 159"/>
            <p:cNvSpPr txBox="1"/>
            <p:nvPr/>
          </p:nvSpPr>
          <p:spPr>
            <a:xfrm>
              <a:off x="507812" y="101800"/>
              <a:ext cx="116566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chemeClr val="accent2"/>
                  </a:solidFill>
                  <a:cs typeface="+mn-ea"/>
                </a:defRPr>
              </a:lvl1pPr>
            </a:lstStyle>
            <a:p>
              <a:r>
                <a:rPr lang="zh-CN" altLang="en-US" dirty="0">
                  <a:solidFill>
                    <a:srgbClr val="FF0000"/>
                  </a:solidFill>
                  <a:sym typeface="+mn-lt"/>
                </a:rPr>
                <a:t>拓展通</a:t>
              </a:r>
              <a:endParaRPr lang="zh-CN" altLang="en-US" dirty="0">
                <a:solidFill>
                  <a:srgbClr val="FF0000"/>
                </a:solidFill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689101" y="-1"/>
            <a:ext cx="10502899" cy="7420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第八单元　近代经济、社会生活与教育文化事业的发展</a:t>
            </a:r>
            <a:endParaRPr lang="zh-CN" altLang="en-US" dirty="0">
              <a:solidFill>
                <a:schemeClr val="tx1"/>
              </a:solidFill>
              <a:latin typeface="Adobe 黑体 Std R" pitchFamily="34" charset="-122"/>
              <a:ea typeface="Adobe 黑体 Std R" pitchFamily="34" charset="-122"/>
              <a:cs typeface="宋体" panose="02010600030101010101" pitchFamily="2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-10242" y="1176775"/>
            <a:ext cx="16891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127"/>
          <p:cNvSpPr txBox="1"/>
          <p:nvPr/>
        </p:nvSpPr>
        <p:spPr>
          <a:xfrm>
            <a:off x="239130" y="2717417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kern="0" dirty="0">
              <a:cs typeface="+mn-ea"/>
              <a:sym typeface="+mn-lt"/>
            </a:endParaRPr>
          </a:p>
        </p:txBody>
      </p:sp>
      <p:sp>
        <p:nvSpPr>
          <p:cNvPr id="30" name="文本框 127"/>
          <p:cNvSpPr txBox="1"/>
          <p:nvPr/>
        </p:nvSpPr>
        <p:spPr>
          <a:xfrm>
            <a:off x="236570" y="174422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kern="0" dirty="0">
                <a:cs typeface="+mn-ea"/>
                <a:sym typeface="+mn-lt"/>
              </a:rPr>
              <a:t>异同比较</a:t>
            </a:r>
            <a:endParaRPr lang="zh-CN" altLang="en-US" sz="2000" kern="0" dirty="0"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901371" y="928914"/>
            <a:ext cx="7242629" cy="4831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正确理解一战期间民族工业的</a:t>
            </a:r>
            <a:r>
              <a:rPr 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短暂的春天</a:t>
            </a:r>
            <a:r>
              <a:rPr 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出现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短暂的春天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的主要原因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内因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辛亥革命扫除了一些障碍。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外因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一战期间列强暂时放松了对中国的经济侵略。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时间短暂的原因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日本和美国始终没有停止对中国的经济侵略。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第一次世界大战一结束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战胜的欧洲资本主义国家立马卷土重来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加紧对中国的经济侵略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这样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刚刚有了发展的民族工业又陷入了停滞状态。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早期民族工业主要集中在沿海、沿江大城市的原因。</a:t>
            </a:r>
            <a:endParaRPr lang="zh-CN" altLang="en-US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这些城市是外国资本主义入侵较早的地区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封建自然经济最早解体。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通商口岸便于出口和运输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易于取得外国原料、技术和设备。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矩形 126"/>
          <p:cNvSpPr/>
          <p:nvPr/>
        </p:nvSpPr>
        <p:spPr>
          <a:xfrm>
            <a:off x="0" y="1687144"/>
            <a:ext cx="1695450" cy="485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kern="0" dirty="0">
              <a:cs typeface="+mn-ea"/>
              <a:sym typeface="+mn-lt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250158" y="1204554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33" name="直接连接符 132"/>
          <p:cNvCxnSpPr/>
          <p:nvPr/>
        </p:nvCxnSpPr>
        <p:spPr>
          <a:xfrm>
            <a:off x="1689100" y="0"/>
            <a:ext cx="0" cy="68580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0" y="742045"/>
            <a:ext cx="12192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0" y="1685195"/>
            <a:ext cx="16891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0" y="2165676"/>
            <a:ext cx="16891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57"/>
          <p:cNvGrpSpPr/>
          <p:nvPr/>
        </p:nvGrpSpPr>
        <p:grpSpPr>
          <a:xfrm>
            <a:off x="89481" y="165300"/>
            <a:ext cx="1583992" cy="460375"/>
            <a:chOff x="89481" y="101800"/>
            <a:chExt cx="1583992" cy="460375"/>
          </a:xfrm>
        </p:grpSpPr>
        <p:grpSp>
          <p:nvGrpSpPr>
            <p:cNvPr id="3" name="组合 158"/>
            <p:cNvGrpSpPr/>
            <p:nvPr/>
          </p:nvGrpSpPr>
          <p:grpSpPr>
            <a:xfrm>
              <a:off x="89481" y="125939"/>
              <a:ext cx="462800" cy="419978"/>
              <a:chOff x="4603750" y="4427538"/>
              <a:chExt cx="446088" cy="404812"/>
            </a:xfrm>
            <a:solidFill>
              <a:schemeClr val="accent2"/>
            </a:solidFill>
          </p:grpSpPr>
          <p:sp>
            <p:nvSpPr>
              <p:cNvPr id="161" name="Freeform 49"/>
              <p:cNvSpPr>
                <a:spLocks noEditPoints="1"/>
              </p:cNvSpPr>
              <p:nvPr/>
            </p:nvSpPr>
            <p:spPr bwMode="auto">
              <a:xfrm>
                <a:off x="4603750" y="4427538"/>
                <a:ext cx="338138" cy="404812"/>
              </a:xfrm>
              <a:custGeom>
                <a:avLst/>
                <a:gdLst>
                  <a:gd name="T0" fmla="*/ 86 w 90"/>
                  <a:gd name="T1" fmla="*/ 95 h 108"/>
                  <a:gd name="T2" fmla="*/ 78 w 90"/>
                  <a:gd name="T3" fmla="*/ 104 h 108"/>
                  <a:gd name="T4" fmla="*/ 21 w 90"/>
                  <a:gd name="T5" fmla="*/ 104 h 108"/>
                  <a:gd name="T6" fmla="*/ 12 w 90"/>
                  <a:gd name="T7" fmla="*/ 95 h 108"/>
                  <a:gd name="T8" fmla="*/ 12 w 90"/>
                  <a:gd name="T9" fmla="*/ 12 h 108"/>
                  <a:gd name="T10" fmla="*/ 21 w 90"/>
                  <a:gd name="T11" fmla="*/ 4 h 108"/>
                  <a:gd name="T12" fmla="*/ 78 w 90"/>
                  <a:gd name="T13" fmla="*/ 4 h 108"/>
                  <a:gd name="T14" fmla="*/ 86 w 90"/>
                  <a:gd name="T15" fmla="*/ 12 h 108"/>
                  <a:gd name="T16" fmla="*/ 86 w 90"/>
                  <a:gd name="T17" fmla="*/ 31 h 108"/>
                  <a:gd name="T18" fmla="*/ 90 w 90"/>
                  <a:gd name="T19" fmla="*/ 27 h 108"/>
                  <a:gd name="T20" fmla="*/ 90 w 90"/>
                  <a:gd name="T21" fmla="*/ 12 h 108"/>
                  <a:gd name="T22" fmla="*/ 78 w 90"/>
                  <a:gd name="T23" fmla="*/ 0 h 108"/>
                  <a:gd name="T24" fmla="*/ 21 w 90"/>
                  <a:gd name="T25" fmla="*/ 0 h 108"/>
                  <a:gd name="T26" fmla="*/ 11 w 90"/>
                  <a:gd name="T27" fmla="*/ 4 h 108"/>
                  <a:gd name="T28" fmla="*/ 0 w 90"/>
                  <a:gd name="T29" fmla="*/ 16 h 108"/>
                  <a:gd name="T30" fmla="*/ 0 w 90"/>
                  <a:gd name="T31" fmla="*/ 93 h 108"/>
                  <a:gd name="T32" fmla="*/ 12 w 90"/>
                  <a:gd name="T33" fmla="*/ 104 h 108"/>
                  <a:gd name="T34" fmla="*/ 21 w 90"/>
                  <a:gd name="T35" fmla="*/ 108 h 108"/>
                  <a:gd name="T36" fmla="*/ 78 w 90"/>
                  <a:gd name="T37" fmla="*/ 108 h 108"/>
                  <a:gd name="T38" fmla="*/ 90 w 90"/>
                  <a:gd name="T39" fmla="*/ 95 h 108"/>
                  <a:gd name="T40" fmla="*/ 90 w 90"/>
                  <a:gd name="T41" fmla="*/ 66 h 108"/>
                  <a:gd name="T42" fmla="*/ 86 w 90"/>
                  <a:gd name="T43" fmla="*/ 70 h 108"/>
                  <a:gd name="T44" fmla="*/ 86 w 90"/>
                  <a:gd name="T45" fmla="*/ 95 h 108"/>
                  <a:gd name="T46" fmla="*/ 4 w 90"/>
                  <a:gd name="T47" fmla="*/ 93 h 108"/>
                  <a:gd name="T48" fmla="*/ 4 w 90"/>
                  <a:gd name="T49" fmla="*/ 16 h 108"/>
                  <a:gd name="T50" fmla="*/ 9 w 90"/>
                  <a:gd name="T51" fmla="*/ 9 h 108"/>
                  <a:gd name="T52" fmla="*/ 8 w 90"/>
                  <a:gd name="T53" fmla="*/ 12 h 108"/>
                  <a:gd name="T54" fmla="*/ 8 w 90"/>
                  <a:gd name="T55" fmla="*/ 95 h 108"/>
                  <a:gd name="T56" fmla="*/ 9 w 90"/>
                  <a:gd name="T57" fmla="*/ 100 h 108"/>
                  <a:gd name="T58" fmla="*/ 4 w 90"/>
                  <a:gd name="T59" fmla="*/ 9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0" h="108">
                    <a:moveTo>
                      <a:pt x="86" y="95"/>
                    </a:moveTo>
                    <a:cubicBezTo>
                      <a:pt x="86" y="100"/>
                      <a:pt x="82" y="104"/>
                      <a:pt x="78" y="104"/>
                    </a:cubicBezTo>
                    <a:cubicBezTo>
                      <a:pt x="21" y="104"/>
                      <a:pt x="21" y="104"/>
                      <a:pt x="21" y="104"/>
                    </a:cubicBezTo>
                    <a:cubicBezTo>
                      <a:pt x="16" y="104"/>
                      <a:pt x="12" y="100"/>
                      <a:pt x="12" y="95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8"/>
                      <a:pt x="16" y="4"/>
                      <a:pt x="21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82" y="4"/>
                      <a:pt x="86" y="8"/>
                      <a:pt x="86" y="1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90" y="27"/>
                      <a:pt x="90" y="27"/>
                      <a:pt x="90" y="27"/>
                    </a:cubicBezTo>
                    <a:cubicBezTo>
                      <a:pt x="90" y="12"/>
                      <a:pt x="90" y="12"/>
                      <a:pt x="90" y="12"/>
                    </a:cubicBezTo>
                    <a:cubicBezTo>
                      <a:pt x="90" y="5"/>
                      <a:pt x="85" y="0"/>
                      <a:pt x="78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7" y="0"/>
                      <a:pt x="13" y="2"/>
                      <a:pt x="11" y="4"/>
                    </a:cubicBezTo>
                    <a:cubicBezTo>
                      <a:pt x="5" y="5"/>
                      <a:pt x="0" y="10"/>
                      <a:pt x="0" y="16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9"/>
                      <a:pt x="5" y="104"/>
                      <a:pt x="12" y="104"/>
                    </a:cubicBezTo>
                    <a:cubicBezTo>
                      <a:pt x="14" y="107"/>
                      <a:pt x="17" y="108"/>
                      <a:pt x="21" y="108"/>
                    </a:cubicBezTo>
                    <a:cubicBezTo>
                      <a:pt x="78" y="108"/>
                      <a:pt x="78" y="108"/>
                      <a:pt x="78" y="108"/>
                    </a:cubicBezTo>
                    <a:cubicBezTo>
                      <a:pt x="85" y="108"/>
                      <a:pt x="90" y="102"/>
                      <a:pt x="90" y="95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86" y="70"/>
                      <a:pt x="86" y="70"/>
                      <a:pt x="86" y="70"/>
                    </a:cubicBezTo>
                    <a:lnTo>
                      <a:pt x="86" y="95"/>
                    </a:lnTo>
                    <a:close/>
                    <a:moveTo>
                      <a:pt x="4" y="93"/>
                    </a:moveTo>
                    <a:cubicBezTo>
                      <a:pt x="4" y="16"/>
                      <a:pt x="4" y="16"/>
                      <a:pt x="4" y="16"/>
                    </a:cubicBezTo>
                    <a:cubicBezTo>
                      <a:pt x="4" y="13"/>
                      <a:pt x="6" y="10"/>
                      <a:pt x="9" y="9"/>
                    </a:cubicBezTo>
                    <a:cubicBezTo>
                      <a:pt x="8" y="10"/>
                      <a:pt x="8" y="11"/>
                      <a:pt x="8" y="12"/>
                    </a:cubicBezTo>
                    <a:cubicBezTo>
                      <a:pt x="8" y="95"/>
                      <a:pt x="8" y="95"/>
                      <a:pt x="8" y="95"/>
                    </a:cubicBezTo>
                    <a:cubicBezTo>
                      <a:pt x="8" y="97"/>
                      <a:pt x="8" y="98"/>
                      <a:pt x="9" y="100"/>
                    </a:cubicBezTo>
                    <a:cubicBezTo>
                      <a:pt x="6" y="98"/>
                      <a:pt x="4" y="96"/>
                      <a:pt x="4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2" name="Rectangle 50"/>
              <p:cNvSpPr>
                <a:spLocks noChangeArrowheads="1"/>
              </p:cNvSpPr>
              <p:nvPr/>
            </p:nvSpPr>
            <p:spPr bwMode="auto">
              <a:xfrm>
                <a:off x="4683125" y="4513263"/>
                <a:ext cx="212725" cy="79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3" name="Rectangle 51"/>
              <p:cNvSpPr>
                <a:spLocks noChangeArrowheads="1"/>
              </p:cNvSpPr>
              <p:nvPr/>
            </p:nvSpPr>
            <p:spPr bwMode="auto">
              <a:xfrm>
                <a:off x="4683125" y="4573588"/>
                <a:ext cx="212725" cy="79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4" name="Freeform 52"/>
              <p:cNvSpPr/>
              <p:nvPr/>
            </p:nvSpPr>
            <p:spPr bwMode="auto">
              <a:xfrm>
                <a:off x="4683125" y="4633913"/>
                <a:ext cx="152400" cy="11112"/>
              </a:xfrm>
              <a:custGeom>
                <a:avLst/>
                <a:gdLst>
                  <a:gd name="T0" fmla="*/ 0 w 96"/>
                  <a:gd name="T1" fmla="*/ 7 h 7"/>
                  <a:gd name="T2" fmla="*/ 92 w 96"/>
                  <a:gd name="T3" fmla="*/ 7 h 7"/>
                  <a:gd name="T4" fmla="*/ 96 w 96"/>
                  <a:gd name="T5" fmla="*/ 0 h 7"/>
                  <a:gd name="T6" fmla="*/ 0 w 96"/>
                  <a:gd name="T7" fmla="*/ 0 h 7"/>
                  <a:gd name="T8" fmla="*/ 0 w 9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7">
                    <a:moveTo>
                      <a:pt x="0" y="7"/>
                    </a:moveTo>
                    <a:lnTo>
                      <a:pt x="92" y="7"/>
                    </a:lnTo>
                    <a:lnTo>
                      <a:pt x="96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5" name="Freeform 53"/>
              <p:cNvSpPr/>
              <p:nvPr/>
            </p:nvSpPr>
            <p:spPr bwMode="auto">
              <a:xfrm>
                <a:off x="4683125" y="4694238"/>
                <a:ext cx="119063" cy="11112"/>
              </a:xfrm>
              <a:custGeom>
                <a:avLst/>
                <a:gdLst>
                  <a:gd name="T0" fmla="*/ 0 w 75"/>
                  <a:gd name="T1" fmla="*/ 7 h 7"/>
                  <a:gd name="T2" fmla="*/ 75 w 75"/>
                  <a:gd name="T3" fmla="*/ 7 h 7"/>
                  <a:gd name="T4" fmla="*/ 75 w 75"/>
                  <a:gd name="T5" fmla="*/ 2 h 7"/>
                  <a:gd name="T6" fmla="*/ 75 w 75"/>
                  <a:gd name="T7" fmla="*/ 0 h 7"/>
                  <a:gd name="T8" fmla="*/ 0 w 75"/>
                  <a:gd name="T9" fmla="*/ 0 h 7"/>
                  <a:gd name="T10" fmla="*/ 0 w 75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7">
                    <a:moveTo>
                      <a:pt x="0" y="7"/>
                    </a:moveTo>
                    <a:lnTo>
                      <a:pt x="75" y="7"/>
                    </a:lnTo>
                    <a:lnTo>
                      <a:pt x="75" y="2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6" name="Rectangle 54"/>
              <p:cNvSpPr>
                <a:spLocks noChangeArrowheads="1"/>
              </p:cNvSpPr>
              <p:nvPr/>
            </p:nvSpPr>
            <p:spPr bwMode="auto">
              <a:xfrm>
                <a:off x="4683125" y="4757738"/>
                <a:ext cx="212725" cy="79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7" name="Freeform 55"/>
              <p:cNvSpPr/>
              <p:nvPr/>
            </p:nvSpPr>
            <p:spPr bwMode="auto">
              <a:xfrm>
                <a:off x="4810125" y="4667250"/>
                <a:ext cx="66675" cy="68262"/>
              </a:xfrm>
              <a:custGeom>
                <a:avLst/>
                <a:gdLst>
                  <a:gd name="T0" fmla="*/ 9 w 42"/>
                  <a:gd name="T1" fmla="*/ 0 h 43"/>
                  <a:gd name="T2" fmla="*/ 5 w 42"/>
                  <a:gd name="T3" fmla="*/ 22 h 43"/>
                  <a:gd name="T4" fmla="*/ 0 w 42"/>
                  <a:gd name="T5" fmla="*/ 43 h 43"/>
                  <a:gd name="T6" fmla="*/ 21 w 42"/>
                  <a:gd name="T7" fmla="*/ 38 h 43"/>
                  <a:gd name="T8" fmla="*/ 42 w 42"/>
                  <a:gd name="T9" fmla="*/ 33 h 43"/>
                  <a:gd name="T10" fmla="*/ 26 w 42"/>
                  <a:gd name="T11" fmla="*/ 17 h 43"/>
                  <a:gd name="T12" fmla="*/ 9 w 42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43">
                    <a:moveTo>
                      <a:pt x="9" y="0"/>
                    </a:moveTo>
                    <a:lnTo>
                      <a:pt x="5" y="22"/>
                    </a:lnTo>
                    <a:lnTo>
                      <a:pt x="0" y="43"/>
                    </a:lnTo>
                    <a:lnTo>
                      <a:pt x="21" y="38"/>
                    </a:lnTo>
                    <a:lnTo>
                      <a:pt x="42" y="33"/>
                    </a:lnTo>
                    <a:lnTo>
                      <a:pt x="26" y="17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8" name="Freeform 56"/>
              <p:cNvSpPr/>
              <p:nvPr/>
            </p:nvSpPr>
            <p:spPr bwMode="auto">
              <a:xfrm>
                <a:off x="4832350" y="4543425"/>
                <a:ext cx="123825" cy="123825"/>
              </a:xfrm>
              <a:custGeom>
                <a:avLst/>
                <a:gdLst>
                  <a:gd name="T0" fmla="*/ 0 w 78"/>
                  <a:gd name="T1" fmla="*/ 74 h 78"/>
                  <a:gd name="T2" fmla="*/ 5 w 78"/>
                  <a:gd name="T3" fmla="*/ 78 h 78"/>
                  <a:gd name="T4" fmla="*/ 78 w 78"/>
                  <a:gd name="T5" fmla="*/ 5 h 78"/>
                  <a:gd name="T6" fmla="*/ 73 w 78"/>
                  <a:gd name="T7" fmla="*/ 0 h 78"/>
                  <a:gd name="T8" fmla="*/ 0 w 78"/>
                  <a:gd name="T9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78">
                    <a:moveTo>
                      <a:pt x="0" y="74"/>
                    </a:moveTo>
                    <a:lnTo>
                      <a:pt x="5" y="78"/>
                    </a:lnTo>
                    <a:lnTo>
                      <a:pt x="78" y="5"/>
                    </a:lnTo>
                    <a:lnTo>
                      <a:pt x="73" y="0"/>
                    </a:lnTo>
                    <a:lnTo>
                      <a:pt x="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9" name="Freeform 57"/>
              <p:cNvSpPr/>
              <p:nvPr/>
            </p:nvSpPr>
            <p:spPr bwMode="auto">
              <a:xfrm>
                <a:off x="4876800" y="4589463"/>
                <a:ext cx="123825" cy="123825"/>
              </a:xfrm>
              <a:custGeom>
                <a:avLst/>
                <a:gdLst>
                  <a:gd name="T0" fmla="*/ 0 w 78"/>
                  <a:gd name="T1" fmla="*/ 73 h 78"/>
                  <a:gd name="T2" fmla="*/ 5 w 78"/>
                  <a:gd name="T3" fmla="*/ 78 h 78"/>
                  <a:gd name="T4" fmla="*/ 78 w 78"/>
                  <a:gd name="T5" fmla="*/ 4 h 78"/>
                  <a:gd name="T6" fmla="*/ 74 w 78"/>
                  <a:gd name="T7" fmla="*/ 0 h 78"/>
                  <a:gd name="T8" fmla="*/ 0 w 78"/>
                  <a:gd name="T9" fmla="*/ 7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78">
                    <a:moveTo>
                      <a:pt x="0" y="73"/>
                    </a:moveTo>
                    <a:lnTo>
                      <a:pt x="5" y="78"/>
                    </a:lnTo>
                    <a:lnTo>
                      <a:pt x="78" y="4"/>
                    </a:lnTo>
                    <a:lnTo>
                      <a:pt x="74" y="0"/>
                    </a:lnTo>
                    <a:lnTo>
                      <a:pt x="0" y="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0" name="Freeform 58"/>
              <p:cNvSpPr/>
              <p:nvPr/>
            </p:nvSpPr>
            <p:spPr bwMode="auto">
              <a:xfrm>
                <a:off x="4846638" y="4559300"/>
                <a:ext cx="136525" cy="134937"/>
              </a:xfrm>
              <a:custGeom>
                <a:avLst/>
                <a:gdLst>
                  <a:gd name="T0" fmla="*/ 76 w 86"/>
                  <a:gd name="T1" fmla="*/ 0 h 85"/>
                  <a:gd name="T2" fmla="*/ 0 w 86"/>
                  <a:gd name="T3" fmla="*/ 75 h 85"/>
                  <a:gd name="T4" fmla="*/ 12 w 86"/>
                  <a:gd name="T5" fmla="*/ 85 h 85"/>
                  <a:gd name="T6" fmla="*/ 86 w 86"/>
                  <a:gd name="T7" fmla="*/ 12 h 85"/>
                  <a:gd name="T8" fmla="*/ 76 w 86"/>
                  <a:gd name="T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85">
                    <a:moveTo>
                      <a:pt x="76" y="0"/>
                    </a:moveTo>
                    <a:lnTo>
                      <a:pt x="0" y="75"/>
                    </a:lnTo>
                    <a:lnTo>
                      <a:pt x="12" y="85"/>
                    </a:lnTo>
                    <a:lnTo>
                      <a:pt x="86" y="12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1" name="Freeform 59"/>
              <p:cNvSpPr/>
              <p:nvPr/>
            </p:nvSpPr>
            <p:spPr bwMode="auto">
              <a:xfrm>
                <a:off x="4953000" y="4529138"/>
                <a:ext cx="63500" cy="63500"/>
              </a:xfrm>
              <a:custGeom>
                <a:avLst/>
                <a:gdLst>
                  <a:gd name="T0" fmla="*/ 0 w 40"/>
                  <a:gd name="T1" fmla="*/ 7 h 40"/>
                  <a:gd name="T2" fmla="*/ 33 w 40"/>
                  <a:gd name="T3" fmla="*/ 40 h 40"/>
                  <a:gd name="T4" fmla="*/ 40 w 40"/>
                  <a:gd name="T5" fmla="*/ 33 h 40"/>
                  <a:gd name="T6" fmla="*/ 7 w 40"/>
                  <a:gd name="T7" fmla="*/ 0 h 40"/>
                  <a:gd name="T8" fmla="*/ 0 w 40"/>
                  <a:gd name="T9" fmla="*/ 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0">
                    <a:moveTo>
                      <a:pt x="0" y="7"/>
                    </a:moveTo>
                    <a:lnTo>
                      <a:pt x="33" y="40"/>
                    </a:lnTo>
                    <a:lnTo>
                      <a:pt x="40" y="33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2" name="Freeform 60"/>
              <p:cNvSpPr/>
              <p:nvPr/>
            </p:nvSpPr>
            <p:spPr bwMode="auto">
              <a:xfrm>
                <a:off x="4964113" y="4495800"/>
                <a:ext cx="85725" cy="85725"/>
              </a:xfrm>
              <a:custGeom>
                <a:avLst/>
                <a:gdLst>
                  <a:gd name="T0" fmla="*/ 20 w 23"/>
                  <a:gd name="T1" fmla="*/ 8 h 23"/>
                  <a:gd name="T2" fmla="*/ 15 w 23"/>
                  <a:gd name="T3" fmla="*/ 3 h 23"/>
                  <a:gd name="T4" fmla="*/ 6 w 23"/>
                  <a:gd name="T5" fmla="*/ 3 h 23"/>
                  <a:gd name="T6" fmla="*/ 0 w 23"/>
                  <a:gd name="T7" fmla="*/ 8 h 23"/>
                  <a:gd name="T8" fmla="*/ 15 w 23"/>
                  <a:gd name="T9" fmla="*/ 23 h 23"/>
                  <a:gd name="T10" fmla="*/ 20 w 23"/>
                  <a:gd name="T11" fmla="*/ 17 h 23"/>
                  <a:gd name="T12" fmla="*/ 20 w 23"/>
                  <a:gd name="T13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3">
                    <a:moveTo>
                      <a:pt x="20" y="8"/>
                    </a:moveTo>
                    <a:cubicBezTo>
                      <a:pt x="15" y="3"/>
                      <a:pt x="15" y="3"/>
                      <a:pt x="15" y="3"/>
                    </a:cubicBezTo>
                    <a:cubicBezTo>
                      <a:pt x="12" y="0"/>
                      <a:pt x="8" y="0"/>
                      <a:pt x="6" y="3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15"/>
                      <a:pt x="23" y="11"/>
                      <a:pt x="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60" name="文本框 159"/>
            <p:cNvSpPr txBox="1"/>
            <p:nvPr/>
          </p:nvSpPr>
          <p:spPr>
            <a:xfrm>
              <a:off x="507812" y="101800"/>
              <a:ext cx="116566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chemeClr val="accent2"/>
                  </a:solidFill>
                  <a:cs typeface="+mn-ea"/>
                </a:defRPr>
              </a:lvl1pPr>
            </a:lstStyle>
            <a:p>
              <a:r>
                <a:rPr lang="zh-CN" altLang="en-US" dirty="0">
                  <a:solidFill>
                    <a:srgbClr val="FF0000"/>
                  </a:solidFill>
                  <a:sym typeface="+mn-lt"/>
                </a:rPr>
                <a:t>拓展通</a:t>
              </a:r>
              <a:endParaRPr lang="zh-CN" altLang="en-US" dirty="0">
                <a:solidFill>
                  <a:srgbClr val="FF0000"/>
                </a:solidFill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689101" y="-1"/>
            <a:ext cx="10502899" cy="7420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第八单元　近代经济、社会生活与教育文化事业的发展</a:t>
            </a:r>
            <a:endParaRPr lang="zh-CN" altLang="en-US" dirty="0">
              <a:solidFill>
                <a:schemeClr val="tx1"/>
              </a:solidFill>
              <a:latin typeface="Adobe 黑体 Std R" pitchFamily="34" charset="-122"/>
              <a:ea typeface="Adobe 黑体 Std R" pitchFamily="34" charset="-122"/>
              <a:cs typeface="宋体" panose="02010600030101010101" pitchFamily="2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-10242" y="1176775"/>
            <a:ext cx="16891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127"/>
          <p:cNvSpPr txBox="1"/>
          <p:nvPr/>
        </p:nvSpPr>
        <p:spPr>
          <a:xfrm>
            <a:off x="239130" y="2717417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kern="0" dirty="0">
              <a:cs typeface="+mn-ea"/>
              <a:sym typeface="+mn-lt"/>
            </a:endParaRPr>
          </a:p>
        </p:txBody>
      </p:sp>
      <p:sp>
        <p:nvSpPr>
          <p:cNvPr id="30" name="文本框 127"/>
          <p:cNvSpPr txBox="1"/>
          <p:nvPr/>
        </p:nvSpPr>
        <p:spPr>
          <a:xfrm>
            <a:off x="178513" y="1700676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kern="0" dirty="0">
                <a:solidFill>
                  <a:schemeClr val="bg1"/>
                </a:solidFill>
                <a:cs typeface="+mn-ea"/>
                <a:sym typeface="+mn-lt"/>
              </a:rPr>
              <a:t>异同比较</a:t>
            </a:r>
            <a:endParaRPr lang="zh-CN" altLang="en-US" sz="20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1820091" y="1440540"/>
          <a:ext cx="9733279" cy="4982031"/>
        </p:xfrm>
        <a:graphic>
          <a:graphicData uri="http://schemas.openxmlformats.org/drawingml/2006/table">
            <a:tbl>
              <a:tblPr/>
              <a:tblGrid>
                <a:gridCol w="1239330"/>
                <a:gridCol w="1730293"/>
                <a:gridCol w="3730172"/>
                <a:gridCol w="3033484"/>
              </a:tblGrid>
              <a:tr h="71171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项目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民国时期的民族企业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清政府时期的洋务企业 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1719">
                <a:tc row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不</a:t>
                      </a:r>
                      <a:endParaRPr lang="zh-CN" sz="2200" kern="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同</a:t>
                      </a:r>
                      <a:endParaRPr lang="zh-CN" sz="2200" kern="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点</a:t>
                      </a:r>
                      <a:endParaRPr lang="zh-CN" sz="2200" kern="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根本目的</a:t>
                      </a:r>
                      <a:endParaRPr lang="zh-CN" sz="2200" kern="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抵制洋货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发展民族经济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实业救国。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维护清朝封建统治。</a:t>
                      </a:r>
                      <a:endParaRPr lang="zh-CN" sz="2200" kern="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7578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性质</a:t>
                      </a:r>
                      <a:endParaRPr lang="zh-CN" sz="2200" kern="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近代资本主义企业。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带有封建色彩的资本主义企业。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1719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类型 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以轻工业为主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棉纺织业和面粉业发展最快。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军事工业、民用工业。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1719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管理方式</a:t>
                      </a:r>
                      <a:endParaRPr lang="zh-CN" sz="2200" kern="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近代先进管理方式。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官督商办、官办。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859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相</a:t>
                      </a:r>
                      <a:endParaRPr lang="zh-CN" sz="2200" kern="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同</a:t>
                      </a:r>
                      <a:endParaRPr lang="zh-CN" sz="2200" kern="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点</a:t>
                      </a:r>
                      <a:endParaRPr lang="zh-CN" sz="2200" kern="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目的</a:t>
                      </a:r>
                      <a:endParaRPr lang="zh-CN" sz="2200" kern="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促进经济的发展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增强国家实力。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355859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阻碍</a:t>
                      </a:r>
                      <a:endParaRPr lang="zh-CN" sz="2200" kern="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受到外国资本主义的压榨。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355859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作用</a:t>
                      </a:r>
                      <a:endParaRPr lang="zh-CN" sz="2200" kern="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促进了民族资本主义的发展。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29" name="矩形 28"/>
          <p:cNvSpPr/>
          <p:nvPr/>
        </p:nvSpPr>
        <p:spPr>
          <a:xfrm>
            <a:off x="1831213" y="893020"/>
            <a:ext cx="7167880" cy="429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民国时期的民族企业与清政府时期的洋务企业的比较。</a:t>
            </a:r>
            <a:endParaRPr lang="zh-CN" altLang="en-US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95036" y="1212334"/>
            <a:ext cx="1300480" cy="429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kern="0" dirty="0">
                <a:cs typeface="+mn-ea"/>
                <a:sym typeface="+mn-lt"/>
              </a:rPr>
              <a:t>拓展延伸</a:t>
            </a:r>
            <a:endParaRPr lang="zh-CN" altLang="en-US" sz="2200" kern="0" dirty="0">
              <a:cs typeface="+mn-ea"/>
              <a:sym typeface="+mn-lt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5"/>
          <p:cNvSpPr/>
          <p:nvPr/>
        </p:nvSpPr>
        <p:spPr bwMode="auto">
          <a:xfrm>
            <a:off x="5199659" y="1144854"/>
            <a:ext cx="1819732" cy="164069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5495654" y="1962513"/>
            <a:ext cx="1328006" cy="2581580"/>
            <a:chOff x="2562883" y="2642737"/>
            <a:chExt cx="1328006" cy="2581580"/>
          </a:xfrm>
        </p:grpSpPr>
        <p:sp>
          <p:nvSpPr>
            <p:cNvPr id="10" name="Freeform 5"/>
            <p:cNvSpPr/>
            <p:nvPr/>
          </p:nvSpPr>
          <p:spPr bwMode="auto">
            <a:xfrm>
              <a:off x="2562883" y="2642737"/>
              <a:ext cx="1328006" cy="119734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6834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584030" y="3961302"/>
              <a:ext cx="1255395" cy="12630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  <a:defRPr/>
              </a:pPr>
              <a:r>
                <a:rPr lang="en-US" altLang="zh-CN" sz="2000" kern="100" dirty="0">
                  <a:solidFill>
                    <a:srgbClr val="FF0000"/>
                  </a:solidFill>
                  <a:cs typeface="+mn-ea"/>
                  <a:sym typeface="+mn-lt"/>
                </a:rPr>
                <a:t>PART 03</a:t>
              </a:r>
              <a:endParaRPr lang="en-US" altLang="zh-CN" sz="2000" kern="100" dirty="0">
                <a:solidFill>
                  <a:srgbClr val="FF0000"/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zh-CN" altLang="en-US" sz="2800" b="1" kern="100" dirty="0">
                  <a:solidFill>
                    <a:srgbClr val="FF0000"/>
                  </a:solidFill>
                  <a:cs typeface="+mn-ea"/>
                  <a:sym typeface="+mn-lt"/>
                </a:rPr>
                <a:t>方法通</a:t>
              </a:r>
              <a:endParaRPr lang="zh-CN" altLang="en-US" sz="2800" b="1" kern="100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pic>
          <p:nvPicPr>
            <p:cNvPr id="12" name="Picture 3" descr="C:\Users\lenovo\Desktop\PPT图\体系构建1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2835828" y="2875389"/>
              <a:ext cx="754865" cy="733898"/>
            </a:xfrm>
            <a:prstGeom prst="rect">
              <a:avLst/>
            </a:prstGeom>
            <a:noFill/>
          </p:spPr>
        </p:pic>
      </p:grpSp>
      <p:sp>
        <p:nvSpPr>
          <p:cNvPr id="127" name="矩形 126"/>
          <p:cNvSpPr/>
          <p:nvPr/>
        </p:nvSpPr>
        <p:spPr>
          <a:xfrm>
            <a:off x="9936480" y="165100"/>
            <a:ext cx="1980015" cy="800100"/>
          </a:xfrm>
          <a:prstGeom prst="rect">
            <a:avLst/>
          </a:prstGeom>
          <a:solidFill>
            <a:srgbClr val="97D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69" name="直接连接符 68"/>
            <p:cNvCxnSpPr/>
            <p:nvPr/>
          </p:nvCxnSpPr>
          <p:spPr>
            <a:xfrm>
              <a:off x="1689100" y="0"/>
              <a:ext cx="0" cy="685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0" y="736600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矩形 108"/>
          <p:cNvSpPr/>
          <p:nvPr/>
        </p:nvSpPr>
        <p:spPr>
          <a:xfrm>
            <a:off x="0" y="1321747"/>
            <a:ext cx="1695450" cy="792659"/>
          </a:xfrm>
          <a:prstGeom prst="rect">
            <a:avLst/>
          </a:prstGeom>
          <a:solidFill>
            <a:srgbClr val="00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198441" y="149470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400" kern="0" dirty="0">
                <a:solidFill>
                  <a:schemeClr val="bg1"/>
                </a:solidFill>
                <a:cs typeface="+mn-ea"/>
                <a:sym typeface="+mn-lt"/>
              </a:rPr>
              <a:t>典例精析</a:t>
            </a:r>
            <a:endParaRPr lang="zh-CN" sz="24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16" name="直接连接符 115"/>
          <p:cNvCxnSpPr/>
          <p:nvPr/>
        </p:nvCxnSpPr>
        <p:spPr>
          <a:xfrm>
            <a:off x="-6350" y="1319893"/>
            <a:ext cx="16891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689101" y="-1"/>
            <a:ext cx="10502899" cy="742046"/>
          </a:xfrm>
          <a:prstGeom prst="rect">
            <a:avLst/>
          </a:prstGeom>
          <a:solidFill>
            <a:srgbClr val="00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0" y="2127049"/>
            <a:ext cx="16891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0" y="2913883"/>
            <a:ext cx="16891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/>
          <p:cNvSpPr txBox="1"/>
          <p:nvPr/>
        </p:nvSpPr>
        <p:spPr>
          <a:xfrm>
            <a:off x="507812" y="165300"/>
            <a:ext cx="116566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chemeClr val="accent2"/>
                </a:solidFill>
                <a:cs typeface="+mn-ea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  <a:sym typeface="+mn-lt"/>
              </a:rPr>
              <a:t>方法通</a:t>
            </a:r>
            <a:endParaRPr lang="zh-CN" altLang="en-US" dirty="0">
              <a:solidFill>
                <a:srgbClr val="FF0000"/>
              </a:solidFill>
              <a:sym typeface="+mn-lt"/>
            </a:endParaRPr>
          </a:p>
        </p:txBody>
      </p:sp>
      <p:pic>
        <p:nvPicPr>
          <p:cNvPr id="2050" name="Picture 2" descr="C:\Users\lenovo\Desktop\PPT图\体系构建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60494"/>
            <a:ext cx="548163" cy="538626"/>
          </a:xfrm>
          <a:prstGeom prst="rect">
            <a:avLst/>
          </a:prstGeom>
          <a:noFill/>
        </p:spPr>
      </p:pic>
      <p:sp>
        <p:nvSpPr>
          <p:cNvPr id="27" name="矩形 26"/>
          <p:cNvSpPr/>
          <p:nvPr/>
        </p:nvSpPr>
        <p:spPr>
          <a:xfrm>
            <a:off x="1959260" y="161096"/>
            <a:ext cx="7498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第八单元　近代经济、社会生活与教育文化事业的发展</a:t>
            </a:r>
            <a:endParaRPr lang="zh-CN" altLang="en-US" sz="2400" dirty="0">
              <a:solidFill>
                <a:schemeClr val="bg1"/>
              </a:solidFill>
              <a:latin typeface="Adobe 黑体 Std R" pitchFamily="34" charset="-122"/>
              <a:ea typeface="Adobe 黑体 Std R" pitchFamily="34" charset="-122"/>
              <a:cs typeface="宋体" panose="02010600030101010101" pitchFamily="2" charset="-122"/>
            </a:endParaRPr>
          </a:p>
        </p:txBody>
      </p:sp>
      <p:sp>
        <p:nvSpPr>
          <p:cNvPr id="12" name="文本框 113"/>
          <p:cNvSpPr txBox="1"/>
          <p:nvPr/>
        </p:nvSpPr>
        <p:spPr>
          <a:xfrm>
            <a:off x="225111" y="229903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400" kern="0" dirty="0">
                <a:cs typeface="+mn-ea"/>
                <a:sym typeface="+mn-lt"/>
              </a:rPr>
              <a:t>史料研析</a:t>
            </a:r>
            <a:endParaRPr lang="zh-CN" sz="2400" kern="0" dirty="0">
              <a:cs typeface="+mn-ea"/>
              <a:sym typeface="+mn-lt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44450"/>
            <a:ext cx="30988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34817" name="例_2_2.jpg" descr="id:2147493803;FounderC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9771" y="830943"/>
            <a:ext cx="499836" cy="368300"/>
          </a:xfrm>
          <a:prstGeom prst="rect">
            <a:avLst/>
          </a:prstGeom>
          <a:noFill/>
        </p:spPr>
      </p:pic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351313" y="881578"/>
            <a:ext cx="8289471" cy="41541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[2019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上海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,4]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下图是中国棉纺织业布机数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(1912—1921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和机制面粉业年产量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(1913—1921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柱状图。该图反映了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 (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　　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A.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列强加大对中国的商品倾销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B.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中国近代民族工业起步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C.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中国重工业获得了初步发展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D.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民族工业获得快速发展良机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" name="2019安徽历史2.jpg" descr="id:2147496889;FounderCES"/>
          <p:cNvPicPr/>
          <p:nvPr/>
        </p:nvPicPr>
        <p:blipFill>
          <a:blip r:embed="rId3"/>
          <a:stretch>
            <a:fillRect/>
          </a:stretch>
        </p:blipFill>
        <p:spPr>
          <a:xfrm>
            <a:off x="3636122" y="1701774"/>
            <a:ext cx="4725096" cy="178165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69" name="直接连接符 68"/>
            <p:cNvCxnSpPr/>
            <p:nvPr/>
          </p:nvCxnSpPr>
          <p:spPr>
            <a:xfrm>
              <a:off x="1689100" y="0"/>
              <a:ext cx="0" cy="685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0" y="736600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矩形 32"/>
          <p:cNvSpPr/>
          <p:nvPr/>
        </p:nvSpPr>
        <p:spPr>
          <a:xfrm>
            <a:off x="1689101" y="-1"/>
            <a:ext cx="10502899" cy="742046"/>
          </a:xfrm>
          <a:prstGeom prst="rect">
            <a:avLst/>
          </a:prstGeom>
          <a:solidFill>
            <a:srgbClr val="00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507812" y="165300"/>
            <a:ext cx="116566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chemeClr val="accent2"/>
                </a:solidFill>
                <a:cs typeface="+mn-ea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  <a:sym typeface="+mn-lt"/>
              </a:rPr>
              <a:t>方法通</a:t>
            </a:r>
            <a:endParaRPr lang="zh-CN" altLang="en-US" dirty="0">
              <a:solidFill>
                <a:srgbClr val="FF0000"/>
              </a:solidFill>
              <a:sym typeface="+mn-lt"/>
            </a:endParaRPr>
          </a:p>
        </p:txBody>
      </p:sp>
      <p:pic>
        <p:nvPicPr>
          <p:cNvPr id="2050" name="Picture 2" descr="C:\Users\lenovo\Desktop\PPT图\体系构建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453" y="96994"/>
            <a:ext cx="548163" cy="538626"/>
          </a:xfrm>
          <a:prstGeom prst="rect">
            <a:avLst/>
          </a:prstGeom>
          <a:noFill/>
        </p:spPr>
      </p:pic>
      <p:sp>
        <p:nvSpPr>
          <p:cNvPr id="27" name="矩形 26"/>
          <p:cNvSpPr/>
          <p:nvPr/>
        </p:nvSpPr>
        <p:spPr>
          <a:xfrm>
            <a:off x="1959260" y="161096"/>
            <a:ext cx="7498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第八单元　近代经济、社会生活与教育文化事业的发展</a:t>
            </a:r>
            <a:endParaRPr lang="zh-CN" altLang="en-US" sz="2400" dirty="0">
              <a:solidFill>
                <a:schemeClr val="bg1"/>
              </a:solidFill>
              <a:latin typeface="Adobe 黑体 Std R" pitchFamily="34" charset="-122"/>
              <a:ea typeface="Adobe 黑体 Std R" pitchFamily="34" charset="-122"/>
              <a:cs typeface="宋体" panose="02010600030101010101" pitchFamily="2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3556000" y="2846070"/>
            <a:ext cx="5080000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200" b="0">
                <a:solidFill>
                  <a:srgbClr val="000000"/>
                </a:solidFill>
                <a:ea typeface="方正书宋_GBK" panose="03000509000000000000" charset="-122"/>
              </a:rPr>
              <a:t>　</a:t>
            </a:r>
            <a:endParaRPr lang="zh-CN" altLang="en-US" sz="2200" b="0">
              <a:solidFill>
                <a:srgbClr val="000000"/>
              </a:solidFill>
              <a:ea typeface="方正书宋_GBK" panose="03000509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321747"/>
            <a:ext cx="1695450" cy="792659"/>
          </a:xfrm>
          <a:prstGeom prst="rect">
            <a:avLst/>
          </a:prstGeom>
          <a:solidFill>
            <a:srgbClr val="00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8441" y="149470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400" kern="0" dirty="0">
                <a:solidFill>
                  <a:schemeClr val="bg1"/>
                </a:solidFill>
                <a:cs typeface="+mn-ea"/>
                <a:sym typeface="+mn-lt"/>
              </a:rPr>
              <a:t>典例精析</a:t>
            </a:r>
            <a:endParaRPr lang="zh-CN" sz="24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-6350" y="1319893"/>
            <a:ext cx="16891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0" y="2127049"/>
            <a:ext cx="16891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2913883"/>
            <a:ext cx="16891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13"/>
          <p:cNvSpPr txBox="1"/>
          <p:nvPr/>
        </p:nvSpPr>
        <p:spPr>
          <a:xfrm>
            <a:off x="187011" y="228633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400" kern="0" dirty="0">
                <a:cs typeface="+mn-ea"/>
                <a:sym typeface="+mn-lt"/>
              </a:rPr>
              <a:t>史料研析</a:t>
            </a:r>
            <a:endParaRPr lang="zh-CN" sz="2400" kern="0" dirty="0">
              <a:cs typeface="+mn-ea"/>
              <a:sym typeface="+mn-lt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805214" y="2481943"/>
          <a:ext cx="10386786" cy="3371669"/>
        </p:xfrm>
        <a:graphic>
          <a:graphicData uri="http://schemas.openxmlformats.org/drawingml/2006/table">
            <a:tbl>
              <a:tblPr/>
              <a:tblGrid>
                <a:gridCol w="912294"/>
                <a:gridCol w="9474492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审题干</a:t>
                      </a:r>
                      <a:endParaRPr lang="zh-CN" sz="2200" kern="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一审设问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:“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该图反映了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”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。二审关键词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:“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中国棉纺织业布机数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”“1912—1921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年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”“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机制面粉业年产量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”“1913—1921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年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”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52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析选项</a:t>
                      </a:r>
                      <a:endParaRPr lang="zh-CN" sz="2200" kern="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由图片可知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,1913—1921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年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中国棉纺织业和机制面粉业都得到快速发展。结合所学知识可知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第一次世界大战期间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西方列强忙于欧</a:t>
                      </a:r>
                      <a:r>
                        <a:rPr lang="zh-CN" alt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洲战事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alt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暂时放松了对中国的经济侵略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alt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中国民族工业获得了迅速发展的良机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alt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排除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A,D</a:t>
                      </a:r>
                      <a:r>
                        <a:rPr lang="zh-CN" alt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符合题意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;</a:t>
                      </a:r>
                      <a:r>
                        <a:rPr lang="zh-CN" alt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中国近代民族工业起步于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19</a:t>
                      </a:r>
                      <a:r>
                        <a:rPr lang="zh-CN" alt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世纪六七十年代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alt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排除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B;</a:t>
                      </a:r>
                      <a:r>
                        <a:rPr lang="zh-CN" alt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棉纺织业和面粉业都是轻工业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alt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排除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</a:t>
                      </a:r>
                      <a:r>
                        <a:rPr lang="zh-CN" alt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。</a:t>
                      </a:r>
                      <a:endParaRPr lang="en-US" alt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查知识</a:t>
                      </a:r>
                      <a:endParaRPr lang="zh-CN" altLang="en-US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第一次世界大战期间</a:t>
                      </a:r>
                      <a:r>
                        <a:rPr lang="en-US" alt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alt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西方列强忙于欧洲战事</a:t>
                      </a:r>
                      <a:r>
                        <a:rPr lang="en-US" alt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alt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暂时放松了对中国的经济侵略</a:t>
                      </a:r>
                      <a:r>
                        <a:rPr lang="en-US" alt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alt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中国民族工业获得了迅速发展的良机</a:t>
                      </a:r>
                      <a:r>
                        <a:rPr lang="en-US" alt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alt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出现了</a:t>
                      </a:r>
                      <a:r>
                        <a:rPr lang="en-US" alt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“</a:t>
                      </a:r>
                      <a:r>
                        <a:rPr lang="zh-CN" alt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短暂的春天</a:t>
                      </a:r>
                      <a:r>
                        <a:rPr lang="en-US" alt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”</a:t>
                      </a:r>
                      <a:r>
                        <a:rPr lang="zh-CN" alt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。其中发展最快的是纺织业和面粉业。</a:t>
                      </a:r>
                      <a:endParaRPr lang="zh-CN" altLang="en-US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2770" name="Picture 2" descr="id:2147493810;FounderC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66675" cy="104775"/>
          </a:xfrm>
          <a:prstGeom prst="rect">
            <a:avLst/>
          </a:prstGeom>
          <a:noFill/>
        </p:spPr>
      </p:pic>
      <p:pic>
        <p:nvPicPr>
          <p:cNvPr id="32769" name="小图_2_2.jpg" descr="id:2147493817;FounderC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1975"/>
            <a:ext cx="66675" cy="104775"/>
          </a:xfrm>
          <a:prstGeom prst="rect">
            <a:avLst/>
          </a:prstGeom>
          <a:noFill/>
        </p:spPr>
      </p:pic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765300" y="788352"/>
            <a:ext cx="1300480" cy="4298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考法解读</a:t>
            </a:r>
            <a:endParaRPr kumimoji="0" 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765300" y="1231949"/>
            <a:ext cx="10223500" cy="11068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本题通过图表数据考查中国近代民族工业的发展</a:t>
            </a:r>
            <a:r>
              <a:rPr 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体现了历史学科核心素养中的时空观念。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三步解法</a:t>
            </a:r>
            <a:endParaRPr kumimoji="0" lang="zh-CN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413385"/>
            <a:ext cx="297180" cy="5067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NEU-BZ-S92" charset="-122"/>
                <a:ea typeface="方正书宋_GBK" panose="03000509000000000000" charset="-122"/>
                <a:cs typeface="Times New Roman" panose="02020603050405020304" pitchFamily="18" charset="0"/>
              </a:rPr>
              <a:t>　</a:t>
            </a:r>
            <a:endParaRPr kumimoji="0" 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58"/>
          <p:cNvSpPr txBox="1"/>
          <p:nvPr/>
        </p:nvSpPr>
        <p:spPr>
          <a:xfrm>
            <a:off x="5377507" y="1115452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CONTENTS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8" name="Freeform 5"/>
          <p:cNvSpPr/>
          <p:nvPr/>
        </p:nvSpPr>
        <p:spPr bwMode="auto">
          <a:xfrm>
            <a:off x="4832905" y="0"/>
            <a:ext cx="2529366" cy="1070672"/>
          </a:xfrm>
          <a:custGeom>
            <a:avLst/>
            <a:gdLst/>
            <a:ahLst/>
            <a:cxnLst/>
            <a:rect l="l" t="t" r="r" b="b"/>
            <a:pathLst>
              <a:path w="1212931" h="513429">
                <a:moveTo>
                  <a:pt x="0" y="0"/>
                </a:moveTo>
                <a:lnTo>
                  <a:pt x="1212931" y="0"/>
                </a:lnTo>
                <a:cubicBezTo>
                  <a:pt x="1210875" y="8189"/>
                  <a:pt x="1207259" y="15721"/>
                  <a:pt x="1202896" y="22772"/>
                </a:cubicBezTo>
                <a:lnTo>
                  <a:pt x="956422" y="454561"/>
                </a:lnTo>
                <a:cubicBezTo>
                  <a:pt x="946115" y="471761"/>
                  <a:pt x="931774" y="486697"/>
                  <a:pt x="913401" y="497559"/>
                </a:cubicBezTo>
                <a:cubicBezTo>
                  <a:pt x="894131" y="508874"/>
                  <a:pt x="873069" y="513853"/>
                  <a:pt x="852006" y="513401"/>
                </a:cubicBezTo>
                <a:lnTo>
                  <a:pt x="358161" y="513401"/>
                </a:lnTo>
                <a:cubicBezTo>
                  <a:pt x="338443" y="513401"/>
                  <a:pt x="317829" y="508422"/>
                  <a:pt x="299456" y="497559"/>
                </a:cubicBezTo>
                <a:cubicBezTo>
                  <a:pt x="281082" y="486697"/>
                  <a:pt x="266294" y="471761"/>
                  <a:pt x="256435" y="454109"/>
                </a:cubicBezTo>
                <a:lnTo>
                  <a:pt x="8616" y="2050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178AA1"/>
              </a:solidFill>
              <a:cs typeface="+mn-ea"/>
              <a:sym typeface="+mn-lt"/>
            </a:endParaRPr>
          </a:p>
        </p:txBody>
      </p:sp>
      <p:sp>
        <p:nvSpPr>
          <p:cNvPr id="29" name="TextBox 60"/>
          <p:cNvSpPr txBox="1"/>
          <p:nvPr/>
        </p:nvSpPr>
        <p:spPr>
          <a:xfrm>
            <a:off x="5350995" y="260648"/>
            <a:ext cx="1460500" cy="76835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目 录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421904" y="2632805"/>
            <a:ext cx="1351436" cy="2592728"/>
            <a:chOff x="2529845" y="2646453"/>
            <a:chExt cx="1351436" cy="2592728"/>
          </a:xfrm>
        </p:grpSpPr>
        <p:sp>
          <p:nvSpPr>
            <p:cNvPr id="95" name="Freeform 5"/>
            <p:cNvSpPr/>
            <p:nvPr/>
          </p:nvSpPr>
          <p:spPr bwMode="auto">
            <a:xfrm>
              <a:off x="2553275" y="2646453"/>
              <a:ext cx="1328006" cy="119734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2529845" y="3976166"/>
              <a:ext cx="1255395" cy="12630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  <a:defRPr/>
              </a:pPr>
              <a:r>
                <a:rPr lang="en-US" altLang="zh-CN" sz="2000" kern="100" dirty="0">
                  <a:solidFill>
                    <a:schemeClr val="accent2"/>
                  </a:solidFill>
                  <a:cs typeface="+mn-ea"/>
                  <a:sym typeface="+mn-lt"/>
                </a:rPr>
                <a:t>PART 02</a:t>
              </a:r>
              <a:endParaRPr lang="en-US" altLang="zh-CN" sz="2000" kern="100" dirty="0">
                <a:solidFill>
                  <a:schemeClr val="accent2"/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zh-CN" altLang="en-US" sz="2800" b="1" kern="100" dirty="0">
                  <a:solidFill>
                    <a:srgbClr val="FF0000"/>
                  </a:solidFill>
                  <a:cs typeface="+mn-ea"/>
                  <a:sym typeface="+mn-lt"/>
                </a:rPr>
                <a:t>拓展通</a:t>
              </a:r>
              <a:endParaRPr lang="zh-CN" altLang="en-US" sz="2800" b="1" kern="100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1" name="teacher-on-biology-class_43821"/>
          <p:cNvSpPr>
            <a:spLocks noChangeAspect="1"/>
          </p:cNvSpPr>
          <p:nvPr/>
        </p:nvSpPr>
        <p:spPr bwMode="auto">
          <a:xfrm>
            <a:off x="9324876" y="2949533"/>
            <a:ext cx="609684" cy="591188"/>
          </a:xfrm>
          <a:custGeom>
            <a:avLst/>
            <a:gdLst>
              <a:gd name="connsiteX0" fmla="*/ 238173 w 598650"/>
              <a:gd name="connsiteY0" fmla="*/ 288290 h 580488"/>
              <a:gd name="connsiteX1" fmla="*/ 335879 w 598650"/>
              <a:gd name="connsiteY1" fmla="*/ 288290 h 580488"/>
              <a:gd name="connsiteX2" fmla="*/ 335879 w 598650"/>
              <a:gd name="connsiteY2" fmla="*/ 294037 h 580488"/>
              <a:gd name="connsiteX3" fmla="*/ 238173 w 598650"/>
              <a:gd name="connsiteY3" fmla="*/ 294037 h 580488"/>
              <a:gd name="connsiteX4" fmla="*/ 453585 w 598650"/>
              <a:gd name="connsiteY4" fmla="*/ 282542 h 580488"/>
              <a:gd name="connsiteX5" fmla="*/ 549682 w 598650"/>
              <a:gd name="connsiteY5" fmla="*/ 282542 h 580488"/>
              <a:gd name="connsiteX6" fmla="*/ 549682 w 598650"/>
              <a:gd name="connsiteY6" fmla="*/ 318406 h 580488"/>
              <a:gd name="connsiteX7" fmla="*/ 453585 w 598650"/>
              <a:gd name="connsiteY7" fmla="*/ 318406 h 580488"/>
              <a:gd name="connsiteX8" fmla="*/ 430596 w 598650"/>
              <a:gd name="connsiteY8" fmla="*/ 169204 h 580488"/>
              <a:gd name="connsiteX9" fmla="*/ 528302 w 598650"/>
              <a:gd name="connsiteY9" fmla="*/ 169204 h 580488"/>
              <a:gd name="connsiteX10" fmla="*/ 528302 w 598650"/>
              <a:gd name="connsiteY10" fmla="*/ 174951 h 580488"/>
              <a:gd name="connsiteX11" fmla="*/ 430596 w 598650"/>
              <a:gd name="connsiteY11" fmla="*/ 174951 h 580488"/>
              <a:gd name="connsiteX12" fmla="*/ 278425 w 598650"/>
              <a:gd name="connsiteY12" fmla="*/ 159088 h 580488"/>
              <a:gd name="connsiteX13" fmla="*/ 295647 w 598650"/>
              <a:gd name="connsiteY13" fmla="*/ 192054 h 580488"/>
              <a:gd name="connsiteX14" fmla="*/ 169351 w 598650"/>
              <a:gd name="connsiteY14" fmla="*/ 256554 h 580488"/>
              <a:gd name="connsiteX15" fmla="*/ 162175 w 598650"/>
              <a:gd name="connsiteY15" fmla="*/ 388422 h 580488"/>
              <a:gd name="connsiteX16" fmla="*/ 157870 w 598650"/>
              <a:gd name="connsiteY16" fmla="*/ 388422 h 580488"/>
              <a:gd name="connsiteX17" fmla="*/ 157870 w 598650"/>
              <a:gd name="connsiteY17" fmla="*/ 405622 h 580488"/>
              <a:gd name="connsiteX18" fmla="*/ 157870 w 598650"/>
              <a:gd name="connsiteY18" fmla="*/ 417088 h 580488"/>
              <a:gd name="connsiteX19" fmla="*/ 157870 w 598650"/>
              <a:gd name="connsiteY19" fmla="*/ 547522 h 580488"/>
              <a:gd name="connsiteX20" fmla="*/ 162175 w 598650"/>
              <a:gd name="connsiteY20" fmla="*/ 547522 h 580488"/>
              <a:gd name="connsiteX21" fmla="*/ 192314 w 598650"/>
              <a:gd name="connsiteY21" fmla="*/ 553255 h 580488"/>
              <a:gd name="connsiteX22" fmla="*/ 192314 w 598650"/>
              <a:gd name="connsiteY22" fmla="*/ 580488 h 580488"/>
              <a:gd name="connsiteX23" fmla="*/ 166481 w 598650"/>
              <a:gd name="connsiteY23" fmla="*/ 580488 h 580488"/>
              <a:gd name="connsiteX24" fmla="*/ 137777 w 598650"/>
              <a:gd name="connsiteY24" fmla="*/ 576188 h 580488"/>
              <a:gd name="connsiteX25" fmla="*/ 137777 w 598650"/>
              <a:gd name="connsiteY25" fmla="*/ 580488 h 580488"/>
              <a:gd name="connsiteX26" fmla="*/ 104768 w 598650"/>
              <a:gd name="connsiteY26" fmla="*/ 580488 h 580488"/>
              <a:gd name="connsiteX27" fmla="*/ 104768 w 598650"/>
              <a:gd name="connsiteY27" fmla="*/ 550388 h 580488"/>
              <a:gd name="connsiteX28" fmla="*/ 104768 w 598650"/>
              <a:gd name="connsiteY28" fmla="*/ 547522 h 580488"/>
              <a:gd name="connsiteX29" fmla="*/ 104768 w 598650"/>
              <a:gd name="connsiteY29" fmla="*/ 417088 h 580488"/>
              <a:gd name="connsiteX30" fmla="*/ 86111 w 598650"/>
              <a:gd name="connsiteY30" fmla="*/ 417088 h 580488"/>
              <a:gd name="connsiteX31" fmla="*/ 86111 w 598650"/>
              <a:gd name="connsiteY31" fmla="*/ 547522 h 580488"/>
              <a:gd name="connsiteX32" fmla="*/ 86111 w 598650"/>
              <a:gd name="connsiteY32" fmla="*/ 550388 h 580488"/>
              <a:gd name="connsiteX33" fmla="*/ 86111 w 598650"/>
              <a:gd name="connsiteY33" fmla="*/ 580488 h 580488"/>
              <a:gd name="connsiteX34" fmla="*/ 54537 w 598650"/>
              <a:gd name="connsiteY34" fmla="*/ 580488 h 580488"/>
              <a:gd name="connsiteX35" fmla="*/ 54537 w 598650"/>
              <a:gd name="connsiteY35" fmla="*/ 576188 h 580488"/>
              <a:gd name="connsiteX36" fmla="*/ 24398 w 598650"/>
              <a:gd name="connsiteY36" fmla="*/ 580488 h 580488"/>
              <a:gd name="connsiteX37" fmla="*/ 0 w 598650"/>
              <a:gd name="connsiteY37" fmla="*/ 580488 h 580488"/>
              <a:gd name="connsiteX38" fmla="*/ 0 w 598650"/>
              <a:gd name="connsiteY38" fmla="*/ 553255 h 580488"/>
              <a:gd name="connsiteX39" fmla="*/ 28703 w 598650"/>
              <a:gd name="connsiteY39" fmla="*/ 547522 h 580488"/>
              <a:gd name="connsiteX40" fmla="*/ 34444 w 598650"/>
              <a:gd name="connsiteY40" fmla="*/ 547522 h 580488"/>
              <a:gd name="connsiteX41" fmla="*/ 34444 w 598650"/>
              <a:gd name="connsiteY41" fmla="*/ 417088 h 580488"/>
              <a:gd name="connsiteX42" fmla="*/ 34444 w 598650"/>
              <a:gd name="connsiteY42" fmla="*/ 405622 h 580488"/>
              <a:gd name="connsiteX43" fmla="*/ 34444 w 598650"/>
              <a:gd name="connsiteY43" fmla="*/ 388422 h 580488"/>
              <a:gd name="connsiteX44" fmla="*/ 30139 w 598650"/>
              <a:gd name="connsiteY44" fmla="*/ 388422 h 580488"/>
              <a:gd name="connsiteX45" fmla="*/ 28703 w 598650"/>
              <a:gd name="connsiteY45" fmla="*/ 361188 h 580488"/>
              <a:gd name="connsiteX46" fmla="*/ 4305 w 598650"/>
              <a:gd name="connsiteY46" fmla="*/ 361188 h 580488"/>
              <a:gd name="connsiteX47" fmla="*/ 7176 w 598650"/>
              <a:gd name="connsiteY47" fmla="*/ 230754 h 580488"/>
              <a:gd name="connsiteX48" fmla="*/ 67453 w 598650"/>
              <a:gd name="connsiteY48" fmla="*/ 219288 h 580488"/>
              <a:gd name="connsiteX49" fmla="*/ 94722 w 598650"/>
              <a:gd name="connsiteY49" fmla="*/ 250821 h 580488"/>
              <a:gd name="connsiteX50" fmla="*/ 121990 w 598650"/>
              <a:gd name="connsiteY50" fmla="*/ 219288 h 580488"/>
              <a:gd name="connsiteX51" fmla="*/ 163610 w 598650"/>
              <a:gd name="connsiteY51" fmla="*/ 219288 h 580488"/>
              <a:gd name="connsiteX52" fmla="*/ 206677 w 598650"/>
              <a:gd name="connsiteY52" fmla="*/ 93338 h 580488"/>
              <a:gd name="connsiteX53" fmla="*/ 304383 w 598650"/>
              <a:gd name="connsiteY53" fmla="*/ 93338 h 580488"/>
              <a:gd name="connsiteX54" fmla="*/ 304383 w 598650"/>
              <a:gd name="connsiteY54" fmla="*/ 99085 h 580488"/>
              <a:gd name="connsiteX55" fmla="*/ 206677 w 598650"/>
              <a:gd name="connsiteY55" fmla="*/ 99085 h 580488"/>
              <a:gd name="connsiteX56" fmla="*/ 94832 w 598650"/>
              <a:gd name="connsiteY56" fmla="*/ 61612 h 580488"/>
              <a:gd name="connsiteX57" fmla="*/ 168054 w 598650"/>
              <a:gd name="connsiteY57" fmla="*/ 134719 h 580488"/>
              <a:gd name="connsiteX58" fmla="*/ 94832 w 598650"/>
              <a:gd name="connsiteY58" fmla="*/ 207826 h 580488"/>
              <a:gd name="connsiteX59" fmla="*/ 21610 w 598650"/>
              <a:gd name="connsiteY59" fmla="*/ 134719 h 580488"/>
              <a:gd name="connsiteX60" fmla="*/ 94832 w 598650"/>
              <a:gd name="connsiteY60" fmla="*/ 61612 h 580488"/>
              <a:gd name="connsiteX61" fmla="*/ 295647 w 598650"/>
              <a:gd name="connsiteY61" fmla="*/ 53161 h 580488"/>
              <a:gd name="connsiteX62" fmla="*/ 360257 w 598650"/>
              <a:gd name="connsiteY62" fmla="*/ 68933 h 580488"/>
              <a:gd name="connsiteX63" fmla="*/ 376050 w 598650"/>
              <a:gd name="connsiteY63" fmla="*/ 113383 h 580488"/>
              <a:gd name="connsiteX64" fmla="*/ 374614 w 598650"/>
              <a:gd name="connsiteY64" fmla="*/ 111949 h 580488"/>
              <a:gd name="connsiteX65" fmla="*/ 370307 w 598650"/>
              <a:gd name="connsiteY65" fmla="*/ 106214 h 580488"/>
              <a:gd name="connsiteX66" fmla="*/ 364564 w 598650"/>
              <a:gd name="connsiteY66" fmla="*/ 100478 h 580488"/>
              <a:gd name="connsiteX67" fmla="*/ 360257 w 598650"/>
              <a:gd name="connsiteY67" fmla="*/ 97611 h 580488"/>
              <a:gd name="connsiteX68" fmla="*/ 358821 w 598650"/>
              <a:gd name="connsiteY68" fmla="*/ 94743 h 580488"/>
              <a:gd name="connsiteX69" fmla="*/ 357385 w 598650"/>
              <a:gd name="connsiteY69" fmla="*/ 93309 h 580488"/>
              <a:gd name="connsiteX70" fmla="*/ 354514 w 598650"/>
              <a:gd name="connsiteY70" fmla="*/ 90441 h 580488"/>
              <a:gd name="connsiteX71" fmla="*/ 350206 w 598650"/>
              <a:gd name="connsiteY71" fmla="*/ 89007 h 580488"/>
              <a:gd name="connsiteX72" fmla="*/ 344463 w 598650"/>
              <a:gd name="connsiteY72" fmla="*/ 83272 h 580488"/>
              <a:gd name="connsiteX73" fmla="*/ 331541 w 598650"/>
              <a:gd name="connsiteY73" fmla="*/ 74669 h 580488"/>
              <a:gd name="connsiteX74" fmla="*/ 318620 w 598650"/>
              <a:gd name="connsiteY74" fmla="*/ 68933 h 580488"/>
              <a:gd name="connsiteX75" fmla="*/ 321491 w 598650"/>
              <a:gd name="connsiteY75" fmla="*/ 71801 h 580488"/>
              <a:gd name="connsiteX76" fmla="*/ 328670 w 598650"/>
              <a:gd name="connsiteY76" fmla="*/ 78970 h 580488"/>
              <a:gd name="connsiteX77" fmla="*/ 334413 w 598650"/>
              <a:gd name="connsiteY77" fmla="*/ 83272 h 580488"/>
              <a:gd name="connsiteX78" fmla="*/ 340156 w 598650"/>
              <a:gd name="connsiteY78" fmla="*/ 89007 h 580488"/>
              <a:gd name="connsiteX79" fmla="*/ 345899 w 598650"/>
              <a:gd name="connsiteY79" fmla="*/ 93309 h 580488"/>
              <a:gd name="connsiteX80" fmla="*/ 353078 w 598650"/>
              <a:gd name="connsiteY80" fmla="*/ 99045 h 580488"/>
              <a:gd name="connsiteX81" fmla="*/ 358821 w 598650"/>
              <a:gd name="connsiteY81" fmla="*/ 106214 h 580488"/>
              <a:gd name="connsiteX82" fmla="*/ 364564 w 598650"/>
              <a:gd name="connsiteY82" fmla="*/ 111949 h 580488"/>
              <a:gd name="connsiteX83" fmla="*/ 370307 w 598650"/>
              <a:gd name="connsiteY83" fmla="*/ 117685 h 580488"/>
              <a:gd name="connsiteX84" fmla="*/ 391844 w 598650"/>
              <a:gd name="connsiteY84" fmla="*/ 176474 h 580488"/>
              <a:gd name="connsiteX85" fmla="*/ 429174 w 598650"/>
              <a:gd name="connsiteY85" fmla="*/ 119119 h 580488"/>
              <a:gd name="connsiteX86" fmla="*/ 434917 w 598650"/>
              <a:gd name="connsiteY86" fmla="*/ 116251 h 580488"/>
              <a:gd name="connsiteX87" fmla="*/ 444967 w 598650"/>
              <a:gd name="connsiteY87" fmla="*/ 111949 h 580488"/>
              <a:gd name="connsiteX88" fmla="*/ 452146 w 598650"/>
              <a:gd name="connsiteY88" fmla="*/ 109082 h 580488"/>
              <a:gd name="connsiteX89" fmla="*/ 460760 w 598650"/>
              <a:gd name="connsiteY89" fmla="*/ 106214 h 580488"/>
              <a:gd name="connsiteX90" fmla="*/ 467939 w 598650"/>
              <a:gd name="connsiteY90" fmla="*/ 103346 h 580488"/>
              <a:gd name="connsiteX91" fmla="*/ 475118 w 598650"/>
              <a:gd name="connsiteY91" fmla="*/ 100478 h 580488"/>
              <a:gd name="connsiteX92" fmla="*/ 482297 w 598650"/>
              <a:gd name="connsiteY92" fmla="*/ 99045 h 580488"/>
              <a:gd name="connsiteX93" fmla="*/ 492347 w 598650"/>
              <a:gd name="connsiteY93" fmla="*/ 94743 h 580488"/>
              <a:gd name="connsiteX94" fmla="*/ 495219 w 598650"/>
              <a:gd name="connsiteY94" fmla="*/ 93309 h 580488"/>
              <a:gd name="connsiteX95" fmla="*/ 480861 w 598650"/>
              <a:gd name="connsiteY95" fmla="*/ 94743 h 580488"/>
              <a:gd name="connsiteX96" fmla="*/ 466504 w 598650"/>
              <a:gd name="connsiteY96" fmla="*/ 97611 h 580488"/>
              <a:gd name="connsiteX97" fmla="*/ 457889 w 598650"/>
              <a:gd name="connsiteY97" fmla="*/ 99045 h 580488"/>
              <a:gd name="connsiteX98" fmla="*/ 453582 w 598650"/>
              <a:gd name="connsiteY98" fmla="*/ 100478 h 580488"/>
              <a:gd name="connsiteX99" fmla="*/ 449274 w 598650"/>
              <a:gd name="connsiteY99" fmla="*/ 101912 h 580488"/>
              <a:gd name="connsiteX100" fmla="*/ 447839 w 598650"/>
              <a:gd name="connsiteY100" fmla="*/ 101912 h 580488"/>
              <a:gd name="connsiteX101" fmla="*/ 444967 w 598650"/>
              <a:gd name="connsiteY101" fmla="*/ 103346 h 580488"/>
              <a:gd name="connsiteX102" fmla="*/ 442096 w 598650"/>
              <a:gd name="connsiteY102" fmla="*/ 104780 h 580488"/>
              <a:gd name="connsiteX103" fmla="*/ 433481 w 598650"/>
              <a:gd name="connsiteY103" fmla="*/ 109082 h 580488"/>
              <a:gd name="connsiteX104" fmla="*/ 427738 w 598650"/>
              <a:gd name="connsiteY104" fmla="*/ 111949 h 580488"/>
              <a:gd name="connsiteX105" fmla="*/ 426302 w 598650"/>
              <a:gd name="connsiteY105" fmla="*/ 113383 h 580488"/>
              <a:gd name="connsiteX106" fmla="*/ 457889 w 598650"/>
              <a:gd name="connsiteY106" fmla="*/ 77536 h 580488"/>
              <a:gd name="connsiteX107" fmla="*/ 523934 w 598650"/>
              <a:gd name="connsiteY107" fmla="*/ 87574 h 580488"/>
              <a:gd name="connsiteX108" fmla="*/ 472247 w 598650"/>
              <a:gd name="connsiteY108" fmla="*/ 126288 h 580488"/>
              <a:gd name="connsiteX109" fmla="*/ 433481 w 598650"/>
              <a:gd name="connsiteY109" fmla="*/ 123420 h 580488"/>
              <a:gd name="connsiteX110" fmla="*/ 432045 w 598650"/>
              <a:gd name="connsiteY110" fmla="*/ 124854 h 580488"/>
              <a:gd name="connsiteX111" fmla="*/ 394715 w 598650"/>
              <a:gd name="connsiteY111" fmla="*/ 193680 h 580488"/>
              <a:gd name="connsiteX112" fmla="*/ 409073 w 598650"/>
              <a:gd name="connsiteY112" fmla="*/ 189379 h 580488"/>
              <a:gd name="connsiteX113" fmla="*/ 424866 w 598650"/>
              <a:gd name="connsiteY113" fmla="*/ 202284 h 580488"/>
              <a:gd name="connsiteX114" fmla="*/ 447839 w 598650"/>
              <a:gd name="connsiteY114" fmla="*/ 218056 h 580488"/>
              <a:gd name="connsiteX115" fmla="*/ 450710 w 598650"/>
              <a:gd name="connsiteY115" fmla="*/ 216622 h 580488"/>
              <a:gd name="connsiteX116" fmla="*/ 465068 w 598650"/>
              <a:gd name="connsiteY116" fmla="*/ 230961 h 580488"/>
              <a:gd name="connsiteX117" fmla="*/ 452146 w 598650"/>
              <a:gd name="connsiteY117" fmla="*/ 245300 h 580488"/>
              <a:gd name="connsiteX118" fmla="*/ 330106 w 598650"/>
              <a:gd name="connsiteY118" fmla="*/ 245300 h 580488"/>
              <a:gd name="connsiteX119" fmla="*/ 317184 w 598650"/>
              <a:gd name="connsiteY119" fmla="*/ 230961 h 580488"/>
              <a:gd name="connsiteX120" fmla="*/ 334413 w 598650"/>
              <a:gd name="connsiteY120" fmla="*/ 218056 h 580488"/>
              <a:gd name="connsiteX121" fmla="*/ 363128 w 598650"/>
              <a:gd name="connsiteY121" fmla="*/ 199416 h 580488"/>
              <a:gd name="connsiteX122" fmla="*/ 378922 w 598650"/>
              <a:gd name="connsiteY122" fmla="*/ 189379 h 580488"/>
              <a:gd name="connsiteX123" fmla="*/ 386101 w 598650"/>
              <a:gd name="connsiteY123" fmla="*/ 190813 h 580488"/>
              <a:gd name="connsiteX124" fmla="*/ 364564 w 598650"/>
              <a:gd name="connsiteY124" fmla="*/ 120553 h 580488"/>
              <a:gd name="connsiteX125" fmla="*/ 327234 w 598650"/>
              <a:gd name="connsiteY125" fmla="*/ 107648 h 580488"/>
              <a:gd name="connsiteX126" fmla="*/ 295647 w 598650"/>
              <a:gd name="connsiteY126" fmla="*/ 53161 h 580488"/>
              <a:gd name="connsiteX127" fmla="*/ 56095 w 598650"/>
              <a:gd name="connsiteY127" fmla="*/ 0 h 580488"/>
              <a:gd name="connsiteX128" fmla="*/ 598650 w 598650"/>
              <a:gd name="connsiteY128" fmla="*/ 0 h 580488"/>
              <a:gd name="connsiteX129" fmla="*/ 598650 w 598650"/>
              <a:gd name="connsiteY129" fmla="*/ 364156 h 580488"/>
              <a:gd name="connsiteX130" fmla="*/ 180969 w 598650"/>
              <a:gd name="connsiteY130" fmla="*/ 364156 h 580488"/>
              <a:gd name="connsiteX131" fmla="*/ 182404 w 598650"/>
              <a:gd name="connsiteY131" fmla="*/ 339784 h 580488"/>
              <a:gd name="connsiteX132" fmla="*/ 574250 w 598650"/>
              <a:gd name="connsiteY132" fmla="*/ 339784 h 580488"/>
              <a:gd name="connsiteX133" fmla="*/ 574250 w 598650"/>
              <a:gd name="connsiteY133" fmla="*/ 24372 h 580488"/>
              <a:gd name="connsiteX134" fmla="*/ 80495 w 598650"/>
              <a:gd name="connsiteY134" fmla="*/ 24372 h 580488"/>
              <a:gd name="connsiteX135" fmla="*/ 80495 w 598650"/>
              <a:gd name="connsiteY135" fmla="*/ 48745 h 580488"/>
              <a:gd name="connsiteX136" fmla="*/ 56095 w 598650"/>
              <a:gd name="connsiteY136" fmla="*/ 57347 h 58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598650" h="580488">
                <a:moveTo>
                  <a:pt x="238173" y="288290"/>
                </a:moveTo>
                <a:lnTo>
                  <a:pt x="335879" y="288290"/>
                </a:lnTo>
                <a:lnTo>
                  <a:pt x="335879" y="294037"/>
                </a:lnTo>
                <a:lnTo>
                  <a:pt x="238173" y="294037"/>
                </a:lnTo>
                <a:close/>
                <a:moveTo>
                  <a:pt x="453585" y="282542"/>
                </a:moveTo>
                <a:lnTo>
                  <a:pt x="549682" y="282542"/>
                </a:lnTo>
                <a:lnTo>
                  <a:pt x="549682" y="318406"/>
                </a:lnTo>
                <a:lnTo>
                  <a:pt x="453585" y="318406"/>
                </a:lnTo>
                <a:close/>
                <a:moveTo>
                  <a:pt x="430596" y="169204"/>
                </a:moveTo>
                <a:lnTo>
                  <a:pt x="528302" y="169204"/>
                </a:lnTo>
                <a:lnTo>
                  <a:pt x="528302" y="174951"/>
                </a:lnTo>
                <a:lnTo>
                  <a:pt x="430596" y="174951"/>
                </a:lnTo>
                <a:close/>
                <a:moveTo>
                  <a:pt x="278425" y="159088"/>
                </a:moveTo>
                <a:lnTo>
                  <a:pt x="295647" y="192054"/>
                </a:lnTo>
                <a:lnTo>
                  <a:pt x="169351" y="256554"/>
                </a:lnTo>
                <a:lnTo>
                  <a:pt x="162175" y="388422"/>
                </a:lnTo>
                <a:lnTo>
                  <a:pt x="157870" y="388422"/>
                </a:lnTo>
                <a:lnTo>
                  <a:pt x="157870" y="405622"/>
                </a:lnTo>
                <a:lnTo>
                  <a:pt x="157870" y="417088"/>
                </a:lnTo>
                <a:lnTo>
                  <a:pt x="157870" y="547522"/>
                </a:lnTo>
                <a:lnTo>
                  <a:pt x="162175" y="547522"/>
                </a:lnTo>
                <a:lnTo>
                  <a:pt x="192314" y="553255"/>
                </a:lnTo>
                <a:lnTo>
                  <a:pt x="192314" y="580488"/>
                </a:lnTo>
                <a:lnTo>
                  <a:pt x="166481" y="580488"/>
                </a:lnTo>
                <a:lnTo>
                  <a:pt x="137777" y="576188"/>
                </a:lnTo>
                <a:lnTo>
                  <a:pt x="137777" y="580488"/>
                </a:lnTo>
                <a:lnTo>
                  <a:pt x="104768" y="580488"/>
                </a:lnTo>
                <a:lnTo>
                  <a:pt x="104768" y="550388"/>
                </a:lnTo>
                <a:lnTo>
                  <a:pt x="104768" y="547522"/>
                </a:lnTo>
                <a:lnTo>
                  <a:pt x="104768" y="417088"/>
                </a:lnTo>
                <a:lnTo>
                  <a:pt x="86111" y="417088"/>
                </a:lnTo>
                <a:lnTo>
                  <a:pt x="86111" y="547522"/>
                </a:lnTo>
                <a:lnTo>
                  <a:pt x="86111" y="550388"/>
                </a:lnTo>
                <a:lnTo>
                  <a:pt x="86111" y="580488"/>
                </a:lnTo>
                <a:lnTo>
                  <a:pt x="54537" y="580488"/>
                </a:lnTo>
                <a:lnTo>
                  <a:pt x="54537" y="576188"/>
                </a:lnTo>
                <a:lnTo>
                  <a:pt x="24398" y="580488"/>
                </a:lnTo>
                <a:lnTo>
                  <a:pt x="0" y="580488"/>
                </a:lnTo>
                <a:lnTo>
                  <a:pt x="0" y="553255"/>
                </a:lnTo>
                <a:lnTo>
                  <a:pt x="28703" y="547522"/>
                </a:lnTo>
                <a:lnTo>
                  <a:pt x="34444" y="547522"/>
                </a:lnTo>
                <a:lnTo>
                  <a:pt x="34444" y="417088"/>
                </a:lnTo>
                <a:lnTo>
                  <a:pt x="34444" y="405622"/>
                </a:lnTo>
                <a:lnTo>
                  <a:pt x="34444" y="388422"/>
                </a:lnTo>
                <a:lnTo>
                  <a:pt x="30139" y="388422"/>
                </a:lnTo>
                <a:lnTo>
                  <a:pt x="28703" y="361188"/>
                </a:lnTo>
                <a:lnTo>
                  <a:pt x="4305" y="361188"/>
                </a:lnTo>
                <a:lnTo>
                  <a:pt x="7176" y="230754"/>
                </a:lnTo>
                <a:lnTo>
                  <a:pt x="67453" y="219288"/>
                </a:lnTo>
                <a:lnTo>
                  <a:pt x="94722" y="250821"/>
                </a:lnTo>
                <a:lnTo>
                  <a:pt x="121990" y="219288"/>
                </a:lnTo>
                <a:lnTo>
                  <a:pt x="163610" y="219288"/>
                </a:lnTo>
                <a:close/>
                <a:moveTo>
                  <a:pt x="206677" y="93338"/>
                </a:moveTo>
                <a:lnTo>
                  <a:pt x="304383" y="93338"/>
                </a:lnTo>
                <a:lnTo>
                  <a:pt x="304383" y="99085"/>
                </a:lnTo>
                <a:lnTo>
                  <a:pt x="206677" y="99085"/>
                </a:lnTo>
                <a:close/>
                <a:moveTo>
                  <a:pt x="94832" y="61612"/>
                </a:moveTo>
                <a:cubicBezTo>
                  <a:pt x="135271" y="61612"/>
                  <a:pt x="168054" y="94343"/>
                  <a:pt x="168054" y="134719"/>
                </a:cubicBezTo>
                <a:cubicBezTo>
                  <a:pt x="168054" y="175095"/>
                  <a:pt x="135271" y="207826"/>
                  <a:pt x="94832" y="207826"/>
                </a:cubicBezTo>
                <a:cubicBezTo>
                  <a:pt x="54393" y="207826"/>
                  <a:pt x="21610" y="175095"/>
                  <a:pt x="21610" y="134719"/>
                </a:cubicBezTo>
                <a:cubicBezTo>
                  <a:pt x="21610" y="94343"/>
                  <a:pt x="54393" y="61612"/>
                  <a:pt x="94832" y="61612"/>
                </a:cubicBezTo>
                <a:close/>
                <a:moveTo>
                  <a:pt x="295647" y="53161"/>
                </a:moveTo>
                <a:cubicBezTo>
                  <a:pt x="307133" y="58896"/>
                  <a:pt x="338720" y="51727"/>
                  <a:pt x="360257" y="68933"/>
                </a:cubicBezTo>
                <a:cubicBezTo>
                  <a:pt x="380358" y="83272"/>
                  <a:pt x="380358" y="106214"/>
                  <a:pt x="376050" y="113383"/>
                </a:cubicBezTo>
                <a:cubicBezTo>
                  <a:pt x="374614" y="113383"/>
                  <a:pt x="374614" y="113383"/>
                  <a:pt x="374614" y="111949"/>
                </a:cubicBezTo>
                <a:cubicBezTo>
                  <a:pt x="373179" y="110516"/>
                  <a:pt x="371743" y="109082"/>
                  <a:pt x="370307" y="106214"/>
                </a:cubicBezTo>
                <a:cubicBezTo>
                  <a:pt x="367436" y="104780"/>
                  <a:pt x="366000" y="101912"/>
                  <a:pt x="364564" y="100478"/>
                </a:cubicBezTo>
                <a:cubicBezTo>
                  <a:pt x="363128" y="99045"/>
                  <a:pt x="361693" y="97611"/>
                  <a:pt x="360257" y="97611"/>
                </a:cubicBezTo>
                <a:lnTo>
                  <a:pt x="358821" y="94743"/>
                </a:lnTo>
                <a:cubicBezTo>
                  <a:pt x="358821" y="94743"/>
                  <a:pt x="358821" y="94743"/>
                  <a:pt x="357385" y="93309"/>
                </a:cubicBezTo>
                <a:lnTo>
                  <a:pt x="354514" y="90441"/>
                </a:lnTo>
                <a:cubicBezTo>
                  <a:pt x="353078" y="90441"/>
                  <a:pt x="351642" y="89007"/>
                  <a:pt x="350206" y="89007"/>
                </a:cubicBezTo>
                <a:cubicBezTo>
                  <a:pt x="348771" y="86140"/>
                  <a:pt x="345899" y="84706"/>
                  <a:pt x="344463" y="83272"/>
                </a:cubicBezTo>
                <a:cubicBezTo>
                  <a:pt x="340156" y="80404"/>
                  <a:pt x="335849" y="77536"/>
                  <a:pt x="331541" y="74669"/>
                </a:cubicBezTo>
                <a:cubicBezTo>
                  <a:pt x="324363" y="70367"/>
                  <a:pt x="318620" y="68933"/>
                  <a:pt x="318620" y="68933"/>
                </a:cubicBezTo>
                <a:cubicBezTo>
                  <a:pt x="318620" y="68933"/>
                  <a:pt x="320055" y="68933"/>
                  <a:pt x="321491" y="71801"/>
                </a:cubicBezTo>
                <a:cubicBezTo>
                  <a:pt x="322927" y="73235"/>
                  <a:pt x="325798" y="76103"/>
                  <a:pt x="328670" y="78970"/>
                </a:cubicBezTo>
                <a:cubicBezTo>
                  <a:pt x="330106" y="80404"/>
                  <a:pt x="332977" y="81838"/>
                  <a:pt x="334413" y="83272"/>
                </a:cubicBezTo>
                <a:cubicBezTo>
                  <a:pt x="335849" y="84706"/>
                  <a:pt x="338720" y="86140"/>
                  <a:pt x="340156" y="89007"/>
                </a:cubicBezTo>
                <a:cubicBezTo>
                  <a:pt x="341592" y="90441"/>
                  <a:pt x="344463" y="91875"/>
                  <a:pt x="345899" y="93309"/>
                </a:cubicBezTo>
                <a:cubicBezTo>
                  <a:pt x="348771" y="96177"/>
                  <a:pt x="350206" y="97611"/>
                  <a:pt x="353078" y="99045"/>
                </a:cubicBezTo>
                <a:cubicBezTo>
                  <a:pt x="354514" y="101912"/>
                  <a:pt x="355949" y="103346"/>
                  <a:pt x="358821" y="106214"/>
                </a:cubicBezTo>
                <a:cubicBezTo>
                  <a:pt x="360257" y="107648"/>
                  <a:pt x="361693" y="109082"/>
                  <a:pt x="364564" y="111949"/>
                </a:cubicBezTo>
                <a:cubicBezTo>
                  <a:pt x="366000" y="113383"/>
                  <a:pt x="368871" y="116251"/>
                  <a:pt x="370307" y="117685"/>
                </a:cubicBezTo>
                <a:cubicBezTo>
                  <a:pt x="386101" y="133458"/>
                  <a:pt x="390408" y="154966"/>
                  <a:pt x="391844" y="176474"/>
                </a:cubicBezTo>
                <a:cubicBezTo>
                  <a:pt x="397587" y="153532"/>
                  <a:pt x="407637" y="132024"/>
                  <a:pt x="429174" y="119119"/>
                </a:cubicBezTo>
                <a:cubicBezTo>
                  <a:pt x="430609" y="117685"/>
                  <a:pt x="432045" y="117685"/>
                  <a:pt x="434917" y="116251"/>
                </a:cubicBezTo>
                <a:cubicBezTo>
                  <a:pt x="437788" y="114817"/>
                  <a:pt x="442096" y="113383"/>
                  <a:pt x="444967" y="111949"/>
                </a:cubicBezTo>
                <a:cubicBezTo>
                  <a:pt x="447839" y="111949"/>
                  <a:pt x="449274" y="110516"/>
                  <a:pt x="452146" y="109082"/>
                </a:cubicBezTo>
                <a:cubicBezTo>
                  <a:pt x="455017" y="107648"/>
                  <a:pt x="457889" y="107648"/>
                  <a:pt x="460760" y="106214"/>
                </a:cubicBezTo>
                <a:cubicBezTo>
                  <a:pt x="463632" y="104780"/>
                  <a:pt x="465068" y="104780"/>
                  <a:pt x="467939" y="103346"/>
                </a:cubicBezTo>
                <a:cubicBezTo>
                  <a:pt x="470811" y="101912"/>
                  <a:pt x="473682" y="101912"/>
                  <a:pt x="475118" y="100478"/>
                </a:cubicBezTo>
                <a:cubicBezTo>
                  <a:pt x="477990" y="100478"/>
                  <a:pt x="479425" y="99045"/>
                  <a:pt x="482297" y="99045"/>
                </a:cubicBezTo>
                <a:cubicBezTo>
                  <a:pt x="486604" y="96177"/>
                  <a:pt x="489476" y="96177"/>
                  <a:pt x="492347" y="94743"/>
                </a:cubicBezTo>
                <a:cubicBezTo>
                  <a:pt x="493783" y="93309"/>
                  <a:pt x="495219" y="93309"/>
                  <a:pt x="495219" y="93309"/>
                </a:cubicBezTo>
                <a:cubicBezTo>
                  <a:pt x="495219" y="93309"/>
                  <a:pt x="489476" y="93309"/>
                  <a:pt x="480861" y="94743"/>
                </a:cubicBezTo>
                <a:cubicBezTo>
                  <a:pt x="476554" y="94743"/>
                  <a:pt x="472247" y="96177"/>
                  <a:pt x="466504" y="97611"/>
                </a:cubicBezTo>
                <a:cubicBezTo>
                  <a:pt x="463632" y="97611"/>
                  <a:pt x="460760" y="99045"/>
                  <a:pt x="457889" y="99045"/>
                </a:cubicBezTo>
                <a:cubicBezTo>
                  <a:pt x="456453" y="99045"/>
                  <a:pt x="455017" y="100478"/>
                  <a:pt x="453582" y="100478"/>
                </a:cubicBezTo>
                <a:lnTo>
                  <a:pt x="449274" y="101912"/>
                </a:lnTo>
                <a:cubicBezTo>
                  <a:pt x="449274" y="101912"/>
                  <a:pt x="447839" y="101912"/>
                  <a:pt x="447839" y="101912"/>
                </a:cubicBezTo>
                <a:lnTo>
                  <a:pt x="444967" y="103346"/>
                </a:lnTo>
                <a:cubicBezTo>
                  <a:pt x="444967" y="103346"/>
                  <a:pt x="443531" y="104780"/>
                  <a:pt x="442096" y="104780"/>
                </a:cubicBezTo>
                <a:cubicBezTo>
                  <a:pt x="439224" y="106214"/>
                  <a:pt x="436352" y="107648"/>
                  <a:pt x="433481" y="109082"/>
                </a:cubicBezTo>
                <a:cubicBezTo>
                  <a:pt x="432045" y="110516"/>
                  <a:pt x="429174" y="111949"/>
                  <a:pt x="427738" y="111949"/>
                </a:cubicBezTo>
                <a:cubicBezTo>
                  <a:pt x="426302" y="113383"/>
                  <a:pt x="426302" y="113383"/>
                  <a:pt x="426302" y="113383"/>
                </a:cubicBezTo>
                <a:cubicBezTo>
                  <a:pt x="424866" y="104780"/>
                  <a:pt x="433481" y="83272"/>
                  <a:pt x="457889" y="77536"/>
                </a:cubicBezTo>
                <a:cubicBezTo>
                  <a:pt x="483733" y="70367"/>
                  <a:pt x="509577" y="89007"/>
                  <a:pt x="523934" y="87574"/>
                </a:cubicBezTo>
                <a:cubicBezTo>
                  <a:pt x="503834" y="101912"/>
                  <a:pt x="500962" y="114817"/>
                  <a:pt x="472247" y="126288"/>
                </a:cubicBezTo>
                <a:cubicBezTo>
                  <a:pt x="453582" y="133458"/>
                  <a:pt x="440660" y="129156"/>
                  <a:pt x="433481" y="123420"/>
                </a:cubicBezTo>
                <a:cubicBezTo>
                  <a:pt x="433481" y="123420"/>
                  <a:pt x="433481" y="123420"/>
                  <a:pt x="432045" y="124854"/>
                </a:cubicBezTo>
                <a:cubicBezTo>
                  <a:pt x="409073" y="137759"/>
                  <a:pt x="400458" y="166437"/>
                  <a:pt x="394715" y="193680"/>
                </a:cubicBezTo>
                <a:cubicBezTo>
                  <a:pt x="397587" y="190813"/>
                  <a:pt x="401894" y="189379"/>
                  <a:pt x="409073" y="189379"/>
                </a:cubicBezTo>
                <a:cubicBezTo>
                  <a:pt x="420559" y="189379"/>
                  <a:pt x="423431" y="195114"/>
                  <a:pt x="424866" y="202284"/>
                </a:cubicBezTo>
                <a:cubicBezTo>
                  <a:pt x="446403" y="192246"/>
                  <a:pt x="447839" y="216622"/>
                  <a:pt x="447839" y="218056"/>
                </a:cubicBezTo>
                <a:cubicBezTo>
                  <a:pt x="449274" y="216622"/>
                  <a:pt x="449274" y="216622"/>
                  <a:pt x="450710" y="216622"/>
                </a:cubicBezTo>
                <a:cubicBezTo>
                  <a:pt x="459325" y="216622"/>
                  <a:pt x="465068" y="223792"/>
                  <a:pt x="465068" y="230961"/>
                </a:cubicBezTo>
                <a:cubicBezTo>
                  <a:pt x="465068" y="239564"/>
                  <a:pt x="452146" y="245300"/>
                  <a:pt x="452146" y="245300"/>
                </a:cubicBezTo>
                <a:lnTo>
                  <a:pt x="330106" y="245300"/>
                </a:lnTo>
                <a:cubicBezTo>
                  <a:pt x="322927" y="245300"/>
                  <a:pt x="317184" y="239564"/>
                  <a:pt x="317184" y="230961"/>
                </a:cubicBezTo>
                <a:cubicBezTo>
                  <a:pt x="317184" y="223792"/>
                  <a:pt x="327234" y="215188"/>
                  <a:pt x="334413" y="218056"/>
                </a:cubicBezTo>
                <a:cubicBezTo>
                  <a:pt x="335849" y="206585"/>
                  <a:pt x="347335" y="193680"/>
                  <a:pt x="363128" y="199416"/>
                </a:cubicBezTo>
                <a:cubicBezTo>
                  <a:pt x="366000" y="193680"/>
                  <a:pt x="371743" y="189379"/>
                  <a:pt x="378922" y="189379"/>
                </a:cubicBezTo>
                <a:cubicBezTo>
                  <a:pt x="381793" y="189379"/>
                  <a:pt x="383229" y="189379"/>
                  <a:pt x="386101" y="190813"/>
                </a:cubicBezTo>
                <a:cubicBezTo>
                  <a:pt x="386101" y="165003"/>
                  <a:pt x="383229" y="137759"/>
                  <a:pt x="364564" y="120553"/>
                </a:cubicBezTo>
                <a:cubicBezTo>
                  <a:pt x="354514" y="123420"/>
                  <a:pt x="341592" y="121987"/>
                  <a:pt x="327234" y="107648"/>
                </a:cubicBezTo>
                <a:cubicBezTo>
                  <a:pt x="305698" y="86140"/>
                  <a:pt x="308569" y="73235"/>
                  <a:pt x="295647" y="53161"/>
                </a:cubicBezTo>
                <a:close/>
                <a:moveTo>
                  <a:pt x="56095" y="0"/>
                </a:moveTo>
                <a:lnTo>
                  <a:pt x="598650" y="0"/>
                </a:lnTo>
                <a:lnTo>
                  <a:pt x="598650" y="364156"/>
                </a:lnTo>
                <a:lnTo>
                  <a:pt x="180969" y="364156"/>
                </a:lnTo>
                <a:lnTo>
                  <a:pt x="182404" y="339784"/>
                </a:lnTo>
                <a:lnTo>
                  <a:pt x="574250" y="339784"/>
                </a:lnTo>
                <a:lnTo>
                  <a:pt x="574250" y="24372"/>
                </a:lnTo>
                <a:lnTo>
                  <a:pt x="80495" y="24372"/>
                </a:lnTo>
                <a:lnTo>
                  <a:pt x="80495" y="48745"/>
                </a:lnTo>
                <a:lnTo>
                  <a:pt x="56095" y="573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5800299" y="2957135"/>
            <a:ext cx="846161" cy="571878"/>
            <a:chOff x="4603750" y="4427538"/>
            <a:chExt cx="446088" cy="404812"/>
          </a:xfrm>
          <a:solidFill>
            <a:schemeClr val="bg1"/>
          </a:solidFill>
        </p:grpSpPr>
        <p:sp>
          <p:nvSpPr>
            <p:cNvPr id="103" name="Freeform 49"/>
            <p:cNvSpPr>
              <a:spLocks noEditPoints="1"/>
            </p:cNvSpPr>
            <p:nvPr/>
          </p:nvSpPr>
          <p:spPr bwMode="auto">
            <a:xfrm>
              <a:off x="4603750" y="4427538"/>
              <a:ext cx="338138" cy="404812"/>
            </a:xfrm>
            <a:custGeom>
              <a:avLst/>
              <a:gdLst>
                <a:gd name="T0" fmla="*/ 86 w 90"/>
                <a:gd name="T1" fmla="*/ 95 h 108"/>
                <a:gd name="T2" fmla="*/ 78 w 90"/>
                <a:gd name="T3" fmla="*/ 104 h 108"/>
                <a:gd name="T4" fmla="*/ 21 w 90"/>
                <a:gd name="T5" fmla="*/ 104 h 108"/>
                <a:gd name="T6" fmla="*/ 12 w 90"/>
                <a:gd name="T7" fmla="*/ 95 h 108"/>
                <a:gd name="T8" fmla="*/ 12 w 90"/>
                <a:gd name="T9" fmla="*/ 12 h 108"/>
                <a:gd name="T10" fmla="*/ 21 w 90"/>
                <a:gd name="T11" fmla="*/ 4 h 108"/>
                <a:gd name="T12" fmla="*/ 78 w 90"/>
                <a:gd name="T13" fmla="*/ 4 h 108"/>
                <a:gd name="T14" fmla="*/ 86 w 90"/>
                <a:gd name="T15" fmla="*/ 12 h 108"/>
                <a:gd name="T16" fmla="*/ 86 w 90"/>
                <a:gd name="T17" fmla="*/ 31 h 108"/>
                <a:gd name="T18" fmla="*/ 90 w 90"/>
                <a:gd name="T19" fmla="*/ 27 h 108"/>
                <a:gd name="T20" fmla="*/ 90 w 90"/>
                <a:gd name="T21" fmla="*/ 12 h 108"/>
                <a:gd name="T22" fmla="*/ 78 w 90"/>
                <a:gd name="T23" fmla="*/ 0 h 108"/>
                <a:gd name="T24" fmla="*/ 21 w 90"/>
                <a:gd name="T25" fmla="*/ 0 h 108"/>
                <a:gd name="T26" fmla="*/ 11 w 90"/>
                <a:gd name="T27" fmla="*/ 4 h 108"/>
                <a:gd name="T28" fmla="*/ 0 w 90"/>
                <a:gd name="T29" fmla="*/ 16 h 108"/>
                <a:gd name="T30" fmla="*/ 0 w 90"/>
                <a:gd name="T31" fmla="*/ 93 h 108"/>
                <a:gd name="T32" fmla="*/ 12 w 90"/>
                <a:gd name="T33" fmla="*/ 104 h 108"/>
                <a:gd name="T34" fmla="*/ 21 w 90"/>
                <a:gd name="T35" fmla="*/ 108 h 108"/>
                <a:gd name="T36" fmla="*/ 78 w 90"/>
                <a:gd name="T37" fmla="*/ 108 h 108"/>
                <a:gd name="T38" fmla="*/ 90 w 90"/>
                <a:gd name="T39" fmla="*/ 95 h 108"/>
                <a:gd name="T40" fmla="*/ 90 w 90"/>
                <a:gd name="T41" fmla="*/ 66 h 108"/>
                <a:gd name="T42" fmla="*/ 86 w 90"/>
                <a:gd name="T43" fmla="*/ 70 h 108"/>
                <a:gd name="T44" fmla="*/ 86 w 90"/>
                <a:gd name="T45" fmla="*/ 95 h 108"/>
                <a:gd name="T46" fmla="*/ 4 w 90"/>
                <a:gd name="T47" fmla="*/ 93 h 108"/>
                <a:gd name="T48" fmla="*/ 4 w 90"/>
                <a:gd name="T49" fmla="*/ 16 h 108"/>
                <a:gd name="T50" fmla="*/ 9 w 90"/>
                <a:gd name="T51" fmla="*/ 9 h 108"/>
                <a:gd name="T52" fmla="*/ 8 w 90"/>
                <a:gd name="T53" fmla="*/ 12 h 108"/>
                <a:gd name="T54" fmla="*/ 8 w 90"/>
                <a:gd name="T55" fmla="*/ 95 h 108"/>
                <a:gd name="T56" fmla="*/ 9 w 90"/>
                <a:gd name="T57" fmla="*/ 100 h 108"/>
                <a:gd name="T58" fmla="*/ 4 w 90"/>
                <a:gd name="T59" fmla="*/ 9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0" h="108">
                  <a:moveTo>
                    <a:pt x="86" y="95"/>
                  </a:moveTo>
                  <a:cubicBezTo>
                    <a:pt x="86" y="100"/>
                    <a:pt x="82" y="104"/>
                    <a:pt x="78" y="104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16" y="104"/>
                    <a:pt x="12" y="100"/>
                    <a:pt x="12" y="95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8"/>
                    <a:pt x="16" y="4"/>
                    <a:pt x="21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82" y="4"/>
                    <a:pt x="86" y="8"/>
                    <a:pt x="86" y="12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0" y="5"/>
                    <a:pt x="85" y="0"/>
                    <a:pt x="78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3" y="2"/>
                    <a:pt x="11" y="4"/>
                  </a:cubicBezTo>
                  <a:cubicBezTo>
                    <a:pt x="5" y="5"/>
                    <a:pt x="0" y="10"/>
                    <a:pt x="0" y="16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9"/>
                    <a:pt x="5" y="104"/>
                    <a:pt x="12" y="104"/>
                  </a:cubicBezTo>
                  <a:cubicBezTo>
                    <a:pt x="14" y="107"/>
                    <a:pt x="17" y="108"/>
                    <a:pt x="21" y="108"/>
                  </a:cubicBezTo>
                  <a:cubicBezTo>
                    <a:pt x="78" y="108"/>
                    <a:pt x="78" y="108"/>
                    <a:pt x="78" y="108"/>
                  </a:cubicBezTo>
                  <a:cubicBezTo>
                    <a:pt x="85" y="108"/>
                    <a:pt x="90" y="102"/>
                    <a:pt x="90" y="95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86" y="70"/>
                    <a:pt x="86" y="70"/>
                    <a:pt x="86" y="70"/>
                  </a:cubicBezTo>
                  <a:lnTo>
                    <a:pt x="86" y="95"/>
                  </a:lnTo>
                  <a:close/>
                  <a:moveTo>
                    <a:pt x="4" y="93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4" y="13"/>
                    <a:pt x="6" y="10"/>
                    <a:pt x="9" y="9"/>
                  </a:cubicBezTo>
                  <a:cubicBezTo>
                    <a:pt x="8" y="10"/>
                    <a:pt x="8" y="11"/>
                    <a:pt x="8" y="12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8" y="98"/>
                    <a:pt x="9" y="100"/>
                  </a:cubicBezTo>
                  <a:cubicBezTo>
                    <a:pt x="6" y="98"/>
                    <a:pt x="4" y="96"/>
                    <a:pt x="4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Rectangle 50"/>
            <p:cNvSpPr>
              <a:spLocks noChangeArrowheads="1"/>
            </p:cNvSpPr>
            <p:nvPr/>
          </p:nvSpPr>
          <p:spPr bwMode="auto">
            <a:xfrm>
              <a:off x="4683125" y="4513263"/>
              <a:ext cx="212725" cy="79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Rectangle 51"/>
            <p:cNvSpPr>
              <a:spLocks noChangeArrowheads="1"/>
            </p:cNvSpPr>
            <p:nvPr/>
          </p:nvSpPr>
          <p:spPr bwMode="auto">
            <a:xfrm>
              <a:off x="4683125" y="4573588"/>
              <a:ext cx="212725" cy="79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52"/>
            <p:cNvSpPr/>
            <p:nvPr/>
          </p:nvSpPr>
          <p:spPr bwMode="auto">
            <a:xfrm>
              <a:off x="4683125" y="4633913"/>
              <a:ext cx="152400" cy="11112"/>
            </a:xfrm>
            <a:custGeom>
              <a:avLst/>
              <a:gdLst>
                <a:gd name="T0" fmla="*/ 0 w 96"/>
                <a:gd name="T1" fmla="*/ 7 h 7"/>
                <a:gd name="T2" fmla="*/ 92 w 96"/>
                <a:gd name="T3" fmla="*/ 7 h 7"/>
                <a:gd name="T4" fmla="*/ 96 w 96"/>
                <a:gd name="T5" fmla="*/ 0 h 7"/>
                <a:gd name="T6" fmla="*/ 0 w 96"/>
                <a:gd name="T7" fmla="*/ 0 h 7"/>
                <a:gd name="T8" fmla="*/ 0 w 96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7">
                  <a:moveTo>
                    <a:pt x="0" y="7"/>
                  </a:moveTo>
                  <a:lnTo>
                    <a:pt x="92" y="7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53"/>
            <p:cNvSpPr/>
            <p:nvPr/>
          </p:nvSpPr>
          <p:spPr bwMode="auto">
            <a:xfrm>
              <a:off x="4683125" y="4694238"/>
              <a:ext cx="119063" cy="11112"/>
            </a:xfrm>
            <a:custGeom>
              <a:avLst/>
              <a:gdLst>
                <a:gd name="T0" fmla="*/ 0 w 75"/>
                <a:gd name="T1" fmla="*/ 7 h 7"/>
                <a:gd name="T2" fmla="*/ 75 w 75"/>
                <a:gd name="T3" fmla="*/ 7 h 7"/>
                <a:gd name="T4" fmla="*/ 75 w 75"/>
                <a:gd name="T5" fmla="*/ 2 h 7"/>
                <a:gd name="T6" fmla="*/ 75 w 75"/>
                <a:gd name="T7" fmla="*/ 0 h 7"/>
                <a:gd name="T8" fmla="*/ 0 w 75"/>
                <a:gd name="T9" fmla="*/ 0 h 7"/>
                <a:gd name="T10" fmla="*/ 0 w 7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7">
                  <a:moveTo>
                    <a:pt x="0" y="7"/>
                  </a:moveTo>
                  <a:lnTo>
                    <a:pt x="75" y="7"/>
                  </a:lnTo>
                  <a:lnTo>
                    <a:pt x="75" y="2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Rectangle 54"/>
            <p:cNvSpPr>
              <a:spLocks noChangeArrowheads="1"/>
            </p:cNvSpPr>
            <p:nvPr/>
          </p:nvSpPr>
          <p:spPr bwMode="auto">
            <a:xfrm>
              <a:off x="4683125" y="4757738"/>
              <a:ext cx="212725" cy="79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5"/>
            <p:cNvSpPr/>
            <p:nvPr/>
          </p:nvSpPr>
          <p:spPr bwMode="auto">
            <a:xfrm>
              <a:off x="4810125" y="4667250"/>
              <a:ext cx="66675" cy="68262"/>
            </a:xfrm>
            <a:custGeom>
              <a:avLst/>
              <a:gdLst>
                <a:gd name="T0" fmla="*/ 9 w 42"/>
                <a:gd name="T1" fmla="*/ 0 h 43"/>
                <a:gd name="T2" fmla="*/ 5 w 42"/>
                <a:gd name="T3" fmla="*/ 22 h 43"/>
                <a:gd name="T4" fmla="*/ 0 w 42"/>
                <a:gd name="T5" fmla="*/ 43 h 43"/>
                <a:gd name="T6" fmla="*/ 21 w 42"/>
                <a:gd name="T7" fmla="*/ 38 h 43"/>
                <a:gd name="T8" fmla="*/ 42 w 42"/>
                <a:gd name="T9" fmla="*/ 33 h 43"/>
                <a:gd name="T10" fmla="*/ 26 w 42"/>
                <a:gd name="T11" fmla="*/ 17 h 43"/>
                <a:gd name="T12" fmla="*/ 9 w 42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3">
                  <a:moveTo>
                    <a:pt x="9" y="0"/>
                  </a:moveTo>
                  <a:lnTo>
                    <a:pt x="5" y="22"/>
                  </a:lnTo>
                  <a:lnTo>
                    <a:pt x="0" y="43"/>
                  </a:lnTo>
                  <a:lnTo>
                    <a:pt x="21" y="38"/>
                  </a:lnTo>
                  <a:lnTo>
                    <a:pt x="42" y="33"/>
                  </a:lnTo>
                  <a:lnTo>
                    <a:pt x="26" y="17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6"/>
            <p:cNvSpPr/>
            <p:nvPr/>
          </p:nvSpPr>
          <p:spPr bwMode="auto">
            <a:xfrm>
              <a:off x="4832350" y="4543425"/>
              <a:ext cx="123825" cy="123825"/>
            </a:xfrm>
            <a:custGeom>
              <a:avLst/>
              <a:gdLst>
                <a:gd name="T0" fmla="*/ 0 w 78"/>
                <a:gd name="T1" fmla="*/ 74 h 78"/>
                <a:gd name="T2" fmla="*/ 5 w 78"/>
                <a:gd name="T3" fmla="*/ 78 h 78"/>
                <a:gd name="T4" fmla="*/ 78 w 78"/>
                <a:gd name="T5" fmla="*/ 5 h 78"/>
                <a:gd name="T6" fmla="*/ 73 w 78"/>
                <a:gd name="T7" fmla="*/ 0 h 78"/>
                <a:gd name="T8" fmla="*/ 0 w 78"/>
                <a:gd name="T9" fmla="*/ 7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8">
                  <a:moveTo>
                    <a:pt x="0" y="74"/>
                  </a:moveTo>
                  <a:lnTo>
                    <a:pt x="5" y="78"/>
                  </a:lnTo>
                  <a:lnTo>
                    <a:pt x="78" y="5"/>
                  </a:lnTo>
                  <a:lnTo>
                    <a:pt x="73" y="0"/>
                  </a:lnTo>
                  <a:lnTo>
                    <a:pt x="0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7"/>
            <p:cNvSpPr/>
            <p:nvPr/>
          </p:nvSpPr>
          <p:spPr bwMode="auto">
            <a:xfrm>
              <a:off x="4876800" y="4589463"/>
              <a:ext cx="123825" cy="123825"/>
            </a:xfrm>
            <a:custGeom>
              <a:avLst/>
              <a:gdLst>
                <a:gd name="T0" fmla="*/ 0 w 78"/>
                <a:gd name="T1" fmla="*/ 73 h 78"/>
                <a:gd name="T2" fmla="*/ 5 w 78"/>
                <a:gd name="T3" fmla="*/ 78 h 78"/>
                <a:gd name="T4" fmla="*/ 78 w 78"/>
                <a:gd name="T5" fmla="*/ 4 h 78"/>
                <a:gd name="T6" fmla="*/ 74 w 78"/>
                <a:gd name="T7" fmla="*/ 0 h 78"/>
                <a:gd name="T8" fmla="*/ 0 w 78"/>
                <a:gd name="T9" fmla="*/ 7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8">
                  <a:moveTo>
                    <a:pt x="0" y="73"/>
                  </a:moveTo>
                  <a:lnTo>
                    <a:pt x="5" y="78"/>
                  </a:lnTo>
                  <a:lnTo>
                    <a:pt x="78" y="4"/>
                  </a:lnTo>
                  <a:lnTo>
                    <a:pt x="74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58"/>
            <p:cNvSpPr/>
            <p:nvPr/>
          </p:nvSpPr>
          <p:spPr bwMode="auto">
            <a:xfrm>
              <a:off x="4846638" y="4559300"/>
              <a:ext cx="136525" cy="134937"/>
            </a:xfrm>
            <a:custGeom>
              <a:avLst/>
              <a:gdLst>
                <a:gd name="T0" fmla="*/ 76 w 86"/>
                <a:gd name="T1" fmla="*/ 0 h 85"/>
                <a:gd name="T2" fmla="*/ 0 w 86"/>
                <a:gd name="T3" fmla="*/ 75 h 85"/>
                <a:gd name="T4" fmla="*/ 12 w 86"/>
                <a:gd name="T5" fmla="*/ 85 h 85"/>
                <a:gd name="T6" fmla="*/ 86 w 86"/>
                <a:gd name="T7" fmla="*/ 12 h 85"/>
                <a:gd name="T8" fmla="*/ 76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6" y="0"/>
                  </a:moveTo>
                  <a:lnTo>
                    <a:pt x="0" y="75"/>
                  </a:lnTo>
                  <a:lnTo>
                    <a:pt x="12" y="85"/>
                  </a:lnTo>
                  <a:lnTo>
                    <a:pt x="86" y="12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59"/>
            <p:cNvSpPr/>
            <p:nvPr/>
          </p:nvSpPr>
          <p:spPr bwMode="auto">
            <a:xfrm>
              <a:off x="4953000" y="4529138"/>
              <a:ext cx="63500" cy="63500"/>
            </a:xfrm>
            <a:custGeom>
              <a:avLst/>
              <a:gdLst>
                <a:gd name="T0" fmla="*/ 0 w 40"/>
                <a:gd name="T1" fmla="*/ 7 h 40"/>
                <a:gd name="T2" fmla="*/ 33 w 40"/>
                <a:gd name="T3" fmla="*/ 40 h 40"/>
                <a:gd name="T4" fmla="*/ 40 w 40"/>
                <a:gd name="T5" fmla="*/ 33 h 40"/>
                <a:gd name="T6" fmla="*/ 7 w 40"/>
                <a:gd name="T7" fmla="*/ 0 h 40"/>
                <a:gd name="T8" fmla="*/ 0 w 40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0" y="7"/>
                  </a:moveTo>
                  <a:lnTo>
                    <a:pt x="33" y="40"/>
                  </a:lnTo>
                  <a:lnTo>
                    <a:pt x="40" y="33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60"/>
            <p:cNvSpPr/>
            <p:nvPr/>
          </p:nvSpPr>
          <p:spPr bwMode="auto">
            <a:xfrm>
              <a:off x="4964113" y="4495800"/>
              <a:ext cx="85725" cy="85725"/>
            </a:xfrm>
            <a:custGeom>
              <a:avLst/>
              <a:gdLst>
                <a:gd name="T0" fmla="*/ 20 w 23"/>
                <a:gd name="T1" fmla="*/ 8 h 23"/>
                <a:gd name="T2" fmla="*/ 15 w 23"/>
                <a:gd name="T3" fmla="*/ 3 h 23"/>
                <a:gd name="T4" fmla="*/ 6 w 23"/>
                <a:gd name="T5" fmla="*/ 3 h 23"/>
                <a:gd name="T6" fmla="*/ 0 w 23"/>
                <a:gd name="T7" fmla="*/ 8 h 23"/>
                <a:gd name="T8" fmla="*/ 15 w 23"/>
                <a:gd name="T9" fmla="*/ 23 h 23"/>
                <a:gd name="T10" fmla="*/ 20 w 23"/>
                <a:gd name="T11" fmla="*/ 17 h 23"/>
                <a:gd name="T12" fmla="*/ 20 w 23"/>
                <a:gd name="T1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3">
                  <a:moveTo>
                    <a:pt x="20" y="8"/>
                  </a:move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8" y="0"/>
                    <a:pt x="6" y="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3" y="15"/>
                    <a:pt x="23" y="11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845178" y="2639022"/>
            <a:ext cx="1328006" cy="2581580"/>
            <a:chOff x="2484861" y="2653887"/>
            <a:chExt cx="1328006" cy="2581580"/>
          </a:xfrm>
        </p:grpSpPr>
        <p:grpSp>
          <p:nvGrpSpPr>
            <p:cNvPr id="31" name="组合 26"/>
            <p:cNvGrpSpPr/>
            <p:nvPr/>
          </p:nvGrpSpPr>
          <p:grpSpPr>
            <a:xfrm>
              <a:off x="2484861" y="2653887"/>
              <a:ext cx="1328006" cy="1197348"/>
              <a:chOff x="1503554" y="2665038"/>
              <a:chExt cx="1328006" cy="1197348"/>
            </a:xfrm>
          </p:grpSpPr>
          <p:sp>
            <p:nvSpPr>
              <p:cNvPr id="35" name="Freeform 5"/>
              <p:cNvSpPr/>
              <p:nvPr/>
            </p:nvSpPr>
            <p:spPr bwMode="auto">
              <a:xfrm>
                <a:off x="1503554" y="2665038"/>
                <a:ext cx="1328006" cy="119734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274A6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36" name="Picture 2"/>
              <p:cNvPicPr>
                <a:picLocks noChangeAspect="1" noChangeArrowheads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1799065" y="2926484"/>
                <a:ext cx="721112" cy="648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34" name="矩形 33"/>
            <p:cNvSpPr/>
            <p:nvPr/>
          </p:nvSpPr>
          <p:spPr>
            <a:xfrm>
              <a:off x="2506008" y="3972452"/>
              <a:ext cx="1255395" cy="12630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  <a:defRPr/>
              </a:pPr>
              <a:r>
                <a:rPr lang="en-US" altLang="zh-CN" sz="2000" kern="100" dirty="0">
                  <a:solidFill>
                    <a:srgbClr val="E274A6"/>
                  </a:solidFill>
                  <a:cs typeface="+mn-ea"/>
                  <a:sym typeface="+mn-lt"/>
                </a:rPr>
                <a:t>PART 01</a:t>
              </a:r>
              <a:endParaRPr lang="en-US" altLang="zh-CN" sz="2000" kern="100" dirty="0">
                <a:solidFill>
                  <a:srgbClr val="E274A6"/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zh-CN" altLang="en-US" sz="2800" b="1" kern="100" dirty="0">
                  <a:solidFill>
                    <a:srgbClr val="FF0000"/>
                  </a:solidFill>
                  <a:cs typeface="+mn-ea"/>
                  <a:sym typeface="+mn-lt"/>
                </a:rPr>
                <a:t>考点通</a:t>
              </a:r>
              <a:endParaRPr lang="zh-CN" altLang="en-US" sz="2800" b="1" kern="100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9390527" y="2731389"/>
            <a:ext cx="1328006" cy="2488870"/>
            <a:chOff x="2562883" y="2642737"/>
            <a:chExt cx="1328006" cy="2488870"/>
          </a:xfrm>
        </p:grpSpPr>
        <p:sp>
          <p:nvSpPr>
            <p:cNvPr id="26" name="Freeform 5"/>
            <p:cNvSpPr/>
            <p:nvPr/>
          </p:nvSpPr>
          <p:spPr bwMode="auto">
            <a:xfrm>
              <a:off x="2562883" y="2642737"/>
              <a:ext cx="1328006" cy="119734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6834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634830" y="3868592"/>
              <a:ext cx="1255395" cy="12630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  <a:defRPr/>
              </a:pPr>
              <a:r>
                <a:rPr lang="en-US" altLang="zh-CN" sz="2000" kern="100" dirty="0">
                  <a:solidFill>
                    <a:srgbClr val="006834"/>
                  </a:solidFill>
                  <a:cs typeface="+mn-ea"/>
                  <a:sym typeface="+mn-lt"/>
                </a:rPr>
                <a:t>PART 03</a:t>
              </a:r>
              <a:endParaRPr lang="en-US" altLang="zh-CN" sz="2000" kern="100" dirty="0">
                <a:solidFill>
                  <a:srgbClr val="006834"/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zh-CN" altLang="en-US" sz="2800" b="1" kern="100" dirty="0">
                  <a:solidFill>
                    <a:srgbClr val="FF0000"/>
                  </a:solidFill>
                  <a:cs typeface="+mn-ea"/>
                  <a:sym typeface="+mn-lt"/>
                </a:rPr>
                <a:t>方法通</a:t>
              </a:r>
              <a:endParaRPr lang="zh-CN" altLang="en-US" sz="2800" b="1" kern="100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pic>
          <p:nvPicPr>
            <p:cNvPr id="1027" name="Picture 3" descr="C:\Users\lenovo\Desktop\PPT图\体系构建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35828" y="2875389"/>
              <a:ext cx="754865" cy="733898"/>
            </a:xfrm>
            <a:prstGeom prst="rect">
              <a:avLst/>
            </a:prstGeom>
            <a:noFill/>
          </p:spPr>
        </p:pic>
      </p:grpSp>
      <p:sp>
        <p:nvSpPr>
          <p:cNvPr id="127" name="矩形 126"/>
          <p:cNvSpPr/>
          <p:nvPr/>
        </p:nvSpPr>
        <p:spPr>
          <a:xfrm>
            <a:off x="9936480" y="165100"/>
            <a:ext cx="1980015" cy="800100"/>
          </a:xfrm>
          <a:prstGeom prst="rect">
            <a:avLst/>
          </a:prstGeom>
          <a:solidFill>
            <a:srgbClr val="97D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 animBg="1"/>
      <p:bldP spid="29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69" name="直接连接符 68"/>
            <p:cNvCxnSpPr/>
            <p:nvPr/>
          </p:nvCxnSpPr>
          <p:spPr>
            <a:xfrm>
              <a:off x="1689100" y="0"/>
              <a:ext cx="0" cy="685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0" y="736600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矩形 32"/>
          <p:cNvSpPr/>
          <p:nvPr/>
        </p:nvSpPr>
        <p:spPr>
          <a:xfrm>
            <a:off x="1689101" y="-1"/>
            <a:ext cx="10502899" cy="742046"/>
          </a:xfrm>
          <a:prstGeom prst="rect">
            <a:avLst/>
          </a:prstGeom>
          <a:solidFill>
            <a:srgbClr val="00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507812" y="165300"/>
            <a:ext cx="116566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chemeClr val="accent2"/>
                </a:solidFill>
                <a:cs typeface="+mn-ea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  <a:sym typeface="+mn-lt"/>
              </a:rPr>
              <a:t>方法通</a:t>
            </a:r>
            <a:endParaRPr lang="zh-CN" altLang="en-US" dirty="0">
              <a:solidFill>
                <a:srgbClr val="FF0000"/>
              </a:solidFill>
              <a:sym typeface="+mn-lt"/>
            </a:endParaRPr>
          </a:p>
        </p:txBody>
      </p:sp>
      <p:pic>
        <p:nvPicPr>
          <p:cNvPr id="2050" name="Picture 2" descr="C:\Users\lenovo\Desktop\PPT图\体系构建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453" y="96994"/>
            <a:ext cx="548163" cy="538626"/>
          </a:xfrm>
          <a:prstGeom prst="rect">
            <a:avLst/>
          </a:prstGeom>
          <a:noFill/>
        </p:spPr>
      </p:pic>
      <p:sp>
        <p:nvSpPr>
          <p:cNvPr id="27" name="矩形 26"/>
          <p:cNvSpPr/>
          <p:nvPr/>
        </p:nvSpPr>
        <p:spPr>
          <a:xfrm>
            <a:off x="1959260" y="161096"/>
            <a:ext cx="7498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第八单元　近代经济、社会生活与教育文化事业的发展</a:t>
            </a:r>
            <a:endParaRPr lang="zh-CN" altLang="en-US" sz="2400" dirty="0">
              <a:solidFill>
                <a:schemeClr val="bg1"/>
              </a:solidFill>
              <a:latin typeface="Adobe 黑体 Std R" pitchFamily="34" charset="-122"/>
              <a:ea typeface="Adobe 黑体 Std R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124387"/>
            <a:ext cx="1695450" cy="792659"/>
          </a:xfrm>
          <a:prstGeom prst="rect">
            <a:avLst/>
          </a:prstGeom>
          <a:solidFill>
            <a:srgbClr val="00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8441" y="149470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400" kern="0" dirty="0">
                <a:cs typeface="+mn-ea"/>
                <a:sym typeface="+mn-lt"/>
              </a:rPr>
              <a:t>典例精析</a:t>
            </a:r>
            <a:endParaRPr lang="zh-CN" sz="2400" kern="0" dirty="0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-6350" y="1319893"/>
            <a:ext cx="16891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0" y="2127049"/>
            <a:ext cx="16891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0" y="2913883"/>
            <a:ext cx="16891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3"/>
          <p:cNvSpPr txBox="1"/>
          <p:nvPr/>
        </p:nvSpPr>
        <p:spPr>
          <a:xfrm>
            <a:off x="159071" y="231427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kern="0" dirty="0">
                <a:solidFill>
                  <a:schemeClr val="bg1"/>
                </a:solidFill>
                <a:cs typeface="+mn-ea"/>
                <a:sym typeface="+mn-lt"/>
              </a:rPr>
              <a:t>史料研析</a:t>
            </a:r>
            <a:endParaRPr lang="zh-CN" sz="24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46513" y="1103087"/>
            <a:ext cx="9811657" cy="3815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从史料实证、历史解释角度考查我国近代民族工业的曲折发展。</a:t>
            </a:r>
            <a:endParaRPr lang="zh-CN" altLang="en-US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材料呈现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中国的资本主义近代工业</a:t>
            </a:r>
            <a:r>
              <a:rPr 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,1911—1919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年间</a:t>
            </a:r>
            <a:r>
              <a:rPr 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建成厂矿</a:t>
            </a:r>
            <a:r>
              <a:rPr 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470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多个</a:t>
            </a:r>
            <a:r>
              <a:rPr 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投资近一亿元</a:t>
            </a:r>
            <a:r>
              <a:rPr 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加上原有企业的扩建</a:t>
            </a:r>
            <a:r>
              <a:rPr 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新增资本超过一亿三千万</a:t>
            </a:r>
            <a:r>
              <a:rPr 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八年相当于过去全部投资总额。</a:t>
            </a:r>
            <a:r>
              <a:rPr 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1919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年随着帝国主义列强的卷土重来</a:t>
            </a:r>
            <a:r>
              <a:rPr 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民族工业走向萧条。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问题设置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　根据材料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指出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1911—1919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年我国民族工业发展的特点。分析造成这一现象的主要原因。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解题思路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第一小问</a:t>
            </a:r>
            <a:r>
              <a:rPr 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根据材料中</a:t>
            </a:r>
            <a:r>
              <a:rPr 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八年相当于过去全部投资总额</a:t>
            </a:r>
            <a:r>
              <a:rPr 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”“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民族工业走向萧条</a:t>
            </a:r>
            <a:r>
              <a:rPr 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总结即可。第二小问</a:t>
            </a:r>
            <a:r>
              <a:rPr 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根据</a:t>
            </a:r>
            <a:r>
              <a:rPr 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“1911—1919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年间</a:t>
            </a:r>
            <a:r>
              <a:rPr 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”,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结合国际国内背景回答即可。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参考答案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　发展迅速而短暂。辛亥革命的推动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一战期间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帝国主义列强暂时放松对华侵略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一战后帝国主义经济势力卷土重来。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image1.png"/>
          <p:cNvPicPr/>
          <p:nvPr/>
        </p:nvPicPr>
        <p:blipFill>
          <a:blip r:embed="rId1"/>
          <a:stretch>
            <a:fillRect/>
          </a:stretch>
        </p:blipFill>
        <p:spPr>
          <a:xfrm rot="16200000" flipH="1" flipV="1">
            <a:off x="1299055" y="-80756"/>
            <a:ext cx="4014755" cy="566003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5" name="Shape 205"/>
          <p:cNvSpPr/>
          <p:nvPr/>
        </p:nvSpPr>
        <p:spPr>
          <a:xfrm rot="4906884" flipH="1">
            <a:off x="1359898" y="1091078"/>
            <a:ext cx="3306940" cy="3512897"/>
          </a:xfrm>
          <a:prstGeom prst="diamond">
            <a:avLst/>
          </a:prstGeom>
          <a:solidFill>
            <a:srgbClr val="B61C22"/>
          </a:solidFill>
          <a:ln w="12700">
            <a:miter lim="400000"/>
          </a:ln>
          <a:effectLst>
            <a:outerShdw blurRad="254000" dist="127000" dir="27000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 sz="1400">
                <a:solidFill>
                  <a:srgbClr val="00183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1865"/>
          </a:p>
        </p:txBody>
      </p:sp>
      <p:sp>
        <p:nvSpPr>
          <p:cNvPr id="206" name="Shape 206"/>
          <p:cNvSpPr/>
          <p:nvPr/>
        </p:nvSpPr>
        <p:spPr>
          <a:xfrm>
            <a:off x="6415003" y="3052544"/>
            <a:ext cx="4799307" cy="1198880"/>
          </a:xfrm>
          <a:prstGeom prst="rect">
            <a:avLst/>
          </a:prstGeom>
          <a:ln w="12700">
            <a:miter lim="400000"/>
          </a:ln>
        </p:spPr>
        <p:txBody>
          <a:bodyPr lIns="60958" rIns="60958">
            <a:spAutoFit/>
          </a:bodyPr>
          <a:lstStyle>
            <a:lvl1pPr algn="ctr">
              <a:defRPr sz="5400">
                <a:solidFill>
                  <a:srgbClr val="B61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 dirty="0">
                <a:solidFill>
                  <a:srgbClr val="B61C22"/>
                </a:solidFill>
              </a:rPr>
              <a:t>THANKS</a:t>
            </a:r>
            <a:endParaRPr sz="7200" dirty="0">
              <a:solidFill>
                <a:srgbClr val="B61C22"/>
              </a:solidFill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5625423" y="2481248"/>
            <a:ext cx="1238250" cy="1445260"/>
          </a:xfrm>
          <a:prstGeom prst="rect">
            <a:avLst/>
          </a:prstGeom>
          <a:ln w="12700">
            <a:miter lim="400000"/>
          </a:ln>
        </p:spPr>
        <p:txBody>
          <a:bodyPr wrap="none" lIns="60958" rIns="60958">
            <a:spAutoFit/>
          </a:bodyPr>
          <a:lstStyle>
            <a:lvl1pPr>
              <a:defRPr sz="6600">
                <a:solidFill>
                  <a:srgbClr val="B61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800" dirty="0">
                <a:solidFill>
                  <a:srgbClr val="B61C22"/>
                </a:solidFill>
              </a:rPr>
              <a:t>“</a:t>
            </a:r>
            <a:endParaRPr sz="8800" dirty="0">
              <a:solidFill>
                <a:srgbClr val="B61C22"/>
              </a:solidFill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10958797" y="4012471"/>
            <a:ext cx="1238250" cy="1445260"/>
          </a:xfrm>
          <a:prstGeom prst="rect">
            <a:avLst/>
          </a:prstGeom>
          <a:ln w="12700">
            <a:miter lim="400000"/>
          </a:ln>
        </p:spPr>
        <p:txBody>
          <a:bodyPr wrap="none" lIns="60958" rIns="60958">
            <a:spAutoFit/>
          </a:bodyPr>
          <a:lstStyle>
            <a:lvl1pPr>
              <a:defRPr sz="6600">
                <a:solidFill>
                  <a:srgbClr val="B61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800" dirty="0">
                <a:solidFill>
                  <a:srgbClr val="B61C22"/>
                </a:solidFill>
              </a:rPr>
              <a:t>”</a:t>
            </a:r>
            <a:endParaRPr sz="8800" dirty="0">
              <a:solidFill>
                <a:srgbClr val="B61C22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9936480" y="165100"/>
            <a:ext cx="1980015" cy="800100"/>
          </a:xfrm>
          <a:prstGeom prst="rect">
            <a:avLst/>
          </a:prstGeom>
          <a:solidFill>
            <a:srgbClr val="97D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2000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5"/>
          <p:cNvSpPr/>
          <p:nvPr/>
        </p:nvSpPr>
        <p:spPr bwMode="auto">
          <a:xfrm>
            <a:off x="5199659" y="1144854"/>
            <a:ext cx="1819732" cy="164069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238855" y="1498807"/>
            <a:ext cx="1741451" cy="2993520"/>
            <a:chOff x="5228060" y="1449556"/>
            <a:chExt cx="1741451" cy="2993520"/>
          </a:xfrm>
        </p:grpSpPr>
        <p:grpSp>
          <p:nvGrpSpPr>
            <p:cNvPr id="28" name="组合 26"/>
            <p:cNvGrpSpPr/>
            <p:nvPr/>
          </p:nvGrpSpPr>
          <p:grpSpPr>
            <a:xfrm>
              <a:off x="5228060" y="1449556"/>
              <a:ext cx="1741451" cy="1570116"/>
              <a:chOff x="1503554" y="2665038"/>
              <a:chExt cx="1328006" cy="1197348"/>
            </a:xfrm>
          </p:grpSpPr>
          <p:sp>
            <p:nvSpPr>
              <p:cNvPr id="30" name="Freeform 5"/>
              <p:cNvSpPr/>
              <p:nvPr/>
            </p:nvSpPr>
            <p:spPr bwMode="auto">
              <a:xfrm>
                <a:off x="1503554" y="2665038"/>
                <a:ext cx="1328006" cy="119734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274A6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31" name="Picture 2"/>
              <p:cNvPicPr>
                <a:picLocks noChangeAspect="1" noChangeArrowheads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1799065" y="2926484"/>
                <a:ext cx="721112" cy="648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9" name="矩形 28"/>
            <p:cNvSpPr/>
            <p:nvPr/>
          </p:nvSpPr>
          <p:spPr>
            <a:xfrm>
              <a:off x="5485706" y="3178627"/>
              <a:ext cx="1261884" cy="12644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  <a:defRPr/>
              </a:pPr>
              <a:r>
                <a:rPr lang="en-US" altLang="zh-CN" sz="2000" kern="100" dirty="0">
                  <a:solidFill>
                    <a:srgbClr val="E274A6"/>
                  </a:solidFill>
                  <a:cs typeface="+mn-ea"/>
                  <a:sym typeface="+mn-lt"/>
                </a:rPr>
                <a:t>PART 01</a:t>
              </a:r>
              <a:endParaRPr lang="en-US" altLang="zh-CN" sz="2000" kern="100" dirty="0">
                <a:solidFill>
                  <a:srgbClr val="E274A6"/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zh-CN" altLang="en-US" sz="2800" b="1" kern="100" dirty="0">
                  <a:solidFill>
                    <a:srgbClr val="FF0000"/>
                  </a:solidFill>
                  <a:cs typeface="+mn-ea"/>
                  <a:sym typeface="+mn-lt"/>
                </a:rPr>
                <a:t>考点帮</a:t>
              </a:r>
              <a:endParaRPr lang="zh-CN" altLang="en-US" sz="2800" b="1" kern="100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7" name="矩形 126"/>
          <p:cNvSpPr/>
          <p:nvPr/>
        </p:nvSpPr>
        <p:spPr>
          <a:xfrm>
            <a:off x="9936480" y="165100"/>
            <a:ext cx="1980015" cy="800100"/>
          </a:xfrm>
          <a:prstGeom prst="rect">
            <a:avLst/>
          </a:prstGeom>
          <a:solidFill>
            <a:srgbClr val="97D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矩形 126"/>
          <p:cNvSpPr/>
          <p:nvPr/>
        </p:nvSpPr>
        <p:spPr>
          <a:xfrm>
            <a:off x="0" y="1308100"/>
            <a:ext cx="1695450" cy="800100"/>
          </a:xfrm>
          <a:prstGeom prst="rect">
            <a:avLst/>
          </a:prstGeom>
          <a:solidFill>
            <a:srgbClr val="E27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321929" y="1485908"/>
            <a:ext cx="962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kern="0" dirty="0">
                <a:solidFill>
                  <a:schemeClr val="bg1"/>
                </a:solidFill>
                <a:cs typeface="+mn-ea"/>
                <a:sym typeface="+mn-lt"/>
              </a:rPr>
              <a:t>考点</a:t>
            </a:r>
            <a:r>
              <a:rPr lang="en-US" altLang="zh-CN" sz="2400" kern="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4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311057" y="2250790"/>
            <a:ext cx="962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kern="0" dirty="0">
                <a:cs typeface="+mn-ea"/>
                <a:sym typeface="+mn-lt"/>
              </a:rPr>
              <a:t>考点</a:t>
            </a:r>
            <a:r>
              <a:rPr lang="en-US" altLang="zh-CN" sz="2400" kern="0" dirty="0">
                <a:cs typeface="+mn-ea"/>
                <a:sym typeface="+mn-lt"/>
              </a:rPr>
              <a:t>2</a:t>
            </a:r>
            <a:endParaRPr lang="zh-CN" altLang="en-US" sz="2400" kern="0" dirty="0">
              <a:cs typeface="+mn-ea"/>
              <a:sym typeface="+mn-lt"/>
            </a:endParaRPr>
          </a:p>
        </p:txBody>
      </p:sp>
      <p:grpSp>
        <p:nvGrpSpPr>
          <p:cNvPr id="2" name="组合 13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133" name="直接连接符 132"/>
            <p:cNvCxnSpPr/>
            <p:nvPr/>
          </p:nvCxnSpPr>
          <p:spPr>
            <a:xfrm>
              <a:off x="1689100" y="0"/>
              <a:ext cx="0" cy="685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0" y="742045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0" y="2095500"/>
              <a:ext cx="16891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0" y="2870200"/>
              <a:ext cx="16891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1689101" y="-1"/>
            <a:ext cx="10502899" cy="742046"/>
          </a:xfrm>
          <a:prstGeom prst="rect">
            <a:avLst/>
          </a:prstGeom>
          <a:solidFill>
            <a:srgbClr val="E27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38475" y="196798"/>
            <a:ext cx="2926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民族资本主义的发展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-10242" y="1329174"/>
            <a:ext cx="16891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33453" y="118328"/>
            <a:ext cx="1640020" cy="507347"/>
            <a:chOff x="33453" y="118328"/>
            <a:chExt cx="1640020" cy="507347"/>
          </a:xfrm>
        </p:grpSpPr>
        <p:sp>
          <p:nvSpPr>
            <p:cNvPr id="160" name="文本框 159"/>
            <p:cNvSpPr txBox="1"/>
            <p:nvPr/>
          </p:nvSpPr>
          <p:spPr>
            <a:xfrm>
              <a:off x="507812" y="165300"/>
              <a:ext cx="116566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chemeClr val="accent2"/>
                  </a:solidFill>
                  <a:cs typeface="+mn-ea"/>
                </a:defRPr>
              </a:lvl1pPr>
            </a:lstStyle>
            <a:p>
              <a:r>
                <a:rPr lang="zh-CN" altLang="en-US" dirty="0">
                  <a:solidFill>
                    <a:srgbClr val="FF0000"/>
                  </a:solidFill>
                  <a:sym typeface="+mn-lt"/>
                </a:rPr>
                <a:t>考点通</a:t>
              </a:r>
              <a:endParaRPr lang="zh-CN" altLang="en-US" dirty="0">
                <a:solidFill>
                  <a:srgbClr val="FF0000"/>
                </a:solidFill>
                <a:sym typeface="+mn-lt"/>
              </a:endParaRPr>
            </a:p>
          </p:txBody>
        </p:sp>
        <p:pic>
          <p:nvPicPr>
            <p:cNvPr id="2051" name="Picture 3" descr="C:\Users\lenovo\Desktop\1212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3453" y="118328"/>
              <a:ext cx="555625" cy="500063"/>
            </a:xfrm>
            <a:prstGeom prst="rect">
              <a:avLst/>
            </a:prstGeom>
            <a:noFill/>
          </p:spPr>
        </p:pic>
      </p:grpSp>
      <p:cxnSp>
        <p:nvCxnSpPr>
          <p:cNvPr id="21" name="直接连接符 20"/>
          <p:cNvCxnSpPr/>
          <p:nvPr/>
        </p:nvCxnSpPr>
        <p:spPr>
          <a:xfrm>
            <a:off x="0" y="3639820"/>
            <a:ext cx="16891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128"/>
          <p:cNvSpPr txBox="1"/>
          <p:nvPr/>
        </p:nvSpPr>
        <p:spPr>
          <a:xfrm>
            <a:off x="292007" y="3020410"/>
            <a:ext cx="962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kern="0" dirty="0">
                <a:cs typeface="+mn-ea"/>
                <a:sym typeface="+mn-lt"/>
              </a:rPr>
              <a:t>考点</a:t>
            </a:r>
            <a:r>
              <a:rPr lang="en-US" altLang="zh-CN" sz="2400" kern="0" dirty="0">
                <a:cs typeface="+mn-ea"/>
                <a:sym typeface="+mn-lt"/>
              </a:rPr>
              <a:t>3</a:t>
            </a:r>
            <a:endParaRPr lang="zh-CN" altLang="en-US" sz="2400" kern="0" dirty="0">
              <a:cs typeface="+mn-ea"/>
              <a:sym typeface="+mn-lt"/>
            </a:endParaRPr>
          </a:p>
        </p:txBody>
      </p:sp>
      <p:sp>
        <p:nvSpPr>
          <p:cNvPr id="81921" name="Rectangle 1"/>
          <p:cNvSpPr>
            <a:spLocks noChangeArrowheads="1"/>
          </p:cNvSpPr>
          <p:nvPr/>
        </p:nvSpPr>
        <p:spPr bwMode="auto">
          <a:xfrm>
            <a:off x="1716505" y="750687"/>
            <a:ext cx="10475495" cy="768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理解</a:t>
            </a:r>
            <a:r>
              <a:rPr 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近代中国民族工业的曲折发展。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宋体 Std L" pitchFamily="18" charset="-122"/>
              <a:ea typeface="Adobe 宋体 Std L" pitchFamily="18" charset="-122"/>
              <a:cs typeface="宋体" panose="02010600030101010101" pitchFamily="2" charset="-122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785258" y="1200149"/>
          <a:ext cx="10218056" cy="5418366"/>
        </p:xfrm>
        <a:graphic>
          <a:graphicData uri="http://schemas.openxmlformats.org/drawingml/2006/table">
            <a:tbl>
              <a:tblPr/>
              <a:tblGrid>
                <a:gridCol w="594688"/>
                <a:gridCol w="1232891"/>
                <a:gridCol w="915620"/>
                <a:gridCol w="3178629"/>
                <a:gridCol w="4296228"/>
              </a:tblGrid>
              <a:tr h="387026">
                <a:tc row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民族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资本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主义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的发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展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时间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阶段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主要原因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表现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4052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洋务运动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萌芽、产生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①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外商企业丰厚利润的刺激。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②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洋务运动的诱导。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如</a:t>
                      </a:r>
                      <a:r>
                        <a:rPr lang="zh-CN" sz="2000" kern="10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陈启沅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创办的广东南海继昌隆缫丝厂。方举赞等创办的上海发昌机器厂。</a:t>
                      </a:r>
                      <a:endParaRPr lang="zh-CN" sz="2000" kern="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8105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甲午中日</a:t>
                      </a:r>
                      <a:endParaRPr lang="zh-CN" sz="2000" kern="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战争后</a:t>
                      </a:r>
                      <a:endParaRPr lang="zh-CN" sz="2000" kern="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初步发展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①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甲午中日战争后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实业救国浪潮的推动。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②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甲午中日战争后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清政府放宽对民间办厂的限制。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状元实业家</a:t>
                      </a:r>
                      <a:r>
                        <a:rPr lang="zh-CN" sz="2000" kern="100" dirty="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张謇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主动放弃高官厚禄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回到家乡创办</a:t>
                      </a:r>
                      <a:r>
                        <a:rPr lang="zh-CN" sz="2000" kern="100" dirty="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大生纱厂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带动了很多中国人走上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“</a:t>
                      </a:r>
                      <a:r>
                        <a:rPr lang="zh-CN" sz="2000" kern="100" dirty="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实业救国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”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道路。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9183">
                <a:tc vMerge="1"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辛亥革命后至第一次世界大战结束</a:t>
                      </a:r>
                      <a:endParaRPr lang="zh-CN" sz="2000" kern="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2000" kern="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迅速</a:t>
                      </a:r>
                      <a:endParaRPr lang="en-US" altLang="zh-CN" sz="20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发展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(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黄金时期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)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①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中华民国临时政府颁布了一系列奖励发展实业的法令。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②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西方列强忙于欧洲战事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暂时放松了对中国的经济侵略。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③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群众性抵制日货运动的推动。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①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各种实业团体纷纷涌现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人们竞相投资设厂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海外华侨也归国创业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掀起发展实业的热潮。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②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中国民族工业获得了迅速发展的良机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出现了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“</a:t>
                      </a:r>
                      <a:r>
                        <a:rPr lang="zh-CN" sz="2000" kern="100" dirty="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短暂的春天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”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。其中发展最快的是纺织业和面粉业。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矩形 126"/>
          <p:cNvSpPr/>
          <p:nvPr/>
        </p:nvSpPr>
        <p:spPr>
          <a:xfrm>
            <a:off x="0" y="1308100"/>
            <a:ext cx="1695450" cy="800100"/>
          </a:xfrm>
          <a:prstGeom prst="rect">
            <a:avLst/>
          </a:prstGeom>
          <a:solidFill>
            <a:srgbClr val="E27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321929" y="1485908"/>
            <a:ext cx="962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kern="0" dirty="0">
                <a:solidFill>
                  <a:schemeClr val="bg1"/>
                </a:solidFill>
                <a:cs typeface="+mn-ea"/>
                <a:sym typeface="+mn-lt"/>
              </a:rPr>
              <a:t>考点</a:t>
            </a:r>
            <a:r>
              <a:rPr lang="en-US" altLang="zh-CN" sz="2400" kern="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4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311057" y="2250790"/>
            <a:ext cx="962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kern="0" dirty="0">
                <a:cs typeface="+mn-ea"/>
                <a:sym typeface="+mn-lt"/>
              </a:rPr>
              <a:t>考点</a:t>
            </a:r>
            <a:r>
              <a:rPr lang="en-US" altLang="zh-CN" sz="2400" kern="0" dirty="0">
                <a:cs typeface="+mn-ea"/>
                <a:sym typeface="+mn-lt"/>
              </a:rPr>
              <a:t>2</a:t>
            </a:r>
            <a:endParaRPr lang="zh-CN" altLang="en-US" sz="2400" kern="0" dirty="0">
              <a:cs typeface="+mn-ea"/>
              <a:sym typeface="+mn-lt"/>
            </a:endParaRPr>
          </a:p>
        </p:txBody>
      </p:sp>
      <p:grpSp>
        <p:nvGrpSpPr>
          <p:cNvPr id="2" name="组合 13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133" name="直接连接符 132"/>
            <p:cNvCxnSpPr/>
            <p:nvPr/>
          </p:nvCxnSpPr>
          <p:spPr>
            <a:xfrm>
              <a:off x="1689100" y="0"/>
              <a:ext cx="0" cy="685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0" y="742045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0" y="2095500"/>
              <a:ext cx="16891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0" y="2870200"/>
              <a:ext cx="16891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1689101" y="-1"/>
            <a:ext cx="10502899" cy="742046"/>
          </a:xfrm>
          <a:prstGeom prst="rect">
            <a:avLst/>
          </a:prstGeom>
          <a:solidFill>
            <a:srgbClr val="E27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38475" y="196798"/>
            <a:ext cx="2926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民族资本主义的发展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-10242" y="1329174"/>
            <a:ext cx="16891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37"/>
          <p:cNvGrpSpPr/>
          <p:nvPr/>
        </p:nvGrpSpPr>
        <p:grpSpPr>
          <a:xfrm>
            <a:off x="33453" y="118328"/>
            <a:ext cx="1640020" cy="507347"/>
            <a:chOff x="33453" y="118328"/>
            <a:chExt cx="1640020" cy="507347"/>
          </a:xfrm>
        </p:grpSpPr>
        <p:sp>
          <p:nvSpPr>
            <p:cNvPr id="160" name="文本框 159"/>
            <p:cNvSpPr txBox="1"/>
            <p:nvPr/>
          </p:nvSpPr>
          <p:spPr>
            <a:xfrm>
              <a:off x="507812" y="165300"/>
              <a:ext cx="116566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chemeClr val="accent2"/>
                  </a:solidFill>
                  <a:cs typeface="+mn-ea"/>
                </a:defRPr>
              </a:lvl1pPr>
            </a:lstStyle>
            <a:p>
              <a:r>
                <a:rPr lang="zh-CN" altLang="en-US" dirty="0">
                  <a:solidFill>
                    <a:srgbClr val="FF0000"/>
                  </a:solidFill>
                  <a:sym typeface="+mn-lt"/>
                </a:rPr>
                <a:t>考点通</a:t>
              </a:r>
              <a:endParaRPr lang="zh-CN" altLang="en-US" dirty="0">
                <a:solidFill>
                  <a:srgbClr val="FF0000"/>
                </a:solidFill>
                <a:sym typeface="+mn-lt"/>
              </a:endParaRPr>
            </a:p>
          </p:txBody>
        </p:sp>
        <p:pic>
          <p:nvPicPr>
            <p:cNvPr id="2051" name="Picture 3" descr="C:\Users\lenovo\Desktop\1212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3453" y="118328"/>
              <a:ext cx="555625" cy="500063"/>
            </a:xfrm>
            <a:prstGeom prst="rect">
              <a:avLst/>
            </a:prstGeom>
            <a:noFill/>
          </p:spPr>
        </p:pic>
      </p:grpSp>
      <p:cxnSp>
        <p:nvCxnSpPr>
          <p:cNvPr id="21" name="直接连接符 20"/>
          <p:cNvCxnSpPr/>
          <p:nvPr/>
        </p:nvCxnSpPr>
        <p:spPr>
          <a:xfrm>
            <a:off x="0" y="3639820"/>
            <a:ext cx="16891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128"/>
          <p:cNvSpPr txBox="1"/>
          <p:nvPr/>
        </p:nvSpPr>
        <p:spPr>
          <a:xfrm>
            <a:off x="292007" y="3020410"/>
            <a:ext cx="962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kern="0" dirty="0">
                <a:cs typeface="+mn-ea"/>
                <a:sym typeface="+mn-lt"/>
              </a:rPr>
              <a:t>考点</a:t>
            </a:r>
            <a:r>
              <a:rPr lang="en-US" altLang="zh-CN" sz="2400" kern="0" dirty="0">
                <a:cs typeface="+mn-ea"/>
                <a:sym typeface="+mn-lt"/>
              </a:rPr>
              <a:t>3</a:t>
            </a:r>
            <a:endParaRPr lang="zh-CN" altLang="en-US" sz="2400" kern="0" dirty="0">
              <a:cs typeface="+mn-ea"/>
              <a:sym typeface="+mn-lt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799771" y="860878"/>
          <a:ext cx="10261600" cy="5334000"/>
        </p:xfrm>
        <a:graphic>
          <a:graphicData uri="http://schemas.openxmlformats.org/drawingml/2006/table">
            <a:tbl>
              <a:tblPr/>
              <a:tblGrid>
                <a:gridCol w="1032752"/>
                <a:gridCol w="1032752"/>
                <a:gridCol w="929023"/>
                <a:gridCol w="3580445"/>
                <a:gridCol w="3686628"/>
              </a:tblGrid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民族资本主义的发展</a:t>
                      </a:r>
                      <a:endParaRPr lang="zh-CN" sz="2200" kern="1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时间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阶段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主要原因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表现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第一次世界大战后至中华人民共和国成立前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曲折发展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①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一战后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帝国主义经济势力卷土重来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民族资本主义发展再度受挫。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②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随着国民党官僚资本的建立和扩张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民族工业除了受帝国主义和封建主义的双重压迫外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还遭到官僚资本主义的摧残。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③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内忧外患的危机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严重阻碍民族工业的正常发展。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处于夹缝中的民族工业在恶劣的生存环境中顽强地挣扎着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出现了</a:t>
                      </a:r>
                      <a:r>
                        <a:rPr lang="zh-CN" sz="2200" kern="100" dirty="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荣氏兄弟、卢作孚、侯德榜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等著名企业家。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200" kern="1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总体</a:t>
                      </a:r>
                      <a:endParaRPr lang="en-US" altLang="zh-CN" sz="2200" kern="1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200" kern="1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特征</a:t>
                      </a:r>
                      <a:endParaRPr lang="zh-CN" sz="2200" kern="1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①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中国近代民族工业虽然有了长足的发展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但总的来说还比较落后。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②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它们</a:t>
                      </a:r>
                      <a:r>
                        <a:rPr lang="zh-CN" sz="2200" kern="100" dirty="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资金少</a:t>
                      </a:r>
                      <a:r>
                        <a:rPr lang="en-US" sz="2200" kern="100" dirty="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规模小</a:t>
                      </a:r>
                      <a:r>
                        <a:rPr lang="en-US" sz="2200" kern="100" dirty="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技术差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而且主要集中在</a:t>
                      </a:r>
                      <a:r>
                        <a:rPr lang="zh-CN" sz="2200" kern="100" dirty="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轻工业部门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重工业基础极为薄弱。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③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地区分布也极不平衡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主要集中在上海、武汉等</a:t>
                      </a:r>
                      <a:r>
                        <a:rPr lang="zh-CN" sz="2200" kern="100" dirty="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沿海沿江的大城市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0">
                <a:tc vMerge="1"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造成这些特征的根本原因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: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半殖民地半封建社会的性质。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矩形 126"/>
          <p:cNvSpPr/>
          <p:nvPr/>
        </p:nvSpPr>
        <p:spPr>
          <a:xfrm>
            <a:off x="0" y="2106386"/>
            <a:ext cx="1695450" cy="800100"/>
          </a:xfrm>
          <a:prstGeom prst="rect">
            <a:avLst/>
          </a:prstGeom>
          <a:solidFill>
            <a:srgbClr val="E27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321929" y="1485908"/>
            <a:ext cx="962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kern="0" dirty="0">
                <a:cs typeface="+mn-ea"/>
                <a:sym typeface="+mn-lt"/>
              </a:rPr>
              <a:t>考点</a:t>
            </a:r>
            <a:r>
              <a:rPr lang="en-US" altLang="zh-CN" sz="2400" kern="0" dirty="0">
                <a:cs typeface="+mn-ea"/>
                <a:sym typeface="+mn-lt"/>
              </a:rPr>
              <a:t>1</a:t>
            </a:r>
            <a:endParaRPr lang="zh-CN" altLang="en-US" sz="2400" kern="0" dirty="0">
              <a:cs typeface="+mn-ea"/>
              <a:sym typeface="+mn-lt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311057" y="2250790"/>
            <a:ext cx="962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kern="0" dirty="0">
                <a:solidFill>
                  <a:schemeClr val="bg1"/>
                </a:solidFill>
                <a:cs typeface="+mn-ea"/>
                <a:sym typeface="+mn-lt"/>
              </a:rPr>
              <a:t>考点</a:t>
            </a:r>
            <a:r>
              <a:rPr lang="en-US" altLang="zh-CN" sz="2400" kern="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4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13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133" name="直接连接符 132"/>
            <p:cNvCxnSpPr/>
            <p:nvPr/>
          </p:nvCxnSpPr>
          <p:spPr>
            <a:xfrm>
              <a:off x="1689100" y="0"/>
              <a:ext cx="0" cy="685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0" y="742045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0" y="2095500"/>
              <a:ext cx="16891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0" y="2870200"/>
              <a:ext cx="16891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1689101" y="-1"/>
            <a:ext cx="10502899" cy="742046"/>
          </a:xfrm>
          <a:prstGeom prst="rect">
            <a:avLst/>
          </a:prstGeom>
          <a:solidFill>
            <a:srgbClr val="E27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38475" y="196798"/>
            <a:ext cx="36379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社会生活的变化</a:t>
            </a:r>
            <a:r>
              <a:rPr lang="en-US" sz="2400" dirty="0">
                <a:solidFill>
                  <a:schemeClr val="bg1"/>
                </a:solidFill>
              </a:rPr>
              <a:t>(10</a:t>
            </a:r>
            <a:r>
              <a:rPr lang="zh-CN" altLang="en-US" sz="2400" dirty="0">
                <a:solidFill>
                  <a:schemeClr val="bg1"/>
                </a:solidFill>
              </a:rPr>
              <a:t>年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考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-10242" y="1329174"/>
            <a:ext cx="16891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37"/>
          <p:cNvGrpSpPr/>
          <p:nvPr/>
        </p:nvGrpSpPr>
        <p:grpSpPr>
          <a:xfrm>
            <a:off x="33453" y="118328"/>
            <a:ext cx="1640020" cy="507347"/>
            <a:chOff x="33453" y="118328"/>
            <a:chExt cx="1640020" cy="507347"/>
          </a:xfrm>
        </p:grpSpPr>
        <p:sp>
          <p:nvSpPr>
            <p:cNvPr id="160" name="文本框 159"/>
            <p:cNvSpPr txBox="1"/>
            <p:nvPr/>
          </p:nvSpPr>
          <p:spPr>
            <a:xfrm>
              <a:off x="507812" y="165300"/>
              <a:ext cx="116566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chemeClr val="accent2"/>
                  </a:solidFill>
                  <a:cs typeface="+mn-ea"/>
                </a:defRPr>
              </a:lvl1pPr>
            </a:lstStyle>
            <a:p>
              <a:r>
                <a:rPr lang="zh-CN" altLang="en-US" dirty="0">
                  <a:solidFill>
                    <a:srgbClr val="FF0000"/>
                  </a:solidFill>
                  <a:sym typeface="+mn-lt"/>
                </a:rPr>
                <a:t>考点通</a:t>
              </a:r>
              <a:endParaRPr lang="zh-CN" altLang="en-US" dirty="0">
                <a:solidFill>
                  <a:srgbClr val="FF0000"/>
                </a:solidFill>
                <a:sym typeface="+mn-lt"/>
              </a:endParaRPr>
            </a:p>
          </p:txBody>
        </p:sp>
        <p:pic>
          <p:nvPicPr>
            <p:cNvPr id="2051" name="Picture 3" descr="C:\Users\lenovo\Desktop\1212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3453" y="118328"/>
              <a:ext cx="555625" cy="500063"/>
            </a:xfrm>
            <a:prstGeom prst="rect">
              <a:avLst/>
            </a:prstGeom>
            <a:noFill/>
          </p:spPr>
        </p:pic>
      </p:grpSp>
      <p:cxnSp>
        <p:nvCxnSpPr>
          <p:cNvPr id="21" name="直接连接符 20"/>
          <p:cNvCxnSpPr/>
          <p:nvPr/>
        </p:nvCxnSpPr>
        <p:spPr>
          <a:xfrm>
            <a:off x="0" y="3639820"/>
            <a:ext cx="16891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128"/>
          <p:cNvSpPr txBox="1"/>
          <p:nvPr/>
        </p:nvSpPr>
        <p:spPr>
          <a:xfrm>
            <a:off x="292007" y="3020410"/>
            <a:ext cx="962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kern="0" dirty="0">
                <a:cs typeface="+mn-ea"/>
                <a:sym typeface="+mn-lt"/>
              </a:rPr>
              <a:t>考点</a:t>
            </a:r>
            <a:r>
              <a:rPr lang="en-US" altLang="zh-CN" sz="2400" kern="0" dirty="0">
                <a:cs typeface="+mn-ea"/>
                <a:sym typeface="+mn-lt"/>
              </a:rPr>
              <a:t>3</a:t>
            </a:r>
            <a:endParaRPr lang="zh-CN" altLang="en-US" sz="2400" kern="0" dirty="0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34334" y="820449"/>
            <a:ext cx="7167880" cy="429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识记</a:t>
            </a:r>
            <a:r>
              <a:rPr 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民国以来剪发辫、易服饰等社会习俗方面的变化。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1828800" y="1347106"/>
          <a:ext cx="10218057" cy="4966608"/>
        </p:xfrm>
        <a:graphic>
          <a:graphicData uri="http://schemas.openxmlformats.org/drawingml/2006/table">
            <a:tbl>
              <a:tblPr/>
              <a:tblGrid>
                <a:gridCol w="1064321"/>
                <a:gridCol w="1064321"/>
                <a:gridCol w="1267701"/>
                <a:gridCol w="2467428"/>
                <a:gridCol w="4354286"/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社会</a:t>
                      </a:r>
                      <a:endParaRPr lang="en-US" altLang="zh-CN" sz="22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生活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的变化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交通</a:t>
                      </a:r>
                      <a:endParaRPr lang="en-US" altLang="zh-CN" sz="22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工具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的进步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新式交通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工具出现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19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世纪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70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年代以后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西方发明的</a:t>
                      </a:r>
                      <a:r>
                        <a:rPr lang="zh-CN" sz="2200" kern="100" dirty="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火车、轮船、电车、汽车、飞机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等新式交通工具相继传入中国。新式交通工具的引入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方便了人们的出行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促进了商品的流通。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道路改善、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通信发展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近代铁路和公路的修筑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水上、空中航线的开辟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新式马路的修建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传统街道的改造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近代交通管理和通信事业的发展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逐渐改变了人们的</a:t>
                      </a:r>
                      <a:r>
                        <a:rPr lang="zh-CN" sz="2200" kern="100" dirty="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生产方式和生活方式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2954928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生活</a:t>
                      </a:r>
                      <a:endParaRPr lang="en-US" altLang="zh-CN" sz="22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方式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和风</a:t>
                      </a:r>
                      <a:endParaRPr lang="en-US" altLang="zh-CN" sz="22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俗习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惯的</a:t>
                      </a:r>
                      <a:endParaRPr lang="en-US" altLang="zh-CN" sz="22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变化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装束变化</a:t>
                      </a:r>
                      <a:endParaRPr lang="zh-CN" sz="2200" kern="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辛亥革命后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民国政府颁布了</a:t>
                      </a:r>
                      <a:r>
                        <a:rPr lang="zh-CN" sz="2200" kern="100" dirty="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剪辫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、</a:t>
                      </a:r>
                      <a:r>
                        <a:rPr lang="zh-CN" sz="2200" kern="100" dirty="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易服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和</a:t>
                      </a:r>
                      <a:r>
                        <a:rPr lang="zh-CN" sz="2200" kern="100" dirty="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劝禁缠足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等革除社会陋俗的法令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强令男子剪掉辫子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劝禁女子缠足。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辛亥革命后军警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为行人剪辫子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3425" name="辛亥革命后军警为行人剪辫子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58514" y="3483428"/>
            <a:ext cx="1393371" cy="1857828"/>
          </a:xfrm>
          <a:prstGeom prst="rect">
            <a:avLst/>
          </a:prstGeom>
          <a:noFill/>
        </p:spPr>
      </p:pic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0" y="44450"/>
            <a:ext cx="30988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矩形 126"/>
          <p:cNvSpPr/>
          <p:nvPr/>
        </p:nvSpPr>
        <p:spPr>
          <a:xfrm>
            <a:off x="0" y="2106386"/>
            <a:ext cx="1695450" cy="800100"/>
          </a:xfrm>
          <a:prstGeom prst="rect">
            <a:avLst/>
          </a:prstGeom>
          <a:solidFill>
            <a:srgbClr val="E27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321929" y="1485908"/>
            <a:ext cx="962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kern="0" dirty="0">
                <a:cs typeface="+mn-ea"/>
                <a:sym typeface="+mn-lt"/>
              </a:rPr>
              <a:t>考点</a:t>
            </a:r>
            <a:r>
              <a:rPr lang="en-US" altLang="zh-CN" sz="2400" kern="0" dirty="0">
                <a:cs typeface="+mn-ea"/>
                <a:sym typeface="+mn-lt"/>
              </a:rPr>
              <a:t>1</a:t>
            </a:r>
            <a:endParaRPr lang="zh-CN" altLang="en-US" sz="2400" kern="0" dirty="0">
              <a:cs typeface="+mn-ea"/>
              <a:sym typeface="+mn-lt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311057" y="2250790"/>
            <a:ext cx="962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kern="0" dirty="0">
                <a:solidFill>
                  <a:schemeClr val="bg1"/>
                </a:solidFill>
                <a:cs typeface="+mn-ea"/>
                <a:sym typeface="+mn-lt"/>
              </a:rPr>
              <a:t>考点</a:t>
            </a:r>
            <a:r>
              <a:rPr lang="en-US" altLang="zh-CN" sz="2400" kern="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4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13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133" name="直接连接符 132"/>
            <p:cNvCxnSpPr/>
            <p:nvPr/>
          </p:nvCxnSpPr>
          <p:spPr>
            <a:xfrm>
              <a:off x="1689100" y="0"/>
              <a:ext cx="0" cy="685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0" y="742045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0" y="2095500"/>
              <a:ext cx="16891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0" y="2870200"/>
              <a:ext cx="16891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1689101" y="-1"/>
            <a:ext cx="10502899" cy="742046"/>
          </a:xfrm>
          <a:prstGeom prst="rect">
            <a:avLst/>
          </a:prstGeom>
          <a:solidFill>
            <a:srgbClr val="E27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38475" y="196798"/>
            <a:ext cx="36379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社会生活的变化</a:t>
            </a:r>
            <a:r>
              <a:rPr lang="en-US" sz="2400" dirty="0">
                <a:solidFill>
                  <a:schemeClr val="bg1"/>
                </a:solidFill>
              </a:rPr>
              <a:t>(10</a:t>
            </a:r>
            <a:r>
              <a:rPr lang="zh-CN" altLang="en-US" sz="2400" dirty="0">
                <a:solidFill>
                  <a:schemeClr val="bg1"/>
                </a:solidFill>
              </a:rPr>
              <a:t>年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考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-10242" y="1329174"/>
            <a:ext cx="16891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37"/>
          <p:cNvGrpSpPr/>
          <p:nvPr/>
        </p:nvGrpSpPr>
        <p:grpSpPr>
          <a:xfrm>
            <a:off x="33453" y="118328"/>
            <a:ext cx="1640020" cy="507347"/>
            <a:chOff x="33453" y="118328"/>
            <a:chExt cx="1640020" cy="507347"/>
          </a:xfrm>
        </p:grpSpPr>
        <p:sp>
          <p:nvSpPr>
            <p:cNvPr id="160" name="文本框 159"/>
            <p:cNvSpPr txBox="1"/>
            <p:nvPr/>
          </p:nvSpPr>
          <p:spPr>
            <a:xfrm>
              <a:off x="507812" y="165300"/>
              <a:ext cx="116566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chemeClr val="accent2"/>
                  </a:solidFill>
                  <a:cs typeface="+mn-ea"/>
                </a:defRPr>
              </a:lvl1pPr>
            </a:lstStyle>
            <a:p>
              <a:r>
                <a:rPr lang="zh-CN" altLang="en-US" dirty="0">
                  <a:solidFill>
                    <a:srgbClr val="FF0000"/>
                  </a:solidFill>
                  <a:sym typeface="+mn-lt"/>
                </a:rPr>
                <a:t>考点通</a:t>
              </a:r>
              <a:endParaRPr lang="zh-CN" altLang="en-US" dirty="0">
                <a:solidFill>
                  <a:srgbClr val="FF0000"/>
                </a:solidFill>
                <a:sym typeface="+mn-lt"/>
              </a:endParaRPr>
            </a:p>
          </p:txBody>
        </p:sp>
        <p:pic>
          <p:nvPicPr>
            <p:cNvPr id="2051" name="Picture 3" descr="C:\Users\lenovo\Desktop\1212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3453" y="118328"/>
              <a:ext cx="555625" cy="500063"/>
            </a:xfrm>
            <a:prstGeom prst="rect">
              <a:avLst/>
            </a:prstGeom>
            <a:noFill/>
          </p:spPr>
        </p:pic>
      </p:grpSp>
      <p:cxnSp>
        <p:nvCxnSpPr>
          <p:cNvPr id="21" name="直接连接符 20"/>
          <p:cNvCxnSpPr/>
          <p:nvPr/>
        </p:nvCxnSpPr>
        <p:spPr>
          <a:xfrm>
            <a:off x="0" y="3639820"/>
            <a:ext cx="16891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128"/>
          <p:cNvSpPr txBox="1"/>
          <p:nvPr/>
        </p:nvSpPr>
        <p:spPr>
          <a:xfrm>
            <a:off x="292007" y="3020410"/>
            <a:ext cx="962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kern="0" dirty="0">
                <a:cs typeface="+mn-ea"/>
                <a:sym typeface="+mn-lt"/>
              </a:rPr>
              <a:t>考点</a:t>
            </a:r>
            <a:r>
              <a:rPr lang="en-US" altLang="zh-CN" sz="2400" kern="0" dirty="0">
                <a:cs typeface="+mn-ea"/>
                <a:sym typeface="+mn-lt"/>
              </a:rPr>
              <a:t>3</a:t>
            </a:r>
            <a:endParaRPr lang="zh-CN" altLang="en-US" sz="2400" kern="0" dirty="0">
              <a:cs typeface="+mn-ea"/>
              <a:sym typeface="+mn-lt"/>
            </a:endParaRPr>
          </a:p>
        </p:txBody>
      </p:sp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0" y="44450"/>
            <a:ext cx="30988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756228" y="879928"/>
          <a:ext cx="10072915" cy="5364480"/>
        </p:xfrm>
        <a:graphic>
          <a:graphicData uri="http://schemas.openxmlformats.org/drawingml/2006/table">
            <a:tbl>
              <a:tblPr/>
              <a:tblGrid>
                <a:gridCol w="636926"/>
                <a:gridCol w="799989"/>
                <a:gridCol w="1741714"/>
                <a:gridCol w="6894286"/>
              </a:tblGrid>
              <a:tr h="0">
                <a:tc row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社会生活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的变化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生活方式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和风俗习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惯的变化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礼节变化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废除有损人格的跪拜礼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代之以简单的</a:t>
                      </a:r>
                      <a:r>
                        <a:rPr lang="zh-CN" sz="2200" kern="100" dirty="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鞠躬、握手礼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称谓变化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取消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“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老爷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”“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大人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”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的称谓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代之以</a:t>
                      </a:r>
                      <a:r>
                        <a:rPr lang="en-US" sz="2200" kern="100" dirty="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“</a:t>
                      </a:r>
                      <a:r>
                        <a:rPr lang="zh-CN" sz="2200" kern="100" dirty="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先生</a:t>
                      </a:r>
                      <a:r>
                        <a:rPr lang="en-US" sz="2200" kern="100" dirty="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”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的称呼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体现出</a:t>
                      </a:r>
                      <a:r>
                        <a:rPr lang="zh-CN" sz="2200" kern="100" dirty="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自由平等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的新风尚。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[2010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安徽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12(1)]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饮食变化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西餐、西式蛋糕、洋酒、洋烟、洋布在沿海城市成为时尚。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婚丧变化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文明结婚、集体婚礼、公葬、追悼会等新式婚丧礼节纷纷出现。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休闲变化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公园、咖啡馆在大都市风行一时。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服饰变化</a:t>
                      </a:r>
                      <a:endParaRPr lang="zh-CN" sz="2200" kern="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在时装、烫发流行之际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旗袍、中山装等具有民族风情的服装受人青睐。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特征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近代中国社会生活的变化是</a:t>
                      </a:r>
                      <a:r>
                        <a:rPr lang="zh-CN" sz="2200" kern="100" dirty="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不平衡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的。沿海地区的变化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大于内陆地区的变化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;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东南各省的变化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大于西北各省的变化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;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大中城市的变化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大于广大乡镇的变化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;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受过教育和教育程度较高的民众的变化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大于没有受过教育或教育程度较低的民众的变化。从总体上看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近代社会生活的变化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呈现出</a:t>
                      </a:r>
                      <a:r>
                        <a:rPr lang="zh-CN" sz="2200" kern="100" dirty="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新旧并呈、多元发展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的特征。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矩形 126"/>
          <p:cNvSpPr/>
          <p:nvPr/>
        </p:nvSpPr>
        <p:spPr>
          <a:xfrm>
            <a:off x="0" y="2861129"/>
            <a:ext cx="1695450" cy="800100"/>
          </a:xfrm>
          <a:prstGeom prst="rect">
            <a:avLst/>
          </a:prstGeom>
          <a:solidFill>
            <a:srgbClr val="E27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321929" y="1485908"/>
            <a:ext cx="962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kern="0" dirty="0">
                <a:cs typeface="+mn-ea"/>
                <a:sym typeface="+mn-lt"/>
              </a:rPr>
              <a:t>考点</a:t>
            </a:r>
            <a:r>
              <a:rPr lang="en-US" altLang="zh-CN" sz="2400" kern="0" dirty="0">
                <a:cs typeface="+mn-ea"/>
                <a:sym typeface="+mn-lt"/>
              </a:rPr>
              <a:t>1</a:t>
            </a:r>
            <a:endParaRPr lang="zh-CN" altLang="en-US" sz="2400" kern="0" dirty="0">
              <a:cs typeface="+mn-ea"/>
              <a:sym typeface="+mn-lt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311057" y="2250790"/>
            <a:ext cx="962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kern="0" dirty="0">
                <a:cs typeface="+mn-ea"/>
                <a:sym typeface="+mn-lt"/>
              </a:rPr>
              <a:t>考点</a:t>
            </a:r>
            <a:r>
              <a:rPr lang="en-US" altLang="zh-CN" sz="2400" kern="0" dirty="0">
                <a:cs typeface="+mn-ea"/>
                <a:sym typeface="+mn-lt"/>
              </a:rPr>
              <a:t>2</a:t>
            </a:r>
            <a:endParaRPr lang="zh-CN" altLang="en-US" sz="2400" kern="0" dirty="0">
              <a:cs typeface="+mn-ea"/>
              <a:sym typeface="+mn-lt"/>
            </a:endParaRPr>
          </a:p>
        </p:txBody>
      </p:sp>
      <p:grpSp>
        <p:nvGrpSpPr>
          <p:cNvPr id="2" name="组合 13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133" name="直接连接符 132"/>
            <p:cNvCxnSpPr/>
            <p:nvPr/>
          </p:nvCxnSpPr>
          <p:spPr>
            <a:xfrm>
              <a:off x="1689100" y="0"/>
              <a:ext cx="0" cy="685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0" y="742045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0" y="2095500"/>
              <a:ext cx="16891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0" y="2870200"/>
              <a:ext cx="16891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1689101" y="-1"/>
            <a:ext cx="10502899" cy="742046"/>
          </a:xfrm>
          <a:prstGeom prst="rect">
            <a:avLst/>
          </a:prstGeom>
          <a:solidFill>
            <a:srgbClr val="E27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38475" y="196798"/>
            <a:ext cx="2926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教育文化事业的发展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-10242" y="1329174"/>
            <a:ext cx="16891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37"/>
          <p:cNvGrpSpPr/>
          <p:nvPr/>
        </p:nvGrpSpPr>
        <p:grpSpPr>
          <a:xfrm>
            <a:off x="33453" y="118328"/>
            <a:ext cx="1640020" cy="507347"/>
            <a:chOff x="33453" y="118328"/>
            <a:chExt cx="1640020" cy="507347"/>
          </a:xfrm>
        </p:grpSpPr>
        <p:sp>
          <p:nvSpPr>
            <p:cNvPr id="160" name="文本框 159"/>
            <p:cNvSpPr txBox="1"/>
            <p:nvPr/>
          </p:nvSpPr>
          <p:spPr>
            <a:xfrm>
              <a:off x="507812" y="165300"/>
              <a:ext cx="116566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chemeClr val="accent2"/>
                  </a:solidFill>
                  <a:cs typeface="+mn-ea"/>
                </a:defRPr>
              </a:lvl1pPr>
            </a:lstStyle>
            <a:p>
              <a:r>
                <a:rPr lang="zh-CN" altLang="en-US" dirty="0">
                  <a:solidFill>
                    <a:srgbClr val="FF0000"/>
                  </a:solidFill>
                  <a:sym typeface="+mn-lt"/>
                </a:rPr>
                <a:t>考点通</a:t>
              </a:r>
              <a:endParaRPr lang="zh-CN" altLang="en-US" dirty="0">
                <a:solidFill>
                  <a:srgbClr val="FF0000"/>
                </a:solidFill>
                <a:sym typeface="+mn-lt"/>
              </a:endParaRPr>
            </a:p>
          </p:txBody>
        </p:sp>
        <p:pic>
          <p:nvPicPr>
            <p:cNvPr id="2051" name="Picture 3" descr="C:\Users\lenovo\Desktop\1212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3453" y="118328"/>
              <a:ext cx="555625" cy="500063"/>
            </a:xfrm>
            <a:prstGeom prst="rect">
              <a:avLst/>
            </a:prstGeom>
            <a:noFill/>
          </p:spPr>
        </p:pic>
      </p:grpSp>
      <p:cxnSp>
        <p:nvCxnSpPr>
          <p:cNvPr id="21" name="直接连接符 20"/>
          <p:cNvCxnSpPr/>
          <p:nvPr/>
        </p:nvCxnSpPr>
        <p:spPr>
          <a:xfrm>
            <a:off x="0" y="3639820"/>
            <a:ext cx="16891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128"/>
          <p:cNvSpPr txBox="1"/>
          <p:nvPr/>
        </p:nvSpPr>
        <p:spPr>
          <a:xfrm>
            <a:off x="292007" y="3020410"/>
            <a:ext cx="962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kern="0" dirty="0">
                <a:solidFill>
                  <a:schemeClr val="bg1"/>
                </a:solidFill>
                <a:cs typeface="+mn-ea"/>
                <a:sym typeface="+mn-lt"/>
              </a:rPr>
              <a:t>考点</a:t>
            </a:r>
            <a:r>
              <a:rPr lang="en-US" altLang="zh-CN" sz="2400" kern="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4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70742" y="812578"/>
            <a:ext cx="10421257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识记</a:t>
            </a:r>
            <a:r>
              <a:rPr 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近代新式教育的发展</a:t>
            </a:r>
            <a:r>
              <a:rPr 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近代新闻出版事业的发展</a:t>
            </a:r>
            <a:r>
              <a:rPr 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鲁迅、茅盾、齐白石、徐悲鸿、聂耳、冼星海等人的成就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1785257" y="1788886"/>
          <a:ext cx="10116457" cy="4967516"/>
        </p:xfrm>
        <a:graphic>
          <a:graphicData uri="http://schemas.openxmlformats.org/drawingml/2006/table">
            <a:tbl>
              <a:tblPr/>
              <a:tblGrid>
                <a:gridCol w="393025"/>
                <a:gridCol w="735813"/>
                <a:gridCol w="8987619"/>
              </a:tblGrid>
              <a:tr h="2483758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教育的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发展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创办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新式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学校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①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洋务运动时期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洋务派先后兴办了同文馆、福州船政学堂等一批新式学校。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②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甲午中日战争后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清政府先后在天津创办北洋西学堂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在上海创办南洋公学。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③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百日维新期间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清政府又决定创办</a:t>
                      </a:r>
                      <a:r>
                        <a:rPr lang="zh-CN" sz="2200" kern="100" dirty="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京师大学堂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798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废除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科举制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①1901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年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清政府以科举流弊太多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决定从次年开始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废除八股文。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②1903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年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清政府又以科举阻碍学校发展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决定逐步废除科举制。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③1905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年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清政府谕令一律</a:t>
                      </a:r>
                      <a:r>
                        <a:rPr lang="zh-CN" sz="2200" kern="100" dirty="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停止科举考试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存在约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1 300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年的科举制度至此寿终正寝。与此同时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清政府还通令兴办学堂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颁布各级学堂章程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统一</a:t>
                      </a:r>
                      <a:r>
                        <a:rPr lang="zh-CN" sz="2200" kern="100" dirty="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全国学制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96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影响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中国</a:t>
                      </a:r>
                      <a:r>
                        <a:rPr lang="zh-CN" sz="2200" kern="100" dirty="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近代新式教育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逐渐发展起来。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矩形 126"/>
          <p:cNvSpPr/>
          <p:nvPr/>
        </p:nvSpPr>
        <p:spPr>
          <a:xfrm>
            <a:off x="0" y="2861129"/>
            <a:ext cx="1695450" cy="800100"/>
          </a:xfrm>
          <a:prstGeom prst="rect">
            <a:avLst/>
          </a:prstGeom>
          <a:solidFill>
            <a:srgbClr val="E27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321929" y="1485908"/>
            <a:ext cx="962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kern="0" dirty="0">
                <a:cs typeface="+mn-ea"/>
                <a:sym typeface="+mn-lt"/>
              </a:rPr>
              <a:t>考点</a:t>
            </a:r>
            <a:r>
              <a:rPr lang="en-US" altLang="zh-CN" sz="2400" kern="0" dirty="0">
                <a:cs typeface="+mn-ea"/>
                <a:sym typeface="+mn-lt"/>
              </a:rPr>
              <a:t>1</a:t>
            </a:r>
            <a:endParaRPr lang="zh-CN" altLang="en-US" sz="2400" kern="0" dirty="0">
              <a:cs typeface="+mn-ea"/>
              <a:sym typeface="+mn-lt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311057" y="2250790"/>
            <a:ext cx="962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kern="0" dirty="0">
                <a:cs typeface="+mn-ea"/>
                <a:sym typeface="+mn-lt"/>
              </a:rPr>
              <a:t>考点</a:t>
            </a:r>
            <a:r>
              <a:rPr lang="en-US" altLang="zh-CN" sz="2400" kern="0" dirty="0">
                <a:cs typeface="+mn-ea"/>
                <a:sym typeface="+mn-lt"/>
              </a:rPr>
              <a:t>2</a:t>
            </a:r>
            <a:endParaRPr lang="zh-CN" altLang="en-US" sz="2400" kern="0" dirty="0">
              <a:cs typeface="+mn-ea"/>
              <a:sym typeface="+mn-lt"/>
            </a:endParaRPr>
          </a:p>
        </p:txBody>
      </p:sp>
      <p:grpSp>
        <p:nvGrpSpPr>
          <p:cNvPr id="2" name="组合 13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133" name="直接连接符 132"/>
            <p:cNvCxnSpPr/>
            <p:nvPr/>
          </p:nvCxnSpPr>
          <p:spPr>
            <a:xfrm>
              <a:off x="1689100" y="0"/>
              <a:ext cx="0" cy="685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0" y="742045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0" y="2095500"/>
              <a:ext cx="16891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0" y="2870200"/>
              <a:ext cx="16891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1689101" y="-1"/>
            <a:ext cx="10502899" cy="742046"/>
          </a:xfrm>
          <a:prstGeom prst="rect">
            <a:avLst/>
          </a:prstGeom>
          <a:solidFill>
            <a:srgbClr val="E27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38475" y="196798"/>
            <a:ext cx="2926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教育文化事业的发展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-10242" y="1329174"/>
            <a:ext cx="16891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37"/>
          <p:cNvGrpSpPr/>
          <p:nvPr/>
        </p:nvGrpSpPr>
        <p:grpSpPr>
          <a:xfrm>
            <a:off x="33453" y="118328"/>
            <a:ext cx="1640020" cy="507347"/>
            <a:chOff x="33453" y="118328"/>
            <a:chExt cx="1640020" cy="507347"/>
          </a:xfrm>
        </p:grpSpPr>
        <p:sp>
          <p:nvSpPr>
            <p:cNvPr id="160" name="文本框 159"/>
            <p:cNvSpPr txBox="1"/>
            <p:nvPr/>
          </p:nvSpPr>
          <p:spPr>
            <a:xfrm>
              <a:off x="507812" y="165300"/>
              <a:ext cx="116566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chemeClr val="accent2"/>
                  </a:solidFill>
                  <a:cs typeface="+mn-ea"/>
                </a:defRPr>
              </a:lvl1pPr>
            </a:lstStyle>
            <a:p>
              <a:r>
                <a:rPr lang="zh-CN" altLang="en-US" dirty="0">
                  <a:solidFill>
                    <a:srgbClr val="FF0000"/>
                  </a:solidFill>
                  <a:sym typeface="+mn-lt"/>
                </a:rPr>
                <a:t>考点通</a:t>
              </a:r>
              <a:endParaRPr lang="zh-CN" altLang="en-US" dirty="0">
                <a:solidFill>
                  <a:srgbClr val="FF0000"/>
                </a:solidFill>
                <a:sym typeface="+mn-lt"/>
              </a:endParaRPr>
            </a:p>
          </p:txBody>
        </p:sp>
        <p:pic>
          <p:nvPicPr>
            <p:cNvPr id="2051" name="Picture 3" descr="C:\Users\lenovo\Desktop\1212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3453" y="118328"/>
              <a:ext cx="555625" cy="500063"/>
            </a:xfrm>
            <a:prstGeom prst="rect">
              <a:avLst/>
            </a:prstGeom>
            <a:noFill/>
          </p:spPr>
        </p:pic>
      </p:grpSp>
      <p:cxnSp>
        <p:nvCxnSpPr>
          <p:cNvPr id="21" name="直接连接符 20"/>
          <p:cNvCxnSpPr/>
          <p:nvPr/>
        </p:nvCxnSpPr>
        <p:spPr>
          <a:xfrm>
            <a:off x="0" y="3639820"/>
            <a:ext cx="16891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128"/>
          <p:cNvSpPr txBox="1"/>
          <p:nvPr/>
        </p:nvSpPr>
        <p:spPr>
          <a:xfrm>
            <a:off x="292007" y="3020410"/>
            <a:ext cx="962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kern="0" dirty="0">
                <a:solidFill>
                  <a:schemeClr val="bg1"/>
                </a:solidFill>
                <a:cs typeface="+mn-ea"/>
                <a:sym typeface="+mn-lt"/>
              </a:rPr>
              <a:t>考点</a:t>
            </a:r>
            <a:r>
              <a:rPr lang="en-US" altLang="zh-CN" sz="2400" kern="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4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785259" y="870856"/>
          <a:ext cx="10101941" cy="5747657"/>
        </p:xfrm>
        <a:graphic>
          <a:graphicData uri="http://schemas.openxmlformats.org/drawingml/2006/table">
            <a:tbl>
              <a:tblPr/>
              <a:tblGrid>
                <a:gridCol w="842635"/>
                <a:gridCol w="779914"/>
                <a:gridCol w="483065"/>
                <a:gridCol w="4763768"/>
                <a:gridCol w="3232559"/>
              </a:tblGrid>
              <a:tr h="821094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NEU-BZ-S92"/>
                          <a:ea typeface="方正黑体_GBK"/>
                          <a:cs typeface="Times New Roman" panose="02020603050405020304"/>
                        </a:rPr>
                        <a:t>新闻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NEU-BZ-S92"/>
                        <a:ea typeface="方正书宋_GBK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NEU-BZ-S92"/>
                          <a:ea typeface="方正黑体_GBK"/>
                          <a:cs typeface="Times New Roman" panose="02020603050405020304"/>
                        </a:rPr>
                        <a:t>出版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NEU-BZ-S92"/>
                        <a:ea typeface="方正书宋_GBK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NEU-BZ-S92"/>
                          <a:ea typeface="方正黑体_GBK"/>
                          <a:cs typeface="Times New Roman" panose="02020603050405020304"/>
                        </a:rPr>
                        <a:t>业的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NEU-BZ-S92"/>
                        <a:ea typeface="方正书宋_GBK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NEU-BZ-S92"/>
                          <a:ea typeface="方正黑体_GBK"/>
                          <a:cs typeface="Times New Roman" panose="02020603050405020304"/>
                        </a:rPr>
                        <a:t>发展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NEU-BZ-S92"/>
                        <a:ea typeface="方正书宋_GBK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NEU-BZ-S92"/>
                          <a:ea typeface="方正黑体_GBK"/>
                          <a:cs typeface="Times New Roman" panose="02020603050405020304"/>
                        </a:rPr>
                        <a:t>新式报刊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NEU-BZ-S92"/>
                        <a:ea typeface="方正书宋_GBK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NEU-BZ-S92"/>
                          <a:ea typeface="方正黑体_GBK"/>
                          <a:cs typeface="Times New Roman" panose="02020603050405020304"/>
                        </a:rPr>
                        <a:t>的创办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NEU-BZ-S92"/>
                        <a:ea typeface="方正书宋_GBK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>
                          <a:solidFill>
                            <a:srgbClr val="000000"/>
                          </a:solidFill>
                          <a:latin typeface="NEU-BZ-S92"/>
                          <a:ea typeface="方正书宋_GBK"/>
                          <a:cs typeface="Times New Roman" panose="02020603050405020304"/>
                        </a:rPr>
                        <a:t>背景</a:t>
                      </a:r>
                      <a:endParaRPr lang="zh-CN" sz="2200" kern="100">
                        <a:solidFill>
                          <a:srgbClr val="000000"/>
                        </a:solidFill>
                        <a:latin typeface="NEU-BZ-S92"/>
                        <a:ea typeface="方正书宋_GBK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NEU-BZ-S92"/>
                          <a:ea typeface="方正书宋_GBK"/>
                          <a:cs typeface="Times New Roman" panose="02020603050405020304"/>
                        </a:rPr>
                        <a:t>鸦片战争后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方正书宋_GBK"/>
                          <a:ea typeface="方正书宋_GBK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NEU-BZ-S92"/>
                          <a:ea typeface="方正书宋_GBK"/>
                          <a:cs typeface="Times New Roman" panose="02020603050405020304"/>
                        </a:rPr>
                        <a:t>外国人在上海、香港等地创办了许多供在华外国人阅读的外文报刊。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NEU-BZ-S92"/>
                        <a:ea typeface="方正书宋_GBK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3694923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NEU-BZ-S92"/>
                          <a:ea typeface="方正书宋_GBK"/>
                          <a:cs typeface="Times New Roman" panose="02020603050405020304"/>
                        </a:rPr>
                        <a:t>表现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NEU-BZ-S92"/>
                        <a:ea typeface="方正书宋_GBK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NEU-BZ-S92"/>
                          <a:ea typeface="方正书宋_GBK"/>
                          <a:cs typeface="Times New Roman" panose="02020603050405020304"/>
                        </a:rPr>
                        <a:t>①</a:t>
                      </a:r>
                      <a:r>
                        <a:rPr lang="en-US" sz="2200" kern="100" dirty="0">
                          <a:solidFill>
                            <a:srgbClr val="FF00FF"/>
                          </a:solidFill>
                          <a:latin typeface="NEU-BZ-S92"/>
                          <a:ea typeface="方正书宋_GBK"/>
                          <a:cs typeface="Times New Roman" panose="02020603050405020304"/>
                        </a:rPr>
                        <a:t>1872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NEU-BZ-S92"/>
                          <a:ea typeface="方正书宋_GBK"/>
                          <a:cs typeface="Times New Roman" panose="02020603050405020304"/>
                        </a:rPr>
                        <a:t>年在上海创办的</a:t>
                      </a:r>
                      <a:r>
                        <a:rPr lang="zh-CN" sz="2200" kern="100" dirty="0">
                          <a:solidFill>
                            <a:srgbClr val="FF00FF"/>
                          </a:solidFill>
                          <a:latin typeface="NEU-BZ-S92"/>
                          <a:ea typeface="方正书宋_GBK"/>
                          <a:cs typeface="Times New Roman" panose="02020603050405020304"/>
                        </a:rPr>
                        <a:t>《申报》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方正书宋_GBK"/>
                          <a:ea typeface="方正书宋_GBK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NEU-BZ-S92"/>
                          <a:ea typeface="方正书宋_GBK"/>
                          <a:cs typeface="Times New Roman" panose="02020603050405020304"/>
                        </a:rPr>
                        <a:t>是</a:t>
                      </a:r>
                      <a:r>
                        <a:rPr lang="zh-CN" sz="2200" kern="100" dirty="0">
                          <a:solidFill>
                            <a:srgbClr val="FF00FF"/>
                          </a:solidFill>
                          <a:latin typeface="NEU-BZ-S92"/>
                          <a:ea typeface="方正书宋_GBK"/>
                          <a:cs typeface="Times New Roman" panose="02020603050405020304"/>
                        </a:rPr>
                        <a:t>近代中国存在时间最长的中文报纸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NEU-BZ-S92"/>
                          <a:ea typeface="方正书宋_GBK"/>
                          <a:cs typeface="Times New Roman" panose="02020603050405020304"/>
                        </a:rPr>
                        <a:t>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NEU-BZ-S92"/>
                        <a:ea typeface="方正书宋_GBK"/>
                        <a:cs typeface="Times New Roman" panose="02020603050405020304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2200" kern="100" dirty="0">
                        <a:solidFill>
                          <a:srgbClr val="000000"/>
                        </a:solidFill>
                        <a:latin typeface="NEU-BZ-S92"/>
                        <a:ea typeface="方正书宋_GBK"/>
                        <a:cs typeface="Times New Roman" panose="02020603050405020304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NEU-BZ-S92"/>
                          <a:ea typeface="方正书宋_GBK"/>
                          <a:cs typeface="Times New Roman" panose="02020603050405020304"/>
                        </a:rPr>
                        <a:t>②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NEU-BZ-S92"/>
                          <a:ea typeface="方正书宋_GBK"/>
                          <a:cs typeface="Times New Roman" panose="02020603050405020304"/>
                        </a:rPr>
                        <a:t>天津的《大公报》、上海的《新闻报》和延安的《解放日报》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方正书宋_GBK"/>
                          <a:ea typeface="方正书宋_GBK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NEU-BZ-S92"/>
                          <a:ea typeface="方正书宋_GBK"/>
                          <a:cs typeface="Times New Roman" panose="02020603050405020304"/>
                        </a:rPr>
                        <a:t>是民国时期的著名报纸。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NEU-BZ-S92"/>
                        <a:ea typeface="方正书宋_GBK"/>
                        <a:cs typeface="Times New Roman" panose="02020603050405020304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2200" kern="100" dirty="0">
                        <a:solidFill>
                          <a:srgbClr val="000000"/>
                        </a:solidFill>
                        <a:latin typeface="NEU-BZ-S92"/>
                        <a:ea typeface="方正书宋_GBK"/>
                        <a:cs typeface="Times New Roman" panose="02020603050405020304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NEU-BZ-S92"/>
                          <a:ea typeface="方正书宋_GBK"/>
                          <a:cs typeface="Times New Roman" panose="02020603050405020304"/>
                        </a:rPr>
                        <a:t>③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NEU-BZ-S92"/>
                          <a:ea typeface="方正书宋_GBK"/>
                          <a:cs typeface="Times New Roman" panose="02020603050405020304"/>
                        </a:rPr>
                        <a:t>上海的《东方杂志》、陈独秀创办的《新青年》和邹韬奋主办的《生活》周刊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方正书宋_GBK"/>
                          <a:ea typeface="方正书宋_GBK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NEU-BZ-S92"/>
                          <a:ea typeface="方正书宋_GBK"/>
                          <a:cs typeface="Times New Roman" panose="02020603050405020304"/>
                        </a:rPr>
                        <a:t>是民国时期影响较大的刊物。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NEU-BZ-S92"/>
                        <a:ea typeface="方正书宋_GBK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NEU-BZ-S92"/>
                          <a:ea typeface="方正书宋_GBK"/>
                          <a:cs typeface="Times New Roman" panose="02020603050405020304"/>
                        </a:rPr>
                        <a:t>　 　　</a:t>
                      </a:r>
                      <a:endParaRPr lang="en-US" altLang="zh-CN" sz="2200" kern="100" dirty="0">
                        <a:solidFill>
                          <a:srgbClr val="000000"/>
                        </a:solidFill>
                        <a:latin typeface="NEU-BZ-S92"/>
                        <a:ea typeface="方正书宋_GBK"/>
                        <a:cs typeface="Times New Roman" panose="02020603050405020304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CN" sz="2200" kern="100" dirty="0">
                        <a:solidFill>
                          <a:srgbClr val="000000"/>
                        </a:solidFill>
                        <a:latin typeface="NEU-BZ-S92"/>
                        <a:ea typeface="方正书宋_GBK"/>
                        <a:cs typeface="Times New Roman" panose="02020603050405020304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CN" sz="2200" kern="100" dirty="0">
                        <a:solidFill>
                          <a:srgbClr val="000000"/>
                        </a:solidFill>
                        <a:latin typeface="NEU-BZ-S92"/>
                        <a:ea typeface="方正书宋_GBK"/>
                        <a:cs typeface="Times New Roman" panose="02020603050405020304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2200" kern="100" dirty="0">
                        <a:solidFill>
                          <a:srgbClr val="000000"/>
                        </a:solidFill>
                        <a:latin typeface="NEU-BZ-S92"/>
                        <a:ea typeface="方正书宋_GBK"/>
                        <a:cs typeface="Times New Roman" panose="02020603050405020304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NEU-BZ-S92"/>
                          <a:ea typeface="方正书宋_GBK"/>
                          <a:cs typeface="Times New Roman" panose="02020603050405020304"/>
                        </a:rPr>
                        <a:t>　</a:t>
                      </a:r>
                      <a:endParaRPr lang="en-US" altLang="zh-CN" sz="2200" kern="100" dirty="0">
                        <a:solidFill>
                          <a:srgbClr val="000000"/>
                        </a:solidFill>
                        <a:latin typeface="NEU-BZ-S92"/>
                        <a:ea typeface="方正书宋_GBK"/>
                        <a:cs typeface="Times New Roman" panose="02020603050405020304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CN" sz="2200" kern="100" dirty="0">
                        <a:solidFill>
                          <a:srgbClr val="000000"/>
                        </a:solidFill>
                        <a:latin typeface="NEU-BZ-S92"/>
                        <a:ea typeface="方正书宋_GBK"/>
                        <a:cs typeface="Times New Roman" panose="02020603050405020304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CN" sz="2200" kern="100" dirty="0">
                        <a:solidFill>
                          <a:srgbClr val="000000"/>
                        </a:solidFill>
                        <a:latin typeface="NEU-BZ-S92"/>
                        <a:ea typeface="方正书宋_GBK"/>
                        <a:cs typeface="Times New Roman" panose="02020603050405020304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CN" sz="2200" kern="100" dirty="0">
                        <a:solidFill>
                          <a:srgbClr val="000000"/>
                        </a:solidFill>
                        <a:latin typeface="NEU-BZ-S92"/>
                        <a:ea typeface="方正书宋_GBK"/>
                        <a:cs typeface="Times New Roman" panose="02020603050405020304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CN" sz="2200" kern="100" dirty="0">
                        <a:solidFill>
                          <a:srgbClr val="000000"/>
                        </a:solidFill>
                        <a:latin typeface="NEU-BZ-S92"/>
                        <a:ea typeface="方正书宋_GBK"/>
                        <a:cs typeface="Times New Roman" panose="02020603050405020304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NEU-BZ-S92"/>
                          <a:ea typeface="方正书宋_GBK"/>
                          <a:cs typeface="Times New Roman" panose="02020603050405020304"/>
                        </a:rPr>
                        <a:t>《大公报》 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NEU-BZ-S92"/>
                        <a:ea typeface="方正书宋_GBK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164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>
                          <a:solidFill>
                            <a:srgbClr val="000000"/>
                          </a:solidFill>
                          <a:latin typeface="NEU-BZ-S92"/>
                          <a:ea typeface="方正书宋_GBK"/>
                          <a:cs typeface="Times New Roman" panose="02020603050405020304"/>
                        </a:rPr>
                        <a:t>影响</a:t>
                      </a:r>
                      <a:endParaRPr lang="zh-CN" sz="2200" kern="100">
                        <a:solidFill>
                          <a:srgbClr val="000000"/>
                        </a:solidFill>
                        <a:latin typeface="NEU-BZ-S92"/>
                        <a:ea typeface="方正书宋_GBK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NEU-BZ-S92"/>
                          <a:ea typeface="方正书宋_GBK"/>
                          <a:cs typeface="Times New Roman" panose="02020603050405020304"/>
                        </a:rPr>
                        <a:t>这些新式报刊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方正书宋_GBK"/>
                          <a:ea typeface="方正书宋_GBK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NEU-BZ-S92"/>
                          <a:ea typeface="方正书宋_GBK"/>
                          <a:cs typeface="Times New Roman" panose="02020603050405020304"/>
                        </a:rPr>
                        <a:t>报道各地发生的重大事件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方正书宋_GBK"/>
                          <a:ea typeface="方正书宋_GBK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NEU-BZ-S92"/>
                          <a:ea typeface="方正书宋_GBK"/>
                          <a:cs typeface="Times New Roman" panose="02020603050405020304"/>
                        </a:rPr>
                        <a:t>分析国内外时局。它们报道及时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方正书宋_GBK"/>
                          <a:ea typeface="方正书宋_GBK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NEU-BZ-S92"/>
                          <a:ea typeface="方正书宋_GBK"/>
                          <a:cs typeface="Times New Roman" panose="02020603050405020304"/>
                        </a:rPr>
                        <a:t>覆盖面广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方正书宋_GBK"/>
                          <a:ea typeface="方正书宋_GBK"/>
                          <a:cs typeface="Times New Roman" panose="02020603050405020304"/>
                        </a:rPr>
                        <a:t>,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NEU-BZ-S92"/>
                          <a:ea typeface="方正书宋_GBK"/>
                          <a:cs typeface="Times New Roman" panose="02020603050405020304"/>
                        </a:rPr>
                        <a:t>深刻影响着人们的日常生活。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NEU-BZ-S92"/>
                        <a:ea typeface="方正书宋_GBK"/>
                        <a:cs typeface="Times New Roman" panose="02020603050405020304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109571" name="《申报》创刊号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39200" y="1814285"/>
            <a:ext cx="1175303" cy="1161143"/>
          </a:xfrm>
          <a:prstGeom prst="rect">
            <a:avLst/>
          </a:prstGeom>
          <a:noFill/>
        </p:spPr>
      </p:pic>
      <p:pic>
        <p:nvPicPr>
          <p:cNvPr id="109570" name="《解放日报》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95429" y="1770741"/>
            <a:ext cx="1161142" cy="1243105"/>
          </a:xfrm>
          <a:prstGeom prst="rect">
            <a:avLst/>
          </a:prstGeom>
          <a:noFill/>
        </p:spPr>
      </p:pic>
      <p:pic>
        <p:nvPicPr>
          <p:cNvPr id="109569" name="《大公报》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97143" y="3457841"/>
            <a:ext cx="1014184" cy="1294420"/>
          </a:xfrm>
          <a:prstGeom prst="rect">
            <a:avLst/>
          </a:prstGeom>
          <a:noFill/>
        </p:spPr>
      </p:pic>
      <p:sp>
        <p:nvSpPr>
          <p:cNvPr id="24" name="矩形 23"/>
          <p:cNvSpPr/>
          <p:nvPr/>
        </p:nvSpPr>
        <p:spPr>
          <a:xfrm>
            <a:off x="10434712" y="3041131"/>
            <a:ext cx="1554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NEU-BZ-S92"/>
                <a:ea typeface="方正书宋_GBK"/>
                <a:cs typeface="Times New Roman" panose="02020603050405020304"/>
              </a:rPr>
              <a:t>《</a:t>
            </a:r>
            <a:r>
              <a:rPr lang="zh-CN" altLang="en-US" kern="100" dirty="0">
                <a:solidFill>
                  <a:srgbClr val="000000"/>
                </a:solidFill>
                <a:latin typeface="NEU-BZ-S92"/>
                <a:ea typeface="方正书宋_GBK"/>
                <a:cs typeface="Times New Roman" panose="02020603050405020304"/>
              </a:rPr>
              <a:t>解放日报</a:t>
            </a:r>
            <a:r>
              <a:rPr lang="en-US" altLang="zh-CN" kern="100" dirty="0">
                <a:solidFill>
                  <a:srgbClr val="000000"/>
                </a:solidFill>
                <a:latin typeface="NEU-BZ-S92"/>
                <a:ea typeface="方正书宋_GBK"/>
                <a:cs typeface="Times New Roman" panose="02020603050405020304"/>
              </a:rPr>
              <a:t>》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8665366" y="3070162"/>
            <a:ext cx="1915549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NEU-BZ-S92"/>
                <a:ea typeface="方正书宋_GBK"/>
                <a:cs typeface="Times New Roman" panose="02020603050405020304"/>
              </a:rPr>
              <a:t>《</a:t>
            </a:r>
            <a:r>
              <a:rPr lang="zh-CN" altLang="en-US" kern="100" dirty="0">
                <a:solidFill>
                  <a:srgbClr val="000000"/>
                </a:solidFill>
                <a:latin typeface="NEU-BZ-S92"/>
                <a:ea typeface="方正书宋_GBK"/>
                <a:cs typeface="Times New Roman" panose="02020603050405020304"/>
              </a:rPr>
              <a:t>申报</a:t>
            </a:r>
            <a:r>
              <a:rPr lang="en-US" altLang="zh-CN" kern="100" dirty="0">
                <a:solidFill>
                  <a:srgbClr val="000000"/>
                </a:solidFill>
                <a:latin typeface="NEU-BZ-S92"/>
                <a:ea typeface="方正书宋_GBK"/>
                <a:cs typeface="Times New Roman" panose="02020603050405020304"/>
              </a:rPr>
              <a:t>》</a:t>
            </a:r>
            <a:r>
              <a:rPr lang="zh-CN" altLang="en-US" kern="100" dirty="0">
                <a:solidFill>
                  <a:srgbClr val="000000"/>
                </a:solidFill>
                <a:latin typeface="NEU-BZ-S92"/>
                <a:ea typeface="方正书宋_GBK"/>
                <a:cs typeface="Times New Roman" panose="02020603050405020304"/>
              </a:rPr>
              <a:t>创刊号　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2F2F2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BBE0E3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BBE0E3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E60122"/>
    </a:accent1>
    <a:accent2>
      <a:srgbClr val="125C9E"/>
    </a:accent2>
    <a:accent3>
      <a:srgbClr val="F17737"/>
    </a:accent3>
    <a:accent4>
      <a:srgbClr val="CA3962"/>
    </a:accent4>
    <a:accent5>
      <a:srgbClr val="D15B1C"/>
    </a:accent5>
    <a:accent6>
      <a:srgbClr val="F02F4C"/>
    </a:accent6>
    <a:hlink>
      <a:srgbClr val="E60122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E60122"/>
    </a:accent1>
    <a:accent2>
      <a:srgbClr val="125C9E"/>
    </a:accent2>
    <a:accent3>
      <a:srgbClr val="F17737"/>
    </a:accent3>
    <a:accent4>
      <a:srgbClr val="CA3962"/>
    </a:accent4>
    <a:accent5>
      <a:srgbClr val="D15B1C"/>
    </a:accent5>
    <a:accent6>
      <a:srgbClr val="F02F4C"/>
    </a:accent6>
    <a:hlink>
      <a:srgbClr val="E60122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7100</Words>
  <Application>WPS 演示</Application>
  <PresentationFormat>宽屏</PresentationFormat>
  <Paragraphs>856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Arial</vt:lpstr>
      <vt:lpstr>黑体</vt:lpstr>
      <vt:lpstr>Times New Roman</vt:lpstr>
      <vt:lpstr>Adobe 黑体 Std R</vt:lpstr>
      <vt:lpstr>楷体</vt:lpstr>
      <vt:lpstr>Adobe 宋体 Std L</vt:lpstr>
      <vt:lpstr>Times New Roman</vt:lpstr>
      <vt:lpstr>NEU-BZ-S92</vt:lpstr>
      <vt:lpstr>方正黑体_GBK</vt:lpstr>
      <vt:lpstr>方正书宋_GBK</vt:lpstr>
      <vt:lpstr>方正楷体_GBK</vt:lpstr>
      <vt:lpstr>Helvetica</vt:lpstr>
      <vt:lpstr>Arial Unicode MS</vt:lpstr>
      <vt:lpstr>等线</vt:lpstr>
      <vt:lpstr>方正书宋_GBK</vt:lpstr>
      <vt:lpstr>NEU-BZ-S92</vt:lpstr>
      <vt:lpstr>Segoe Print</vt:lpstr>
      <vt:lpstr>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Administrator</cp:lastModifiedBy>
  <cp:revision>1652</cp:revision>
  <dcterms:created xsi:type="dcterms:W3CDTF">2015-11-26T03:40:00Z</dcterms:created>
  <dcterms:modified xsi:type="dcterms:W3CDTF">2020-03-08T07:47:25Z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