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2" r:id="rId7"/>
    <p:sldId id="261" r:id="rId8"/>
    <p:sldId id="269" r:id="rId9"/>
    <p:sldId id="263" r:id="rId10"/>
    <p:sldId id="264" r:id="rId11"/>
    <p:sldId id="265" r:id="rId12"/>
    <p:sldId id="270" r:id="rId13"/>
    <p:sldId id="266" r:id="rId14"/>
    <p:sldId id="268" r:id="rId15"/>
    <p:sldId id="271" r:id="rId16"/>
    <p:sldId id="314" r:id="rId17"/>
    <p:sldId id="355" r:id="rId18"/>
    <p:sldId id="356" r:id="rId19"/>
    <p:sldId id="29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1D86"/>
    <a:srgbClr val="221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41" name="Picture 25"/>
          <p:cNvPicPr>
            <a:picLocks noChangeAspect="1" noChangeArrowheads="1"/>
          </p:cNvPicPr>
          <p:nvPr/>
        </p:nvPicPr>
        <p:blipFill>
          <a:blip r:embed="rId3" cstate="email"/>
          <a:srcRect/>
          <a:stretch>
            <a:fillRect/>
          </a:stretch>
        </p:blipFill>
        <p:spPr bwMode="auto">
          <a:xfrm>
            <a:off x="5529528" y="5475784"/>
            <a:ext cx="1132943" cy="747375"/>
          </a:xfrm>
          <a:prstGeom prst="rect">
            <a:avLst/>
          </a:prstGeom>
          <a:noFill/>
          <a:effectLst>
            <a:softEdge rad="31750"/>
          </a:effectLst>
        </p:spPr>
      </p:pic>
      <p:pic>
        <p:nvPicPr>
          <p:cNvPr id="6147" name="图片 19" descr="7.png"/>
          <p:cNvPicPr>
            <a:picLocks noChangeAspect="1"/>
          </p:cNvPicPr>
          <p:nvPr/>
        </p:nvPicPr>
        <p:blipFill>
          <a:blip r:embed="rId4"/>
          <a:stretch>
            <a:fillRect/>
          </a:stretch>
        </p:blipFill>
        <p:spPr>
          <a:xfrm>
            <a:off x="9785350" y="920750"/>
            <a:ext cx="1844675" cy="935038"/>
          </a:xfrm>
          <a:prstGeom prst="rect">
            <a:avLst/>
          </a:prstGeom>
          <a:noFill/>
          <a:ln w="9525">
            <a:noFill/>
          </a:ln>
        </p:spPr>
      </p:pic>
      <p:pic>
        <p:nvPicPr>
          <p:cNvPr id="6148" name="图片 21" descr="14.png"/>
          <p:cNvPicPr>
            <a:picLocks noChangeAspect="1"/>
          </p:cNvPicPr>
          <p:nvPr/>
        </p:nvPicPr>
        <p:blipFill>
          <a:blip r:embed="rId5"/>
          <a:stretch>
            <a:fillRect/>
          </a:stretch>
        </p:blipFill>
        <p:spPr>
          <a:xfrm rot="-155182" flipH="1">
            <a:off x="4645025" y="5370513"/>
            <a:ext cx="1998663" cy="871537"/>
          </a:xfrm>
          <a:prstGeom prst="rect">
            <a:avLst/>
          </a:prstGeom>
          <a:noFill/>
          <a:ln w="9525">
            <a:noFill/>
          </a:ln>
        </p:spPr>
      </p:pic>
      <p:sp>
        <p:nvSpPr>
          <p:cNvPr id="6149" name="标题 3073"/>
          <p:cNvSpPr>
            <a:spLocks noGrp="1"/>
          </p:cNvSpPr>
          <p:nvPr>
            <p:ph type="ctrTitle" idx="4294967295"/>
          </p:nvPr>
        </p:nvSpPr>
        <p:spPr>
          <a:xfrm>
            <a:off x="599440" y="1628775"/>
            <a:ext cx="11200130" cy="3035300"/>
          </a:xfrm>
        </p:spPr>
        <p:txBody>
          <a:bodyPr anchor="ctr">
            <a:normAutofit/>
          </a:bodyPr>
          <a:lstStyle>
            <a:lvl1pPr lvl="0">
              <a:buClrTx/>
              <a:buSzTx/>
              <a:buFontTx/>
              <a:defRPr/>
            </a:lvl1pPr>
          </a:lstStyle>
          <a:p>
            <a:pPr lvl="0" eaLnBrk="1" hangingPunct="1"/>
            <a:r>
              <a:rPr lang="en-US" altLang="zh-CN" sz="3700" dirty="0">
                <a:latin typeface="黑体" panose="02010609060101010101" charset="-122"/>
                <a:ea typeface="黑体" panose="02010609060101010101" charset="-122"/>
                <a:cs typeface="黑体" panose="02010609060101010101" charset="-122"/>
                <a:sym typeface="宋体" panose="02010600030101010101" pitchFamily="2" charset="-122"/>
              </a:rPr>
              <a:t> </a:t>
            </a:r>
            <a:r>
              <a:rPr lang="zh-CN" altLang="en-US" sz="4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八上  第一单元</a:t>
            </a:r>
            <a:r>
              <a:rPr lang="en-US" altLang="zh-CN" sz="4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zh-CN" altLang="en-US" sz="4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 </a:t>
            </a:r>
            <a:r>
              <a:rPr lang="zh-CN" altLang="en-US" sz="37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   </a:t>
            </a:r>
            <a:br>
              <a:rPr lang="zh-CN" altLang="en-US" sz="33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br>
            <a:br>
              <a:rPr lang="zh-CN" altLang="en-US" sz="33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br>
            <a:r>
              <a:rPr lang="zh-CN" altLang="en-US" sz="4890" b="1"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《中国开始沦为半殖民地半封建社会》</a:t>
            </a:r>
            <a:endParaRPr lang="en-US" altLang="zh-CN" sz="4890" b="1"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sp>
        <p:nvSpPr>
          <p:cNvPr id="6150" name="文本框 1"/>
          <p:cNvSpPr txBox="1"/>
          <p:nvPr/>
        </p:nvSpPr>
        <p:spPr>
          <a:xfrm>
            <a:off x="196215" y="685483"/>
            <a:ext cx="5184775" cy="706755"/>
          </a:xfrm>
          <a:prstGeom prst="rect">
            <a:avLst/>
          </a:prstGeom>
          <a:noFill/>
          <a:ln w="9525">
            <a:noFill/>
          </a:ln>
        </p:spPr>
        <p:txBody>
          <a:bodyPr>
            <a:spAutoFit/>
          </a:bodyPr>
          <a:lstStyle/>
          <a:p>
            <a:r>
              <a:rPr lang="en-US" altLang="zh-CN" sz="4000" b="1" dirty="0">
                <a:solidFill>
                  <a:srgbClr val="2C1D86"/>
                </a:solidFill>
                <a:latin typeface="微软雅黑" panose="020B0503020204020204" charset="-122"/>
                <a:ea typeface="微软雅黑" panose="020B0503020204020204" charset="-122"/>
                <a:cs typeface="微软雅黑" panose="020B0503020204020204" charset="-122"/>
              </a:rPr>
              <a:t>2020</a:t>
            </a:r>
            <a:r>
              <a:rPr lang="zh-CN" altLang="zh-CN" sz="4000" b="1" dirty="0">
                <a:solidFill>
                  <a:srgbClr val="2C1D86"/>
                </a:solidFill>
                <a:latin typeface="微软雅黑" panose="020B0503020204020204" charset="-122"/>
                <a:ea typeface="微软雅黑" panose="020B0503020204020204" charset="-122"/>
                <a:cs typeface="微软雅黑" panose="020B0503020204020204" charset="-122"/>
              </a:rPr>
              <a:t>年中考一轮复习</a:t>
            </a:r>
          </a:p>
        </p:txBody>
      </p:sp>
      <p:sp>
        <p:nvSpPr>
          <p:cNvPr id="3" name="文本框 2"/>
          <p:cNvSpPr txBox="1"/>
          <p:nvPr/>
        </p:nvSpPr>
        <p:spPr>
          <a:xfrm>
            <a:off x="6343015" y="5037455"/>
            <a:ext cx="5726430" cy="722249"/>
          </a:xfrm>
          <a:prstGeom prst="rect">
            <a:avLst/>
          </a:prstGeom>
          <a:noFill/>
        </p:spPr>
        <p:txBody>
          <a:bodyPr wrap="square">
            <a:spAutoFit/>
          </a:bodyPr>
          <a:lstStyle/>
          <a:p>
            <a:pPr marR="0" algn="ctr" defTabSz="457200" fontAlgn="auto">
              <a:lnSpc>
                <a:spcPct val="110000"/>
              </a:lnSpc>
              <a:buClrTx/>
              <a:buSzTx/>
              <a:buFontTx/>
              <a:defRPr/>
            </a:pPr>
            <a:r>
              <a:rPr kumimoji="0" lang="zh-CN" altLang="en-US" sz="4000" b="1" kern="1200" cap="none" spc="100" normalizeH="0" baseline="0" noProof="1">
                <a:effectLst>
                  <a:prstShdw prst="shdw14" dist="35921" dir="2700001">
                    <a:scrgbClr r="0" g="0" b="0">
                      <a:alpha val="43000"/>
                    </a:scrgbClr>
                  </a:prstShdw>
                </a:effectLst>
                <a:latin typeface="微软雅黑" panose="020B0503020204020204" charset="-122"/>
                <a:ea typeface="微软雅黑" panose="020B0503020204020204" charset="-122"/>
                <a:cs typeface="微软雅黑" panose="020B0503020204020204" charset="-122"/>
              </a:rPr>
              <a:t>郭会玲</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758950"/>
            <a:ext cx="6178550" cy="4177030"/>
          </a:xfrm>
          <a:prstGeom prst="rect">
            <a:avLst/>
          </a:prstGeom>
          <a:noFill/>
        </p:spPr>
        <p:txBody>
          <a:bodyPr wrap="square" rtlCol="0">
            <a:spAutoFit/>
          </a:bodyPr>
          <a:lstStyle/>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、《天津条约》</a:t>
            </a: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、《北京条约》</a:t>
            </a: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4598035" y="1163955"/>
            <a:ext cx="7449820" cy="1313180"/>
          </a:xfrm>
          <a:prstGeom prst="rect">
            <a:avLst/>
          </a:prstGeom>
          <a:noFill/>
          <a:ln w="9525">
            <a:noFill/>
            <a:miter lim="800000"/>
          </a:ln>
        </p:spPr>
        <p:txBody>
          <a:bodyPr wrap="square" lIns="48000" tIns="48000" rIns="48000" bIns="48000">
            <a:spAutoFit/>
          </a:bodyPr>
          <a:lstStyle/>
          <a:p>
            <a:pPr marR="0" algn="ctr"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考点五 《天津条约》和《北京条约》</a:t>
            </a:r>
          </a:p>
          <a:p>
            <a:pPr marR="0" algn="ctr"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主要内容</a:t>
            </a:r>
          </a:p>
        </p:txBody>
      </p:sp>
      <p:sp>
        <p:nvSpPr>
          <p:cNvPr id="3" name="文本框 2"/>
          <p:cNvSpPr txBox="1"/>
          <p:nvPr/>
        </p:nvSpPr>
        <p:spPr>
          <a:xfrm>
            <a:off x="76200" y="2350770"/>
            <a:ext cx="7864475" cy="1499235"/>
          </a:xfrm>
          <a:prstGeom prst="rect">
            <a:avLst/>
          </a:prstGeom>
          <a:noFill/>
        </p:spPr>
        <p:txBody>
          <a:bodyPr wrap="square" rtlCol="0">
            <a:spAutoFit/>
          </a:bodyPr>
          <a:lstStyle/>
          <a:p>
            <a:pPr fontAlgn="auto">
              <a:lnSpc>
                <a:spcPts val="3660"/>
              </a:lnSpc>
            </a:pPr>
            <a:r>
              <a:rPr lang="zh-CN" altLang="en-US" sz="2800">
                <a:solidFill>
                  <a:schemeClr val="tx1"/>
                </a:solidFill>
              </a:rPr>
              <a:t>①外国公使</a:t>
            </a:r>
            <a:r>
              <a:rPr lang="zh-CN" altLang="en-US" sz="2800">
                <a:solidFill>
                  <a:srgbClr val="C00000"/>
                </a:solidFill>
              </a:rPr>
              <a:t>进驻北京</a:t>
            </a:r>
            <a:r>
              <a:rPr lang="zh-CN" altLang="en-US" sz="2800">
                <a:solidFill>
                  <a:schemeClr val="tx1"/>
                </a:solidFill>
              </a:rPr>
              <a:t>；</a:t>
            </a:r>
          </a:p>
          <a:p>
            <a:pPr fontAlgn="auto">
              <a:lnSpc>
                <a:spcPts val="3660"/>
              </a:lnSpc>
            </a:pPr>
            <a:r>
              <a:rPr lang="zh-CN" altLang="en-US" sz="2800">
                <a:solidFill>
                  <a:schemeClr val="tx1"/>
                </a:solidFill>
              </a:rPr>
              <a:t>②增开</a:t>
            </a:r>
            <a:r>
              <a:rPr lang="zh-CN" altLang="en-US" sz="2800">
                <a:solidFill>
                  <a:srgbClr val="C00000"/>
                </a:solidFill>
              </a:rPr>
              <a:t>汉口、南京</a:t>
            </a:r>
            <a:r>
              <a:rPr lang="zh-CN" altLang="en-US" sz="2800">
                <a:solidFill>
                  <a:schemeClr val="tx1"/>
                </a:solidFill>
              </a:rPr>
              <a:t>等十处为通商口岸；</a:t>
            </a:r>
          </a:p>
          <a:p>
            <a:pPr fontAlgn="auto">
              <a:lnSpc>
                <a:spcPts val="3660"/>
              </a:lnSpc>
            </a:pPr>
            <a:r>
              <a:rPr lang="zh-CN" altLang="en-US" sz="2800">
                <a:solidFill>
                  <a:schemeClr val="tx1"/>
                </a:solidFill>
              </a:rPr>
              <a:t>③外国商船可以在</a:t>
            </a:r>
            <a:r>
              <a:rPr lang="zh-CN" altLang="en-US" sz="2800">
                <a:solidFill>
                  <a:srgbClr val="C00000"/>
                </a:solidFill>
              </a:rPr>
              <a:t>长江各口岸自由航行</a:t>
            </a:r>
            <a:r>
              <a:rPr lang="zh-CN" altLang="en-US" sz="2800">
                <a:solidFill>
                  <a:schemeClr val="tx1"/>
                </a:solidFill>
              </a:rPr>
              <a:t>等特权。</a:t>
            </a:r>
          </a:p>
        </p:txBody>
      </p:sp>
      <p:sp>
        <p:nvSpPr>
          <p:cNvPr id="5" name="文本框 4"/>
          <p:cNvSpPr txBox="1"/>
          <p:nvPr/>
        </p:nvSpPr>
        <p:spPr>
          <a:xfrm>
            <a:off x="179705" y="4632325"/>
            <a:ext cx="7126605" cy="1499235"/>
          </a:xfrm>
          <a:prstGeom prst="rect">
            <a:avLst/>
          </a:prstGeom>
          <a:noFill/>
        </p:spPr>
        <p:txBody>
          <a:bodyPr wrap="square" rtlCol="0">
            <a:spAutoFit/>
          </a:bodyPr>
          <a:lstStyle/>
          <a:p>
            <a:pPr fontAlgn="auto">
              <a:lnSpc>
                <a:spcPts val="3660"/>
              </a:lnSpc>
            </a:pPr>
            <a:r>
              <a:rPr lang="zh-CN" altLang="en-US" sz="2800">
                <a:solidFill>
                  <a:schemeClr val="tx1"/>
                </a:solidFill>
              </a:rPr>
              <a:t>①清政府承认《天津条约》继续有效；</a:t>
            </a:r>
          </a:p>
          <a:p>
            <a:pPr fontAlgn="auto">
              <a:lnSpc>
                <a:spcPts val="3660"/>
              </a:lnSpc>
            </a:pPr>
            <a:r>
              <a:rPr lang="zh-CN" altLang="en-US" sz="2800">
                <a:solidFill>
                  <a:schemeClr val="tx1"/>
                </a:solidFill>
              </a:rPr>
              <a:t>②增开</a:t>
            </a:r>
            <a:r>
              <a:rPr lang="zh-CN" altLang="en-US" sz="2800">
                <a:solidFill>
                  <a:srgbClr val="C00000"/>
                </a:solidFill>
              </a:rPr>
              <a:t>天津</a:t>
            </a:r>
            <a:r>
              <a:rPr lang="zh-CN" altLang="en-US" sz="2800">
                <a:solidFill>
                  <a:schemeClr val="tx1"/>
                </a:solidFill>
              </a:rPr>
              <a:t>为商埠；</a:t>
            </a:r>
          </a:p>
          <a:p>
            <a:pPr fontAlgn="auto">
              <a:lnSpc>
                <a:spcPts val="3660"/>
              </a:lnSpc>
            </a:pPr>
            <a:r>
              <a:rPr lang="zh-CN" altLang="en-US" sz="2800">
                <a:solidFill>
                  <a:schemeClr val="tx1"/>
                </a:solidFill>
              </a:rPr>
              <a:t>③割九龙司地方一区给英国；</a:t>
            </a:r>
          </a:p>
        </p:txBody>
      </p:sp>
      <p:sp>
        <p:nvSpPr>
          <p:cNvPr id="16" name="矩形 15"/>
          <p:cNvSpPr/>
          <p:nvPr/>
        </p:nvSpPr>
        <p:spPr>
          <a:xfrm>
            <a:off x="7739380" y="2813050"/>
            <a:ext cx="3983990" cy="2915285"/>
          </a:xfrm>
          <a:prstGeom prst="rect">
            <a:avLst/>
          </a:prstGeom>
          <a:solidFill>
            <a:schemeClr val="bg1">
              <a:lumMod val="85000"/>
            </a:schemeClr>
          </a:solidFill>
          <a:ln w="158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10000"/>
              </a:lnSpc>
              <a:spcBef>
                <a:spcPct val="0"/>
              </a:spcBef>
              <a:spcAft>
                <a:spcPct val="0"/>
              </a:spcAft>
              <a:buClrTx/>
              <a:buSzTx/>
              <a:buFontTx/>
              <a:buNone/>
              <a:defRPr/>
            </a:pPr>
            <a:endParaRPr kumimoji="0" lang="zh-CN" altLang="en-US" sz="2800" b="1" i="0" u="none" strike="noStrike" kern="1200" cap="none" spc="0" normalizeH="0" baseline="0" noProof="1">
              <a:ln>
                <a:noFill/>
              </a:ln>
              <a:solidFill>
                <a:schemeClr val="bg1">
                  <a:lumMod val="95000"/>
                </a:schemeClr>
              </a:solidFill>
              <a:effectLst>
                <a:prstShdw prst="shdw14" dist="35921" dir="2700001">
                  <a:scrgbClr r="0" g="0" b="0">
                    <a:alpha val="43000"/>
                  </a:scrgbClr>
                </a:prstShdw>
              </a:effectLst>
              <a:uLnTx/>
              <a:uFillTx/>
              <a:latin typeface="+mn-lt"/>
              <a:ea typeface="+mn-ea"/>
              <a:cs typeface="微软雅黑" panose="020B0503020204020204" charset="-122"/>
            </a:endParaRPr>
          </a:p>
        </p:txBody>
      </p:sp>
      <p:sp>
        <p:nvSpPr>
          <p:cNvPr id="19" name="TextBox 15"/>
          <p:cNvSpPr txBox="1">
            <a:spLocks noChangeArrowheads="1"/>
          </p:cNvSpPr>
          <p:nvPr/>
        </p:nvSpPr>
        <p:spPr bwMode="auto">
          <a:xfrm>
            <a:off x="7940463" y="2945977"/>
            <a:ext cx="3581400" cy="246443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知识拓展</a:t>
            </a:r>
            <a:r>
              <a:rPr kumimoji="0" lang="en-US" altLang="zh-CN"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p>
          <a:p>
            <a:pPr marR="0" defTabSz="457200">
              <a:lnSpc>
                <a:spcPct val="110000"/>
              </a:lnSpc>
              <a:buClrTx/>
              <a:buSzTx/>
              <a:buFontTx/>
              <a:defRPr/>
            </a:pPr>
            <a:endParaRPr kumimoji="0" lang="zh-CN" altLang="en-US"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endParaRPr>
          </a:p>
          <a:p>
            <a:pPr marR="0" defTabSz="457200">
              <a:lnSpc>
                <a:spcPct val="110000"/>
              </a:lnSpc>
              <a:buClrTx/>
              <a:buSzTx/>
              <a:buFontTx/>
              <a:defRPr/>
            </a:pPr>
            <a:r>
              <a:rPr kumimoji="0" lang="zh-CN" altLang="en-US" sz="2800"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《通商章程善后条约》</a:t>
            </a:r>
          </a:p>
          <a:p>
            <a:pPr marR="0" defTabSz="457200">
              <a:lnSpc>
                <a:spcPct val="110000"/>
              </a:lnSpc>
              <a:buClrTx/>
              <a:buSzTx/>
              <a:buFontTx/>
              <a:defRPr/>
            </a:pPr>
            <a:r>
              <a:rPr kumimoji="0" lang="en-US" altLang="zh-CN" sz="2800"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2800" kern="1200" cap="none" spc="0" normalizeH="0" baseline="0" noProof="0" dirty="0">
                <a:solidFill>
                  <a:srgbClr val="C0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承认鸦片贸易的合法化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6" grpId="0" bldLvl="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841500"/>
            <a:ext cx="6178550" cy="319976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、罪行一</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、罪行二</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5932805" y="1137285"/>
            <a:ext cx="6151880" cy="1313180"/>
          </a:xfrm>
          <a:prstGeom prst="rect">
            <a:avLst/>
          </a:prstGeom>
          <a:noFill/>
          <a:ln w="9525">
            <a:noFill/>
            <a:miter lim="800000"/>
          </a:ln>
        </p:spPr>
        <p:txBody>
          <a:bodyPr wrap="square" lIns="48000" tIns="48000" rIns="48000" bIns="48000">
            <a:spAutoFit/>
          </a:bodyPr>
          <a:lstStyle/>
          <a:p>
            <a:pPr marR="0" algn="ctr"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考点六  第二次鸦片战争期间列强罪行　</a:t>
            </a:r>
          </a:p>
        </p:txBody>
      </p:sp>
      <p:sp>
        <p:nvSpPr>
          <p:cNvPr id="3" name="文本框 2"/>
          <p:cNvSpPr txBox="1"/>
          <p:nvPr/>
        </p:nvSpPr>
        <p:spPr>
          <a:xfrm>
            <a:off x="179705" y="2460625"/>
            <a:ext cx="6426200" cy="521970"/>
          </a:xfrm>
          <a:prstGeom prst="rect">
            <a:avLst/>
          </a:prstGeom>
          <a:noFill/>
        </p:spPr>
        <p:txBody>
          <a:bodyPr wrap="square" rtlCol="0">
            <a:spAutoFit/>
          </a:bodyPr>
          <a:lstStyle/>
          <a:p>
            <a:r>
              <a:rPr lang="zh-CN" altLang="en-US" sz="2800">
                <a:solidFill>
                  <a:srgbClr val="C00000"/>
                </a:solidFill>
              </a:rPr>
              <a:t>英法联军</a:t>
            </a:r>
            <a:r>
              <a:rPr lang="zh-CN" altLang="en-US" sz="2800"/>
              <a:t>火烧圆明园。</a:t>
            </a:r>
          </a:p>
        </p:txBody>
      </p:sp>
      <p:sp>
        <p:nvSpPr>
          <p:cNvPr id="4" name="文本框 3"/>
          <p:cNvSpPr txBox="1"/>
          <p:nvPr/>
        </p:nvSpPr>
        <p:spPr>
          <a:xfrm>
            <a:off x="179705" y="3983355"/>
            <a:ext cx="6237605" cy="953135"/>
          </a:xfrm>
          <a:prstGeom prst="rect">
            <a:avLst/>
          </a:prstGeom>
          <a:noFill/>
        </p:spPr>
        <p:txBody>
          <a:bodyPr wrap="square" rtlCol="0">
            <a:spAutoFit/>
          </a:bodyPr>
          <a:lstStyle/>
          <a:p>
            <a:r>
              <a:rPr lang="zh-CN" altLang="en-US" sz="2800">
                <a:solidFill>
                  <a:srgbClr val="C00000"/>
                </a:solidFill>
                <a:latin typeface="微软雅黑" panose="020B0503020204020204" charset="-122"/>
                <a:ea typeface="微软雅黑" panose="020B0503020204020204" charset="-122"/>
                <a:cs typeface="微软雅黑" panose="020B0503020204020204" charset="-122"/>
              </a:rPr>
              <a:t>沙俄</a:t>
            </a:r>
            <a:r>
              <a:rPr lang="zh-CN" altLang="en-US" sz="2800">
                <a:latin typeface="微软雅黑" panose="020B0503020204020204" charset="-122"/>
                <a:ea typeface="微软雅黑" panose="020B0503020204020204" charset="-122"/>
                <a:cs typeface="微软雅黑" panose="020B0503020204020204" charset="-122"/>
              </a:rPr>
              <a:t>割占中国东北、西北150多万平方公里领土。</a:t>
            </a:r>
          </a:p>
        </p:txBody>
      </p:sp>
      <p:pic>
        <p:nvPicPr>
          <p:cNvPr id="6148" name="Picture 21" descr="1008160906a27f9c985ebfd560"/>
          <p:cNvPicPr>
            <a:picLocks noChangeAspect="1"/>
          </p:cNvPicPr>
          <p:nvPr/>
        </p:nvPicPr>
        <p:blipFill>
          <a:blip r:embed="rId2"/>
          <a:srcRect l="9258" t="21786"/>
          <a:stretch>
            <a:fillRect/>
          </a:stretch>
        </p:blipFill>
        <p:spPr>
          <a:xfrm>
            <a:off x="7380605" y="2450465"/>
            <a:ext cx="3960495" cy="2193290"/>
          </a:xfrm>
          <a:prstGeom prst="rect">
            <a:avLst/>
          </a:prstGeom>
          <a:noFill/>
          <a:ln w="9525">
            <a:noFill/>
          </a:ln>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273415" y="3750310"/>
            <a:ext cx="2175510" cy="3961765"/>
          </a:xfrm>
          <a:prstGeom prst="rect">
            <a:avLst/>
          </a:prstGeom>
        </p:spPr>
      </p:pic>
      <p:sp>
        <p:nvSpPr>
          <p:cNvPr id="14" name="矩形 13"/>
          <p:cNvSpPr>
            <a:spLocks noChangeArrowheads="1"/>
          </p:cNvSpPr>
          <p:nvPr/>
        </p:nvSpPr>
        <p:spPr bwMode="auto">
          <a:xfrm>
            <a:off x="179705" y="5036820"/>
            <a:ext cx="7110730" cy="1782445"/>
          </a:xfrm>
          <a:prstGeom prst="rect">
            <a:avLst/>
          </a:prstGeom>
          <a:solidFill>
            <a:schemeClr val="bg1">
              <a:lumMod val="85000"/>
            </a:schemeClr>
          </a:solidFill>
          <a:ln w="15875">
            <a:solidFill>
              <a:schemeClr val="tx1"/>
            </a:solidFill>
            <a:miter lim="800000"/>
          </a:ln>
        </p:spPr>
        <p:txBody>
          <a:bodyPr wrap="square">
            <a:spAutoFit/>
          </a:bodyPr>
          <a:lstStyle/>
          <a:p>
            <a:pPr marL="0" marR="0" lvl="0" indent="0" algn="l" defTabSz="457200" rtl="0" eaLnBrk="1" fontAlgn="base" latinLnBrk="0" hangingPunct="1">
              <a:lnSpc>
                <a:spcPct val="11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CC"/>
                </a:solidFill>
                <a:effectLst>
                  <a:prstShdw prst="shdw14" dist="35921" dir="2700001">
                    <a:scrgbClr r="0" g="0" b="0">
                      <a:alpha val="43000"/>
                    </a:scrgbClr>
                  </a:prstShdw>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srgbClr val="0000CC"/>
                </a:solidFill>
                <a:effectLst>
                  <a:prstShdw prst="shdw14" dist="35921" dir="2700001">
                    <a:scrgbClr r="0" g="0" b="0">
                      <a:alpha val="43000"/>
                    </a:scrgbClr>
                  </a:prstShdw>
                </a:effectLst>
                <a:uLnTx/>
                <a:uFillTx/>
                <a:latin typeface="微软雅黑" panose="020B0503020204020204" charset="-122"/>
                <a:ea typeface="微软雅黑" panose="020B0503020204020204" charset="-122"/>
                <a:cs typeface="+mn-cs"/>
              </a:rPr>
              <a:t>史料</a:t>
            </a:r>
            <a:r>
              <a:rPr kumimoji="0" lang="en-US" altLang="zh-CN" sz="2800" b="1" i="0" u="none" strike="noStrike" kern="1200" cap="none" spc="0" normalizeH="0" baseline="0" noProof="0" dirty="0">
                <a:ln>
                  <a:noFill/>
                </a:ln>
                <a:solidFill>
                  <a:srgbClr val="0000CC"/>
                </a:solidFill>
                <a:effectLst>
                  <a:prstShdw prst="shdw14" dist="35921" dir="2700001">
                    <a:scrgbClr r="0" g="0" b="0">
                      <a:alpha val="43000"/>
                    </a:scrgbClr>
                  </a:prstShdw>
                </a:effectLst>
                <a:uLnTx/>
                <a:uFillTx/>
                <a:latin typeface="微软雅黑" panose="020B0503020204020204" charset="-122"/>
                <a:ea typeface="微软雅黑" panose="020B0503020204020204" charset="-122"/>
                <a:cs typeface="+mn-cs"/>
              </a:rPr>
              <a:t>】</a:t>
            </a:r>
          </a:p>
          <a:p>
            <a:pPr marL="0" marR="0" lvl="0" indent="0" algn="l" defTabSz="457200" rtl="0" eaLnBrk="1" fontAlgn="base" latinLnBrk="0" hangingPunct="1">
              <a:lnSpc>
                <a:spcPct val="110000"/>
              </a:lnSpc>
              <a:spcBef>
                <a:spcPct val="0"/>
              </a:spcBef>
              <a:spcAft>
                <a:spcPct val="0"/>
              </a:spcAft>
              <a:buClrTx/>
              <a:buSzTx/>
              <a:buFontTx/>
              <a:buNone/>
              <a:defRPr/>
            </a:pPr>
            <a:r>
              <a:rPr lang="zh-CN" altLang="en-US" sz="2400" b="1" dirty="0">
                <a:solidFill>
                  <a:schemeClr val="tx1"/>
                </a:solidFill>
                <a:latin typeface="楷体" panose="02010609060101010101" pitchFamily="49" charset="-122"/>
                <a:ea typeface="楷体" panose="02010609060101010101" pitchFamily="49" charset="-122"/>
                <a:sym typeface="+mn-ea"/>
              </a:rPr>
              <a:t>马克思说，第二次鸦片战争中，有一个国家“不需要花一分钱，不出动一兵一卒，而能比任何一个参战国获得更多好处”。</a:t>
            </a:r>
            <a:endParaRPr kumimoji="0" lang="zh-CN" altLang="en-US" sz="2400" b="1" i="0" u="none" strike="noStrike" kern="1200" cap="none" spc="0" normalizeH="0" baseline="0" noProof="0" dirty="0">
              <a:ln>
                <a:noFill/>
              </a:ln>
              <a:solidFill>
                <a:schemeClr val="tx1"/>
              </a:solidFill>
              <a:effectLst>
                <a:prstShdw prst="shdw14" dist="35921" dir="2700001">
                  <a:scrgbClr r="0" g="0" b="0">
                    <a:alpha val="43000"/>
                  </a:scrgbClr>
                </a:prstShdw>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随堂练习</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3" name="文本框 2"/>
          <p:cNvSpPr txBox="1"/>
          <p:nvPr/>
        </p:nvSpPr>
        <p:spPr>
          <a:xfrm>
            <a:off x="480060" y="991235"/>
            <a:ext cx="10868025" cy="1383665"/>
          </a:xfrm>
          <a:prstGeom prst="rect">
            <a:avLst/>
          </a:prstGeom>
          <a:noFill/>
        </p:spPr>
        <p:txBody>
          <a:bodyPr wrap="square" rtlCol="0">
            <a:spAutoFit/>
          </a:bodyPr>
          <a:lstStyle/>
          <a:p>
            <a:r>
              <a:rPr lang="zh-CN" altLang="en-US" sz="2800"/>
              <a:t>在中国近代史上，最先占领中国领土和割占中国领土最多的国家分别是（　　）</a:t>
            </a:r>
          </a:p>
          <a:p>
            <a:r>
              <a:rPr lang="zh-CN" altLang="en-US" sz="2800"/>
              <a:t>    A. 英国、法国    B. 英国、美国    C. 俄国、日本   D. 英国、俄国</a:t>
            </a:r>
          </a:p>
        </p:txBody>
      </p:sp>
      <p:sp>
        <p:nvSpPr>
          <p:cNvPr id="5" name="文本框 4"/>
          <p:cNvSpPr txBox="1"/>
          <p:nvPr/>
        </p:nvSpPr>
        <p:spPr>
          <a:xfrm>
            <a:off x="480060" y="2593975"/>
            <a:ext cx="11083925" cy="3538220"/>
          </a:xfrm>
          <a:prstGeom prst="rect">
            <a:avLst/>
          </a:prstGeom>
          <a:noFill/>
        </p:spPr>
        <p:txBody>
          <a:bodyPr wrap="square" rtlCol="0">
            <a:spAutoFit/>
          </a:bodyPr>
          <a:lstStyle/>
          <a:p>
            <a:r>
              <a:rPr lang="zh-CN" altLang="en-US" sz="2800"/>
              <a:t>有史学家指出：“如果说鸦片战争的震撼主要冲击了沿海地区的话，那么持续四年之久的第二次鸦片战争则把沉重的震撼带到了中国的社会中枢。”下列关于第二次鸦片战争的说法正确的是（　　）</a:t>
            </a:r>
          </a:p>
          <a:p>
            <a:r>
              <a:rPr lang="zh-CN" altLang="en-US" sz="2800"/>
              <a:t>①爆发的直接原因是鸦片的输入</a:t>
            </a:r>
          </a:p>
          <a:p>
            <a:r>
              <a:rPr lang="zh-CN" altLang="en-US" sz="2800"/>
              <a:t>②战争前后，俄国割占中国150多万平方千米领土</a:t>
            </a:r>
          </a:p>
          <a:p>
            <a:r>
              <a:rPr lang="zh-CN" altLang="en-US" sz="2800"/>
              <a:t>③英法联军火烧圆明园</a:t>
            </a:r>
          </a:p>
          <a:p>
            <a:r>
              <a:rPr lang="zh-CN" altLang="en-US" sz="2800"/>
              <a:t>④列强的侵略势力由沿海向内地发展</a:t>
            </a:r>
          </a:p>
          <a:p>
            <a:r>
              <a:rPr lang="zh-CN" altLang="en-US" sz="2800"/>
              <a:t>A. ②③④	B. ①②③	C. ①③④	D. ①②④</a:t>
            </a:r>
          </a:p>
        </p:txBody>
      </p:sp>
      <p:sp>
        <p:nvSpPr>
          <p:cNvPr id="2" name="矩形 1"/>
          <p:cNvSpPr/>
          <p:nvPr/>
        </p:nvSpPr>
        <p:spPr>
          <a:xfrm>
            <a:off x="11026775" y="887095"/>
            <a:ext cx="821055" cy="2214880"/>
          </a:xfrm>
          <a:prstGeom prst="rect">
            <a:avLst/>
          </a:prstGeom>
          <a:noFill/>
        </p:spPr>
        <p:txBody>
          <a:bodyPr wrap="squar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D</a:t>
            </a:r>
            <a:endParaRPr lang="zh-CN" altLang="en-US" sz="13800" b="0" cap="none" spc="0" dirty="0">
              <a:ln w="0"/>
              <a:solidFill>
                <a:srgbClr val="FFFF00"/>
              </a:solidFill>
              <a:effectLst>
                <a:outerShdw blurRad="38100" dist="19050" dir="2700000" algn="tl" rotWithShape="0">
                  <a:schemeClr val="dk1">
                    <a:alpha val="40000"/>
                  </a:schemeClr>
                </a:outerShdw>
              </a:effectLst>
            </a:endParaRPr>
          </a:p>
        </p:txBody>
      </p:sp>
      <p:sp>
        <p:nvSpPr>
          <p:cNvPr id="4" name="矩形 3"/>
          <p:cNvSpPr/>
          <p:nvPr/>
        </p:nvSpPr>
        <p:spPr>
          <a:xfrm>
            <a:off x="10278858" y="3705765"/>
            <a:ext cx="1069525" cy="2215991"/>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A</a:t>
            </a:r>
            <a:endParaRPr lang="zh-CN" altLang="en-US" sz="13800" b="0" cap="none" spc="0" dirty="0">
              <a:ln w="0"/>
              <a:solidFill>
                <a:srgbClr val="FFFF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645285"/>
            <a:ext cx="6178550" cy="164528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、原因</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、进程</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7147560" y="1137285"/>
            <a:ext cx="493712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考点七　太平天国运动</a:t>
            </a:r>
          </a:p>
        </p:txBody>
      </p:sp>
      <p:sp>
        <p:nvSpPr>
          <p:cNvPr id="11" name="文本框 10"/>
          <p:cNvSpPr txBox="1"/>
          <p:nvPr/>
        </p:nvSpPr>
        <p:spPr>
          <a:xfrm>
            <a:off x="179705" y="2207260"/>
            <a:ext cx="7496175" cy="521970"/>
          </a:xfrm>
          <a:prstGeom prst="rect">
            <a:avLst/>
          </a:prstGeom>
          <a:noFill/>
        </p:spPr>
        <p:txBody>
          <a:bodyPr wrap="square" rtlCol="0">
            <a:spAutoFit/>
          </a:bodyPr>
          <a:lstStyle/>
          <a:p>
            <a:r>
              <a:rPr lang="zh-CN" altLang="en-US" sz="2800"/>
              <a:t>根本原因：鸦片战争后，阶级矛盾日益尖锐。</a:t>
            </a:r>
          </a:p>
        </p:txBody>
      </p:sp>
      <p:sp>
        <p:nvSpPr>
          <p:cNvPr id="13" name="文本框 12"/>
          <p:cNvSpPr txBox="1"/>
          <p:nvPr/>
        </p:nvSpPr>
        <p:spPr>
          <a:xfrm>
            <a:off x="179705" y="3290570"/>
            <a:ext cx="858901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185</a:t>
            </a:r>
            <a:r>
              <a:rPr lang="en-US" altLang="zh-CN" sz="28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年：</a:t>
            </a:r>
            <a:r>
              <a:rPr lang="en-US" altLang="zh-CN" sz="28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月</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洪秀全发动金田起义</a:t>
            </a:r>
            <a:r>
              <a:rPr lang="zh-CN" altLang="en-US" sz="2800">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9</a:t>
            </a:r>
            <a:r>
              <a:rPr lang="zh-CN" altLang="en-US" sz="2800">
                <a:latin typeface="微软雅黑" panose="020B0503020204020204" charset="-122"/>
                <a:ea typeface="微软雅黑" panose="020B0503020204020204" charset="-122"/>
                <a:cs typeface="微软雅黑" panose="020B0503020204020204" charset="-122"/>
              </a:rPr>
              <a:t>月</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永安建制</a:t>
            </a:r>
            <a:r>
              <a:rPr lang="en-US" altLang="zh-CN" sz="280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太平天国初步建立起政权组织。</a:t>
            </a:r>
          </a:p>
        </p:txBody>
      </p:sp>
      <p:pic>
        <p:nvPicPr>
          <p:cNvPr id="31747" name="图片 39938" descr="太平天国玉玺"/>
          <p:cNvPicPr>
            <a:picLocks noChangeAspect="1"/>
          </p:cNvPicPr>
          <p:nvPr/>
        </p:nvPicPr>
        <p:blipFill>
          <a:blip r:embed="rId2"/>
          <a:stretch>
            <a:fillRect/>
          </a:stretch>
        </p:blipFill>
        <p:spPr>
          <a:xfrm>
            <a:off x="8160068" y="2066290"/>
            <a:ext cx="3557587" cy="3786188"/>
          </a:xfrm>
          <a:prstGeom prst="rect">
            <a:avLst/>
          </a:prstGeom>
          <a:noFill/>
          <a:ln w="9525">
            <a:noFill/>
          </a:ln>
        </p:spPr>
      </p:pic>
      <p:sp>
        <p:nvSpPr>
          <p:cNvPr id="2" name="文本框 1"/>
          <p:cNvSpPr txBox="1"/>
          <p:nvPr/>
        </p:nvSpPr>
        <p:spPr>
          <a:xfrm>
            <a:off x="179705" y="4243705"/>
            <a:ext cx="809244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185</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年：</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月</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定都天京</a:t>
            </a:r>
            <a:r>
              <a:rPr lang="zh-CN" altLang="en-US" sz="2800">
                <a:latin typeface="微软雅黑" panose="020B0503020204020204" charset="-122"/>
                <a:ea typeface="微软雅黑" panose="020B0503020204020204" charset="-122"/>
                <a:cs typeface="微软雅黑" panose="020B0503020204020204" charset="-122"/>
              </a:rPr>
              <a:t>；颁布</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《天朝田亩制度》</a:t>
            </a:r>
            <a:r>
              <a:rPr lang="zh-CN" altLang="en-US" sz="2800">
                <a:latin typeface="微软雅黑" panose="020B0503020204020204" charset="-122"/>
                <a:ea typeface="微软雅黑" panose="020B0503020204020204" charset="-122"/>
                <a:cs typeface="微软雅黑" panose="020B0503020204020204" charset="-122"/>
              </a:rPr>
              <a:t>；进行</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北伐西征</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军事上达到全盛。</a:t>
            </a:r>
          </a:p>
        </p:txBody>
      </p:sp>
      <p:sp>
        <p:nvSpPr>
          <p:cNvPr id="3" name="文本框 2"/>
          <p:cNvSpPr txBox="1"/>
          <p:nvPr/>
        </p:nvSpPr>
        <p:spPr>
          <a:xfrm>
            <a:off x="179705" y="5290185"/>
            <a:ext cx="798068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185</a:t>
            </a:r>
            <a:r>
              <a:rPr lang="en-US" altLang="zh-CN" sz="2800">
                <a:latin typeface="微软雅黑" panose="020B0503020204020204" charset="-122"/>
                <a:ea typeface="微软雅黑" panose="020B0503020204020204" charset="-122"/>
                <a:cs typeface="微软雅黑" panose="020B0503020204020204" charset="-122"/>
              </a:rPr>
              <a:t>6</a:t>
            </a:r>
            <a:r>
              <a:rPr lang="zh-CN" altLang="en-US" sz="2800">
                <a:latin typeface="微软雅黑" panose="020B0503020204020204" charset="-122"/>
                <a:ea typeface="微软雅黑" panose="020B0503020204020204" charset="-122"/>
                <a:cs typeface="微软雅黑" panose="020B0503020204020204" charset="-122"/>
              </a:rPr>
              <a:t>年：</a:t>
            </a:r>
            <a:r>
              <a:rPr lang="en-US" altLang="zh-CN" sz="280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天京事变</a:t>
            </a:r>
            <a:r>
              <a:rPr lang="en-US" altLang="zh-CN" sz="280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由盛转衰；洪仁玕写成</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《资政新篇》。</a:t>
            </a:r>
            <a:endParaRPr lang="en-US" altLang="zh-CN" sz="280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79705" y="6243320"/>
            <a:ext cx="858901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a:t>
            </a:r>
            <a:r>
              <a:rPr lang="en-US" altLang="zh-CN" sz="2800">
                <a:latin typeface="微软雅黑" panose="020B0503020204020204" charset="-122"/>
                <a:ea typeface="微软雅黑" panose="020B0503020204020204" charset="-122"/>
                <a:cs typeface="微软雅黑" panose="020B0503020204020204" charset="-122"/>
              </a:rPr>
              <a:t>64</a:t>
            </a:r>
            <a:r>
              <a:rPr lang="zh-CN" altLang="en-US" sz="2800">
                <a:latin typeface="微软雅黑" panose="020B0503020204020204" charset="-122"/>
                <a:ea typeface="微软雅黑" panose="020B0503020204020204" charset="-122"/>
                <a:cs typeface="微软雅黑" panose="020B0503020204020204" charset="-122"/>
              </a:rPr>
              <a:t>年：</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天京陷落</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太平天国运动失败。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645285"/>
            <a:ext cx="6178550" cy="268160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、评价</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、失败原因</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7147560" y="1137285"/>
            <a:ext cx="493712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考点七　太平天国运动</a:t>
            </a:r>
          </a:p>
        </p:txBody>
      </p:sp>
      <p:sp>
        <p:nvSpPr>
          <p:cNvPr id="11" name="文本框 10"/>
          <p:cNvSpPr txBox="1"/>
          <p:nvPr/>
        </p:nvSpPr>
        <p:spPr>
          <a:xfrm>
            <a:off x="179705" y="2207260"/>
            <a:ext cx="7981315" cy="521970"/>
          </a:xfrm>
          <a:prstGeom prst="rect">
            <a:avLst/>
          </a:prstGeom>
          <a:noFill/>
        </p:spPr>
        <p:txBody>
          <a:bodyPr wrap="square" rtlCol="0">
            <a:spAutoFit/>
          </a:bodyPr>
          <a:lstStyle/>
          <a:p>
            <a:r>
              <a:rPr lang="zh-CN" altLang="en-US" sz="2800"/>
              <a:t>性质：是中国历史上规模最宏大的一次农民起义。</a:t>
            </a:r>
          </a:p>
        </p:txBody>
      </p:sp>
      <p:pic>
        <p:nvPicPr>
          <p:cNvPr id="31747" name="图片 39938" descr="太平天国玉玺"/>
          <p:cNvPicPr>
            <a:picLocks noChangeAspect="1"/>
          </p:cNvPicPr>
          <p:nvPr/>
        </p:nvPicPr>
        <p:blipFill>
          <a:blip r:embed="rId2"/>
          <a:stretch>
            <a:fillRect/>
          </a:stretch>
        </p:blipFill>
        <p:spPr>
          <a:xfrm>
            <a:off x="8160068" y="2066290"/>
            <a:ext cx="3557587" cy="3786188"/>
          </a:xfrm>
          <a:prstGeom prst="rect">
            <a:avLst/>
          </a:prstGeom>
          <a:noFill/>
          <a:ln w="9525">
            <a:noFill/>
          </a:ln>
        </p:spPr>
      </p:pic>
      <p:sp>
        <p:nvSpPr>
          <p:cNvPr id="2" name="文本框 1"/>
          <p:cNvSpPr txBox="1"/>
          <p:nvPr/>
        </p:nvSpPr>
        <p:spPr>
          <a:xfrm>
            <a:off x="179705" y="4465320"/>
            <a:ext cx="809244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根本原因：农民阶级的局限性（领导集团享乐腐败、争权夺利）。</a:t>
            </a:r>
          </a:p>
        </p:txBody>
      </p:sp>
      <p:sp>
        <p:nvSpPr>
          <p:cNvPr id="3" name="文本框 2"/>
          <p:cNvSpPr txBox="1"/>
          <p:nvPr/>
        </p:nvSpPr>
        <p:spPr>
          <a:xfrm>
            <a:off x="179705" y="5418455"/>
            <a:ext cx="7980680" cy="521970"/>
          </a:xfrm>
          <a:prstGeom prst="rect">
            <a:avLst/>
          </a:prstGeom>
          <a:noFill/>
        </p:spPr>
        <p:txBody>
          <a:bodyPr wrap="square" rtlCol="0">
            <a:spAutoFit/>
          </a:bodyPr>
          <a:lstStyle/>
          <a:p>
            <a:r>
              <a:rPr lang="en-US" altLang="zh-CN" sz="2800">
                <a:solidFill>
                  <a:schemeClr val="tx1"/>
                </a:solidFill>
                <a:latin typeface="微软雅黑" panose="020B0503020204020204" charset="-122"/>
                <a:ea typeface="微软雅黑" panose="020B0503020204020204" charset="-122"/>
                <a:cs typeface="微软雅黑" panose="020B0503020204020204" charset="-122"/>
              </a:rPr>
              <a:t>直接原因：中外势力的联合绞杀</a:t>
            </a:r>
            <a:r>
              <a:rPr lang="zh-CN" altLang="en-US" sz="280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7" name="文本框 6"/>
          <p:cNvSpPr txBox="1"/>
          <p:nvPr/>
        </p:nvSpPr>
        <p:spPr>
          <a:xfrm>
            <a:off x="179705" y="2729230"/>
            <a:ext cx="7875270" cy="521970"/>
          </a:xfrm>
          <a:prstGeom prst="rect">
            <a:avLst/>
          </a:prstGeom>
          <a:noFill/>
        </p:spPr>
        <p:txBody>
          <a:bodyPr wrap="square" rtlCol="0">
            <a:spAutoFit/>
          </a:bodyPr>
          <a:lstStyle/>
          <a:p>
            <a:r>
              <a:rPr lang="zh-CN" altLang="en-US" sz="2800"/>
              <a:t>影响：沉重打击清朝的统治和外国在华势力。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0060" y="3244215"/>
            <a:ext cx="10760075" cy="2676525"/>
          </a:xfrm>
          <a:prstGeom prst="rect">
            <a:avLst/>
          </a:prstGeom>
          <a:noFill/>
        </p:spPr>
        <p:txBody>
          <a:bodyPr wrap="square" rtlCol="0">
            <a:spAutoFit/>
          </a:bodyPr>
          <a:lstStyle/>
          <a:p>
            <a:r>
              <a:rPr lang="zh-CN" altLang="en-US" sz="2800"/>
              <a:t>《资政新篇》较之《天朝田亩制度》更具有历史进步性，主要是指它（        ）</a:t>
            </a:r>
          </a:p>
          <a:p>
            <a:r>
              <a:rPr lang="zh-CN" altLang="en-US" sz="2800"/>
              <a:t>A．明确提出要以法治国，由公众选举官吏   </a:t>
            </a:r>
          </a:p>
          <a:p>
            <a:r>
              <a:rPr lang="zh-CN" altLang="en-US" sz="2800"/>
              <a:t>B．更加鲜明地提出不许外邦人干涉中国内政</a:t>
            </a:r>
          </a:p>
          <a:p>
            <a:r>
              <a:rPr lang="zh-CN" altLang="en-US" sz="2800"/>
              <a:t>C．促使中国近代第一次思想解放潮流的发生 </a:t>
            </a:r>
          </a:p>
          <a:p>
            <a:r>
              <a:rPr lang="zh-CN" altLang="en-US" sz="2800"/>
              <a:t>D．主张学习西方，最早提出在中国发展资本主义的方案</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随堂练习</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3" name="文本框 2"/>
          <p:cNvSpPr txBox="1"/>
          <p:nvPr/>
        </p:nvSpPr>
        <p:spPr>
          <a:xfrm>
            <a:off x="480060" y="1087120"/>
            <a:ext cx="10964545" cy="1814830"/>
          </a:xfrm>
          <a:prstGeom prst="rect">
            <a:avLst/>
          </a:prstGeom>
          <a:noFill/>
        </p:spPr>
        <p:txBody>
          <a:bodyPr wrap="square" rtlCol="0">
            <a:spAutoFit/>
          </a:bodyPr>
          <a:lstStyle/>
          <a:p>
            <a:r>
              <a:rPr lang="zh-CN" altLang="en-US" sz="2800"/>
              <a:t>某校准备举办中国近代历史陈列展，其中一块展板的内容是介绍太平天国运动的兴衰，请你将以下史实进行排序(           ) </a:t>
            </a:r>
          </a:p>
          <a:p>
            <a:r>
              <a:rPr lang="zh-CN" altLang="en-US" sz="2800"/>
              <a:t> ①金田起义1851  ②北伐西征1856 ③建都天京1853 ④天京失陷1864</a:t>
            </a:r>
          </a:p>
          <a:p>
            <a:r>
              <a:rPr lang="zh-CN" altLang="en-US" sz="2800"/>
              <a:t>A．①②③④      B．①③②④     C．①③④②     D．③①②④</a:t>
            </a:r>
          </a:p>
        </p:txBody>
      </p:sp>
      <p:sp>
        <p:nvSpPr>
          <p:cNvPr id="2" name="矩形 1"/>
          <p:cNvSpPr/>
          <p:nvPr/>
        </p:nvSpPr>
        <p:spPr>
          <a:xfrm>
            <a:off x="11026775" y="1029335"/>
            <a:ext cx="821055" cy="2214880"/>
          </a:xfrm>
          <a:prstGeom prst="rect">
            <a:avLst/>
          </a:prstGeom>
          <a:noFill/>
        </p:spPr>
        <p:txBody>
          <a:bodyPr wrap="squar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B</a:t>
            </a:r>
          </a:p>
        </p:txBody>
      </p:sp>
      <p:sp>
        <p:nvSpPr>
          <p:cNvPr id="4" name="矩形 3"/>
          <p:cNvSpPr/>
          <p:nvPr/>
        </p:nvSpPr>
        <p:spPr>
          <a:xfrm>
            <a:off x="10183066" y="3705765"/>
            <a:ext cx="1261110" cy="2214880"/>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6">
            <a:extLst>
              <a:ext uri="{FF2B5EF4-FFF2-40B4-BE49-F238E27FC236}">
                <a16:creationId xmlns:a16="http://schemas.microsoft.com/office/drawing/2014/main" id="{70E49523-AAAA-40BD-A90C-CD92C41B7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36084"/>
            <a:ext cx="11444817" cy="53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54A7ABB4-CB44-4835-BB28-27F84A7CB929}"/>
              </a:ext>
            </a:extLst>
          </p:cNvPr>
          <p:cNvSpPr>
            <a:spLocks noChangeArrowheads="1"/>
          </p:cNvSpPr>
          <p:nvPr/>
        </p:nvSpPr>
        <p:spPr bwMode="auto">
          <a:xfrm>
            <a:off x="11472334" y="2592917"/>
            <a:ext cx="531284" cy="4265083"/>
          </a:xfrm>
          <a:prstGeom prst="rect">
            <a:avLst/>
          </a:prstGeom>
          <a:gradFill rotWithShape="1">
            <a:gsLst>
              <a:gs pos="0">
                <a:srgbClr val="3366FF"/>
              </a:gs>
              <a:gs pos="25000">
                <a:srgbClr val="01A78F"/>
              </a:gs>
              <a:gs pos="50000">
                <a:srgbClr val="FFFF00"/>
              </a:gs>
              <a:gs pos="75000">
                <a:srgbClr val="FF6633"/>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Arial" panose="020B0604020202020204" pitchFamily="34" charset="0"/>
            </a:endParaRPr>
          </a:p>
        </p:txBody>
      </p:sp>
      <p:grpSp>
        <p:nvGrpSpPr>
          <p:cNvPr id="23556" name="Group 3">
            <a:extLst>
              <a:ext uri="{FF2B5EF4-FFF2-40B4-BE49-F238E27FC236}">
                <a16:creationId xmlns:a16="http://schemas.microsoft.com/office/drawing/2014/main" id="{1EE754EF-DD42-4A00-A9DD-AA28A53611D8}"/>
              </a:ext>
            </a:extLst>
          </p:cNvPr>
          <p:cNvGrpSpPr>
            <a:grpSpLocks/>
          </p:cNvGrpSpPr>
          <p:nvPr/>
        </p:nvGrpSpPr>
        <p:grpSpPr bwMode="auto">
          <a:xfrm>
            <a:off x="11472335" y="112184"/>
            <a:ext cx="572508" cy="6745816"/>
            <a:chOff x="3750" y="617"/>
            <a:chExt cx="355" cy="3584"/>
          </a:xfrm>
        </p:grpSpPr>
        <p:sp>
          <p:nvSpPr>
            <p:cNvPr id="23558" name="Text Box 4">
              <a:extLst>
                <a:ext uri="{FF2B5EF4-FFF2-40B4-BE49-F238E27FC236}">
                  <a16:creationId xmlns:a16="http://schemas.microsoft.com/office/drawing/2014/main" id="{37F5574B-55F2-438B-B4A1-A6ABE77A3DED}"/>
                </a:ext>
              </a:extLst>
            </p:cNvPr>
            <p:cNvSpPr txBox="1">
              <a:spLocks noChangeArrowheads="1"/>
            </p:cNvSpPr>
            <p:nvPr/>
          </p:nvSpPr>
          <p:spPr bwMode="auto">
            <a:xfrm>
              <a:off x="3804" y="672"/>
              <a:ext cx="55"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33" i="1">
                  <a:solidFill>
                    <a:schemeClr val="bg1"/>
                  </a:solidFill>
                  <a:latin typeface="Arial" panose="020B0604020202020204" pitchFamily="34" charset="0"/>
                  <a:ea typeface="黑体" panose="02010609060101010101" pitchFamily="49" charset="-122"/>
                </a:rPr>
                <a:t>陈禾谷原创</a:t>
              </a:r>
            </a:p>
          </p:txBody>
        </p:sp>
        <p:sp>
          <p:nvSpPr>
            <p:cNvPr id="23559" name="Rectangle 5">
              <a:extLst>
                <a:ext uri="{FF2B5EF4-FFF2-40B4-BE49-F238E27FC236}">
                  <a16:creationId xmlns:a16="http://schemas.microsoft.com/office/drawing/2014/main" id="{C1F67C27-3C9A-4BA7-A9CD-0BACDB19D042}"/>
                </a:ext>
              </a:extLst>
            </p:cNvPr>
            <p:cNvSpPr>
              <a:spLocks noChangeArrowheads="1"/>
            </p:cNvSpPr>
            <p:nvPr/>
          </p:nvSpPr>
          <p:spPr bwMode="auto">
            <a:xfrm>
              <a:off x="3750" y="617"/>
              <a:ext cx="355" cy="358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Arial" panose="020B0604020202020204" pitchFamily="34" charset="0"/>
              </a:endParaRPr>
            </a:p>
          </p:txBody>
        </p:sp>
        <p:grpSp>
          <p:nvGrpSpPr>
            <p:cNvPr id="23560" name="Group 6">
              <a:extLst>
                <a:ext uri="{FF2B5EF4-FFF2-40B4-BE49-F238E27FC236}">
                  <a16:creationId xmlns:a16="http://schemas.microsoft.com/office/drawing/2014/main" id="{8AA9612A-792A-4C8C-A878-26F72C9649DD}"/>
                </a:ext>
              </a:extLst>
            </p:cNvPr>
            <p:cNvGrpSpPr>
              <a:grpSpLocks/>
            </p:cNvGrpSpPr>
            <p:nvPr/>
          </p:nvGrpSpPr>
          <p:grpSpPr bwMode="auto">
            <a:xfrm>
              <a:off x="3750" y="1479"/>
              <a:ext cx="113" cy="2722"/>
              <a:chOff x="2290" y="1071"/>
              <a:chExt cx="182" cy="2722"/>
            </a:xfrm>
          </p:grpSpPr>
          <p:sp>
            <p:nvSpPr>
              <p:cNvPr id="23575" name="Line 7">
                <a:extLst>
                  <a:ext uri="{FF2B5EF4-FFF2-40B4-BE49-F238E27FC236}">
                    <a16:creationId xmlns:a16="http://schemas.microsoft.com/office/drawing/2014/main" id="{B4D098A3-2581-40AE-8852-A2C37AF428E8}"/>
                  </a:ext>
                </a:extLst>
              </p:cNvPr>
              <p:cNvSpPr>
                <a:spLocks noChangeShapeType="1"/>
              </p:cNvSpPr>
              <p:nvPr/>
            </p:nvSpPr>
            <p:spPr bwMode="auto">
              <a:xfrm>
                <a:off x="2290" y="3566"/>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76" name="Line 8">
                <a:extLst>
                  <a:ext uri="{FF2B5EF4-FFF2-40B4-BE49-F238E27FC236}">
                    <a16:creationId xmlns:a16="http://schemas.microsoft.com/office/drawing/2014/main" id="{7E3E0862-FD67-4833-8507-BFF59CB83E48}"/>
                  </a:ext>
                </a:extLst>
              </p:cNvPr>
              <p:cNvSpPr>
                <a:spLocks noChangeShapeType="1"/>
              </p:cNvSpPr>
              <p:nvPr/>
            </p:nvSpPr>
            <p:spPr bwMode="auto">
              <a:xfrm>
                <a:off x="2290" y="379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77" name="Line 9">
                <a:extLst>
                  <a:ext uri="{FF2B5EF4-FFF2-40B4-BE49-F238E27FC236}">
                    <a16:creationId xmlns:a16="http://schemas.microsoft.com/office/drawing/2014/main" id="{BB05CE16-19A1-47B0-8542-4A520CA0FFC7}"/>
                  </a:ext>
                </a:extLst>
              </p:cNvPr>
              <p:cNvSpPr>
                <a:spLocks noChangeShapeType="1"/>
              </p:cNvSpPr>
              <p:nvPr/>
            </p:nvSpPr>
            <p:spPr bwMode="auto">
              <a:xfrm>
                <a:off x="2290" y="3339"/>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78" name="Line 10">
                <a:extLst>
                  <a:ext uri="{FF2B5EF4-FFF2-40B4-BE49-F238E27FC236}">
                    <a16:creationId xmlns:a16="http://schemas.microsoft.com/office/drawing/2014/main" id="{372FC87F-792A-4145-81D7-2845C840B920}"/>
                  </a:ext>
                </a:extLst>
              </p:cNvPr>
              <p:cNvSpPr>
                <a:spLocks noChangeShapeType="1"/>
              </p:cNvSpPr>
              <p:nvPr/>
            </p:nvSpPr>
            <p:spPr bwMode="auto">
              <a:xfrm>
                <a:off x="2290" y="3112"/>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79" name="Line 11">
                <a:extLst>
                  <a:ext uri="{FF2B5EF4-FFF2-40B4-BE49-F238E27FC236}">
                    <a16:creationId xmlns:a16="http://schemas.microsoft.com/office/drawing/2014/main" id="{ACBEC7FB-348B-4B2E-B3FA-A0E5F6F91103}"/>
                  </a:ext>
                </a:extLst>
              </p:cNvPr>
              <p:cNvSpPr>
                <a:spLocks noChangeShapeType="1"/>
              </p:cNvSpPr>
              <p:nvPr/>
            </p:nvSpPr>
            <p:spPr bwMode="auto">
              <a:xfrm>
                <a:off x="2290" y="2886"/>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0" name="Line 12">
                <a:extLst>
                  <a:ext uri="{FF2B5EF4-FFF2-40B4-BE49-F238E27FC236}">
                    <a16:creationId xmlns:a16="http://schemas.microsoft.com/office/drawing/2014/main" id="{291A401A-D72B-4DFE-B2AC-62EC43B2C6AE}"/>
                  </a:ext>
                </a:extLst>
              </p:cNvPr>
              <p:cNvSpPr>
                <a:spLocks noChangeShapeType="1"/>
              </p:cNvSpPr>
              <p:nvPr/>
            </p:nvSpPr>
            <p:spPr bwMode="auto">
              <a:xfrm>
                <a:off x="2290" y="2659"/>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1" name="Line 13">
                <a:extLst>
                  <a:ext uri="{FF2B5EF4-FFF2-40B4-BE49-F238E27FC236}">
                    <a16:creationId xmlns:a16="http://schemas.microsoft.com/office/drawing/2014/main" id="{846C2201-3D2F-4143-AFDA-AAD6B3EA5C8E}"/>
                  </a:ext>
                </a:extLst>
              </p:cNvPr>
              <p:cNvSpPr>
                <a:spLocks noChangeShapeType="1"/>
              </p:cNvSpPr>
              <p:nvPr/>
            </p:nvSpPr>
            <p:spPr bwMode="auto">
              <a:xfrm>
                <a:off x="2290" y="2432"/>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2" name="Line 14">
                <a:extLst>
                  <a:ext uri="{FF2B5EF4-FFF2-40B4-BE49-F238E27FC236}">
                    <a16:creationId xmlns:a16="http://schemas.microsoft.com/office/drawing/2014/main" id="{4431AC91-C8D1-451A-88EA-DE4D3E6D760E}"/>
                  </a:ext>
                </a:extLst>
              </p:cNvPr>
              <p:cNvSpPr>
                <a:spLocks noChangeShapeType="1"/>
              </p:cNvSpPr>
              <p:nvPr/>
            </p:nvSpPr>
            <p:spPr bwMode="auto">
              <a:xfrm>
                <a:off x="2290" y="220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3" name="Line 15">
                <a:extLst>
                  <a:ext uri="{FF2B5EF4-FFF2-40B4-BE49-F238E27FC236}">
                    <a16:creationId xmlns:a16="http://schemas.microsoft.com/office/drawing/2014/main" id="{A5E3FD60-CE2A-4A37-BAB6-90785A0D5DCC}"/>
                  </a:ext>
                </a:extLst>
              </p:cNvPr>
              <p:cNvSpPr>
                <a:spLocks noChangeShapeType="1"/>
              </p:cNvSpPr>
              <p:nvPr/>
            </p:nvSpPr>
            <p:spPr bwMode="auto">
              <a:xfrm>
                <a:off x="2290" y="1978"/>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4" name="Line 16">
                <a:extLst>
                  <a:ext uri="{FF2B5EF4-FFF2-40B4-BE49-F238E27FC236}">
                    <a16:creationId xmlns:a16="http://schemas.microsoft.com/office/drawing/2014/main" id="{6B370D19-0A2D-49B5-9D21-59C9DC5D319D}"/>
                  </a:ext>
                </a:extLst>
              </p:cNvPr>
              <p:cNvSpPr>
                <a:spLocks noChangeShapeType="1"/>
              </p:cNvSpPr>
              <p:nvPr/>
            </p:nvSpPr>
            <p:spPr bwMode="auto">
              <a:xfrm>
                <a:off x="2290" y="1752"/>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5" name="Line 17">
                <a:extLst>
                  <a:ext uri="{FF2B5EF4-FFF2-40B4-BE49-F238E27FC236}">
                    <a16:creationId xmlns:a16="http://schemas.microsoft.com/office/drawing/2014/main" id="{9CD8132B-7F21-45CF-9DAC-DD35264C99D7}"/>
                  </a:ext>
                </a:extLst>
              </p:cNvPr>
              <p:cNvSpPr>
                <a:spLocks noChangeShapeType="1"/>
              </p:cNvSpPr>
              <p:nvPr/>
            </p:nvSpPr>
            <p:spPr bwMode="auto">
              <a:xfrm>
                <a:off x="2290" y="152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6" name="Line 18">
                <a:extLst>
                  <a:ext uri="{FF2B5EF4-FFF2-40B4-BE49-F238E27FC236}">
                    <a16:creationId xmlns:a16="http://schemas.microsoft.com/office/drawing/2014/main" id="{E3DA526F-53D4-4579-86FF-44BED5A8E15C}"/>
                  </a:ext>
                </a:extLst>
              </p:cNvPr>
              <p:cNvSpPr>
                <a:spLocks noChangeShapeType="1"/>
              </p:cNvSpPr>
              <p:nvPr/>
            </p:nvSpPr>
            <p:spPr bwMode="auto">
              <a:xfrm>
                <a:off x="2290" y="1298"/>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587" name="Line 19">
                <a:extLst>
                  <a:ext uri="{FF2B5EF4-FFF2-40B4-BE49-F238E27FC236}">
                    <a16:creationId xmlns:a16="http://schemas.microsoft.com/office/drawing/2014/main" id="{CFADEA62-DEDA-4DA4-B05C-679740545B2F}"/>
                  </a:ext>
                </a:extLst>
              </p:cNvPr>
              <p:cNvSpPr>
                <a:spLocks noChangeShapeType="1"/>
              </p:cNvSpPr>
              <p:nvPr/>
            </p:nvSpPr>
            <p:spPr bwMode="auto">
              <a:xfrm>
                <a:off x="2290" y="1071"/>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grpSp>
          <p:nvGrpSpPr>
            <p:cNvPr id="23561" name="Group 20">
              <a:extLst>
                <a:ext uri="{FF2B5EF4-FFF2-40B4-BE49-F238E27FC236}">
                  <a16:creationId xmlns:a16="http://schemas.microsoft.com/office/drawing/2014/main" id="{2F02A3AB-C250-45FB-8531-B50506CCC8C9}"/>
                </a:ext>
              </a:extLst>
            </p:cNvPr>
            <p:cNvGrpSpPr>
              <a:grpSpLocks/>
            </p:cNvGrpSpPr>
            <p:nvPr/>
          </p:nvGrpSpPr>
          <p:grpSpPr bwMode="auto">
            <a:xfrm>
              <a:off x="3822" y="1371"/>
              <a:ext cx="221" cy="2733"/>
              <a:chOff x="5412" y="1221"/>
              <a:chExt cx="221" cy="2733"/>
            </a:xfrm>
          </p:grpSpPr>
          <p:sp>
            <p:nvSpPr>
              <p:cNvPr id="23563" name="Text Box 21">
                <a:extLst>
                  <a:ext uri="{FF2B5EF4-FFF2-40B4-BE49-F238E27FC236}">
                    <a16:creationId xmlns:a16="http://schemas.microsoft.com/office/drawing/2014/main" id="{E36CC556-E1D1-428B-AA21-A9970EE0D64A}"/>
                  </a:ext>
                </a:extLst>
              </p:cNvPr>
              <p:cNvSpPr txBox="1">
                <a:spLocks noChangeArrowheads="1"/>
              </p:cNvSpPr>
              <p:nvPr/>
            </p:nvSpPr>
            <p:spPr bwMode="auto">
              <a:xfrm>
                <a:off x="5412" y="1221"/>
                <a:ext cx="2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6</a:t>
                </a:r>
              </a:p>
            </p:txBody>
          </p:sp>
          <p:sp>
            <p:nvSpPr>
              <p:cNvPr id="23564" name="Text Box 22">
                <a:extLst>
                  <a:ext uri="{FF2B5EF4-FFF2-40B4-BE49-F238E27FC236}">
                    <a16:creationId xmlns:a16="http://schemas.microsoft.com/office/drawing/2014/main" id="{D2EBDE81-967A-4BD1-AD2F-88B882EFC155}"/>
                  </a:ext>
                </a:extLst>
              </p:cNvPr>
              <p:cNvSpPr txBox="1">
                <a:spLocks noChangeArrowheads="1"/>
              </p:cNvSpPr>
              <p:nvPr/>
            </p:nvSpPr>
            <p:spPr bwMode="auto">
              <a:xfrm>
                <a:off x="5412" y="1439"/>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Arial" panose="020B0604020202020204" pitchFamily="34" charset="0"/>
                </a:endParaRPr>
              </a:p>
            </p:txBody>
          </p:sp>
          <p:sp>
            <p:nvSpPr>
              <p:cNvPr id="23565" name="Text Box 23">
                <a:extLst>
                  <a:ext uri="{FF2B5EF4-FFF2-40B4-BE49-F238E27FC236}">
                    <a16:creationId xmlns:a16="http://schemas.microsoft.com/office/drawing/2014/main" id="{C1914221-3B12-4106-899E-B7BAB9547A2B}"/>
                  </a:ext>
                </a:extLst>
              </p:cNvPr>
              <p:cNvSpPr txBox="1">
                <a:spLocks noChangeArrowheads="1"/>
              </p:cNvSpPr>
              <p:nvPr/>
            </p:nvSpPr>
            <p:spPr bwMode="auto">
              <a:xfrm>
                <a:off x="5412" y="1675"/>
                <a:ext cx="2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23566" name="Text Box 24">
                <a:extLst>
                  <a:ext uri="{FF2B5EF4-FFF2-40B4-BE49-F238E27FC236}">
                    <a16:creationId xmlns:a16="http://schemas.microsoft.com/office/drawing/2014/main" id="{DA1838F8-CE77-4AE3-AF48-287B6196D376}"/>
                  </a:ext>
                </a:extLst>
              </p:cNvPr>
              <p:cNvSpPr txBox="1">
                <a:spLocks noChangeArrowheads="1"/>
              </p:cNvSpPr>
              <p:nvPr/>
            </p:nvSpPr>
            <p:spPr bwMode="auto">
              <a:xfrm>
                <a:off x="5412" y="1893"/>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Arial" panose="020B0604020202020204" pitchFamily="34" charset="0"/>
                </a:endParaRPr>
              </a:p>
            </p:txBody>
          </p:sp>
          <p:sp>
            <p:nvSpPr>
              <p:cNvPr id="23567" name="Text Box 25">
                <a:extLst>
                  <a:ext uri="{FF2B5EF4-FFF2-40B4-BE49-F238E27FC236}">
                    <a16:creationId xmlns:a16="http://schemas.microsoft.com/office/drawing/2014/main" id="{86731F75-61CC-4E8A-BABE-879B10146DE4}"/>
                  </a:ext>
                </a:extLst>
              </p:cNvPr>
              <p:cNvSpPr txBox="1">
                <a:spLocks noChangeArrowheads="1"/>
              </p:cNvSpPr>
              <p:nvPr/>
            </p:nvSpPr>
            <p:spPr bwMode="auto">
              <a:xfrm>
                <a:off x="5412" y="2129"/>
                <a:ext cx="2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4</a:t>
                </a:r>
              </a:p>
            </p:txBody>
          </p:sp>
          <p:sp>
            <p:nvSpPr>
              <p:cNvPr id="23568" name="Text Box 26">
                <a:extLst>
                  <a:ext uri="{FF2B5EF4-FFF2-40B4-BE49-F238E27FC236}">
                    <a16:creationId xmlns:a16="http://schemas.microsoft.com/office/drawing/2014/main" id="{842F1C76-5B85-4FAB-BB8F-58DF4E4CAFEE}"/>
                  </a:ext>
                </a:extLst>
              </p:cNvPr>
              <p:cNvSpPr txBox="1">
                <a:spLocks noChangeArrowheads="1"/>
              </p:cNvSpPr>
              <p:nvPr/>
            </p:nvSpPr>
            <p:spPr bwMode="auto">
              <a:xfrm>
                <a:off x="5412" y="2347"/>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Arial" panose="020B0604020202020204" pitchFamily="34" charset="0"/>
                </a:endParaRPr>
              </a:p>
            </p:txBody>
          </p:sp>
          <p:sp>
            <p:nvSpPr>
              <p:cNvPr id="23569" name="Text Box 27">
                <a:extLst>
                  <a:ext uri="{FF2B5EF4-FFF2-40B4-BE49-F238E27FC236}">
                    <a16:creationId xmlns:a16="http://schemas.microsoft.com/office/drawing/2014/main" id="{5B4C57A9-6D20-4D5F-9971-3B0ABA227035}"/>
                  </a:ext>
                </a:extLst>
              </p:cNvPr>
              <p:cNvSpPr txBox="1">
                <a:spLocks noChangeArrowheads="1"/>
              </p:cNvSpPr>
              <p:nvPr/>
            </p:nvSpPr>
            <p:spPr bwMode="auto">
              <a:xfrm>
                <a:off x="5412" y="2583"/>
                <a:ext cx="2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3</a:t>
                </a:r>
              </a:p>
            </p:txBody>
          </p:sp>
          <p:sp>
            <p:nvSpPr>
              <p:cNvPr id="23570" name="Text Box 28">
                <a:extLst>
                  <a:ext uri="{FF2B5EF4-FFF2-40B4-BE49-F238E27FC236}">
                    <a16:creationId xmlns:a16="http://schemas.microsoft.com/office/drawing/2014/main" id="{0C2474CB-E0AB-4792-BA96-8F0DAD2F4CFF}"/>
                  </a:ext>
                </a:extLst>
              </p:cNvPr>
              <p:cNvSpPr txBox="1">
                <a:spLocks noChangeArrowheads="1"/>
              </p:cNvSpPr>
              <p:nvPr/>
            </p:nvSpPr>
            <p:spPr bwMode="auto">
              <a:xfrm>
                <a:off x="5412" y="2801"/>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Arial" panose="020B0604020202020204" pitchFamily="34" charset="0"/>
                </a:endParaRPr>
              </a:p>
            </p:txBody>
          </p:sp>
          <p:sp>
            <p:nvSpPr>
              <p:cNvPr id="23571" name="Text Box 29">
                <a:extLst>
                  <a:ext uri="{FF2B5EF4-FFF2-40B4-BE49-F238E27FC236}">
                    <a16:creationId xmlns:a16="http://schemas.microsoft.com/office/drawing/2014/main" id="{AE73DC94-E4F1-4CA6-8757-464A78110195}"/>
                  </a:ext>
                </a:extLst>
              </p:cNvPr>
              <p:cNvSpPr txBox="1">
                <a:spLocks noChangeArrowheads="1"/>
              </p:cNvSpPr>
              <p:nvPr/>
            </p:nvSpPr>
            <p:spPr bwMode="auto">
              <a:xfrm>
                <a:off x="5412" y="3037"/>
                <a:ext cx="2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23572" name="Text Box 30">
                <a:extLst>
                  <a:ext uri="{FF2B5EF4-FFF2-40B4-BE49-F238E27FC236}">
                    <a16:creationId xmlns:a16="http://schemas.microsoft.com/office/drawing/2014/main" id="{EA7F4FBB-86C4-40BF-AAE8-6788A50820D3}"/>
                  </a:ext>
                </a:extLst>
              </p:cNvPr>
              <p:cNvSpPr txBox="1">
                <a:spLocks noChangeArrowheads="1"/>
              </p:cNvSpPr>
              <p:nvPr/>
            </p:nvSpPr>
            <p:spPr bwMode="auto">
              <a:xfrm>
                <a:off x="5412" y="3255"/>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Arial" panose="020B0604020202020204" pitchFamily="34" charset="0"/>
                </a:endParaRPr>
              </a:p>
            </p:txBody>
          </p:sp>
          <p:sp>
            <p:nvSpPr>
              <p:cNvPr id="23573" name="Text Box 31">
                <a:extLst>
                  <a:ext uri="{FF2B5EF4-FFF2-40B4-BE49-F238E27FC236}">
                    <a16:creationId xmlns:a16="http://schemas.microsoft.com/office/drawing/2014/main" id="{CBBCF155-B9A0-4EBD-9FBA-AFE0B4B20C9D}"/>
                  </a:ext>
                </a:extLst>
              </p:cNvPr>
              <p:cNvSpPr txBox="1">
                <a:spLocks noChangeArrowheads="1"/>
              </p:cNvSpPr>
              <p:nvPr/>
            </p:nvSpPr>
            <p:spPr bwMode="auto">
              <a:xfrm>
                <a:off x="5412" y="3491"/>
                <a:ext cx="2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1</a:t>
                </a:r>
              </a:p>
            </p:txBody>
          </p:sp>
          <p:sp>
            <p:nvSpPr>
              <p:cNvPr id="23574" name="Text Box 32">
                <a:extLst>
                  <a:ext uri="{FF2B5EF4-FFF2-40B4-BE49-F238E27FC236}">
                    <a16:creationId xmlns:a16="http://schemas.microsoft.com/office/drawing/2014/main" id="{41A344CF-FC9A-46F4-A4CE-016F244D07D4}"/>
                  </a:ext>
                </a:extLst>
              </p:cNvPr>
              <p:cNvSpPr txBox="1">
                <a:spLocks noChangeArrowheads="1"/>
              </p:cNvSpPr>
              <p:nvPr/>
            </p:nvSpPr>
            <p:spPr bwMode="auto">
              <a:xfrm>
                <a:off x="5412" y="3709"/>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Arial" panose="020B0604020202020204" pitchFamily="34" charset="0"/>
                </a:endParaRPr>
              </a:p>
            </p:txBody>
          </p:sp>
        </p:grpSp>
        <p:sp>
          <p:nvSpPr>
            <p:cNvPr id="23562" name="Text Box 33">
              <a:extLst>
                <a:ext uri="{FF2B5EF4-FFF2-40B4-BE49-F238E27FC236}">
                  <a16:creationId xmlns:a16="http://schemas.microsoft.com/office/drawing/2014/main" id="{81E32723-20BC-4035-B905-2E3CB7347D46}"/>
                </a:ext>
              </a:extLst>
            </p:cNvPr>
            <p:cNvSpPr txBox="1">
              <a:spLocks noChangeArrowheads="1"/>
            </p:cNvSpPr>
            <p:nvPr/>
          </p:nvSpPr>
          <p:spPr bwMode="auto">
            <a:xfrm>
              <a:off x="3790" y="649"/>
              <a:ext cx="275"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5000"/>
                </a:lnSpc>
                <a:spcBef>
                  <a:spcPct val="0"/>
                </a:spcBef>
                <a:buFontTx/>
                <a:buNone/>
              </a:pPr>
              <a:r>
                <a:rPr lang="zh-CN" altLang="en-US" sz="2000" b="1">
                  <a:solidFill>
                    <a:srgbClr val="FF0000"/>
                  </a:solidFill>
                  <a:latin typeface="Arial" panose="020B0604020202020204" pitchFamily="34" charset="0"/>
                  <a:ea typeface="黑体" panose="02010609060101010101" pitchFamily="49" charset="-122"/>
                </a:rPr>
                <a:t>剩</a:t>
              </a:r>
              <a:br>
                <a:rPr lang="zh-CN" altLang="en-US" sz="2000" b="1">
                  <a:solidFill>
                    <a:srgbClr val="FF0000"/>
                  </a:solidFill>
                  <a:latin typeface="Arial" panose="020B0604020202020204" pitchFamily="34" charset="0"/>
                  <a:ea typeface="黑体" panose="02010609060101010101" pitchFamily="49" charset="-122"/>
                </a:rPr>
              </a:br>
              <a:r>
                <a:rPr lang="zh-CN" altLang="en-US" sz="2000" b="1">
                  <a:solidFill>
                    <a:srgbClr val="FF0000"/>
                  </a:solidFill>
                  <a:latin typeface="Arial" panose="020B0604020202020204" pitchFamily="34" charset="0"/>
                  <a:ea typeface="黑体" panose="02010609060101010101" pitchFamily="49" charset="-122"/>
                </a:rPr>
                <a:t>余</a:t>
              </a:r>
              <a:br>
                <a:rPr lang="zh-CN" altLang="en-US" sz="2000" b="1">
                  <a:solidFill>
                    <a:srgbClr val="FF0000"/>
                  </a:solidFill>
                  <a:latin typeface="Arial" panose="020B0604020202020204" pitchFamily="34" charset="0"/>
                  <a:ea typeface="黑体" panose="02010609060101010101" pitchFamily="49" charset="-122"/>
                </a:rPr>
              </a:br>
              <a:r>
                <a:rPr lang="zh-CN" altLang="en-US" sz="2000" b="1">
                  <a:solidFill>
                    <a:srgbClr val="FF0000"/>
                  </a:solidFill>
                  <a:latin typeface="Arial" panose="020B0604020202020204" pitchFamily="34" charset="0"/>
                  <a:ea typeface="黑体" panose="02010609060101010101" pitchFamily="49" charset="-122"/>
                </a:rPr>
                <a:t>时</a:t>
              </a:r>
              <a:br>
                <a:rPr lang="zh-CN" altLang="en-US" sz="2000" b="1">
                  <a:solidFill>
                    <a:srgbClr val="FF0000"/>
                  </a:solidFill>
                  <a:latin typeface="Arial" panose="020B0604020202020204" pitchFamily="34" charset="0"/>
                  <a:ea typeface="黑体" panose="02010609060101010101" pitchFamily="49" charset="-122"/>
                </a:rPr>
              </a:br>
              <a:r>
                <a:rPr lang="zh-CN" altLang="en-US" sz="2000" b="1">
                  <a:solidFill>
                    <a:srgbClr val="FF0000"/>
                  </a:solidFill>
                  <a:latin typeface="Arial" panose="020B0604020202020204" pitchFamily="34" charset="0"/>
                  <a:ea typeface="黑体" panose="02010609060101010101" pitchFamily="49" charset="-122"/>
                </a:rPr>
                <a:t>间</a:t>
              </a:r>
            </a:p>
          </p:txBody>
        </p:sp>
      </p:grpSp>
      <p:sp>
        <p:nvSpPr>
          <p:cNvPr id="36" name="AutoShape 35">
            <a:extLst>
              <a:ext uri="{FF2B5EF4-FFF2-40B4-BE49-F238E27FC236}">
                <a16:creationId xmlns:a16="http://schemas.microsoft.com/office/drawing/2014/main" id="{EF2F70BC-7630-4BBF-B537-A221319ACC1B}"/>
              </a:ext>
            </a:extLst>
          </p:cNvPr>
          <p:cNvSpPr>
            <a:spLocks noChangeArrowheads="1"/>
          </p:cNvSpPr>
          <p:nvPr/>
        </p:nvSpPr>
        <p:spPr bwMode="auto">
          <a:xfrm>
            <a:off x="4953000" y="4191001"/>
            <a:ext cx="5615517" cy="2087033"/>
          </a:xfrm>
          <a:prstGeom prst="irregularSeal2">
            <a:avLst/>
          </a:prstGeom>
          <a:solidFill>
            <a:srgbClr val="FF0000"/>
          </a:solidFill>
          <a:ln w="9525">
            <a:solidFill>
              <a:schemeClr val="tx1"/>
            </a:solidFill>
            <a:miter lim="800000"/>
          </a:ln>
          <a:effectLst>
            <a:outerShdw dist="107763" dir="18900000" algn="ctr" rotWithShape="0">
              <a:schemeClr val="tx1"/>
            </a:outerShdw>
          </a:effectLst>
        </p:spPr>
        <p:txBody>
          <a:bodyPr wrap="none" lIns="91440" tIns="45720" rIns="91440" bIns="45720" anchor="ctr"/>
          <a:lstStyle/>
          <a:p>
            <a:pPr algn="ctr" eaLnBrk="1" hangingPunct="1">
              <a:defRPr/>
            </a:pPr>
            <a:r>
              <a:rPr lang="zh-CN" altLang="en-US" sz="4400" b="1" dirty="0">
                <a:solidFill>
                  <a:srgbClr val="FFFF00"/>
                </a:solidFill>
                <a:effectLst>
                  <a:outerShdw blurRad="38100" dist="38100" dir="2700000" algn="tl">
                    <a:srgbClr val="000000"/>
                  </a:outerShdw>
                </a:effectLst>
                <a:ea typeface="黑体" panose="02010609060101010101" pitchFamily="49" charset="-122"/>
              </a:rPr>
              <a:t>时间到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1" fill="hold" grpId="0" nodeType="withEffect">
                                  <p:stCondLst>
                                    <p:cond delay="0"/>
                                  </p:stCondLst>
                                  <p:childTnLst>
                                    <p:animEffect transition="out" filter="wipe(up)">
                                      <p:cBhvr>
                                        <p:cTn id="6" dur="300000"/>
                                        <p:tgtEl>
                                          <p:spTgt spid="4"/>
                                        </p:tgtEl>
                                      </p:cBhvr>
                                    </p:animEffect>
                                    <p:set>
                                      <p:cBhvr>
                                        <p:cTn id="7" dur="1" fill="hold">
                                          <p:stCondLst>
                                            <p:cond delay="299999"/>
                                          </p:stCondLst>
                                        </p:cTn>
                                        <p:tgtEl>
                                          <p:spTgt spid="4"/>
                                        </p:tgtEl>
                                        <p:attrNameLst>
                                          <p:attrName>style.visibility</p:attrName>
                                        </p:attrNameLst>
                                      </p:cBhvr>
                                      <p:to>
                                        <p:strVal val="hidden"/>
                                      </p:to>
                                    </p:set>
                                  </p:childTnLst>
                                </p:cTn>
                              </p:par>
                            </p:childTnLst>
                          </p:cTn>
                        </p:par>
                        <p:par>
                          <p:cTn id="8" fill="hold" nodeType="afterGroup">
                            <p:stCondLst>
                              <p:cond delay="300000"/>
                            </p:stCondLst>
                            <p:childTnLst>
                              <p:par>
                                <p:cTn id="9" presetID="23" presetClass="entr" presetSubtype="16"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ppt_w</p:attrName>
                                        </p:attrNameLst>
                                      </p:cBhvr>
                                      <p:tavLst>
                                        <p:tav tm="0">
                                          <p:val>
                                            <p:fltVal val="0"/>
                                          </p:val>
                                        </p:tav>
                                        <p:tav tm="100000">
                                          <p:val>
                                            <p:strVal val="#ppt_w"/>
                                          </p:val>
                                        </p:tav>
                                      </p:tavLst>
                                    </p:anim>
                                    <p:anim calcmode="lin" valueType="num">
                                      <p:cBhvr>
                                        <p:cTn id="12" dur="500" fill="hold"/>
                                        <p:tgtEl>
                                          <p:spTgt spid="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65F76-1AAA-4299-AACE-BE98D3D1FECB}"/>
              </a:ext>
            </a:extLst>
          </p:cNvPr>
          <p:cNvSpPr txBox="1">
            <a:spLocks noChangeArrowheads="1"/>
          </p:cNvSpPr>
          <p:nvPr/>
        </p:nvSpPr>
        <p:spPr bwMode="auto">
          <a:xfrm>
            <a:off x="0" y="67734"/>
            <a:ext cx="12048067" cy="4862613"/>
          </a:xfrm>
          <a:prstGeom prst="rect">
            <a:avLst/>
          </a:prstGeom>
          <a:noFill/>
          <a:ln w="9525">
            <a:noFill/>
            <a:miter lim="800000"/>
            <a:headEnd/>
            <a:tailEnd/>
          </a:ln>
        </p:spPr>
        <p:txBody>
          <a:bodyPr>
            <a:spAutoFit/>
          </a:bodyPr>
          <a:lstStyle/>
          <a:p>
            <a:pPr algn="just">
              <a:lnSpc>
                <a:spcPct val="120000"/>
              </a:lnSpc>
              <a:defRPr/>
            </a:pPr>
            <a:r>
              <a:rPr lang="zh-CN" altLang="zh-CN" sz="3733" dirty="0"/>
              <a:t>阅读材料，完成下列要求。</a:t>
            </a:r>
            <a:endParaRPr lang="en-US" altLang="zh-CN" sz="3733" dirty="0"/>
          </a:p>
          <a:p>
            <a:pPr algn="just">
              <a:lnSpc>
                <a:spcPct val="120000"/>
              </a:lnSpc>
              <a:defRPr/>
            </a:pPr>
            <a:r>
              <a:rPr lang="zh-CN" altLang="zh-CN" sz="3733" b="1" kern="100" dirty="0">
                <a:latin typeface="Times New Roman"/>
                <a:ea typeface="黑体"/>
                <a:cs typeface="黑体"/>
              </a:rPr>
              <a:t>材料一</a:t>
            </a:r>
            <a:r>
              <a:rPr lang="zh-CN" altLang="zh-CN" sz="3733" b="1" kern="100" dirty="0">
                <a:latin typeface="Times New Roman"/>
                <a:ea typeface="楷体"/>
                <a:cs typeface="楷体"/>
              </a:rPr>
              <a:t>“</a:t>
            </a:r>
            <a:r>
              <a:rPr lang="en-US" altLang="zh-CN" sz="3733" b="1" kern="100" dirty="0">
                <a:latin typeface="Times New Roman"/>
                <a:ea typeface="楷体"/>
                <a:cs typeface="楷体"/>
              </a:rPr>
              <a:t>1840</a:t>
            </a:r>
            <a:r>
              <a:rPr lang="zh-CN" altLang="zh-CN" sz="3733" b="1" kern="100" dirty="0">
                <a:latin typeface="Times New Roman"/>
                <a:ea typeface="楷体"/>
                <a:cs typeface="楷体"/>
              </a:rPr>
              <a:t>年以前是我们对人家不公正，</a:t>
            </a:r>
            <a:r>
              <a:rPr lang="en-US" altLang="zh-CN" sz="3733" b="1" kern="100" dirty="0">
                <a:latin typeface="Times New Roman"/>
                <a:ea typeface="楷体"/>
                <a:cs typeface="楷体"/>
              </a:rPr>
              <a:t>1840</a:t>
            </a:r>
            <a:r>
              <a:rPr lang="zh-CN" altLang="zh-CN" sz="3733" b="1" kern="100" dirty="0">
                <a:latin typeface="Times New Roman"/>
                <a:ea typeface="楷体"/>
                <a:cs typeface="楷体"/>
              </a:rPr>
              <a:t>年以后是人家对我们不公正。”</a:t>
            </a:r>
            <a:endParaRPr lang="en-US" altLang="zh-CN" sz="3733" b="1" kern="100" dirty="0">
              <a:latin typeface="Times New Roman"/>
              <a:ea typeface="楷体"/>
              <a:cs typeface="楷体"/>
            </a:endParaRPr>
          </a:p>
          <a:p>
            <a:pPr algn="r">
              <a:lnSpc>
                <a:spcPct val="120000"/>
              </a:lnSpc>
              <a:defRPr/>
            </a:pPr>
            <a:r>
              <a:rPr lang="zh-CN" altLang="zh-CN" sz="3733" b="1" kern="100" dirty="0">
                <a:latin typeface="Times New Roman"/>
                <a:ea typeface="楷体"/>
                <a:cs typeface="楷体"/>
              </a:rPr>
              <a:t>——蒋廷黻在《中国近代史》</a:t>
            </a:r>
            <a:endParaRPr lang="en-US" altLang="zh-CN" sz="3733" b="1" kern="100" dirty="0">
              <a:latin typeface="Times New Roman"/>
              <a:ea typeface="楷体"/>
              <a:cs typeface="楷体"/>
            </a:endParaRPr>
          </a:p>
          <a:p>
            <a:pPr>
              <a:lnSpc>
                <a:spcPct val="120000"/>
              </a:lnSpc>
              <a:defRPr/>
            </a:pPr>
            <a:r>
              <a:rPr lang="en-US" altLang="zh-CN" sz="3733" b="1" kern="100" dirty="0">
                <a:latin typeface="宋体"/>
                <a:ea typeface="宋体"/>
                <a:cs typeface="宋体"/>
              </a:rPr>
              <a:t>(1)</a:t>
            </a:r>
            <a:r>
              <a:rPr lang="zh-CN" altLang="zh-CN" sz="3733" b="1" kern="100" dirty="0">
                <a:latin typeface="Times New Roman"/>
                <a:ea typeface="宋体"/>
                <a:cs typeface="宋体"/>
              </a:rPr>
              <a:t>材料一中“</a:t>
            </a:r>
            <a:r>
              <a:rPr lang="en-US" altLang="zh-CN" sz="3733" b="1" kern="100" dirty="0">
                <a:latin typeface="楷体"/>
                <a:ea typeface="宋体"/>
                <a:cs typeface="楷体"/>
              </a:rPr>
              <a:t>1840</a:t>
            </a:r>
            <a:r>
              <a:rPr lang="zh-CN" altLang="zh-CN" sz="3733" b="1" kern="100" dirty="0">
                <a:latin typeface="Times New Roman"/>
                <a:ea typeface="楷体"/>
                <a:cs typeface="楷体"/>
              </a:rPr>
              <a:t>年以前不公正</a:t>
            </a:r>
            <a:r>
              <a:rPr lang="zh-CN" altLang="zh-CN" sz="3733" b="1" kern="100" dirty="0">
                <a:latin typeface="Times New Roman"/>
                <a:ea typeface="宋体"/>
                <a:cs typeface="宋体"/>
              </a:rPr>
              <a:t>”主要是</a:t>
            </a:r>
            <a:r>
              <a:rPr lang="zh-CN" altLang="en-US" sz="3733" b="1" kern="100" dirty="0">
                <a:latin typeface="Times New Roman"/>
                <a:ea typeface="宋体"/>
                <a:cs typeface="宋体"/>
              </a:rPr>
              <a:t>因为</a:t>
            </a:r>
            <a:r>
              <a:rPr lang="zh-CN" altLang="zh-CN" sz="3733" b="1" kern="100" dirty="0">
                <a:latin typeface="Times New Roman"/>
                <a:ea typeface="宋体"/>
                <a:cs typeface="宋体"/>
              </a:rPr>
              <a:t>中国</a:t>
            </a:r>
            <a:r>
              <a:rPr lang="zh-CN" altLang="en-US" sz="3733" b="1" kern="100" dirty="0">
                <a:latin typeface="Times New Roman"/>
                <a:ea typeface="宋体"/>
                <a:cs typeface="宋体"/>
              </a:rPr>
              <a:t>当时的</a:t>
            </a:r>
            <a:r>
              <a:rPr lang="zh-CN" altLang="zh-CN" sz="3733" b="1" kern="100" dirty="0">
                <a:latin typeface="Times New Roman"/>
                <a:ea typeface="宋体"/>
                <a:cs typeface="宋体"/>
              </a:rPr>
              <a:t>哪一</a:t>
            </a:r>
            <a:r>
              <a:rPr lang="zh-CN" altLang="en-US" sz="3733" b="1" kern="100" dirty="0">
                <a:latin typeface="Times New Roman"/>
                <a:ea typeface="宋体"/>
                <a:cs typeface="宋体"/>
              </a:rPr>
              <a:t>外交</a:t>
            </a:r>
            <a:r>
              <a:rPr lang="zh-CN" altLang="zh-CN" sz="3733" b="1" kern="100" dirty="0">
                <a:latin typeface="Times New Roman"/>
                <a:ea typeface="宋体"/>
                <a:cs typeface="宋体"/>
              </a:rPr>
              <a:t>政策造成的？这种状态是</a:t>
            </a:r>
            <a:r>
              <a:rPr lang="zh-CN" altLang="en-US" sz="3733" b="1" kern="100" dirty="0">
                <a:latin typeface="Times New Roman"/>
                <a:ea typeface="宋体"/>
                <a:cs typeface="宋体"/>
              </a:rPr>
              <a:t>在哪一战争之后</a:t>
            </a:r>
            <a:r>
              <a:rPr lang="zh-CN" altLang="zh-CN" sz="3733" b="1" kern="100" dirty="0">
                <a:latin typeface="Times New Roman"/>
                <a:ea typeface="宋体"/>
                <a:cs typeface="宋体"/>
              </a:rPr>
              <a:t>被打破的</a:t>
            </a:r>
            <a:r>
              <a:rPr lang="en-US" altLang="zh-CN" sz="3733" b="1" kern="100" dirty="0">
                <a:latin typeface="Times New Roman"/>
                <a:ea typeface="宋体"/>
                <a:cs typeface="宋体"/>
              </a:rPr>
              <a:t>?</a:t>
            </a:r>
            <a:r>
              <a:rPr lang="en-US" altLang="zh-CN" sz="3733" b="1" kern="100" dirty="0">
                <a:latin typeface="楷体"/>
                <a:ea typeface="宋体"/>
                <a:cs typeface="楷体"/>
              </a:rPr>
              <a:t> </a:t>
            </a:r>
            <a:r>
              <a:rPr lang="zh-CN" altLang="zh-CN" sz="3733" b="1" kern="100" dirty="0">
                <a:latin typeface="Times New Roman"/>
                <a:ea typeface="楷体"/>
                <a:cs typeface="楷体"/>
              </a:rPr>
              <a:t>“</a:t>
            </a:r>
            <a:r>
              <a:rPr lang="en-US" altLang="zh-CN" sz="3733" b="1" kern="100" dirty="0">
                <a:latin typeface="Times New Roman"/>
                <a:ea typeface="楷体"/>
                <a:cs typeface="楷体"/>
              </a:rPr>
              <a:t>1840</a:t>
            </a:r>
            <a:r>
              <a:rPr lang="zh-CN" altLang="zh-CN" sz="3733" b="1" kern="100" dirty="0">
                <a:latin typeface="Times New Roman"/>
                <a:ea typeface="楷体"/>
                <a:cs typeface="楷体"/>
              </a:rPr>
              <a:t>年以后不公正”</a:t>
            </a:r>
            <a:r>
              <a:rPr lang="zh-CN" altLang="zh-CN" sz="3733" b="1" kern="100" dirty="0">
                <a:latin typeface="Times New Roman"/>
                <a:ea typeface="宋体"/>
                <a:cs typeface="宋体"/>
              </a:rPr>
              <a:t>指的是哪一条约的签订？</a:t>
            </a:r>
            <a:endParaRPr lang="zh-CN" altLang="en-US" sz="3733" b="1" dirty="0"/>
          </a:p>
        </p:txBody>
      </p:sp>
      <p:cxnSp>
        <p:nvCxnSpPr>
          <p:cNvPr id="5" name="直接连接符 4">
            <a:extLst>
              <a:ext uri="{FF2B5EF4-FFF2-40B4-BE49-F238E27FC236}">
                <a16:creationId xmlns:a16="http://schemas.microsoft.com/office/drawing/2014/main" id="{F444B207-CE38-451C-9421-DE76E6C81D98}"/>
              </a:ext>
            </a:extLst>
          </p:cNvPr>
          <p:cNvCxnSpPr/>
          <p:nvPr/>
        </p:nvCxnSpPr>
        <p:spPr>
          <a:xfrm>
            <a:off x="334433" y="4197351"/>
            <a:ext cx="4191000" cy="2116"/>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a:extLst>
              <a:ext uri="{FF2B5EF4-FFF2-40B4-BE49-F238E27FC236}">
                <a16:creationId xmlns:a16="http://schemas.microsoft.com/office/drawing/2014/main" id="{BE726ACE-588B-4628-9FEB-E80596B69908}"/>
              </a:ext>
            </a:extLst>
          </p:cNvPr>
          <p:cNvCxnSpPr/>
          <p:nvPr/>
        </p:nvCxnSpPr>
        <p:spPr>
          <a:xfrm>
            <a:off x="7152217" y="4197351"/>
            <a:ext cx="4191000" cy="2116"/>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a:extLst>
              <a:ext uri="{FF2B5EF4-FFF2-40B4-BE49-F238E27FC236}">
                <a16:creationId xmlns:a16="http://schemas.microsoft.com/office/drawing/2014/main" id="{1E7D529C-190A-42E5-B547-34F4F4367974}"/>
              </a:ext>
            </a:extLst>
          </p:cNvPr>
          <p:cNvCxnSpPr/>
          <p:nvPr/>
        </p:nvCxnSpPr>
        <p:spPr>
          <a:xfrm>
            <a:off x="7440084" y="4868334"/>
            <a:ext cx="2751667" cy="2117"/>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a:extLst>
              <a:ext uri="{FF2B5EF4-FFF2-40B4-BE49-F238E27FC236}">
                <a16:creationId xmlns:a16="http://schemas.microsoft.com/office/drawing/2014/main" id="{1DBE9B6E-B660-493D-B330-5A895F020D61}"/>
              </a:ext>
            </a:extLst>
          </p:cNvPr>
          <p:cNvCxnSpPr/>
          <p:nvPr/>
        </p:nvCxnSpPr>
        <p:spPr>
          <a:xfrm>
            <a:off x="1678518" y="1411817"/>
            <a:ext cx="29781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a:extLst>
              <a:ext uri="{FF2B5EF4-FFF2-40B4-BE49-F238E27FC236}">
                <a16:creationId xmlns:a16="http://schemas.microsoft.com/office/drawing/2014/main" id="{323E8A55-7682-4E4E-B5B4-347CA62462D1}"/>
              </a:ext>
            </a:extLst>
          </p:cNvPr>
          <p:cNvCxnSpPr/>
          <p:nvPr/>
        </p:nvCxnSpPr>
        <p:spPr>
          <a:xfrm>
            <a:off x="9552518" y="1411818"/>
            <a:ext cx="2366433" cy="2116"/>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6F645D1C-EE9E-4375-B095-1C6736A8AEF5}"/>
              </a:ext>
            </a:extLst>
          </p:cNvPr>
          <p:cNvSpPr txBox="1">
            <a:spLocks noChangeArrowheads="1"/>
          </p:cNvSpPr>
          <p:nvPr/>
        </p:nvSpPr>
        <p:spPr bwMode="auto">
          <a:xfrm>
            <a:off x="762001" y="5024967"/>
            <a:ext cx="2857500" cy="173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4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政策：</a:t>
            </a: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14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战争：</a:t>
            </a: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14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条约：</a:t>
            </a:r>
          </a:p>
        </p:txBody>
      </p:sp>
      <p:sp>
        <p:nvSpPr>
          <p:cNvPr id="13" name="TextBox 12">
            <a:extLst>
              <a:ext uri="{FF2B5EF4-FFF2-40B4-BE49-F238E27FC236}">
                <a16:creationId xmlns:a16="http://schemas.microsoft.com/office/drawing/2014/main" id="{37B08AD2-F590-4E33-B776-864396D23A77}"/>
              </a:ext>
            </a:extLst>
          </p:cNvPr>
          <p:cNvSpPr txBox="1"/>
          <p:nvPr/>
        </p:nvSpPr>
        <p:spPr>
          <a:xfrm>
            <a:off x="2095500" y="4980518"/>
            <a:ext cx="4572000" cy="584775"/>
          </a:xfrm>
          <a:prstGeom prst="rect">
            <a:avLst/>
          </a:prstGeom>
          <a:noFill/>
        </p:spPr>
        <p:txBody>
          <a:bodyPr>
            <a:spAutoFit/>
          </a:bodyPr>
          <a:lstStyle/>
          <a:p>
            <a:pPr eaLnBrk="1" hangingPunct="1">
              <a:defRPr/>
            </a:pPr>
            <a:r>
              <a:rPr lang="zh-CN" altLang="en-US" sz="3200" b="1" dirty="0">
                <a:solidFill>
                  <a:srgbClr val="0000CC"/>
                </a:solidFill>
                <a:latin typeface="+mn-ea"/>
              </a:rPr>
              <a:t>闭关锁国政策</a:t>
            </a:r>
          </a:p>
        </p:txBody>
      </p:sp>
      <p:sp>
        <p:nvSpPr>
          <p:cNvPr id="14" name="TextBox 13">
            <a:extLst>
              <a:ext uri="{FF2B5EF4-FFF2-40B4-BE49-F238E27FC236}">
                <a16:creationId xmlns:a16="http://schemas.microsoft.com/office/drawing/2014/main" id="{2FAC8275-29DF-403B-ACB1-A8185EE38887}"/>
              </a:ext>
            </a:extLst>
          </p:cNvPr>
          <p:cNvSpPr txBox="1"/>
          <p:nvPr/>
        </p:nvSpPr>
        <p:spPr>
          <a:xfrm>
            <a:off x="2099733" y="5596467"/>
            <a:ext cx="4572000" cy="584775"/>
          </a:xfrm>
          <a:prstGeom prst="rect">
            <a:avLst/>
          </a:prstGeom>
          <a:noFill/>
        </p:spPr>
        <p:txBody>
          <a:bodyPr>
            <a:spAutoFit/>
          </a:bodyPr>
          <a:lstStyle/>
          <a:p>
            <a:pPr eaLnBrk="1" hangingPunct="1">
              <a:defRPr/>
            </a:pPr>
            <a:r>
              <a:rPr lang="zh-CN" altLang="en-US" sz="3200" b="1" dirty="0">
                <a:solidFill>
                  <a:srgbClr val="0000CC"/>
                </a:solidFill>
                <a:latin typeface="+mn-ea"/>
              </a:rPr>
              <a:t>鸦片战争</a:t>
            </a:r>
          </a:p>
        </p:txBody>
      </p:sp>
      <p:sp>
        <p:nvSpPr>
          <p:cNvPr id="15" name="TextBox 14">
            <a:extLst>
              <a:ext uri="{FF2B5EF4-FFF2-40B4-BE49-F238E27FC236}">
                <a16:creationId xmlns:a16="http://schemas.microsoft.com/office/drawing/2014/main" id="{0524111E-CA45-434E-AF5F-D5B967734F9B}"/>
              </a:ext>
            </a:extLst>
          </p:cNvPr>
          <p:cNvSpPr txBox="1"/>
          <p:nvPr/>
        </p:nvSpPr>
        <p:spPr>
          <a:xfrm>
            <a:off x="1968500" y="6117167"/>
            <a:ext cx="4572000" cy="584775"/>
          </a:xfrm>
          <a:prstGeom prst="rect">
            <a:avLst/>
          </a:prstGeom>
          <a:noFill/>
        </p:spPr>
        <p:txBody>
          <a:bodyPr>
            <a:spAutoFit/>
          </a:bodyPr>
          <a:lstStyle/>
          <a:p>
            <a:pPr eaLnBrk="1" hangingPunct="1">
              <a:defRPr/>
            </a:pPr>
            <a:r>
              <a:rPr lang="en-US" altLang="zh-CN" sz="3200" b="1" dirty="0">
                <a:solidFill>
                  <a:srgbClr val="0000CC"/>
                </a:solidFill>
                <a:latin typeface="+mn-ea"/>
              </a:rPr>
              <a:t>《</a:t>
            </a:r>
            <a:r>
              <a:rPr lang="zh-CN" altLang="en-US" sz="3200" b="1" dirty="0">
                <a:solidFill>
                  <a:srgbClr val="0000CC"/>
                </a:solidFill>
                <a:latin typeface="+mn-ea"/>
              </a:rPr>
              <a:t>南京条约</a:t>
            </a:r>
            <a:r>
              <a:rPr lang="en-US" altLang="zh-CN" sz="3200" b="1" dirty="0">
                <a:solidFill>
                  <a:srgbClr val="0000CC"/>
                </a:solidFill>
                <a:latin typeface="+mn-ea"/>
              </a:rPr>
              <a:t>》</a:t>
            </a:r>
            <a:endParaRPr lang="zh-CN" altLang="en-US" sz="3200" b="1" dirty="0">
              <a:solidFill>
                <a:srgbClr val="0000CC"/>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906C89-1DFB-4630-AF41-2CBD0DF2826B}"/>
              </a:ext>
            </a:extLst>
          </p:cNvPr>
          <p:cNvSpPr txBox="1">
            <a:spLocks noChangeArrowheads="1"/>
          </p:cNvSpPr>
          <p:nvPr/>
        </p:nvSpPr>
        <p:spPr bwMode="auto">
          <a:xfrm>
            <a:off x="0" y="67734"/>
            <a:ext cx="12048067" cy="4172296"/>
          </a:xfrm>
          <a:prstGeom prst="rect">
            <a:avLst/>
          </a:prstGeom>
          <a:noFill/>
          <a:ln w="9525">
            <a:noFill/>
            <a:miter lim="800000"/>
            <a:headEnd/>
            <a:tailEnd/>
          </a:ln>
        </p:spPr>
        <p:txBody>
          <a:bodyPr>
            <a:spAutoFit/>
          </a:bodyPr>
          <a:lstStyle/>
          <a:p>
            <a:pPr>
              <a:lnSpc>
                <a:spcPct val="120000"/>
              </a:lnSpc>
              <a:defRPr/>
            </a:pPr>
            <a:r>
              <a:rPr lang="zh-CN" altLang="zh-CN" sz="3200" b="1" kern="100" dirty="0">
                <a:latin typeface="Times New Roman"/>
                <a:ea typeface="黑体"/>
                <a:cs typeface="黑体"/>
              </a:rPr>
              <a:t>材料二：</a:t>
            </a:r>
            <a:r>
              <a:rPr lang="zh-CN" altLang="zh-CN" sz="3200" b="1" kern="100" dirty="0">
                <a:latin typeface="Times New Roman"/>
                <a:ea typeface="楷体"/>
                <a:cs typeface="楷体"/>
              </a:rPr>
              <a:t>英国历史学家马士说：“当中国人实行一种激烈的禁烟运动而使危机加剧的时候，战争果然就来到了；可是它并不是为了维持鸦片贸易而进行的斗争，它不过是一个持续了二十年，并且要决定东方和西方之间应有的国际和商务关系的斗争的开端。”</a:t>
            </a:r>
            <a:r>
              <a:rPr lang="en-US" altLang="zh-CN" sz="3200" b="1" kern="100" dirty="0">
                <a:latin typeface="Times New Roman"/>
                <a:ea typeface="楷体"/>
                <a:cs typeface="楷体"/>
              </a:rPr>
              <a:t>                              </a:t>
            </a:r>
          </a:p>
          <a:p>
            <a:pPr algn="r">
              <a:lnSpc>
                <a:spcPct val="120000"/>
              </a:lnSpc>
              <a:defRPr/>
            </a:pPr>
            <a:r>
              <a:rPr lang="en-US" altLang="zh-CN" sz="3200" b="1" kern="100" dirty="0">
                <a:latin typeface="Times New Roman"/>
                <a:ea typeface="楷体"/>
                <a:cs typeface="楷体"/>
              </a:rPr>
              <a:t>——</a:t>
            </a:r>
            <a:r>
              <a:rPr lang="zh-CN" altLang="zh-CN" sz="3200" b="1" kern="100" dirty="0">
                <a:latin typeface="Times New Roman"/>
                <a:ea typeface="楷体"/>
                <a:cs typeface="楷体"/>
              </a:rPr>
              <a:t>《中华帝国对外关系史》</a:t>
            </a:r>
            <a:endParaRPr lang="zh-CN" altLang="zh-CN" sz="3200" b="1" kern="100" dirty="0">
              <a:latin typeface="Times New Roman"/>
              <a:ea typeface="宋体"/>
            </a:endParaRPr>
          </a:p>
          <a:p>
            <a:pPr marL="847" algn="just">
              <a:lnSpc>
                <a:spcPct val="120000"/>
              </a:lnSpc>
              <a:defRPr/>
            </a:pPr>
            <a:r>
              <a:rPr lang="en-US" altLang="zh-CN" sz="3200" b="1" kern="100" dirty="0">
                <a:latin typeface="宋体"/>
                <a:ea typeface="宋体"/>
                <a:cs typeface="宋体"/>
              </a:rPr>
              <a:t>(2)</a:t>
            </a:r>
            <a:r>
              <a:rPr lang="zh-CN" altLang="zh-CN" sz="3200" b="1" kern="100" dirty="0">
                <a:latin typeface="Times New Roman"/>
                <a:ea typeface="宋体"/>
                <a:cs typeface="宋体"/>
              </a:rPr>
              <a:t>材料二中的“运动”和“战争”分别指的是哪一历史事件？这位英国历史学家认为这场</a:t>
            </a:r>
            <a:r>
              <a:rPr lang="zh-CN" altLang="en-US" sz="3200" b="1" kern="100" dirty="0">
                <a:latin typeface="Times New Roman"/>
                <a:ea typeface="宋体"/>
                <a:cs typeface="宋体"/>
              </a:rPr>
              <a:t>“</a:t>
            </a:r>
            <a:r>
              <a:rPr lang="zh-CN" altLang="zh-CN" sz="3200" b="1" kern="100" dirty="0">
                <a:latin typeface="Times New Roman"/>
                <a:ea typeface="宋体"/>
                <a:cs typeface="宋体"/>
              </a:rPr>
              <a:t>运动</a:t>
            </a:r>
            <a:r>
              <a:rPr lang="zh-CN" altLang="en-US" sz="3200" b="1" kern="100" dirty="0">
                <a:latin typeface="Times New Roman"/>
                <a:ea typeface="宋体"/>
                <a:cs typeface="宋体"/>
              </a:rPr>
              <a:t>”</a:t>
            </a:r>
            <a:r>
              <a:rPr lang="zh-CN" altLang="zh-CN" sz="3200" b="1" kern="100" dirty="0">
                <a:latin typeface="Times New Roman"/>
                <a:ea typeface="宋体"/>
                <a:cs typeface="宋体"/>
              </a:rPr>
              <a:t>和</a:t>
            </a:r>
            <a:r>
              <a:rPr lang="zh-CN" altLang="en-US" sz="3200" b="1" kern="100" dirty="0">
                <a:latin typeface="Times New Roman"/>
                <a:ea typeface="宋体"/>
                <a:cs typeface="宋体"/>
              </a:rPr>
              <a:t>“</a:t>
            </a:r>
            <a:r>
              <a:rPr lang="zh-CN" altLang="zh-CN" sz="3200" b="1" kern="100" dirty="0">
                <a:latin typeface="Times New Roman"/>
                <a:ea typeface="宋体"/>
                <a:cs typeface="宋体"/>
              </a:rPr>
              <a:t>战争</a:t>
            </a:r>
            <a:r>
              <a:rPr lang="zh-CN" altLang="en-US" sz="3200" b="1" kern="100" dirty="0">
                <a:latin typeface="Times New Roman"/>
                <a:ea typeface="宋体"/>
                <a:cs typeface="宋体"/>
              </a:rPr>
              <a:t>”</a:t>
            </a:r>
            <a:r>
              <a:rPr lang="zh-CN" altLang="zh-CN" sz="3200" b="1" kern="100" dirty="0">
                <a:latin typeface="Times New Roman"/>
                <a:ea typeface="宋体"/>
                <a:cs typeface="宋体"/>
              </a:rPr>
              <a:t>之间的关系是什么？</a:t>
            </a:r>
            <a:endParaRPr lang="zh-CN" altLang="zh-CN" sz="3200" b="1" kern="100" dirty="0">
              <a:latin typeface="Times New Roman"/>
              <a:ea typeface="宋体"/>
            </a:endParaRPr>
          </a:p>
        </p:txBody>
      </p:sp>
      <p:cxnSp>
        <p:nvCxnSpPr>
          <p:cNvPr id="5" name="直接连接符 4">
            <a:extLst>
              <a:ext uri="{FF2B5EF4-FFF2-40B4-BE49-F238E27FC236}">
                <a16:creationId xmlns:a16="http://schemas.microsoft.com/office/drawing/2014/main" id="{E3AFDC3F-C1DE-4E06-AA37-FB72A6E809BF}"/>
              </a:ext>
            </a:extLst>
          </p:cNvPr>
          <p:cNvCxnSpPr/>
          <p:nvPr/>
        </p:nvCxnSpPr>
        <p:spPr>
          <a:xfrm>
            <a:off x="2832101" y="3621617"/>
            <a:ext cx="15367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a:extLst>
              <a:ext uri="{FF2B5EF4-FFF2-40B4-BE49-F238E27FC236}">
                <a16:creationId xmlns:a16="http://schemas.microsoft.com/office/drawing/2014/main" id="{EEEB2E24-B36C-471C-AF95-EADC71AEFA57}"/>
              </a:ext>
            </a:extLst>
          </p:cNvPr>
          <p:cNvCxnSpPr/>
          <p:nvPr/>
        </p:nvCxnSpPr>
        <p:spPr>
          <a:xfrm>
            <a:off x="4751917" y="4197351"/>
            <a:ext cx="595206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a:extLst>
              <a:ext uri="{FF2B5EF4-FFF2-40B4-BE49-F238E27FC236}">
                <a16:creationId xmlns:a16="http://schemas.microsoft.com/office/drawing/2014/main" id="{AFE21835-42DD-411B-8CAA-5F08CE85F470}"/>
              </a:ext>
            </a:extLst>
          </p:cNvPr>
          <p:cNvCxnSpPr/>
          <p:nvPr/>
        </p:nvCxnSpPr>
        <p:spPr>
          <a:xfrm>
            <a:off x="1390651" y="1221317"/>
            <a:ext cx="29781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a:extLst>
              <a:ext uri="{FF2B5EF4-FFF2-40B4-BE49-F238E27FC236}">
                <a16:creationId xmlns:a16="http://schemas.microsoft.com/office/drawing/2014/main" id="{6AC42F06-3DBC-41E5-AB4A-29A8AEEA6CC0}"/>
              </a:ext>
            </a:extLst>
          </p:cNvPr>
          <p:cNvCxnSpPr/>
          <p:nvPr/>
        </p:nvCxnSpPr>
        <p:spPr>
          <a:xfrm>
            <a:off x="5039785" y="1221317"/>
            <a:ext cx="3168649"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506D5246-AE4E-4E18-9741-AC0421B87420}"/>
              </a:ext>
            </a:extLst>
          </p:cNvPr>
          <p:cNvSpPr txBox="1">
            <a:spLocks noChangeArrowheads="1"/>
          </p:cNvSpPr>
          <p:nvPr/>
        </p:nvSpPr>
        <p:spPr bwMode="auto">
          <a:xfrm>
            <a:off x="814918" y="4389968"/>
            <a:ext cx="2857500" cy="188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运动：</a:t>
            </a: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25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战争：</a:t>
            </a: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25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关系：</a:t>
            </a:r>
          </a:p>
        </p:txBody>
      </p:sp>
      <p:sp>
        <p:nvSpPr>
          <p:cNvPr id="13" name="TextBox 12">
            <a:extLst>
              <a:ext uri="{FF2B5EF4-FFF2-40B4-BE49-F238E27FC236}">
                <a16:creationId xmlns:a16="http://schemas.microsoft.com/office/drawing/2014/main" id="{C93DF1CE-2F51-4AB1-9137-12C1ADC740B3}"/>
              </a:ext>
            </a:extLst>
          </p:cNvPr>
          <p:cNvSpPr txBox="1">
            <a:spLocks noChangeArrowheads="1"/>
          </p:cNvSpPr>
          <p:nvPr/>
        </p:nvSpPr>
        <p:spPr bwMode="auto">
          <a:xfrm>
            <a:off x="2063751" y="4389967"/>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CC"/>
                </a:solidFill>
                <a:latin typeface="宋体" panose="02010600030101010101" pitchFamily="2" charset="-122"/>
              </a:rPr>
              <a:t>虎门销烟</a:t>
            </a:r>
          </a:p>
        </p:txBody>
      </p:sp>
      <p:sp>
        <p:nvSpPr>
          <p:cNvPr id="14" name="TextBox 13">
            <a:extLst>
              <a:ext uri="{FF2B5EF4-FFF2-40B4-BE49-F238E27FC236}">
                <a16:creationId xmlns:a16="http://schemas.microsoft.com/office/drawing/2014/main" id="{0159068A-9EA3-4A24-936F-01AD1A421F80}"/>
              </a:ext>
            </a:extLst>
          </p:cNvPr>
          <p:cNvSpPr txBox="1">
            <a:spLocks noChangeArrowheads="1"/>
          </p:cNvSpPr>
          <p:nvPr/>
        </p:nvSpPr>
        <p:spPr bwMode="auto">
          <a:xfrm>
            <a:off x="2063751" y="5060951"/>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CC"/>
                </a:solidFill>
                <a:latin typeface="宋体" panose="02010600030101010101" pitchFamily="2" charset="-122"/>
              </a:rPr>
              <a:t>鸦片战争</a:t>
            </a:r>
          </a:p>
        </p:txBody>
      </p:sp>
      <p:sp>
        <p:nvSpPr>
          <p:cNvPr id="15" name="TextBox 14">
            <a:extLst>
              <a:ext uri="{FF2B5EF4-FFF2-40B4-BE49-F238E27FC236}">
                <a16:creationId xmlns:a16="http://schemas.microsoft.com/office/drawing/2014/main" id="{26244110-94ED-4650-99DB-8AD64F3B8A80}"/>
              </a:ext>
            </a:extLst>
          </p:cNvPr>
          <p:cNvSpPr txBox="1">
            <a:spLocks noChangeArrowheads="1"/>
          </p:cNvSpPr>
          <p:nvPr/>
        </p:nvSpPr>
        <p:spPr bwMode="auto">
          <a:xfrm>
            <a:off x="2063751" y="5636684"/>
            <a:ext cx="6527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CC"/>
                </a:solidFill>
                <a:latin typeface="宋体" panose="02010600030101010101" pitchFamily="2" charset="-122"/>
              </a:rPr>
              <a:t>虎门销烟是鸦片战争的导火线</a:t>
            </a:r>
          </a:p>
        </p:txBody>
      </p:sp>
      <p:cxnSp>
        <p:nvCxnSpPr>
          <p:cNvPr id="19" name="直接连接符 18">
            <a:extLst>
              <a:ext uri="{FF2B5EF4-FFF2-40B4-BE49-F238E27FC236}">
                <a16:creationId xmlns:a16="http://schemas.microsoft.com/office/drawing/2014/main" id="{224183EB-F9D8-4F90-AAB7-66F7B8BECAF7}"/>
              </a:ext>
            </a:extLst>
          </p:cNvPr>
          <p:cNvCxnSpPr/>
          <p:nvPr/>
        </p:nvCxnSpPr>
        <p:spPr>
          <a:xfrm>
            <a:off x="4847167" y="3621617"/>
            <a:ext cx="153458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直接连接符 20">
            <a:extLst>
              <a:ext uri="{FF2B5EF4-FFF2-40B4-BE49-F238E27FC236}">
                <a16:creationId xmlns:a16="http://schemas.microsoft.com/office/drawing/2014/main" id="{E9EDA532-A72B-44ED-83EC-A5BCDA1AE418}"/>
              </a:ext>
            </a:extLst>
          </p:cNvPr>
          <p:cNvCxnSpPr/>
          <p:nvPr/>
        </p:nvCxnSpPr>
        <p:spPr>
          <a:xfrm>
            <a:off x="6576485" y="3621617"/>
            <a:ext cx="958849" cy="0"/>
          </a:xfrm>
          <a:prstGeom prst="line">
            <a:avLst/>
          </a:prstGeom>
        </p:spPr>
        <p:style>
          <a:lnRef idx="3">
            <a:schemeClr val="accent1"/>
          </a:lnRef>
          <a:fillRef idx="0">
            <a:schemeClr val="accent1"/>
          </a:fillRef>
          <a:effectRef idx="2">
            <a:schemeClr val="accent1"/>
          </a:effectRef>
          <a:fontRef idx="minor">
            <a:schemeClr val="tx1"/>
          </a:fontRef>
        </p:style>
      </p:cxnSp>
      <p:pic>
        <p:nvPicPr>
          <p:cNvPr id="47117" name="Picture 13">
            <a:extLst>
              <a:ext uri="{FF2B5EF4-FFF2-40B4-BE49-F238E27FC236}">
                <a16:creationId xmlns:a16="http://schemas.microsoft.com/office/drawing/2014/main" id="{8BFF3AA6-0C77-481D-8EBC-752E126B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3485" y="165101"/>
            <a:ext cx="124671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14">
            <a:extLst>
              <a:ext uri="{FF2B5EF4-FFF2-40B4-BE49-F238E27FC236}">
                <a16:creationId xmlns:a16="http://schemas.microsoft.com/office/drawing/2014/main" id="{2B1147B6-5903-4950-8C47-9BE5AF887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23951"/>
            <a:ext cx="1729317" cy="96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7117"/>
                                        </p:tgtEl>
                                        <p:attrNameLst>
                                          <p:attrName>style.visibility</p:attrName>
                                        </p:attrNameLst>
                                      </p:cBhvr>
                                      <p:to>
                                        <p:strVal val="visible"/>
                                      </p:to>
                                    </p:set>
                                    <p:animEffect transition="in" filter="box(in)">
                                      <p:cBhvr>
                                        <p:cTn id="32" dur="500"/>
                                        <p:tgtEl>
                                          <p:spTgt spid="47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7118"/>
                                        </p:tgtEl>
                                        <p:attrNameLst>
                                          <p:attrName>style.visibility</p:attrName>
                                        </p:attrNameLst>
                                      </p:cBhvr>
                                      <p:to>
                                        <p:strVal val="visible"/>
                                      </p:to>
                                    </p:set>
                                    <p:animEffect transition="in" filter="blinds(horizontal)">
                                      <p:cBhvr>
                                        <p:cTn id="42" dur="500"/>
                                        <p:tgtEl>
                                          <p:spTgt spid="471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2">
            <a:extLst>
              <a:ext uri="{FF2B5EF4-FFF2-40B4-BE49-F238E27FC236}">
                <a16:creationId xmlns:a16="http://schemas.microsoft.com/office/drawing/2014/main" id="{91EE9967-3CDE-4870-81EF-EF0C8C20BE38}"/>
              </a:ext>
            </a:extLst>
          </p:cNvPr>
          <p:cNvSpPr txBox="1">
            <a:spLocks noChangeArrowheads="1"/>
          </p:cNvSpPr>
          <p:nvPr/>
        </p:nvSpPr>
        <p:spPr bwMode="auto">
          <a:xfrm>
            <a:off x="0" y="285751"/>
            <a:ext cx="12192000" cy="447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14000"/>
              </a:lnSpc>
              <a:spcBef>
                <a:spcPct val="0"/>
              </a:spcBef>
              <a:buFontTx/>
              <a:buNone/>
            </a:pPr>
            <a:r>
              <a:rPr lang="zh-CN" altLang="zh-CN" b="1">
                <a:latin typeface="Times New Roman" panose="02020603050405020304" pitchFamily="18" charset="0"/>
                <a:ea typeface="黑体" panose="02010609060101010101" pitchFamily="49" charset="-122"/>
              </a:rPr>
              <a:t>材料三：</a:t>
            </a:r>
            <a:r>
              <a:rPr lang="zh-CN" altLang="zh-CN" b="1">
                <a:latin typeface="Times New Roman" panose="02020603050405020304" pitchFamily="18" charset="0"/>
                <a:ea typeface="楷体" panose="02010609060101010101" pitchFamily="49" charset="-122"/>
              </a:rPr>
              <a:t>就一般而言，历史事件随着时光流逝而意义日减。鸦片战争则不然，它是中国历史的转折，提出了中国必须近代化的历史使命。中国的现代化一日未完成，鸦片战争的意义就一分不会减。</a:t>
            </a:r>
            <a:br>
              <a:rPr lang="en-US" altLang="zh-CN" b="1">
                <a:latin typeface="Times New Roman" panose="02020603050405020304" pitchFamily="18" charset="0"/>
                <a:ea typeface="楷体" panose="02010609060101010101" pitchFamily="49" charset="-122"/>
              </a:rPr>
            </a:br>
            <a:r>
              <a:rPr lang="en-US" altLang="zh-CN" b="1">
                <a:latin typeface="Times New Roman" panose="02020603050405020304" pitchFamily="18" charset="0"/>
                <a:ea typeface="楷体" panose="02010609060101010101" pitchFamily="49" charset="-122"/>
              </a:rPr>
              <a:t>                                                                  ——茅海建《天朝的崩溃》</a:t>
            </a:r>
            <a:r>
              <a:rPr lang="zh-CN" altLang="zh-CN" b="1">
                <a:latin typeface="Times New Roman" panose="02020603050405020304" pitchFamily="18" charset="0"/>
                <a:ea typeface="楷体" panose="02010609060101010101" pitchFamily="49" charset="-122"/>
              </a:rPr>
              <a:t> </a:t>
            </a:r>
            <a:r>
              <a:rPr lang="en-US" altLang="zh-CN" b="1">
                <a:latin typeface="宋体" panose="02010600030101010101" pitchFamily="2" charset="-122"/>
              </a:rPr>
              <a:t>(3)</a:t>
            </a:r>
            <a:r>
              <a:rPr lang="zh-CN" altLang="zh-CN" b="1">
                <a:latin typeface="Times New Roman" panose="02020603050405020304" pitchFamily="18" charset="0"/>
              </a:rPr>
              <a:t>依据材料三概括作者对于鸦片战争的观点。结合所学知识，谈谈作者这样说的理由。从材料三中可以看出，鸦片战争以后中国人的历史使命是什么？</a:t>
            </a:r>
            <a:endParaRPr lang="zh-CN" altLang="zh-CN" b="1">
              <a:latin typeface="Times New Roman" panose="02020603050405020304" pitchFamily="18" charset="0"/>
              <a:ea typeface="楷体" panose="02010609060101010101" pitchFamily="49" charset="-122"/>
            </a:endParaRPr>
          </a:p>
          <a:p>
            <a:pPr algn="just" eaLnBrk="1" hangingPunct="1">
              <a:lnSpc>
                <a:spcPct val="110000"/>
              </a:lnSpc>
              <a:spcBef>
                <a:spcPct val="0"/>
              </a:spcBef>
              <a:buFontTx/>
              <a:buNone/>
            </a:pPr>
            <a:endParaRPr lang="zh-CN" altLang="en-US" sz="2933" b="1">
              <a:latin typeface="Arial" panose="020B0604020202020204" pitchFamily="34" charset="0"/>
            </a:endParaRPr>
          </a:p>
        </p:txBody>
      </p:sp>
      <p:cxnSp>
        <p:nvCxnSpPr>
          <p:cNvPr id="4" name="直接连接符 3">
            <a:extLst>
              <a:ext uri="{FF2B5EF4-FFF2-40B4-BE49-F238E27FC236}">
                <a16:creationId xmlns:a16="http://schemas.microsoft.com/office/drawing/2014/main" id="{8B37ADB3-82E2-4CCE-A5E5-54C5DF51E064}"/>
              </a:ext>
            </a:extLst>
          </p:cNvPr>
          <p:cNvCxnSpPr/>
          <p:nvPr/>
        </p:nvCxnSpPr>
        <p:spPr>
          <a:xfrm>
            <a:off x="7239000" y="1333500"/>
            <a:ext cx="4191000" cy="2117"/>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C1119BFB-0A7B-4B92-9985-127213E8B05A}"/>
              </a:ext>
            </a:extLst>
          </p:cNvPr>
          <p:cNvCxnSpPr/>
          <p:nvPr/>
        </p:nvCxnSpPr>
        <p:spPr>
          <a:xfrm>
            <a:off x="1871133" y="1316567"/>
            <a:ext cx="4191000" cy="2117"/>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0C5372D7-74A7-4FC5-9CAF-D10ACBE1D91E}"/>
              </a:ext>
            </a:extLst>
          </p:cNvPr>
          <p:cNvSpPr txBox="1">
            <a:spLocks noChangeArrowheads="1"/>
          </p:cNvSpPr>
          <p:nvPr/>
        </p:nvSpPr>
        <p:spPr bwMode="auto">
          <a:xfrm>
            <a:off x="814918" y="4292601"/>
            <a:ext cx="2857500" cy="240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观点：</a:t>
            </a: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20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理由：</a:t>
            </a: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20000"/>
              </a:lnSpc>
              <a:spcBef>
                <a:spcPct val="0"/>
              </a:spcBef>
              <a:buFontTx/>
              <a:buNone/>
            </a:pPr>
            <a:endParaRPr lang="en-US" altLang="zh-CN" b="1">
              <a:solidFill>
                <a:srgbClr val="C00000"/>
              </a:solidFill>
              <a:latin typeface="华文中宋" panose="02010600040101010101" pitchFamily="2" charset="-122"/>
              <a:ea typeface="华文中宋" panose="02010600040101010101" pitchFamily="2" charset="-122"/>
            </a:endParaRPr>
          </a:p>
          <a:p>
            <a:pPr eaLnBrk="1" hangingPunct="1">
              <a:lnSpc>
                <a:spcPct val="120000"/>
              </a:lnSpc>
              <a:spcBef>
                <a:spcPct val="0"/>
              </a:spcBef>
              <a:buFontTx/>
              <a:buNone/>
            </a:pPr>
            <a:r>
              <a:rPr lang="zh-CN" altLang="en-US" b="1">
                <a:solidFill>
                  <a:srgbClr val="C00000"/>
                </a:solidFill>
                <a:latin typeface="华文中宋" panose="02010600040101010101" pitchFamily="2" charset="-122"/>
                <a:ea typeface="华文中宋" panose="02010600040101010101" pitchFamily="2" charset="-122"/>
              </a:rPr>
              <a:t>使命：</a:t>
            </a:r>
          </a:p>
        </p:txBody>
      </p:sp>
      <p:sp>
        <p:nvSpPr>
          <p:cNvPr id="7" name="TextBox 6">
            <a:extLst>
              <a:ext uri="{FF2B5EF4-FFF2-40B4-BE49-F238E27FC236}">
                <a16:creationId xmlns:a16="http://schemas.microsoft.com/office/drawing/2014/main" id="{B8F59946-484E-4E70-8597-D4A44CE7DDC9}"/>
              </a:ext>
            </a:extLst>
          </p:cNvPr>
          <p:cNvSpPr txBox="1"/>
          <p:nvPr/>
        </p:nvSpPr>
        <p:spPr>
          <a:xfrm>
            <a:off x="2063751" y="4349751"/>
            <a:ext cx="8257116" cy="584775"/>
          </a:xfrm>
          <a:prstGeom prst="rect">
            <a:avLst/>
          </a:prstGeom>
          <a:noFill/>
        </p:spPr>
        <p:txBody>
          <a:bodyPr>
            <a:spAutoFit/>
          </a:bodyPr>
          <a:lstStyle/>
          <a:p>
            <a:pPr eaLnBrk="1" hangingPunct="1">
              <a:defRPr/>
            </a:pPr>
            <a:r>
              <a:rPr lang="zh-CN" altLang="en-US" sz="3200" b="1" dirty="0">
                <a:solidFill>
                  <a:srgbClr val="0000CC"/>
                </a:solidFill>
                <a:latin typeface="+mn-ea"/>
              </a:rPr>
              <a:t>鸦片战争是中国历史的转折。</a:t>
            </a:r>
          </a:p>
        </p:txBody>
      </p:sp>
      <p:sp>
        <p:nvSpPr>
          <p:cNvPr id="8" name="TextBox 7">
            <a:extLst>
              <a:ext uri="{FF2B5EF4-FFF2-40B4-BE49-F238E27FC236}">
                <a16:creationId xmlns:a16="http://schemas.microsoft.com/office/drawing/2014/main" id="{C3E98A6B-48BB-4F7D-853E-779AE510D503}"/>
              </a:ext>
            </a:extLst>
          </p:cNvPr>
          <p:cNvSpPr txBox="1"/>
          <p:nvPr/>
        </p:nvSpPr>
        <p:spPr>
          <a:xfrm>
            <a:off x="2063751" y="4914900"/>
            <a:ext cx="9857316" cy="1077218"/>
          </a:xfrm>
          <a:prstGeom prst="rect">
            <a:avLst/>
          </a:prstGeom>
          <a:noFill/>
        </p:spPr>
        <p:txBody>
          <a:bodyPr>
            <a:spAutoFit/>
          </a:bodyPr>
          <a:lstStyle/>
          <a:p>
            <a:pPr eaLnBrk="1" hangingPunct="1">
              <a:defRPr/>
            </a:pPr>
            <a:r>
              <a:rPr lang="zh-CN" altLang="en-US" sz="3200" b="1" dirty="0">
                <a:solidFill>
                  <a:srgbClr val="0000CC"/>
                </a:solidFill>
                <a:latin typeface="+mn-ea"/>
              </a:rPr>
              <a:t>鸦片战争后，中国开始沦为半殖民地半封建社会，鸦片战争是中国近代史的开端。</a:t>
            </a:r>
          </a:p>
        </p:txBody>
      </p:sp>
      <p:sp>
        <p:nvSpPr>
          <p:cNvPr id="10" name="TextBox 9">
            <a:extLst>
              <a:ext uri="{FF2B5EF4-FFF2-40B4-BE49-F238E27FC236}">
                <a16:creationId xmlns:a16="http://schemas.microsoft.com/office/drawing/2014/main" id="{234DD926-8265-4167-86B4-3B47DBE26544}"/>
              </a:ext>
            </a:extLst>
          </p:cNvPr>
          <p:cNvSpPr txBox="1"/>
          <p:nvPr/>
        </p:nvSpPr>
        <p:spPr>
          <a:xfrm>
            <a:off x="2159000" y="6021918"/>
            <a:ext cx="2305051" cy="584775"/>
          </a:xfrm>
          <a:prstGeom prst="rect">
            <a:avLst/>
          </a:prstGeom>
          <a:noFill/>
        </p:spPr>
        <p:txBody>
          <a:bodyPr>
            <a:spAutoFit/>
          </a:bodyPr>
          <a:lstStyle/>
          <a:p>
            <a:pPr eaLnBrk="1" hangingPunct="1">
              <a:defRPr/>
            </a:pPr>
            <a:r>
              <a:rPr lang="zh-CN" altLang="en-US" sz="3200" b="1" dirty="0">
                <a:solidFill>
                  <a:srgbClr val="0000CC"/>
                </a:solidFill>
                <a:latin typeface="+mn-ea"/>
              </a:rPr>
              <a:t>近代化</a:t>
            </a:r>
          </a:p>
        </p:txBody>
      </p:sp>
      <p:cxnSp>
        <p:nvCxnSpPr>
          <p:cNvPr id="9" name="直接连接符 8">
            <a:extLst>
              <a:ext uri="{FF2B5EF4-FFF2-40B4-BE49-F238E27FC236}">
                <a16:creationId xmlns:a16="http://schemas.microsoft.com/office/drawing/2014/main" id="{CE6B87EF-87A8-4B04-A07D-66EE590787C8}"/>
              </a:ext>
            </a:extLst>
          </p:cNvPr>
          <p:cNvCxnSpPr/>
          <p:nvPr/>
        </p:nvCxnSpPr>
        <p:spPr>
          <a:xfrm>
            <a:off x="719667" y="3045884"/>
            <a:ext cx="1727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E30E0029-A83D-43FF-944F-196B0AD87C29}"/>
              </a:ext>
            </a:extLst>
          </p:cNvPr>
          <p:cNvCxnSpPr/>
          <p:nvPr/>
        </p:nvCxnSpPr>
        <p:spPr>
          <a:xfrm>
            <a:off x="2734733" y="3045884"/>
            <a:ext cx="153458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a:extLst>
              <a:ext uri="{FF2B5EF4-FFF2-40B4-BE49-F238E27FC236}">
                <a16:creationId xmlns:a16="http://schemas.microsoft.com/office/drawing/2014/main" id="{D710501E-7C25-4CF2-99EF-1CA85456193B}"/>
              </a:ext>
            </a:extLst>
          </p:cNvPr>
          <p:cNvCxnSpPr/>
          <p:nvPr/>
        </p:nvCxnSpPr>
        <p:spPr>
          <a:xfrm>
            <a:off x="4271434" y="3621617"/>
            <a:ext cx="384175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直接连接符 15">
            <a:extLst>
              <a:ext uri="{FF2B5EF4-FFF2-40B4-BE49-F238E27FC236}">
                <a16:creationId xmlns:a16="http://schemas.microsoft.com/office/drawing/2014/main" id="{9355A9AF-486E-4A99-B3B3-640AFB03ADA8}"/>
              </a:ext>
            </a:extLst>
          </p:cNvPr>
          <p:cNvCxnSpPr/>
          <p:nvPr/>
        </p:nvCxnSpPr>
        <p:spPr>
          <a:xfrm>
            <a:off x="8208434" y="3045884"/>
            <a:ext cx="3839633"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p:cNvSpPr/>
          <p:nvPr/>
        </p:nvSpPr>
        <p:spPr>
          <a:xfrm>
            <a:off x="396240" y="1143000"/>
            <a:ext cx="11243945" cy="5220970"/>
          </a:xfrm>
          <a:prstGeom prst="rect">
            <a:avLst/>
          </a:prstGeom>
          <a:noFill/>
          <a:ln w="9525">
            <a:noFill/>
          </a:ln>
        </p:spPr>
        <p:txBody>
          <a:bodyPr wrap="square">
            <a:spAutoFit/>
          </a:bodyPr>
          <a:lstStyle/>
          <a:p>
            <a:pPr fontAlgn="auto">
              <a:lnSpc>
                <a:spcPts val="5000"/>
              </a:lnSpc>
            </a:pPr>
            <a:r>
              <a:rPr lang="en-US" altLang="zh-CN" sz="4000" b="1" dirty="0">
                <a:solidFill>
                  <a:srgbClr val="000000"/>
                </a:solidFill>
                <a:latin typeface="汉真广标"/>
              </a:rPr>
              <a:t>      </a:t>
            </a:r>
            <a:r>
              <a:rPr lang="zh-CN" altLang="en-US" sz="4000" dirty="0">
                <a:solidFill>
                  <a:srgbClr val="FF0000"/>
                </a:solidFill>
                <a:latin typeface="微软雅黑" panose="020B0503020204020204" charset="-122"/>
                <a:ea typeface="微软雅黑" panose="020B0503020204020204" charset="-122"/>
                <a:cs typeface="微软雅黑" panose="020B0503020204020204" charset="-122"/>
              </a:rPr>
              <a:t>中国近代史   </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开始于</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1840</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年中英鸦片战争，至</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1949</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年新中国成立结束，历经清王朝晚期和中华民国时期。</a:t>
            </a:r>
          </a:p>
          <a:p>
            <a:pPr fontAlgn="auto">
              <a:lnSpc>
                <a:spcPts val="5000"/>
              </a:lnSpc>
            </a:pP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      第一单元共</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课，分别是：</a:t>
            </a:r>
            <a:r>
              <a:rPr lang="zh-CN" altLang="en-US" sz="4000" dirty="0">
                <a:solidFill>
                  <a:srgbClr val="C00000"/>
                </a:solidFill>
                <a:latin typeface="微软雅黑" panose="020B0503020204020204" charset="-122"/>
                <a:ea typeface="微软雅黑" panose="020B0503020204020204" charset="-122"/>
                <a:cs typeface="微软雅黑" panose="020B0503020204020204" charset="-122"/>
              </a:rPr>
              <a:t>鸦片战争</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，这是中国近代史的开端；</a:t>
            </a:r>
            <a:r>
              <a:rPr lang="zh-CN" altLang="en-US" sz="4000" dirty="0">
                <a:solidFill>
                  <a:srgbClr val="C00000"/>
                </a:solidFill>
                <a:latin typeface="微软雅黑" panose="020B0503020204020204" charset="-122"/>
                <a:ea typeface="微软雅黑" panose="020B0503020204020204" charset="-122"/>
                <a:cs typeface="微软雅黑" panose="020B0503020204020204" charset="-122"/>
              </a:rPr>
              <a:t>第二次鸦片战争</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，使中国半殖民地化程度进一步加深；西方列强的侵略，加剧了阶级矛盾，爆发了中国历史上规模最大的农民起义</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4000" dirty="0">
                <a:solidFill>
                  <a:srgbClr val="C00000"/>
                </a:solidFill>
                <a:latin typeface="微软雅黑" panose="020B0503020204020204" charset="-122"/>
                <a:ea typeface="微软雅黑" panose="020B0503020204020204" charset="-122"/>
                <a:cs typeface="微软雅黑" panose="020B0503020204020204" charset="-122"/>
              </a:rPr>
              <a:t>太平天国运动</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，沉重打击了中外反动势力。</a:t>
            </a:r>
          </a:p>
        </p:txBody>
      </p:sp>
      <p:sp>
        <p:nvSpPr>
          <p:cNvPr id="4" name="文本框 3"/>
          <p:cNvSpPr txBox="1">
            <a:spLocks noChangeArrowheads="1"/>
          </p:cNvSpPr>
          <p:nvPr/>
        </p:nvSpPr>
        <p:spPr bwMode="auto">
          <a:xfrm>
            <a:off x="314960" y="219075"/>
            <a:ext cx="33896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单元概述</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314960" y="219075"/>
            <a:ext cx="33896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知识体系</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2" name="文本框 1"/>
          <p:cNvSpPr txBox="1"/>
          <p:nvPr/>
        </p:nvSpPr>
        <p:spPr>
          <a:xfrm>
            <a:off x="458470" y="1513205"/>
            <a:ext cx="1167765" cy="3508375"/>
          </a:xfrm>
          <a:prstGeom prst="rect">
            <a:avLst/>
          </a:prstGeom>
          <a:noFill/>
        </p:spPr>
        <p:txBody>
          <a:bodyPr vert="eaVert" wrap="square" rtlCol="0">
            <a:spAutoFit/>
          </a:bodyPr>
          <a:lstStyle/>
          <a:p>
            <a:r>
              <a:rPr lang="zh-CN" altLang="en-US" sz="3200"/>
              <a:t>中国开始沦为半殖</a:t>
            </a:r>
          </a:p>
          <a:p>
            <a:r>
              <a:rPr lang="zh-CN" altLang="en-US" sz="3200"/>
              <a:t>   民地半封建社会</a:t>
            </a:r>
          </a:p>
        </p:txBody>
      </p:sp>
      <p:sp>
        <p:nvSpPr>
          <p:cNvPr id="6" name="左大括号 5"/>
          <p:cNvSpPr/>
          <p:nvPr/>
        </p:nvSpPr>
        <p:spPr>
          <a:xfrm>
            <a:off x="1626235" y="1853565"/>
            <a:ext cx="549275" cy="2656840"/>
          </a:xfrm>
          <a:prstGeom prst="leftBrace">
            <a:avLst/>
          </a:prstGeom>
          <a:ln w="3492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254885" y="1559560"/>
            <a:ext cx="2168525" cy="645160"/>
          </a:xfrm>
          <a:prstGeom prst="rect">
            <a:avLst/>
          </a:prstGeom>
          <a:noFill/>
        </p:spPr>
        <p:txBody>
          <a:bodyPr wrap="square" rtlCol="0">
            <a:spAutoFit/>
          </a:bodyPr>
          <a:lstStyle/>
          <a:p>
            <a:r>
              <a:rPr lang="zh-CN" altLang="en-US" sz="3600"/>
              <a:t>列强侵略</a:t>
            </a:r>
          </a:p>
        </p:txBody>
      </p:sp>
      <p:sp>
        <p:nvSpPr>
          <p:cNvPr id="8" name="文本框 7"/>
          <p:cNvSpPr txBox="1"/>
          <p:nvPr/>
        </p:nvSpPr>
        <p:spPr>
          <a:xfrm>
            <a:off x="2254885" y="4163695"/>
            <a:ext cx="2168525" cy="645160"/>
          </a:xfrm>
          <a:prstGeom prst="rect">
            <a:avLst/>
          </a:prstGeom>
          <a:noFill/>
        </p:spPr>
        <p:txBody>
          <a:bodyPr wrap="square" rtlCol="0">
            <a:spAutoFit/>
          </a:bodyPr>
          <a:lstStyle/>
          <a:p>
            <a:r>
              <a:rPr lang="zh-CN" altLang="en-US" sz="3600"/>
              <a:t>人民抗争</a:t>
            </a:r>
          </a:p>
        </p:txBody>
      </p:sp>
      <p:sp>
        <p:nvSpPr>
          <p:cNvPr id="9" name="左大括号 8"/>
          <p:cNvSpPr/>
          <p:nvPr/>
        </p:nvSpPr>
        <p:spPr>
          <a:xfrm>
            <a:off x="4293235" y="1261110"/>
            <a:ext cx="274955" cy="1241425"/>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4685030" y="991235"/>
            <a:ext cx="6739255" cy="521970"/>
          </a:xfrm>
          <a:prstGeom prst="rect">
            <a:avLst/>
          </a:prstGeom>
          <a:noFill/>
        </p:spPr>
        <p:txBody>
          <a:bodyPr wrap="square" rtlCol="0">
            <a:spAutoFit/>
          </a:bodyPr>
          <a:lstStyle/>
          <a:p>
            <a:r>
              <a:rPr lang="zh-CN" altLang="en-US" sz="2800" b="1">
                <a:solidFill>
                  <a:srgbClr val="C00000"/>
                </a:solidFill>
                <a:latin typeface="宋体" panose="02010600030101010101" pitchFamily="2" charset="-122"/>
                <a:ea typeface="宋体" panose="02010600030101010101" pitchFamily="2" charset="-122"/>
                <a:cs typeface="宋体" panose="02010600030101010101" pitchFamily="2" charset="-122"/>
              </a:rPr>
              <a:t>鸦片战争</a:t>
            </a:r>
            <a:r>
              <a:rPr lang="zh-CN" altLang="en-US" sz="2800" b="1">
                <a:latin typeface="宋体" panose="02010600030101010101" pitchFamily="2" charset="-122"/>
                <a:ea typeface="宋体" panose="02010600030101010101" pitchFamily="2" charset="-122"/>
                <a:cs typeface="宋体" panose="02010600030101010101" pitchFamily="2" charset="-122"/>
              </a:rPr>
              <a:t>：开始沦为半殖民地半封建社会</a:t>
            </a:r>
          </a:p>
        </p:txBody>
      </p:sp>
      <p:sp>
        <p:nvSpPr>
          <p:cNvPr id="11" name="文本框 10"/>
          <p:cNvSpPr txBox="1"/>
          <p:nvPr/>
        </p:nvSpPr>
        <p:spPr>
          <a:xfrm>
            <a:off x="4685030" y="2204720"/>
            <a:ext cx="2976245" cy="521970"/>
          </a:xfrm>
          <a:prstGeom prst="rect">
            <a:avLst/>
          </a:prstGeom>
          <a:noFill/>
        </p:spPr>
        <p:txBody>
          <a:bodyPr wrap="square" rtlCol="0">
            <a:spAutoFit/>
          </a:bodyPr>
          <a:lstStyle/>
          <a:p>
            <a:r>
              <a:rPr lang="zh-CN" altLang="en-US" sz="2800" b="1">
                <a:solidFill>
                  <a:srgbClr val="C00000"/>
                </a:solidFill>
                <a:latin typeface="宋体" panose="02010600030101010101" pitchFamily="2" charset="-122"/>
                <a:ea typeface="宋体" panose="02010600030101010101" pitchFamily="2" charset="-122"/>
                <a:cs typeface="宋体" panose="02010600030101010101" pitchFamily="2" charset="-122"/>
              </a:rPr>
              <a:t>第二次鸦片战争</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
        <p:nvSpPr>
          <p:cNvPr id="12" name="左大括号 11"/>
          <p:cNvSpPr/>
          <p:nvPr/>
        </p:nvSpPr>
        <p:spPr>
          <a:xfrm>
            <a:off x="7582535" y="1995805"/>
            <a:ext cx="263525" cy="9404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7934325" y="1746885"/>
            <a:ext cx="2976245" cy="521970"/>
          </a:xfrm>
          <a:prstGeom prst="rect">
            <a:avLst/>
          </a:prstGeom>
          <a:noFill/>
        </p:spPr>
        <p:txBody>
          <a:bodyPr wrap="square" rtlCol="0">
            <a:spAutoFit/>
          </a:bodyPr>
          <a:lstStyle/>
          <a:p>
            <a:r>
              <a:rPr lang="zh-CN" altLang="en-US" sz="2800" b="1">
                <a:latin typeface="宋体" panose="02010600030101010101" pitchFamily="2" charset="-122"/>
                <a:ea typeface="宋体" panose="02010600030101010101" pitchFamily="2" charset="-122"/>
                <a:cs typeface="宋体" panose="02010600030101010101" pitchFamily="2" charset="-122"/>
              </a:rPr>
              <a:t>英法火烧圆明园</a:t>
            </a:r>
          </a:p>
        </p:txBody>
      </p:sp>
      <p:sp>
        <p:nvSpPr>
          <p:cNvPr id="14" name="文本框 13"/>
          <p:cNvSpPr txBox="1"/>
          <p:nvPr/>
        </p:nvSpPr>
        <p:spPr>
          <a:xfrm>
            <a:off x="7934325" y="2580640"/>
            <a:ext cx="3916680" cy="521970"/>
          </a:xfrm>
          <a:prstGeom prst="rect">
            <a:avLst/>
          </a:prstGeom>
          <a:noFill/>
        </p:spPr>
        <p:txBody>
          <a:bodyPr wrap="square" rtlCol="0">
            <a:spAutoFit/>
          </a:bodyPr>
          <a:lstStyle/>
          <a:p>
            <a:r>
              <a:rPr lang="zh-CN" altLang="en-US" sz="2800" b="1">
                <a:latin typeface="宋体" panose="02010600030101010101" pitchFamily="2" charset="-122"/>
                <a:ea typeface="宋体" panose="02010600030101010101" pitchFamily="2" charset="-122"/>
                <a:cs typeface="宋体" panose="02010600030101010101" pitchFamily="2" charset="-122"/>
              </a:rPr>
              <a:t>沙俄侵占北方大片领土</a:t>
            </a:r>
          </a:p>
        </p:txBody>
      </p:sp>
      <p:sp>
        <p:nvSpPr>
          <p:cNvPr id="15" name="左大括号 14"/>
          <p:cNvSpPr/>
          <p:nvPr/>
        </p:nvSpPr>
        <p:spPr>
          <a:xfrm>
            <a:off x="4293235" y="3865245"/>
            <a:ext cx="274955" cy="1241425"/>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4685030" y="4808855"/>
            <a:ext cx="5717540" cy="521970"/>
          </a:xfrm>
          <a:prstGeom prst="rect">
            <a:avLst/>
          </a:prstGeom>
          <a:noFill/>
        </p:spPr>
        <p:txBody>
          <a:bodyPr wrap="square" rtlCol="0">
            <a:spAutoFit/>
          </a:bodyPr>
          <a:lstStyle/>
          <a:p>
            <a:r>
              <a:rPr lang="zh-CN" altLang="en-US" sz="2800" b="1">
                <a:solidFill>
                  <a:srgbClr val="C00000"/>
                </a:solidFill>
                <a:latin typeface="宋体" panose="02010600030101010101" pitchFamily="2" charset="-122"/>
                <a:ea typeface="宋体" panose="02010600030101010101" pitchFamily="2" charset="-122"/>
                <a:cs typeface="宋体" panose="02010600030101010101" pitchFamily="2" charset="-122"/>
              </a:rPr>
              <a:t>太平天国运动</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太平军抗击洋枪队</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a:t>
            </a:r>
          </a:p>
        </p:txBody>
      </p:sp>
      <p:sp>
        <p:nvSpPr>
          <p:cNvPr id="17" name="文本框 16"/>
          <p:cNvSpPr txBox="1"/>
          <p:nvPr/>
        </p:nvSpPr>
        <p:spPr>
          <a:xfrm>
            <a:off x="4685030" y="3641725"/>
            <a:ext cx="2976245" cy="521970"/>
          </a:xfrm>
          <a:prstGeom prst="rect">
            <a:avLst/>
          </a:prstGeom>
          <a:noFill/>
        </p:spPr>
        <p:txBody>
          <a:bodyPr wrap="square" rtlCol="0">
            <a:spAutoFit/>
          </a:bodyPr>
          <a:lstStyle/>
          <a:p>
            <a:r>
              <a:rPr lang="zh-CN" altLang="en-US" sz="2800" b="1">
                <a:latin typeface="宋体" panose="02010600030101010101" pitchFamily="2" charset="-122"/>
                <a:ea typeface="宋体" panose="02010600030101010101" pitchFamily="2" charset="-122"/>
                <a:cs typeface="宋体" panose="02010600030101010101" pitchFamily="2" charset="-122"/>
              </a:rPr>
              <a:t>林则徐虎门销烟</a:t>
            </a:r>
          </a:p>
        </p:txBody>
      </p:sp>
      <p:sp>
        <p:nvSpPr>
          <p:cNvPr id="18" name="下箭头 17"/>
          <p:cNvSpPr/>
          <p:nvPr/>
        </p:nvSpPr>
        <p:spPr>
          <a:xfrm>
            <a:off x="2905760" y="2541270"/>
            <a:ext cx="685800" cy="1431290"/>
          </a:xfrm>
          <a:prstGeom prst="downArrow">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57935" y="1167542"/>
            <a:ext cx="10224803" cy="3323791"/>
            <a:chOff x="1094" y="3130"/>
            <a:chExt cx="17333" cy="3431"/>
          </a:xfrm>
        </p:grpSpPr>
        <p:sp>
          <p:nvSpPr>
            <p:cNvPr id="18" name="右箭头 17"/>
            <p:cNvSpPr/>
            <p:nvPr/>
          </p:nvSpPr>
          <p:spPr>
            <a:xfrm>
              <a:off x="1094" y="4368"/>
              <a:ext cx="17333" cy="1222"/>
            </a:xfrm>
            <a:prstGeom prst="rightArrow">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fontAlgn="auto"/>
              <a:endParaRPr lang="zh-CN" altLang="en-US" strike="noStrike" noProof="1"/>
            </a:p>
          </p:txBody>
        </p:sp>
        <p:cxnSp>
          <p:nvCxnSpPr>
            <p:cNvPr id="19" name="直接连接符 18"/>
            <p:cNvCxnSpPr/>
            <p:nvPr/>
          </p:nvCxnSpPr>
          <p:spPr>
            <a:xfrm flipH="1">
              <a:off x="2000" y="5392"/>
              <a:ext cx="10" cy="312"/>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rot="16200000">
              <a:off x="3630" y="4298"/>
              <a:ext cx="800" cy="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H="1" flipV="1">
              <a:off x="6047" y="3866"/>
              <a:ext cx="22" cy="795"/>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rot="16200000">
              <a:off x="12787" y="4261"/>
              <a:ext cx="800" cy="0"/>
            </a:xfrm>
            <a:prstGeom prst="line">
              <a:avLst/>
            </a:prstGeom>
          </p:spPr>
          <p:style>
            <a:lnRef idx="1">
              <a:schemeClr val="dk1"/>
            </a:lnRef>
            <a:fillRef idx="0">
              <a:schemeClr val="dk1"/>
            </a:fillRef>
            <a:effectRef idx="0">
              <a:schemeClr val="dk1"/>
            </a:effectRef>
            <a:fontRef idx="minor">
              <a:schemeClr val="tx1"/>
            </a:fontRef>
          </p:style>
        </p:cxnSp>
        <p:sp>
          <p:nvSpPr>
            <p:cNvPr id="6159" name="文本框 17"/>
            <p:cNvSpPr txBox="1"/>
            <p:nvPr/>
          </p:nvSpPr>
          <p:spPr>
            <a:xfrm>
              <a:off x="1380" y="4789"/>
              <a:ext cx="1647" cy="380"/>
            </a:xfrm>
            <a:prstGeom prst="rect">
              <a:avLst/>
            </a:prstGeom>
            <a:noFill/>
            <a:ln w="9525">
              <a:noFill/>
            </a:ln>
          </p:spPr>
          <p:txBody>
            <a:bodyPr wrap="square" anchor="t">
              <a:spAutoFit/>
            </a:bodyPr>
            <a:lstStyle/>
            <a:p>
              <a:r>
                <a:rPr lang="en-US" altLang="zh-CN" b="1">
                  <a:solidFill>
                    <a:srgbClr val="C00000"/>
                  </a:solidFill>
                  <a:latin typeface="宋体" panose="02010600030101010101" pitchFamily="2" charset="-122"/>
                  <a:ea typeface="宋体" panose="02010600030101010101" pitchFamily="2" charset="-122"/>
                </a:rPr>
                <a:t>1839</a:t>
              </a:r>
              <a:r>
                <a:rPr lang="zh-CN" altLang="en-US" b="1">
                  <a:solidFill>
                    <a:srgbClr val="C00000"/>
                  </a:solidFill>
                  <a:latin typeface="宋体" panose="02010600030101010101" pitchFamily="2" charset="-122"/>
                  <a:ea typeface="宋体" panose="02010600030101010101" pitchFamily="2" charset="-122"/>
                </a:rPr>
                <a:t>年</a:t>
              </a:r>
            </a:p>
          </p:txBody>
        </p:sp>
        <p:cxnSp>
          <p:nvCxnSpPr>
            <p:cNvPr id="31" name="直接箭头连接符 30"/>
            <p:cNvCxnSpPr/>
            <p:nvPr/>
          </p:nvCxnSpPr>
          <p:spPr>
            <a:xfrm>
              <a:off x="4389" y="4472"/>
              <a:ext cx="117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0209" y="5525"/>
              <a:ext cx="4495"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163" name="文本框 24"/>
            <p:cNvSpPr txBox="1"/>
            <p:nvPr/>
          </p:nvSpPr>
          <p:spPr>
            <a:xfrm>
              <a:off x="4389" y="3402"/>
              <a:ext cx="1529" cy="857"/>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鸦片战争</a:t>
              </a:r>
            </a:p>
          </p:txBody>
        </p:sp>
        <p:sp>
          <p:nvSpPr>
            <p:cNvPr id="6164" name="文本框 25"/>
            <p:cNvSpPr txBox="1"/>
            <p:nvPr/>
          </p:nvSpPr>
          <p:spPr>
            <a:xfrm>
              <a:off x="11495" y="3130"/>
              <a:ext cx="1477" cy="1238"/>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二次鸦片战争</a:t>
              </a:r>
            </a:p>
          </p:txBody>
        </p:sp>
        <p:sp>
          <p:nvSpPr>
            <p:cNvPr id="6165" name="文本框 26"/>
            <p:cNvSpPr txBox="1"/>
            <p:nvPr/>
          </p:nvSpPr>
          <p:spPr>
            <a:xfrm>
              <a:off x="10870" y="5890"/>
              <a:ext cx="3900" cy="475"/>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太平天国运动</a:t>
              </a:r>
            </a:p>
          </p:txBody>
        </p:sp>
        <p:sp>
          <p:nvSpPr>
            <p:cNvPr id="6166" name="文本框 27"/>
            <p:cNvSpPr txBox="1"/>
            <p:nvPr/>
          </p:nvSpPr>
          <p:spPr>
            <a:xfrm>
              <a:off x="1380" y="5704"/>
              <a:ext cx="1515" cy="857"/>
            </a:xfrm>
            <a:prstGeom prst="rect">
              <a:avLst/>
            </a:prstGeom>
            <a:noFill/>
            <a:ln w="9525">
              <a:noFill/>
            </a:ln>
          </p:spPr>
          <p:txBody>
            <a:bodyPr anchor="t">
              <a:spAutoFit/>
            </a:bodyPr>
            <a:lstStyle/>
            <a:p>
              <a:r>
                <a:rPr lang="zh-CN" altLang="en-US" sz="2400" b="1">
                  <a:latin typeface="楷体" panose="02010609060101010101" pitchFamily="49" charset="-122"/>
                  <a:ea typeface="楷体" panose="02010609060101010101" pitchFamily="49" charset="-122"/>
                </a:rPr>
                <a:t>虎门销烟</a:t>
              </a:r>
            </a:p>
          </p:txBody>
        </p:sp>
        <p:sp>
          <p:nvSpPr>
            <p:cNvPr id="6169" name="文本框 30"/>
            <p:cNvSpPr txBox="1"/>
            <p:nvPr/>
          </p:nvSpPr>
          <p:spPr>
            <a:xfrm>
              <a:off x="5383" y="5890"/>
              <a:ext cx="1490" cy="475"/>
            </a:xfrm>
            <a:prstGeom prst="rect">
              <a:avLst/>
            </a:prstGeom>
            <a:noFill/>
            <a:ln w="9525">
              <a:noFill/>
            </a:ln>
          </p:spPr>
          <p:txBody>
            <a:bodyPr anchor="t">
              <a:spAutoFit/>
            </a:bodyPr>
            <a:lstStyle/>
            <a:p>
              <a:endParaRPr lang="zh-CN" altLang="en-US" sz="2400" b="1">
                <a:latin typeface="楷体" panose="02010609060101010101" pitchFamily="49" charset="-122"/>
                <a:ea typeface="楷体" panose="02010609060101010101" pitchFamily="49" charset="-122"/>
              </a:endParaRPr>
            </a:p>
          </p:txBody>
        </p:sp>
        <p:sp>
          <p:nvSpPr>
            <p:cNvPr id="6175" name="文本框 36"/>
            <p:cNvSpPr txBox="1"/>
            <p:nvPr/>
          </p:nvSpPr>
          <p:spPr>
            <a:xfrm>
              <a:off x="3350" y="4788"/>
              <a:ext cx="1709"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1840</a:t>
              </a:r>
              <a:r>
                <a:rPr lang="zh-CN" altLang="en-US" b="1">
                  <a:solidFill>
                    <a:srgbClr val="C00000"/>
                  </a:solidFill>
                  <a:latin typeface="宋体" panose="02010600030101010101" pitchFamily="2" charset="-122"/>
                  <a:ea typeface="宋体" panose="02010600030101010101" pitchFamily="2" charset="-122"/>
                </a:rPr>
                <a:t>年</a:t>
              </a:r>
            </a:p>
          </p:txBody>
        </p:sp>
        <p:sp>
          <p:nvSpPr>
            <p:cNvPr id="6176" name="文本框 37"/>
            <p:cNvSpPr txBox="1"/>
            <p:nvPr/>
          </p:nvSpPr>
          <p:spPr>
            <a:xfrm>
              <a:off x="5383" y="4788"/>
              <a:ext cx="1749"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1842</a:t>
              </a:r>
              <a:r>
                <a:rPr lang="zh-CN" altLang="en-US" b="1">
                  <a:solidFill>
                    <a:srgbClr val="C00000"/>
                  </a:solidFill>
                  <a:latin typeface="宋体" panose="02010600030101010101" pitchFamily="2" charset="-122"/>
                  <a:ea typeface="宋体" panose="02010600030101010101" pitchFamily="2" charset="-122"/>
                </a:rPr>
                <a:t>年</a:t>
              </a:r>
            </a:p>
          </p:txBody>
        </p:sp>
        <p:sp>
          <p:nvSpPr>
            <p:cNvPr id="6177" name="文本框 38"/>
            <p:cNvSpPr txBox="1"/>
            <p:nvPr/>
          </p:nvSpPr>
          <p:spPr>
            <a:xfrm>
              <a:off x="8177" y="4788"/>
              <a:ext cx="2204"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1851</a:t>
              </a:r>
              <a:r>
                <a:rPr lang="zh-CN" altLang="en-US" b="1">
                  <a:solidFill>
                    <a:srgbClr val="C00000"/>
                  </a:solidFill>
                  <a:latin typeface="宋体" panose="02010600030101010101" pitchFamily="2" charset="-122"/>
                  <a:ea typeface="宋体" panose="02010600030101010101" pitchFamily="2" charset="-122"/>
                </a:rPr>
                <a:t>年</a:t>
              </a:r>
            </a:p>
          </p:txBody>
        </p:sp>
        <p:sp>
          <p:nvSpPr>
            <p:cNvPr id="6178" name="文本框 39"/>
            <p:cNvSpPr txBox="1"/>
            <p:nvPr/>
          </p:nvSpPr>
          <p:spPr>
            <a:xfrm>
              <a:off x="10380" y="4788"/>
              <a:ext cx="1733"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1856</a:t>
              </a:r>
              <a:r>
                <a:rPr lang="zh-CN" altLang="en-US" b="1">
                  <a:solidFill>
                    <a:srgbClr val="C00000"/>
                  </a:solidFill>
                  <a:latin typeface="宋体" panose="02010600030101010101" pitchFamily="2" charset="-122"/>
                  <a:ea typeface="宋体" panose="02010600030101010101" pitchFamily="2" charset="-122"/>
                </a:rPr>
                <a:t>年</a:t>
              </a:r>
            </a:p>
          </p:txBody>
        </p:sp>
        <p:sp>
          <p:nvSpPr>
            <p:cNvPr id="6179" name="文本框 40"/>
            <p:cNvSpPr txBox="1"/>
            <p:nvPr/>
          </p:nvSpPr>
          <p:spPr>
            <a:xfrm>
              <a:off x="12641" y="4789"/>
              <a:ext cx="1879"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1860</a:t>
              </a:r>
              <a:r>
                <a:rPr lang="zh-CN" altLang="en-US" b="1">
                  <a:solidFill>
                    <a:srgbClr val="C00000"/>
                  </a:solidFill>
                  <a:latin typeface="宋体" panose="02010600030101010101" pitchFamily="2" charset="-122"/>
                  <a:ea typeface="宋体" panose="02010600030101010101" pitchFamily="2" charset="-122"/>
                </a:rPr>
                <a:t>年</a:t>
              </a:r>
            </a:p>
          </p:txBody>
        </p:sp>
        <p:sp>
          <p:nvSpPr>
            <p:cNvPr id="6181" name="文本框 42"/>
            <p:cNvSpPr txBox="1"/>
            <p:nvPr/>
          </p:nvSpPr>
          <p:spPr>
            <a:xfrm>
              <a:off x="15650" y="4788"/>
              <a:ext cx="1620" cy="380"/>
            </a:xfrm>
            <a:prstGeom prst="rect">
              <a:avLst/>
            </a:prstGeom>
            <a:noFill/>
            <a:ln w="9525">
              <a:noFill/>
            </a:ln>
          </p:spPr>
          <p:txBody>
            <a:bodyPr wrap="square" anchor="t">
              <a:spAutoFit/>
            </a:bodyPr>
            <a:lstStyle/>
            <a:p>
              <a:r>
                <a:rPr lang="en-US" altLang="zh-CN" b="1">
                  <a:solidFill>
                    <a:srgbClr val="C00000"/>
                  </a:solidFill>
                  <a:latin typeface="宋体" panose="02010600030101010101" pitchFamily="2" charset="-122"/>
                  <a:ea typeface="宋体" panose="02010600030101010101" pitchFamily="2" charset="-122"/>
                </a:rPr>
                <a:t>1864</a:t>
              </a:r>
              <a:r>
                <a:rPr lang="zh-CN" altLang="en-US" b="1">
                  <a:solidFill>
                    <a:srgbClr val="C00000"/>
                  </a:solidFill>
                  <a:latin typeface="宋体" panose="02010600030101010101" pitchFamily="2" charset="-122"/>
                  <a:ea typeface="宋体" panose="02010600030101010101" pitchFamily="2" charset="-122"/>
                </a:rPr>
                <a:t>年</a:t>
              </a:r>
            </a:p>
          </p:txBody>
        </p:sp>
      </p:grpSp>
      <p:cxnSp>
        <p:nvCxnSpPr>
          <p:cNvPr id="8" name="直接连接符 7"/>
          <p:cNvCxnSpPr/>
          <p:nvPr/>
        </p:nvCxnSpPr>
        <p:spPr>
          <a:xfrm rot="16200000">
            <a:off x="5203816" y="3627182"/>
            <a:ext cx="775002"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rot="16200000">
            <a:off x="9622781" y="3627182"/>
            <a:ext cx="775002"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7283474" y="2467609"/>
            <a:ext cx="690187"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a:spLocks noChangeArrowheads="1"/>
          </p:cNvSpPr>
          <p:nvPr/>
        </p:nvSpPr>
        <p:spPr bwMode="auto">
          <a:xfrm>
            <a:off x="314960" y="219075"/>
            <a:ext cx="33896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时间脉络</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cxnSp>
        <p:nvCxnSpPr>
          <p:cNvPr id="2" name="直接连接符 1"/>
          <p:cNvCxnSpPr/>
          <p:nvPr/>
        </p:nvCxnSpPr>
        <p:spPr>
          <a:xfrm>
            <a:off x="7004685" y="1900555"/>
            <a:ext cx="0" cy="7308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841500"/>
            <a:ext cx="6178550" cy="371792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、背景</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、概况</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、意义</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6794500" y="1137285"/>
            <a:ext cx="529018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考点一　林则徐虎门销烟</a:t>
            </a:r>
          </a:p>
        </p:txBody>
      </p:sp>
      <p:pic>
        <p:nvPicPr>
          <p:cNvPr id="6150" name="Picture 21" descr="x"/>
          <p:cNvPicPr>
            <a:picLocks noChangeAspect="1"/>
          </p:cNvPicPr>
          <p:nvPr/>
        </p:nvPicPr>
        <p:blipFill>
          <a:blip r:embed="rId2"/>
          <a:srcRect l="26225" t="2631" r="21327"/>
          <a:stretch>
            <a:fillRect/>
          </a:stretch>
        </p:blipFill>
        <p:spPr>
          <a:xfrm>
            <a:off x="6794500" y="1985645"/>
            <a:ext cx="5289550" cy="3496945"/>
          </a:xfrm>
          <a:prstGeom prst="rect">
            <a:avLst/>
          </a:prstGeom>
          <a:noFill/>
          <a:ln w="9525">
            <a:noFill/>
          </a:ln>
        </p:spPr>
      </p:pic>
      <p:sp>
        <p:nvSpPr>
          <p:cNvPr id="3" name="文本框 2"/>
          <p:cNvSpPr txBox="1"/>
          <p:nvPr/>
        </p:nvSpPr>
        <p:spPr>
          <a:xfrm>
            <a:off x="179705" y="2460625"/>
            <a:ext cx="6614160" cy="953135"/>
          </a:xfrm>
          <a:prstGeom prst="rect">
            <a:avLst/>
          </a:prstGeom>
          <a:noFill/>
        </p:spPr>
        <p:txBody>
          <a:bodyPr wrap="square" rtlCol="0">
            <a:spAutoFit/>
          </a:bodyPr>
          <a:lstStyle/>
          <a:p>
            <a:r>
              <a:rPr lang="zh-CN" altLang="en-US" sz="2800"/>
              <a:t>鸦片的输入，造成大量白银外流，严重摧残人民身心健康，加剧了中国的贫弱。</a:t>
            </a:r>
          </a:p>
        </p:txBody>
      </p:sp>
      <p:sp>
        <p:nvSpPr>
          <p:cNvPr id="4" name="文本框 3"/>
          <p:cNvSpPr txBox="1"/>
          <p:nvPr/>
        </p:nvSpPr>
        <p:spPr>
          <a:xfrm>
            <a:off x="179705" y="4014470"/>
            <a:ext cx="6237605" cy="953135"/>
          </a:xfrm>
          <a:prstGeom prst="rect">
            <a:avLst/>
          </a:prstGeom>
          <a:noFill/>
        </p:spPr>
        <p:txBody>
          <a:bodyPr wrap="square" rtlCol="0">
            <a:spAutoFit/>
          </a:bodyPr>
          <a:lstStyle/>
          <a:p>
            <a:r>
              <a:rPr lang="en-US" altLang="zh-CN" sz="2800">
                <a:solidFill>
                  <a:srgbClr val="C00000"/>
                </a:solidFill>
                <a:latin typeface="微软雅黑" panose="020B0503020204020204" charset="-122"/>
                <a:ea typeface="微软雅黑" panose="020B0503020204020204" charset="-122"/>
                <a:cs typeface="微软雅黑" panose="020B0503020204020204" charset="-122"/>
              </a:rPr>
              <a:t>1839</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年</a:t>
            </a:r>
            <a:r>
              <a:rPr lang="zh-CN" altLang="en-US" sz="2800">
                <a:latin typeface="微软雅黑" panose="020B0503020204020204" charset="-122"/>
                <a:ea typeface="微软雅黑" panose="020B0503020204020204" charset="-122"/>
                <a:cs typeface="微软雅黑" panose="020B0503020204020204" charset="-122"/>
              </a:rPr>
              <a:t>，</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林则徐</a:t>
            </a:r>
            <a:r>
              <a:rPr lang="zh-CN" altLang="en-US" sz="2800">
                <a:latin typeface="微软雅黑" panose="020B0503020204020204" charset="-122"/>
                <a:ea typeface="微软雅黑" panose="020B0503020204020204" charset="-122"/>
                <a:cs typeface="微软雅黑" panose="020B0503020204020204" charset="-122"/>
              </a:rPr>
              <a:t>将收缴的鸦片在</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广东虎门</a:t>
            </a:r>
            <a:r>
              <a:rPr lang="zh-CN" altLang="en-US" sz="2800">
                <a:latin typeface="微软雅黑" panose="020B0503020204020204" charset="-122"/>
                <a:ea typeface="微软雅黑" panose="020B0503020204020204" charset="-122"/>
                <a:cs typeface="微软雅黑" panose="020B0503020204020204" charset="-122"/>
              </a:rPr>
              <a:t>海滩当众销毁。</a:t>
            </a:r>
          </a:p>
        </p:txBody>
      </p:sp>
      <p:sp>
        <p:nvSpPr>
          <p:cNvPr id="5" name="文本框 4"/>
          <p:cNvSpPr txBox="1"/>
          <p:nvPr/>
        </p:nvSpPr>
        <p:spPr>
          <a:xfrm>
            <a:off x="151130" y="5559425"/>
            <a:ext cx="6983095" cy="521970"/>
          </a:xfrm>
          <a:prstGeom prst="rect">
            <a:avLst/>
          </a:prstGeom>
          <a:noFill/>
        </p:spPr>
        <p:txBody>
          <a:bodyPr wrap="square" rtlCol="0">
            <a:spAutoFit/>
          </a:bodyPr>
          <a:lstStyle/>
          <a:p>
            <a:r>
              <a:rPr lang="zh-CN" altLang="en-US" sz="2800"/>
              <a:t>表现了中华民族反抗外来侵略的坚强意志。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1130" y="1567180"/>
            <a:ext cx="6178550" cy="4869815"/>
          </a:xfrm>
          <a:prstGeom prst="rect">
            <a:avLst/>
          </a:prstGeom>
          <a:noFill/>
        </p:spPr>
        <p:txBody>
          <a:bodyPr wrap="square" rtlCol="0">
            <a:spAutoFit/>
          </a:bodyPr>
          <a:lstStyle/>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、原因</a:t>
            </a:r>
          </a:p>
          <a:p>
            <a:pPr fontAlgn="auto">
              <a:lnSpc>
                <a:spcPts val="41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、概况</a:t>
            </a:r>
          </a:p>
          <a:p>
            <a:pPr fontAlgn="auto">
              <a:lnSpc>
                <a:spcPts val="41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1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、影响</a:t>
            </a:r>
          </a:p>
          <a:p>
            <a:pPr fontAlgn="auto">
              <a:lnSpc>
                <a:spcPts val="41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41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、失败根源</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6417945" y="1137285"/>
            <a:ext cx="5666740"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考点二　英国发动鸦片战争</a:t>
            </a:r>
          </a:p>
        </p:txBody>
      </p:sp>
      <p:sp>
        <p:nvSpPr>
          <p:cNvPr id="3" name="文本框 2"/>
          <p:cNvSpPr txBox="1"/>
          <p:nvPr/>
        </p:nvSpPr>
        <p:spPr>
          <a:xfrm>
            <a:off x="179705" y="2199640"/>
            <a:ext cx="3814445" cy="521970"/>
          </a:xfrm>
          <a:prstGeom prst="rect">
            <a:avLst/>
          </a:prstGeom>
          <a:noFill/>
        </p:spPr>
        <p:txBody>
          <a:bodyPr wrap="square" rtlCol="0">
            <a:spAutoFit/>
          </a:bodyPr>
          <a:lstStyle/>
          <a:p>
            <a:r>
              <a:rPr lang="zh-CN" altLang="en-US" sz="2800"/>
              <a:t>直接原因：</a:t>
            </a:r>
            <a:r>
              <a:rPr lang="zh-CN" altLang="en-US" sz="2800">
                <a:solidFill>
                  <a:srgbClr val="C00000"/>
                </a:solidFill>
              </a:rPr>
              <a:t>虎门销烟</a:t>
            </a:r>
            <a:r>
              <a:rPr lang="zh-CN" altLang="en-US" sz="2800"/>
              <a:t>。</a:t>
            </a:r>
          </a:p>
        </p:txBody>
      </p:sp>
      <p:sp>
        <p:nvSpPr>
          <p:cNvPr id="4" name="文本框 3"/>
          <p:cNvSpPr txBox="1"/>
          <p:nvPr/>
        </p:nvSpPr>
        <p:spPr>
          <a:xfrm>
            <a:off x="179705" y="3208655"/>
            <a:ext cx="738632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开始：1840年6月，英国舰队侵入广东海面。</a:t>
            </a:r>
          </a:p>
        </p:txBody>
      </p:sp>
      <p:sp>
        <p:nvSpPr>
          <p:cNvPr id="5" name="文本框 4"/>
          <p:cNvSpPr txBox="1"/>
          <p:nvPr/>
        </p:nvSpPr>
        <p:spPr>
          <a:xfrm>
            <a:off x="179705" y="4762500"/>
            <a:ext cx="7896860" cy="953135"/>
          </a:xfrm>
          <a:prstGeom prst="rect">
            <a:avLst/>
          </a:prstGeom>
          <a:noFill/>
        </p:spPr>
        <p:txBody>
          <a:bodyPr wrap="square" rtlCol="0">
            <a:spAutoFit/>
          </a:bodyPr>
          <a:lstStyle/>
          <a:p>
            <a:r>
              <a:rPr lang="zh-CN" altLang="en-US" sz="2800"/>
              <a:t>鸦片战争使中国</a:t>
            </a:r>
            <a:r>
              <a:rPr lang="zh-CN" altLang="en-US" sz="2800">
                <a:solidFill>
                  <a:srgbClr val="C00000"/>
                </a:solidFill>
              </a:rPr>
              <a:t>开始沦为半殖民地半封建社会</a:t>
            </a:r>
            <a:r>
              <a:rPr lang="zh-CN" altLang="en-US" sz="2800"/>
              <a:t>，标志着中国</a:t>
            </a:r>
            <a:r>
              <a:rPr lang="zh-CN" altLang="en-US" sz="2800">
                <a:solidFill>
                  <a:srgbClr val="C00000"/>
                </a:solidFill>
              </a:rPr>
              <a:t>近代史的开端</a:t>
            </a:r>
            <a:r>
              <a:rPr lang="zh-CN" altLang="en-US" sz="2800"/>
              <a:t>。</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4280" y="1920240"/>
            <a:ext cx="2626360" cy="4791075"/>
          </a:xfrm>
          <a:prstGeom prst="rect">
            <a:avLst/>
          </a:prstGeom>
        </p:spPr>
      </p:pic>
      <p:sp>
        <p:nvSpPr>
          <p:cNvPr id="7" name="文本框 6"/>
          <p:cNvSpPr txBox="1"/>
          <p:nvPr/>
        </p:nvSpPr>
        <p:spPr>
          <a:xfrm>
            <a:off x="3824605" y="2199640"/>
            <a:ext cx="4819650" cy="521970"/>
          </a:xfrm>
          <a:prstGeom prst="rect">
            <a:avLst/>
          </a:prstGeom>
          <a:noFill/>
        </p:spPr>
        <p:txBody>
          <a:bodyPr wrap="square" rtlCol="0">
            <a:spAutoFit/>
          </a:bodyPr>
          <a:lstStyle/>
          <a:p>
            <a:r>
              <a:rPr lang="zh-CN" altLang="en-US" sz="2800"/>
              <a:t>根本原因：</a:t>
            </a:r>
            <a:r>
              <a:rPr lang="zh-CN" altLang="en-US" sz="2800">
                <a:solidFill>
                  <a:srgbClr val="C00000"/>
                </a:solidFill>
              </a:rPr>
              <a:t>为开辟海外市场</a:t>
            </a:r>
            <a:r>
              <a:rPr lang="zh-CN" altLang="en-US" sz="2800"/>
              <a:t>。</a:t>
            </a:r>
          </a:p>
        </p:txBody>
      </p:sp>
      <p:sp>
        <p:nvSpPr>
          <p:cNvPr id="8" name="文本框 7"/>
          <p:cNvSpPr txBox="1"/>
          <p:nvPr/>
        </p:nvSpPr>
        <p:spPr>
          <a:xfrm>
            <a:off x="179705" y="3730625"/>
            <a:ext cx="818261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结果：1842年</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英国</a:t>
            </a:r>
            <a:r>
              <a:rPr lang="zh-CN" altLang="en-US" sz="2800">
                <a:latin typeface="微软雅黑" panose="020B0503020204020204" charset="-122"/>
                <a:ea typeface="微软雅黑" panose="020B0503020204020204" charset="-122"/>
                <a:cs typeface="微软雅黑" panose="020B0503020204020204" charset="-122"/>
              </a:rPr>
              <a:t>与清政府签订</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《南京条约》</a:t>
            </a:r>
            <a:r>
              <a:rPr lang="zh-CN" altLang="en-US" sz="2800">
                <a:latin typeface="微软雅黑" panose="020B0503020204020204" charset="-122"/>
                <a:ea typeface="微软雅黑" panose="020B0503020204020204" charset="-122"/>
                <a:cs typeface="微软雅黑" panose="020B0503020204020204" charset="-122"/>
              </a:rPr>
              <a:t>。</a:t>
            </a:r>
          </a:p>
        </p:txBody>
      </p:sp>
      <p:sp>
        <p:nvSpPr>
          <p:cNvPr id="9" name="文本框 8"/>
          <p:cNvSpPr txBox="1"/>
          <p:nvPr/>
        </p:nvSpPr>
        <p:spPr>
          <a:xfrm>
            <a:off x="179705" y="6336030"/>
            <a:ext cx="7680960" cy="521970"/>
          </a:xfrm>
          <a:prstGeom prst="rect">
            <a:avLst/>
          </a:prstGeom>
          <a:noFill/>
        </p:spPr>
        <p:txBody>
          <a:bodyPr wrap="square" rtlCol="0">
            <a:spAutoFit/>
          </a:bodyPr>
          <a:lstStyle/>
          <a:p>
            <a:r>
              <a:rPr lang="zh-CN" altLang="en-US" sz="2800"/>
              <a:t>落后的封建制度无法对抗先进的资本主义制度。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319530"/>
            <a:ext cx="6178550" cy="4631055"/>
          </a:xfrm>
          <a:prstGeom prst="rect">
            <a:avLst/>
          </a:prstGeom>
          <a:noFill/>
        </p:spPr>
        <p:txBody>
          <a:bodyPr wrap="square" rtlCol="0">
            <a:spAutoFit/>
          </a:bodyPr>
          <a:lstStyle/>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、割地</a:t>
            </a: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、赔款</a:t>
            </a: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、通商</a:t>
            </a: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、议税</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5422900" y="1137285"/>
            <a:ext cx="666178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考点三　《南京条约》主要内容</a:t>
            </a:r>
          </a:p>
        </p:txBody>
      </p:sp>
      <p:sp>
        <p:nvSpPr>
          <p:cNvPr id="3" name="文本框 2"/>
          <p:cNvSpPr txBox="1"/>
          <p:nvPr/>
        </p:nvSpPr>
        <p:spPr>
          <a:xfrm>
            <a:off x="179705" y="1951355"/>
            <a:ext cx="3121660" cy="521970"/>
          </a:xfrm>
          <a:prstGeom prst="rect">
            <a:avLst/>
          </a:prstGeom>
          <a:noFill/>
        </p:spPr>
        <p:txBody>
          <a:bodyPr wrap="square" rtlCol="0">
            <a:spAutoFit/>
          </a:bodyPr>
          <a:lstStyle/>
          <a:p>
            <a:r>
              <a:rPr lang="zh-CN" altLang="en-US" sz="2800">
                <a:solidFill>
                  <a:srgbClr val="C00000"/>
                </a:solidFill>
              </a:rPr>
              <a:t>割香港岛给英国。</a:t>
            </a:r>
          </a:p>
        </p:txBody>
      </p:sp>
      <p:sp>
        <p:nvSpPr>
          <p:cNvPr id="4" name="文本框 3"/>
          <p:cNvSpPr txBox="1"/>
          <p:nvPr/>
        </p:nvSpPr>
        <p:spPr>
          <a:xfrm>
            <a:off x="179705" y="3326765"/>
            <a:ext cx="2894330" cy="521970"/>
          </a:xfrm>
          <a:prstGeom prst="rect">
            <a:avLst/>
          </a:prstGeom>
          <a:noFill/>
        </p:spPr>
        <p:txBody>
          <a:bodyPr wrap="square" rtlCol="0">
            <a:spAutoFit/>
          </a:bodyPr>
          <a:lstStyle/>
          <a:p>
            <a:r>
              <a:rPr lang="zh-CN" altLang="en-US" sz="2800">
                <a:solidFill>
                  <a:srgbClr val="C00000"/>
                </a:solidFill>
                <a:latin typeface="微软雅黑" panose="020B0503020204020204" charset="-122"/>
                <a:ea typeface="微软雅黑" panose="020B0503020204020204" charset="-122"/>
                <a:cs typeface="微软雅黑" panose="020B0503020204020204" charset="-122"/>
              </a:rPr>
              <a:t>赔款2100万元。</a:t>
            </a:r>
          </a:p>
        </p:txBody>
      </p:sp>
      <p:sp>
        <p:nvSpPr>
          <p:cNvPr id="5" name="文本框 4"/>
          <p:cNvSpPr txBox="1"/>
          <p:nvPr/>
        </p:nvSpPr>
        <p:spPr>
          <a:xfrm>
            <a:off x="179705" y="4632325"/>
            <a:ext cx="9464040" cy="521970"/>
          </a:xfrm>
          <a:prstGeom prst="rect">
            <a:avLst/>
          </a:prstGeom>
          <a:noFill/>
        </p:spPr>
        <p:txBody>
          <a:bodyPr wrap="square" rtlCol="0">
            <a:spAutoFit/>
          </a:bodyPr>
          <a:lstStyle/>
          <a:p>
            <a:r>
              <a:rPr lang="zh-CN" altLang="en-US" sz="2800">
                <a:solidFill>
                  <a:srgbClr val="C00000"/>
                </a:solidFill>
              </a:rPr>
              <a:t>开放广州、厦门、福州、宁波、上海五处为通商口岸。</a:t>
            </a:r>
          </a:p>
        </p:txBody>
      </p:sp>
      <p:pic>
        <p:nvPicPr>
          <p:cNvPr id="65556" name="Picture 1" descr="01300000329092124687799041115"/>
          <p:cNvPicPr>
            <a:picLocks noChangeAspect="1"/>
          </p:cNvPicPr>
          <p:nvPr/>
        </p:nvPicPr>
        <p:blipFill>
          <a:blip r:embed="rId2"/>
          <a:srcRect t="19756"/>
          <a:stretch>
            <a:fillRect/>
          </a:stretch>
        </p:blipFill>
        <p:spPr>
          <a:xfrm>
            <a:off x="6605905" y="2148205"/>
            <a:ext cx="5460365" cy="2249805"/>
          </a:xfrm>
          <a:prstGeom prst="rect">
            <a:avLst/>
          </a:prstGeom>
          <a:noFill/>
          <a:ln w="9525">
            <a:noFill/>
          </a:ln>
        </p:spPr>
      </p:pic>
      <p:sp>
        <p:nvSpPr>
          <p:cNvPr id="2" name="文本框 1"/>
          <p:cNvSpPr txBox="1"/>
          <p:nvPr/>
        </p:nvSpPr>
        <p:spPr>
          <a:xfrm>
            <a:off x="179705" y="5950585"/>
            <a:ext cx="7570470" cy="521970"/>
          </a:xfrm>
          <a:prstGeom prst="rect">
            <a:avLst/>
          </a:prstGeom>
          <a:noFill/>
        </p:spPr>
        <p:txBody>
          <a:bodyPr wrap="square" rtlCol="0">
            <a:spAutoFit/>
          </a:bodyPr>
          <a:lstStyle/>
          <a:p>
            <a:r>
              <a:rPr lang="zh-CN" altLang="en-US" sz="2800">
                <a:solidFill>
                  <a:srgbClr val="C00000"/>
                </a:solidFill>
                <a:latin typeface="微软雅黑" panose="020B0503020204020204" charset="-122"/>
                <a:ea typeface="微软雅黑" panose="020B0503020204020204" charset="-122"/>
                <a:cs typeface="微软雅黑" panose="020B0503020204020204" charset="-122"/>
              </a:rPr>
              <a:t>英商进出口货物应纳税款，必须经双方协议。</a:t>
            </a:r>
          </a:p>
        </p:txBody>
      </p:sp>
      <p:sp>
        <p:nvSpPr>
          <p:cNvPr id="10252" name="圆角矩形标注 10251"/>
          <p:cNvSpPr/>
          <p:nvPr/>
        </p:nvSpPr>
        <p:spPr>
          <a:xfrm>
            <a:off x="3639185" y="1708150"/>
            <a:ext cx="1944688" cy="1008063"/>
          </a:xfrm>
          <a:prstGeom prst="wedgeRoundRectCallout">
            <a:avLst>
              <a:gd name="adj1" fmla="val -75468"/>
              <a:gd name="adj2" fmla="val -13778"/>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破坏领土和主权的完整</a:t>
            </a:r>
          </a:p>
        </p:txBody>
      </p:sp>
      <p:sp>
        <p:nvSpPr>
          <p:cNvPr id="10253" name="圆角矩形标注 10252"/>
          <p:cNvSpPr/>
          <p:nvPr/>
        </p:nvSpPr>
        <p:spPr>
          <a:xfrm>
            <a:off x="3639185" y="3326765"/>
            <a:ext cx="1945005" cy="1008380"/>
          </a:xfrm>
          <a:prstGeom prst="wedgeRoundRectCallout">
            <a:avLst>
              <a:gd name="adj1" fmla="val -80819"/>
              <a:gd name="adj2" fmla="val -21095"/>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加重负担</a:t>
            </a:r>
          </a:p>
          <a:p>
            <a:pPr algn="ctr"/>
            <a:r>
              <a:rPr lang="zh-CN" altLang="en-US" sz="2400" b="1">
                <a:latin typeface="Arial" panose="020B0604020202020204" pitchFamily="34" charset="0"/>
              </a:rPr>
              <a:t>激化矛盾</a:t>
            </a:r>
          </a:p>
        </p:txBody>
      </p:sp>
      <p:sp>
        <p:nvSpPr>
          <p:cNvPr id="10254" name="圆角矩形标注 10253"/>
          <p:cNvSpPr/>
          <p:nvPr/>
        </p:nvSpPr>
        <p:spPr>
          <a:xfrm>
            <a:off x="9349740" y="4790440"/>
            <a:ext cx="2734945" cy="982345"/>
          </a:xfrm>
          <a:prstGeom prst="wedgeRoundRectCallout">
            <a:avLst>
              <a:gd name="adj1" fmla="val -72634"/>
              <a:gd name="adj2" fmla="val -45690"/>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便利商品输出和原料掠夺</a:t>
            </a:r>
          </a:p>
        </p:txBody>
      </p:sp>
      <p:sp>
        <p:nvSpPr>
          <p:cNvPr id="10255" name="圆角矩形标注 10254"/>
          <p:cNvSpPr/>
          <p:nvPr/>
        </p:nvSpPr>
        <p:spPr>
          <a:xfrm>
            <a:off x="7512050" y="5937250"/>
            <a:ext cx="2667000" cy="920750"/>
          </a:xfrm>
          <a:prstGeom prst="wedgeRoundRectCallout">
            <a:avLst>
              <a:gd name="adj1" fmla="val -80928"/>
              <a:gd name="adj2" fmla="val 10551"/>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破坏关税主权，便利倾销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0"/>
      <p:bldP spid="10252" grpId="0" bldLvl="0" animBg="1"/>
      <p:bldP spid="10253" grpId="0" bldLvl="0" animBg="1"/>
      <p:bldP spid="10254" grpId="0" bldLvl="0" animBg="1"/>
      <p:bldP spid="1025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随堂练习</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3" name="文本框 2"/>
          <p:cNvSpPr txBox="1"/>
          <p:nvPr/>
        </p:nvSpPr>
        <p:spPr>
          <a:xfrm>
            <a:off x="480060" y="991235"/>
            <a:ext cx="10868025" cy="2676525"/>
          </a:xfrm>
          <a:prstGeom prst="rect">
            <a:avLst/>
          </a:prstGeom>
          <a:noFill/>
        </p:spPr>
        <p:txBody>
          <a:bodyPr wrap="square" rtlCol="0">
            <a:spAutoFit/>
          </a:bodyPr>
          <a:lstStyle/>
          <a:p>
            <a:r>
              <a:rPr lang="zh-CN" altLang="en-US" sz="2800"/>
              <a:t>19世纪中期以后，上海、武汉、南京、广州、福州等地的市场上外国商品日益增多、洋钉子、洋纱等用品在距离这些城市较远的乡村都有出售，而且货量充足。这种状况表明（　　）</a:t>
            </a:r>
          </a:p>
          <a:p>
            <a:r>
              <a:rPr lang="zh-CN" altLang="en-US" sz="2800"/>
              <a:t>A. 自给自足的自然经济彻底解体了       B. 中国关税主权开始丧失</a:t>
            </a:r>
          </a:p>
          <a:p>
            <a:r>
              <a:rPr lang="zh-CN" altLang="en-US" sz="2800"/>
              <a:t>C. 近代中国市场主动开放，惠及乡村</a:t>
            </a:r>
          </a:p>
          <a:p>
            <a:r>
              <a:rPr lang="zh-CN" altLang="en-US" sz="2800"/>
              <a:t>D. 民众生活与世界市场联系日趋密切</a:t>
            </a:r>
          </a:p>
        </p:txBody>
      </p:sp>
      <p:sp>
        <p:nvSpPr>
          <p:cNvPr id="5" name="文本框 4"/>
          <p:cNvSpPr txBox="1"/>
          <p:nvPr/>
        </p:nvSpPr>
        <p:spPr>
          <a:xfrm>
            <a:off x="480060" y="3837940"/>
            <a:ext cx="10868660" cy="1383665"/>
          </a:xfrm>
          <a:prstGeom prst="rect">
            <a:avLst/>
          </a:prstGeom>
          <a:noFill/>
        </p:spPr>
        <p:txBody>
          <a:bodyPr wrap="square" rtlCol="0">
            <a:spAutoFit/>
          </a:bodyPr>
          <a:lstStyle/>
          <a:p>
            <a:r>
              <a:rPr lang="zh-CN" altLang="en-US" sz="2800"/>
              <a:t>有人认为，道光皇帝（1821 -1850年在位）应该愧对先祖，因为在他手上曾丢失了土地，这里的“土地”是指(            )</a:t>
            </a:r>
          </a:p>
          <a:p>
            <a:r>
              <a:rPr lang="zh-CN" altLang="en-US" sz="2800"/>
              <a:t>A.钓鱼岛     B.香港岛      C.台湾岛      D.辽东半岛</a:t>
            </a:r>
          </a:p>
        </p:txBody>
      </p:sp>
      <p:sp>
        <p:nvSpPr>
          <p:cNvPr id="2" name="矩形 1"/>
          <p:cNvSpPr/>
          <p:nvPr/>
        </p:nvSpPr>
        <p:spPr>
          <a:xfrm>
            <a:off x="10817640" y="1621949"/>
            <a:ext cx="1069525" cy="2215991"/>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D</a:t>
            </a:r>
            <a:endParaRPr lang="zh-CN" altLang="en-US" sz="13800" b="0" cap="none" spc="0" dirty="0">
              <a:ln w="0"/>
              <a:solidFill>
                <a:srgbClr val="FFFF00"/>
              </a:solidFill>
              <a:effectLst>
                <a:outerShdw blurRad="38100" dist="19050" dir="2700000" algn="tl" rotWithShape="0">
                  <a:schemeClr val="dk1">
                    <a:alpha val="40000"/>
                  </a:schemeClr>
                </a:outerShdw>
              </a:effectLst>
            </a:endParaRPr>
          </a:p>
        </p:txBody>
      </p:sp>
      <p:sp>
        <p:nvSpPr>
          <p:cNvPr id="8" name="矩形 7"/>
          <p:cNvSpPr/>
          <p:nvPr/>
        </p:nvSpPr>
        <p:spPr>
          <a:xfrm>
            <a:off x="10995215" y="4438174"/>
            <a:ext cx="1196975" cy="2214880"/>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A</a:t>
            </a:r>
          </a:p>
        </p:txBody>
      </p:sp>
      <p:sp>
        <p:nvSpPr>
          <p:cNvPr id="10" name="文本框 9"/>
          <p:cNvSpPr txBox="1"/>
          <p:nvPr/>
        </p:nvSpPr>
        <p:spPr>
          <a:xfrm>
            <a:off x="480060" y="5394325"/>
            <a:ext cx="10868025" cy="1383665"/>
          </a:xfrm>
          <a:prstGeom prst="rect">
            <a:avLst/>
          </a:prstGeom>
          <a:noFill/>
        </p:spPr>
        <p:txBody>
          <a:bodyPr wrap="square" rtlCol="0">
            <a:spAutoFit/>
          </a:bodyPr>
          <a:lstStyle/>
          <a:p>
            <a:r>
              <a:rPr lang="zh-CN" altLang="en-US" sz="2800"/>
              <a:t>取得胜利的英国人则试图建立中外交往的新制度，这些新制度的发展集中体现在初期开放的五个通商口岸上。与之直接相关的是(            )</a:t>
            </a:r>
          </a:p>
          <a:p>
            <a:r>
              <a:rPr lang="zh-CN" altLang="en-US" sz="2800"/>
              <a:t>A</a:t>
            </a:r>
            <a:r>
              <a:rPr lang="en-US" altLang="zh-CN" sz="2800"/>
              <a:t>.</a:t>
            </a:r>
            <a:r>
              <a:rPr lang="zh-CN" altLang="en-US" sz="2800"/>
              <a:t>《南京条约》     B</a:t>
            </a:r>
            <a:r>
              <a:rPr lang="en-US" altLang="zh-CN" sz="2800"/>
              <a:t>.</a:t>
            </a:r>
            <a:r>
              <a:rPr lang="zh-CN" altLang="en-US" sz="2800"/>
              <a:t>《北京条约》     C</a:t>
            </a:r>
            <a:r>
              <a:rPr lang="en-US" altLang="zh-CN" sz="2800"/>
              <a:t>.</a:t>
            </a:r>
            <a:r>
              <a:rPr lang="zh-CN" altLang="en-US" sz="2800"/>
              <a:t>《马关条约》      D</a:t>
            </a:r>
            <a:r>
              <a:rPr lang="en-US" altLang="zh-CN" sz="2800"/>
              <a:t>.</a:t>
            </a:r>
            <a:r>
              <a:rPr lang="zh-CN" altLang="en-US" sz="2800"/>
              <a:t>《辛丑条约》</a:t>
            </a:r>
          </a:p>
        </p:txBody>
      </p:sp>
      <p:sp>
        <p:nvSpPr>
          <p:cNvPr id="11" name="矩形 10"/>
          <p:cNvSpPr/>
          <p:nvPr/>
        </p:nvSpPr>
        <p:spPr>
          <a:xfrm>
            <a:off x="9180385" y="3422174"/>
            <a:ext cx="1136015" cy="2214880"/>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841500"/>
            <a:ext cx="6178550" cy="423608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、原因</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、概况</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、影响</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5122545" y="1137285"/>
            <a:ext cx="6962140"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考点四　英法发动第二次鸦片战争</a:t>
            </a:r>
          </a:p>
        </p:txBody>
      </p:sp>
      <p:sp>
        <p:nvSpPr>
          <p:cNvPr id="5" name="文本框 4"/>
          <p:cNvSpPr txBox="1"/>
          <p:nvPr/>
        </p:nvSpPr>
        <p:spPr>
          <a:xfrm>
            <a:off x="179705" y="5989955"/>
            <a:ext cx="6643370" cy="521970"/>
          </a:xfrm>
          <a:prstGeom prst="rect">
            <a:avLst/>
          </a:prstGeom>
          <a:noFill/>
        </p:spPr>
        <p:txBody>
          <a:bodyPr wrap="square" rtlCol="0">
            <a:spAutoFit/>
          </a:bodyPr>
          <a:lstStyle/>
          <a:p>
            <a:r>
              <a:rPr lang="zh-CN" altLang="en-US" sz="2800">
                <a:solidFill>
                  <a:srgbClr val="C00000"/>
                </a:solidFill>
              </a:rPr>
              <a:t>中国半殖民地化的程度进一步加深</a:t>
            </a:r>
            <a:r>
              <a:rPr lang="zh-CN" altLang="en-US" sz="2800"/>
              <a:t>。</a:t>
            </a:r>
          </a:p>
        </p:txBody>
      </p:sp>
      <p:pic>
        <p:nvPicPr>
          <p:cNvPr id="9" name="图片 8"/>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20000"/>
                    </a14:imgEffect>
                    <a14:imgEffect>
                      <a14:sharpenSoften amount="45000"/>
                    </a14:imgEffect>
                  </a14:imgLayer>
                </a14:imgProps>
              </a:ext>
              <a:ext uri="{28A0092B-C50C-407E-A947-70E740481C1C}">
                <a14:useLocalDpi xmlns:a14="http://schemas.microsoft.com/office/drawing/2010/main" val="0"/>
              </a:ext>
            </a:extLst>
          </a:blip>
          <a:srcRect l="1911" t="11373" r="7583" b="6862"/>
          <a:stretch>
            <a:fillRect/>
          </a:stretch>
        </p:blipFill>
        <p:spPr>
          <a:xfrm rot="5400000">
            <a:off x="7721600" y="2628265"/>
            <a:ext cx="4944110" cy="3370580"/>
          </a:xfrm>
          <a:prstGeom prst="rect">
            <a:avLst/>
          </a:prstGeom>
        </p:spPr>
      </p:pic>
      <p:sp>
        <p:nvSpPr>
          <p:cNvPr id="10" name="文本框 9"/>
          <p:cNvSpPr txBox="1"/>
          <p:nvPr/>
        </p:nvSpPr>
        <p:spPr>
          <a:xfrm>
            <a:off x="179705" y="2434590"/>
            <a:ext cx="7170420" cy="521970"/>
          </a:xfrm>
          <a:prstGeom prst="rect">
            <a:avLst/>
          </a:prstGeom>
          <a:noFill/>
        </p:spPr>
        <p:txBody>
          <a:bodyPr wrap="square" rtlCol="0">
            <a:spAutoFit/>
          </a:bodyPr>
          <a:lstStyle/>
          <a:p>
            <a:r>
              <a:rPr lang="zh-CN" altLang="en-US" sz="2800"/>
              <a:t>直接原因：</a:t>
            </a:r>
            <a:r>
              <a:rPr lang="en-US" altLang="zh-CN" sz="2800"/>
              <a:t>“</a:t>
            </a:r>
            <a:r>
              <a:rPr lang="zh-CN" altLang="en-US" sz="2800"/>
              <a:t>亚罗号事件</a:t>
            </a:r>
            <a:r>
              <a:rPr lang="en-US" altLang="zh-CN" sz="2800"/>
              <a:t>”</a:t>
            </a:r>
            <a:r>
              <a:rPr lang="zh-CN" altLang="en-US" sz="2800"/>
              <a:t>、</a:t>
            </a:r>
            <a:r>
              <a:rPr lang="en-US" altLang="zh-CN" sz="2800"/>
              <a:t>“</a:t>
            </a:r>
            <a:r>
              <a:rPr lang="zh-CN" altLang="en-US" sz="2800"/>
              <a:t>马神甫事件</a:t>
            </a:r>
            <a:r>
              <a:rPr lang="en-US" altLang="zh-CN" sz="2800"/>
              <a:t>”</a:t>
            </a:r>
            <a:r>
              <a:rPr lang="zh-CN" altLang="en-US" sz="2800"/>
              <a:t>。</a:t>
            </a:r>
          </a:p>
        </p:txBody>
      </p:sp>
      <p:sp>
        <p:nvSpPr>
          <p:cNvPr id="11" name="文本框 10"/>
          <p:cNvSpPr txBox="1"/>
          <p:nvPr/>
        </p:nvSpPr>
        <p:spPr>
          <a:xfrm>
            <a:off x="179705" y="2956560"/>
            <a:ext cx="5681345" cy="521970"/>
          </a:xfrm>
          <a:prstGeom prst="rect">
            <a:avLst/>
          </a:prstGeom>
          <a:noFill/>
        </p:spPr>
        <p:txBody>
          <a:bodyPr wrap="square" rtlCol="0">
            <a:spAutoFit/>
          </a:bodyPr>
          <a:lstStyle/>
          <a:p>
            <a:r>
              <a:rPr lang="zh-CN" altLang="en-US" sz="2800"/>
              <a:t>根本原因：</a:t>
            </a:r>
            <a:r>
              <a:rPr lang="zh-CN" altLang="en-US" sz="2800">
                <a:solidFill>
                  <a:srgbClr val="C00000"/>
                </a:solidFill>
              </a:rPr>
              <a:t>进一步</a:t>
            </a:r>
            <a:r>
              <a:rPr lang="zh-CN" altLang="en-US" sz="2800">
                <a:solidFill>
                  <a:schemeClr val="tx1"/>
                </a:solidFill>
              </a:rPr>
              <a:t>打开中国市场</a:t>
            </a:r>
            <a:r>
              <a:rPr lang="zh-CN" altLang="en-US" sz="2800"/>
              <a:t>。</a:t>
            </a:r>
          </a:p>
        </p:txBody>
      </p:sp>
      <p:sp>
        <p:nvSpPr>
          <p:cNvPr id="13" name="文本框 12"/>
          <p:cNvSpPr txBox="1"/>
          <p:nvPr/>
        </p:nvSpPr>
        <p:spPr>
          <a:xfrm>
            <a:off x="179705" y="3979545"/>
            <a:ext cx="7752715"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开始：1856年10月，英军炮轰广州，挑起战争。</a:t>
            </a:r>
          </a:p>
        </p:txBody>
      </p:sp>
      <p:sp>
        <p:nvSpPr>
          <p:cNvPr id="14" name="文本框 13"/>
          <p:cNvSpPr txBox="1"/>
          <p:nvPr/>
        </p:nvSpPr>
        <p:spPr>
          <a:xfrm>
            <a:off x="179705" y="4501515"/>
            <a:ext cx="818261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结果：</a:t>
            </a:r>
            <a:r>
              <a:rPr lang="en-US" altLang="zh-CN" sz="2800">
                <a:latin typeface="微软雅黑" panose="020B0503020204020204" charset="-122"/>
                <a:ea typeface="微软雅黑" panose="020B0503020204020204" charset="-122"/>
                <a:cs typeface="微软雅黑" panose="020B0503020204020204" charset="-122"/>
              </a:rPr>
              <a:t>1858</a:t>
            </a:r>
            <a:r>
              <a:rPr lang="zh-CN" altLang="en-US" sz="2800">
                <a:latin typeface="微软雅黑" panose="020B0503020204020204" charset="-122"/>
                <a:ea typeface="微软雅黑" panose="020B0503020204020204" charset="-122"/>
                <a:cs typeface="微软雅黑" panose="020B0503020204020204" charset="-122"/>
              </a:rPr>
              <a:t>年</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英法美俄</a:t>
            </a:r>
            <a:r>
              <a:rPr lang="zh-CN" altLang="en-US" sz="2800">
                <a:latin typeface="微软雅黑" panose="020B0503020204020204" charset="-122"/>
                <a:ea typeface="微软雅黑" panose="020B0503020204020204" charset="-122"/>
                <a:cs typeface="微软雅黑" panose="020B0503020204020204" charset="-122"/>
              </a:rPr>
              <a:t>与清政府签订</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《天津条约》</a:t>
            </a:r>
            <a:r>
              <a:rPr lang="zh-CN" altLang="en-US" sz="2800">
                <a:latin typeface="微软雅黑" panose="020B0503020204020204" charset="-122"/>
                <a:ea typeface="微软雅黑" panose="020B0503020204020204" charset="-122"/>
                <a:cs typeface="微软雅黑" panose="020B0503020204020204" charset="-122"/>
              </a:rPr>
              <a:t>。</a:t>
            </a:r>
          </a:p>
          <a:p>
            <a:r>
              <a:rPr lang="zh-CN" altLang="en-US" sz="2800">
                <a:latin typeface="微软雅黑" panose="020B0503020204020204" charset="-122"/>
                <a:ea typeface="微软雅黑" panose="020B0503020204020204" charset="-122"/>
                <a:cs typeface="微软雅黑" panose="020B0503020204020204" charset="-122"/>
              </a:rPr>
              <a:t>          </a:t>
            </a:r>
            <a:r>
              <a:rPr lang="en-US" altLang="zh-CN" sz="2800">
                <a:latin typeface="微软雅黑" panose="020B0503020204020204" charset="-122"/>
                <a:ea typeface="微软雅黑" panose="020B0503020204020204" charset="-122"/>
                <a:cs typeface="微软雅黑" panose="020B0503020204020204" charset="-122"/>
              </a:rPr>
              <a:t>1860</a:t>
            </a:r>
            <a:r>
              <a:rPr lang="zh-CN" altLang="en-US" sz="2800">
                <a:latin typeface="微软雅黑" panose="020B0503020204020204" charset="-122"/>
                <a:ea typeface="微软雅黑" panose="020B0503020204020204" charset="-122"/>
                <a:cs typeface="微软雅黑" panose="020B0503020204020204" charset="-122"/>
              </a:rPr>
              <a:t>年</a:t>
            </a:r>
            <a:r>
              <a:rPr lang="zh-CN" altLang="en-US" sz="2800">
                <a:latin typeface="微软雅黑" panose="020B0503020204020204" charset="-122"/>
                <a:ea typeface="微软雅黑" panose="020B0503020204020204" charset="-122"/>
                <a:cs typeface="微软雅黑" panose="020B0503020204020204" charset="-122"/>
                <a:sym typeface="+mn-ea"/>
              </a:rPr>
              <a:t>签订</a:t>
            </a:r>
            <a:r>
              <a:rPr lang="zh-CN" altLang="en-US" sz="2800">
                <a:solidFill>
                  <a:srgbClr val="C00000"/>
                </a:solidFill>
                <a:latin typeface="微软雅黑" panose="020B0503020204020204" charset="-122"/>
                <a:ea typeface="微软雅黑" panose="020B0503020204020204" charset="-122"/>
                <a:cs typeface="微软雅黑" panose="020B0503020204020204" charset="-122"/>
                <a:sym typeface="+mn-ea"/>
              </a:rPr>
              <a:t>《北京条约》</a:t>
            </a:r>
            <a:r>
              <a:rPr lang="zh-CN" altLang="en-US" sz="2800">
                <a:latin typeface="微软雅黑" panose="020B0503020204020204" charset="-122"/>
                <a:ea typeface="微软雅黑" panose="020B0503020204020204" charset="-122"/>
                <a:cs typeface="微软雅黑" panose="020B0503020204020204" charset="-122"/>
                <a:sym typeface="+mn-ea"/>
              </a:rPr>
              <a:t>。</a:t>
            </a:r>
            <a:endParaRPr lang="zh-CN" altLang="en-US" sz="28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3"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1694</Words>
  <Application>Microsoft Office PowerPoint</Application>
  <PresentationFormat>宽屏</PresentationFormat>
  <Paragraphs>219</Paragraphs>
  <Slides>19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汉真广标</vt:lpstr>
      <vt:lpstr>黑体</vt:lpstr>
      <vt:lpstr>华文中宋</vt:lpstr>
      <vt:lpstr>楷体</vt:lpstr>
      <vt:lpstr>宋体</vt:lpstr>
      <vt:lpstr>微软雅黑</vt:lpstr>
      <vt:lpstr>Arial</vt:lpstr>
      <vt:lpstr>Calibri</vt:lpstr>
      <vt:lpstr>Times New Roman</vt:lpstr>
      <vt:lpstr>Office 主题</vt:lpstr>
      <vt:lpstr> 八上  第一单元——      《中国开始沦为半殖民地半封建社会》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八上  第一单元——      《中国开始沦为半殖民地半封建社会》</dc:title>
  <dc:creator/>
  <cp:lastModifiedBy>会玲 郭</cp:lastModifiedBy>
  <cp:revision>32</cp:revision>
  <dcterms:created xsi:type="dcterms:W3CDTF">2020-02-03T10:42:00Z</dcterms:created>
  <dcterms:modified xsi:type="dcterms:W3CDTF">2020-03-25T10:49:14Z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