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60" r:id="rId2"/>
    <p:sldId id="257" r:id="rId3"/>
    <p:sldId id="258" r:id="rId4"/>
    <p:sldId id="286" r:id="rId5"/>
    <p:sldId id="259" r:id="rId6"/>
    <p:sldId id="263" r:id="rId7"/>
    <p:sldId id="271" r:id="rId8"/>
    <p:sldId id="267" r:id="rId9"/>
    <p:sldId id="268" r:id="rId10"/>
    <p:sldId id="269" r:id="rId11"/>
    <p:sldId id="270" r:id="rId12"/>
    <p:sldId id="272" r:id="rId13"/>
    <p:sldId id="273" r:id="rId14"/>
    <p:sldId id="274" r:id="rId15"/>
    <p:sldId id="275" r:id="rId16"/>
    <p:sldId id="276" r:id="rId17"/>
    <p:sldId id="261" r:id="rId18"/>
    <p:sldId id="265" r:id="rId19"/>
    <p:sldId id="266" r:id="rId20"/>
    <p:sldId id="277" r:id="rId21"/>
    <p:sldId id="278" r:id="rId22"/>
    <p:sldId id="262" r:id="rId23"/>
    <p:sldId id="279" r:id="rId24"/>
    <p:sldId id="281" r:id="rId25"/>
    <p:sldId id="282" r:id="rId26"/>
    <p:sldId id="283" r:id="rId27"/>
    <p:sldId id="280" r:id="rId28"/>
    <p:sldId id="291" r:id="rId29"/>
    <p:sldId id="288" r:id="rId30"/>
    <p:sldId id="289" r:id="rId31"/>
    <p:sldId id="290" r:id="rId32"/>
    <p:sldId id="284" r:id="rId33"/>
    <p:sldId id="28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A8CA-7ED0-43F7-8A13-FB4FB9ED84B4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EEE3B48-7441-41AE-A14F-32FC0626E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439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A8CA-7ED0-43F7-8A13-FB4FB9ED84B4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EE3B48-7441-41AE-A14F-32FC0626E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45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A8CA-7ED0-43F7-8A13-FB4FB9ED84B4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EE3B48-7441-41AE-A14F-32FC0626E8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2398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A8CA-7ED0-43F7-8A13-FB4FB9ED84B4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EE3B48-7441-41AE-A14F-32FC0626E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657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A8CA-7ED0-43F7-8A13-FB4FB9ED84B4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EE3B48-7441-41AE-A14F-32FC0626E8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0515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A8CA-7ED0-43F7-8A13-FB4FB9ED84B4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EE3B48-7441-41AE-A14F-32FC0626E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891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A8CA-7ED0-43F7-8A13-FB4FB9ED84B4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3B48-7441-41AE-A14F-32FC0626E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479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A8CA-7ED0-43F7-8A13-FB4FB9ED84B4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3B48-7441-41AE-A14F-32FC0626E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18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A8CA-7ED0-43F7-8A13-FB4FB9ED84B4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3B48-7441-41AE-A14F-32FC0626E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79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A8CA-7ED0-43F7-8A13-FB4FB9ED84B4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EE3B48-7441-41AE-A14F-32FC0626E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01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A8CA-7ED0-43F7-8A13-FB4FB9ED84B4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EEE3B48-7441-41AE-A14F-32FC0626E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82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A8CA-7ED0-43F7-8A13-FB4FB9ED84B4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EEE3B48-7441-41AE-A14F-32FC0626E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99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A8CA-7ED0-43F7-8A13-FB4FB9ED84B4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3B48-7441-41AE-A14F-32FC0626E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08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A8CA-7ED0-43F7-8A13-FB4FB9ED84B4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3B48-7441-41AE-A14F-32FC0626E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12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A8CA-7ED0-43F7-8A13-FB4FB9ED84B4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3B48-7441-41AE-A14F-32FC0626E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88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A8CA-7ED0-43F7-8A13-FB4FB9ED84B4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EE3B48-7441-41AE-A14F-32FC0626E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09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3A8CA-7ED0-43F7-8A13-FB4FB9ED84B4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EEE3B48-7441-41AE-A14F-32FC0626E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24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FF"/>
          </a:solidFill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32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405788" y="463120"/>
            <a:ext cx="9144000" cy="730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济南市</a:t>
            </a:r>
            <a:r>
              <a:rPr lang="en-US" altLang="zh-CN" sz="32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2020</a:t>
            </a:r>
            <a:r>
              <a:rPr lang="zh-CN" altLang="en-US" sz="32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年春季学期延期开学网络学习资源</a:t>
            </a:r>
            <a:endParaRPr lang="zh-CN" altLang="en-US" sz="32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442487" y="4832784"/>
            <a:ext cx="9144000" cy="730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山东省济南实验初级中学  吴冬梅</a:t>
            </a:r>
            <a:endParaRPr lang="zh-CN" altLang="en-US" sz="36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2739480" y="1555678"/>
            <a:ext cx="6396403" cy="730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初中历史九年级</a:t>
            </a:r>
            <a:endParaRPr lang="zh-CN" altLang="en-US" sz="36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605307" y="2537553"/>
            <a:ext cx="11269013" cy="1563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4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4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4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  夏商周时期：早期国家的产生与社会变革（复习）</a:t>
            </a:r>
            <a:endParaRPr lang="zh-CN" altLang="en-US" sz="4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2932663" y="5845392"/>
            <a:ext cx="6396403" cy="730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济南市教育教学研究院监制</a:t>
            </a:r>
            <a:endParaRPr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62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17191" y="493522"/>
            <a:ext cx="44935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早期国家的</a:t>
            </a:r>
            <a:r>
              <a:rPr lang="zh-CN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产生</a:t>
            </a:r>
            <a:endParaRPr lang="zh-CN" altLang="en-US" sz="4800" dirty="0"/>
          </a:p>
        </p:txBody>
      </p:sp>
      <p:sp>
        <p:nvSpPr>
          <p:cNvPr id="7" name="矩形 6"/>
          <p:cNvSpPr/>
          <p:nvPr/>
        </p:nvSpPr>
        <p:spPr>
          <a:xfrm>
            <a:off x="1617191" y="493522"/>
            <a:ext cx="4493538" cy="8309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66836" y="2036971"/>
            <a:ext cx="1210588" cy="3662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夏</a:t>
            </a:r>
            <a:endParaRPr lang="en-US" altLang="zh-CN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商</a:t>
            </a:r>
            <a:endParaRPr lang="en-US" altLang="zh-CN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西周</a:t>
            </a:r>
            <a:endParaRPr lang="zh-CN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42947" y="2984007"/>
            <a:ext cx="50786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青铜器：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司母戊鼎、四羊方尊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2362063" y="2329358"/>
            <a:ext cx="435006" cy="12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双向箭头 12"/>
          <p:cNvSpPr/>
          <p:nvPr/>
        </p:nvSpPr>
        <p:spPr>
          <a:xfrm rot="8218791">
            <a:off x="2432452" y="3390441"/>
            <a:ext cx="550510" cy="548552"/>
          </a:xfrm>
          <a:prstGeom prst="leftUpArrow">
            <a:avLst>
              <a:gd name="adj1" fmla="val 12694"/>
              <a:gd name="adj2" fmla="val 14351"/>
              <a:gd name="adj3" fmla="val 30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797069" y="2075103"/>
            <a:ext cx="51283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标志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着中国早期国家的产生</a:t>
            </a:r>
            <a:endParaRPr lang="en-US" altLang="zh-CN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42947" y="3664717"/>
            <a:ext cx="901108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甲骨文：</a:t>
            </a:r>
            <a:r>
              <a:rPr lang="zh-CN" altLang="en-US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甲骨文是已知最早的汉字，</a:t>
            </a:r>
            <a:r>
              <a:rPr lang="zh-CN" altLang="zh-CN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我国有</a:t>
            </a:r>
            <a:r>
              <a:rPr lang="zh-CN" altLang="zh-CN" sz="2800" b="1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文字可</a:t>
            </a:r>
            <a:r>
              <a:rPr lang="zh-CN" altLang="zh-CN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考</a:t>
            </a:r>
            <a:r>
              <a:rPr lang="zh-CN" altLang="zh-CN" sz="2800" b="1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800" b="1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</a:p>
          <a:p>
            <a:r>
              <a:rPr lang="en-US" altLang="zh-CN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zh-CN" sz="2800" b="1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历史</a:t>
            </a:r>
            <a:r>
              <a:rPr lang="zh-CN" altLang="en-US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zh-CN" altLang="zh-CN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商朝</a:t>
            </a:r>
            <a:r>
              <a:rPr lang="zh-CN" altLang="en-US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开始。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2380474" y="5327839"/>
            <a:ext cx="435006" cy="12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888012" y="5040031"/>
            <a:ext cx="8866023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分封制  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作用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：保证了周王朝对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地方的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控制，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稳定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 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了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政局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，扩大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了统治范围。</a:t>
            </a:r>
          </a:p>
          <a:p>
            <a:endParaRPr lang="en-US" altLang="zh-CN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600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17191" y="493522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社会变革</a:t>
            </a:r>
            <a:endParaRPr lang="zh-CN" altLang="en-US" sz="4800" dirty="0"/>
          </a:p>
        </p:txBody>
      </p:sp>
      <p:sp>
        <p:nvSpPr>
          <p:cNvPr id="7" name="矩形 6"/>
          <p:cNvSpPr/>
          <p:nvPr/>
        </p:nvSpPr>
        <p:spPr>
          <a:xfrm>
            <a:off x="1617191" y="493522"/>
            <a:ext cx="2646878" cy="83099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457693" y="643146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春秋战国时期</a:t>
            </a:r>
            <a:endParaRPr lang="zh-CN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87903" y="2278323"/>
            <a:ext cx="2037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诸侯纷争</a:t>
            </a:r>
            <a:endParaRPr lang="en-US" altLang="zh-CN" sz="3600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22375" y="2164294"/>
            <a:ext cx="2031325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军事上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经济上：</a:t>
            </a:r>
            <a:endParaRPr lang="en-US" altLang="zh-C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政治上：</a:t>
            </a:r>
            <a:endParaRPr lang="en-US" altLang="zh-CN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思想上：</a:t>
            </a:r>
            <a:endParaRPr lang="en-US" altLang="zh-CN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834015" y="1640592"/>
            <a:ext cx="5094750" cy="1825815"/>
          </a:xfrm>
          <a:prstGeom prst="wedgeRoundRectCallout">
            <a:avLst>
              <a:gd name="adj1" fmla="val -63686"/>
              <a:gd name="adj2" fmla="val -103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平王之时，周室衰微，诸侯强并弱，齐楚秦晋始大，政由方伯。</a:t>
            </a:r>
            <a:r>
              <a:rPr lang="en-US" altLang="zh-CN" sz="28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——《</a:t>
            </a:r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史记</a:t>
            </a:r>
            <a:r>
              <a:rPr lang="en-US" altLang="zh-CN" sz="28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•</a:t>
            </a:r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周本纪</a:t>
            </a:r>
            <a:r>
              <a:rPr lang="en-US" altLang="zh-CN" sz="28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endParaRPr lang="zh-CN" altLang="en-US" sz="28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16161" y="3577386"/>
            <a:ext cx="2704879" cy="3068867"/>
            <a:chOff x="5616161" y="3577386"/>
            <a:chExt cx="2704879" cy="306886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456"/>
            <a:stretch/>
          </p:blipFill>
          <p:spPr>
            <a:xfrm>
              <a:off x="5616161" y="3577386"/>
              <a:ext cx="2704879" cy="26995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矩形 10"/>
            <p:cNvSpPr/>
            <p:nvPr/>
          </p:nvSpPr>
          <p:spPr>
            <a:xfrm>
              <a:off x="6062743" y="6276921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春秋争霸形势图</a:t>
              </a:r>
              <a:endParaRPr lang="zh-CN" altLang="en-US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538420" y="3577386"/>
            <a:ext cx="3080522" cy="3068867"/>
            <a:chOff x="8538420" y="3577386"/>
            <a:chExt cx="3080522" cy="306886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8420" y="3577386"/>
              <a:ext cx="3080522" cy="2735770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9405259" y="6276921"/>
              <a:ext cx="13468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战国形势图</a:t>
              </a:r>
              <a:endParaRPr lang="zh-CN" altLang="en-US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685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9" grpId="0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17191" y="493522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社会变革</a:t>
            </a:r>
            <a:endParaRPr lang="zh-CN" altLang="en-US" sz="4800" dirty="0"/>
          </a:p>
        </p:txBody>
      </p:sp>
      <p:sp>
        <p:nvSpPr>
          <p:cNvPr id="7" name="矩形 6"/>
          <p:cNvSpPr/>
          <p:nvPr/>
        </p:nvSpPr>
        <p:spPr>
          <a:xfrm>
            <a:off x="1617191" y="493522"/>
            <a:ext cx="2646878" cy="83099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457693" y="643146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春秋战国时期</a:t>
            </a:r>
            <a:endParaRPr lang="zh-CN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31130" y="1910899"/>
            <a:ext cx="2037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诸侯纷争</a:t>
            </a:r>
            <a:endParaRPr lang="en-US" altLang="zh-CN" sz="36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56570" y="1640126"/>
            <a:ext cx="2031325" cy="5139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军事上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6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经济上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政治上：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思想上：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269802" y="2831843"/>
            <a:ext cx="3042818" cy="2236941"/>
            <a:chOff x="4064563" y="2831843"/>
            <a:chExt cx="3042818" cy="223694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4563" y="2831843"/>
              <a:ext cx="3042818" cy="1845827"/>
            </a:xfrm>
            <a:prstGeom prst="rect">
              <a:avLst/>
            </a:prstGeom>
          </p:spPr>
        </p:pic>
        <p:sp>
          <p:nvSpPr>
            <p:cNvPr id="17" name="矩形 16"/>
            <p:cNvSpPr/>
            <p:nvPr/>
          </p:nvSpPr>
          <p:spPr>
            <a:xfrm>
              <a:off x="4457693" y="4699452"/>
              <a:ext cx="22765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春秋时期的铁制农具</a:t>
              </a:r>
              <a:endParaRPr lang="zh-CN" altLang="en-US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380700" y="2831842"/>
            <a:ext cx="2509020" cy="2236942"/>
            <a:chOff x="7175461" y="2831842"/>
            <a:chExt cx="2509020" cy="2236942"/>
          </a:xfrm>
        </p:grpSpPr>
        <p:pic>
          <p:nvPicPr>
            <p:cNvPr id="16" name="图片 15" descr="C:\Users\吴冬梅\Documents\Tencent Files\651665056\Image\C2C\D6E13ED1D7FE0F9406877E8FD6FB77DB.jpg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5652" y="2831842"/>
              <a:ext cx="2313076" cy="18458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矩形 17"/>
            <p:cNvSpPr/>
            <p:nvPr/>
          </p:nvSpPr>
          <p:spPr>
            <a:xfrm>
              <a:off x="7175461" y="4699452"/>
              <a:ext cx="25090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春秋晚期的青铜器牛尊</a:t>
              </a:r>
              <a:endParaRPr lang="zh-CN" altLang="en-US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3318098" y="4989145"/>
            <a:ext cx="53387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铁农具和牛耕的使用和推广，促进生产力发展。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262823" y="1358834"/>
            <a:ext cx="2504140" cy="3709950"/>
            <a:chOff x="9262823" y="1358834"/>
            <a:chExt cx="2504140" cy="3709950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2823" y="1358834"/>
              <a:ext cx="2504140" cy="3340618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9828778" y="4699452"/>
              <a:ext cx="15792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都江堰示意图</a:t>
              </a:r>
              <a:endParaRPr lang="zh-CN" altLang="en-US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3" name="圆角矩形标注 22"/>
          <p:cNvSpPr/>
          <p:nvPr/>
        </p:nvSpPr>
        <p:spPr>
          <a:xfrm>
            <a:off x="8733967" y="5149241"/>
            <a:ext cx="3458033" cy="1603518"/>
          </a:xfrm>
          <a:prstGeom prst="wedgeRoundRectCallout">
            <a:avLst>
              <a:gd name="adj1" fmla="val 972"/>
              <a:gd name="adj2" fmla="val -5814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水旱从人，不知饥馑。时无荒年，天下谓之“天府”也。</a:t>
            </a:r>
            <a:endParaRPr lang="en-US" altLang="zh-CN" sz="2400" b="1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——《</a:t>
            </a:r>
            <a:r>
              <a:rPr lang="zh-CN" altLang="en-US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华阳国志</a:t>
            </a:r>
            <a:r>
              <a:rPr lang="en-US" altLang="zh-CN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•</a:t>
            </a:r>
            <a:r>
              <a:rPr lang="zh-CN" altLang="en-US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蜀志</a:t>
            </a:r>
            <a:r>
              <a:rPr lang="en-US" altLang="zh-CN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endParaRPr lang="zh-CN" altLang="en-US" sz="24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834548" y="774059"/>
            <a:ext cx="1008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李冰</a:t>
            </a:r>
          </a:p>
        </p:txBody>
      </p:sp>
      <p:sp>
        <p:nvSpPr>
          <p:cNvPr id="26" name="右箭头 25"/>
          <p:cNvSpPr/>
          <p:nvPr/>
        </p:nvSpPr>
        <p:spPr>
          <a:xfrm>
            <a:off x="2719869" y="2234064"/>
            <a:ext cx="435006" cy="12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84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 animBg="1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17191" y="493522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社会变革</a:t>
            </a:r>
            <a:endParaRPr lang="zh-CN" altLang="en-US" sz="4800" dirty="0"/>
          </a:p>
        </p:txBody>
      </p:sp>
      <p:sp>
        <p:nvSpPr>
          <p:cNvPr id="7" name="矩形 6"/>
          <p:cNvSpPr/>
          <p:nvPr/>
        </p:nvSpPr>
        <p:spPr>
          <a:xfrm>
            <a:off x="1617191" y="493522"/>
            <a:ext cx="2646878" cy="83099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457693" y="643146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春秋战国时期</a:t>
            </a:r>
            <a:endParaRPr lang="zh-CN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91868" y="1998643"/>
            <a:ext cx="2037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诸侯纷争</a:t>
            </a:r>
            <a:endParaRPr lang="en-US" altLang="zh-CN" sz="36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24967" y="1657218"/>
            <a:ext cx="2031325" cy="4278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军事上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经济上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6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政治上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思想上：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84202" y="2672462"/>
            <a:ext cx="57438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铁农具和牛耕的使用和推广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84202" y="3346281"/>
            <a:ext cx="48173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李冰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主持</a:t>
            </a:r>
            <a:r>
              <a:rPr lang="zh-CN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修</a:t>
            </a: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建</a:t>
            </a:r>
            <a:r>
              <a:rPr lang="zh-CN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都江堰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3449449" y="2340450"/>
            <a:ext cx="435006" cy="12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直角双向箭头 18"/>
          <p:cNvSpPr/>
          <p:nvPr/>
        </p:nvSpPr>
        <p:spPr>
          <a:xfrm rot="8218791">
            <a:off x="3607741" y="3109674"/>
            <a:ext cx="550510" cy="548552"/>
          </a:xfrm>
          <a:prstGeom prst="leftUpArrow">
            <a:avLst>
              <a:gd name="adj1" fmla="val 12694"/>
              <a:gd name="adj2" fmla="val 14351"/>
              <a:gd name="adj3" fmla="val 30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685" y="1745479"/>
            <a:ext cx="7740459" cy="4920368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9811210" y="1338496"/>
            <a:ext cx="2037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商鞅变法</a:t>
            </a:r>
            <a:endParaRPr lang="en-US" altLang="zh-CN" sz="3600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43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42581" y="-9724"/>
            <a:ext cx="2031325" cy="1001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政治上：</a:t>
            </a:r>
            <a:endParaRPr lang="en-US" altLang="zh-CN" sz="3600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489" y="1168483"/>
            <a:ext cx="7322827" cy="465489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85720" y="345181"/>
            <a:ext cx="2037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商鞅变法</a:t>
            </a:r>
            <a:endParaRPr lang="en-US" altLang="zh-CN" sz="3600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63990" y="6000347"/>
            <a:ext cx="108591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作用：</a:t>
            </a:r>
            <a:r>
              <a:rPr lang="zh-CN" altLang="en-US" sz="32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秦国成为</a:t>
            </a: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最强盛的诸侯国；为秦统一全国奠定了基础。</a:t>
            </a:r>
          </a:p>
        </p:txBody>
      </p:sp>
      <p:sp>
        <p:nvSpPr>
          <p:cNvPr id="6" name="椭圆 5"/>
          <p:cNvSpPr/>
          <p:nvPr/>
        </p:nvSpPr>
        <p:spPr>
          <a:xfrm>
            <a:off x="4084890" y="1168483"/>
            <a:ext cx="1632246" cy="591951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084890" y="3397511"/>
            <a:ext cx="4221622" cy="591951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929642" y="5231424"/>
            <a:ext cx="1632246" cy="591951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006553" y="4031765"/>
            <a:ext cx="1632246" cy="591951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92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17191" y="493522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社会变革</a:t>
            </a:r>
            <a:endParaRPr lang="zh-CN" altLang="en-US" sz="4800" dirty="0"/>
          </a:p>
        </p:txBody>
      </p:sp>
      <p:sp>
        <p:nvSpPr>
          <p:cNvPr id="7" name="矩形 6"/>
          <p:cNvSpPr/>
          <p:nvPr/>
        </p:nvSpPr>
        <p:spPr>
          <a:xfrm>
            <a:off x="1617191" y="493522"/>
            <a:ext cx="2646878" cy="83099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457693" y="643146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春秋战国时期</a:t>
            </a:r>
            <a:endParaRPr lang="zh-CN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91868" y="1998643"/>
            <a:ext cx="2037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诸侯纷争</a:t>
            </a:r>
            <a:endParaRPr lang="en-US" altLang="zh-CN" sz="36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24967" y="1657218"/>
            <a:ext cx="2031325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军事上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经济上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endParaRPr lang="en-US" altLang="zh-CN" sz="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政治上</a:t>
            </a:r>
            <a:endParaRPr lang="en-US" altLang="zh-CN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6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思想上：</a:t>
            </a:r>
            <a:endParaRPr lang="en-US" altLang="zh-CN" sz="3600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84202" y="2672462"/>
            <a:ext cx="57438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铁农具和牛耕的使用和推广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84202" y="3346281"/>
            <a:ext cx="48173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李冰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主持</a:t>
            </a:r>
            <a:r>
              <a:rPr lang="zh-CN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修</a:t>
            </a: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建</a:t>
            </a:r>
            <a:r>
              <a:rPr lang="zh-CN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都江堰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3449449" y="2340450"/>
            <a:ext cx="435006" cy="12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直角双向箭头 18"/>
          <p:cNvSpPr/>
          <p:nvPr/>
        </p:nvSpPr>
        <p:spPr>
          <a:xfrm rot="8218791">
            <a:off x="3607741" y="3109674"/>
            <a:ext cx="550510" cy="548552"/>
          </a:xfrm>
          <a:prstGeom prst="leftUpArrow">
            <a:avLst>
              <a:gd name="adj1" fmla="val 12694"/>
              <a:gd name="adj2" fmla="val 14351"/>
              <a:gd name="adj3" fmla="val 30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984202" y="4164695"/>
            <a:ext cx="2037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商鞅变法</a:t>
            </a:r>
            <a:endParaRPr lang="en-US" altLang="zh-CN" sz="36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549196" y="4424198"/>
            <a:ext cx="435006" cy="12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766699" y="5174968"/>
            <a:ext cx="2037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百家争鸣</a:t>
            </a:r>
            <a:endParaRPr lang="en-US" altLang="zh-CN" sz="3600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6496126" y="5283202"/>
            <a:ext cx="5179757" cy="1076194"/>
          </a:xfrm>
          <a:prstGeom prst="wedgeRoundRectCallout">
            <a:avLst>
              <a:gd name="adj1" fmla="val -59959"/>
              <a:gd name="adj2" fmla="val -3171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为政以德，譬如北辰，居其所而众星共之。       </a:t>
            </a:r>
            <a:r>
              <a:rPr lang="en-US" altLang="zh-CN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——《</a:t>
            </a: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论语</a:t>
            </a:r>
            <a:r>
              <a:rPr lang="en-US" altLang="zh-CN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•</a:t>
            </a: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为政</a:t>
            </a:r>
            <a:r>
              <a:rPr lang="en-US" altLang="zh-CN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endParaRPr lang="zh-CN" altLang="en-US" sz="24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84604" y="6109321"/>
            <a:ext cx="1008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孔子</a:t>
            </a:r>
          </a:p>
        </p:txBody>
      </p:sp>
      <p:sp>
        <p:nvSpPr>
          <p:cNvPr id="21" name="圆角矩形标注 20"/>
          <p:cNvSpPr/>
          <p:nvPr/>
        </p:nvSpPr>
        <p:spPr>
          <a:xfrm>
            <a:off x="6392874" y="4173026"/>
            <a:ext cx="5283009" cy="1076194"/>
          </a:xfrm>
          <a:prstGeom prst="wedgeRoundRectCallout">
            <a:avLst>
              <a:gd name="adj1" fmla="val -59041"/>
              <a:gd name="adj2" fmla="val 5402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世间事物都有对立面，对立的双方可以相互转化；顺应自然，“无为而治”</a:t>
            </a:r>
            <a:endParaRPr lang="zh-CN" altLang="en-US" sz="24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616575" y="3537607"/>
            <a:ext cx="1008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老子</a:t>
            </a:r>
            <a:endParaRPr lang="zh-CN" altLang="en-US" sz="32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159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  <p:bldP spid="21" grpId="0" animBg="1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84654" y="1521411"/>
            <a:ext cx="2775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早期国家的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产生</a:t>
            </a:r>
            <a:endParaRPr lang="en-US" altLang="zh-CN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07226" y="3968558"/>
            <a:ext cx="18458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社会变革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59700" y="2965075"/>
            <a:ext cx="5436104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军事上：诸侯纷争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经济上：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铁农具和牛耕的使用和推广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  2.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李冰主持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修建的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都江堰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政治上：商鞅变法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思想上：百家争鸣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60407" y="949139"/>
            <a:ext cx="47807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夏：标志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着中国早期国家的产生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商：青铜器、甲骨文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西周：分封制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左大括号 15"/>
          <p:cNvSpPr/>
          <p:nvPr/>
        </p:nvSpPr>
        <p:spPr>
          <a:xfrm>
            <a:off x="6032749" y="1256231"/>
            <a:ext cx="227657" cy="1213503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大括号 16"/>
          <p:cNvSpPr/>
          <p:nvPr/>
        </p:nvSpPr>
        <p:spPr>
          <a:xfrm>
            <a:off x="2956996" y="1783021"/>
            <a:ext cx="350230" cy="2447147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大括号 17"/>
          <p:cNvSpPr/>
          <p:nvPr/>
        </p:nvSpPr>
        <p:spPr>
          <a:xfrm>
            <a:off x="5595821" y="3295827"/>
            <a:ext cx="263879" cy="2164935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93000" y="2703465"/>
            <a:ext cx="2775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夏商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周时期</a:t>
            </a:r>
            <a:endParaRPr lang="en-US" altLang="zh-CN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261019" y="4491778"/>
            <a:ext cx="24097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春秋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战国时期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263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10" grpId="0"/>
      <p:bldP spid="16" grpId="0" animBg="1"/>
      <p:bldP spid="17" grpId="0" animBg="1"/>
      <p:bldP spid="18" grpId="0" animBg="1"/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29380" y="2004612"/>
            <a:ext cx="815253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kern="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二</a:t>
            </a:r>
            <a:r>
              <a:rPr lang="en-US" altLang="zh-CN" sz="6000" b="1" kern="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.  </a:t>
            </a:r>
            <a:r>
              <a:rPr lang="zh-CN" altLang="en-US" sz="6000" b="1" kern="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知识落实</a:t>
            </a:r>
            <a:endParaRPr lang="zh-CN" altLang="zh-CN" sz="6000" kern="100" dirty="0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54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99053" y="839966"/>
            <a:ext cx="10893246" cy="5155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800" b="1" kern="1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zh-CN" sz="2800" b="1" kern="1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课</a:t>
            </a:r>
            <a:r>
              <a:rPr lang="zh-CN" altLang="zh-CN" sz="2800" b="1" kern="100" dirty="0">
                <a:latin typeface="Times New Roman" panose="02020603050405020304" pitchFamily="18" charset="0"/>
                <a:ea typeface="黑体" panose="02010609060101010101" pitchFamily="49" charset="-122"/>
              </a:rPr>
              <a:t>标要求：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53035" indent="-15303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仿宋" panose="02010609060101010101" pitchFamily="49" charset="-122"/>
                <a:ea typeface="宋体" panose="02010600030101010101" pitchFamily="2" charset="-122"/>
              </a:rPr>
              <a:t>1.</a:t>
            </a:r>
            <a:r>
              <a:rPr lang="zh-CN" altLang="zh-CN" sz="2800" b="1" kern="100" dirty="0">
                <a:latin typeface="Times New Roman" panose="02020603050405020304" pitchFamily="18" charset="0"/>
                <a:ea typeface="仿宋" panose="02010609060101010101" pitchFamily="49" charset="-122"/>
              </a:rPr>
              <a:t>知道夏朝的建立标志着国家的产生，知道夏、商、周三代的更替，了解西周的分封制及其作用。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仿宋" panose="02010609060101010101" pitchFamily="49" charset="-122"/>
                <a:ea typeface="宋体" panose="02010600030101010101" pitchFamily="2" charset="-122"/>
              </a:rPr>
              <a:t>2.</a:t>
            </a:r>
            <a:r>
              <a:rPr lang="zh-CN" altLang="zh-CN" sz="2800" b="1" kern="100" dirty="0">
                <a:latin typeface="Times New Roman" panose="02020603050405020304" pitchFamily="18" charset="0"/>
                <a:ea typeface="仿宋" panose="02010609060101010101" pitchFamily="49" charset="-122"/>
              </a:rPr>
              <a:t>了解青铜工艺的成就，知道甲骨文是已知最早的汉字。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仿宋" panose="02010609060101010101" pitchFamily="49" charset="-122"/>
                <a:ea typeface="宋体" panose="02010600030101010101" pitchFamily="2" charset="-122"/>
              </a:rPr>
              <a:t>3.</a:t>
            </a:r>
            <a:r>
              <a:rPr lang="zh-CN" altLang="zh-CN" sz="2800" b="1" kern="100" dirty="0">
                <a:latin typeface="Times New Roman" panose="02020603050405020304" pitchFamily="18" charset="0"/>
                <a:ea typeface="仿宋" panose="02010609060101010101" pitchFamily="49" charset="-122"/>
              </a:rPr>
              <a:t>知道春秋战国时期诸侯国之间的战争，了解这一时期的社会变化。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仿宋" panose="02010609060101010101" pitchFamily="49" charset="-122"/>
                <a:ea typeface="宋体" panose="02010600030101010101" pitchFamily="2" charset="-122"/>
              </a:rPr>
              <a:t>4.</a:t>
            </a:r>
            <a:r>
              <a:rPr lang="zh-CN" altLang="zh-CN" sz="2800" b="1" kern="100" dirty="0">
                <a:latin typeface="Times New Roman" panose="02020603050405020304" pitchFamily="18" charset="0"/>
                <a:ea typeface="仿宋" panose="02010609060101010101" pitchFamily="49" charset="-122"/>
              </a:rPr>
              <a:t>通过商鞅变法，认识改革使秦国逐渐强大起来。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仿宋" panose="02010609060101010101" pitchFamily="49" charset="-122"/>
                <a:ea typeface="宋体" panose="02010600030101010101" pitchFamily="2" charset="-122"/>
              </a:rPr>
              <a:t>5.</a:t>
            </a:r>
            <a:r>
              <a:rPr lang="zh-CN" altLang="zh-CN" sz="2800" b="1" kern="100" dirty="0">
                <a:latin typeface="Times New Roman" panose="02020603050405020304" pitchFamily="18" charset="0"/>
                <a:ea typeface="仿宋" panose="02010609060101010101" pitchFamily="49" charset="-122"/>
              </a:rPr>
              <a:t>通过都江堰工程感受中国古代人民的智慧和创造力。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仿宋" panose="02010609060101010101" pitchFamily="49" charset="-122"/>
                <a:ea typeface="宋体" panose="02010600030101010101" pitchFamily="2" charset="-122"/>
              </a:rPr>
              <a:t>6.</a:t>
            </a:r>
            <a:r>
              <a:rPr lang="zh-CN" altLang="zh-CN" sz="2800" b="1" kern="100" dirty="0">
                <a:latin typeface="Times New Roman" panose="02020603050405020304" pitchFamily="18" charset="0"/>
                <a:ea typeface="仿宋" panose="02010609060101010101" pitchFamily="49" charset="-122"/>
              </a:rPr>
              <a:t>知道孔子和老子，初步理解“百家争鸣”对后世的深远影响。</a:t>
            </a:r>
            <a:endParaRPr lang="zh-CN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898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2256" y="1059490"/>
            <a:ext cx="98754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中国历史上第一个王朝，中国早期国家产生的标志是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      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夏朝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建立。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西周重要的地方行政制度：分封制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分封制的积极作用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：保证了周王朝对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地方的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控制，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稳定了 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          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政局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，扩大了统治范围。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商朝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文明的代表：青铜器、甲骨文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商朝青铜器的代表：司母戊鼎、四羊方尊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6.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我国有文字可考的历史开始于：商朝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甲骨文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 txBox="1">
            <a:spLocks/>
          </p:cNvSpPr>
          <p:nvPr/>
        </p:nvSpPr>
        <p:spPr>
          <a:xfrm>
            <a:off x="5694425" y="112674"/>
            <a:ext cx="6649975" cy="73026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请同学们用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分钟记住下面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6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个知识点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988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34562" y="1154884"/>
            <a:ext cx="10059505" cy="347627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夏商周时期：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早期国家的产生与社会变革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65682" y="424619"/>
            <a:ext cx="9144000" cy="73026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中国古代史单元复习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365682" y="5569259"/>
            <a:ext cx="9144000" cy="730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山东省济南实验初级中学  吴冬梅</a:t>
            </a:r>
            <a:endParaRPr lang="zh-CN" altLang="en-US" sz="3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554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88473" y="1150930"/>
            <a:ext cx="1053222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7.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春秋战国时期社会变化的主要表现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经济）铁制工具和牛耕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的使用和推广、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（军事）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诸侯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纷争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  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政治）商鞅变法、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（思想）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百家争鸣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8.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战国时期，闻名世界的秦国防洪灌溉工程：李冰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修建的都江堰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9.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战国时期的变法中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成效最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显著（比较彻底）的是：商鞅变法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10.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商鞅变法的作用：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秦国成为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最强盛的诸侯国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         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秦统一全国奠定了基础。</a:t>
            </a:r>
          </a:p>
        </p:txBody>
      </p:sp>
      <p:sp>
        <p:nvSpPr>
          <p:cNvPr id="3" name="副标题 2"/>
          <p:cNvSpPr txBox="1">
            <a:spLocks/>
          </p:cNvSpPr>
          <p:nvPr/>
        </p:nvSpPr>
        <p:spPr>
          <a:xfrm>
            <a:off x="5694425" y="112674"/>
            <a:ext cx="6649975" cy="73026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请同学们用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分钟记住下面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个知识点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539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 txBox="1">
            <a:spLocks/>
          </p:cNvSpPr>
          <p:nvPr/>
        </p:nvSpPr>
        <p:spPr>
          <a:xfrm>
            <a:off x="4721629" y="129300"/>
            <a:ext cx="7306887" cy="73026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请同学们用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分钟记住下面表格中的知识点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717151"/>
              </p:ext>
            </p:extLst>
          </p:nvPr>
        </p:nvGraphicFramePr>
        <p:xfrm>
          <a:off x="1510145" y="1055717"/>
          <a:ext cx="10227426" cy="57191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0149">
                  <a:extLst>
                    <a:ext uri="{9D8B030D-6E8A-4147-A177-3AD203B41FA5}">
                      <a16:colId xmlns:a16="http://schemas.microsoft.com/office/drawing/2014/main" val="100946533"/>
                    </a:ext>
                  </a:extLst>
                </a:gridCol>
                <a:gridCol w="730530">
                  <a:extLst>
                    <a:ext uri="{9D8B030D-6E8A-4147-A177-3AD203B41FA5}">
                      <a16:colId xmlns:a16="http://schemas.microsoft.com/office/drawing/2014/main" val="3450254239"/>
                    </a:ext>
                  </a:extLst>
                </a:gridCol>
                <a:gridCol w="780912">
                  <a:extLst>
                    <a:ext uri="{9D8B030D-6E8A-4147-A177-3AD203B41FA5}">
                      <a16:colId xmlns:a16="http://schemas.microsoft.com/office/drawing/2014/main" val="3301470619"/>
                    </a:ext>
                  </a:extLst>
                </a:gridCol>
                <a:gridCol w="8035835">
                  <a:extLst>
                    <a:ext uri="{9D8B030D-6E8A-4147-A177-3AD203B41FA5}">
                      <a16:colId xmlns:a16="http://schemas.microsoft.com/office/drawing/2014/main" val="1527060048"/>
                    </a:ext>
                  </a:extLst>
                </a:gridCol>
              </a:tblGrid>
              <a:tr h="3812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u="none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学派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u="none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代表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u="none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u="none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主要主张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693638"/>
                  </a:ext>
                </a:extLst>
              </a:tr>
              <a:tr h="762554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u="none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道家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u="none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老子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u="none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春秋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u="none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世间的事物都有其对立面，对立双方可以互相转化（朴素的辩证法）；顺应自然，“无为而治”。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204540"/>
                  </a:ext>
                </a:extLst>
              </a:tr>
              <a:tr h="3812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u="none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庄子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u="none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战国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u="none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顺应自然和民心；追求精神自由，保持独立人格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408300"/>
                  </a:ext>
                </a:extLst>
              </a:tr>
              <a:tr h="1906386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u="none" strike="noStrike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2000" u="none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u="none" strike="noStrike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2000" u="none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u="none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儒家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u="none" strike="noStrike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2000" u="none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u="none" strike="noStrike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2000" u="none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u="none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孔子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u="none" strike="noStrike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2000" u="none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u="none" strike="noStrike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2000" u="none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u="none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春秋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7970" algn="just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sz="2000" u="none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大思想家——儒家学派创始人；“仁”（核心思想）、“仁者</a:t>
                      </a:r>
                      <a:r>
                        <a:rPr lang="zh-CN" sz="2000" u="none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爱</a:t>
                      </a:r>
                      <a:r>
                        <a:rPr lang="en-US" altLang="zh-CN" sz="2000" u="none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</a:p>
                    <a:p>
                      <a:pPr indent="267970" algn="just">
                        <a:spcAft>
                          <a:spcPts val="0"/>
                        </a:spcAft>
                      </a:pPr>
                      <a:r>
                        <a:rPr lang="en-US" altLang="zh-CN" sz="2000" u="none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       </a:t>
                      </a:r>
                      <a:r>
                        <a:rPr lang="zh-CN" sz="2000" u="none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人</a:t>
                      </a:r>
                      <a:r>
                        <a:rPr lang="zh-CN" sz="2000" u="none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”；以德治国，反对苛政。 </a:t>
                      </a:r>
                      <a:r>
                        <a:rPr lang="en-US" sz="2000" u="none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lang="en-US" sz="2000" u="none" kern="100" dirty="0" smtClean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indent="267970" algn="just">
                        <a:spcAft>
                          <a:spcPts val="0"/>
                        </a:spcAft>
                      </a:pPr>
                      <a:r>
                        <a:rPr lang="en-US" sz="2000" u="none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en-US" sz="2000" u="none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.</a:t>
                      </a:r>
                      <a:r>
                        <a:rPr lang="zh-CN" sz="2000" u="none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大教育家——创办私学；“有教无类”；注重道德教育和文化</a:t>
                      </a:r>
                      <a:r>
                        <a:rPr lang="zh-CN" sz="2000" u="none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知</a:t>
                      </a:r>
                      <a:endParaRPr lang="en-US" altLang="zh-CN" sz="2000" u="none" kern="100" dirty="0" smtClean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indent="267970" algn="just">
                        <a:spcAft>
                          <a:spcPts val="0"/>
                        </a:spcAft>
                      </a:pPr>
                      <a:r>
                        <a:rPr lang="en-US" altLang="zh-CN" sz="2000" u="none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       </a:t>
                      </a:r>
                      <a:r>
                        <a:rPr lang="zh-CN" sz="2000" u="none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识</a:t>
                      </a:r>
                      <a:r>
                        <a:rPr lang="zh-CN" sz="2000" u="none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教育；整理文献。</a:t>
                      </a:r>
                    </a:p>
                    <a:p>
                      <a:pPr indent="267970" algn="just">
                        <a:spcAft>
                          <a:spcPts val="0"/>
                        </a:spcAft>
                      </a:pPr>
                      <a:r>
                        <a:rPr lang="zh-CN" sz="2000" u="none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《论语》</a:t>
                      </a:r>
                      <a:endParaRPr lang="en-US" altLang="zh-CN" sz="2000" u="none" kern="100" dirty="0" smtClean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indent="267970" algn="just">
                        <a:spcAft>
                          <a:spcPts val="0"/>
                        </a:spcAft>
                      </a:pPr>
                      <a:r>
                        <a:rPr lang="zh-CN" sz="2000" u="none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影响</a:t>
                      </a:r>
                      <a:r>
                        <a:rPr lang="zh-CN" sz="2000" u="none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：儒家学说成为封建文化的正统思想。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880590"/>
                  </a:ext>
                </a:extLst>
              </a:tr>
              <a:tr h="3812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u="none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孟子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u="none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战国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u="none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“仁政”；“民为贵，社稷次之，君为轻”；反对一切非正义战争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93865"/>
                  </a:ext>
                </a:extLst>
              </a:tr>
              <a:tr h="3812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u="none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荀子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u="none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战国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u="none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“礼治”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243452"/>
                  </a:ext>
                </a:extLst>
              </a:tr>
              <a:tr h="3812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u="none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墨家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u="none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墨子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u="none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战国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u="none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“兼爱”“非攻”；选贤任能；提倡节俭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318029"/>
                  </a:ext>
                </a:extLst>
              </a:tr>
              <a:tr h="3812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u="none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法家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u="none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韩非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u="none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战国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u="none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以法治国，建立中央集权专制统治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423625"/>
                  </a:ext>
                </a:extLst>
              </a:tr>
              <a:tr h="762554">
                <a:tc gridSpan="4">
                  <a:txBody>
                    <a:bodyPr/>
                    <a:lstStyle/>
                    <a:p>
                      <a:pPr marL="401320" indent="-401320" algn="just">
                        <a:spcAft>
                          <a:spcPts val="0"/>
                        </a:spcAft>
                      </a:pPr>
                      <a:r>
                        <a:rPr lang="zh-CN" sz="2000" u="none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影响：百家争鸣促进了思想和学术的繁荣，成为中国古代第一次思想文化发展的高峰，</a:t>
                      </a:r>
                      <a:r>
                        <a:rPr lang="zh-CN" sz="2000" u="none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为</a:t>
                      </a:r>
                      <a:r>
                        <a:rPr lang="en-US" altLang="zh-CN" sz="2000" u="none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</a:p>
                    <a:p>
                      <a:pPr marL="401320" indent="-401320" algn="just">
                        <a:spcAft>
                          <a:spcPts val="0"/>
                        </a:spcAft>
                      </a:pPr>
                      <a:r>
                        <a:rPr lang="en-US" altLang="zh-CN" sz="2000" u="none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lang="zh-CN" sz="2000" u="none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中国</a:t>
                      </a:r>
                      <a:r>
                        <a:rPr lang="zh-CN" sz="2000" u="none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古代文化的发展奠定了基础，对后世有十分重要而深远的影响。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175103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510145" y="319966"/>
            <a:ext cx="2170787" cy="637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11.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百家争鸣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86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29380" y="2004612"/>
            <a:ext cx="8152531" cy="1691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kern="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三</a:t>
            </a:r>
            <a:r>
              <a:rPr lang="en-US" altLang="zh-CN" sz="6000" b="1" kern="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6000" b="1" kern="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实战演练</a:t>
            </a:r>
            <a:r>
              <a:rPr lang="en-US" altLang="zh-CN" sz="6000" b="1" kern="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6000" kern="100" dirty="0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89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23402" y="1124443"/>
            <a:ext cx="10121069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zh-CN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分）阅读材料，完成下列要求。</a:t>
            </a:r>
            <a:endParaRPr lang="zh-CN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材料一</a:t>
            </a: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卫鞅曰：“治世不一道，便国不法古。故汤武不循古而王，夏殷不易礼而亡。反古者不可非，而循礼者不足多。”孝公曰：“善。”以卫鞅为左庶长，卒定变法之令。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kern="100" dirty="0">
                <a:latin typeface="楷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                                      </a:t>
            </a:r>
            <a:r>
              <a:rPr lang="zh-CN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——《史记·商君列传》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）文中“卫鞅”的主张是哪家学派的观点？他在哪国变法？（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材料二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……有军功者，各以率受上爵……戮力本业，耕织致粟帛多者复其身……而集小乡邑聚为县，置令、丞，凡三十一县。 </a:t>
            </a:r>
            <a:r>
              <a:rPr lang="en-US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          </a:t>
            </a:r>
            <a:r>
              <a:rPr lang="zh-CN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——《史记·商君列传》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）依据材料二，归纳该变法的内容。（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材料三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孝公用商鞅之法，移风易俗，民以殷富，国以富强，百姓乐用，诸侯亲服，获魏楚之师，举地千里，至今治强。 </a:t>
            </a:r>
            <a:r>
              <a:rPr lang="en-US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——</a:t>
            </a:r>
            <a:r>
              <a:rPr lang="zh-CN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李斯《谏逐客书》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）依据材料三，概括商鞅变法的作用。（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5539177" y="146392"/>
            <a:ext cx="6652823" cy="73026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请同学们用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8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分钟完成第一个练习题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809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14899" y="1181001"/>
            <a:ext cx="10121069" cy="4044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zh-CN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分）阅读材料，完成下列要求。</a:t>
            </a:r>
          </a:p>
          <a:p>
            <a:pPr indent="266700"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材料一</a:t>
            </a:r>
            <a:r>
              <a:rPr lang="en-US" altLang="zh-CN" sz="2800" b="1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800" b="1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卫鞅曰：“治世不一道，便国不法古。故汤武不循古而王，夏殷不易礼而亡。反古者不可非，而循礼者不足多。”孝公曰：“善。”以卫鞅为左庶长，卒定变法之令。</a:t>
            </a:r>
            <a:endParaRPr lang="zh-CN" altLang="zh-CN" sz="2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楷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                </a:t>
            </a:r>
            <a:r>
              <a:rPr lang="zh-CN" altLang="zh-CN" sz="2800" b="1" kern="100" dirty="0" smtClean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zh-CN" sz="2800" b="1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《史记·商君列传》</a:t>
            </a:r>
            <a:endParaRPr lang="zh-CN" altLang="zh-CN" sz="2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800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）文中“卫鞅”的主张是哪家学派的观点？他在哪国变法？（</a:t>
            </a:r>
            <a:r>
              <a:rPr lang="en-US" altLang="zh-CN" sz="2800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lang="zh-CN" altLang="zh-CN" sz="2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b="1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58532" y="4671594"/>
            <a:ext cx="264687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学派：</a:t>
            </a:r>
            <a:r>
              <a:rPr lang="zh-CN" altLang="zh-CN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法家  </a:t>
            </a:r>
            <a:endParaRPr lang="en-US" altLang="zh-CN" sz="320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诸侯国</a:t>
            </a:r>
            <a:r>
              <a:rPr lang="zh-CN" altLang="zh-CN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zh-CN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秦国</a:t>
            </a:r>
            <a:endParaRPr lang="zh-CN" altLang="en-US" sz="3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957726" y="1563889"/>
            <a:ext cx="4161335" cy="591951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140008" y="1601772"/>
            <a:ext cx="933227" cy="591951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9011565" y="3203093"/>
            <a:ext cx="933227" cy="591951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330605" y="2656392"/>
            <a:ext cx="933227" cy="591951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018415" y="3655525"/>
            <a:ext cx="1471352" cy="6761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601200" y="3655525"/>
            <a:ext cx="806336" cy="6761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47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32951" y="825186"/>
            <a:ext cx="1074291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endParaRPr lang="zh-CN" altLang="zh-CN" sz="2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材料二</a:t>
            </a:r>
            <a:r>
              <a:rPr lang="zh-CN" altLang="zh-CN" sz="2800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800" b="1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……有军功者，各以率受上爵……戮力本业，耕织致粟帛多者复其身……而集小乡邑聚为县，置令、丞，凡三十一县。 </a:t>
            </a:r>
            <a:r>
              <a:rPr lang="en-US" altLang="zh-CN" sz="2800" b="1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         </a:t>
            </a:r>
            <a:endParaRPr lang="en-US" altLang="zh-CN" sz="2800" b="1" kern="100" dirty="0" smtClean="0">
              <a:latin typeface="等线" panose="02010600030101010101" pitchFamily="2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 smtClean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</a:t>
            </a:r>
            <a:r>
              <a:rPr lang="zh-CN" altLang="zh-CN" sz="2800" b="1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——《史记·商君列传》</a:t>
            </a:r>
            <a:endParaRPr lang="zh-CN" altLang="zh-CN" sz="2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）依据材料二，归纳该变法的内容。（</a:t>
            </a:r>
            <a:r>
              <a:rPr lang="en-US" altLang="zh-CN" sz="2800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2800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</a:t>
            </a:r>
            <a:r>
              <a:rPr lang="zh-CN" altLang="zh-CN" sz="2800" b="1" kern="100" dirty="0" smtClean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2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44034" y="4154462"/>
            <a:ext cx="7571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内容：奖励军功；鼓励耕织；确立县制</a:t>
            </a:r>
            <a:r>
              <a:rPr lang="zh-CN" altLang="zh-CN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320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425413" y="1424170"/>
            <a:ext cx="1578849" cy="591951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643332" y="1424169"/>
            <a:ext cx="933227" cy="591951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795875" y="1975760"/>
            <a:ext cx="621552" cy="591951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144034" y="3050471"/>
            <a:ext cx="2976606" cy="6761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71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98711" y="742058"/>
            <a:ext cx="10121069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800" b="1" kern="100" dirty="0" smtClean="0"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材料</a:t>
            </a:r>
            <a:r>
              <a:rPr lang="zh-CN" altLang="zh-CN" sz="2800" b="1" kern="100" dirty="0"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三</a:t>
            </a:r>
            <a:r>
              <a:rPr lang="zh-CN" altLang="zh-CN" sz="2800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800" b="1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孝公用商鞅之法，移风易俗，民以殷富，国以富强，百姓乐用，诸侯亲服，获魏楚之师，举地千里，至今治强。 </a:t>
            </a:r>
            <a:r>
              <a:rPr lang="en-US" altLang="zh-CN" sz="2800" b="1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</a:t>
            </a:r>
            <a:endParaRPr lang="en-US" altLang="zh-CN" sz="2800" b="1" kern="100" dirty="0" smtClean="0">
              <a:latin typeface="等线" panose="02010600030101010101" pitchFamily="2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 smtClean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         ——</a:t>
            </a:r>
            <a:r>
              <a:rPr lang="zh-CN" altLang="zh-CN" sz="2800" b="1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李斯《谏逐客书》</a:t>
            </a:r>
            <a:endParaRPr lang="zh-CN" altLang="zh-CN" sz="2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800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）依据材料三，概括商鞅变法的作用。（</a:t>
            </a:r>
            <a:r>
              <a:rPr lang="en-US" altLang="zh-CN" sz="2800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lang="zh-CN" altLang="zh-CN" sz="2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34732" y="2398877"/>
            <a:ext cx="2976606" cy="6761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930911" y="742058"/>
            <a:ext cx="3540653" cy="591951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398739" y="3465288"/>
            <a:ext cx="89564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作用：秦国成为最强盛的诸侯国</a:t>
            </a:r>
            <a:r>
              <a:rPr lang="zh-CN" altLang="en-US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320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endParaRPr lang="zh-CN" altLang="en-US" sz="3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9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90151" y="550865"/>
            <a:ext cx="10121069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b="1" kern="100" dirty="0" smtClean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b="1" kern="100" dirty="0" smtClean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zh-CN" altLang="zh-CN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分）阅读材料，完成下列要求。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材料一</a:t>
            </a: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卫鞅曰：“治世不一道，便国不法古。故汤武不循古而王，夏殷不易礼而亡。反古者不可非，而循礼者不足多。”孝公曰：“善。”以卫鞅为左庶长，卒定变法之令。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kern="100" dirty="0">
                <a:latin typeface="楷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                                      </a:t>
            </a:r>
            <a:r>
              <a:rPr lang="zh-CN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——《史记·商君列传》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）文中“卫鞅”的主张是哪家学派的观点？他在哪国变法？（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材料二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……有军功者，各以率受上爵……戮力本业，耕织致粟帛多者复其身……而集小乡邑聚为县，置令、丞，凡三十一县。 </a:t>
            </a:r>
            <a:r>
              <a:rPr lang="en-US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          </a:t>
            </a:r>
            <a:r>
              <a:rPr lang="zh-CN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——《史记·商君列传》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）依据材料二，归纳该变法的内容。（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材料三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孝公用商鞅之法，移风易俗，民以殷富，国以富强，百姓乐用，诸侯亲服，获魏楚之师，举地千里，至今治强。 </a:t>
            </a:r>
            <a:r>
              <a:rPr lang="en-US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——</a:t>
            </a:r>
            <a:r>
              <a:rPr lang="zh-CN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李斯《谏逐客书》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）依据材料三，概括商鞅变法的作用。（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61747" y="2479563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学派：</a:t>
            </a:r>
            <a:r>
              <a:rPr lang="zh-CN" altLang="zh-CN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法家  </a:t>
            </a:r>
            <a:r>
              <a:rPr lang="en-US" altLang="zh-CN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诸侯国</a:t>
            </a:r>
            <a:r>
              <a:rPr lang="zh-CN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秦国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61747" y="4308286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内容：奖励军功；鼓励耕织；确立县制</a:t>
            </a:r>
            <a:r>
              <a:rPr lang="zh-CN" altLang="zh-CN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61747" y="6035708"/>
            <a:ext cx="48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作用：秦国成为最强盛的诸侯国</a:t>
            </a:r>
            <a:r>
              <a:rPr lang="zh-CN" altLang="en-US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11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1324343" y="812479"/>
            <a:ext cx="440857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14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）阅读材料，完成下列要求。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宋体" panose="02010600030101010101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1050878" y="191751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1050878" y="301288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1050878" y="409873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1050853" y="1139727"/>
            <a:ext cx="10783408" cy="541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067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材料一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宋体" panose="02010600030101010101" pitchFamily="2" charset="-122"/>
            </a:endParaRPr>
          </a:p>
          <a:p>
            <a:pPr marL="0" marR="0" lvl="0" indent="2667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                                       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 </a:t>
            </a:r>
          </a:p>
          <a:p>
            <a:pPr marL="0" marR="0" lvl="0" indent="2667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 smtClean="0">
              <a:latin typeface="等线" panose="02010600030101010101" pitchFamily="2" charset="-122"/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pPr marL="0" marR="0" lvl="0" indent="2667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等线" panose="02010600030101010101" pitchFamily="2" charset="-122"/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pPr marL="0" marR="0" lvl="0" indent="2667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等线" panose="02010600030101010101" pitchFamily="2" charset="-122"/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pPr marL="0" marR="0" lvl="0" indent="2667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                                                                                                         ——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改编自蔡志忠漫画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《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老子说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》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宋体" panose="02010600030101010101" pitchFamily="2" charset="-122"/>
            </a:endParaRPr>
          </a:p>
          <a:p>
            <a:pPr marL="0" marR="0" lvl="0" indent="2667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）材料一中的两幅漫画反映了哪一学派的哪些观点？（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分）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67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67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67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pitchFamily="49" charset="-122"/>
              </a:rPr>
              <a:t>材料二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 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楷体" panose="02010609060101010101" pitchFamily="49" charset="-122"/>
              </a:rPr>
              <a:t>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伏尔泰对孔子的思想极为推崇，“孔子”成为他敢于反抗专制的“守护神”。他把孔子的思想概括为“德治主义”，坚定地主张法国应该实行“德治主义”。</a:t>
            </a: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——《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孔子思想对世界文明的影响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》</a:t>
            </a:r>
          </a:p>
          <a:p>
            <a:pPr lvl="0" indent="266700" defTabSz="914400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）材料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二中的“德治主义”体现了孔子思想的核心是什么？伏尔泰为什么推崇孔子的思想？（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266700" defTabSz="914400"/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266700">
              <a:lnSpc>
                <a:spcPct val="13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材料三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“百家争鸣”的局面形成了中国古代历史上文化繁荣的鼎盛时代。诸子学说的不少命题成为后代学说的萌芽形态，后来的学者大都从这里吸取思想材料或理论形式，进行改造和发展的工作</a:t>
            </a:r>
            <a:r>
              <a:rPr lang="zh-CN" altLang="zh-CN" kern="100" dirty="0" smtClean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latin typeface="等线" panose="02010600030101010101" pitchFamily="2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30000"/>
              </a:lnSpc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smtClean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                                                             </a:t>
            </a:r>
            <a:r>
              <a:rPr lang="zh-CN" altLang="zh-CN" kern="100" dirty="0" smtClean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侯外庐</a:t>
            </a:r>
            <a:r>
              <a:rPr lang="zh-CN" altLang="zh-CN" kern="100" dirty="0" smtClean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《中国思想史纲》</a:t>
            </a:r>
            <a:endParaRPr lang="en-US" altLang="zh-CN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30000"/>
              </a:lnSpc>
              <a:spcAft>
                <a:spcPts val="0"/>
              </a:spcAft>
            </a:pPr>
            <a:r>
              <a:rPr lang="zh-CN" altLang="zh-CN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）依据材料三，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归纳“百家争鸣”的影响</a:t>
            </a:r>
            <a:r>
              <a:rPr lang="zh-CN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。（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</a:t>
            </a:r>
            <a:r>
              <a:rPr lang="zh-CN" altLang="zh-CN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dirty="0"/>
          </a:p>
          <a:p>
            <a:pPr marL="0" marR="0" lvl="0" indent="30670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宋体" panose="02010600030101010101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150803" y="1491595"/>
            <a:ext cx="2619186" cy="1227924"/>
            <a:chOff x="2150803" y="1619782"/>
            <a:chExt cx="2619186" cy="1227924"/>
          </a:xfrm>
        </p:grpSpPr>
        <p:sp>
          <p:nvSpPr>
            <p:cNvPr id="13" name="文本框 2"/>
            <p:cNvSpPr txBox="1">
              <a:spLocks noChangeArrowheads="1"/>
            </p:cNvSpPr>
            <p:nvPr/>
          </p:nvSpPr>
          <p:spPr bwMode="auto">
            <a:xfrm>
              <a:off x="2150803" y="1619782"/>
              <a:ext cx="2619186" cy="12279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l">
                <a:spcAft>
                  <a:spcPts val="0"/>
                </a:spcAft>
              </a:pPr>
              <a:endParaRPr lang="en-US" sz="1200" kern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4" name="文本框 2"/>
            <p:cNvSpPr txBox="1">
              <a:spLocks noChangeArrowheads="1"/>
            </p:cNvSpPr>
            <p:nvPr/>
          </p:nvSpPr>
          <p:spPr bwMode="auto">
            <a:xfrm>
              <a:off x="3236437" y="1756379"/>
              <a:ext cx="1532034" cy="931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 eaLnBrk="0" fontAlgn="base" hangingPunct="0">
                <a:lnSpc>
                  <a:spcPct val="150000"/>
                </a:lnSpc>
                <a:spcAft>
                  <a:spcPts val="0"/>
                </a:spcAft>
              </a:pPr>
              <a:r>
                <a:rPr lang="zh-CN" sz="1050" b="1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“道常无为而无不为，侯王若能守之，万物将自化。”</a:t>
              </a:r>
              <a:endParaRPr 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pic>
          <p:nvPicPr>
            <p:cNvPr id="2058" name="图片 4" descr="J6U$YE4_R2J7XIS~~W0G@M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5912" y="1660142"/>
              <a:ext cx="1047750" cy="1072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组合 18"/>
          <p:cNvGrpSpPr/>
          <p:nvPr/>
        </p:nvGrpSpPr>
        <p:grpSpPr>
          <a:xfrm>
            <a:off x="5045920" y="1491595"/>
            <a:ext cx="2914650" cy="1229134"/>
            <a:chOff x="5461339" y="1240601"/>
            <a:chExt cx="2914650" cy="1229134"/>
          </a:xfrm>
        </p:grpSpPr>
        <p:grpSp>
          <p:nvGrpSpPr>
            <p:cNvPr id="10" name="组合 9"/>
            <p:cNvGrpSpPr/>
            <p:nvPr/>
          </p:nvGrpSpPr>
          <p:grpSpPr>
            <a:xfrm>
              <a:off x="5461339" y="1240601"/>
              <a:ext cx="2914650" cy="1229134"/>
              <a:chOff x="0" y="0"/>
              <a:chExt cx="2914650" cy="1353184"/>
            </a:xfrm>
          </p:grpSpPr>
          <p:sp>
            <p:nvSpPr>
              <p:cNvPr id="11" name="文本框 2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914650" cy="13525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l">
                  <a:spcAft>
                    <a:spcPts val="0"/>
                  </a:spcAft>
                </a:pPr>
                <a:r>
                  <a:rPr lang="en-US" sz="1200" kern="0">
                    <a:effectLst/>
                    <a:latin typeface="宋体" panose="02010600030101010101" pitchFamily="2" charset="-122"/>
                    <a:ea typeface="等线" panose="02010600030101010101" pitchFamily="2" charset="-122"/>
                    <a:cs typeface="宋体" panose="02010600030101010101" pitchFamily="2" charset="-122"/>
                  </a:rPr>
                  <a:t>  </a:t>
                </a:r>
              </a:p>
            </p:txBody>
          </p:sp>
          <p:sp>
            <p:nvSpPr>
              <p:cNvPr id="12" name="文本框 2"/>
              <p:cNvSpPr txBox="1">
                <a:spLocks noChangeArrowheads="1"/>
              </p:cNvSpPr>
              <p:nvPr/>
            </p:nvSpPr>
            <p:spPr bwMode="auto">
              <a:xfrm>
                <a:off x="1733550" y="63500"/>
                <a:ext cx="1149277" cy="128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just" eaLnBrk="0" fontAlgn="base" hangingPunct="0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sz="1050" b="1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“故有无相生，难易相成，长短相较，高下相倾……”</a:t>
                </a:r>
                <a:endParaRPr lang="zh-CN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pic>
          <p:nvPicPr>
            <p:cNvPr id="2053" name="图片 14" descr="F`$HZF_E~28@R7TXPJMYX]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8876" y="1252795"/>
              <a:ext cx="838200" cy="1095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图片 11" descr="{I40PAX(1AFMBNVH$XX~N@X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5370" y="1276922"/>
              <a:ext cx="876300" cy="1085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副标题 2"/>
          <p:cNvSpPr txBox="1">
            <a:spLocks/>
          </p:cNvSpPr>
          <p:nvPr/>
        </p:nvSpPr>
        <p:spPr>
          <a:xfrm>
            <a:off x="5539177" y="146392"/>
            <a:ext cx="6652823" cy="73026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请同学们用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8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分钟完成第二个练习题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934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1340968" y="236306"/>
            <a:ext cx="571663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13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分）阅读材料，完成下列要求。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宋体" panose="02010600030101010101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1050878" y="191751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1050878" y="301288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1050878" y="409873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1340968" y="745151"/>
            <a:ext cx="1078340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067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材料一</a:t>
            </a:r>
            <a:endParaRPr kumimoji="0" lang="zh-CN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宋体" panose="02010600030101010101" pitchFamily="2" charset="-122"/>
            </a:endParaRPr>
          </a:p>
          <a:p>
            <a:pPr marL="0" marR="0" lvl="0" indent="2667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                                         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 </a:t>
            </a:r>
          </a:p>
          <a:p>
            <a:pPr marL="0" marR="0" lvl="0" indent="2667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b="1" dirty="0" smtClean="0">
              <a:latin typeface="等线" panose="02010600030101010101" pitchFamily="2" charset="-122"/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pPr marL="0" marR="0" lvl="0" indent="2667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b="1" dirty="0">
              <a:latin typeface="等线" panose="02010600030101010101" pitchFamily="2" charset="-122"/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pPr marL="0" marR="0" lvl="0" indent="2667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b="1" dirty="0">
              <a:latin typeface="等线" panose="02010600030101010101" pitchFamily="2" charset="-122"/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pPr marL="0" marR="0" lvl="0" indent="2667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                                                                                                         </a:t>
            </a:r>
          </a:p>
          <a:p>
            <a:pPr marL="0" marR="0" lvl="0" indent="2667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lang="en-US" altLang="zh-CN" sz="2400" b="1" dirty="0" smtClean="0"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                                                    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——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改编自蔡志忠漫画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《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老子说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》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宋体" panose="02010600030101010101" pitchFamily="2" charset="-122"/>
            </a:endParaRPr>
          </a:p>
          <a:p>
            <a:pPr marL="0" marR="0" lvl="0" indent="2667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）材料一中的两幅漫画反映了哪一学派的哪些观点？（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分）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67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67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092759" y="1745092"/>
            <a:ext cx="2619186" cy="1227924"/>
            <a:chOff x="2150803" y="1619782"/>
            <a:chExt cx="2619186" cy="1227924"/>
          </a:xfrm>
        </p:grpSpPr>
        <p:sp>
          <p:nvSpPr>
            <p:cNvPr id="13" name="文本框 2"/>
            <p:cNvSpPr txBox="1">
              <a:spLocks noChangeArrowheads="1"/>
            </p:cNvSpPr>
            <p:nvPr/>
          </p:nvSpPr>
          <p:spPr bwMode="auto">
            <a:xfrm>
              <a:off x="2150803" y="1619782"/>
              <a:ext cx="2619186" cy="12279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l">
                <a:spcAft>
                  <a:spcPts val="0"/>
                </a:spcAft>
              </a:pPr>
              <a:endParaRPr lang="en-US" sz="1200" kern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4" name="文本框 2"/>
            <p:cNvSpPr txBox="1">
              <a:spLocks noChangeArrowheads="1"/>
            </p:cNvSpPr>
            <p:nvPr/>
          </p:nvSpPr>
          <p:spPr bwMode="auto">
            <a:xfrm>
              <a:off x="3236437" y="1756379"/>
              <a:ext cx="1532034" cy="931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 eaLnBrk="0" fontAlgn="base" hangingPunct="0">
                <a:lnSpc>
                  <a:spcPct val="150000"/>
                </a:lnSpc>
                <a:spcAft>
                  <a:spcPts val="0"/>
                </a:spcAft>
              </a:pPr>
              <a:r>
                <a:rPr lang="zh-CN" sz="1050" b="1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“道常无为而无不为，侯王若能守之，万物将自化。”</a:t>
              </a:r>
              <a:endParaRPr 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pic>
          <p:nvPicPr>
            <p:cNvPr id="2058" name="图片 4" descr="J6U$YE4_R2J7XIS~~W0G@M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5912" y="1660142"/>
              <a:ext cx="1047750" cy="1072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组合 18"/>
          <p:cNvGrpSpPr/>
          <p:nvPr/>
        </p:nvGrpSpPr>
        <p:grpSpPr>
          <a:xfrm>
            <a:off x="5045920" y="1732792"/>
            <a:ext cx="2914650" cy="1229134"/>
            <a:chOff x="5461339" y="1240601"/>
            <a:chExt cx="2914650" cy="1229134"/>
          </a:xfrm>
        </p:grpSpPr>
        <p:grpSp>
          <p:nvGrpSpPr>
            <p:cNvPr id="10" name="组合 9"/>
            <p:cNvGrpSpPr/>
            <p:nvPr/>
          </p:nvGrpSpPr>
          <p:grpSpPr>
            <a:xfrm>
              <a:off x="5461339" y="1240601"/>
              <a:ext cx="2914650" cy="1229134"/>
              <a:chOff x="0" y="0"/>
              <a:chExt cx="2914650" cy="1353184"/>
            </a:xfrm>
          </p:grpSpPr>
          <p:sp>
            <p:nvSpPr>
              <p:cNvPr id="11" name="文本框 2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914650" cy="13525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l">
                  <a:spcAft>
                    <a:spcPts val="0"/>
                  </a:spcAft>
                </a:pPr>
                <a:r>
                  <a:rPr lang="en-US" sz="1200" kern="0">
                    <a:effectLst/>
                    <a:latin typeface="宋体" panose="02010600030101010101" pitchFamily="2" charset="-122"/>
                    <a:ea typeface="等线" panose="02010600030101010101" pitchFamily="2" charset="-122"/>
                    <a:cs typeface="宋体" panose="02010600030101010101" pitchFamily="2" charset="-122"/>
                  </a:rPr>
                  <a:t>  </a:t>
                </a:r>
              </a:p>
            </p:txBody>
          </p:sp>
          <p:sp>
            <p:nvSpPr>
              <p:cNvPr id="12" name="文本框 2"/>
              <p:cNvSpPr txBox="1">
                <a:spLocks noChangeArrowheads="1"/>
              </p:cNvSpPr>
              <p:nvPr/>
            </p:nvSpPr>
            <p:spPr bwMode="auto">
              <a:xfrm>
                <a:off x="1733550" y="63500"/>
                <a:ext cx="1149277" cy="128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just" eaLnBrk="0" fontAlgn="base" hangingPunct="0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sz="1050" b="1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“故有无相生，难易相成，长短相较，高下相倾……”</a:t>
                </a:r>
                <a:endParaRPr 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pic>
          <p:nvPicPr>
            <p:cNvPr id="2053" name="图片 14" descr="F`$HZF_E~28@R7TXPJMYX]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8876" y="1252795"/>
              <a:ext cx="838200" cy="1095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图片 11" descr="{I40PAX(1AFMBNVH$XX~N@X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5370" y="1276922"/>
              <a:ext cx="876300" cy="1085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矩形 25"/>
          <p:cNvSpPr/>
          <p:nvPr/>
        </p:nvSpPr>
        <p:spPr>
          <a:xfrm>
            <a:off x="1968722" y="4054430"/>
            <a:ext cx="90690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学派</a:t>
            </a:r>
            <a:r>
              <a:rPr lang="zh-CN" altLang="zh-CN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道家</a:t>
            </a:r>
            <a:r>
              <a:rPr lang="zh-CN" altLang="zh-CN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en-US" altLang="zh-CN" sz="320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观点：无为而治；世间的事物都有其对立面，</a:t>
            </a:r>
            <a:r>
              <a:rPr lang="zh-CN" altLang="en-US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 </a:t>
            </a:r>
            <a:endParaRPr lang="en-US" altLang="zh-CN" sz="320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立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的双方可以相互转化（或朴素的辩证法</a:t>
            </a:r>
            <a:r>
              <a:rPr lang="zh-CN" altLang="en-US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3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215880" y="1926503"/>
            <a:ext cx="525863" cy="591951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105410" y="3295770"/>
            <a:ext cx="1251354" cy="5114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621098" y="3307870"/>
            <a:ext cx="1251354" cy="5114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9433469" y="2968165"/>
            <a:ext cx="709963" cy="437026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7173884" y="2061556"/>
            <a:ext cx="56526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861657" y="2321475"/>
            <a:ext cx="56526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47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8" grpId="0" animBg="1"/>
      <p:bldP spid="2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72179" y="524946"/>
            <a:ext cx="815253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indent="-1143000" algn="ctr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ea1ChsPeriod"/>
              <a:defRPr/>
            </a:pPr>
            <a:r>
              <a:rPr lang="zh-CN" altLang="en-US" sz="6000" b="1" kern="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知识回顾</a:t>
            </a:r>
            <a:endParaRPr lang="en-US" altLang="zh-CN" sz="6000" b="1" kern="0" dirty="0" smtClean="0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1143000" indent="-1143000" algn="ctr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ea1ChsPeriod"/>
              <a:defRPr/>
            </a:pPr>
            <a:r>
              <a:rPr lang="zh-CN" altLang="en-US" sz="6000" b="1" kern="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知识落实</a:t>
            </a:r>
            <a:endParaRPr lang="en-US" altLang="zh-CN" sz="6000" b="1" kern="0" dirty="0" smtClean="0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1143000" indent="-1143000" algn="ctr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ea1ChsPeriod"/>
              <a:defRPr/>
            </a:pPr>
            <a:r>
              <a:rPr lang="zh-CN" altLang="en-US" sz="6000" b="1" kern="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实战演练</a:t>
            </a:r>
            <a:endParaRPr lang="zh-CN" altLang="zh-CN" sz="6000" kern="100" dirty="0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56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1050878" y="191751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1050878" y="301288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1050878" y="409873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951100" y="911242"/>
            <a:ext cx="10611904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067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pitchFamily="49" charset="-122"/>
              </a:rPr>
              <a:t>  材料二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 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楷体" panose="02010609060101010101" pitchFamily="49" charset="-122"/>
              </a:rPr>
              <a:t>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伏尔泰对孔子的思想极为推崇，“孔子”成为他敢于反抗专制的“守护神”。他把孔子的思想概括为“德治主义”，坚定地主张法国应该实行“德治主义”。</a:t>
            </a:r>
            <a:r>
              <a:rPr kumimoji="0" lang="zh-CN" altLang="en-US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</a:t>
            </a:r>
            <a:endParaRPr kumimoji="0" lang="en-US" altLang="zh-CN" sz="2800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L="0" marR="0" lvl="0" indent="266700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baseline="0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lang="en-US" altLang="zh-CN" sz="2800" b="1" baseline="0" dirty="0" smtClean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                      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——《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孔子思想对世界文明的影响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》</a:t>
            </a:r>
          </a:p>
          <a:p>
            <a:pPr lvl="0" indent="266700" defTabSz="914400">
              <a:lnSpc>
                <a:spcPct val="125000"/>
              </a:lnSpc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）材料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二中的“德治主义”体现了孔子思想的核心是什么？伏尔泰为什么推崇孔子的思想？（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202690" y="3146141"/>
            <a:ext cx="2463536" cy="5114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148002" y="3657600"/>
            <a:ext cx="1132205" cy="5114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1014153" y="2011680"/>
            <a:ext cx="3399905" cy="2493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8199121" y="1454727"/>
            <a:ext cx="3014748" cy="1939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493959" y="4344116"/>
            <a:ext cx="9069045" cy="145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核心：</a:t>
            </a:r>
            <a:r>
              <a:rPr lang="zh-CN" altLang="en-US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仁</a:t>
            </a:r>
            <a:endParaRPr lang="zh-CN" altLang="en-US" sz="3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原因：伏尔泰认为孔子思想是反抗专制的武器</a:t>
            </a:r>
          </a:p>
        </p:txBody>
      </p:sp>
    </p:spTree>
    <p:extLst>
      <p:ext uri="{BB962C8B-B14F-4D97-AF65-F5344CB8AC3E}">
        <p14:creationId xmlns:p14="http://schemas.microsoft.com/office/powerpoint/2010/main" val="210431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1050878" y="191751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1050878" y="301288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1050878" y="409873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1084105" y="1210500"/>
            <a:ext cx="1091116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067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266700">
              <a:lnSpc>
                <a:spcPct val="130000"/>
              </a:lnSpc>
              <a:spcAft>
                <a:spcPts val="0"/>
              </a:spcAft>
            </a:pPr>
            <a:r>
              <a:rPr lang="zh-CN" altLang="zh-CN" sz="2800" b="1" kern="100" dirty="0" smtClean="0"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材料</a:t>
            </a:r>
            <a:r>
              <a:rPr lang="zh-CN" altLang="zh-CN" sz="2800" b="1" kern="100" dirty="0"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三</a:t>
            </a:r>
            <a:r>
              <a:rPr lang="zh-CN" altLang="zh-CN" sz="2800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800" b="1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“百家争鸣”的局面形成了中国古代历史上文化繁荣的鼎盛时代。诸子学说的不少命题成为后代学说的萌芽形态，后来的学者大都从这里吸取思想材料或理论形式，进行改造和发展的工作</a:t>
            </a:r>
            <a:r>
              <a:rPr lang="zh-CN" altLang="zh-CN" sz="2800" b="1" kern="100" dirty="0" smtClean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b="1" kern="100" dirty="0" smtClean="0">
              <a:latin typeface="等线" panose="02010600030101010101" pitchFamily="2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30000"/>
              </a:lnSpc>
              <a:spcAft>
                <a:spcPts val="0"/>
              </a:spcAft>
            </a:pPr>
            <a:r>
              <a:rPr lang="en-US" altLang="zh-CN" sz="2800" b="1" kern="100" dirty="0" smtClean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     </a:t>
            </a:r>
            <a:r>
              <a:rPr lang="zh-CN" altLang="zh-CN" sz="2800" b="1" kern="100" dirty="0" smtClean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zh-CN" sz="2800" b="1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侯外庐</a:t>
            </a:r>
            <a:r>
              <a:rPr lang="zh-CN" altLang="zh-CN" sz="2800" b="1" kern="100" dirty="0" smtClean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《中国思想史纲》</a:t>
            </a:r>
            <a:endParaRPr lang="en-US" altLang="zh-CN" sz="2800" b="1" kern="100" dirty="0" smtClean="0">
              <a:latin typeface="等线" panose="02010600030101010101" pitchFamily="2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30000"/>
              </a:lnSpc>
              <a:spcAft>
                <a:spcPts val="0"/>
              </a:spcAft>
            </a:pPr>
            <a:r>
              <a:rPr lang="zh-CN" altLang="zh-CN" sz="28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）依据材料三，</a:t>
            </a:r>
            <a:r>
              <a:rPr lang="zh-CN" altLang="en-US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归纳“百家争鸣”的影响</a:t>
            </a:r>
            <a:r>
              <a:rPr lang="zh-CN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。（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</a:t>
            </a:r>
            <a:r>
              <a:rPr lang="zh-CN" altLang="zh-CN" sz="28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800" b="1" dirty="0"/>
          </a:p>
          <a:p>
            <a:pPr marL="0" marR="0" lvl="0" indent="30670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09944" y="3557515"/>
            <a:ext cx="2877198" cy="5114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2962781" y="1770611"/>
            <a:ext cx="8533721" cy="7886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1153378" y="2364291"/>
            <a:ext cx="1340440" cy="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6519678" y="1927265"/>
            <a:ext cx="1460540" cy="437026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023673" y="1927265"/>
            <a:ext cx="1880152" cy="437026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005162" y="4196492"/>
            <a:ext cx="9069045" cy="219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影响：百家争鸣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形成了中国古代历史上文化</a:t>
            </a:r>
            <a:r>
              <a:rPr lang="zh-CN" altLang="en-US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繁荣</a:t>
            </a:r>
            <a:endParaRPr lang="en-US" altLang="zh-CN" sz="320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鼎盛</a:t>
            </a:r>
            <a:r>
              <a:rPr lang="zh-CN" altLang="en-US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时代；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为古代文化的发展奠定了</a:t>
            </a:r>
            <a:r>
              <a:rPr lang="zh-CN" altLang="en-US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基</a:t>
            </a:r>
            <a:endParaRPr lang="en-US" altLang="zh-CN" sz="320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础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，对后世有十分重要而深远的</a:t>
            </a:r>
            <a:r>
              <a:rPr lang="zh-CN" altLang="en-US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影响。</a:t>
            </a:r>
            <a:endParaRPr lang="zh-CN" altLang="en-US" sz="3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24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 animBg="1"/>
      <p:bldP spid="24" grpId="0" animBg="1"/>
      <p:bldP spid="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组合 4"/>
          <p:cNvGrpSpPr>
            <a:grpSpLocks/>
          </p:cNvGrpSpPr>
          <p:nvPr/>
        </p:nvGrpSpPr>
        <p:grpSpPr bwMode="auto">
          <a:xfrm>
            <a:off x="3597275" y="630238"/>
            <a:ext cx="4997450" cy="1325562"/>
            <a:chOff x="3526972" y="1742469"/>
            <a:chExt cx="4997569" cy="1325563"/>
          </a:xfrm>
        </p:grpSpPr>
        <p:pic>
          <p:nvPicPr>
            <p:cNvPr id="32775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58" t="4572" r="7651" b="26349"/>
            <a:stretch>
              <a:fillRect/>
            </a:stretch>
          </p:blipFill>
          <p:spPr bwMode="auto">
            <a:xfrm>
              <a:off x="7396910" y="2023004"/>
              <a:ext cx="1127631" cy="1045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6" name="标题 1"/>
            <p:cNvSpPr txBox="1">
              <a:spLocks/>
            </p:cNvSpPr>
            <p:nvPr/>
          </p:nvSpPr>
          <p:spPr bwMode="auto">
            <a:xfrm>
              <a:off x="3526972" y="1742469"/>
              <a:ext cx="4171406" cy="132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4800">
                  <a:latin typeface="华文行楷" panose="02010800040101010101" pitchFamily="2" charset="-122"/>
                  <a:ea typeface="华文行楷" panose="02010800040101010101" pitchFamily="2" charset="-122"/>
                </a:rPr>
                <a:t>材料解析要诀</a:t>
              </a:r>
            </a:p>
          </p:txBody>
        </p:sp>
      </p:grp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2344738" y="2068513"/>
            <a:ext cx="73310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审题抓住提示语</a:t>
            </a:r>
          </a:p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材料中找关键词</a:t>
            </a:r>
          </a:p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读懂读透深体会</a:t>
            </a:r>
          </a:p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联系所学规范写</a:t>
            </a:r>
          </a:p>
        </p:txBody>
      </p:sp>
      <p:sp>
        <p:nvSpPr>
          <p:cNvPr id="2" name="矩形 1"/>
          <p:cNvSpPr/>
          <p:nvPr/>
        </p:nvSpPr>
        <p:spPr>
          <a:xfrm>
            <a:off x="6513513" y="2733675"/>
            <a:ext cx="3609975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  •   •</a:t>
            </a:r>
            <a:endParaRPr lang="zh-CN" altLang="en-US" sz="3600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13513" y="3802063"/>
            <a:ext cx="3609975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  •   •</a:t>
            </a:r>
            <a:endParaRPr lang="zh-CN" altLang="en-US" sz="3600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13513" y="5972175"/>
            <a:ext cx="3609975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  •   •</a:t>
            </a:r>
            <a:endParaRPr lang="zh-CN" altLang="en-US" sz="3600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18500" y="5002679"/>
            <a:ext cx="33748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写提示语</a:t>
            </a:r>
            <a:endParaRPr lang="en-US" altLang="zh-CN" sz="320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分行</a:t>
            </a:r>
            <a:r>
              <a:rPr lang="zh-CN" altLang="en-US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写</a:t>
            </a:r>
            <a:endParaRPr lang="en-US" altLang="zh-CN" sz="320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</a:t>
            </a:r>
            <a:r>
              <a:rPr lang="zh-CN" altLang="en-US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写错别字</a:t>
            </a:r>
            <a:endParaRPr lang="zh-CN" altLang="en-US" sz="3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57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FF"/>
          </a:solidFill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32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2442420" y="2279858"/>
            <a:ext cx="8912766" cy="2757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制作</a:t>
            </a:r>
            <a:r>
              <a:rPr lang="zh-CN" altLang="en-US" sz="4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单位：山东省济南实验初级中学</a:t>
            </a:r>
            <a:endParaRPr lang="en-US" altLang="zh-CN" sz="40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录制</a:t>
            </a:r>
            <a:r>
              <a:rPr lang="zh-CN" altLang="en-US" sz="4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时间：</a:t>
            </a:r>
            <a:r>
              <a:rPr lang="en-US" altLang="zh-CN" sz="4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2020</a:t>
            </a:r>
            <a:r>
              <a:rPr lang="zh-CN" altLang="en-US" sz="4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4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4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endParaRPr lang="zh-CN" altLang="en-US" sz="4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96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29380" y="2004612"/>
            <a:ext cx="815253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kern="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一</a:t>
            </a:r>
            <a:r>
              <a:rPr lang="en-US" altLang="zh-CN" sz="6000" b="1" kern="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6000" b="1" kern="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知识回顾</a:t>
            </a:r>
            <a:endParaRPr lang="zh-CN" altLang="zh-CN" sz="6000" kern="100" dirty="0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84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>
            <a:spLocks/>
          </p:cNvSpPr>
          <p:nvPr/>
        </p:nvSpPr>
        <p:spPr>
          <a:xfrm>
            <a:off x="1837319" y="1367895"/>
            <a:ext cx="9144000" cy="73026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你还</a:t>
            </a:r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记得夏商周时期的时代特征吗？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63356" y="3167331"/>
            <a:ext cx="941796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早期国家的产生与社会变革</a:t>
            </a:r>
            <a:endParaRPr lang="zh-CN" altLang="en-US" sz="6000" dirty="0"/>
          </a:p>
        </p:txBody>
      </p:sp>
      <p:sp>
        <p:nvSpPr>
          <p:cNvPr id="7" name="矩形 6"/>
          <p:cNvSpPr/>
          <p:nvPr/>
        </p:nvSpPr>
        <p:spPr>
          <a:xfrm>
            <a:off x="1563356" y="2926080"/>
            <a:ext cx="5463086" cy="153041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757961" y="2926080"/>
            <a:ext cx="3041583" cy="153041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rot="623320">
            <a:off x="3865143" y="3938677"/>
            <a:ext cx="131318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zh-CN" altLang="en-US" sz="8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 rot="623320">
            <a:off x="9725885" y="3908650"/>
            <a:ext cx="131318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zh-CN" altLang="en-US" sz="8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688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17191" y="493522"/>
            <a:ext cx="44935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早期国家的</a:t>
            </a:r>
            <a:r>
              <a:rPr lang="zh-CN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产生</a:t>
            </a:r>
            <a:endParaRPr lang="zh-CN" altLang="en-US" sz="4800" dirty="0"/>
          </a:p>
        </p:txBody>
      </p:sp>
      <p:sp>
        <p:nvSpPr>
          <p:cNvPr id="7" name="矩形 6"/>
          <p:cNvSpPr/>
          <p:nvPr/>
        </p:nvSpPr>
        <p:spPr>
          <a:xfrm>
            <a:off x="1617191" y="493522"/>
            <a:ext cx="4493538" cy="8309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477548" y="2194913"/>
            <a:ext cx="697627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夏</a:t>
            </a:r>
            <a:endParaRPr lang="en-US" altLang="zh-CN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商</a:t>
            </a:r>
            <a:endParaRPr lang="en-US" altLang="zh-CN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周</a:t>
            </a:r>
            <a:endParaRPr lang="zh-CN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4290757" y="4551259"/>
            <a:ext cx="217792" cy="104321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508549" y="4197316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西周</a:t>
            </a:r>
            <a:endParaRPr lang="en-US" altLang="zh-CN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08549" y="5172619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东周</a:t>
            </a:r>
            <a:endParaRPr lang="en-US" altLang="zh-CN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10729" y="5172619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春秋</a:t>
            </a:r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战国时期</a:t>
            </a:r>
            <a:endParaRPr lang="en-US" altLang="zh-CN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右箭头 8"/>
          <p:cNvSpPr/>
          <p:nvPr/>
        </p:nvSpPr>
        <p:spPr>
          <a:xfrm rot="5400000">
            <a:off x="3580457" y="3184907"/>
            <a:ext cx="435006" cy="12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986202">
            <a:off x="4174639" y="4038355"/>
            <a:ext cx="435006" cy="12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3260668">
            <a:off x="5633768" y="5009205"/>
            <a:ext cx="435006" cy="12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51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0" grpId="0"/>
      <p:bldP spid="11" grpId="0"/>
      <p:bldP spid="12" grpId="0"/>
      <p:bldP spid="9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17191" y="493522"/>
            <a:ext cx="44935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早期国家的</a:t>
            </a:r>
            <a:r>
              <a:rPr lang="zh-CN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产生</a:t>
            </a:r>
            <a:endParaRPr lang="zh-CN" altLang="en-US" sz="4800" dirty="0"/>
          </a:p>
        </p:txBody>
      </p:sp>
      <p:sp>
        <p:nvSpPr>
          <p:cNvPr id="7" name="矩形 6"/>
          <p:cNvSpPr/>
          <p:nvPr/>
        </p:nvSpPr>
        <p:spPr>
          <a:xfrm>
            <a:off x="1617191" y="493522"/>
            <a:ext cx="4493538" cy="8309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715732" y="2036971"/>
            <a:ext cx="1210588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夏</a:t>
            </a:r>
            <a:endParaRPr lang="en-US" altLang="zh-CN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商</a:t>
            </a:r>
            <a:endParaRPr lang="en-US" altLang="zh-CN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西</a:t>
            </a:r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周</a:t>
            </a:r>
            <a:endParaRPr lang="zh-CN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2362063" y="2329358"/>
            <a:ext cx="435006" cy="12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标注 3"/>
          <p:cNvSpPr/>
          <p:nvPr/>
        </p:nvSpPr>
        <p:spPr>
          <a:xfrm>
            <a:off x="6759200" y="2925447"/>
            <a:ext cx="5216777" cy="2365644"/>
          </a:xfrm>
          <a:prstGeom prst="wedgeRoundRectCallout">
            <a:avLst>
              <a:gd name="adj1" fmla="val -64688"/>
              <a:gd name="adj2" fmla="val -5906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大道之行也，天下为公，选贤与能，</a:t>
            </a:r>
            <a:r>
              <a:rPr lang="en-US" altLang="zh-CN" sz="28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28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是为大同。今大道既隐，天下为家，</a:t>
            </a:r>
            <a:r>
              <a:rPr lang="en-US" altLang="zh-CN" sz="28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28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是为小康。</a:t>
            </a:r>
            <a:r>
              <a:rPr lang="en-US" altLang="zh-CN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——《</a:t>
            </a:r>
            <a:r>
              <a:rPr lang="zh-CN" altLang="en-US" sz="28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礼记</a:t>
            </a:r>
            <a:r>
              <a:rPr lang="en-US" altLang="zh-CN" sz="28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•</a:t>
            </a:r>
            <a:r>
              <a:rPr lang="zh-CN" altLang="en-US" sz="28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礼运</a:t>
            </a:r>
            <a:r>
              <a:rPr lang="en-US" altLang="zh-CN" sz="28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endParaRPr lang="zh-CN" altLang="en-US" sz="28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97069" y="2075103"/>
            <a:ext cx="51283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标志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着中国早期国家的产生</a:t>
            </a:r>
            <a:endParaRPr lang="en-US" altLang="zh-CN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293048" y="2207887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世袭制</a:t>
            </a:r>
          </a:p>
        </p:txBody>
      </p:sp>
    </p:spTree>
    <p:extLst>
      <p:ext uri="{BB962C8B-B14F-4D97-AF65-F5344CB8AC3E}">
        <p14:creationId xmlns:p14="http://schemas.microsoft.com/office/powerpoint/2010/main" val="228010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17191" y="493522"/>
            <a:ext cx="44935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早期国家的</a:t>
            </a:r>
            <a:r>
              <a:rPr lang="zh-CN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产生</a:t>
            </a:r>
            <a:endParaRPr lang="zh-CN" altLang="en-US" sz="4800" dirty="0"/>
          </a:p>
        </p:txBody>
      </p:sp>
      <p:sp>
        <p:nvSpPr>
          <p:cNvPr id="7" name="矩形 6"/>
          <p:cNvSpPr/>
          <p:nvPr/>
        </p:nvSpPr>
        <p:spPr>
          <a:xfrm>
            <a:off x="1617191" y="493522"/>
            <a:ext cx="4493538" cy="8309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715732" y="2036971"/>
            <a:ext cx="1210588" cy="46474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夏</a:t>
            </a:r>
            <a:endParaRPr lang="en-US" altLang="zh-CN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商</a:t>
            </a:r>
            <a:endParaRPr lang="en-US" altLang="zh-CN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西周</a:t>
            </a:r>
            <a:endParaRPr lang="zh-CN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24717" y="3620559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青铜器</a:t>
            </a:r>
            <a:endParaRPr lang="en-US" altLang="zh-CN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2362063" y="2329358"/>
            <a:ext cx="435006" cy="12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372025" y="4107430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司母戊鼎</a:t>
            </a:r>
          </a:p>
        </p:txBody>
      </p:sp>
      <p:sp>
        <p:nvSpPr>
          <p:cNvPr id="13" name="直角双向箭头 12"/>
          <p:cNvSpPr/>
          <p:nvPr/>
        </p:nvSpPr>
        <p:spPr>
          <a:xfrm rot="8218791">
            <a:off x="2404799" y="4208041"/>
            <a:ext cx="550510" cy="548552"/>
          </a:xfrm>
          <a:prstGeom prst="leftUpArrow">
            <a:avLst>
              <a:gd name="adj1" fmla="val 12694"/>
              <a:gd name="adj2" fmla="val 14351"/>
              <a:gd name="adj3" fmla="val 30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797069" y="2075103"/>
            <a:ext cx="51283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标志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着中国早期国家的产生</a:t>
            </a:r>
            <a:endParaRPr lang="en-US" altLang="zh-CN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80054" y="4784436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甲骨文</a:t>
            </a:r>
            <a:endParaRPr lang="en-US" altLang="zh-CN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575" y="2733954"/>
            <a:ext cx="1886450" cy="207353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241" y="2547672"/>
            <a:ext cx="1818453" cy="2145774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0071610" y="4093995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四羊方尊</a:t>
            </a:r>
          </a:p>
        </p:txBody>
      </p:sp>
      <p:sp>
        <p:nvSpPr>
          <p:cNvPr id="21" name="矩形 20"/>
          <p:cNvSpPr/>
          <p:nvPr/>
        </p:nvSpPr>
        <p:spPr>
          <a:xfrm>
            <a:off x="4488068" y="4870639"/>
            <a:ext cx="75500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甲骨文是已知最早的汉字，</a:t>
            </a:r>
            <a:r>
              <a:rPr lang="zh-CN" altLang="zh-CN" sz="2800" b="1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我国</a:t>
            </a:r>
            <a:r>
              <a:rPr lang="zh-CN" altLang="zh-CN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有文字可考的</a:t>
            </a:r>
            <a:r>
              <a:rPr lang="zh-CN" altLang="zh-CN" sz="2800" b="1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历史</a:t>
            </a:r>
            <a:r>
              <a:rPr lang="zh-CN" altLang="en-US" sz="2800" b="1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zh-CN" altLang="zh-CN" sz="2800" b="1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商朝</a:t>
            </a:r>
            <a:r>
              <a:rPr lang="zh-CN" altLang="en-US" sz="2800" b="1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开始。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4053062" y="5046705"/>
            <a:ext cx="435006" cy="12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3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 animBg="1"/>
      <p:bldP spid="15" grpId="0"/>
      <p:bldP spid="20" grpId="0"/>
      <p:bldP spid="21" grpId="0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17191" y="493522"/>
            <a:ext cx="44935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早期国家的</a:t>
            </a:r>
            <a:r>
              <a:rPr lang="zh-CN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产生</a:t>
            </a:r>
            <a:endParaRPr lang="zh-CN" altLang="en-US" sz="4800" dirty="0"/>
          </a:p>
        </p:txBody>
      </p:sp>
      <p:sp>
        <p:nvSpPr>
          <p:cNvPr id="7" name="矩形 6"/>
          <p:cNvSpPr/>
          <p:nvPr/>
        </p:nvSpPr>
        <p:spPr>
          <a:xfrm>
            <a:off x="1617191" y="493522"/>
            <a:ext cx="4493538" cy="8309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50218" y="2036971"/>
            <a:ext cx="1210588" cy="3662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夏</a:t>
            </a:r>
            <a:endParaRPr lang="en-US" altLang="zh-CN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商</a:t>
            </a:r>
            <a:endParaRPr lang="en-US" altLang="zh-CN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西周</a:t>
            </a:r>
            <a:endParaRPr lang="zh-CN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42947" y="2984007"/>
            <a:ext cx="50786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青铜器：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司母戊鼎、四羊方尊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2362063" y="2329358"/>
            <a:ext cx="435006" cy="12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双向箭头 12"/>
          <p:cNvSpPr/>
          <p:nvPr/>
        </p:nvSpPr>
        <p:spPr>
          <a:xfrm rot="8218791">
            <a:off x="2432452" y="3390441"/>
            <a:ext cx="550510" cy="548552"/>
          </a:xfrm>
          <a:prstGeom prst="leftUpArrow">
            <a:avLst>
              <a:gd name="adj1" fmla="val 12694"/>
              <a:gd name="adj2" fmla="val 14351"/>
              <a:gd name="adj3" fmla="val 30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797069" y="2075103"/>
            <a:ext cx="51283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标志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着中国早期国家的产生</a:t>
            </a:r>
            <a:endParaRPr lang="en-US" altLang="zh-CN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42947" y="3664717"/>
            <a:ext cx="901108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甲骨文：</a:t>
            </a:r>
            <a:r>
              <a:rPr lang="zh-CN" altLang="en-US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甲骨文是已知最早的汉字，</a:t>
            </a:r>
            <a:r>
              <a:rPr lang="zh-CN" altLang="zh-CN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我国有</a:t>
            </a:r>
            <a:r>
              <a:rPr lang="zh-CN" altLang="zh-CN" sz="2800" b="1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文字可</a:t>
            </a:r>
            <a:r>
              <a:rPr lang="zh-CN" altLang="zh-CN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考</a:t>
            </a:r>
            <a:r>
              <a:rPr lang="zh-CN" altLang="zh-CN" sz="2800" b="1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800" b="1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</a:p>
          <a:p>
            <a:r>
              <a:rPr lang="en-US" altLang="zh-CN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zh-CN" sz="2800" b="1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历史</a:t>
            </a:r>
            <a:r>
              <a:rPr lang="zh-CN" altLang="en-US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zh-CN" altLang="zh-CN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商朝</a:t>
            </a:r>
            <a:r>
              <a:rPr lang="zh-CN" altLang="en-US" sz="28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开始。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2382012" y="5205095"/>
            <a:ext cx="435006" cy="12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873699" y="4896571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分封制</a:t>
            </a:r>
            <a:endParaRPr lang="en-US" altLang="zh-CN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248491" y="3532713"/>
            <a:ext cx="5038294" cy="3176980"/>
            <a:chOff x="7153706" y="3484747"/>
            <a:chExt cx="5038294" cy="3176980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3706" y="3484747"/>
              <a:ext cx="3910736" cy="3096224"/>
            </a:xfrm>
            <a:prstGeom prst="rect">
              <a:avLst/>
            </a:prstGeom>
            <a:ln w="19050">
              <a:solidFill>
                <a:srgbClr val="C00000"/>
              </a:solidFill>
            </a:ln>
          </p:spPr>
        </p:pic>
        <p:sp>
          <p:nvSpPr>
            <p:cNvPr id="26" name="矩形 25"/>
            <p:cNvSpPr/>
            <p:nvPr/>
          </p:nvSpPr>
          <p:spPr>
            <a:xfrm>
              <a:off x="11044355" y="5092067"/>
              <a:ext cx="1147645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周初分封</a:t>
              </a:r>
              <a:r>
                <a:rPr lang="zh-CN" altLang="en-US" sz="2400" b="1" dirty="0" smtClean="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诸侯国分布图</a:t>
              </a:r>
              <a:endPara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2541795" y="5441078"/>
            <a:ext cx="48130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作用：保证了周王朝对地方 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的控制，稳定了政局， 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扩大了统治范围。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7" r="10904" b="23546"/>
          <a:stretch/>
        </p:blipFill>
        <p:spPr>
          <a:xfrm>
            <a:off x="8103722" y="727226"/>
            <a:ext cx="3010854" cy="253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2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7" grpId="0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480</TotalTime>
  <Words>2605</Words>
  <Application>Microsoft Office PowerPoint</Application>
  <PresentationFormat>宽屏</PresentationFormat>
  <Paragraphs>325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7" baseType="lpstr">
      <vt:lpstr>等线</vt:lpstr>
      <vt:lpstr>仿宋</vt:lpstr>
      <vt:lpstr>黑体</vt:lpstr>
      <vt:lpstr>华文行楷</vt:lpstr>
      <vt:lpstr>华文新魏</vt:lpstr>
      <vt:lpstr>楷体</vt:lpstr>
      <vt:lpstr>宋体</vt:lpstr>
      <vt:lpstr>幼圆</vt:lpstr>
      <vt:lpstr>Arial</vt:lpstr>
      <vt:lpstr>Calibri</vt:lpstr>
      <vt:lpstr>Century Gothic</vt:lpstr>
      <vt:lpstr>Times New Roman</vt:lpstr>
      <vt:lpstr>Wingdings 3</vt:lpstr>
      <vt:lpstr>丝状</vt:lpstr>
      <vt:lpstr>PowerPoint 演示文稿</vt:lpstr>
      <vt:lpstr>夏商周时期：     早期国家的产生与社会变革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夏商周时期：        早期国家的产生与社会变革</dc:title>
  <dc:creator>吴冬梅</dc:creator>
  <cp:lastModifiedBy>吴冬梅</cp:lastModifiedBy>
  <cp:revision>152</cp:revision>
  <dcterms:created xsi:type="dcterms:W3CDTF">2020-01-31T12:05:24Z</dcterms:created>
  <dcterms:modified xsi:type="dcterms:W3CDTF">2020-02-02T12:19:05Z</dcterms:modified>
</cp:coreProperties>
</file>