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6"/>
  </p:notesMasterIdLst>
  <p:sldIdLst>
    <p:sldId id="279" r:id="rId2"/>
    <p:sldId id="256" r:id="rId3"/>
    <p:sldId id="264" r:id="rId4"/>
    <p:sldId id="265" r:id="rId5"/>
    <p:sldId id="257" r:id="rId6"/>
    <p:sldId id="259" r:id="rId7"/>
    <p:sldId id="260" r:id="rId8"/>
    <p:sldId id="266" r:id="rId9"/>
    <p:sldId id="261" r:id="rId10"/>
    <p:sldId id="267" r:id="rId11"/>
    <p:sldId id="269" r:id="rId12"/>
    <p:sldId id="268" r:id="rId13"/>
    <p:sldId id="262" r:id="rId14"/>
    <p:sldId id="270" r:id="rId15"/>
    <p:sldId id="271" r:id="rId16"/>
    <p:sldId id="272" r:id="rId17"/>
    <p:sldId id="275" r:id="rId18"/>
    <p:sldId id="274" r:id="rId19"/>
    <p:sldId id="291" r:id="rId20"/>
    <p:sldId id="292" r:id="rId21"/>
    <p:sldId id="277" r:id="rId22"/>
    <p:sldId id="287" r:id="rId23"/>
    <p:sldId id="278" r:id="rId24"/>
    <p:sldId id="281" r:id="rId25"/>
    <p:sldId id="286" r:id="rId26"/>
    <p:sldId id="288" r:id="rId27"/>
    <p:sldId id="289" r:id="rId28"/>
    <p:sldId id="290" r:id="rId29"/>
    <p:sldId id="293" r:id="rId30"/>
    <p:sldId id="282" r:id="rId31"/>
    <p:sldId id="283" r:id="rId32"/>
    <p:sldId id="284" r:id="rId33"/>
    <p:sldId id="285"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7BF64-561E-4064-A8F0-509FAFAA2DE4}" type="datetimeFigureOut">
              <a:rPr lang="zh-CN" altLang="en-US" smtClean="0"/>
              <a:t>2020/2/12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47E26-2147-4117-89E5-A7B8F1F1ADD4}" type="slidenum">
              <a:rPr lang="zh-CN" altLang="en-US" smtClean="0"/>
              <a:t>‹#›</a:t>
            </a:fld>
            <a:endParaRPr lang="zh-CN" altLang="en-US"/>
          </a:p>
        </p:txBody>
      </p:sp>
    </p:spTree>
    <p:extLst>
      <p:ext uri="{BB962C8B-B14F-4D97-AF65-F5344CB8AC3E}">
        <p14:creationId xmlns:p14="http://schemas.microsoft.com/office/powerpoint/2010/main" val="207621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47E26-2147-4117-89E5-A7B8F1F1ADD4}" type="slidenum">
              <a:rPr lang="zh-CN" altLang="en-US" smtClean="0"/>
              <a:t>16</a:t>
            </a:fld>
            <a:endParaRPr lang="zh-CN" altLang="en-US"/>
          </a:p>
        </p:txBody>
      </p:sp>
    </p:spTree>
    <p:extLst>
      <p:ext uri="{BB962C8B-B14F-4D97-AF65-F5344CB8AC3E}">
        <p14:creationId xmlns:p14="http://schemas.microsoft.com/office/powerpoint/2010/main" val="1864996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26154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81046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23810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382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704392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24517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460115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44631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9786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88631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53341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78699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20807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54173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50119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96668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09077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18007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11000" b="-11000"/>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4571BF4-983B-4573-A140-75836EDDAEEA}" type="datetimeFigureOut">
              <a:rPr lang="zh-CN" altLang="en-US" smtClean="0"/>
              <a:t>2020/2/12</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46701964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0" y="0"/>
            <a:ext cx="12192000" cy="6858000"/>
          </a:xfrm>
          <a:prstGeom prst="rect">
            <a:avLst/>
          </a:prstGeom>
          <a:solidFill>
            <a:srgbClr val="0000FF"/>
          </a:solidFill>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zh-CN" altLang="en-US" sz="3200" b="1" dirty="0">
              <a:solidFill>
                <a:schemeClr val="bg1"/>
              </a:solidFill>
              <a:latin typeface="宋体" panose="02010600030101010101" pitchFamily="2" charset="-122"/>
              <a:ea typeface="宋体" panose="02010600030101010101" pitchFamily="2" charset="-122"/>
            </a:endParaRPr>
          </a:p>
        </p:txBody>
      </p:sp>
      <p:sp>
        <p:nvSpPr>
          <p:cNvPr id="5" name="副标题 2"/>
          <p:cNvSpPr txBox="1">
            <a:spLocks/>
          </p:cNvSpPr>
          <p:nvPr/>
        </p:nvSpPr>
        <p:spPr>
          <a:xfrm>
            <a:off x="405788" y="463120"/>
            <a:ext cx="9144000" cy="7302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sz="3200" b="1" dirty="0" smtClean="0">
                <a:solidFill>
                  <a:schemeClr val="bg1"/>
                </a:solidFill>
                <a:latin typeface="宋体" panose="02010600030101010101" pitchFamily="2" charset="-122"/>
                <a:ea typeface="宋体" panose="02010600030101010101" pitchFamily="2" charset="-122"/>
              </a:rPr>
              <a:t>济南市</a:t>
            </a:r>
            <a:r>
              <a:rPr lang="en-US" altLang="zh-CN" sz="3200" b="1" dirty="0" smtClean="0">
                <a:solidFill>
                  <a:schemeClr val="bg1"/>
                </a:solidFill>
                <a:latin typeface="宋体" panose="02010600030101010101" pitchFamily="2" charset="-122"/>
                <a:ea typeface="宋体" panose="02010600030101010101" pitchFamily="2" charset="-122"/>
              </a:rPr>
              <a:t>2020</a:t>
            </a:r>
            <a:r>
              <a:rPr lang="zh-CN" altLang="en-US" sz="3200" b="1" dirty="0" smtClean="0">
                <a:solidFill>
                  <a:schemeClr val="bg1"/>
                </a:solidFill>
                <a:latin typeface="宋体" panose="02010600030101010101" pitchFamily="2" charset="-122"/>
                <a:ea typeface="宋体" panose="02010600030101010101" pitchFamily="2" charset="-122"/>
              </a:rPr>
              <a:t>年春季学期延期开学网络学习资源</a:t>
            </a:r>
            <a:endParaRPr lang="zh-CN" altLang="en-US" sz="3200" b="1" dirty="0">
              <a:solidFill>
                <a:schemeClr val="bg1"/>
              </a:solidFill>
              <a:latin typeface="宋体" panose="02010600030101010101" pitchFamily="2" charset="-122"/>
              <a:ea typeface="宋体" panose="02010600030101010101" pitchFamily="2" charset="-122"/>
            </a:endParaRPr>
          </a:p>
        </p:txBody>
      </p:sp>
      <p:sp>
        <p:nvSpPr>
          <p:cNvPr id="6" name="副标题 2"/>
          <p:cNvSpPr txBox="1">
            <a:spLocks/>
          </p:cNvSpPr>
          <p:nvPr/>
        </p:nvSpPr>
        <p:spPr>
          <a:xfrm>
            <a:off x="1442487" y="4832784"/>
            <a:ext cx="9144000" cy="7302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b="1" dirty="0" smtClean="0">
                <a:solidFill>
                  <a:schemeClr val="bg1"/>
                </a:solidFill>
                <a:latin typeface="宋体" panose="02010600030101010101" pitchFamily="2" charset="-122"/>
                <a:ea typeface="宋体" panose="02010600030101010101" pitchFamily="2" charset="-122"/>
              </a:rPr>
              <a:t>山东省济南实验初级中学  吴冬梅</a:t>
            </a:r>
            <a:endParaRPr lang="zh-CN" altLang="en-US" sz="3600" b="1" dirty="0">
              <a:solidFill>
                <a:schemeClr val="bg1"/>
              </a:solidFill>
              <a:latin typeface="宋体" panose="02010600030101010101" pitchFamily="2" charset="-122"/>
              <a:ea typeface="宋体" panose="02010600030101010101" pitchFamily="2" charset="-122"/>
            </a:endParaRPr>
          </a:p>
        </p:txBody>
      </p:sp>
      <p:sp>
        <p:nvSpPr>
          <p:cNvPr id="7" name="副标题 2"/>
          <p:cNvSpPr txBox="1">
            <a:spLocks/>
          </p:cNvSpPr>
          <p:nvPr/>
        </p:nvSpPr>
        <p:spPr>
          <a:xfrm>
            <a:off x="2739480" y="1555678"/>
            <a:ext cx="6396403" cy="7302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dirty="0" smtClean="0">
                <a:solidFill>
                  <a:schemeClr val="bg1"/>
                </a:solidFill>
                <a:latin typeface="宋体" panose="02010600030101010101" pitchFamily="2" charset="-122"/>
                <a:ea typeface="宋体" panose="02010600030101010101" pitchFamily="2" charset="-122"/>
              </a:rPr>
              <a:t>初中历史九年级</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8" name="副标题 2"/>
          <p:cNvSpPr txBox="1">
            <a:spLocks/>
          </p:cNvSpPr>
          <p:nvPr/>
        </p:nvSpPr>
        <p:spPr>
          <a:xfrm>
            <a:off x="150920" y="2648236"/>
            <a:ext cx="11940465" cy="20125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CN" altLang="en-US" sz="4200" b="1" dirty="0" smtClean="0">
                <a:solidFill>
                  <a:schemeClr val="bg1"/>
                </a:solidFill>
                <a:latin typeface="宋体" panose="02010600030101010101" pitchFamily="2" charset="-122"/>
                <a:ea typeface="宋体" panose="02010600030101010101" pitchFamily="2" charset="-122"/>
              </a:rPr>
              <a:t>第</a:t>
            </a:r>
            <a:r>
              <a:rPr lang="en-US" altLang="zh-CN" sz="4200" b="1" dirty="0">
                <a:solidFill>
                  <a:schemeClr val="bg1"/>
                </a:solidFill>
                <a:latin typeface="宋体" panose="02010600030101010101" pitchFamily="2" charset="-122"/>
                <a:ea typeface="宋体" panose="02010600030101010101" pitchFamily="2" charset="-122"/>
              </a:rPr>
              <a:t>6</a:t>
            </a:r>
            <a:r>
              <a:rPr lang="zh-CN" altLang="en-US" sz="4200" b="1" dirty="0" smtClean="0">
                <a:solidFill>
                  <a:schemeClr val="bg1"/>
                </a:solidFill>
                <a:latin typeface="宋体" panose="02010600030101010101" pitchFamily="2" charset="-122"/>
                <a:ea typeface="宋体" panose="02010600030101010101" pitchFamily="2" charset="-122"/>
              </a:rPr>
              <a:t>课  明清时期：统一多民族国家的巩固与发展（复习）</a:t>
            </a:r>
            <a:endParaRPr lang="zh-CN" altLang="en-US" sz="4200" b="1" dirty="0">
              <a:solidFill>
                <a:schemeClr val="bg1"/>
              </a:solidFill>
              <a:latin typeface="宋体" panose="02010600030101010101" pitchFamily="2" charset="-122"/>
              <a:ea typeface="宋体" panose="02010600030101010101" pitchFamily="2" charset="-122"/>
            </a:endParaRPr>
          </a:p>
        </p:txBody>
      </p:sp>
      <p:sp>
        <p:nvSpPr>
          <p:cNvPr id="9" name="副标题 2"/>
          <p:cNvSpPr txBox="1">
            <a:spLocks/>
          </p:cNvSpPr>
          <p:nvPr/>
        </p:nvSpPr>
        <p:spPr>
          <a:xfrm>
            <a:off x="2932663" y="5845392"/>
            <a:ext cx="6396403" cy="7302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dirty="0" smtClean="0">
                <a:solidFill>
                  <a:schemeClr val="bg1"/>
                </a:solidFill>
                <a:latin typeface="宋体" panose="02010600030101010101" pitchFamily="2" charset="-122"/>
                <a:ea typeface="宋体" panose="02010600030101010101" pitchFamily="2" charset="-122"/>
              </a:rPr>
              <a:t>济南市教育教学研究院监制</a:t>
            </a:r>
            <a:endParaRPr lang="zh-CN" altLang="en-US" sz="32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8221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617571" y="2526297"/>
            <a:ext cx="2365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清朝强化君主专制的措施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3143816" y="1809076"/>
            <a:ext cx="60179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雍正帝设立军机处</a:t>
            </a:r>
            <a:endParaRPr lang="zh-CN" altLang="en-US" sz="3200" b="1" dirty="0">
              <a:latin typeface="黑体" panose="02010609060101010101" pitchFamily="49" charset="-122"/>
              <a:ea typeface="黑体" panose="02010609060101010101" pitchFamily="49" charset="-122"/>
            </a:endParaRPr>
          </a:p>
        </p:txBody>
      </p:sp>
      <p:sp>
        <p:nvSpPr>
          <p:cNvPr id="18" name="Rectangle 11"/>
          <p:cNvSpPr>
            <a:spLocks noChangeArrowheads="1"/>
          </p:cNvSpPr>
          <p:nvPr/>
        </p:nvSpPr>
        <p:spPr bwMode="auto">
          <a:xfrm>
            <a:off x="3143816" y="3111073"/>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大兴“文字狱”</a:t>
            </a:r>
            <a:endParaRPr lang="zh-CN" altLang="en-US" sz="3200" b="1" dirty="0">
              <a:latin typeface="黑体" panose="02010609060101010101" pitchFamily="49" charset="-122"/>
              <a:ea typeface="黑体" panose="02010609060101010101" pitchFamily="49" charset="-122"/>
            </a:endParaRPr>
          </a:p>
        </p:txBody>
      </p:sp>
      <p:sp>
        <p:nvSpPr>
          <p:cNvPr id="19" name="自选图形 101"/>
          <p:cNvSpPr>
            <a:spLocks/>
          </p:cNvSpPr>
          <p:nvPr/>
        </p:nvSpPr>
        <p:spPr bwMode="auto">
          <a:xfrm>
            <a:off x="2589885" y="1913717"/>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1"/>
          <p:cNvSpPr>
            <a:spLocks noChangeArrowheads="1"/>
          </p:cNvSpPr>
          <p:nvPr/>
        </p:nvSpPr>
        <p:spPr bwMode="auto">
          <a:xfrm>
            <a:off x="3162481" y="4337812"/>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实行文化专制政策</a:t>
            </a:r>
            <a:endParaRPr lang="zh-CN" altLang="en-US" sz="3200" b="1" dirty="0">
              <a:latin typeface="黑体" panose="02010609060101010101" pitchFamily="49" charset="-122"/>
              <a:ea typeface="黑体" panose="02010609060101010101" pitchFamily="49" charset="-122"/>
            </a:endParaRPr>
          </a:p>
        </p:txBody>
      </p:sp>
      <p:sp>
        <p:nvSpPr>
          <p:cNvPr id="9"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君主专制不断</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98951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7015708" y="3057654"/>
            <a:ext cx="11757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清朝</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7896883" y="1842943"/>
            <a:ext cx="39938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smtClean="0">
                <a:latin typeface="黑体" panose="02010609060101010101" pitchFamily="49" charset="-122"/>
                <a:ea typeface="黑体" panose="02010609060101010101" pitchFamily="49" charset="-122"/>
              </a:rPr>
              <a:t>雍正帝设立军机处</a:t>
            </a:r>
            <a:endParaRPr lang="zh-CN" altLang="en-US" sz="3200" b="1" dirty="0">
              <a:latin typeface="黑体" panose="02010609060101010101" pitchFamily="49" charset="-122"/>
              <a:ea typeface="黑体" panose="02010609060101010101" pitchFamily="49" charset="-122"/>
            </a:endParaRPr>
          </a:p>
        </p:txBody>
      </p:sp>
      <p:sp>
        <p:nvSpPr>
          <p:cNvPr id="18" name="Rectangle 11"/>
          <p:cNvSpPr>
            <a:spLocks noChangeArrowheads="1"/>
          </p:cNvSpPr>
          <p:nvPr/>
        </p:nvSpPr>
        <p:spPr bwMode="auto">
          <a:xfrm>
            <a:off x="7376371" y="3141850"/>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smtClean="0">
                <a:latin typeface="黑体" panose="02010609060101010101" pitchFamily="49" charset="-122"/>
                <a:ea typeface="黑体" panose="02010609060101010101" pitchFamily="49" charset="-122"/>
              </a:rPr>
              <a:t>大兴“文字狱”</a:t>
            </a:r>
            <a:endParaRPr lang="zh-CN" altLang="en-US" sz="3200" b="1" dirty="0">
              <a:latin typeface="黑体" panose="02010609060101010101" pitchFamily="49" charset="-122"/>
              <a:ea typeface="黑体" panose="02010609060101010101" pitchFamily="49" charset="-122"/>
            </a:endParaRPr>
          </a:p>
        </p:txBody>
      </p:sp>
      <p:sp>
        <p:nvSpPr>
          <p:cNvPr id="19" name="自选图形 101"/>
          <p:cNvSpPr>
            <a:spLocks/>
          </p:cNvSpPr>
          <p:nvPr/>
        </p:nvSpPr>
        <p:spPr bwMode="auto">
          <a:xfrm>
            <a:off x="8114436" y="2108194"/>
            <a:ext cx="381492" cy="2623604"/>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1"/>
          <p:cNvSpPr>
            <a:spLocks noChangeArrowheads="1"/>
          </p:cNvSpPr>
          <p:nvPr/>
        </p:nvSpPr>
        <p:spPr bwMode="auto">
          <a:xfrm>
            <a:off x="8109948" y="4231219"/>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smtClean="0">
                <a:latin typeface="黑体" panose="02010609060101010101" pitchFamily="49" charset="-122"/>
                <a:ea typeface="黑体" panose="02010609060101010101" pitchFamily="49" charset="-122"/>
              </a:rPr>
              <a:t>实行文化专制政策</a:t>
            </a:r>
            <a:endParaRPr lang="zh-CN" altLang="en-US" sz="3200" b="1" dirty="0">
              <a:latin typeface="黑体" panose="02010609060101010101" pitchFamily="49" charset="-122"/>
              <a:ea typeface="黑体" panose="02010609060101010101" pitchFamily="49" charset="-122"/>
            </a:endParaRPr>
          </a:p>
        </p:txBody>
      </p:sp>
      <p:sp>
        <p:nvSpPr>
          <p:cNvPr id="9" name="矩形 11"/>
          <p:cNvSpPr>
            <a:spLocks noChangeArrowheads="1"/>
          </p:cNvSpPr>
          <p:nvPr/>
        </p:nvSpPr>
        <p:spPr bwMode="auto">
          <a:xfrm>
            <a:off x="5761546" y="3080294"/>
            <a:ext cx="12023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明朝</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0" name="Rectangle 11"/>
          <p:cNvSpPr>
            <a:spLocks noChangeArrowheads="1"/>
          </p:cNvSpPr>
          <p:nvPr/>
        </p:nvSpPr>
        <p:spPr bwMode="auto">
          <a:xfrm>
            <a:off x="518832" y="1599354"/>
            <a:ext cx="48015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000" b="1" dirty="0" smtClean="0">
                <a:latin typeface="黑体" panose="02010609060101010101" pitchFamily="49" charset="-122"/>
                <a:ea typeface="黑体" panose="02010609060101010101" pitchFamily="49" charset="-122"/>
              </a:rPr>
              <a:t>在中央，废丞相，权分六部</a:t>
            </a:r>
            <a:r>
              <a:rPr lang="en-US" altLang="zh-CN" sz="3000" b="1" dirty="0" smtClean="0">
                <a:latin typeface="黑体" panose="02010609060101010101" pitchFamily="49" charset="-122"/>
                <a:ea typeface="黑体" panose="02010609060101010101" pitchFamily="49" charset="-122"/>
              </a:rPr>
              <a:t>;</a:t>
            </a:r>
          </a:p>
          <a:p>
            <a:r>
              <a:rPr lang="zh-CN" altLang="en-US" sz="3000" b="1" dirty="0">
                <a:latin typeface="黑体" panose="02010609060101010101" pitchFamily="49" charset="-122"/>
                <a:ea typeface="黑体" panose="02010609060101010101" pitchFamily="49" charset="-122"/>
              </a:rPr>
              <a:t>在地方，废行中书省</a:t>
            </a:r>
            <a:r>
              <a:rPr lang="zh-CN" altLang="en-US" sz="3000" b="1" dirty="0" smtClean="0">
                <a:latin typeface="黑体" panose="02010609060101010101" pitchFamily="49" charset="-122"/>
                <a:ea typeface="黑体" panose="02010609060101010101" pitchFamily="49" charset="-122"/>
              </a:rPr>
              <a:t>，</a:t>
            </a:r>
            <a:endParaRPr lang="en-US" altLang="zh-CN" sz="3000" b="1" dirty="0" smtClean="0">
              <a:latin typeface="黑体" panose="02010609060101010101" pitchFamily="49" charset="-122"/>
              <a:ea typeface="黑体" panose="02010609060101010101" pitchFamily="49" charset="-122"/>
            </a:endParaRPr>
          </a:p>
          <a:p>
            <a:r>
              <a:rPr lang="zh-CN" altLang="en-US" sz="3000" b="1" dirty="0" smtClean="0">
                <a:latin typeface="黑体" panose="02010609060101010101" pitchFamily="49" charset="-122"/>
                <a:ea typeface="黑体" panose="02010609060101010101" pitchFamily="49" charset="-122"/>
              </a:rPr>
              <a:t>        设“三司”</a:t>
            </a:r>
            <a:endParaRPr lang="zh-CN" altLang="en-US" sz="3000" b="1" dirty="0">
              <a:latin typeface="黑体" panose="02010609060101010101" pitchFamily="49" charset="-122"/>
              <a:ea typeface="黑体" panose="02010609060101010101" pitchFamily="49" charset="-122"/>
            </a:endParaRPr>
          </a:p>
        </p:txBody>
      </p:sp>
      <p:sp>
        <p:nvSpPr>
          <p:cNvPr id="11" name="Rectangle 11"/>
          <p:cNvSpPr>
            <a:spLocks noChangeArrowheads="1"/>
          </p:cNvSpPr>
          <p:nvPr/>
        </p:nvSpPr>
        <p:spPr bwMode="auto">
          <a:xfrm>
            <a:off x="1962140" y="4439409"/>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smtClean="0">
                <a:latin typeface="黑体" panose="02010609060101010101" pitchFamily="49" charset="-122"/>
                <a:ea typeface="黑体" panose="02010609060101010101" pitchFamily="49" charset="-122"/>
              </a:rPr>
              <a:t>八股取士</a:t>
            </a:r>
            <a:endParaRPr lang="zh-CN" altLang="en-US" sz="3200" b="1" dirty="0">
              <a:latin typeface="黑体" panose="02010609060101010101" pitchFamily="49" charset="-122"/>
              <a:ea typeface="黑体" panose="02010609060101010101" pitchFamily="49" charset="-122"/>
            </a:endParaRPr>
          </a:p>
        </p:txBody>
      </p:sp>
      <p:sp>
        <p:nvSpPr>
          <p:cNvPr id="13" name="Rectangle 11"/>
          <p:cNvSpPr>
            <a:spLocks noChangeArrowheads="1"/>
          </p:cNvSpPr>
          <p:nvPr/>
        </p:nvSpPr>
        <p:spPr bwMode="auto">
          <a:xfrm>
            <a:off x="1280848" y="3465658"/>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smtClean="0">
                <a:latin typeface="黑体" panose="02010609060101010101" pitchFamily="49" charset="-122"/>
                <a:ea typeface="黑体" panose="02010609060101010101" pitchFamily="49" charset="-122"/>
              </a:rPr>
              <a:t>设厂卫特务机构</a:t>
            </a:r>
            <a:endParaRPr lang="zh-CN" altLang="en-US" sz="3200" b="1" dirty="0">
              <a:latin typeface="黑体" panose="02010609060101010101" pitchFamily="49" charset="-122"/>
              <a:ea typeface="黑体" panose="02010609060101010101" pitchFamily="49" charset="-122"/>
            </a:endParaRPr>
          </a:p>
        </p:txBody>
      </p:sp>
      <p:sp>
        <p:nvSpPr>
          <p:cNvPr id="14" name="自选图形 101"/>
          <p:cNvSpPr>
            <a:spLocks/>
          </p:cNvSpPr>
          <p:nvPr/>
        </p:nvSpPr>
        <p:spPr bwMode="auto">
          <a:xfrm rot="10800000">
            <a:off x="5429123" y="1967794"/>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君主专制不断</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893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9"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a:spLocks noChangeArrowheads="1"/>
          </p:cNvSpPr>
          <p:nvPr/>
        </p:nvSpPr>
        <p:spPr bwMode="auto">
          <a:xfrm>
            <a:off x="110339" y="197544"/>
            <a:ext cx="9122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2.</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清政府</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加强对边疆地区的</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管辖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87" y="917729"/>
            <a:ext cx="6981825" cy="5715000"/>
          </a:xfrm>
          <a:prstGeom prst="rect">
            <a:avLst/>
          </a:prstGeom>
        </p:spPr>
      </p:pic>
      <p:sp>
        <p:nvSpPr>
          <p:cNvPr id="7" name="矩形 6"/>
          <p:cNvSpPr>
            <a:spLocks noChangeArrowheads="1"/>
          </p:cNvSpPr>
          <p:nvPr/>
        </p:nvSpPr>
        <p:spPr bwMode="auto">
          <a:xfrm>
            <a:off x="7799481" y="4795020"/>
            <a:ext cx="1009650" cy="585788"/>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台湾</a:t>
            </a:r>
          </a:p>
        </p:txBody>
      </p:sp>
      <p:sp>
        <p:nvSpPr>
          <p:cNvPr id="8" name="矩形 7"/>
          <p:cNvSpPr>
            <a:spLocks noChangeArrowheads="1"/>
          </p:cNvSpPr>
          <p:nvPr/>
        </p:nvSpPr>
        <p:spPr bwMode="auto">
          <a:xfrm>
            <a:off x="3687809" y="4468836"/>
            <a:ext cx="1009650" cy="585787"/>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西藏</a:t>
            </a:r>
          </a:p>
        </p:txBody>
      </p:sp>
      <p:sp>
        <p:nvSpPr>
          <p:cNvPr id="9" name="矩形 8"/>
          <p:cNvSpPr>
            <a:spLocks noChangeArrowheads="1"/>
          </p:cNvSpPr>
          <p:nvPr/>
        </p:nvSpPr>
        <p:spPr bwMode="auto">
          <a:xfrm>
            <a:off x="3611686" y="3018394"/>
            <a:ext cx="1008062" cy="58420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新疆</a:t>
            </a:r>
          </a:p>
        </p:txBody>
      </p:sp>
      <p:sp>
        <p:nvSpPr>
          <p:cNvPr id="10" name="矩形 9"/>
          <p:cNvSpPr>
            <a:spLocks noChangeArrowheads="1"/>
          </p:cNvSpPr>
          <p:nvPr/>
        </p:nvSpPr>
        <p:spPr bwMode="auto">
          <a:xfrm rot="570113">
            <a:off x="920817" y="3390508"/>
            <a:ext cx="18822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4400" b="1" dirty="0" smtClean="0">
                <a:solidFill>
                  <a:srgbClr val="FF0000"/>
                </a:solidFill>
                <a:latin typeface="黑体" panose="02010609060101010101" pitchFamily="49" charset="-122"/>
                <a:ea typeface="黑体" panose="02010609060101010101" pitchFamily="49" charset="-122"/>
              </a:rPr>
              <a:t>措施？</a:t>
            </a:r>
            <a:endParaRPr lang="zh-CN" altLang="en-US" sz="4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97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5" name="矩形 4"/>
          <p:cNvSpPr>
            <a:spLocks noChangeArrowheads="1"/>
          </p:cNvSpPr>
          <p:nvPr/>
        </p:nvSpPr>
        <p:spPr bwMode="auto">
          <a:xfrm>
            <a:off x="3005539" y="3108262"/>
            <a:ext cx="1009650" cy="585788"/>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台湾</a:t>
            </a:r>
          </a:p>
        </p:txBody>
      </p:sp>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关系</a:t>
            </a:r>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东南</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9" name="矩形 8"/>
          <p:cNvSpPr/>
          <p:nvPr/>
        </p:nvSpPr>
        <p:spPr>
          <a:xfrm>
            <a:off x="3005539" y="3831725"/>
            <a:ext cx="7174283" cy="1569660"/>
          </a:xfrm>
          <a:prstGeom prst="rect">
            <a:avLst/>
          </a:prstGeom>
        </p:spPr>
        <p:txBody>
          <a:bodyPr wrap="square">
            <a:spAutoFit/>
          </a:bodyPr>
          <a:lstStyle/>
          <a:p>
            <a:pPr>
              <a:lnSpc>
                <a:spcPct val="150000"/>
              </a:lnSpc>
            </a:pPr>
            <a:r>
              <a:rPr lang="en-US" altLang="zh-CN" sz="3200" b="1" dirty="0" smtClean="0">
                <a:solidFill>
                  <a:srgbClr val="0000FF"/>
                </a:solidFill>
                <a:latin typeface="黑体" panose="02010609060101010101" pitchFamily="49" charset="-122"/>
                <a:ea typeface="黑体" panose="02010609060101010101" pitchFamily="49" charset="-122"/>
              </a:rPr>
              <a:t>1684</a:t>
            </a:r>
            <a:r>
              <a:rPr lang="zh-CN" altLang="en-US" sz="3200" b="1" dirty="0">
                <a:solidFill>
                  <a:srgbClr val="0000FF"/>
                </a:solidFill>
                <a:latin typeface="黑体" panose="02010609060101010101" pitchFamily="49" charset="-122"/>
                <a:ea typeface="黑体" panose="02010609060101010101" pitchFamily="49" charset="-122"/>
              </a:rPr>
              <a:t>年</a:t>
            </a:r>
            <a:r>
              <a:rPr lang="zh-CN" altLang="en-US" sz="3200" b="1" dirty="0" smtClean="0">
                <a:solidFill>
                  <a:srgbClr val="0000FF"/>
                </a:solidFill>
                <a:latin typeface="黑体" panose="02010609060101010101" pitchFamily="49" charset="-122"/>
                <a:ea typeface="黑体" panose="02010609060101010101" pitchFamily="49" charset="-122"/>
              </a:rPr>
              <a:t>，清朝</a:t>
            </a:r>
            <a:r>
              <a:rPr lang="zh-CN" altLang="en-US" sz="3200" b="1" dirty="0">
                <a:solidFill>
                  <a:srgbClr val="0000FF"/>
                </a:solidFill>
                <a:latin typeface="黑体" panose="02010609060101010101" pitchFamily="49" charset="-122"/>
                <a:ea typeface="黑体" panose="02010609060101010101" pitchFamily="49" charset="-122"/>
              </a:rPr>
              <a:t>设台湾府，隶属</a:t>
            </a:r>
            <a:r>
              <a:rPr lang="zh-CN" altLang="en-US" sz="3200" b="1" dirty="0" smtClean="0">
                <a:solidFill>
                  <a:srgbClr val="0000FF"/>
                </a:solidFill>
                <a:latin typeface="黑体" panose="02010609060101010101" pitchFamily="49" charset="-122"/>
                <a:ea typeface="黑体" panose="02010609060101010101" pitchFamily="49" charset="-122"/>
              </a:rPr>
              <a:t>福建省；</a:t>
            </a:r>
            <a:endParaRPr lang="en-US" altLang="zh-CN" sz="3200" b="1" dirty="0" smtClean="0">
              <a:solidFill>
                <a:srgbClr val="0000FF"/>
              </a:solidFill>
              <a:latin typeface="黑体" panose="02010609060101010101" pitchFamily="49" charset="-122"/>
              <a:ea typeface="黑体" panose="02010609060101010101" pitchFamily="49" charset="-122"/>
            </a:endParaRPr>
          </a:p>
          <a:p>
            <a:pPr>
              <a:lnSpc>
                <a:spcPct val="150000"/>
              </a:lnSpc>
            </a:pPr>
            <a:r>
              <a:rPr lang="en-US" altLang="zh-CN" sz="3200" b="1" dirty="0" smtClean="0">
                <a:solidFill>
                  <a:srgbClr val="0000FF"/>
                </a:solidFill>
                <a:latin typeface="黑体" panose="02010609060101010101" pitchFamily="49" charset="-122"/>
                <a:ea typeface="黑体" panose="02010609060101010101" pitchFamily="49" charset="-122"/>
              </a:rPr>
              <a:t>1885</a:t>
            </a:r>
            <a:r>
              <a:rPr lang="zh-CN" altLang="en-US" sz="3200" b="1" dirty="0" smtClean="0">
                <a:solidFill>
                  <a:srgbClr val="0000FF"/>
                </a:solidFill>
                <a:latin typeface="黑体" panose="02010609060101010101" pitchFamily="49" charset="-122"/>
                <a:ea typeface="黑体" panose="02010609060101010101" pitchFamily="49" charset="-122"/>
              </a:rPr>
              <a:t>年，台湾正式建省。</a:t>
            </a:r>
            <a:endParaRPr lang="zh-CN" altLang="en-US" sz="32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25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290">
                                          <p:stCondLst>
                                            <p:cond delay="0"/>
                                          </p:stCondLst>
                                        </p:cTn>
                                        <p:tgtEl>
                                          <p:spTgt spid="9"/>
                                        </p:tgtEl>
                                      </p:cBhvr>
                                    </p:animEffect>
                                    <p:anim calcmode="lin" valueType="num">
                                      <p:cBhvr>
                                        <p:cTn id="14"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9" dur="13">
                                          <p:stCondLst>
                                            <p:cond delay="325"/>
                                          </p:stCondLst>
                                        </p:cTn>
                                        <p:tgtEl>
                                          <p:spTgt spid="9"/>
                                        </p:tgtEl>
                                      </p:cBhvr>
                                      <p:to x="100000" y="60000"/>
                                    </p:animScale>
                                    <p:animScale>
                                      <p:cBhvr>
                                        <p:cTn id="20" dur="83" decel="50000">
                                          <p:stCondLst>
                                            <p:cond delay="338"/>
                                          </p:stCondLst>
                                        </p:cTn>
                                        <p:tgtEl>
                                          <p:spTgt spid="9"/>
                                        </p:tgtEl>
                                      </p:cBhvr>
                                      <p:to x="100000" y="100000"/>
                                    </p:animScale>
                                    <p:animScale>
                                      <p:cBhvr>
                                        <p:cTn id="21" dur="13">
                                          <p:stCondLst>
                                            <p:cond delay="656"/>
                                          </p:stCondLst>
                                        </p:cTn>
                                        <p:tgtEl>
                                          <p:spTgt spid="9"/>
                                        </p:tgtEl>
                                      </p:cBhvr>
                                      <p:to x="100000" y="80000"/>
                                    </p:animScale>
                                    <p:animScale>
                                      <p:cBhvr>
                                        <p:cTn id="22" dur="83" decel="50000">
                                          <p:stCondLst>
                                            <p:cond delay="669"/>
                                          </p:stCondLst>
                                        </p:cTn>
                                        <p:tgtEl>
                                          <p:spTgt spid="9"/>
                                        </p:tgtEl>
                                      </p:cBhvr>
                                      <p:to x="100000" y="100000"/>
                                    </p:animScale>
                                    <p:animScale>
                                      <p:cBhvr>
                                        <p:cTn id="23" dur="13">
                                          <p:stCondLst>
                                            <p:cond delay="821"/>
                                          </p:stCondLst>
                                        </p:cTn>
                                        <p:tgtEl>
                                          <p:spTgt spid="9"/>
                                        </p:tgtEl>
                                      </p:cBhvr>
                                      <p:to x="100000" y="90000"/>
                                    </p:animScale>
                                    <p:animScale>
                                      <p:cBhvr>
                                        <p:cTn id="24" dur="83" decel="50000">
                                          <p:stCondLst>
                                            <p:cond delay="834"/>
                                          </p:stCondLst>
                                        </p:cTn>
                                        <p:tgtEl>
                                          <p:spTgt spid="9"/>
                                        </p:tgtEl>
                                      </p:cBhvr>
                                      <p:to x="100000" y="100000"/>
                                    </p:animScale>
                                    <p:animScale>
                                      <p:cBhvr>
                                        <p:cTn id="25" dur="13">
                                          <p:stCondLst>
                                            <p:cond delay="904"/>
                                          </p:stCondLst>
                                        </p:cTn>
                                        <p:tgtEl>
                                          <p:spTgt spid="9"/>
                                        </p:tgtEl>
                                      </p:cBhvr>
                                      <p:to x="100000" y="95000"/>
                                    </p:animScale>
                                    <p:animScale>
                                      <p:cBhvr>
                                        <p:cTn id="26"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关系</a:t>
            </a:r>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西南</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7" name="矩形 6"/>
          <p:cNvSpPr>
            <a:spLocks noChangeArrowheads="1"/>
          </p:cNvSpPr>
          <p:nvPr/>
        </p:nvSpPr>
        <p:spPr bwMode="auto">
          <a:xfrm>
            <a:off x="314294" y="2622281"/>
            <a:ext cx="1009650" cy="585787"/>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西藏</a:t>
            </a:r>
          </a:p>
        </p:txBody>
      </p:sp>
      <p:grpSp>
        <p:nvGrpSpPr>
          <p:cNvPr id="8" name="组合 7"/>
          <p:cNvGrpSpPr/>
          <p:nvPr/>
        </p:nvGrpSpPr>
        <p:grpSpPr>
          <a:xfrm>
            <a:off x="7918870" y="635166"/>
            <a:ext cx="3665103" cy="6051069"/>
            <a:chOff x="8460500" y="642694"/>
            <a:chExt cx="3665103" cy="6051069"/>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615" y="3879543"/>
              <a:ext cx="3644987" cy="281422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500" y="642694"/>
              <a:ext cx="3665103" cy="3320918"/>
            </a:xfrm>
            <a:prstGeom prst="rect">
              <a:avLst/>
            </a:prstGeom>
          </p:spPr>
        </p:pic>
      </p:gr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395" y="3956084"/>
            <a:ext cx="2069232" cy="2661485"/>
          </a:xfrm>
          <a:prstGeom prst="rect">
            <a:avLst/>
          </a:prstGeom>
        </p:spPr>
      </p:pic>
      <p:sp>
        <p:nvSpPr>
          <p:cNvPr id="11" name="内容占位符 2"/>
          <p:cNvSpPr txBox="1">
            <a:spLocks/>
          </p:cNvSpPr>
          <p:nvPr/>
        </p:nvSpPr>
        <p:spPr bwMode="auto">
          <a:xfrm>
            <a:off x="4412136" y="3134937"/>
            <a:ext cx="3689859"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册封达赖、班禅</a:t>
            </a:r>
          </a:p>
        </p:txBody>
      </p:sp>
      <p:sp>
        <p:nvSpPr>
          <p:cNvPr id="12" name="左箭头 11"/>
          <p:cNvSpPr/>
          <p:nvPr/>
        </p:nvSpPr>
        <p:spPr>
          <a:xfrm>
            <a:off x="7516363" y="3389839"/>
            <a:ext cx="422622" cy="378511"/>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2340921" y="5459038"/>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金瓶掣签</a:t>
            </a:r>
          </a:p>
        </p:txBody>
      </p:sp>
      <p:sp>
        <p:nvSpPr>
          <p:cNvPr id="14" name="左箭头 13"/>
          <p:cNvSpPr/>
          <p:nvPr/>
        </p:nvSpPr>
        <p:spPr>
          <a:xfrm>
            <a:off x="4300216" y="5619670"/>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内容占位符 2"/>
          <p:cNvSpPr txBox="1">
            <a:spLocks/>
          </p:cNvSpPr>
          <p:nvPr/>
        </p:nvSpPr>
        <p:spPr bwMode="auto">
          <a:xfrm>
            <a:off x="2121763" y="4216672"/>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smtClean="0">
                <a:solidFill>
                  <a:srgbClr val="0000FF"/>
                </a:solidFill>
                <a:latin typeface="黑体" panose="02010609060101010101" pitchFamily="49" charset="-122"/>
                <a:ea typeface="黑体" panose="02010609060101010101" pitchFamily="49" charset="-122"/>
              </a:rPr>
              <a:t>设驻藏大臣</a:t>
            </a:r>
            <a:endParaRPr lang="zh-CN" altLang="en-US" sz="32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01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80">
                                          <p:stCondLst>
                                            <p:cond delay="0"/>
                                          </p:stCondLst>
                                        </p:cTn>
                                        <p:tgtEl>
                                          <p:spTgt spid="13"/>
                                        </p:tgtEl>
                                      </p:cBhvr>
                                    </p:animEffect>
                                    <p:anim calcmode="lin" valueType="num">
                                      <p:cBhvr>
                                        <p:cTn id="5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7" dur="26">
                                          <p:stCondLst>
                                            <p:cond delay="650"/>
                                          </p:stCondLst>
                                        </p:cTn>
                                        <p:tgtEl>
                                          <p:spTgt spid="13"/>
                                        </p:tgtEl>
                                      </p:cBhvr>
                                      <p:to x="100000" y="60000"/>
                                    </p:animScale>
                                    <p:animScale>
                                      <p:cBhvr>
                                        <p:cTn id="58" dur="166" decel="50000">
                                          <p:stCondLst>
                                            <p:cond delay="676"/>
                                          </p:stCondLst>
                                        </p:cTn>
                                        <p:tgtEl>
                                          <p:spTgt spid="13"/>
                                        </p:tgtEl>
                                      </p:cBhvr>
                                      <p:to x="100000" y="100000"/>
                                    </p:animScale>
                                    <p:animScale>
                                      <p:cBhvr>
                                        <p:cTn id="59" dur="26">
                                          <p:stCondLst>
                                            <p:cond delay="1312"/>
                                          </p:stCondLst>
                                        </p:cTn>
                                        <p:tgtEl>
                                          <p:spTgt spid="13"/>
                                        </p:tgtEl>
                                      </p:cBhvr>
                                      <p:to x="100000" y="80000"/>
                                    </p:animScale>
                                    <p:animScale>
                                      <p:cBhvr>
                                        <p:cTn id="60" dur="166" decel="50000">
                                          <p:stCondLst>
                                            <p:cond delay="1338"/>
                                          </p:stCondLst>
                                        </p:cTn>
                                        <p:tgtEl>
                                          <p:spTgt spid="13"/>
                                        </p:tgtEl>
                                      </p:cBhvr>
                                      <p:to x="100000" y="100000"/>
                                    </p:animScale>
                                    <p:animScale>
                                      <p:cBhvr>
                                        <p:cTn id="61" dur="26">
                                          <p:stCondLst>
                                            <p:cond delay="1642"/>
                                          </p:stCondLst>
                                        </p:cTn>
                                        <p:tgtEl>
                                          <p:spTgt spid="13"/>
                                        </p:tgtEl>
                                      </p:cBhvr>
                                      <p:to x="100000" y="90000"/>
                                    </p:animScale>
                                    <p:animScale>
                                      <p:cBhvr>
                                        <p:cTn id="62" dur="166" decel="50000">
                                          <p:stCondLst>
                                            <p:cond delay="1668"/>
                                          </p:stCondLst>
                                        </p:cTn>
                                        <p:tgtEl>
                                          <p:spTgt spid="13"/>
                                        </p:tgtEl>
                                      </p:cBhvr>
                                      <p:to x="100000" y="100000"/>
                                    </p:animScale>
                                    <p:animScale>
                                      <p:cBhvr>
                                        <p:cTn id="63" dur="26">
                                          <p:stCondLst>
                                            <p:cond delay="1808"/>
                                          </p:stCondLst>
                                        </p:cTn>
                                        <p:tgtEl>
                                          <p:spTgt spid="13"/>
                                        </p:tgtEl>
                                      </p:cBhvr>
                                      <p:to x="100000" y="95000"/>
                                    </p:animScale>
                                    <p:animScale>
                                      <p:cBhvr>
                                        <p:cTn id="64" dur="166" decel="50000">
                                          <p:stCondLst>
                                            <p:cond delay="1834"/>
                                          </p:stCondLst>
                                        </p:cTn>
                                        <p:tgtEl>
                                          <p:spTgt spid="13"/>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80">
                                          <p:stCondLst>
                                            <p:cond delay="0"/>
                                          </p:stCondLst>
                                        </p:cTn>
                                        <p:tgtEl>
                                          <p:spTgt spid="15"/>
                                        </p:tgtEl>
                                      </p:cBhvr>
                                    </p:animEffect>
                                    <p:anim calcmode="lin" valueType="num">
                                      <p:cBhvr>
                                        <p:cTn id="7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5" dur="26">
                                          <p:stCondLst>
                                            <p:cond delay="650"/>
                                          </p:stCondLst>
                                        </p:cTn>
                                        <p:tgtEl>
                                          <p:spTgt spid="15"/>
                                        </p:tgtEl>
                                      </p:cBhvr>
                                      <p:to x="100000" y="60000"/>
                                    </p:animScale>
                                    <p:animScale>
                                      <p:cBhvr>
                                        <p:cTn id="76" dur="166" decel="50000">
                                          <p:stCondLst>
                                            <p:cond delay="676"/>
                                          </p:stCondLst>
                                        </p:cTn>
                                        <p:tgtEl>
                                          <p:spTgt spid="15"/>
                                        </p:tgtEl>
                                      </p:cBhvr>
                                      <p:to x="100000" y="100000"/>
                                    </p:animScale>
                                    <p:animScale>
                                      <p:cBhvr>
                                        <p:cTn id="77" dur="26">
                                          <p:stCondLst>
                                            <p:cond delay="1312"/>
                                          </p:stCondLst>
                                        </p:cTn>
                                        <p:tgtEl>
                                          <p:spTgt spid="15"/>
                                        </p:tgtEl>
                                      </p:cBhvr>
                                      <p:to x="100000" y="80000"/>
                                    </p:animScale>
                                    <p:animScale>
                                      <p:cBhvr>
                                        <p:cTn id="78" dur="166" decel="50000">
                                          <p:stCondLst>
                                            <p:cond delay="1338"/>
                                          </p:stCondLst>
                                        </p:cTn>
                                        <p:tgtEl>
                                          <p:spTgt spid="15"/>
                                        </p:tgtEl>
                                      </p:cBhvr>
                                      <p:to x="100000" y="100000"/>
                                    </p:animScale>
                                    <p:animScale>
                                      <p:cBhvr>
                                        <p:cTn id="79" dur="26">
                                          <p:stCondLst>
                                            <p:cond delay="1642"/>
                                          </p:stCondLst>
                                        </p:cTn>
                                        <p:tgtEl>
                                          <p:spTgt spid="15"/>
                                        </p:tgtEl>
                                      </p:cBhvr>
                                      <p:to x="100000" y="90000"/>
                                    </p:animScale>
                                    <p:animScale>
                                      <p:cBhvr>
                                        <p:cTn id="80" dur="166" decel="50000">
                                          <p:stCondLst>
                                            <p:cond delay="1668"/>
                                          </p:stCondLst>
                                        </p:cTn>
                                        <p:tgtEl>
                                          <p:spTgt spid="15"/>
                                        </p:tgtEl>
                                      </p:cBhvr>
                                      <p:to x="100000" y="100000"/>
                                    </p:animScale>
                                    <p:animScale>
                                      <p:cBhvr>
                                        <p:cTn id="81" dur="26">
                                          <p:stCondLst>
                                            <p:cond delay="1808"/>
                                          </p:stCondLst>
                                        </p:cTn>
                                        <p:tgtEl>
                                          <p:spTgt spid="15"/>
                                        </p:tgtEl>
                                      </p:cBhvr>
                                      <p:to x="100000" y="95000"/>
                                    </p:animScale>
                                    <p:animScale>
                                      <p:cBhvr>
                                        <p:cTn id="82"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animBg="1"/>
      <p:bldP spid="13"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关系</a:t>
            </a:r>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西北</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11" name="矩形 10"/>
          <p:cNvSpPr>
            <a:spLocks noChangeArrowheads="1"/>
          </p:cNvSpPr>
          <p:nvPr/>
        </p:nvSpPr>
        <p:spPr bwMode="auto">
          <a:xfrm>
            <a:off x="273682" y="1724077"/>
            <a:ext cx="1008062" cy="58420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新疆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72" y="571778"/>
            <a:ext cx="2554195" cy="264518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314" y="571500"/>
            <a:ext cx="4176029" cy="2748509"/>
          </a:xfrm>
          <a:prstGeom prst="rect">
            <a:avLst/>
          </a:prstGeom>
        </p:spPr>
      </p:pic>
      <p:pic>
        <p:nvPicPr>
          <p:cNvPr id="12" name="图片 11"/>
          <p:cNvPicPr>
            <a:picLocks noChangeAspect="1"/>
          </p:cNvPicPr>
          <p:nvPr/>
        </p:nvPicPr>
        <p:blipFill rotWithShape="1">
          <a:blip r:embed="rId5">
            <a:extLst>
              <a:ext uri="{28A0092B-C50C-407E-A947-70E740481C1C}">
                <a14:useLocalDpi xmlns:a14="http://schemas.microsoft.com/office/drawing/2010/main" val="0"/>
              </a:ext>
            </a:extLst>
          </a:blip>
          <a:srcRect b="1293"/>
          <a:stretch/>
        </p:blipFill>
        <p:spPr>
          <a:xfrm>
            <a:off x="8269936" y="4297657"/>
            <a:ext cx="3616448" cy="2455309"/>
          </a:xfrm>
          <a:prstGeom prst="rect">
            <a:avLst/>
          </a:prstGeom>
        </p:spPr>
      </p:pic>
      <p:sp>
        <p:nvSpPr>
          <p:cNvPr id="10" name="内容占位符 2"/>
          <p:cNvSpPr txBox="1">
            <a:spLocks/>
          </p:cNvSpPr>
          <p:nvPr/>
        </p:nvSpPr>
        <p:spPr>
          <a:xfrm>
            <a:off x="7425738" y="3597199"/>
            <a:ext cx="5241925" cy="6334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zh-CN" altLang="en-US" sz="3200" b="1" dirty="0" smtClean="0">
                <a:solidFill>
                  <a:srgbClr val="0000FF"/>
                </a:solidFill>
                <a:latin typeface="黑体" panose="02010609060101010101" pitchFamily="49" charset="-122"/>
                <a:ea typeface="黑体" panose="02010609060101010101" pitchFamily="49" charset="-122"/>
              </a:rPr>
              <a:t>平定大、小和卓叛乱</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2" name="矩形 1"/>
          <p:cNvSpPr/>
          <p:nvPr/>
        </p:nvSpPr>
        <p:spPr>
          <a:xfrm>
            <a:off x="4802045" y="3530153"/>
            <a:ext cx="3057247"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sym typeface="Calibri" panose="020F0502020204030204" pitchFamily="34" charset="0"/>
              </a:rPr>
              <a:t>平定噶尔丹叛乱</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
        <p:nvSpPr>
          <p:cNvPr id="13" name="矩形 12"/>
          <p:cNvSpPr/>
          <p:nvPr/>
        </p:nvSpPr>
        <p:spPr>
          <a:xfrm>
            <a:off x="5614767" y="5232923"/>
            <a:ext cx="2244525" cy="584775"/>
          </a:xfrm>
          <a:prstGeom prst="rect">
            <a:avLst/>
          </a:prstGeom>
        </p:spPr>
        <p:txBody>
          <a:bodyPr wrap="none">
            <a:spAutoFit/>
          </a:bodyPr>
          <a:lstStyle/>
          <a:p>
            <a:r>
              <a:rPr lang="zh-CN" altLang="en-US" sz="3200" b="1"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设伊犁将军</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
        <p:nvSpPr>
          <p:cNvPr id="14" name="左箭头 13"/>
          <p:cNvSpPr/>
          <p:nvPr/>
        </p:nvSpPr>
        <p:spPr>
          <a:xfrm>
            <a:off x="7859292" y="5447274"/>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下箭头 14"/>
          <p:cNvSpPr/>
          <p:nvPr/>
        </p:nvSpPr>
        <p:spPr>
          <a:xfrm>
            <a:off x="6273318" y="3221525"/>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9740019" y="3313143"/>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7713" y="5232922"/>
            <a:ext cx="3892412" cy="584775"/>
          </a:xfrm>
          <a:prstGeom prst="rect">
            <a:avLst/>
          </a:prstGeom>
        </p:spPr>
        <p:txBody>
          <a:bodyPr wrap="none">
            <a:spAutoFit/>
          </a:bodyPr>
          <a:lstStyle/>
          <a:p>
            <a:r>
              <a:rPr lang="zh-CN" altLang="en-US" sz="3200" b="1"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土尔扈特部回归祖国</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280222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2" grpId="0"/>
      <p:bldP spid="13" grpId="0"/>
      <p:bldP spid="14" grpId="0" animBg="1"/>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087" y="917729"/>
            <a:ext cx="6981825" cy="5715000"/>
          </a:xfrm>
          <a:prstGeom prst="rect">
            <a:avLst/>
          </a:prstGeom>
        </p:spPr>
      </p:pic>
      <p:sp>
        <p:nvSpPr>
          <p:cNvPr id="14342" name="WordArt 25"/>
          <p:cNvSpPr>
            <a:spLocks noChangeArrowheads="1" noChangeShapeType="1" noTextEdit="1"/>
          </p:cNvSpPr>
          <p:nvPr/>
        </p:nvSpPr>
        <p:spPr bwMode="auto">
          <a:xfrm>
            <a:off x="2584450" y="150813"/>
            <a:ext cx="6778625" cy="4667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4400" b="1" dirty="0">
                <a:latin typeface="黑体" panose="02010609060101010101" pitchFamily="49" charset="-122"/>
                <a:ea typeface="黑体" panose="02010609060101010101" pitchFamily="49" charset="-122"/>
              </a:rPr>
              <a:t>统一多民族国家的建立、发展和巩固</a:t>
            </a:r>
          </a:p>
        </p:txBody>
      </p:sp>
      <p:sp>
        <p:nvSpPr>
          <p:cNvPr id="8" name="Text Box 43"/>
          <p:cNvSpPr txBox="1">
            <a:spLocks noChangeArrowheads="1"/>
          </p:cNvSpPr>
          <p:nvPr/>
        </p:nvSpPr>
        <p:spPr bwMode="auto">
          <a:xfrm>
            <a:off x="519113" y="2052638"/>
            <a:ext cx="3283536" cy="1580213"/>
          </a:xfrm>
          <a:prstGeom prst="rect">
            <a:avLst/>
          </a:prstGeom>
          <a:solidFill>
            <a:srgbClr val="FFFF99"/>
          </a:solidFill>
          <a:ln>
            <a:noFill/>
          </a:ln>
          <a:extLst/>
        </p:spPr>
        <p:txBody>
          <a:bodyPr wrap="none"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清：平定噶尔丹叛乱</a:t>
            </a:r>
            <a:endPar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平定</a:t>
            </a:r>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大小和卓</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叛乱</a:t>
            </a:r>
            <a:endPar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设伊犁将军</a:t>
            </a:r>
            <a:endPar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土</a:t>
            </a:r>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尔扈特回归祖国</a:t>
            </a:r>
          </a:p>
        </p:txBody>
      </p:sp>
      <p:sp>
        <p:nvSpPr>
          <p:cNvPr id="10" name="Text Box 40"/>
          <p:cNvSpPr txBox="1">
            <a:spLocks noChangeArrowheads="1"/>
          </p:cNvSpPr>
          <p:nvPr/>
        </p:nvSpPr>
        <p:spPr bwMode="auto">
          <a:xfrm>
            <a:off x="519113" y="1431055"/>
            <a:ext cx="2430462" cy="471487"/>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西汉：西域都护</a:t>
            </a:r>
          </a:p>
        </p:txBody>
      </p:sp>
      <p:sp>
        <p:nvSpPr>
          <p:cNvPr id="12" name="Text Box 48"/>
          <p:cNvSpPr txBox="1">
            <a:spLocks noChangeArrowheads="1"/>
          </p:cNvSpPr>
          <p:nvPr/>
        </p:nvSpPr>
        <p:spPr bwMode="auto">
          <a:xfrm>
            <a:off x="1670845" y="5454011"/>
            <a:ext cx="3370262" cy="1210881"/>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清朝：册封达赖、班禅</a:t>
            </a: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设</a:t>
            </a:r>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驻藏</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大臣</a:t>
            </a:r>
            <a:endParaRPr lang="en-US" altLang="zh-CN"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      金</a:t>
            </a:r>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瓶掣</a:t>
            </a:r>
            <a:r>
              <a:rPr lang="zh-CN" altLang="en-US" sz="2400" dirty="0" smtClean="0">
                <a:solidFill>
                  <a:srgbClr val="0000FF"/>
                </a:solidFill>
                <a:latin typeface="黑体" panose="02010609060101010101" pitchFamily="49" charset="-122"/>
                <a:ea typeface="黑体" panose="02010609060101010101" pitchFamily="49" charset="-122"/>
                <a:sym typeface="Calibri" panose="020F0502020204030204" pitchFamily="34" charset="0"/>
              </a:rPr>
              <a:t>签</a:t>
            </a:r>
            <a:endPar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
        <p:nvSpPr>
          <p:cNvPr id="13" name="Text Box 47"/>
          <p:cNvSpPr txBox="1">
            <a:spLocks noChangeArrowheads="1"/>
          </p:cNvSpPr>
          <p:nvPr/>
        </p:nvSpPr>
        <p:spPr bwMode="auto">
          <a:xfrm>
            <a:off x="1670845" y="4917282"/>
            <a:ext cx="2266950" cy="473075"/>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元朝：宣政院</a:t>
            </a:r>
          </a:p>
        </p:txBody>
      </p:sp>
      <p:sp>
        <p:nvSpPr>
          <p:cNvPr id="14" name="Text Box 46"/>
          <p:cNvSpPr txBox="1">
            <a:spLocks noChangeArrowheads="1"/>
          </p:cNvSpPr>
          <p:nvPr/>
        </p:nvSpPr>
        <p:spPr bwMode="auto">
          <a:xfrm>
            <a:off x="1670845" y="4421034"/>
            <a:ext cx="2455862" cy="473075"/>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唐朝：和亲政策</a:t>
            </a:r>
          </a:p>
        </p:txBody>
      </p:sp>
      <p:sp>
        <p:nvSpPr>
          <p:cNvPr id="17" name="Text Box 48"/>
          <p:cNvSpPr txBox="1">
            <a:spLocks noChangeArrowheads="1"/>
          </p:cNvSpPr>
          <p:nvPr/>
        </p:nvSpPr>
        <p:spPr bwMode="auto">
          <a:xfrm>
            <a:off x="8203259" y="5596763"/>
            <a:ext cx="2444750" cy="471487"/>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清朝：设台湾府</a:t>
            </a:r>
          </a:p>
        </p:txBody>
      </p:sp>
      <p:sp>
        <p:nvSpPr>
          <p:cNvPr id="18" name="Text Box 48"/>
          <p:cNvSpPr txBox="1">
            <a:spLocks noChangeArrowheads="1"/>
          </p:cNvSpPr>
          <p:nvPr/>
        </p:nvSpPr>
        <p:spPr bwMode="auto">
          <a:xfrm>
            <a:off x="8203259" y="5060828"/>
            <a:ext cx="3054350" cy="471488"/>
          </a:xfrm>
          <a:prstGeom prst="rect">
            <a:avLst/>
          </a:prstGeom>
          <a:solidFill>
            <a:srgbClr val="FFFF99"/>
          </a:solidFill>
          <a:ln>
            <a:noFill/>
          </a:ln>
          <a:extLst/>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元朝：设澎湖巡检司</a:t>
            </a:r>
          </a:p>
        </p:txBody>
      </p:sp>
      <p:sp>
        <p:nvSpPr>
          <p:cNvPr id="11" name="矩形 10"/>
          <p:cNvSpPr>
            <a:spLocks noChangeArrowheads="1"/>
          </p:cNvSpPr>
          <p:nvPr/>
        </p:nvSpPr>
        <p:spPr bwMode="auto">
          <a:xfrm>
            <a:off x="7289800" y="5449887"/>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台湾</a:t>
            </a:r>
          </a:p>
        </p:txBody>
      </p:sp>
      <p:sp>
        <p:nvSpPr>
          <p:cNvPr id="16" name="矩形 15"/>
          <p:cNvSpPr>
            <a:spLocks noChangeArrowheads="1"/>
          </p:cNvSpPr>
          <p:nvPr/>
        </p:nvSpPr>
        <p:spPr bwMode="auto">
          <a:xfrm>
            <a:off x="4118854" y="4406354"/>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西藏</a:t>
            </a:r>
          </a:p>
        </p:txBody>
      </p:sp>
      <p:sp>
        <p:nvSpPr>
          <p:cNvPr id="19" name="矩形 18"/>
          <p:cNvSpPr>
            <a:spLocks noChangeArrowheads="1"/>
          </p:cNvSpPr>
          <p:nvPr/>
        </p:nvSpPr>
        <p:spPr bwMode="auto">
          <a:xfrm>
            <a:off x="3807458" y="3109631"/>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新疆</a:t>
            </a:r>
          </a:p>
        </p:txBody>
      </p:sp>
    </p:spTree>
    <p:extLst>
      <p:ext uri="{BB962C8B-B14F-4D97-AF65-F5344CB8AC3E}">
        <p14:creationId xmlns:p14="http://schemas.microsoft.com/office/powerpoint/2010/main" val="342240746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2" grpId="0" bldLvl="0" animBg="1"/>
      <p:bldP spid="13" grpId="0" bldLvl="0" animBg="1"/>
      <p:bldP spid="14" grpId="0" bldLvl="0" animBg="1"/>
      <p:bldP spid="17" grpId="0" bldLvl="0" animBg="1"/>
      <p:bldP spid="18" grpId="0" bldLvl="0" animBg="1"/>
      <p:bldP spid="11" grpId="0" animBg="1"/>
      <p:bldP spid="16"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grpSp>
        <p:nvGrpSpPr>
          <p:cNvPr id="4" name="组合 3"/>
          <p:cNvGrpSpPr/>
          <p:nvPr/>
        </p:nvGrpSpPr>
        <p:grpSpPr>
          <a:xfrm>
            <a:off x="6098959" y="478839"/>
            <a:ext cx="5910031" cy="2558095"/>
            <a:chOff x="6098959" y="478839"/>
            <a:chExt cx="5910031" cy="2558095"/>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15" y="478839"/>
              <a:ext cx="1781175" cy="25241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959" y="478839"/>
              <a:ext cx="4128856" cy="2558095"/>
            </a:xfrm>
            <a:prstGeom prst="rect">
              <a:avLst/>
            </a:prstGeom>
          </p:spPr>
        </p:pic>
      </p:grpSp>
      <p:sp>
        <p:nvSpPr>
          <p:cNvPr id="5" name="内容占位符 2"/>
          <p:cNvSpPr txBox="1">
            <a:spLocks/>
          </p:cNvSpPr>
          <p:nvPr/>
        </p:nvSpPr>
        <p:spPr bwMode="auto">
          <a:xfrm>
            <a:off x="3434799" y="1124474"/>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郑和下西洋</a:t>
            </a:r>
          </a:p>
        </p:txBody>
      </p:sp>
      <p:sp>
        <p:nvSpPr>
          <p:cNvPr id="7" name="左箭头 6"/>
          <p:cNvSpPr/>
          <p:nvPr/>
        </p:nvSpPr>
        <p:spPr>
          <a:xfrm>
            <a:off x="5773992" y="1349511"/>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16"/>
          <p:cNvSpPr txBox="1">
            <a:spLocks noChangeArrowheads="1"/>
          </p:cNvSpPr>
          <p:nvPr/>
        </p:nvSpPr>
        <p:spPr bwMode="auto">
          <a:xfrm>
            <a:off x="2415931" y="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smtClean="0">
                <a:latin typeface="黑体" panose="02010609060101010101" pitchFamily="49" charset="-122"/>
                <a:ea typeface="黑体" panose="02010609060101010101" pitchFamily="49" charset="-122"/>
                <a:sym typeface="Calibri" panose="020F0502020204030204" pitchFamily="34" charset="0"/>
              </a:rPr>
              <a:t>——</a:t>
            </a:r>
            <a:r>
              <a:rPr lang="zh-CN" altLang="en-US" sz="3600" b="1" dirty="0" smtClean="0">
                <a:latin typeface="黑体" panose="02010609060101010101" pitchFamily="49" charset="-122"/>
                <a:ea typeface="黑体" panose="02010609060101010101" pitchFamily="49" charset="-122"/>
                <a:sym typeface="Calibri" panose="020F0502020204030204" pitchFamily="34" charset="0"/>
              </a:rPr>
              <a:t>明朝</a:t>
            </a:r>
            <a:endParaRPr lang="zh-CN" altLang="en-US" sz="3600" b="1" dirty="0">
              <a:latin typeface="黑体" panose="02010609060101010101" pitchFamily="49" charset="-122"/>
              <a:ea typeface="黑体" panose="02010609060101010101" pitchFamily="49" charset="-122"/>
              <a:sym typeface="Calibri" panose="020F0502020204030204" pitchFamily="34" charset="0"/>
            </a:endParaRPr>
          </a:p>
        </p:txBody>
      </p:sp>
      <p:sp>
        <p:nvSpPr>
          <p:cNvPr id="10" name="矩形 9"/>
          <p:cNvSpPr/>
          <p:nvPr/>
        </p:nvSpPr>
        <p:spPr>
          <a:xfrm>
            <a:off x="261170" y="1671095"/>
            <a:ext cx="6096000" cy="1200329"/>
          </a:xfrm>
          <a:prstGeom prst="rect">
            <a:avLst/>
          </a:prstGeom>
        </p:spPr>
        <p:txBody>
          <a:bodyPr>
            <a:spAutoFit/>
          </a:bodyPr>
          <a:lstStyle/>
          <a:p>
            <a:r>
              <a:rPr lang="zh-CN" altLang="en-US" sz="2400" b="1" dirty="0" smtClean="0">
                <a:latin typeface="楷体" panose="02010609060101010101" pitchFamily="49" charset="-122"/>
                <a:ea typeface="楷体" panose="02010609060101010101" pitchFamily="49" charset="-122"/>
              </a:rPr>
              <a:t>    增进</a:t>
            </a:r>
            <a:r>
              <a:rPr lang="zh-CN" altLang="en-US" sz="2400" b="1" dirty="0">
                <a:latin typeface="楷体" panose="02010609060101010101" pitchFamily="49" charset="-122"/>
                <a:ea typeface="楷体" panose="02010609060101010101" pitchFamily="49" charset="-122"/>
              </a:rPr>
              <a:t>了中国与亚非国家和地区的相互了解和友好往来</a:t>
            </a:r>
            <a:r>
              <a:rPr lang="zh-CN" altLang="en-US" sz="2400" b="1" dirty="0" smtClean="0">
                <a:latin typeface="楷体" panose="02010609060101010101" pitchFamily="49" charset="-122"/>
                <a:ea typeface="楷体" panose="02010609060101010101" pitchFamily="49" charset="-122"/>
              </a:rPr>
              <a:t>；开创了亚</a:t>
            </a:r>
            <a:r>
              <a:rPr lang="zh-CN" altLang="en-US" sz="2400" b="1" dirty="0">
                <a:latin typeface="楷体" panose="02010609060101010101" pitchFamily="49" charset="-122"/>
                <a:ea typeface="楷体" panose="02010609060101010101" pitchFamily="49" charset="-122"/>
              </a:rPr>
              <a:t>非海上交通线</a:t>
            </a:r>
            <a:r>
              <a:rPr lang="zh-CN" altLang="en-US" sz="2400" b="1" dirty="0" smtClean="0">
                <a:latin typeface="楷体" panose="02010609060101010101" pitchFamily="49" charset="-122"/>
                <a:ea typeface="楷体" panose="02010609060101010101" pitchFamily="49" charset="-122"/>
              </a:rPr>
              <a:t>；为</a:t>
            </a:r>
            <a:r>
              <a:rPr lang="zh-CN" altLang="en-US" sz="2400" b="1" dirty="0">
                <a:latin typeface="楷体" panose="02010609060101010101" pitchFamily="49" charset="-122"/>
                <a:ea typeface="楷体" panose="02010609060101010101" pitchFamily="49" charset="-122"/>
              </a:rPr>
              <a:t>人类的航海事业作出了伟大贡献。</a:t>
            </a:r>
          </a:p>
        </p:txBody>
      </p:sp>
      <p:grpSp>
        <p:nvGrpSpPr>
          <p:cNvPr id="14" name="组合 13"/>
          <p:cNvGrpSpPr/>
          <p:nvPr/>
        </p:nvGrpSpPr>
        <p:grpSpPr>
          <a:xfrm>
            <a:off x="5406530" y="3648362"/>
            <a:ext cx="6602460" cy="2957479"/>
            <a:chOff x="5406530" y="3648362"/>
            <a:chExt cx="6602460" cy="2957479"/>
          </a:xfrm>
        </p:grpSpPr>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t="24246" r="45930" b="14290"/>
            <a:stretch/>
          </p:blipFill>
          <p:spPr>
            <a:xfrm>
              <a:off x="8680629" y="3648362"/>
              <a:ext cx="3328361" cy="1340888"/>
            </a:xfrm>
            <a:prstGeom prst="rect">
              <a:avLst/>
            </a:prstGeom>
          </p:spPr>
        </p:pic>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l="-1" r="16429" b="3661"/>
            <a:stretch/>
          </p:blipFill>
          <p:spPr>
            <a:xfrm>
              <a:off x="5406530" y="4229190"/>
              <a:ext cx="4282566" cy="2376651"/>
            </a:xfrm>
            <a:prstGeom prst="snip1Rect">
              <a:avLst>
                <a:gd name="adj" fmla="val 50000"/>
              </a:avLst>
            </a:prstGeom>
          </p:spPr>
        </p:pic>
      </p:grpSp>
      <p:sp>
        <p:nvSpPr>
          <p:cNvPr id="15" name="内容占位符 2"/>
          <p:cNvSpPr txBox="1">
            <a:spLocks/>
          </p:cNvSpPr>
          <p:nvPr/>
        </p:nvSpPr>
        <p:spPr bwMode="auto">
          <a:xfrm>
            <a:off x="2502608" y="5058762"/>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戚继</a:t>
            </a:r>
            <a:r>
              <a:rPr lang="zh-CN" altLang="en-US" sz="3200" b="1" dirty="0" smtClean="0">
                <a:solidFill>
                  <a:srgbClr val="0000FF"/>
                </a:solidFill>
                <a:latin typeface="黑体" panose="02010609060101010101" pitchFamily="49" charset="-122"/>
                <a:ea typeface="黑体" panose="02010609060101010101" pitchFamily="49" charset="-122"/>
              </a:rPr>
              <a:t>光抗倭</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16" name="左箭头 15"/>
          <p:cNvSpPr/>
          <p:nvPr/>
        </p:nvSpPr>
        <p:spPr>
          <a:xfrm>
            <a:off x="4841801" y="5283799"/>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内容占位符 2"/>
          <p:cNvSpPr txBox="1">
            <a:spLocks/>
          </p:cNvSpPr>
          <p:nvPr/>
        </p:nvSpPr>
        <p:spPr bwMode="auto">
          <a:xfrm>
            <a:off x="9703466" y="548083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民族英雄</a:t>
            </a:r>
          </a:p>
        </p:txBody>
      </p:sp>
    </p:spTree>
    <p:extLst>
      <p:ext uri="{BB962C8B-B14F-4D97-AF65-F5344CB8AC3E}">
        <p14:creationId xmlns:p14="http://schemas.microsoft.com/office/powerpoint/2010/main" val="34011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down)">
                                      <p:cBhvr>
                                        <p:cTn id="73" dur="580">
                                          <p:stCondLst>
                                            <p:cond delay="0"/>
                                          </p:stCondLst>
                                        </p:cTn>
                                        <p:tgtEl>
                                          <p:spTgt spid="17"/>
                                        </p:tgtEl>
                                      </p:cBhvr>
                                    </p:animEffect>
                                    <p:anim calcmode="lin" valueType="num">
                                      <p:cBhvr>
                                        <p:cTn id="7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9" dur="26">
                                          <p:stCondLst>
                                            <p:cond delay="650"/>
                                          </p:stCondLst>
                                        </p:cTn>
                                        <p:tgtEl>
                                          <p:spTgt spid="17"/>
                                        </p:tgtEl>
                                      </p:cBhvr>
                                      <p:to x="100000" y="60000"/>
                                    </p:animScale>
                                    <p:animScale>
                                      <p:cBhvr>
                                        <p:cTn id="80" dur="166" decel="50000">
                                          <p:stCondLst>
                                            <p:cond delay="676"/>
                                          </p:stCondLst>
                                        </p:cTn>
                                        <p:tgtEl>
                                          <p:spTgt spid="17"/>
                                        </p:tgtEl>
                                      </p:cBhvr>
                                      <p:to x="100000" y="100000"/>
                                    </p:animScale>
                                    <p:animScale>
                                      <p:cBhvr>
                                        <p:cTn id="81" dur="26">
                                          <p:stCondLst>
                                            <p:cond delay="1312"/>
                                          </p:stCondLst>
                                        </p:cTn>
                                        <p:tgtEl>
                                          <p:spTgt spid="17"/>
                                        </p:tgtEl>
                                      </p:cBhvr>
                                      <p:to x="100000" y="80000"/>
                                    </p:animScale>
                                    <p:animScale>
                                      <p:cBhvr>
                                        <p:cTn id="82" dur="166" decel="50000">
                                          <p:stCondLst>
                                            <p:cond delay="1338"/>
                                          </p:stCondLst>
                                        </p:cTn>
                                        <p:tgtEl>
                                          <p:spTgt spid="17"/>
                                        </p:tgtEl>
                                      </p:cBhvr>
                                      <p:to x="100000" y="100000"/>
                                    </p:animScale>
                                    <p:animScale>
                                      <p:cBhvr>
                                        <p:cTn id="83" dur="26">
                                          <p:stCondLst>
                                            <p:cond delay="1642"/>
                                          </p:stCondLst>
                                        </p:cTn>
                                        <p:tgtEl>
                                          <p:spTgt spid="17"/>
                                        </p:tgtEl>
                                      </p:cBhvr>
                                      <p:to x="100000" y="90000"/>
                                    </p:animScale>
                                    <p:animScale>
                                      <p:cBhvr>
                                        <p:cTn id="84" dur="166" decel="50000">
                                          <p:stCondLst>
                                            <p:cond delay="1668"/>
                                          </p:stCondLst>
                                        </p:cTn>
                                        <p:tgtEl>
                                          <p:spTgt spid="17"/>
                                        </p:tgtEl>
                                      </p:cBhvr>
                                      <p:to x="100000" y="100000"/>
                                    </p:animScale>
                                    <p:animScale>
                                      <p:cBhvr>
                                        <p:cTn id="85" dur="26">
                                          <p:stCondLst>
                                            <p:cond delay="1808"/>
                                          </p:stCondLst>
                                        </p:cTn>
                                        <p:tgtEl>
                                          <p:spTgt spid="17"/>
                                        </p:tgtEl>
                                      </p:cBhvr>
                                      <p:to x="100000" y="95000"/>
                                    </p:animScale>
                                    <p:animScale>
                                      <p:cBhvr>
                                        <p:cTn id="86"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5" grpId="0"/>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下箭头 4"/>
          <p:cNvSpPr/>
          <p:nvPr/>
        </p:nvSpPr>
        <p:spPr>
          <a:xfrm>
            <a:off x="7544281" y="1963877"/>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44151" y="2230393"/>
            <a:ext cx="3057247"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rPr>
              <a:t>郑成功收复台湾</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57" y="2755898"/>
            <a:ext cx="4648072" cy="3804699"/>
          </a:xfrm>
          <a:prstGeom prst="rect">
            <a:avLst/>
          </a:prstGeom>
        </p:spPr>
      </p:pic>
      <p:sp>
        <p:nvSpPr>
          <p:cNvPr id="8"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9" name="文本框 16"/>
          <p:cNvSpPr txBox="1">
            <a:spLocks noChangeArrowheads="1"/>
          </p:cNvSpPr>
          <p:nvPr/>
        </p:nvSpPr>
        <p:spPr bwMode="auto">
          <a:xfrm>
            <a:off x="2415931" y="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smtClean="0">
                <a:latin typeface="黑体" panose="02010609060101010101" pitchFamily="49" charset="-122"/>
                <a:ea typeface="黑体" panose="02010609060101010101" pitchFamily="49" charset="-122"/>
                <a:sym typeface="Calibri" panose="020F0502020204030204" pitchFamily="34" charset="0"/>
              </a:rPr>
              <a:t>——</a:t>
            </a:r>
            <a:r>
              <a:rPr lang="zh-CN" altLang="en-US" sz="3600" b="1" dirty="0" smtClean="0">
                <a:latin typeface="黑体" panose="02010609060101010101" pitchFamily="49" charset="-122"/>
                <a:ea typeface="黑体" panose="02010609060101010101" pitchFamily="49" charset="-122"/>
                <a:sym typeface="Calibri" panose="020F0502020204030204" pitchFamily="34" charset="0"/>
              </a:rPr>
              <a:t>清朝</a:t>
            </a:r>
            <a:endParaRPr lang="zh-CN" altLang="en-US" sz="3600" b="1" dirty="0">
              <a:latin typeface="黑体" panose="02010609060101010101" pitchFamily="49" charset="-122"/>
              <a:ea typeface="黑体" panose="02010609060101010101" pitchFamily="49" charset="-122"/>
              <a:sym typeface="Calibri" panose="020F0502020204030204" pitchFamily="34" charset="0"/>
            </a:endParaRPr>
          </a:p>
        </p:txBody>
      </p:sp>
      <p:sp>
        <p:nvSpPr>
          <p:cNvPr id="10" name="椭圆 9"/>
          <p:cNvSpPr/>
          <p:nvPr/>
        </p:nvSpPr>
        <p:spPr>
          <a:xfrm>
            <a:off x="4193293" y="2944066"/>
            <a:ext cx="1136342" cy="77930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2424659">
            <a:off x="5189629" y="3673909"/>
            <a:ext cx="855805" cy="14984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txBox="1">
            <a:spLocks/>
          </p:cNvSpPr>
          <p:nvPr/>
        </p:nvSpPr>
        <p:spPr bwMode="auto">
          <a:xfrm>
            <a:off x="5639972" y="4331830"/>
            <a:ext cx="6010949" cy="126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buNone/>
            </a:pPr>
            <a:r>
              <a:rPr lang="zh-CN" altLang="en-US" sz="3200" b="1" dirty="0">
                <a:solidFill>
                  <a:srgbClr val="0000FF"/>
                </a:solidFill>
                <a:latin typeface="黑体" panose="02010609060101010101" pitchFamily="49" charset="-122"/>
                <a:ea typeface="黑体" panose="02010609060101010101" pitchFamily="49" charset="-122"/>
              </a:rPr>
              <a:t>康熙帝打败沙俄，取得雅克萨之战胜利，签订</a:t>
            </a:r>
            <a:r>
              <a:rPr lang="en-US" altLang="zh-CN" sz="3200" b="1"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尼布楚条约</a:t>
            </a:r>
            <a:r>
              <a:rPr lang="en-US" altLang="zh-CN" sz="3200" b="1" dirty="0" smtClean="0">
                <a:solidFill>
                  <a:srgbClr val="0000FF"/>
                </a:solidFill>
                <a:latin typeface="黑体" panose="02010609060101010101" pitchFamily="49" charset="-122"/>
                <a:ea typeface="黑体" panose="02010609060101010101" pitchFamily="49" charset="-122"/>
              </a:rPr>
              <a:t>》</a:t>
            </a:r>
            <a:endParaRPr lang="zh-CN" altLang="en-US" sz="3200" b="1" dirty="0">
              <a:solidFill>
                <a:srgbClr val="0000FF"/>
              </a:solidFill>
              <a:latin typeface="黑体" panose="02010609060101010101" pitchFamily="49" charset="-122"/>
              <a:ea typeface="黑体" panose="02010609060101010101" pitchFamily="49" charset="-122"/>
            </a:endParaRPr>
          </a:p>
        </p:txBody>
      </p:sp>
      <p:grpSp>
        <p:nvGrpSpPr>
          <p:cNvPr id="14" name="组合 13"/>
          <p:cNvGrpSpPr/>
          <p:nvPr/>
        </p:nvGrpSpPr>
        <p:grpSpPr>
          <a:xfrm>
            <a:off x="2945297" y="711358"/>
            <a:ext cx="8705624" cy="2476500"/>
            <a:chOff x="3309281" y="729302"/>
            <a:chExt cx="8705624" cy="24765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281" y="805612"/>
              <a:ext cx="7156101" cy="1186039"/>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6605" y="729302"/>
              <a:ext cx="1638300" cy="2476500"/>
            </a:xfrm>
            <a:prstGeom prst="ellipse">
              <a:avLst/>
            </a:prstGeom>
          </p:spPr>
        </p:pic>
      </p:grpSp>
      <p:sp>
        <p:nvSpPr>
          <p:cNvPr id="18" name="内容占位符 2"/>
          <p:cNvSpPr txBox="1">
            <a:spLocks/>
          </p:cNvSpPr>
          <p:nvPr/>
        </p:nvSpPr>
        <p:spPr bwMode="auto">
          <a:xfrm>
            <a:off x="9818875" y="3173663"/>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民族英雄</a:t>
            </a:r>
          </a:p>
        </p:txBody>
      </p:sp>
    </p:spTree>
    <p:extLst>
      <p:ext uri="{BB962C8B-B14F-4D97-AF65-F5344CB8AC3E}">
        <p14:creationId xmlns:p14="http://schemas.microsoft.com/office/powerpoint/2010/main" val="218184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80">
                                          <p:stCondLst>
                                            <p:cond delay="0"/>
                                          </p:stCondLst>
                                        </p:cTn>
                                        <p:tgtEl>
                                          <p:spTgt spid="18"/>
                                        </p:tgtEl>
                                      </p:cBhvr>
                                    </p:animEffect>
                                    <p:anim calcmode="lin" valueType="num">
                                      <p:cBhvr>
                                        <p:cTn id="3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5" dur="26">
                                          <p:stCondLst>
                                            <p:cond delay="650"/>
                                          </p:stCondLst>
                                        </p:cTn>
                                        <p:tgtEl>
                                          <p:spTgt spid="18"/>
                                        </p:tgtEl>
                                      </p:cBhvr>
                                      <p:to x="100000" y="60000"/>
                                    </p:animScale>
                                    <p:animScale>
                                      <p:cBhvr>
                                        <p:cTn id="36" dur="166" decel="50000">
                                          <p:stCondLst>
                                            <p:cond delay="676"/>
                                          </p:stCondLst>
                                        </p:cTn>
                                        <p:tgtEl>
                                          <p:spTgt spid="18"/>
                                        </p:tgtEl>
                                      </p:cBhvr>
                                      <p:to x="100000" y="100000"/>
                                    </p:animScale>
                                    <p:animScale>
                                      <p:cBhvr>
                                        <p:cTn id="37" dur="26">
                                          <p:stCondLst>
                                            <p:cond delay="1312"/>
                                          </p:stCondLst>
                                        </p:cTn>
                                        <p:tgtEl>
                                          <p:spTgt spid="18"/>
                                        </p:tgtEl>
                                      </p:cBhvr>
                                      <p:to x="100000" y="80000"/>
                                    </p:animScale>
                                    <p:animScale>
                                      <p:cBhvr>
                                        <p:cTn id="38" dur="166" decel="50000">
                                          <p:stCondLst>
                                            <p:cond delay="1338"/>
                                          </p:stCondLst>
                                        </p:cTn>
                                        <p:tgtEl>
                                          <p:spTgt spid="18"/>
                                        </p:tgtEl>
                                      </p:cBhvr>
                                      <p:to x="100000" y="100000"/>
                                    </p:animScale>
                                    <p:animScale>
                                      <p:cBhvr>
                                        <p:cTn id="39" dur="26">
                                          <p:stCondLst>
                                            <p:cond delay="1642"/>
                                          </p:stCondLst>
                                        </p:cTn>
                                        <p:tgtEl>
                                          <p:spTgt spid="18"/>
                                        </p:tgtEl>
                                      </p:cBhvr>
                                      <p:to x="100000" y="90000"/>
                                    </p:animScale>
                                    <p:animScale>
                                      <p:cBhvr>
                                        <p:cTn id="40" dur="166" decel="50000">
                                          <p:stCondLst>
                                            <p:cond delay="1668"/>
                                          </p:stCondLst>
                                        </p:cTn>
                                        <p:tgtEl>
                                          <p:spTgt spid="18"/>
                                        </p:tgtEl>
                                      </p:cBhvr>
                                      <p:to x="100000" y="100000"/>
                                    </p:animScale>
                                    <p:animScale>
                                      <p:cBhvr>
                                        <p:cTn id="41" dur="26">
                                          <p:stCondLst>
                                            <p:cond delay="1808"/>
                                          </p:stCondLst>
                                        </p:cTn>
                                        <p:tgtEl>
                                          <p:spTgt spid="18"/>
                                        </p:tgtEl>
                                      </p:cBhvr>
                                      <p:to x="100000" y="95000"/>
                                    </p:animScale>
                                    <p:animScale>
                                      <p:cBhvr>
                                        <p:cTn id="42" dur="166" decel="50000">
                                          <p:stCondLst>
                                            <p:cond delay="1834"/>
                                          </p:stCondLst>
                                        </p:cTn>
                                        <p:tgtEl>
                                          <p:spTgt spid="1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down)">
                                      <p:cBhvr>
                                        <p:cTn id="62" dur="580">
                                          <p:stCondLst>
                                            <p:cond delay="0"/>
                                          </p:stCondLst>
                                        </p:cTn>
                                        <p:tgtEl>
                                          <p:spTgt spid="12"/>
                                        </p:tgtEl>
                                      </p:cBhvr>
                                    </p:animEffect>
                                    <p:anim calcmode="lin" valueType="num">
                                      <p:cBhvr>
                                        <p:cTn id="6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8" dur="26">
                                          <p:stCondLst>
                                            <p:cond delay="650"/>
                                          </p:stCondLst>
                                        </p:cTn>
                                        <p:tgtEl>
                                          <p:spTgt spid="12"/>
                                        </p:tgtEl>
                                      </p:cBhvr>
                                      <p:to x="100000" y="60000"/>
                                    </p:animScale>
                                    <p:animScale>
                                      <p:cBhvr>
                                        <p:cTn id="69" dur="166" decel="50000">
                                          <p:stCondLst>
                                            <p:cond delay="676"/>
                                          </p:stCondLst>
                                        </p:cTn>
                                        <p:tgtEl>
                                          <p:spTgt spid="12"/>
                                        </p:tgtEl>
                                      </p:cBhvr>
                                      <p:to x="100000" y="100000"/>
                                    </p:animScale>
                                    <p:animScale>
                                      <p:cBhvr>
                                        <p:cTn id="70" dur="26">
                                          <p:stCondLst>
                                            <p:cond delay="1312"/>
                                          </p:stCondLst>
                                        </p:cTn>
                                        <p:tgtEl>
                                          <p:spTgt spid="12"/>
                                        </p:tgtEl>
                                      </p:cBhvr>
                                      <p:to x="100000" y="80000"/>
                                    </p:animScale>
                                    <p:animScale>
                                      <p:cBhvr>
                                        <p:cTn id="71" dur="166" decel="50000">
                                          <p:stCondLst>
                                            <p:cond delay="1338"/>
                                          </p:stCondLst>
                                        </p:cTn>
                                        <p:tgtEl>
                                          <p:spTgt spid="12"/>
                                        </p:tgtEl>
                                      </p:cBhvr>
                                      <p:to x="100000" y="100000"/>
                                    </p:animScale>
                                    <p:animScale>
                                      <p:cBhvr>
                                        <p:cTn id="72" dur="26">
                                          <p:stCondLst>
                                            <p:cond delay="1642"/>
                                          </p:stCondLst>
                                        </p:cTn>
                                        <p:tgtEl>
                                          <p:spTgt spid="12"/>
                                        </p:tgtEl>
                                      </p:cBhvr>
                                      <p:to x="100000" y="90000"/>
                                    </p:animScale>
                                    <p:animScale>
                                      <p:cBhvr>
                                        <p:cTn id="73" dur="166" decel="50000">
                                          <p:stCondLst>
                                            <p:cond delay="1668"/>
                                          </p:stCondLst>
                                        </p:cTn>
                                        <p:tgtEl>
                                          <p:spTgt spid="12"/>
                                        </p:tgtEl>
                                      </p:cBhvr>
                                      <p:to x="100000" y="100000"/>
                                    </p:animScale>
                                    <p:animScale>
                                      <p:cBhvr>
                                        <p:cTn id="74" dur="26">
                                          <p:stCondLst>
                                            <p:cond delay="1808"/>
                                          </p:stCondLst>
                                        </p:cTn>
                                        <p:tgtEl>
                                          <p:spTgt spid="12"/>
                                        </p:tgtEl>
                                      </p:cBhvr>
                                      <p:to x="100000" y="95000"/>
                                    </p:animScale>
                                    <p:animScale>
                                      <p:cBhvr>
                                        <p:cTn id="75"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11" grpId="0" animBg="1"/>
      <p:bldP spid="12"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43494" y="2395226"/>
            <a:ext cx="2888932" cy="553998"/>
          </a:xfrm>
          <a:prstGeom prst="rect">
            <a:avLst/>
          </a:prstGeom>
        </p:spPr>
        <p:txBody>
          <a:bodyPr wrap="none">
            <a:spAutoFit/>
          </a:bodyPr>
          <a:lstStyle/>
          <a:p>
            <a:r>
              <a:rPr lang="zh-CN" altLang="en-US" sz="3000" b="1" dirty="0">
                <a:solidFill>
                  <a:srgbClr val="0000FF"/>
                </a:solidFill>
                <a:latin typeface="黑体" panose="02010609060101010101" pitchFamily="49" charset="-122"/>
                <a:ea typeface="黑体" panose="02010609060101010101" pitchFamily="49" charset="-122"/>
              </a:rPr>
              <a:t>郑成功收复台湾</a:t>
            </a:r>
          </a:p>
        </p:txBody>
      </p:sp>
      <p:sp>
        <p:nvSpPr>
          <p:cNvPr id="8"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12" name="内容占位符 2"/>
          <p:cNvSpPr txBox="1">
            <a:spLocks/>
          </p:cNvSpPr>
          <p:nvPr/>
        </p:nvSpPr>
        <p:spPr bwMode="auto">
          <a:xfrm>
            <a:off x="1372473" y="3302545"/>
            <a:ext cx="10819527" cy="72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buNone/>
            </a:pPr>
            <a:r>
              <a:rPr lang="zh-CN" altLang="en-US" sz="3000" b="1" dirty="0">
                <a:solidFill>
                  <a:srgbClr val="0000FF"/>
                </a:solidFill>
                <a:latin typeface="黑体" panose="02010609060101010101" pitchFamily="49" charset="-122"/>
                <a:ea typeface="黑体" panose="02010609060101010101" pitchFamily="49" charset="-122"/>
              </a:rPr>
              <a:t>康熙帝打败沙俄，取得雅克萨之战胜利，签订</a:t>
            </a:r>
            <a:r>
              <a:rPr lang="en-US" altLang="zh-CN" sz="3000" b="1" dirty="0">
                <a:solidFill>
                  <a:srgbClr val="0000FF"/>
                </a:solidFill>
                <a:latin typeface="黑体" panose="02010609060101010101" pitchFamily="49" charset="-122"/>
                <a:ea typeface="黑体" panose="02010609060101010101" pitchFamily="49" charset="-122"/>
              </a:rPr>
              <a:t>《</a:t>
            </a:r>
            <a:r>
              <a:rPr lang="zh-CN" altLang="en-US" sz="3000" b="1" dirty="0">
                <a:solidFill>
                  <a:srgbClr val="0000FF"/>
                </a:solidFill>
                <a:latin typeface="黑体" panose="02010609060101010101" pitchFamily="49" charset="-122"/>
                <a:ea typeface="黑体" panose="02010609060101010101" pitchFamily="49" charset="-122"/>
              </a:rPr>
              <a:t>尼布楚条约</a:t>
            </a:r>
            <a:r>
              <a:rPr lang="en-US" altLang="zh-CN" sz="3000" b="1" dirty="0" smtClean="0">
                <a:solidFill>
                  <a:srgbClr val="0000FF"/>
                </a:solidFill>
                <a:latin typeface="黑体" panose="02010609060101010101" pitchFamily="49" charset="-122"/>
                <a:ea typeface="黑体" panose="02010609060101010101" pitchFamily="49" charset="-122"/>
              </a:rPr>
              <a:t>》</a:t>
            </a:r>
            <a:endParaRPr lang="zh-CN" altLang="en-US" sz="3000" b="1" dirty="0">
              <a:solidFill>
                <a:srgbClr val="0000FF"/>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774" y="4406183"/>
            <a:ext cx="3467100" cy="2295525"/>
          </a:xfrm>
          <a:prstGeom prst="rect">
            <a:avLst/>
          </a:prstGeom>
        </p:spPr>
      </p:pic>
      <p:sp>
        <p:nvSpPr>
          <p:cNvPr id="16" name="内容占位符 2"/>
          <p:cNvSpPr txBox="1">
            <a:spLocks/>
          </p:cNvSpPr>
          <p:nvPr/>
        </p:nvSpPr>
        <p:spPr bwMode="auto">
          <a:xfrm>
            <a:off x="6075719" y="4422364"/>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smtClean="0">
                <a:solidFill>
                  <a:srgbClr val="FF0000"/>
                </a:solidFill>
                <a:latin typeface="黑体" panose="02010609060101010101" pitchFamily="49" charset="-122"/>
                <a:ea typeface="黑体" panose="02010609060101010101" pitchFamily="49" charset="-122"/>
              </a:rPr>
              <a:t>闭关锁国</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17" name="左箭头 16"/>
          <p:cNvSpPr/>
          <p:nvPr/>
        </p:nvSpPr>
        <p:spPr>
          <a:xfrm>
            <a:off x="8169932" y="4628912"/>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内容占位符 2"/>
          <p:cNvSpPr txBox="1">
            <a:spLocks/>
          </p:cNvSpPr>
          <p:nvPr/>
        </p:nvSpPr>
        <p:spPr bwMode="auto">
          <a:xfrm>
            <a:off x="1540164" y="94059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b="1" dirty="0">
                <a:solidFill>
                  <a:srgbClr val="0000FF"/>
                </a:solidFill>
                <a:latin typeface="黑体" panose="02010609060101010101" pitchFamily="49" charset="-122"/>
                <a:ea typeface="黑体" panose="02010609060101010101" pitchFamily="49" charset="-122"/>
              </a:rPr>
              <a:t>郑和下西洋</a:t>
            </a:r>
          </a:p>
        </p:txBody>
      </p:sp>
      <p:sp>
        <p:nvSpPr>
          <p:cNvPr id="19" name="内容占位符 2"/>
          <p:cNvSpPr txBox="1">
            <a:spLocks/>
          </p:cNvSpPr>
          <p:nvPr/>
        </p:nvSpPr>
        <p:spPr bwMode="auto">
          <a:xfrm>
            <a:off x="1443494" y="172475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b="1" dirty="0">
                <a:solidFill>
                  <a:srgbClr val="0000FF"/>
                </a:solidFill>
                <a:latin typeface="黑体" panose="02010609060101010101" pitchFamily="49" charset="-122"/>
                <a:ea typeface="黑体" panose="02010609060101010101" pitchFamily="49" charset="-122"/>
              </a:rPr>
              <a:t>戚继</a:t>
            </a:r>
            <a:r>
              <a:rPr lang="zh-CN" altLang="en-US" sz="3000" b="1" dirty="0" smtClean="0">
                <a:solidFill>
                  <a:srgbClr val="0000FF"/>
                </a:solidFill>
                <a:latin typeface="黑体" panose="02010609060101010101" pitchFamily="49" charset="-122"/>
                <a:ea typeface="黑体" panose="02010609060101010101" pitchFamily="49" charset="-122"/>
              </a:rPr>
              <a:t>光抗倭</a:t>
            </a:r>
            <a:endParaRPr lang="zh-CN" altLang="en-US" sz="3000" b="1" dirty="0">
              <a:solidFill>
                <a:srgbClr val="0000FF"/>
              </a:solidFill>
              <a:latin typeface="黑体" panose="02010609060101010101" pitchFamily="49" charset="-122"/>
              <a:ea typeface="黑体" panose="02010609060101010101" pitchFamily="49" charset="-122"/>
            </a:endParaRPr>
          </a:p>
        </p:txBody>
      </p:sp>
      <p:sp>
        <p:nvSpPr>
          <p:cNvPr id="20" name="流程图: 过程 19"/>
          <p:cNvSpPr/>
          <p:nvPr/>
        </p:nvSpPr>
        <p:spPr>
          <a:xfrm>
            <a:off x="5664474" y="1566825"/>
            <a:ext cx="5816600" cy="10271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 typeface="Arial" panose="020B0604020202020204" pitchFamily="34" charset="0"/>
              <a:buNone/>
              <a:defRPr/>
            </a:pPr>
            <a:r>
              <a:rPr lang="zh-CN" altLang="en-US" sz="4000" b="1" dirty="0">
                <a:solidFill>
                  <a:srgbClr val="FF0000"/>
                </a:solidFill>
                <a:latin typeface="华文新魏" panose="02010800040101010101" pitchFamily="2" charset="-122"/>
                <a:ea typeface="华文新魏" panose="02010800040101010101" pitchFamily="2" charset="-122"/>
              </a:rPr>
              <a:t>友好交往与矛盾冲突并存</a:t>
            </a:r>
          </a:p>
        </p:txBody>
      </p:sp>
      <p:sp>
        <p:nvSpPr>
          <p:cNvPr id="21" name="文本框 16"/>
          <p:cNvSpPr txBox="1">
            <a:spLocks noChangeArrowheads="1"/>
          </p:cNvSpPr>
          <p:nvPr/>
        </p:nvSpPr>
        <p:spPr bwMode="auto">
          <a:xfrm>
            <a:off x="2006347" y="4383783"/>
            <a:ext cx="4175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清朝的对外政策？</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22" name="自选图形 101"/>
          <p:cNvSpPr>
            <a:spLocks/>
          </p:cNvSpPr>
          <p:nvPr/>
        </p:nvSpPr>
        <p:spPr bwMode="auto">
          <a:xfrm>
            <a:off x="1062002" y="1064087"/>
            <a:ext cx="381492" cy="2623604"/>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535711" y="5233651"/>
            <a:ext cx="7845532" cy="1384995"/>
          </a:xfrm>
          <a:prstGeom prst="rect">
            <a:avLst/>
          </a:prstGeom>
        </p:spPr>
        <p:txBody>
          <a:bodyPr wrap="square">
            <a:spAutoFit/>
          </a:bodyPr>
          <a:lstStyle/>
          <a:p>
            <a:r>
              <a:rPr lang="zh-CN" altLang="en-US" sz="2800" b="1" dirty="0" smtClean="0">
                <a:latin typeface="楷体" panose="02010609060101010101" pitchFamily="49" charset="-122"/>
                <a:ea typeface="楷体" panose="02010609060101010101" pitchFamily="49" charset="-122"/>
              </a:rPr>
              <a:t>积极：对西方殖民者的侵略活动，起到过一定的  </a:t>
            </a:r>
            <a:endParaRPr lang="en-US" altLang="zh-CN" sz="2800" b="1" dirty="0" smtClean="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自卫作用；</a:t>
            </a:r>
            <a:endParaRPr lang="en-US" altLang="zh-CN" sz="2800" b="1"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消极：中国</a:t>
            </a:r>
            <a:r>
              <a:rPr lang="zh-CN" altLang="en-US" sz="2800" b="1" dirty="0">
                <a:latin typeface="楷体" panose="02010609060101010101" pitchFamily="49" charset="-122"/>
                <a:ea typeface="楷体" panose="02010609060101010101" pitchFamily="49" charset="-122"/>
              </a:rPr>
              <a:t>逐渐落伍于世界历史的发展进程。</a:t>
            </a:r>
          </a:p>
        </p:txBody>
      </p:sp>
    </p:spTree>
    <p:extLst>
      <p:ext uri="{BB962C8B-B14F-4D97-AF65-F5344CB8AC3E}">
        <p14:creationId xmlns:p14="http://schemas.microsoft.com/office/powerpoint/2010/main" val="41685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290">
                                          <p:stCondLst>
                                            <p:cond delay="0"/>
                                          </p:stCondLst>
                                        </p:cTn>
                                        <p:tgtEl>
                                          <p:spTgt spid="20"/>
                                        </p:tgtEl>
                                      </p:cBhvr>
                                    </p:animEffect>
                                    <p:anim calcmode="lin" valueType="num">
                                      <p:cBhvr>
                                        <p:cTn id="3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38" dur="13">
                                          <p:stCondLst>
                                            <p:cond delay="325"/>
                                          </p:stCondLst>
                                        </p:cTn>
                                        <p:tgtEl>
                                          <p:spTgt spid="20"/>
                                        </p:tgtEl>
                                      </p:cBhvr>
                                      <p:to x="100000" y="60000"/>
                                    </p:animScale>
                                    <p:animScale>
                                      <p:cBhvr>
                                        <p:cTn id="39" dur="83" decel="50000">
                                          <p:stCondLst>
                                            <p:cond delay="338"/>
                                          </p:stCondLst>
                                        </p:cTn>
                                        <p:tgtEl>
                                          <p:spTgt spid="20"/>
                                        </p:tgtEl>
                                      </p:cBhvr>
                                      <p:to x="100000" y="100000"/>
                                    </p:animScale>
                                    <p:animScale>
                                      <p:cBhvr>
                                        <p:cTn id="40" dur="13">
                                          <p:stCondLst>
                                            <p:cond delay="656"/>
                                          </p:stCondLst>
                                        </p:cTn>
                                        <p:tgtEl>
                                          <p:spTgt spid="20"/>
                                        </p:tgtEl>
                                      </p:cBhvr>
                                      <p:to x="100000" y="80000"/>
                                    </p:animScale>
                                    <p:animScale>
                                      <p:cBhvr>
                                        <p:cTn id="41" dur="83" decel="50000">
                                          <p:stCondLst>
                                            <p:cond delay="669"/>
                                          </p:stCondLst>
                                        </p:cTn>
                                        <p:tgtEl>
                                          <p:spTgt spid="20"/>
                                        </p:tgtEl>
                                      </p:cBhvr>
                                      <p:to x="100000" y="100000"/>
                                    </p:animScale>
                                    <p:animScale>
                                      <p:cBhvr>
                                        <p:cTn id="42" dur="13">
                                          <p:stCondLst>
                                            <p:cond delay="821"/>
                                          </p:stCondLst>
                                        </p:cTn>
                                        <p:tgtEl>
                                          <p:spTgt spid="20"/>
                                        </p:tgtEl>
                                      </p:cBhvr>
                                      <p:to x="100000" y="90000"/>
                                    </p:animScale>
                                    <p:animScale>
                                      <p:cBhvr>
                                        <p:cTn id="43" dur="83" decel="50000">
                                          <p:stCondLst>
                                            <p:cond delay="834"/>
                                          </p:stCondLst>
                                        </p:cTn>
                                        <p:tgtEl>
                                          <p:spTgt spid="20"/>
                                        </p:tgtEl>
                                      </p:cBhvr>
                                      <p:to x="100000" y="100000"/>
                                    </p:animScale>
                                    <p:animScale>
                                      <p:cBhvr>
                                        <p:cTn id="44" dur="13">
                                          <p:stCondLst>
                                            <p:cond delay="904"/>
                                          </p:stCondLst>
                                        </p:cTn>
                                        <p:tgtEl>
                                          <p:spTgt spid="20"/>
                                        </p:tgtEl>
                                      </p:cBhvr>
                                      <p:to x="100000" y="95000"/>
                                    </p:animScale>
                                    <p:animScale>
                                      <p:cBhvr>
                                        <p:cTn id="45" dur="83" decel="50000">
                                          <p:stCondLst>
                                            <p:cond delay="917"/>
                                          </p:stCondLst>
                                        </p:cTn>
                                        <p:tgtEl>
                                          <p:spTgt spid="20"/>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randombar(horizontal)">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6" grpId="0"/>
      <p:bldP spid="17" grpId="0" animBg="1"/>
      <p:bldP spid="18" grpId="0"/>
      <p:bldP spid="19" grpId="0"/>
      <p:bldP spid="20" grpId="0" animBg="1"/>
      <p:bldP spid="21" grpId="0"/>
      <p:bldP spid="22"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38290" y="2148393"/>
            <a:ext cx="10253710" cy="22194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lgn="l">
              <a:lnSpc>
                <a:spcPct val="125000"/>
              </a:lnSpc>
            </a:pPr>
            <a:r>
              <a:rPr lang="zh-CN" altLang="en-US" sz="5400" dirty="0" smtClean="0">
                <a:latin typeface="华文新魏" panose="02010800040101010101" pitchFamily="2" charset="-122"/>
                <a:ea typeface="华文新魏" panose="02010800040101010101" pitchFamily="2" charset="-122"/>
              </a:rPr>
              <a:t>明清时期</a:t>
            </a:r>
            <a:r>
              <a:rPr lang="zh-CN" altLang="en-US" sz="3600" dirty="0" smtClean="0">
                <a:latin typeface="华文新魏" panose="02010800040101010101" pitchFamily="2" charset="-122"/>
                <a:ea typeface="华文新魏" panose="02010800040101010101" pitchFamily="2" charset="-122"/>
              </a:rPr>
              <a:t>（</a:t>
            </a:r>
            <a:r>
              <a:rPr lang="en-US" altLang="zh-CN" sz="3600" dirty="0" smtClean="0">
                <a:latin typeface="华文新魏" panose="02010800040101010101" pitchFamily="2" charset="-122"/>
                <a:ea typeface="华文新魏" panose="02010800040101010101" pitchFamily="2" charset="-122"/>
              </a:rPr>
              <a:t>1368-1840</a:t>
            </a:r>
            <a:r>
              <a:rPr lang="zh-CN" altLang="en-US" sz="3600" dirty="0" smtClean="0">
                <a:latin typeface="华文新魏" panose="02010800040101010101" pitchFamily="2" charset="-122"/>
                <a:ea typeface="华文新魏" panose="02010800040101010101" pitchFamily="2" charset="-122"/>
              </a:rPr>
              <a:t>）</a:t>
            </a:r>
            <a:r>
              <a:rPr lang="zh-CN" altLang="en-US" sz="5400" dirty="0" smtClean="0">
                <a:latin typeface="华文新魏" panose="02010800040101010101" pitchFamily="2" charset="-122"/>
                <a:ea typeface="华文新魏" panose="02010800040101010101" pitchFamily="2" charset="-122"/>
              </a:rPr>
              <a:t>：</a:t>
            </a:r>
            <a:endParaRPr lang="en-US" altLang="zh-CN" sz="5400" dirty="0" smtClean="0">
              <a:latin typeface="华文新魏" panose="02010800040101010101" pitchFamily="2" charset="-122"/>
              <a:ea typeface="华文新魏" panose="02010800040101010101" pitchFamily="2" charset="-122"/>
            </a:endParaRPr>
          </a:p>
          <a:p>
            <a:pPr algn="l">
              <a:lnSpc>
                <a:spcPct val="125000"/>
              </a:lnSpc>
            </a:pPr>
            <a:r>
              <a:rPr lang="zh-CN" altLang="en-US" sz="5400" dirty="0" smtClean="0">
                <a:latin typeface="华文新魏" panose="02010800040101010101" pitchFamily="2" charset="-122"/>
                <a:ea typeface="华文新魏" panose="02010800040101010101" pitchFamily="2" charset="-122"/>
              </a:rPr>
              <a:t>统一多民族国家的巩固与发展</a:t>
            </a:r>
            <a:endParaRPr lang="zh-CN" altLang="en-US" sz="5400" dirty="0">
              <a:latin typeface="华文新魏" panose="02010800040101010101" pitchFamily="2" charset="-122"/>
              <a:ea typeface="华文新魏" panose="02010800040101010101" pitchFamily="2" charset="-122"/>
            </a:endParaRPr>
          </a:p>
        </p:txBody>
      </p:sp>
      <p:sp>
        <p:nvSpPr>
          <p:cNvPr id="5" name="副标题 2"/>
          <p:cNvSpPr txBox="1">
            <a:spLocks/>
          </p:cNvSpPr>
          <p:nvPr/>
        </p:nvSpPr>
        <p:spPr>
          <a:xfrm>
            <a:off x="865128" y="1110002"/>
            <a:ext cx="5136177" cy="573497"/>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zh-CN" altLang="en-US" sz="3600" b="1" dirty="0" smtClean="0">
                <a:solidFill>
                  <a:schemeClr val="tx1"/>
                </a:solidFill>
                <a:latin typeface="仿宋" panose="02010609060101010101" pitchFamily="49" charset="-122"/>
                <a:ea typeface="仿宋" panose="02010609060101010101" pitchFamily="49" charset="-122"/>
              </a:rPr>
              <a:t>中国古代史单元复习</a:t>
            </a:r>
            <a:endParaRPr lang="zh-CN" altLang="en-US" sz="3600" b="1" dirty="0">
              <a:solidFill>
                <a:schemeClr val="tx1"/>
              </a:solidFill>
              <a:latin typeface="仿宋" panose="02010609060101010101" pitchFamily="49" charset="-122"/>
              <a:ea typeface="仿宋" panose="02010609060101010101" pitchFamily="49" charset="-122"/>
            </a:endParaRPr>
          </a:p>
        </p:txBody>
      </p:sp>
      <p:sp>
        <p:nvSpPr>
          <p:cNvPr id="6" name="副标题 2"/>
          <p:cNvSpPr txBox="1">
            <a:spLocks/>
          </p:cNvSpPr>
          <p:nvPr/>
        </p:nvSpPr>
        <p:spPr>
          <a:xfrm>
            <a:off x="1429305" y="5524870"/>
            <a:ext cx="9144000" cy="7302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200"/>
              </a:spcBef>
              <a:buClr>
                <a:schemeClr val="accent1">
                  <a:lumMod val="75000"/>
                </a:schemeClr>
              </a:buClr>
              <a:buSzPct val="85000"/>
            </a:pPr>
            <a:r>
              <a:rPr lang="zh-CN" altLang="en-US" sz="3200" b="1" dirty="0">
                <a:latin typeface="仿宋" panose="02010609060101010101" pitchFamily="49" charset="-122"/>
                <a:ea typeface="仿宋" panose="02010609060101010101" pitchFamily="49" charset="-122"/>
              </a:rPr>
              <a:t>山东省济南实验初级中学  吴冬梅</a:t>
            </a:r>
          </a:p>
        </p:txBody>
      </p:sp>
    </p:spTree>
    <p:extLst>
      <p:ext uri="{BB962C8B-B14F-4D97-AF65-F5344CB8AC3E}">
        <p14:creationId xmlns:p14="http://schemas.microsoft.com/office/powerpoint/2010/main" val="2965392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380" y="1216238"/>
            <a:ext cx="9233919" cy="4873843"/>
          </a:xfrm>
          <a:prstGeom prst="rect">
            <a:avLst/>
          </a:prstGeom>
        </p:spPr>
      </p:pic>
      <p:sp>
        <p:nvSpPr>
          <p:cNvPr id="6" name="矩形 5"/>
          <p:cNvSpPr/>
          <p:nvPr/>
        </p:nvSpPr>
        <p:spPr>
          <a:xfrm>
            <a:off x="996864" y="225926"/>
            <a:ext cx="10341293" cy="769441"/>
          </a:xfrm>
          <a:prstGeom prst="rect">
            <a:avLst/>
          </a:prstGeom>
        </p:spPr>
        <p:txBody>
          <a:bodyPr wrap="none">
            <a:spAutoFit/>
          </a:bodyPr>
          <a:lstStyle/>
          <a:p>
            <a:r>
              <a:rPr lang="zh-CN" altLang="en-US" sz="4400" dirty="0">
                <a:latin typeface="华文新魏" panose="02010800040101010101" pitchFamily="2" charset="-122"/>
                <a:ea typeface="华文新魏" panose="02010800040101010101" pitchFamily="2" charset="-122"/>
              </a:rPr>
              <a:t>明清</a:t>
            </a:r>
            <a:r>
              <a:rPr lang="zh-CN" altLang="en-US" sz="4400" dirty="0" smtClean="0">
                <a:latin typeface="华文新魏" panose="02010800040101010101" pitchFamily="2" charset="-122"/>
                <a:ea typeface="华文新魏" panose="02010800040101010101" pitchFamily="2" charset="-122"/>
              </a:rPr>
              <a:t>时期：</a:t>
            </a:r>
            <a:r>
              <a:rPr lang="zh-CN" altLang="en-US" sz="4400" dirty="0">
                <a:latin typeface="华文新魏" panose="02010800040101010101" pitchFamily="2" charset="-122"/>
                <a:ea typeface="华文新魏" panose="02010800040101010101" pitchFamily="2" charset="-122"/>
              </a:rPr>
              <a:t>统一多民族国家的巩固与发展</a:t>
            </a:r>
          </a:p>
        </p:txBody>
      </p:sp>
    </p:spTree>
    <p:extLst>
      <p:ext uri="{BB962C8B-B14F-4D97-AF65-F5344CB8AC3E}">
        <p14:creationId xmlns:p14="http://schemas.microsoft.com/office/powerpoint/2010/main" val="1602918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a:spLocks noChangeArrowheads="1"/>
          </p:cNvSpPr>
          <p:nvPr/>
        </p:nvSpPr>
        <p:spPr bwMode="auto">
          <a:xfrm>
            <a:off x="365450" y="55404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经济</a:t>
            </a:r>
            <a:endPar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3" name="文本框 16"/>
          <p:cNvSpPr txBox="1">
            <a:spLocks noChangeArrowheads="1"/>
          </p:cNvSpPr>
          <p:nvPr/>
        </p:nvSpPr>
        <p:spPr bwMode="auto">
          <a:xfrm>
            <a:off x="562035" y="3221993"/>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建筑、科技、文学</a:t>
            </a:r>
            <a:endPar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2" name="矩形 1"/>
          <p:cNvSpPr/>
          <p:nvPr/>
        </p:nvSpPr>
        <p:spPr>
          <a:xfrm>
            <a:off x="921051" y="4181782"/>
            <a:ext cx="10616228" cy="1708160"/>
          </a:xfrm>
          <a:prstGeom prst="rect">
            <a:avLst/>
          </a:prstGeom>
        </p:spPr>
        <p:txBody>
          <a:bodyPr wrap="square">
            <a:spAutoFit/>
          </a:bodyPr>
          <a:lstStyle/>
          <a:p>
            <a:pPr>
              <a:lnSpc>
                <a:spcPct val="125000"/>
              </a:lnSpc>
            </a:pPr>
            <a:r>
              <a:rPr lang="zh-CN" altLang="en-US" sz="2800" b="1" dirty="0" smtClean="0">
                <a:latin typeface="楷体" panose="02010609060101010101" pitchFamily="49" charset="-122"/>
                <a:ea typeface="楷体" panose="02010609060101010101" pitchFamily="49" charset="-122"/>
              </a:rPr>
              <a:t>明朝：主要</a:t>
            </a:r>
            <a:r>
              <a:rPr lang="zh-CN" altLang="en-US" sz="2800" b="1" dirty="0">
                <a:latin typeface="楷体" panose="02010609060101010101" pitchFamily="49" charset="-122"/>
                <a:ea typeface="楷体" panose="02010609060101010101" pitchFamily="49" charset="-122"/>
              </a:rPr>
              <a:t>建筑</a:t>
            </a:r>
            <a:r>
              <a:rPr lang="zh-CN" altLang="en-US" sz="2800" b="1" dirty="0" smtClean="0">
                <a:latin typeface="楷体" panose="02010609060101010101" pitchFamily="49" charset="-122"/>
                <a:ea typeface="楷体" panose="02010609060101010101" pitchFamily="49" charset="-122"/>
              </a:rPr>
              <a:t>成就明</a:t>
            </a:r>
            <a:r>
              <a:rPr lang="zh-CN" altLang="en-US" sz="2800" b="1" dirty="0">
                <a:latin typeface="楷体" panose="02010609060101010101" pitchFamily="49" charset="-122"/>
                <a:ea typeface="楷体" panose="02010609060101010101" pitchFamily="49" charset="-122"/>
              </a:rPr>
              <a:t>长城、</a:t>
            </a:r>
            <a:r>
              <a:rPr lang="zh-CN" altLang="en-US" sz="2800" b="1" dirty="0" smtClean="0">
                <a:latin typeface="楷体" panose="02010609060101010101" pitchFamily="49" charset="-122"/>
                <a:ea typeface="楷体" panose="02010609060101010101" pitchFamily="49" charset="-122"/>
              </a:rPr>
              <a:t>北京城；主要</a:t>
            </a:r>
            <a:r>
              <a:rPr lang="zh-CN" altLang="en-US" sz="2800" b="1" dirty="0">
                <a:latin typeface="楷体" panose="02010609060101010101" pitchFamily="49" charset="-122"/>
                <a:ea typeface="楷体" panose="02010609060101010101" pitchFamily="49" charset="-122"/>
              </a:rPr>
              <a:t>科技</a:t>
            </a:r>
            <a:r>
              <a:rPr lang="zh-CN" altLang="en-US" sz="2800" b="1" dirty="0" smtClean="0">
                <a:latin typeface="楷体" panose="02010609060101010101" pitchFamily="49" charset="-122"/>
                <a:ea typeface="楷体" panose="02010609060101010101" pitchFamily="49" charset="-122"/>
              </a:rPr>
              <a:t>成就有李时珍</a:t>
            </a:r>
            <a:endParaRPr lang="en-US" altLang="zh-CN" sz="2800" b="1" dirty="0" smtClean="0">
              <a:latin typeface="楷体" panose="02010609060101010101" pitchFamily="49" charset="-122"/>
              <a:ea typeface="楷体" panose="02010609060101010101" pitchFamily="49" charset="-122"/>
            </a:endParaRPr>
          </a:p>
          <a:p>
            <a:pPr>
              <a:lnSpc>
                <a:spcPct val="125000"/>
              </a:lnSpc>
            </a:pP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本草纲目</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、宋应星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天工开物</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、徐光启</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农政全书</a:t>
            </a:r>
            <a:r>
              <a:rPr lang="en-US" altLang="zh-CN" sz="2800" b="1" dirty="0" smtClean="0">
                <a:latin typeface="楷体" panose="02010609060101010101" pitchFamily="49" charset="-122"/>
                <a:ea typeface="楷体" panose="02010609060101010101" pitchFamily="49" charset="-122"/>
              </a:rPr>
              <a:t>》</a:t>
            </a:r>
          </a:p>
          <a:p>
            <a:pPr>
              <a:lnSpc>
                <a:spcPct val="125000"/>
              </a:lnSpc>
            </a:pPr>
            <a:r>
              <a:rPr lang="zh-CN" altLang="en-US" sz="2800" b="1" dirty="0" smtClean="0">
                <a:latin typeface="楷体" panose="02010609060101010101" pitchFamily="49" charset="-122"/>
                <a:ea typeface="楷体" panose="02010609060101010101" pitchFamily="49" charset="-122"/>
              </a:rPr>
              <a:t>清朝：</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红楼梦</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、京剧</a:t>
            </a:r>
            <a:endParaRPr lang="zh-CN" altLang="en-US" sz="2800" b="1" dirty="0">
              <a:latin typeface="楷体" panose="02010609060101010101" pitchFamily="49" charset="-122"/>
              <a:ea typeface="楷体" panose="02010609060101010101" pitchFamily="49" charset="-122"/>
            </a:endParaRPr>
          </a:p>
        </p:txBody>
      </p:sp>
      <p:sp>
        <p:nvSpPr>
          <p:cNvPr id="5" name="矩形 4"/>
          <p:cNvSpPr/>
          <p:nvPr/>
        </p:nvSpPr>
        <p:spPr>
          <a:xfrm>
            <a:off x="730710" y="1200376"/>
            <a:ext cx="11014447" cy="1708160"/>
          </a:xfrm>
          <a:prstGeom prst="rect">
            <a:avLst/>
          </a:prstGeom>
        </p:spPr>
        <p:txBody>
          <a:bodyPr wrap="square">
            <a:spAutoFit/>
          </a:bodyPr>
          <a:lstStyle/>
          <a:p>
            <a:pPr>
              <a:lnSpc>
                <a:spcPct val="125000"/>
              </a:lnSpc>
            </a:pPr>
            <a:r>
              <a:rPr lang="zh-CN" altLang="en-US" sz="2800" b="1" dirty="0" smtClean="0">
                <a:latin typeface="楷体" panose="02010609060101010101" pitchFamily="49" charset="-122"/>
                <a:ea typeface="楷体" panose="02010609060101010101" pitchFamily="49" charset="-122"/>
                <a:cs typeface="宋体" panose="02010600030101010101" pitchFamily="2" charset="-122"/>
              </a:rPr>
              <a:t>明代：引进了原产于南美洲的玉米、甘薯、马铃薯、花生和向日葵等；</a:t>
            </a:r>
            <a:endParaRPr lang="en-US" altLang="zh-CN" sz="2800" b="1" dirty="0" smtClean="0">
              <a:latin typeface="楷体" panose="02010609060101010101" pitchFamily="49" charset="-122"/>
              <a:ea typeface="楷体" panose="02010609060101010101" pitchFamily="49" charset="-122"/>
              <a:cs typeface="宋体" panose="02010600030101010101" pitchFamily="2" charset="-122"/>
            </a:endParaRPr>
          </a:p>
          <a:p>
            <a:pPr>
              <a:lnSpc>
                <a:spcPct val="125000"/>
              </a:lnSpc>
            </a:pPr>
            <a:r>
              <a:rPr lang="zh-CN" altLang="zh-CN" sz="2800" b="1" dirty="0" smtClean="0">
                <a:latin typeface="楷体" panose="02010609060101010101" pitchFamily="49" charset="-122"/>
                <a:ea typeface="楷体" panose="02010609060101010101" pitchFamily="49" charset="-122"/>
                <a:cs typeface="宋体" panose="02010600030101010101" pitchFamily="2" charset="-122"/>
              </a:rPr>
              <a:t>清朝前期</a:t>
            </a:r>
            <a:r>
              <a:rPr lang="zh-CN" altLang="en-US" sz="2800" b="1" dirty="0" smtClean="0">
                <a:latin typeface="楷体" panose="02010609060101010101" pitchFamily="49" charset="-122"/>
                <a:ea typeface="楷体" panose="02010609060101010101" pitchFamily="49" charset="-122"/>
                <a:cs typeface="宋体" panose="02010600030101010101" pitchFamily="2" charset="-122"/>
              </a:rPr>
              <a:t>：</a:t>
            </a:r>
            <a:r>
              <a:rPr lang="zh-CN" altLang="zh-CN" sz="2800" b="1" dirty="0" smtClean="0">
                <a:latin typeface="楷体" panose="02010609060101010101" pitchFamily="49" charset="-122"/>
                <a:ea typeface="楷体" panose="02010609060101010101" pitchFamily="49" charset="-122"/>
                <a:cs typeface="宋体" panose="02010600030101010101" pitchFamily="2" charset="-122"/>
              </a:rPr>
              <a:t>耕地面积</a:t>
            </a:r>
            <a:r>
              <a:rPr lang="zh-CN" altLang="zh-CN" sz="2800" b="1" dirty="0">
                <a:latin typeface="楷体" panose="02010609060101010101" pitchFamily="49" charset="-122"/>
                <a:ea typeface="楷体" panose="02010609060101010101" pitchFamily="49" charset="-122"/>
                <a:cs typeface="宋体" panose="02010600030101010101" pitchFamily="2" charset="-122"/>
              </a:rPr>
              <a:t>扩大；粮食产量提高；手工业、商业发展</a:t>
            </a:r>
            <a:r>
              <a:rPr lang="zh-CN" altLang="zh-CN" sz="2800" b="1" dirty="0" smtClean="0">
                <a:latin typeface="楷体" panose="02010609060101010101" pitchFamily="49" charset="-122"/>
                <a:ea typeface="楷体" panose="02010609060101010101" pitchFamily="49" charset="-122"/>
                <a:cs typeface="宋体" panose="02010600030101010101" pitchFamily="2" charset="-122"/>
              </a:rPr>
              <a:t>；</a:t>
            </a:r>
            <a:endParaRPr lang="en-US" altLang="zh-CN" sz="2800" b="1" dirty="0" smtClean="0">
              <a:latin typeface="楷体" panose="02010609060101010101" pitchFamily="49" charset="-122"/>
              <a:ea typeface="楷体" panose="02010609060101010101" pitchFamily="49" charset="-122"/>
              <a:cs typeface="宋体" panose="02010600030101010101" pitchFamily="2" charset="-122"/>
            </a:endParaRPr>
          </a:p>
          <a:p>
            <a:pPr>
              <a:lnSpc>
                <a:spcPct val="125000"/>
              </a:lnSpc>
            </a:pPr>
            <a:r>
              <a:rPr lang="en-US" altLang="zh-CN" sz="2800" b="1" dirty="0">
                <a:latin typeface="楷体" panose="02010609060101010101" pitchFamily="49" charset="-122"/>
                <a:ea typeface="楷体" panose="02010609060101010101" pitchFamily="49" charset="-122"/>
                <a:cs typeface="宋体" panose="02010600030101010101" pitchFamily="2" charset="-122"/>
              </a:rPr>
              <a:t> </a:t>
            </a:r>
            <a:r>
              <a:rPr lang="en-US" altLang="zh-CN" sz="2800" b="1" dirty="0" smtClean="0">
                <a:latin typeface="楷体" panose="02010609060101010101" pitchFamily="49" charset="-122"/>
                <a:ea typeface="楷体" panose="02010609060101010101" pitchFamily="49" charset="-122"/>
                <a:cs typeface="宋体" panose="02010600030101010101" pitchFamily="2" charset="-122"/>
              </a:rPr>
              <a:t>         </a:t>
            </a:r>
            <a:r>
              <a:rPr lang="zh-CN" altLang="zh-CN" sz="2800" b="1" dirty="0" smtClean="0">
                <a:latin typeface="楷体" panose="02010609060101010101" pitchFamily="49" charset="-122"/>
                <a:ea typeface="楷体" panose="02010609060101010101" pitchFamily="49" charset="-122"/>
                <a:cs typeface="宋体" panose="02010600030101010101" pitchFamily="2" charset="-122"/>
              </a:rPr>
              <a:t>人口增长</a:t>
            </a:r>
            <a:r>
              <a:rPr lang="zh-CN" altLang="zh-CN" sz="2800" b="1" dirty="0">
                <a:latin typeface="楷体" panose="02010609060101010101" pitchFamily="49" charset="-122"/>
                <a:ea typeface="楷体" panose="02010609060101010101" pitchFamily="49" charset="-122"/>
                <a:cs typeface="宋体" panose="02010600030101010101" pitchFamily="2"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388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smtClean="0">
                <a:latin typeface="华文新魏" panose="02010800040101010101" pitchFamily="2" charset="-122"/>
                <a:ea typeface="华文新魏" panose="02010800040101010101" pitchFamily="2" charset="-122"/>
              </a:rPr>
              <a:t>二、知识落实</a:t>
            </a:r>
            <a:endParaRPr lang="zh-CN" altLang="en-US" sz="5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87033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5523" y="574889"/>
            <a:ext cx="9942990" cy="5047536"/>
          </a:xfrm>
          <a:prstGeom prst="rect">
            <a:avLst/>
          </a:prstGeom>
        </p:spPr>
        <p:txBody>
          <a:bodyPr wrap="square">
            <a:spAutoFit/>
          </a:bodyPr>
          <a:lstStyle/>
          <a:p>
            <a:pPr algn="just">
              <a:lnSpc>
                <a:spcPct val="125000"/>
              </a:lnSpc>
              <a:spcAft>
                <a:spcPts val="0"/>
              </a:spcAft>
            </a:pPr>
            <a:r>
              <a:rPr lang="zh-CN" altLang="zh-CN" sz="2000" b="1" kern="100" dirty="0">
                <a:latin typeface="Times New Roman" panose="02020603050405020304" pitchFamily="18" charset="0"/>
                <a:ea typeface="黑体" panose="02010609060101010101" pitchFamily="49" charset="-122"/>
              </a:rPr>
              <a:t>课标要求：</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1.</a:t>
            </a:r>
            <a:r>
              <a:rPr lang="zh-CN" altLang="zh-CN" b="1" kern="100" dirty="0">
                <a:latin typeface="Times New Roman" panose="02020603050405020304" pitchFamily="18" charset="0"/>
                <a:ea typeface="仿宋" panose="02010609060101010101" pitchFamily="49" charset="-122"/>
              </a:rPr>
              <a:t>知道明朝的建立。通过皇权的强化和“八股取士”，初步理解皇帝专权的弊端。</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2.</a:t>
            </a:r>
            <a:r>
              <a:rPr lang="zh-CN" altLang="zh-CN" b="1" kern="100" dirty="0">
                <a:latin typeface="Times New Roman" panose="02020603050405020304" pitchFamily="18" charset="0"/>
                <a:ea typeface="仿宋" panose="02010609060101010101" pitchFamily="49" charset="-122"/>
              </a:rPr>
              <a:t>了解郑和下西洋的航海壮举；知道戚继光的抗倭斗争。</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3.</a:t>
            </a:r>
            <a:r>
              <a:rPr lang="zh-CN" altLang="zh-CN" b="1" kern="100" dirty="0">
                <a:latin typeface="Times New Roman" panose="02020603050405020304" pitchFamily="18" charset="0"/>
                <a:ea typeface="仿宋" panose="02010609060101010101" pitchFamily="49" charset="-122"/>
              </a:rPr>
              <a:t>通过明长城和北京城的建筑，体会中国古代人民的智慧和创造力。</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4.</a:t>
            </a:r>
            <a:r>
              <a:rPr lang="zh-CN" altLang="zh-CN" b="1" kern="100" dirty="0">
                <a:latin typeface="Times New Roman" panose="02020603050405020304" pitchFamily="18" charset="0"/>
                <a:ea typeface="仿宋" panose="02010609060101010101" pitchFamily="49" charset="-122"/>
              </a:rPr>
              <a:t>知道《本草纲目》《天工开物》《农政全书》等名著，了解明代科技的成就及影响。</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5.</a:t>
            </a:r>
            <a:r>
              <a:rPr lang="zh-CN" altLang="zh-CN" b="1" kern="100" dirty="0">
                <a:latin typeface="Times New Roman" panose="02020603050405020304" pitchFamily="18" charset="0"/>
                <a:ea typeface="仿宋" panose="02010609060101010101" pitchFamily="49" charset="-122"/>
              </a:rPr>
              <a:t>了解李自成起义推翻明朝；知道满族入主中原。</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6.</a:t>
            </a:r>
            <a:r>
              <a:rPr lang="zh-CN" altLang="zh-CN" b="1" kern="100" dirty="0">
                <a:latin typeface="Times New Roman" panose="02020603050405020304" pitchFamily="18" charset="0"/>
                <a:ea typeface="仿宋" panose="02010609060101010101" pitchFamily="49" charset="-122"/>
              </a:rPr>
              <a:t>了解郑成功收复台湾和清朝在台湾的建制；知道册封达赖和班禅与设置驻藏大臣；知道西北边疆的巩固。认识台湾、西藏、新疆是中国不可分割的一部分。</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7.</a:t>
            </a:r>
            <a:r>
              <a:rPr lang="zh-CN" altLang="zh-CN" b="1" kern="100" dirty="0">
                <a:latin typeface="Times New Roman" panose="02020603050405020304" pitchFamily="18" charset="0"/>
                <a:ea typeface="仿宋" panose="02010609060101010101" pitchFamily="49" charset="-122"/>
              </a:rPr>
              <a:t>通过清朝经济发展和人口增长的史实，了解清朝前期的兴盛。</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8.</a:t>
            </a:r>
            <a:r>
              <a:rPr lang="zh-CN" altLang="zh-CN" b="1" kern="100" dirty="0">
                <a:latin typeface="Times New Roman" panose="02020603050405020304" pitchFamily="18" charset="0"/>
                <a:ea typeface="仿宋" panose="02010609060101010101" pitchFamily="49" charset="-122"/>
              </a:rPr>
              <a:t>通过军机处的设置与文化专制措施，认识君主专制在清代的极端强化。</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9.</a:t>
            </a:r>
            <a:r>
              <a:rPr lang="zh-CN" altLang="zh-CN" b="1" kern="100" dirty="0">
                <a:latin typeface="Times New Roman" panose="02020603050405020304" pitchFamily="18" charset="0"/>
                <a:ea typeface="仿宋" panose="02010609060101010101" pitchFamily="49" charset="-122"/>
              </a:rPr>
              <a:t>以《红楼梦》和京剧为例，了解清代文学艺术的成就和特色。</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10.</a:t>
            </a:r>
            <a:r>
              <a:rPr lang="zh-CN" altLang="zh-CN" b="1" kern="100" dirty="0">
                <a:latin typeface="Times New Roman" panose="02020603050405020304" pitchFamily="18" charset="0"/>
                <a:ea typeface="仿宋" panose="02010609060101010101" pitchFamily="49" charset="-122"/>
              </a:rPr>
              <a:t>通过清代中期以来的腐败现象和闭关锁国政策，了解中国开始落后于世界发展潮流。</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982691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4902" y="692373"/>
            <a:ext cx="11842811" cy="5810245"/>
          </a:xfrm>
          <a:prstGeom prst="rect">
            <a:avLst/>
          </a:prstGeom>
        </p:spPr>
        <p:txBody>
          <a:bodyPr wrap="square">
            <a:spAutoFit/>
          </a:bodyPr>
          <a:lstStyle/>
          <a:p>
            <a:pPr>
              <a:lnSpc>
                <a:spcPct val="125000"/>
              </a:lnSpc>
              <a:spcAft>
                <a:spcPts val="0"/>
              </a:spcAft>
            </a:pPr>
            <a:r>
              <a:rPr lang="en-US" altLang="zh-CN" sz="2000" kern="100" dirty="0">
                <a:latin typeface="+mn-ea"/>
                <a:cs typeface="宋体" panose="02010600030101010101" pitchFamily="2" charset="-122"/>
              </a:rPr>
              <a:t>1.</a:t>
            </a:r>
            <a:r>
              <a:rPr lang="zh-CN" altLang="zh-CN" sz="2000" kern="100" dirty="0">
                <a:latin typeface="+mn-ea"/>
                <a:cs typeface="宋体" panose="02010600030101010101" pitchFamily="2" charset="-122"/>
              </a:rPr>
              <a:t>明清时期的时代特征是：</a:t>
            </a:r>
            <a:r>
              <a:rPr lang="zh-CN" altLang="zh-CN" sz="2000" b="1" u="sng" kern="100" dirty="0">
                <a:latin typeface="+mn-ea"/>
                <a:cs typeface="宋体" panose="02010600030101010101" pitchFamily="2" charset="-122"/>
              </a:rPr>
              <a:t>统一多民族国家的巩固与发展</a:t>
            </a:r>
            <a:r>
              <a:rPr lang="zh-CN" altLang="zh-CN" sz="2000" b="1" u="dbl"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2.</a:t>
            </a:r>
            <a:r>
              <a:rPr lang="zh-CN" altLang="zh-CN" sz="2000" kern="100" dirty="0">
                <a:latin typeface="+mn-ea"/>
                <a:cs typeface="宋体" panose="02010600030101010101" pitchFamily="2" charset="-122"/>
              </a:rPr>
              <a:t>全国性统一政权中，由少数民族建立起来的是：</a:t>
            </a:r>
            <a:r>
              <a:rPr lang="zh-CN" altLang="zh-CN" sz="2000" b="1" u="sng" kern="100" dirty="0">
                <a:latin typeface="+mn-ea"/>
                <a:cs typeface="宋体" panose="02010600030101010101" pitchFamily="2" charset="-122"/>
              </a:rPr>
              <a:t>元、清</a:t>
            </a:r>
            <a:r>
              <a:rPr lang="zh-CN" altLang="zh-CN" sz="2000" b="1" u="dbl"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3.</a:t>
            </a:r>
            <a:r>
              <a:rPr lang="zh-CN" altLang="zh-CN" sz="2000" kern="100" dirty="0">
                <a:latin typeface="+mn-ea"/>
                <a:cs typeface="宋体" panose="02010600030101010101" pitchFamily="2" charset="-122"/>
              </a:rPr>
              <a:t>明朝强化皇权措施：（</a:t>
            </a:r>
            <a:r>
              <a:rPr lang="en-US" altLang="zh-CN" sz="2000" kern="100" dirty="0">
                <a:latin typeface="+mn-ea"/>
                <a:cs typeface="宋体" panose="02010600030101010101" pitchFamily="2" charset="-122"/>
              </a:rPr>
              <a:t>1</a:t>
            </a:r>
            <a:r>
              <a:rPr lang="zh-CN" altLang="zh-CN" sz="2000" kern="100" dirty="0">
                <a:latin typeface="+mn-ea"/>
                <a:cs typeface="宋体" panose="02010600030101010101" pitchFamily="2" charset="-122"/>
              </a:rPr>
              <a:t>）改革行政机构：①在地方：</a:t>
            </a:r>
            <a:r>
              <a:rPr lang="zh-CN" altLang="zh-CN" sz="2000" b="1" u="sng" kern="100" dirty="0">
                <a:latin typeface="+mn-ea"/>
                <a:cs typeface="宋体" panose="02010600030101010101" pitchFamily="2" charset="-122"/>
              </a:rPr>
              <a:t>废行省，设三</a:t>
            </a:r>
            <a:r>
              <a:rPr lang="zh-CN" altLang="zh-CN" sz="2000" b="1" u="sng" kern="100" dirty="0" smtClean="0">
                <a:latin typeface="+mn-ea"/>
                <a:cs typeface="宋体" panose="02010600030101010101" pitchFamily="2" charset="-122"/>
              </a:rPr>
              <a:t>司</a:t>
            </a:r>
            <a:r>
              <a:rPr lang="zh-CN" altLang="en-US" sz="2000" kern="100" dirty="0" smtClean="0">
                <a:latin typeface="+mn-ea"/>
                <a:cs typeface="宋体" panose="02010600030101010101" pitchFamily="2" charset="-122"/>
              </a:rPr>
              <a:t>；</a:t>
            </a:r>
            <a:endParaRPr lang="en-US" altLang="zh-CN" sz="2000" kern="100" dirty="0" smtClean="0">
              <a:latin typeface="+mn-ea"/>
              <a:cs typeface="宋体" panose="02010600030101010101" pitchFamily="2" charset="-122"/>
            </a:endParaRPr>
          </a:p>
          <a:p>
            <a:pPr>
              <a:lnSpc>
                <a:spcPct val="125000"/>
              </a:lnSpc>
              <a:spcAft>
                <a:spcPts val="0"/>
              </a:spcAft>
            </a:pPr>
            <a:r>
              <a:rPr lang="en-US" altLang="zh-CN" sz="2000" kern="100" dirty="0">
                <a:latin typeface="+mn-ea"/>
                <a:cs typeface="宋体" panose="02010600030101010101" pitchFamily="2" charset="-122"/>
              </a:rPr>
              <a:t> </a:t>
            </a:r>
            <a:r>
              <a:rPr lang="en-US" altLang="zh-CN" sz="2000" kern="100" dirty="0" smtClean="0">
                <a:latin typeface="+mn-ea"/>
                <a:cs typeface="宋体" panose="02010600030101010101" pitchFamily="2" charset="-122"/>
              </a:rPr>
              <a:t>                                      </a:t>
            </a:r>
            <a:r>
              <a:rPr lang="zh-CN" altLang="zh-CN" sz="2000" kern="100" dirty="0" smtClean="0">
                <a:latin typeface="+mn-ea"/>
                <a:cs typeface="宋体" panose="02010600030101010101" pitchFamily="2" charset="-122"/>
              </a:rPr>
              <a:t>②</a:t>
            </a:r>
            <a:r>
              <a:rPr lang="zh-CN" altLang="zh-CN" sz="2000" kern="100" dirty="0">
                <a:latin typeface="+mn-ea"/>
                <a:cs typeface="宋体" panose="02010600030101010101" pitchFamily="2" charset="-122"/>
              </a:rPr>
              <a:t>在中央</a:t>
            </a:r>
            <a:r>
              <a:rPr lang="zh-CN" altLang="zh-CN" sz="2000" kern="100" dirty="0" smtClean="0">
                <a:latin typeface="+mn-ea"/>
                <a:cs typeface="宋体" panose="02010600030101010101" pitchFamily="2" charset="-122"/>
              </a:rPr>
              <a:t>：</a:t>
            </a:r>
            <a:r>
              <a:rPr lang="zh-CN" altLang="zh-CN" sz="2000" b="1" u="sng" kern="100" dirty="0" smtClean="0">
                <a:latin typeface="+mn-ea"/>
                <a:cs typeface="宋体" panose="02010600030101010101" pitchFamily="2" charset="-122"/>
              </a:rPr>
              <a:t>废</a:t>
            </a:r>
            <a:r>
              <a:rPr lang="zh-CN" altLang="zh-CN" sz="2000" b="1" u="sng" kern="100" dirty="0">
                <a:latin typeface="+mn-ea"/>
                <a:cs typeface="宋体" panose="02010600030101010101" pitchFamily="2" charset="-122"/>
              </a:rPr>
              <a:t>丞相和中书省，权分六部。</a:t>
            </a:r>
            <a:r>
              <a:rPr lang="en-US" altLang="zh-CN" sz="2000" b="1" u="sng" kern="100" dirty="0">
                <a:latin typeface="+mn-ea"/>
                <a:cs typeface="宋体" panose="02010600030101010101" pitchFamily="2" charset="-122"/>
              </a:rPr>
              <a:t>  </a:t>
            </a:r>
            <a:endParaRPr lang="zh-CN" altLang="zh-CN" sz="2000" b="1" u="sng" kern="100" dirty="0">
              <a:latin typeface="+mn-ea"/>
            </a:endParaRPr>
          </a:p>
          <a:p>
            <a:pPr indent="1333500">
              <a:lnSpc>
                <a:spcPct val="125000"/>
              </a:lnSpc>
              <a:spcAft>
                <a:spcPts val="0"/>
              </a:spcAft>
            </a:pPr>
            <a:r>
              <a:rPr lang="en-US" altLang="zh-CN" sz="2000" kern="100" dirty="0" smtClean="0">
                <a:latin typeface="+mn-ea"/>
                <a:cs typeface="宋体" panose="02010600030101010101" pitchFamily="2" charset="-122"/>
              </a:rPr>
              <a:t>          </a:t>
            </a:r>
            <a:r>
              <a:rPr lang="zh-CN" altLang="zh-CN" sz="2000" kern="100" dirty="0" smtClean="0">
                <a:latin typeface="+mn-ea"/>
                <a:cs typeface="宋体" panose="02010600030101010101" pitchFamily="2" charset="-122"/>
              </a:rPr>
              <a:t>（</a:t>
            </a:r>
            <a:r>
              <a:rPr lang="en-US" altLang="zh-CN" sz="2000" kern="100" dirty="0">
                <a:latin typeface="+mn-ea"/>
                <a:cs typeface="宋体" panose="02010600030101010101" pitchFamily="2" charset="-122"/>
              </a:rPr>
              <a:t>2</a:t>
            </a:r>
            <a:r>
              <a:rPr lang="zh-CN" altLang="zh-CN" sz="2000" kern="100" dirty="0">
                <a:latin typeface="+mn-ea"/>
                <a:cs typeface="宋体" panose="02010600030101010101" pitchFamily="2" charset="-122"/>
              </a:rPr>
              <a:t>）设立</a:t>
            </a:r>
            <a:r>
              <a:rPr lang="zh-CN" altLang="zh-CN" sz="2000" b="1" u="sng" kern="100" dirty="0">
                <a:latin typeface="+mn-ea"/>
                <a:cs typeface="宋体" panose="02010600030101010101" pitchFamily="2" charset="-122"/>
              </a:rPr>
              <a:t>厂卫特务机构</a:t>
            </a:r>
            <a:r>
              <a:rPr lang="zh-CN" altLang="zh-CN" sz="2000" kern="100" dirty="0">
                <a:latin typeface="+mn-ea"/>
                <a:cs typeface="宋体" panose="02010600030101010101" pitchFamily="2" charset="-122"/>
              </a:rPr>
              <a:t>。</a:t>
            </a:r>
            <a:endParaRPr lang="zh-CN" altLang="zh-CN" sz="2000" kern="100" dirty="0">
              <a:latin typeface="+mn-ea"/>
            </a:endParaRPr>
          </a:p>
          <a:p>
            <a:pPr indent="1333500">
              <a:lnSpc>
                <a:spcPct val="125000"/>
              </a:lnSpc>
              <a:spcAft>
                <a:spcPts val="0"/>
              </a:spcAft>
            </a:pPr>
            <a:r>
              <a:rPr lang="en-US" altLang="zh-CN" sz="2000" kern="100" dirty="0" smtClean="0">
                <a:latin typeface="+mn-ea"/>
                <a:cs typeface="宋体" panose="02010600030101010101" pitchFamily="2" charset="-122"/>
              </a:rPr>
              <a:t>          </a:t>
            </a:r>
            <a:r>
              <a:rPr lang="zh-CN" altLang="zh-CN" sz="2000" kern="100" dirty="0" smtClean="0">
                <a:latin typeface="+mn-ea"/>
                <a:cs typeface="宋体" panose="02010600030101010101" pitchFamily="2" charset="-122"/>
              </a:rPr>
              <a:t>（</a:t>
            </a:r>
            <a:r>
              <a:rPr lang="en-US" altLang="zh-CN" sz="2000" kern="100" dirty="0">
                <a:latin typeface="+mn-ea"/>
                <a:cs typeface="宋体" panose="02010600030101010101" pitchFamily="2" charset="-122"/>
              </a:rPr>
              <a:t>3</a:t>
            </a:r>
            <a:r>
              <a:rPr lang="zh-CN" altLang="zh-CN" sz="2000" kern="100" dirty="0">
                <a:latin typeface="+mn-ea"/>
                <a:cs typeface="宋体" panose="02010600030101010101" pitchFamily="2" charset="-122"/>
              </a:rPr>
              <a:t>）思想上：</a:t>
            </a:r>
            <a:r>
              <a:rPr lang="zh-CN" altLang="zh-CN" sz="2000" b="1" u="sng" kern="100" dirty="0">
                <a:latin typeface="+mn-ea"/>
                <a:cs typeface="宋体" panose="02010600030101010101" pitchFamily="2" charset="-122"/>
              </a:rPr>
              <a:t>八股取士</a:t>
            </a:r>
            <a:r>
              <a:rPr lang="zh-CN" altLang="zh-CN" sz="2000"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4.</a:t>
            </a:r>
            <a:r>
              <a:rPr lang="zh-CN" altLang="zh-CN" sz="2000" kern="100" dirty="0">
                <a:latin typeface="+mn-ea"/>
                <a:cs typeface="宋体" panose="02010600030101010101" pitchFamily="2" charset="-122"/>
              </a:rPr>
              <a:t>朱元璋改革行政机构的突出特点：</a:t>
            </a:r>
            <a:r>
              <a:rPr lang="zh-CN" altLang="zh-CN" sz="2000" b="1" u="sng" kern="100" dirty="0">
                <a:latin typeface="+mn-ea"/>
                <a:cs typeface="宋体" panose="02010600030101010101" pitchFamily="2" charset="-122"/>
              </a:rPr>
              <a:t>皇权高度集中，君主专制大大加强</a:t>
            </a:r>
            <a:r>
              <a:rPr lang="zh-CN" altLang="zh-CN" sz="2000" u="sng" kern="100" dirty="0" smtClean="0">
                <a:latin typeface="+mn-ea"/>
                <a:cs typeface="宋体" panose="02010600030101010101" pitchFamily="2" charset="-122"/>
              </a:rPr>
              <a:t>。</a:t>
            </a:r>
            <a:r>
              <a:rPr lang="zh-CN" altLang="zh-CN" sz="2000" b="1" u="sng" kern="100" dirty="0" smtClean="0">
                <a:latin typeface="+mn-ea"/>
                <a:cs typeface="宋体" panose="02010600030101010101" pitchFamily="2" charset="-122"/>
              </a:rPr>
              <a:t>防止</a:t>
            </a:r>
            <a:r>
              <a:rPr lang="zh-CN" altLang="zh-CN" sz="2000" b="1" u="sng" kern="100" dirty="0">
                <a:latin typeface="+mn-ea"/>
                <a:cs typeface="宋体" panose="02010600030101010101" pitchFamily="2" charset="-122"/>
              </a:rPr>
              <a:t>朝臣和地方官员专权</a:t>
            </a:r>
            <a:r>
              <a:rPr lang="zh-CN" altLang="zh-CN" sz="2000" b="1" u="dbl" kern="100" dirty="0">
                <a:latin typeface="+mn-ea"/>
                <a:cs typeface="宋体" panose="02010600030101010101" pitchFamily="2" charset="-122"/>
              </a:rPr>
              <a:t>。</a:t>
            </a:r>
            <a:endParaRPr lang="zh-CN" altLang="zh-CN" sz="2000" kern="100" dirty="0">
              <a:latin typeface="+mn-ea"/>
            </a:endParaRPr>
          </a:p>
          <a:p>
            <a:pPr marL="200025" indent="-200025">
              <a:lnSpc>
                <a:spcPct val="125000"/>
              </a:lnSpc>
              <a:spcAft>
                <a:spcPts val="0"/>
              </a:spcAft>
            </a:pPr>
            <a:r>
              <a:rPr lang="en-US" altLang="zh-CN" sz="2000" kern="100" dirty="0">
                <a:latin typeface="+mn-ea"/>
                <a:cs typeface="宋体" panose="02010600030101010101" pitchFamily="2" charset="-122"/>
              </a:rPr>
              <a:t>5.</a:t>
            </a:r>
            <a:r>
              <a:rPr lang="zh-CN" altLang="zh-CN" sz="2000" kern="100" dirty="0">
                <a:latin typeface="+mn-ea"/>
                <a:cs typeface="宋体" panose="02010600030101010101" pitchFamily="2" charset="-122"/>
              </a:rPr>
              <a:t>皇帝专权的弊端：地方政府必须严格服从中央政府的命令，没有独立性；不能广泛</a:t>
            </a:r>
            <a:r>
              <a:rPr lang="zh-CN" altLang="zh-CN" sz="2000" kern="100" dirty="0" smtClean="0">
                <a:latin typeface="+mn-ea"/>
                <a:cs typeface="宋体" panose="02010600030101010101" pitchFamily="2" charset="-122"/>
              </a:rPr>
              <a:t>吸纳建议</a:t>
            </a:r>
            <a:r>
              <a:rPr lang="zh-CN" altLang="zh-CN" sz="2000" kern="100" dirty="0">
                <a:latin typeface="+mn-ea"/>
                <a:cs typeface="宋体" panose="02010600030101010101" pitchFamily="2" charset="-122"/>
              </a:rPr>
              <a:t>，容易</a:t>
            </a:r>
            <a:r>
              <a:rPr lang="zh-CN" altLang="zh-CN" sz="2000" kern="100" dirty="0" smtClean="0">
                <a:latin typeface="+mn-ea"/>
                <a:cs typeface="宋体" panose="02010600030101010101" pitchFamily="2" charset="-122"/>
              </a:rPr>
              <a:t>形成</a:t>
            </a:r>
            <a:r>
              <a:rPr lang="zh-CN" altLang="zh-CN" sz="2000" kern="100" dirty="0">
                <a:latin typeface="+mn-ea"/>
                <a:cs typeface="宋体" panose="02010600030101010101" pitchFamily="2" charset="-122"/>
              </a:rPr>
              <a:t>专权，</a:t>
            </a:r>
            <a:r>
              <a:rPr lang="zh-CN" altLang="zh-CN" sz="2000" kern="100" dirty="0" smtClean="0">
                <a:latin typeface="+mn-ea"/>
                <a:cs typeface="宋体" panose="02010600030101010101" pitchFamily="2" charset="-122"/>
              </a:rPr>
              <a:t>出现</a:t>
            </a:r>
            <a:r>
              <a:rPr lang="en-US" altLang="zh-CN" sz="2000" kern="100" dirty="0" smtClean="0">
                <a:latin typeface="+mn-ea"/>
                <a:cs typeface="宋体" panose="02010600030101010101" pitchFamily="2" charset="-122"/>
              </a:rPr>
              <a:t> </a:t>
            </a:r>
            <a:r>
              <a:rPr lang="zh-CN" altLang="zh-CN" sz="2000" kern="100" dirty="0" smtClean="0">
                <a:latin typeface="+mn-ea"/>
                <a:cs typeface="宋体" panose="02010600030101010101" pitchFamily="2" charset="-122"/>
              </a:rPr>
              <a:t>偏颇</a:t>
            </a:r>
            <a:r>
              <a:rPr lang="zh-CN" altLang="zh-CN" sz="2000" kern="100" dirty="0">
                <a:latin typeface="+mn-ea"/>
                <a:cs typeface="宋体" panose="02010600030101010101" pitchFamily="2" charset="-122"/>
              </a:rPr>
              <a:t>决策，不利于提高工作效率，给明朝统治埋下了危机。</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6.</a:t>
            </a:r>
            <a:r>
              <a:rPr lang="zh-CN" altLang="zh-CN" sz="2000" kern="100" dirty="0">
                <a:latin typeface="+mn-ea"/>
                <a:cs typeface="宋体" panose="02010600030101010101" pitchFamily="2" charset="-122"/>
              </a:rPr>
              <a:t>丞相的设立与废除分别是：</a:t>
            </a:r>
            <a:r>
              <a:rPr lang="zh-CN" altLang="zh-CN" sz="2000" b="1" u="sng" kern="100" dirty="0">
                <a:latin typeface="+mn-ea"/>
                <a:cs typeface="宋体" panose="02010600030101010101" pitchFamily="2" charset="-122"/>
              </a:rPr>
              <a:t>秦朝与明朝</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7.</a:t>
            </a:r>
            <a:r>
              <a:rPr lang="zh-CN" altLang="zh-CN" sz="2000" kern="100" dirty="0">
                <a:latin typeface="+mn-ea"/>
                <a:cs typeface="宋体" panose="02010600030101010101" pitchFamily="2" charset="-122"/>
              </a:rPr>
              <a:t>明朝对外友好往来的史实</a:t>
            </a:r>
            <a:r>
              <a:rPr lang="zh-CN" altLang="zh-CN" sz="2000" b="1" kern="100" dirty="0">
                <a:latin typeface="+mn-ea"/>
                <a:cs typeface="宋体" panose="02010600030101010101" pitchFamily="2" charset="-122"/>
              </a:rPr>
              <a:t>：</a:t>
            </a:r>
            <a:r>
              <a:rPr lang="zh-CN" altLang="zh-CN" sz="2000" b="1" u="sng" kern="100" dirty="0">
                <a:latin typeface="+mn-ea"/>
                <a:cs typeface="宋体" panose="02010600030101010101" pitchFamily="2" charset="-122"/>
              </a:rPr>
              <a:t>郑和下西洋</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8.</a:t>
            </a:r>
            <a:r>
              <a:rPr lang="zh-CN" altLang="zh-CN" sz="2000" kern="100" dirty="0">
                <a:latin typeface="+mn-ea"/>
                <a:cs typeface="宋体" panose="02010600030101010101" pitchFamily="2" charset="-122"/>
              </a:rPr>
              <a:t>郑和下西洋目的：</a:t>
            </a:r>
            <a:r>
              <a:rPr lang="zh-CN" altLang="zh-CN" sz="2000" b="1" u="sng" kern="100" dirty="0">
                <a:latin typeface="+mn-ea"/>
                <a:cs typeface="宋体" panose="02010600030101010101" pitchFamily="2" charset="-122"/>
              </a:rPr>
              <a:t>提高明朝在国外的地位和威望</a:t>
            </a:r>
            <a:endParaRPr lang="zh-CN" altLang="zh-CN" sz="2000" u="sng" kern="100" dirty="0">
              <a:latin typeface="+mn-ea"/>
            </a:endParaRPr>
          </a:p>
          <a:p>
            <a:pPr marL="600075" indent="-600075">
              <a:lnSpc>
                <a:spcPct val="125000"/>
              </a:lnSpc>
              <a:spcAft>
                <a:spcPts val="0"/>
              </a:spcAft>
            </a:pPr>
            <a:r>
              <a:rPr lang="en-US" altLang="zh-CN" sz="2000" kern="100" dirty="0">
                <a:latin typeface="+mn-ea"/>
                <a:cs typeface="宋体" panose="02010600030101010101" pitchFamily="2" charset="-122"/>
              </a:rPr>
              <a:t>9.</a:t>
            </a:r>
            <a:r>
              <a:rPr lang="zh-CN" altLang="zh-CN" sz="2000" kern="100" dirty="0">
                <a:latin typeface="+mn-ea"/>
                <a:cs typeface="宋体" panose="02010600030101010101" pitchFamily="2" charset="-122"/>
              </a:rPr>
              <a:t>郑和下西洋意义：</a:t>
            </a:r>
            <a:r>
              <a:rPr lang="zh-CN" altLang="zh-CN" sz="2000" b="1" u="sng" kern="100" dirty="0">
                <a:latin typeface="+mn-ea"/>
                <a:cs typeface="宋体" panose="02010600030101010101" pitchFamily="2" charset="-122"/>
              </a:rPr>
              <a:t>①增进了中国与亚非国家和地区的相互了解和友好往来；②开创</a:t>
            </a:r>
            <a:r>
              <a:rPr lang="zh-CN" altLang="zh-CN" sz="2000" b="1" u="sng" kern="100" dirty="0" smtClean="0">
                <a:latin typeface="+mn-ea"/>
                <a:cs typeface="宋体" panose="02010600030101010101" pitchFamily="2" charset="-122"/>
              </a:rPr>
              <a:t>了亚</a:t>
            </a:r>
            <a:r>
              <a:rPr lang="zh-CN" altLang="zh-CN" sz="2000" b="1" u="sng" kern="100" dirty="0">
                <a:latin typeface="+mn-ea"/>
                <a:cs typeface="宋体" panose="02010600030101010101" pitchFamily="2" charset="-122"/>
              </a:rPr>
              <a:t>非海上交通线</a:t>
            </a:r>
            <a:r>
              <a:rPr lang="zh-CN" altLang="zh-CN" sz="2000" b="1" u="sng" kern="100" dirty="0" smtClean="0">
                <a:latin typeface="+mn-ea"/>
                <a:cs typeface="宋体" panose="02010600030101010101" pitchFamily="2" charset="-122"/>
              </a:rPr>
              <a:t>；</a:t>
            </a:r>
            <a:r>
              <a:rPr lang="en-US" altLang="zh-CN" sz="2000" b="1" u="sng" kern="100" dirty="0" smtClean="0">
                <a:latin typeface="+mn-ea"/>
                <a:cs typeface="宋体" panose="02010600030101010101" pitchFamily="2" charset="-122"/>
              </a:rPr>
              <a:t> </a:t>
            </a:r>
          </a:p>
          <a:p>
            <a:pPr marL="600075" indent="-600075">
              <a:lnSpc>
                <a:spcPct val="125000"/>
              </a:lnSpc>
              <a:spcAft>
                <a:spcPts val="0"/>
              </a:spcAft>
            </a:pPr>
            <a:r>
              <a:rPr lang="en-US" altLang="zh-CN" sz="2000" b="1" kern="100" dirty="0">
                <a:latin typeface="+mn-ea"/>
                <a:cs typeface="宋体" panose="02010600030101010101" pitchFamily="2" charset="-122"/>
              </a:rPr>
              <a:t> </a:t>
            </a:r>
            <a:r>
              <a:rPr lang="en-US" altLang="zh-CN" sz="2000" b="1" kern="100" dirty="0" smtClean="0">
                <a:latin typeface="+mn-ea"/>
                <a:cs typeface="宋体" panose="02010600030101010101" pitchFamily="2" charset="-122"/>
              </a:rPr>
              <a:t>                 </a:t>
            </a:r>
            <a:r>
              <a:rPr lang="zh-CN" altLang="zh-CN" sz="2000" b="1" u="sng" kern="100" dirty="0" smtClean="0">
                <a:latin typeface="+mn-ea"/>
                <a:cs typeface="宋体" panose="02010600030101010101" pitchFamily="2" charset="-122"/>
              </a:rPr>
              <a:t>③</a:t>
            </a:r>
            <a:r>
              <a:rPr lang="zh-CN" altLang="zh-CN" sz="2000" b="1" u="sng" kern="100" dirty="0">
                <a:latin typeface="+mn-ea"/>
                <a:cs typeface="宋体" panose="02010600030101010101" pitchFamily="2" charset="-122"/>
              </a:rPr>
              <a:t>为人类的航海事业作出了伟大贡献。</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10.</a:t>
            </a:r>
            <a:r>
              <a:rPr lang="zh-CN" altLang="zh-CN" sz="2000" kern="100" dirty="0">
                <a:latin typeface="+mn-ea"/>
                <a:cs typeface="宋体" panose="02010600030101010101" pitchFamily="2" charset="-122"/>
              </a:rPr>
              <a:t>明朝对外关系抗击外来侵略的史实：</a:t>
            </a:r>
            <a:r>
              <a:rPr lang="zh-CN" altLang="zh-CN" sz="2000" b="1" u="sng" kern="100" dirty="0">
                <a:latin typeface="+mn-ea"/>
                <a:cs typeface="宋体" panose="02010600030101010101" pitchFamily="2" charset="-122"/>
              </a:rPr>
              <a:t>戚继光抗倭</a:t>
            </a:r>
            <a:r>
              <a:rPr lang="zh-CN" altLang="zh-CN" sz="2000" b="1" u="dbl" kern="100" dirty="0">
                <a:latin typeface="+mn-ea"/>
                <a:cs typeface="宋体" panose="02010600030101010101" pitchFamily="2" charset="-122"/>
              </a:rPr>
              <a:t>。</a:t>
            </a:r>
            <a:r>
              <a:rPr lang="zh-CN" altLang="zh-CN" sz="2000" kern="100" dirty="0">
                <a:latin typeface="+mn-ea"/>
                <a:cs typeface="宋体" panose="02010600030101010101" pitchFamily="2" charset="-122"/>
              </a:rPr>
              <a:t>是一场反侵略的战争</a:t>
            </a:r>
            <a:r>
              <a:rPr lang="zh-CN" altLang="zh-CN" sz="2000" kern="100" dirty="0" smtClean="0">
                <a:latin typeface="+mn-ea"/>
                <a:cs typeface="宋体" panose="02010600030101010101" pitchFamily="2" charset="-122"/>
              </a:rPr>
              <a:t>，</a:t>
            </a:r>
            <a:r>
              <a:rPr lang="zh-CN" altLang="en-US" sz="2000" b="1" u="sng" kern="100" dirty="0" smtClean="0">
                <a:latin typeface="+mn-ea"/>
                <a:cs typeface="宋体" panose="02010600030101010101" pitchFamily="2" charset="-122"/>
              </a:rPr>
              <a:t>戚继光</a:t>
            </a:r>
            <a:r>
              <a:rPr lang="zh-CN" altLang="zh-CN" sz="2000" b="1" u="sng" kern="100" dirty="0" smtClean="0">
                <a:latin typeface="+mn-ea"/>
                <a:cs typeface="宋体" panose="02010600030101010101" pitchFamily="2" charset="-122"/>
              </a:rPr>
              <a:t>是</a:t>
            </a:r>
            <a:r>
              <a:rPr lang="zh-CN" altLang="zh-CN" sz="2000" b="1" u="sng" kern="100" dirty="0">
                <a:latin typeface="+mn-ea"/>
                <a:cs typeface="宋体" panose="02010600030101010101" pitchFamily="2" charset="-122"/>
              </a:rPr>
              <a:t>民族英雄</a:t>
            </a:r>
            <a:r>
              <a:rPr lang="zh-CN" altLang="zh-CN" sz="2000" kern="100" dirty="0" smtClean="0">
                <a:latin typeface="+mn-ea"/>
                <a:cs typeface="宋体" panose="02010600030101010101" pitchFamily="2" charset="-122"/>
              </a:rPr>
              <a:t>。</a:t>
            </a:r>
            <a:endParaRPr lang="zh-CN" altLang="zh-CN" sz="2000" kern="100" dirty="0">
              <a:latin typeface="+mn-ea"/>
            </a:endParaRPr>
          </a:p>
        </p:txBody>
      </p:sp>
      <p:sp>
        <p:nvSpPr>
          <p:cNvPr id="5" name="副标题 2"/>
          <p:cNvSpPr txBox="1">
            <a:spLocks/>
          </p:cNvSpPr>
          <p:nvPr/>
        </p:nvSpPr>
        <p:spPr>
          <a:xfrm>
            <a:off x="224902" y="103797"/>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rPr>
              <a:t>10</a:t>
            </a:r>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分钟记住下面知识点</a:t>
            </a:r>
            <a:endParaRPr lang="zh-CN" altLang="en-US" sz="2000" b="1" dirty="0">
              <a:solidFill>
                <a:schemeClr val="tx1">
                  <a:lumMod val="85000"/>
                  <a:lumOff val="1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9932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149" y="483973"/>
            <a:ext cx="11398928" cy="5930919"/>
          </a:xfrm>
          <a:prstGeom prst="rect">
            <a:avLst/>
          </a:prstGeom>
        </p:spPr>
        <p:txBody>
          <a:bodyPr wrap="square">
            <a:spAutoFit/>
          </a:bodyPr>
          <a:lstStyle/>
          <a:p>
            <a:pPr marL="200025" indent="-200025">
              <a:lnSpc>
                <a:spcPct val="125000"/>
              </a:lnSpc>
              <a:spcAft>
                <a:spcPts val="0"/>
              </a:spcAft>
            </a:pPr>
            <a:r>
              <a:rPr lang="en-US" altLang="zh-CN" kern="100" dirty="0">
                <a:latin typeface="+mn-ea"/>
                <a:cs typeface="宋体" panose="02010600030101010101" pitchFamily="2" charset="-122"/>
              </a:rPr>
              <a:t>11.</a:t>
            </a:r>
            <a:r>
              <a:rPr lang="zh-CN" altLang="zh-CN" kern="100" dirty="0">
                <a:latin typeface="+mn-ea"/>
                <a:cs typeface="宋体" panose="02010600030101010101" pitchFamily="2" charset="-122"/>
              </a:rPr>
              <a:t>明朝的主要科技成就：</a:t>
            </a:r>
            <a:r>
              <a:rPr lang="zh-CN" altLang="zh-CN" b="1" u="dbl" kern="100" dirty="0">
                <a:latin typeface="+mn-ea"/>
                <a:cs typeface="宋体" panose="02010600030101010101" pitchFamily="2" charset="-122"/>
              </a:rPr>
              <a:t>李时珍《本草纲目》</a:t>
            </a:r>
            <a:r>
              <a:rPr lang="zh-CN" altLang="zh-CN" kern="100" dirty="0">
                <a:latin typeface="+mn-ea"/>
                <a:cs typeface="宋体" panose="02010600030101010101" pitchFamily="2" charset="-122"/>
              </a:rPr>
              <a:t>；宋应星</a:t>
            </a:r>
            <a:r>
              <a:rPr lang="zh-CN" altLang="zh-CN" b="1" u="dbl" kern="100" dirty="0">
                <a:latin typeface="+mn-ea"/>
                <a:cs typeface="宋体" panose="02010600030101010101" pitchFamily="2" charset="-122"/>
              </a:rPr>
              <a:t>《天工开物》</a:t>
            </a:r>
            <a:r>
              <a:rPr lang="zh-CN" altLang="zh-CN" kern="100" dirty="0">
                <a:latin typeface="+mn-ea"/>
                <a:cs typeface="宋体" panose="02010600030101010101" pitchFamily="2" charset="-122"/>
              </a:rPr>
              <a:t>被誉为“</a:t>
            </a:r>
            <a:r>
              <a:rPr lang="zh-CN" altLang="zh-CN" b="1" u="dbl" kern="100" dirty="0">
                <a:latin typeface="+mn-ea"/>
                <a:cs typeface="宋体" panose="02010600030101010101" pitchFamily="2" charset="-122"/>
              </a:rPr>
              <a:t>中国</a:t>
            </a:r>
            <a:r>
              <a:rPr lang="en-US" altLang="zh-CN" b="1" u="dbl" kern="100" dirty="0">
                <a:latin typeface="+mn-ea"/>
                <a:cs typeface="宋体" panose="02010600030101010101" pitchFamily="2" charset="-122"/>
              </a:rPr>
              <a:t>17</a:t>
            </a:r>
            <a:r>
              <a:rPr lang="zh-CN" altLang="zh-CN" b="1" u="dbl" kern="100" dirty="0" smtClean="0">
                <a:latin typeface="+mn-ea"/>
                <a:cs typeface="宋体" panose="02010600030101010101" pitchFamily="2" charset="-122"/>
              </a:rPr>
              <a:t>世纪</a:t>
            </a:r>
            <a:r>
              <a:rPr lang="zh-CN" altLang="zh-CN" b="1" u="dbl" kern="100" dirty="0">
                <a:latin typeface="+mn-ea"/>
                <a:cs typeface="宋体" panose="02010600030101010101" pitchFamily="2" charset="-122"/>
              </a:rPr>
              <a:t>的工艺百科全书”</a:t>
            </a:r>
            <a:r>
              <a:rPr lang="zh-CN" altLang="zh-CN" kern="100" dirty="0" smtClean="0">
                <a:latin typeface="+mn-ea"/>
                <a:cs typeface="宋体" panose="02010600030101010101" pitchFamily="2" charset="-122"/>
              </a:rPr>
              <a:t>。</a:t>
            </a:r>
            <a:r>
              <a:rPr lang="en-US" altLang="zh-CN" kern="100" dirty="0" smtClean="0">
                <a:latin typeface="+mn-ea"/>
                <a:cs typeface="宋体" panose="02010600030101010101" pitchFamily="2" charset="-122"/>
              </a:rPr>
              <a:t> </a:t>
            </a:r>
          </a:p>
          <a:p>
            <a:pPr marL="200025" indent="-200025">
              <a:lnSpc>
                <a:spcPct val="125000"/>
              </a:lnSpc>
              <a:spcAft>
                <a:spcPts val="0"/>
              </a:spcAft>
            </a:pPr>
            <a:r>
              <a:rPr lang="en-US" altLang="zh-CN" kern="100" dirty="0">
                <a:latin typeface="+mn-ea"/>
                <a:cs typeface="宋体" panose="02010600030101010101" pitchFamily="2" charset="-122"/>
              </a:rPr>
              <a:t> </a:t>
            </a:r>
            <a:r>
              <a:rPr lang="en-US" altLang="zh-CN" kern="100" dirty="0" smtClean="0">
                <a:latin typeface="+mn-ea"/>
                <a:cs typeface="宋体" panose="02010600030101010101" pitchFamily="2" charset="-122"/>
              </a:rPr>
              <a:t>                     </a:t>
            </a:r>
            <a:r>
              <a:rPr lang="zh-CN" altLang="zh-CN" kern="100" dirty="0" smtClean="0">
                <a:latin typeface="+mn-ea"/>
                <a:cs typeface="宋体" panose="02010600030101010101" pitchFamily="2" charset="-122"/>
              </a:rPr>
              <a:t>徐光启</a:t>
            </a:r>
            <a:r>
              <a:rPr lang="zh-CN" altLang="zh-CN" b="1" u="dbl" kern="100" dirty="0" smtClean="0">
                <a:latin typeface="+mn-ea"/>
                <a:cs typeface="宋体" panose="02010600030101010101" pitchFamily="2" charset="-122"/>
              </a:rPr>
              <a:t>《农政全书》</a:t>
            </a:r>
            <a:r>
              <a:rPr lang="zh-CN" altLang="zh-CN" kern="100" dirty="0" smtClean="0">
                <a:latin typeface="+mn-ea"/>
                <a:cs typeface="宋体" panose="02010600030101010101" pitchFamily="2" charset="-122"/>
              </a:rPr>
              <a:t>是</a:t>
            </a:r>
            <a:r>
              <a:rPr lang="zh-CN" altLang="zh-CN" kern="100" dirty="0">
                <a:latin typeface="+mn-ea"/>
                <a:cs typeface="宋体" panose="02010600030101010101" pitchFamily="2" charset="-122"/>
              </a:rPr>
              <a:t>明代末年一部重要的农业科学巨著。</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12.</a:t>
            </a:r>
            <a:r>
              <a:rPr lang="zh-CN" altLang="zh-CN" kern="100" dirty="0">
                <a:latin typeface="+mn-ea"/>
                <a:cs typeface="宋体" panose="02010600030101010101" pitchFamily="2" charset="-122"/>
              </a:rPr>
              <a:t>明朝建筑的主要成就：</a:t>
            </a:r>
            <a:r>
              <a:rPr lang="zh-CN" altLang="zh-CN" b="1" u="dbl" kern="100" dirty="0">
                <a:latin typeface="+mn-ea"/>
                <a:cs typeface="宋体" panose="02010600030101010101" pitchFamily="2" charset="-122"/>
              </a:rPr>
              <a:t>明长城、北京城</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13.</a:t>
            </a:r>
            <a:r>
              <a:rPr lang="zh-CN" altLang="zh-CN" kern="100" dirty="0">
                <a:latin typeface="+mn-ea"/>
                <a:cs typeface="宋体" panose="02010600030101010101" pitchFamily="2" charset="-122"/>
              </a:rPr>
              <a:t>推翻明朝的是：</a:t>
            </a:r>
            <a:r>
              <a:rPr lang="zh-CN" altLang="zh-CN" b="1" u="dbl" kern="100" dirty="0">
                <a:latin typeface="+mn-ea"/>
                <a:cs typeface="宋体" panose="02010600030101010101" pitchFamily="2" charset="-122"/>
              </a:rPr>
              <a:t>李自成农民起义</a:t>
            </a:r>
            <a:endParaRPr lang="zh-CN" altLang="zh-CN" kern="100" dirty="0">
              <a:latin typeface="+mn-ea"/>
            </a:endParaRPr>
          </a:p>
          <a:p>
            <a:pPr>
              <a:lnSpc>
                <a:spcPct val="125000"/>
              </a:lnSpc>
              <a:spcAft>
                <a:spcPts val="0"/>
              </a:spcAft>
            </a:pPr>
            <a:r>
              <a:rPr lang="en-US" altLang="zh-CN" b="1" kern="100" dirty="0">
                <a:latin typeface="+mn-ea"/>
                <a:cs typeface="宋体" panose="02010600030101010101" pitchFamily="2" charset="-122"/>
              </a:rPr>
              <a:t>14.</a:t>
            </a:r>
            <a:r>
              <a:rPr lang="zh-CN" altLang="zh-CN" b="1" kern="100" dirty="0">
                <a:latin typeface="+mn-ea"/>
                <a:cs typeface="宋体" panose="02010600030101010101" pitchFamily="2" charset="-122"/>
              </a:rPr>
              <a:t>清朝统一多民族国家的巩固和发展的措施</a:t>
            </a:r>
            <a:r>
              <a:rPr lang="en-US" altLang="zh-CN" b="1" kern="100" dirty="0">
                <a:latin typeface="+mn-ea"/>
                <a:cs typeface="宋体" panose="02010600030101010101" pitchFamily="2" charset="-122"/>
              </a:rPr>
              <a:t/>
            </a:r>
            <a:br>
              <a:rPr lang="en-US" altLang="zh-CN" b="1" kern="100" dirty="0">
                <a:latin typeface="+mn-ea"/>
                <a:cs typeface="宋体" panose="02010600030101010101" pitchFamily="2" charset="-122"/>
              </a:rPr>
            </a:br>
            <a:r>
              <a:rPr lang="en-US" altLang="zh-CN" b="1" kern="100" dirty="0">
                <a:latin typeface="+mn-ea"/>
                <a:cs typeface="宋体" panose="02010600030101010101" pitchFamily="2" charset="-122"/>
              </a:rPr>
              <a:t> </a:t>
            </a:r>
            <a:r>
              <a:rPr lang="zh-CN" altLang="zh-CN" b="1" u="sng" kern="100" dirty="0">
                <a:latin typeface="+mn-ea"/>
                <a:cs typeface="宋体" panose="02010600030101010101" pitchFamily="2" charset="-122"/>
              </a:rPr>
              <a:t>对外：郑成功收复台湾</a:t>
            </a:r>
            <a:r>
              <a:rPr lang="zh-CN" altLang="zh-CN" b="1" kern="100" dirty="0">
                <a:latin typeface="+mn-ea"/>
                <a:cs typeface="宋体" panose="02010600030101010101" pitchFamily="2" charset="-122"/>
              </a:rPr>
              <a:t>；</a:t>
            </a:r>
            <a:r>
              <a:rPr lang="zh-CN"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康熙帝</a:t>
            </a:r>
            <a:r>
              <a:rPr lang="zh-CN" altLang="zh-CN" kern="100" dirty="0">
                <a:latin typeface="+mn-ea"/>
                <a:cs typeface="宋体" panose="02010600030101010101" pitchFamily="2" charset="-122"/>
              </a:rPr>
              <a:t>打败沙俄，取得</a:t>
            </a:r>
            <a:r>
              <a:rPr lang="zh-CN" altLang="zh-CN" b="1" u="sng" kern="100" dirty="0">
                <a:latin typeface="+mn-ea"/>
                <a:cs typeface="宋体" panose="02010600030101010101" pitchFamily="2" charset="-122"/>
              </a:rPr>
              <a:t>雅克萨之战</a:t>
            </a:r>
            <a:r>
              <a:rPr lang="zh-CN" altLang="zh-CN" kern="100" dirty="0">
                <a:latin typeface="+mn-ea"/>
                <a:cs typeface="宋体" panose="02010600030101010101" pitchFamily="2" charset="-122"/>
              </a:rPr>
              <a:t>胜利，签订</a:t>
            </a:r>
            <a:r>
              <a:rPr lang="zh-CN" altLang="zh-CN" b="1" u="sng" kern="100" dirty="0">
                <a:latin typeface="+mn-ea"/>
                <a:cs typeface="宋体" panose="02010600030101010101" pitchFamily="2" charset="-122"/>
              </a:rPr>
              <a:t>《尼布楚条约》</a:t>
            </a:r>
            <a:r>
              <a:rPr lang="zh-CN" altLang="zh-CN" b="1" u="dbl" kern="100" dirty="0">
                <a:latin typeface="+mn-ea"/>
                <a:cs typeface="宋体" panose="02010600030101010101" pitchFamily="2" charset="-122"/>
              </a:rPr>
              <a:t>。</a:t>
            </a:r>
            <a:r>
              <a:rPr lang="en-US" altLang="zh-CN" kern="100" dirty="0">
                <a:latin typeface="+mn-ea"/>
                <a:cs typeface="宋体" panose="02010600030101010101" pitchFamily="2" charset="-122"/>
              </a:rPr>
              <a:t/>
            </a:r>
            <a:br>
              <a:rPr lang="en-US" altLang="zh-CN" kern="100" dirty="0">
                <a:latin typeface="+mn-ea"/>
                <a:cs typeface="宋体" panose="02010600030101010101" pitchFamily="2" charset="-122"/>
              </a:rPr>
            </a:br>
            <a:r>
              <a:rPr lang="en-US"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对内</a:t>
            </a:r>
            <a:r>
              <a:rPr lang="zh-CN" altLang="zh-CN" u="sng" kern="100" dirty="0">
                <a:latin typeface="+mn-ea"/>
                <a:cs typeface="宋体" panose="02010600030101010101" pitchFamily="2" charset="-122"/>
              </a:rPr>
              <a:t>：</a:t>
            </a:r>
            <a:r>
              <a:rPr lang="zh-CN" altLang="zh-CN" b="1" u="sng" kern="100" dirty="0">
                <a:latin typeface="+mn-ea"/>
                <a:cs typeface="宋体" panose="02010600030101010101" pitchFamily="2" charset="-122"/>
              </a:rPr>
              <a:t>台湾地区</a:t>
            </a:r>
            <a:r>
              <a:rPr lang="zh-CN" altLang="zh-CN" kern="100" dirty="0">
                <a:latin typeface="+mn-ea"/>
                <a:cs typeface="宋体" panose="02010600030101010101" pitchFamily="2" charset="-122"/>
              </a:rPr>
              <a:t>的管辖：</a:t>
            </a:r>
            <a:r>
              <a:rPr lang="en-US" altLang="zh-CN" b="1" u="sng" kern="100" dirty="0">
                <a:latin typeface="+mn-ea"/>
                <a:cs typeface="宋体" panose="02010600030101010101" pitchFamily="2" charset="-122"/>
              </a:rPr>
              <a:t>1684</a:t>
            </a:r>
            <a:r>
              <a:rPr lang="zh-CN" altLang="zh-CN" b="1" u="sng" kern="100" dirty="0">
                <a:latin typeface="+mn-ea"/>
                <a:cs typeface="宋体" panose="02010600030101010101" pitchFamily="2" charset="-122"/>
              </a:rPr>
              <a:t>年</a:t>
            </a:r>
            <a:r>
              <a:rPr lang="zh-CN" altLang="zh-CN" kern="100" dirty="0">
                <a:latin typeface="+mn-ea"/>
                <a:cs typeface="宋体" panose="02010600030101010101" pitchFamily="2" charset="-122"/>
              </a:rPr>
              <a:t>，清朝设置</a:t>
            </a:r>
            <a:r>
              <a:rPr lang="zh-CN" altLang="zh-CN" b="1" u="sng" kern="100" dirty="0">
                <a:latin typeface="+mn-ea"/>
                <a:cs typeface="宋体" panose="02010600030101010101" pitchFamily="2" charset="-122"/>
              </a:rPr>
              <a:t>台湾府</a:t>
            </a:r>
            <a:r>
              <a:rPr lang="zh-CN" altLang="zh-CN" kern="100" dirty="0">
                <a:latin typeface="+mn-ea"/>
                <a:cs typeface="宋体" panose="02010600030101010101" pitchFamily="2" charset="-122"/>
              </a:rPr>
              <a:t>，隶属福建省。</a:t>
            </a:r>
            <a:r>
              <a:rPr lang="en-US" altLang="zh-CN" kern="100" dirty="0">
                <a:latin typeface="+mn-ea"/>
                <a:cs typeface="宋体" panose="02010600030101010101" pitchFamily="2" charset="-122"/>
              </a:rPr>
              <a:t/>
            </a:r>
            <a:br>
              <a:rPr lang="en-US" altLang="zh-CN" kern="100" dirty="0">
                <a:latin typeface="+mn-ea"/>
                <a:cs typeface="宋体" panose="02010600030101010101" pitchFamily="2" charset="-122"/>
              </a:rPr>
            </a:br>
            <a:r>
              <a:rPr lang="en-US"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西藏地区</a:t>
            </a:r>
            <a:r>
              <a:rPr lang="zh-CN" altLang="zh-CN" kern="100" dirty="0">
                <a:latin typeface="+mn-ea"/>
                <a:cs typeface="宋体" panose="02010600030101010101" pitchFamily="2" charset="-122"/>
              </a:rPr>
              <a:t>的管辖</a:t>
            </a:r>
            <a:r>
              <a:rPr lang="zh-CN" altLang="zh-CN" kern="100" dirty="0" smtClean="0">
                <a:latin typeface="+mn-ea"/>
                <a:cs typeface="宋体" panose="02010600030101010101" pitchFamily="2" charset="-122"/>
              </a:rPr>
              <a:t>：</a:t>
            </a:r>
            <a:r>
              <a:rPr lang="zh-CN" altLang="zh-CN" b="1" u="sng" kern="100" dirty="0" smtClean="0">
                <a:latin typeface="+mn-ea"/>
                <a:cs typeface="宋体" panose="02010600030101010101" pitchFamily="2" charset="-122"/>
              </a:rPr>
              <a:t>册封</a:t>
            </a:r>
            <a:r>
              <a:rPr lang="zh-CN" altLang="zh-CN" b="1" u="sng" kern="100" dirty="0">
                <a:latin typeface="+mn-ea"/>
                <a:cs typeface="宋体" panose="02010600030101010101" pitchFamily="2" charset="-122"/>
              </a:rPr>
              <a:t>达赖、</a:t>
            </a:r>
            <a:r>
              <a:rPr lang="zh-CN" altLang="zh-CN" b="1" u="sng" kern="100" dirty="0" smtClean="0">
                <a:latin typeface="+mn-ea"/>
                <a:cs typeface="宋体" panose="02010600030101010101" pitchFamily="2" charset="-122"/>
              </a:rPr>
              <a:t>班禅</a:t>
            </a:r>
            <a:r>
              <a:rPr lang="zh-CN" altLang="en-US" b="1" u="sng" kern="100" dirty="0" smtClean="0">
                <a:latin typeface="+mn-ea"/>
                <a:cs typeface="宋体" panose="02010600030101010101" pitchFamily="2" charset="-122"/>
              </a:rPr>
              <a:t>；</a:t>
            </a:r>
            <a:r>
              <a:rPr lang="zh-CN" altLang="zh-CN" b="1" u="sng" kern="100" dirty="0" smtClean="0">
                <a:latin typeface="+mn-ea"/>
                <a:cs typeface="宋体" panose="02010600030101010101" pitchFamily="2" charset="-122"/>
              </a:rPr>
              <a:t>设</a:t>
            </a:r>
            <a:r>
              <a:rPr lang="zh-CN" altLang="zh-CN" b="1" u="sng" kern="100" dirty="0">
                <a:latin typeface="+mn-ea"/>
                <a:cs typeface="宋体" panose="02010600030101010101" pitchFamily="2" charset="-122"/>
              </a:rPr>
              <a:t>驻藏</a:t>
            </a:r>
            <a:r>
              <a:rPr lang="zh-CN" altLang="zh-CN" b="1" u="sng" kern="100" dirty="0" smtClean="0">
                <a:latin typeface="+mn-ea"/>
                <a:cs typeface="宋体" panose="02010600030101010101" pitchFamily="2" charset="-122"/>
              </a:rPr>
              <a:t>大臣</a:t>
            </a:r>
            <a:r>
              <a:rPr lang="zh-CN" altLang="en-US" b="1" u="sng" kern="100" dirty="0" smtClean="0">
                <a:latin typeface="+mn-ea"/>
                <a:cs typeface="宋体" panose="02010600030101010101" pitchFamily="2" charset="-122"/>
              </a:rPr>
              <a:t>；</a:t>
            </a:r>
            <a:r>
              <a:rPr lang="zh-CN" altLang="zh-CN" b="1" u="sng" kern="100" dirty="0" smtClean="0">
                <a:latin typeface="+mn-ea"/>
                <a:cs typeface="宋体" panose="02010600030101010101" pitchFamily="2" charset="-122"/>
              </a:rPr>
              <a:t>金</a:t>
            </a:r>
            <a:r>
              <a:rPr lang="zh-CN" altLang="zh-CN" b="1" u="sng" kern="100" dirty="0">
                <a:latin typeface="+mn-ea"/>
                <a:cs typeface="宋体" panose="02010600030101010101" pitchFamily="2" charset="-122"/>
              </a:rPr>
              <a:t>瓶掣</a:t>
            </a:r>
            <a:r>
              <a:rPr lang="zh-CN" altLang="zh-CN" b="1" u="sng" kern="100" dirty="0" smtClean="0">
                <a:latin typeface="+mn-ea"/>
                <a:cs typeface="宋体" panose="02010600030101010101" pitchFamily="2" charset="-122"/>
              </a:rPr>
              <a:t>签</a:t>
            </a:r>
            <a:r>
              <a:rPr lang="zh-CN" altLang="en-US" b="1" u="sng" kern="100" dirty="0" smtClean="0">
                <a:latin typeface="+mn-ea"/>
                <a:cs typeface="宋体" panose="02010600030101010101" pitchFamily="2" charset="-122"/>
              </a:rPr>
              <a:t>。</a:t>
            </a:r>
            <a:r>
              <a:rPr lang="en-US" altLang="zh-CN" b="1" u="sng" kern="100" dirty="0">
                <a:latin typeface="+mn-ea"/>
                <a:cs typeface="宋体" panose="02010600030101010101" pitchFamily="2" charset="-122"/>
              </a:rPr>
              <a:t/>
            </a:r>
            <a:br>
              <a:rPr lang="en-US" altLang="zh-CN" b="1" u="sng" kern="100" dirty="0">
                <a:latin typeface="+mn-ea"/>
                <a:cs typeface="宋体" panose="02010600030101010101" pitchFamily="2" charset="-122"/>
              </a:rPr>
            </a:br>
            <a:r>
              <a:rPr lang="en-US" altLang="zh-CN" b="1" kern="100" dirty="0">
                <a:latin typeface="+mn-ea"/>
                <a:cs typeface="宋体" panose="02010600030101010101" pitchFamily="2" charset="-122"/>
              </a:rPr>
              <a:t>        </a:t>
            </a:r>
            <a:r>
              <a:rPr lang="zh-CN" altLang="zh-CN" b="1" u="sng" kern="100" dirty="0">
                <a:latin typeface="+mn-ea"/>
                <a:cs typeface="宋体" panose="02010600030101010101" pitchFamily="2" charset="-122"/>
              </a:rPr>
              <a:t>西北地区</a:t>
            </a:r>
            <a:r>
              <a:rPr lang="zh-CN" altLang="zh-CN" kern="100" dirty="0">
                <a:latin typeface="+mn-ea"/>
                <a:cs typeface="宋体" panose="02010600030101010101" pitchFamily="2" charset="-122"/>
              </a:rPr>
              <a:t>的</a:t>
            </a:r>
            <a:r>
              <a:rPr lang="zh-CN" altLang="zh-CN" kern="100" dirty="0" smtClean="0">
                <a:latin typeface="+mn-ea"/>
                <a:cs typeface="宋体" panose="02010600030101010101" pitchFamily="2" charset="-122"/>
              </a:rPr>
              <a:t>管辖</a:t>
            </a:r>
            <a:r>
              <a:rPr lang="zh-CN" altLang="en-US" kern="100" dirty="0" smtClean="0">
                <a:latin typeface="+mn-ea"/>
                <a:cs typeface="宋体" panose="02010600030101010101" pitchFamily="2" charset="-122"/>
              </a:rPr>
              <a:t>：</a:t>
            </a:r>
            <a:r>
              <a:rPr lang="zh-CN" altLang="zh-CN" b="1" u="sng" kern="100" dirty="0" smtClean="0">
                <a:latin typeface="+mn-ea"/>
                <a:cs typeface="宋体" panose="02010600030101010101" pitchFamily="2" charset="-122"/>
              </a:rPr>
              <a:t>康熙帝</a:t>
            </a:r>
            <a:r>
              <a:rPr lang="zh-CN" altLang="zh-CN" b="1" u="sng" kern="100" dirty="0">
                <a:latin typeface="+mn-ea"/>
                <a:cs typeface="宋体" panose="02010600030101010101" pitchFamily="2" charset="-122"/>
              </a:rPr>
              <a:t>平定噶尔丹叛乱；乾隆帝平定大、小和卓叛乱。设</a:t>
            </a:r>
            <a:r>
              <a:rPr lang="zh-CN" altLang="zh-CN" b="1" u="sng" kern="100" dirty="0" smtClean="0">
                <a:latin typeface="+mn-ea"/>
                <a:cs typeface="宋体" panose="02010600030101010101" pitchFamily="2" charset="-122"/>
              </a:rPr>
              <a:t>伊犁将军</a:t>
            </a:r>
            <a:r>
              <a:rPr lang="zh-CN" altLang="zh-CN" b="1" u="dbl" kern="100" dirty="0" smtClean="0">
                <a:latin typeface="+mn-ea"/>
                <a:cs typeface="宋体" panose="02010600030101010101" pitchFamily="2" charset="-122"/>
              </a:rPr>
              <a:t>。</a:t>
            </a:r>
            <a:r>
              <a:rPr lang="zh-CN" altLang="zh-CN" kern="100" dirty="0" smtClean="0">
                <a:latin typeface="+mn-ea"/>
                <a:cs typeface="宋体" panose="02010600030101010101" pitchFamily="2" charset="-122"/>
              </a:rPr>
              <a:t>驻扎</a:t>
            </a:r>
            <a:r>
              <a:rPr lang="zh-CN" altLang="zh-CN" kern="100" dirty="0">
                <a:latin typeface="+mn-ea"/>
                <a:cs typeface="宋体" panose="02010600030101010101" pitchFamily="2" charset="-122"/>
              </a:rPr>
              <a:t>军队，</a:t>
            </a:r>
            <a:r>
              <a:rPr lang="zh-CN" altLang="zh-CN" kern="100" dirty="0" smtClean="0">
                <a:latin typeface="+mn-ea"/>
                <a:cs typeface="宋体" panose="02010600030101010101" pitchFamily="2" charset="-122"/>
              </a:rPr>
              <a:t>设</a:t>
            </a:r>
            <a:r>
              <a:rPr lang="en-US" altLang="zh-CN" kern="100" dirty="0" smtClean="0">
                <a:latin typeface="+mn-ea"/>
                <a:cs typeface="宋体" panose="02010600030101010101" pitchFamily="2" charset="-122"/>
              </a:rPr>
              <a:t> </a:t>
            </a:r>
          </a:p>
          <a:p>
            <a:pPr>
              <a:lnSpc>
                <a:spcPct val="125000"/>
              </a:lnSpc>
              <a:spcAft>
                <a:spcPts val="0"/>
              </a:spcAft>
            </a:pPr>
            <a:r>
              <a:rPr lang="en-US" altLang="zh-CN" kern="100" dirty="0">
                <a:latin typeface="+mn-ea"/>
                <a:cs typeface="宋体" panose="02010600030101010101" pitchFamily="2" charset="-122"/>
              </a:rPr>
              <a:t> </a:t>
            </a:r>
            <a:r>
              <a:rPr lang="en-US" altLang="zh-CN" kern="100" dirty="0" smtClean="0">
                <a:latin typeface="+mn-ea"/>
                <a:cs typeface="宋体" panose="02010600030101010101" pitchFamily="2" charset="-122"/>
              </a:rPr>
              <a:t>                       </a:t>
            </a:r>
            <a:r>
              <a:rPr lang="zh-CN" altLang="zh-CN" kern="100" dirty="0" smtClean="0">
                <a:latin typeface="+mn-ea"/>
                <a:cs typeface="宋体" panose="02010600030101010101" pitchFamily="2" charset="-122"/>
              </a:rPr>
              <a:t>置</a:t>
            </a:r>
            <a:r>
              <a:rPr lang="zh-CN" altLang="zh-CN" kern="100" dirty="0">
                <a:latin typeface="+mn-ea"/>
                <a:cs typeface="宋体" panose="02010600030101010101" pitchFamily="2" charset="-122"/>
              </a:rPr>
              <a:t>哨所。土尔扈特部回归祖国</a:t>
            </a:r>
            <a:endParaRPr lang="zh-CN" altLang="zh-CN" kern="100" dirty="0">
              <a:latin typeface="+mn-ea"/>
            </a:endParaRPr>
          </a:p>
          <a:p>
            <a:pPr marL="133350" indent="-133350">
              <a:lnSpc>
                <a:spcPct val="125000"/>
              </a:lnSpc>
              <a:spcAft>
                <a:spcPts val="0"/>
              </a:spcAft>
            </a:pPr>
            <a:r>
              <a:rPr lang="en-US" altLang="zh-CN" kern="100" dirty="0">
                <a:latin typeface="+mn-ea"/>
                <a:cs typeface="宋体" panose="02010600030101010101" pitchFamily="2" charset="-122"/>
              </a:rPr>
              <a:t>15.</a:t>
            </a:r>
            <a:r>
              <a:rPr lang="zh-CN" altLang="zh-CN" kern="100" dirty="0">
                <a:latin typeface="+mn-ea"/>
                <a:cs typeface="宋体" panose="02010600030101010101" pitchFamily="2" charset="-122"/>
              </a:rPr>
              <a:t>清朝对西藏和新疆的治理，对统一多民族的巩固和发展的作用：</a:t>
            </a:r>
            <a:r>
              <a:rPr lang="zh-CN" altLang="zh-CN" b="1" u="sng" kern="100" dirty="0">
                <a:latin typeface="+mn-ea"/>
                <a:cs typeface="宋体" panose="02010600030101010101" pitchFamily="2" charset="-122"/>
              </a:rPr>
              <a:t>加强了西藏、新疆与中央政府的联系；</a:t>
            </a:r>
            <a:r>
              <a:rPr lang="zh-CN" altLang="zh-CN" b="1" u="sng" kern="100" dirty="0" smtClean="0">
                <a:latin typeface="+mn-ea"/>
                <a:cs typeface="宋体" panose="02010600030101010101" pitchFamily="2" charset="-122"/>
              </a:rPr>
              <a:t>保持</a:t>
            </a:r>
            <a:r>
              <a:rPr lang="en-US" altLang="zh-CN" b="1" u="sng" kern="100" dirty="0" smtClean="0">
                <a:latin typeface="+mn-ea"/>
                <a:cs typeface="宋体" panose="02010600030101010101" pitchFamily="2" charset="-122"/>
              </a:rPr>
              <a:t> </a:t>
            </a:r>
          </a:p>
          <a:p>
            <a:pPr marL="133350" indent="-133350">
              <a:lnSpc>
                <a:spcPct val="125000"/>
              </a:lnSpc>
              <a:spcAft>
                <a:spcPts val="0"/>
              </a:spcAft>
            </a:pPr>
            <a:r>
              <a:rPr lang="en-US" altLang="zh-CN" b="1" kern="100" dirty="0">
                <a:latin typeface="+mn-ea"/>
                <a:cs typeface="宋体" panose="02010600030101010101" pitchFamily="2" charset="-122"/>
              </a:rPr>
              <a:t> </a:t>
            </a:r>
            <a:r>
              <a:rPr lang="en-US" altLang="zh-CN" b="1" kern="100" dirty="0" smtClean="0">
                <a:latin typeface="+mn-ea"/>
                <a:cs typeface="宋体" panose="02010600030101010101" pitchFamily="2" charset="-122"/>
              </a:rPr>
              <a:t>         </a:t>
            </a:r>
            <a:r>
              <a:rPr lang="zh-CN" altLang="zh-CN" b="1" u="sng" kern="100" dirty="0" smtClean="0">
                <a:latin typeface="+mn-ea"/>
                <a:cs typeface="宋体" panose="02010600030101010101" pitchFamily="2" charset="-122"/>
              </a:rPr>
              <a:t>了</a:t>
            </a:r>
            <a:r>
              <a:rPr lang="zh-CN" altLang="zh-CN" b="1" u="sng" kern="100" dirty="0">
                <a:latin typeface="+mn-ea"/>
                <a:cs typeface="宋体" panose="02010600030101010101" pitchFamily="2" charset="-122"/>
              </a:rPr>
              <a:t>西藏、新疆秩序稳定，促进了汉族和少数民族经济文化交流，使统一多民族国家得到巩固和发展。</a:t>
            </a:r>
            <a:endParaRPr lang="zh-CN" altLang="zh-CN" u="sng" kern="100" dirty="0">
              <a:latin typeface="+mn-ea"/>
            </a:endParaRPr>
          </a:p>
          <a:p>
            <a:pPr>
              <a:lnSpc>
                <a:spcPct val="125000"/>
              </a:lnSpc>
              <a:spcAft>
                <a:spcPts val="0"/>
              </a:spcAft>
            </a:pPr>
            <a:r>
              <a:rPr lang="en-US" altLang="zh-CN" kern="100" dirty="0">
                <a:latin typeface="+mn-ea"/>
                <a:cs typeface="宋体" panose="02010600030101010101" pitchFamily="2" charset="-122"/>
              </a:rPr>
              <a:t>16.</a:t>
            </a:r>
            <a:r>
              <a:rPr lang="zh-CN" altLang="zh-CN" kern="100" dirty="0">
                <a:latin typeface="+mn-ea"/>
                <a:cs typeface="宋体" panose="02010600030101010101" pitchFamily="2" charset="-122"/>
              </a:rPr>
              <a:t>清朝前期经济兴盛表现：</a:t>
            </a:r>
            <a:r>
              <a:rPr lang="zh-CN" altLang="zh-CN" b="1" kern="100" dirty="0">
                <a:latin typeface="+mn-ea"/>
                <a:cs typeface="宋体" panose="02010600030101010101" pitchFamily="2" charset="-122"/>
              </a:rPr>
              <a:t>耕地面积扩大；粮食产量提高；手工业、商业发展；人口增长。</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17</a:t>
            </a:r>
            <a:r>
              <a:rPr lang="zh-CN" altLang="zh-CN" kern="100" dirty="0">
                <a:latin typeface="+mn-ea"/>
                <a:cs typeface="宋体" panose="02010600030101010101" pitchFamily="2" charset="-122"/>
              </a:rPr>
              <a:t>清朝君主专制强化措施：</a:t>
            </a:r>
            <a:r>
              <a:rPr lang="zh-CN" altLang="zh-CN" b="1" u="sng" kern="100" dirty="0">
                <a:latin typeface="+mn-ea"/>
                <a:cs typeface="宋体" panose="02010600030101010101" pitchFamily="2" charset="-122"/>
              </a:rPr>
              <a:t>军机处</a:t>
            </a:r>
            <a:r>
              <a:rPr lang="zh-CN" altLang="zh-CN" u="sng" kern="100" dirty="0">
                <a:latin typeface="+mn-ea"/>
                <a:cs typeface="宋体" panose="02010600030101010101" pitchFamily="2" charset="-122"/>
              </a:rPr>
              <a:t>；</a:t>
            </a:r>
            <a:r>
              <a:rPr lang="zh-CN" altLang="zh-CN" b="1" u="sng" kern="100" dirty="0">
                <a:latin typeface="+mn-ea"/>
                <a:cs typeface="宋体" panose="02010600030101010101" pitchFamily="2" charset="-122"/>
              </a:rPr>
              <a:t>文字狱</a:t>
            </a:r>
            <a:r>
              <a:rPr lang="zh-CN" altLang="zh-CN" kern="100" dirty="0">
                <a:latin typeface="+mn-ea"/>
                <a:cs typeface="宋体" panose="02010600030101010101" pitchFamily="2" charset="-122"/>
              </a:rPr>
              <a:t>和实行文化专制政策。</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18.</a:t>
            </a:r>
            <a:r>
              <a:rPr lang="zh-CN" altLang="zh-CN" kern="100" dirty="0">
                <a:latin typeface="+mn-ea"/>
                <a:cs typeface="宋体" panose="02010600030101010101" pitchFamily="2" charset="-122"/>
              </a:rPr>
              <a:t>清朝对外政策：</a:t>
            </a:r>
            <a:r>
              <a:rPr lang="zh-CN" altLang="zh-CN" b="1" u="sng" kern="100" dirty="0">
                <a:latin typeface="+mn-ea"/>
                <a:cs typeface="宋体" panose="02010600030101010101" pitchFamily="2" charset="-122"/>
              </a:rPr>
              <a:t>闭关锁国政策</a:t>
            </a:r>
            <a:r>
              <a:rPr lang="zh-CN" altLang="zh-CN" kern="100" dirty="0">
                <a:latin typeface="+mn-ea"/>
                <a:cs typeface="宋体" panose="02010600030101010101" pitchFamily="2" charset="-122"/>
              </a:rPr>
              <a:t>。</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19.</a:t>
            </a:r>
            <a:r>
              <a:rPr lang="zh-CN" altLang="zh-CN" kern="100" dirty="0">
                <a:latin typeface="+mn-ea"/>
                <a:cs typeface="宋体" panose="02010600030101010101" pitchFamily="2" charset="-122"/>
              </a:rPr>
              <a:t>闭关锁国表现：禁海，</a:t>
            </a:r>
            <a:r>
              <a:rPr lang="zh-CN" altLang="zh-CN" b="1" u="sng" kern="100" dirty="0">
                <a:latin typeface="+mn-ea"/>
                <a:cs typeface="宋体" panose="02010600030101010101" pitchFamily="2" charset="-122"/>
              </a:rPr>
              <a:t>广州十三行</a:t>
            </a:r>
            <a:r>
              <a:rPr lang="zh-CN" altLang="zh-CN" kern="100" dirty="0">
                <a:latin typeface="+mn-ea"/>
                <a:cs typeface="宋体" panose="02010600030101010101" pitchFamily="2" charset="-122"/>
              </a:rPr>
              <a:t>，减少通商品岸，严格限制对外贸易 。</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20.</a:t>
            </a:r>
            <a:r>
              <a:rPr lang="zh-CN" altLang="zh-CN" kern="100" dirty="0">
                <a:latin typeface="+mn-ea"/>
                <a:cs typeface="宋体" panose="02010600030101010101" pitchFamily="2" charset="-122"/>
              </a:rPr>
              <a:t>闭关锁国重要影响：</a:t>
            </a:r>
            <a:r>
              <a:rPr lang="zh-CN" altLang="zh-CN" b="1" u="sng" kern="100" dirty="0">
                <a:latin typeface="+mn-ea"/>
                <a:cs typeface="宋体" panose="02010600030101010101" pitchFamily="2" charset="-122"/>
              </a:rPr>
              <a:t>中国逐渐落伍于世界历史的发展进程</a:t>
            </a:r>
            <a:r>
              <a:rPr lang="zh-CN" altLang="zh-CN" b="1" u="sng" kern="100" dirty="0" smtClean="0">
                <a:latin typeface="+mn-ea"/>
                <a:cs typeface="宋体" panose="02010600030101010101" pitchFamily="2" charset="-122"/>
              </a:rPr>
              <a:t>。</a:t>
            </a:r>
            <a:endParaRPr lang="zh-CN" altLang="zh-CN" u="sng" kern="100" dirty="0">
              <a:latin typeface="+mn-ea"/>
            </a:endParaRPr>
          </a:p>
        </p:txBody>
      </p:sp>
    </p:spTree>
    <p:extLst>
      <p:ext uri="{BB962C8B-B14F-4D97-AF65-F5344CB8AC3E}">
        <p14:creationId xmlns:p14="http://schemas.microsoft.com/office/powerpoint/2010/main" val="62445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smtClean="0">
                <a:latin typeface="华文新魏" panose="02010800040101010101" pitchFamily="2" charset="-122"/>
                <a:ea typeface="华文新魏" panose="02010800040101010101" pitchFamily="2" charset="-122"/>
              </a:rPr>
              <a:t>三、实战演练</a:t>
            </a:r>
            <a:endParaRPr lang="zh-CN" altLang="en-US" sz="5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56177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4085" y="990916"/>
            <a:ext cx="11665258" cy="5425524"/>
          </a:xfrm>
          <a:prstGeom prst="rect">
            <a:avLst/>
          </a:prstGeom>
        </p:spPr>
        <p:txBody>
          <a:bodyPr wrap="square">
            <a:spAutoFit/>
          </a:bodyPr>
          <a:lstStyle/>
          <a:p>
            <a:pPr algn="just">
              <a:lnSpc>
                <a:spcPct val="125000"/>
              </a:lnSpc>
              <a:spcAft>
                <a:spcPts val="0"/>
              </a:spcAft>
            </a:pPr>
            <a:r>
              <a:rPr lang="en-US" altLang="zh-CN" sz="2000" b="1" kern="100" dirty="0">
                <a:latin typeface="+mn-ea"/>
              </a:rPr>
              <a:t>1</a:t>
            </a:r>
            <a:r>
              <a:rPr lang="zh-CN" altLang="zh-CN" sz="2000" b="1" kern="100" dirty="0">
                <a:latin typeface="+mn-ea"/>
              </a:rPr>
              <a:t>．明史专家吴晗在《朱元璋》一书中写道：“在宋以前有三公坐而论道的说法……到宋朝便不然了</a:t>
            </a:r>
            <a:r>
              <a:rPr lang="zh-CN" altLang="zh-CN" sz="2000" b="1" kern="100" dirty="0" smtClean="0">
                <a:latin typeface="+mn-ea"/>
              </a:rPr>
              <a:t>。</a:t>
            </a:r>
            <a:r>
              <a:rPr lang="en-US" altLang="zh-CN" sz="2000" b="1" kern="100" dirty="0" smtClean="0">
                <a:latin typeface="+mn-ea"/>
              </a:rPr>
              <a:t>  </a:t>
            </a:r>
            <a:r>
              <a:rPr lang="zh-CN" altLang="zh-CN" sz="2000" b="1" kern="100" dirty="0" smtClean="0">
                <a:latin typeface="+mn-ea"/>
              </a:rPr>
              <a:t>从</a:t>
            </a:r>
            <a:r>
              <a:rPr lang="zh-CN" altLang="zh-CN" sz="2000" b="1" kern="100" dirty="0">
                <a:latin typeface="+mn-ea"/>
              </a:rPr>
              <a:t>太祖以后，大臣上朝在皇帝面前无坐处，一坐群站，……在明代，不但不许坐，站着都不行，得跪着说话了。”君臣关系从坐而站而跪这一现象说明</a:t>
            </a:r>
          </a:p>
          <a:p>
            <a:pPr indent="266700" algn="just">
              <a:lnSpc>
                <a:spcPct val="125000"/>
              </a:lnSpc>
              <a:spcAft>
                <a:spcPts val="0"/>
              </a:spcAft>
            </a:pPr>
            <a:r>
              <a:rPr lang="en-US" altLang="zh-CN" sz="2000" b="1" kern="100" dirty="0" smtClean="0">
                <a:latin typeface="+mn-ea"/>
              </a:rPr>
              <a:t> A</a:t>
            </a:r>
            <a:r>
              <a:rPr lang="zh-CN" altLang="zh-CN" sz="2000" b="1" kern="100" dirty="0">
                <a:latin typeface="+mn-ea"/>
              </a:rPr>
              <a:t>．丞相权力被六部分割　　</a:t>
            </a:r>
            <a:r>
              <a:rPr lang="en-US" altLang="zh-CN" sz="2000" b="1" kern="100" dirty="0">
                <a:latin typeface="+mn-ea"/>
              </a:rPr>
              <a:t> </a:t>
            </a:r>
            <a:r>
              <a:rPr lang="en-US" altLang="zh-CN" sz="2000" b="1" kern="100" dirty="0" smtClean="0">
                <a:latin typeface="+mn-ea"/>
              </a:rPr>
              <a:t> </a:t>
            </a:r>
            <a:r>
              <a:rPr lang="en-US" altLang="zh-CN" sz="2000" b="1" kern="100" dirty="0" smtClean="0">
                <a:latin typeface="+mn-ea"/>
              </a:rPr>
              <a:t>  B</a:t>
            </a:r>
            <a:r>
              <a:rPr lang="zh-CN" altLang="zh-CN" sz="2000" b="1" kern="100" dirty="0">
                <a:latin typeface="+mn-ea"/>
              </a:rPr>
              <a:t>．中央的权力日益向帝王集中</a:t>
            </a:r>
          </a:p>
          <a:p>
            <a:pPr indent="133350" algn="just">
              <a:lnSpc>
                <a:spcPct val="125000"/>
              </a:lnSpc>
              <a:spcAft>
                <a:spcPts val="0"/>
              </a:spcAft>
            </a:pPr>
            <a:r>
              <a:rPr lang="en-US" altLang="zh-CN" sz="2000" b="1" kern="100" dirty="0">
                <a:latin typeface="+mn-ea"/>
              </a:rPr>
              <a:t>  C</a:t>
            </a:r>
            <a:r>
              <a:rPr lang="zh-CN" altLang="zh-CN" sz="2000" b="1" kern="100" dirty="0">
                <a:latin typeface="+mn-ea"/>
              </a:rPr>
              <a:t>．设立了锦衣卫、东厂</a:t>
            </a:r>
            <a:r>
              <a:rPr lang="en-US" altLang="zh-CN" sz="2000" b="1" kern="100" dirty="0">
                <a:latin typeface="+mn-ea"/>
              </a:rPr>
              <a:t>  </a:t>
            </a:r>
            <a:r>
              <a:rPr lang="zh-CN" altLang="zh-CN" sz="2000" b="1" kern="100" dirty="0">
                <a:latin typeface="+mn-ea"/>
              </a:rPr>
              <a:t>　 </a:t>
            </a:r>
            <a:r>
              <a:rPr lang="en-US" altLang="zh-CN" sz="2000" b="1" kern="100" smtClean="0">
                <a:latin typeface="+mn-ea"/>
              </a:rPr>
              <a:t>   D</a:t>
            </a:r>
            <a:r>
              <a:rPr lang="zh-CN" altLang="zh-CN" sz="2000" b="1" kern="100" dirty="0">
                <a:latin typeface="+mn-ea"/>
              </a:rPr>
              <a:t>．中央对地方的管理日益加强</a:t>
            </a:r>
          </a:p>
          <a:p>
            <a:pPr algn="just">
              <a:lnSpc>
                <a:spcPct val="125000"/>
              </a:lnSpc>
              <a:spcAft>
                <a:spcPts val="0"/>
              </a:spcAft>
            </a:pPr>
            <a:r>
              <a:rPr lang="en-US" altLang="zh-CN" sz="2000" b="1" kern="100" dirty="0">
                <a:latin typeface="+mn-ea"/>
              </a:rPr>
              <a:t>2</a:t>
            </a:r>
            <a:r>
              <a:rPr lang="zh-CN" altLang="zh-CN" sz="2000" b="1" kern="100" dirty="0">
                <a:latin typeface="+mn-ea"/>
              </a:rPr>
              <a:t>．济南市有一条按察司街，结合所学知识推测，这条街道名字的出现应该不会早于</a:t>
            </a:r>
          </a:p>
          <a:p>
            <a:pPr indent="266700" algn="just">
              <a:lnSpc>
                <a:spcPct val="125000"/>
              </a:lnSpc>
              <a:spcAft>
                <a:spcPts val="0"/>
              </a:spcAft>
            </a:pPr>
            <a:r>
              <a:rPr lang="en-US" altLang="zh-CN" sz="2000" b="1" kern="100" dirty="0" smtClean="0">
                <a:latin typeface="+mn-ea"/>
              </a:rPr>
              <a:t> A</a:t>
            </a:r>
            <a:r>
              <a:rPr lang="zh-CN" altLang="zh-CN" sz="2000" b="1" kern="100" dirty="0">
                <a:latin typeface="+mn-ea"/>
              </a:rPr>
              <a:t>．秦朝</a:t>
            </a:r>
            <a:r>
              <a:rPr lang="en-US" altLang="zh-CN" sz="2000" b="1" kern="100" dirty="0">
                <a:latin typeface="+mn-ea"/>
              </a:rPr>
              <a:t>     B</a:t>
            </a:r>
            <a:r>
              <a:rPr lang="zh-CN" altLang="zh-CN" sz="2000" b="1" kern="100" dirty="0">
                <a:latin typeface="+mn-ea"/>
              </a:rPr>
              <a:t>．唐朝</a:t>
            </a:r>
            <a:r>
              <a:rPr lang="en-US" altLang="zh-CN" sz="2000" b="1" kern="100" dirty="0">
                <a:latin typeface="+mn-ea"/>
              </a:rPr>
              <a:t>     C</a:t>
            </a:r>
            <a:r>
              <a:rPr lang="zh-CN" altLang="zh-CN" sz="2000" b="1" kern="100" dirty="0">
                <a:latin typeface="+mn-ea"/>
              </a:rPr>
              <a:t>．明朝</a:t>
            </a:r>
            <a:r>
              <a:rPr lang="en-US" altLang="zh-CN" sz="2000" b="1" kern="100" dirty="0">
                <a:latin typeface="+mn-ea"/>
              </a:rPr>
              <a:t>    D</a:t>
            </a:r>
            <a:r>
              <a:rPr lang="zh-CN" altLang="zh-CN" sz="2000" b="1" kern="100" dirty="0">
                <a:latin typeface="+mn-ea"/>
              </a:rPr>
              <a:t>．清朝</a:t>
            </a:r>
          </a:p>
          <a:p>
            <a:pPr algn="just">
              <a:lnSpc>
                <a:spcPct val="125000"/>
              </a:lnSpc>
              <a:spcAft>
                <a:spcPts val="0"/>
              </a:spcAft>
            </a:pPr>
            <a:r>
              <a:rPr lang="en-US" altLang="zh-CN" sz="2000" b="1" kern="100" dirty="0">
                <a:latin typeface="+mn-ea"/>
              </a:rPr>
              <a:t>3</a:t>
            </a:r>
            <a:r>
              <a:rPr lang="zh-CN" altLang="zh-CN" sz="2000" b="1" kern="100" dirty="0">
                <a:latin typeface="+mn-ea"/>
              </a:rPr>
              <a:t>．“读书人，最不齐，烂时文，烂如泥。国家本为求才计，谁知道，变做了欺人技。三句承题，两句破题，摆尾摇头，便道是圣门高弟。……就教他骗得高官，也是百姓朝廷的晦气。”这段材料主要讽刺批判了</a:t>
            </a:r>
          </a:p>
          <a:p>
            <a:pPr indent="266700" algn="just">
              <a:lnSpc>
                <a:spcPct val="125000"/>
              </a:lnSpc>
              <a:spcAft>
                <a:spcPts val="0"/>
              </a:spcAft>
            </a:pPr>
            <a:r>
              <a:rPr lang="en-US" altLang="zh-CN" sz="2000" b="1" kern="100" dirty="0" smtClean="0">
                <a:latin typeface="+mn-ea"/>
              </a:rPr>
              <a:t> A</a:t>
            </a:r>
            <a:r>
              <a:rPr lang="zh-CN" altLang="zh-CN" sz="2000" b="1" kern="100" dirty="0">
                <a:latin typeface="+mn-ea"/>
              </a:rPr>
              <a:t>．焚书坑儒</a:t>
            </a:r>
            <a:r>
              <a:rPr lang="en-US" altLang="zh-CN" sz="2000" b="1" kern="100" dirty="0">
                <a:latin typeface="+mn-ea"/>
              </a:rPr>
              <a:t>     B</a:t>
            </a:r>
            <a:r>
              <a:rPr lang="zh-CN" altLang="zh-CN" sz="2000" b="1" kern="100" dirty="0">
                <a:latin typeface="+mn-ea"/>
              </a:rPr>
              <a:t>．罢黜百家，独尊儒术</a:t>
            </a:r>
            <a:r>
              <a:rPr lang="en-US" altLang="zh-CN" sz="2000" b="1" kern="100" dirty="0">
                <a:latin typeface="+mn-ea"/>
              </a:rPr>
              <a:t>     C</a:t>
            </a:r>
            <a:r>
              <a:rPr lang="zh-CN" altLang="zh-CN" sz="2000" b="1" kern="100" dirty="0">
                <a:latin typeface="+mn-ea"/>
              </a:rPr>
              <a:t>．明朝八股取士</a:t>
            </a:r>
            <a:r>
              <a:rPr lang="en-US" altLang="zh-CN" sz="2000" b="1" kern="100" dirty="0">
                <a:latin typeface="+mn-ea"/>
              </a:rPr>
              <a:t>    D</a:t>
            </a:r>
            <a:r>
              <a:rPr lang="zh-CN" altLang="zh-CN" sz="2000" b="1" kern="100" dirty="0">
                <a:latin typeface="+mn-ea"/>
              </a:rPr>
              <a:t>．清代的文字狱</a:t>
            </a:r>
          </a:p>
          <a:p>
            <a:pPr algn="just">
              <a:lnSpc>
                <a:spcPct val="125000"/>
              </a:lnSpc>
              <a:spcAft>
                <a:spcPts val="0"/>
              </a:spcAft>
            </a:pPr>
            <a:r>
              <a:rPr lang="en-US" altLang="zh-CN" sz="2000" b="1" kern="100" dirty="0">
                <a:latin typeface="+mn-ea"/>
              </a:rPr>
              <a:t>4</a:t>
            </a:r>
            <a:r>
              <a:rPr lang="zh-CN" altLang="zh-CN" sz="2000" b="1" kern="100" dirty="0" smtClean="0">
                <a:latin typeface="+mn-ea"/>
              </a:rPr>
              <a:t>．如果</a:t>
            </a:r>
            <a:r>
              <a:rPr lang="zh-CN" altLang="zh-CN" sz="2000" b="1" kern="100" dirty="0">
                <a:latin typeface="+mn-ea"/>
              </a:rPr>
              <a:t>你生活在明朝，下列作物中你能吃到的是</a:t>
            </a:r>
          </a:p>
          <a:p>
            <a:pPr indent="266700" algn="just">
              <a:lnSpc>
                <a:spcPct val="125000"/>
              </a:lnSpc>
              <a:spcAft>
                <a:spcPts val="0"/>
              </a:spcAft>
            </a:pPr>
            <a:r>
              <a:rPr lang="en-US" altLang="zh-CN" sz="2000" b="1" kern="100" dirty="0" smtClean="0">
                <a:latin typeface="+mn-ea"/>
              </a:rPr>
              <a:t> </a:t>
            </a:r>
            <a:r>
              <a:rPr lang="zh-CN" altLang="zh-CN" sz="2000" b="1" kern="100" dirty="0" smtClean="0">
                <a:latin typeface="+mn-ea"/>
              </a:rPr>
              <a:t>①</a:t>
            </a:r>
            <a:r>
              <a:rPr lang="zh-CN" altLang="zh-CN" sz="2000" b="1" kern="100" dirty="0">
                <a:latin typeface="+mn-ea"/>
              </a:rPr>
              <a:t>玉米</a:t>
            </a:r>
            <a:r>
              <a:rPr lang="en-US" altLang="zh-CN" sz="2000" b="1" kern="100" dirty="0">
                <a:latin typeface="+mn-ea"/>
              </a:rPr>
              <a:t>     </a:t>
            </a:r>
            <a:r>
              <a:rPr lang="zh-CN" altLang="zh-CN" sz="2000" b="1" kern="100" dirty="0">
                <a:latin typeface="+mn-ea"/>
              </a:rPr>
              <a:t>②甘薯</a:t>
            </a:r>
            <a:r>
              <a:rPr lang="en-US" altLang="zh-CN" sz="2000" b="1" kern="100" dirty="0">
                <a:latin typeface="+mn-ea"/>
              </a:rPr>
              <a:t>     </a:t>
            </a:r>
            <a:r>
              <a:rPr lang="zh-CN" altLang="zh-CN" sz="2000" b="1" kern="100" dirty="0">
                <a:latin typeface="+mn-ea"/>
              </a:rPr>
              <a:t>③占城稻</a:t>
            </a:r>
            <a:r>
              <a:rPr lang="en-US" altLang="zh-CN" sz="2000" b="1" kern="100" dirty="0">
                <a:latin typeface="+mn-ea"/>
              </a:rPr>
              <a:t>     </a:t>
            </a:r>
            <a:r>
              <a:rPr lang="zh-CN" altLang="zh-CN" sz="2000" b="1" kern="100" dirty="0">
                <a:latin typeface="+mn-ea"/>
              </a:rPr>
              <a:t>④马铃薯</a:t>
            </a:r>
          </a:p>
          <a:p>
            <a:pPr indent="266700" algn="just">
              <a:lnSpc>
                <a:spcPct val="125000"/>
              </a:lnSpc>
              <a:spcAft>
                <a:spcPts val="0"/>
              </a:spcAft>
            </a:pPr>
            <a:r>
              <a:rPr lang="en-US" altLang="zh-CN" sz="2000" b="1" kern="100" dirty="0" smtClean="0">
                <a:latin typeface="+mn-ea"/>
              </a:rPr>
              <a:t> A</a:t>
            </a:r>
            <a:r>
              <a:rPr lang="en-US" altLang="zh-CN" sz="2000" b="1" kern="100" dirty="0">
                <a:latin typeface="+mn-ea"/>
              </a:rPr>
              <a:t>.</a:t>
            </a:r>
            <a:r>
              <a:rPr lang="zh-CN" altLang="zh-CN" sz="2000" b="1" kern="100" dirty="0">
                <a:latin typeface="+mn-ea"/>
              </a:rPr>
              <a:t>①</a:t>
            </a:r>
            <a:r>
              <a:rPr lang="en-US" altLang="zh-CN" sz="2000" b="1" kern="100" dirty="0">
                <a:latin typeface="+mn-ea"/>
              </a:rPr>
              <a:t>          B.</a:t>
            </a:r>
            <a:r>
              <a:rPr lang="zh-CN" altLang="zh-CN" sz="2000" b="1" kern="100" dirty="0">
                <a:latin typeface="+mn-ea"/>
              </a:rPr>
              <a:t>①②</a:t>
            </a:r>
            <a:r>
              <a:rPr lang="en-US" altLang="zh-CN" sz="2000" b="1" kern="100" dirty="0">
                <a:latin typeface="+mn-ea"/>
              </a:rPr>
              <a:t>          C.</a:t>
            </a:r>
            <a:r>
              <a:rPr lang="zh-CN" altLang="zh-CN" sz="2000" b="1" kern="100" dirty="0">
                <a:latin typeface="+mn-ea"/>
              </a:rPr>
              <a:t>①②③</a:t>
            </a:r>
            <a:r>
              <a:rPr lang="en-US" altLang="zh-CN" sz="2000" b="1" kern="100" dirty="0">
                <a:latin typeface="+mn-ea"/>
              </a:rPr>
              <a:t>        D.</a:t>
            </a:r>
            <a:r>
              <a:rPr lang="zh-CN" altLang="zh-CN" sz="2000" b="1" kern="100" dirty="0">
                <a:latin typeface="+mn-ea"/>
              </a:rPr>
              <a:t>①②③</a:t>
            </a:r>
            <a:r>
              <a:rPr lang="zh-CN" altLang="zh-CN" sz="2000" b="1" kern="100" dirty="0" smtClean="0">
                <a:latin typeface="+mn-ea"/>
              </a:rPr>
              <a:t>④</a:t>
            </a:r>
            <a:endParaRPr lang="zh-CN" altLang="zh-CN" sz="2000" b="1" kern="100" dirty="0">
              <a:latin typeface="+mn-ea"/>
            </a:endParaRPr>
          </a:p>
        </p:txBody>
      </p:sp>
      <p:sp>
        <p:nvSpPr>
          <p:cNvPr id="5" name="副标题 2"/>
          <p:cNvSpPr txBox="1">
            <a:spLocks/>
          </p:cNvSpPr>
          <p:nvPr/>
        </p:nvSpPr>
        <p:spPr>
          <a:xfrm>
            <a:off x="284085" y="263595"/>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rPr>
              <a:t>3</a:t>
            </a:r>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分钟完成下面的选择题</a:t>
            </a:r>
            <a:endParaRPr lang="zh-CN" altLang="en-US" sz="20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7" name="矩形 6"/>
          <p:cNvSpPr/>
          <p:nvPr/>
        </p:nvSpPr>
        <p:spPr>
          <a:xfrm>
            <a:off x="8304441" y="1738118"/>
            <a:ext cx="877163" cy="784830"/>
          </a:xfrm>
          <a:prstGeom prst="rect">
            <a:avLst/>
          </a:prstGeom>
        </p:spPr>
        <p:txBody>
          <a:bodyPr wrap="non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a:t>
            </a:r>
            <a:r>
              <a:rPr lang="en-US" altLang="zh-CN" sz="3600" kern="100" dirty="0" smtClean="0">
                <a:solidFill>
                  <a:srgbClr val="0000FF"/>
                </a:solidFill>
                <a:latin typeface="黑体" panose="02010609060101010101" pitchFamily="49" charset="-122"/>
                <a:ea typeface="黑体" panose="02010609060101010101" pitchFamily="49" charset="-122"/>
              </a:rPr>
              <a:t>B </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8" name="矩形 7"/>
          <p:cNvSpPr/>
          <p:nvPr/>
        </p:nvSpPr>
        <p:spPr>
          <a:xfrm>
            <a:off x="9879024" y="2918848"/>
            <a:ext cx="661994"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9" name="矩形 8"/>
          <p:cNvSpPr/>
          <p:nvPr/>
        </p:nvSpPr>
        <p:spPr>
          <a:xfrm>
            <a:off x="1415379" y="4383664"/>
            <a:ext cx="1025979"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10" name="矩形 9"/>
          <p:cNvSpPr/>
          <p:nvPr/>
        </p:nvSpPr>
        <p:spPr>
          <a:xfrm>
            <a:off x="7283520" y="5404595"/>
            <a:ext cx="661993"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D</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777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290">
                                          <p:stCondLst>
                                            <p:cond delay="0"/>
                                          </p:stCondLst>
                                        </p:cTn>
                                        <p:tgtEl>
                                          <p:spTgt spid="8"/>
                                        </p:tgtEl>
                                      </p:cBhvr>
                                    </p:animEffect>
                                    <p:anim calcmode="lin" valueType="num">
                                      <p:cBhvr>
                                        <p:cTn id="26"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31" dur="13">
                                          <p:stCondLst>
                                            <p:cond delay="325"/>
                                          </p:stCondLst>
                                        </p:cTn>
                                        <p:tgtEl>
                                          <p:spTgt spid="8"/>
                                        </p:tgtEl>
                                      </p:cBhvr>
                                      <p:to x="100000" y="60000"/>
                                    </p:animScale>
                                    <p:animScale>
                                      <p:cBhvr>
                                        <p:cTn id="32" dur="83" decel="50000">
                                          <p:stCondLst>
                                            <p:cond delay="338"/>
                                          </p:stCondLst>
                                        </p:cTn>
                                        <p:tgtEl>
                                          <p:spTgt spid="8"/>
                                        </p:tgtEl>
                                      </p:cBhvr>
                                      <p:to x="100000" y="100000"/>
                                    </p:animScale>
                                    <p:animScale>
                                      <p:cBhvr>
                                        <p:cTn id="33" dur="13">
                                          <p:stCondLst>
                                            <p:cond delay="656"/>
                                          </p:stCondLst>
                                        </p:cTn>
                                        <p:tgtEl>
                                          <p:spTgt spid="8"/>
                                        </p:tgtEl>
                                      </p:cBhvr>
                                      <p:to x="100000" y="80000"/>
                                    </p:animScale>
                                    <p:animScale>
                                      <p:cBhvr>
                                        <p:cTn id="34" dur="83" decel="50000">
                                          <p:stCondLst>
                                            <p:cond delay="669"/>
                                          </p:stCondLst>
                                        </p:cTn>
                                        <p:tgtEl>
                                          <p:spTgt spid="8"/>
                                        </p:tgtEl>
                                      </p:cBhvr>
                                      <p:to x="100000" y="100000"/>
                                    </p:animScale>
                                    <p:animScale>
                                      <p:cBhvr>
                                        <p:cTn id="35" dur="13">
                                          <p:stCondLst>
                                            <p:cond delay="821"/>
                                          </p:stCondLst>
                                        </p:cTn>
                                        <p:tgtEl>
                                          <p:spTgt spid="8"/>
                                        </p:tgtEl>
                                      </p:cBhvr>
                                      <p:to x="100000" y="90000"/>
                                    </p:animScale>
                                    <p:animScale>
                                      <p:cBhvr>
                                        <p:cTn id="36" dur="83" decel="50000">
                                          <p:stCondLst>
                                            <p:cond delay="834"/>
                                          </p:stCondLst>
                                        </p:cTn>
                                        <p:tgtEl>
                                          <p:spTgt spid="8"/>
                                        </p:tgtEl>
                                      </p:cBhvr>
                                      <p:to x="100000" y="100000"/>
                                    </p:animScale>
                                    <p:animScale>
                                      <p:cBhvr>
                                        <p:cTn id="37" dur="13">
                                          <p:stCondLst>
                                            <p:cond delay="904"/>
                                          </p:stCondLst>
                                        </p:cTn>
                                        <p:tgtEl>
                                          <p:spTgt spid="8"/>
                                        </p:tgtEl>
                                      </p:cBhvr>
                                      <p:to x="100000" y="95000"/>
                                    </p:animScale>
                                    <p:animScale>
                                      <p:cBhvr>
                                        <p:cTn id="38" dur="83" decel="50000">
                                          <p:stCondLst>
                                            <p:cond delay="917"/>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290">
                                          <p:stCondLst>
                                            <p:cond delay="0"/>
                                          </p:stCondLst>
                                        </p:cTn>
                                        <p:tgtEl>
                                          <p:spTgt spid="9"/>
                                        </p:tgtEl>
                                      </p:cBhvr>
                                    </p:animEffect>
                                    <p:anim calcmode="lin" valueType="num">
                                      <p:cBhvr>
                                        <p:cTn id="44"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49" dur="13">
                                          <p:stCondLst>
                                            <p:cond delay="325"/>
                                          </p:stCondLst>
                                        </p:cTn>
                                        <p:tgtEl>
                                          <p:spTgt spid="9"/>
                                        </p:tgtEl>
                                      </p:cBhvr>
                                      <p:to x="100000" y="60000"/>
                                    </p:animScale>
                                    <p:animScale>
                                      <p:cBhvr>
                                        <p:cTn id="50" dur="83" decel="50000">
                                          <p:stCondLst>
                                            <p:cond delay="338"/>
                                          </p:stCondLst>
                                        </p:cTn>
                                        <p:tgtEl>
                                          <p:spTgt spid="9"/>
                                        </p:tgtEl>
                                      </p:cBhvr>
                                      <p:to x="100000" y="100000"/>
                                    </p:animScale>
                                    <p:animScale>
                                      <p:cBhvr>
                                        <p:cTn id="51" dur="13">
                                          <p:stCondLst>
                                            <p:cond delay="656"/>
                                          </p:stCondLst>
                                        </p:cTn>
                                        <p:tgtEl>
                                          <p:spTgt spid="9"/>
                                        </p:tgtEl>
                                      </p:cBhvr>
                                      <p:to x="100000" y="80000"/>
                                    </p:animScale>
                                    <p:animScale>
                                      <p:cBhvr>
                                        <p:cTn id="52" dur="83" decel="50000">
                                          <p:stCondLst>
                                            <p:cond delay="669"/>
                                          </p:stCondLst>
                                        </p:cTn>
                                        <p:tgtEl>
                                          <p:spTgt spid="9"/>
                                        </p:tgtEl>
                                      </p:cBhvr>
                                      <p:to x="100000" y="100000"/>
                                    </p:animScale>
                                    <p:animScale>
                                      <p:cBhvr>
                                        <p:cTn id="53" dur="13">
                                          <p:stCondLst>
                                            <p:cond delay="821"/>
                                          </p:stCondLst>
                                        </p:cTn>
                                        <p:tgtEl>
                                          <p:spTgt spid="9"/>
                                        </p:tgtEl>
                                      </p:cBhvr>
                                      <p:to x="100000" y="90000"/>
                                    </p:animScale>
                                    <p:animScale>
                                      <p:cBhvr>
                                        <p:cTn id="54" dur="83" decel="50000">
                                          <p:stCondLst>
                                            <p:cond delay="834"/>
                                          </p:stCondLst>
                                        </p:cTn>
                                        <p:tgtEl>
                                          <p:spTgt spid="9"/>
                                        </p:tgtEl>
                                      </p:cBhvr>
                                      <p:to x="100000" y="100000"/>
                                    </p:animScale>
                                    <p:animScale>
                                      <p:cBhvr>
                                        <p:cTn id="55" dur="13">
                                          <p:stCondLst>
                                            <p:cond delay="904"/>
                                          </p:stCondLst>
                                        </p:cTn>
                                        <p:tgtEl>
                                          <p:spTgt spid="9"/>
                                        </p:tgtEl>
                                      </p:cBhvr>
                                      <p:to x="100000" y="95000"/>
                                    </p:animScale>
                                    <p:animScale>
                                      <p:cBhvr>
                                        <p:cTn id="56" dur="83" decel="50000">
                                          <p:stCondLst>
                                            <p:cond delay="917"/>
                                          </p:stCondLst>
                                        </p:cTn>
                                        <p:tgtEl>
                                          <p:spTgt spid="9"/>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290">
                                          <p:stCondLst>
                                            <p:cond delay="0"/>
                                          </p:stCondLst>
                                        </p:cTn>
                                        <p:tgtEl>
                                          <p:spTgt spid="10"/>
                                        </p:tgtEl>
                                      </p:cBhvr>
                                    </p:animEffect>
                                    <p:anim calcmode="lin" valueType="num">
                                      <p:cBhvr>
                                        <p:cTn id="62"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65"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66"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67" dur="13">
                                          <p:stCondLst>
                                            <p:cond delay="325"/>
                                          </p:stCondLst>
                                        </p:cTn>
                                        <p:tgtEl>
                                          <p:spTgt spid="10"/>
                                        </p:tgtEl>
                                      </p:cBhvr>
                                      <p:to x="100000" y="60000"/>
                                    </p:animScale>
                                    <p:animScale>
                                      <p:cBhvr>
                                        <p:cTn id="68" dur="83" decel="50000">
                                          <p:stCondLst>
                                            <p:cond delay="338"/>
                                          </p:stCondLst>
                                        </p:cTn>
                                        <p:tgtEl>
                                          <p:spTgt spid="10"/>
                                        </p:tgtEl>
                                      </p:cBhvr>
                                      <p:to x="100000" y="100000"/>
                                    </p:animScale>
                                    <p:animScale>
                                      <p:cBhvr>
                                        <p:cTn id="69" dur="13">
                                          <p:stCondLst>
                                            <p:cond delay="656"/>
                                          </p:stCondLst>
                                        </p:cTn>
                                        <p:tgtEl>
                                          <p:spTgt spid="10"/>
                                        </p:tgtEl>
                                      </p:cBhvr>
                                      <p:to x="100000" y="80000"/>
                                    </p:animScale>
                                    <p:animScale>
                                      <p:cBhvr>
                                        <p:cTn id="70" dur="83" decel="50000">
                                          <p:stCondLst>
                                            <p:cond delay="669"/>
                                          </p:stCondLst>
                                        </p:cTn>
                                        <p:tgtEl>
                                          <p:spTgt spid="10"/>
                                        </p:tgtEl>
                                      </p:cBhvr>
                                      <p:to x="100000" y="100000"/>
                                    </p:animScale>
                                    <p:animScale>
                                      <p:cBhvr>
                                        <p:cTn id="71" dur="13">
                                          <p:stCondLst>
                                            <p:cond delay="821"/>
                                          </p:stCondLst>
                                        </p:cTn>
                                        <p:tgtEl>
                                          <p:spTgt spid="10"/>
                                        </p:tgtEl>
                                      </p:cBhvr>
                                      <p:to x="100000" y="90000"/>
                                    </p:animScale>
                                    <p:animScale>
                                      <p:cBhvr>
                                        <p:cTn id="72" dur="83" decel="50000">
                                          <p:stCondLst>
                                            <p:cond delay="834"/>
                                          </p:stCondLst>
                                        </p:cTn>
                                        <p:tgtEl>
                                          <p:spTgt spid="10"/>
                                        </p:tgtEl>
                                      </p:cBhvr>
                                      <p:to x="100000" y="100000"/>
                                    </p:animScale>
                                    <p:animScale>
                                      <p:cBhvr>
                                        <p:cTn id="73" dur="13">
                                          <p:stCondLst>
                                            <p:cond delay="904"/>
                                          </p:stCondLst>
                                        </p:cTn>
                                        <p:tgtEl>
                                          <p:spTgt spid="10"/>
                                        </p:tgtEl>
                                      </p:cBhvr>
                                      <p:to x="100000" y="95000"/>
                                    </p:animScale>
                                    <p:animScale>
                                      <p:cBhvr>
                                        <p:cTn id="74"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1" y="342008"/>
            <a:ext cx="11496583" cy="6093976"/>
          </a:xfrm>
          <a:prstGeom prst="rect">
            <a:avLst/>
          </a:prstGeom>
        </p:spPr>
        <p:txBody>
          <a:bodyPr wrap="square">
            <a:spAutoFit/>
          </a:bodyPr>
          <a:lstStyle/>
          <a:p>
            <a:pPr algn="just">
              <a:lnSpc>
                <a:spcPct val="125000"/>
              </a:lnSpc>
              <a:spcAft>
                <a:spcPts val="0"/>
              </a:spcAft>
            </a:pPr>
            <a:r>
              <a:rPr lang="en-US" altLang="zh-CN" sz="2400" b="1" kern="100" dirty="0">
                <a:latin typeface="+mn-ea"/>
              </a:rPr>
              <a:t>5</a:t>
            </a:r>
            <a:r>
              <a:rPr lang="zh-CN" altLang="zh-CN" sz="2400" b="1" kern="100" dirty="0">
                <a:latin typeface="+mn-ea"/>
              </a:rPr>
              <a:t>．“北京王麻子剪刀”是享誉海内外几百年的中华老字号，其生产技术曾在“</a:t>
            </a:r>
            <a:r>
              <a:rPr lang="en-US" altLang="zh-CN" sz="2400" b="1" kern="100" dirty="0">
                <a:latin typeface="+mn-ea"/>
              </a:rPr>
              <a:t>17</a:t>
            </a:r>
            <a:r>
              <a:rPr lang="zh-CN" altLang="zh-CN" sz="2400" b="1" kern="100" dirty="0">
                <a:latin typeface="+mn-ea"/>
              </a:rPr>
              <a:t>世纪工艺百科全书”中被详细描述，该书应是</a:t>
            </a:r>
          </a:p>
          <a:p>
            <a:pPr indent="266700" algn="just">
              <a:lnSpc>
                <a:spcPct val="125000"/>
              </a:lnSpc>
              <a:spcAft>
                <a:spcPts val="0"/>
              </a:spcAft>
            </a:pPr>
            <a:r>
              <a:rPr lang="en-US" altLang="zh-CN" sz="2400" b="1" kern="100" dirty="0" smtClean="0">
                <a:latin typeface="+mn-ea"/>
              </a:rPr>
              <a:t> A</a:t>
            </a:r>
            <a:r>
              <a:rPr lang="zh-CN" altLang="zh-CN" sz="2400" b="1" kern="100" dirty="0">
                <a:latin typeface="+mn-ea"/>
              </a:rPr>
              <a:t>．《本草纲目》</a:t>
            </a:r>
            <a:r>
              <a:rPr lang="en-US" altLang="zh-CN" sz="2400" b="1" kern="100" dirty="0">
                <a:latin typeface="+mn-ea"/>
              </a:rPr>
              <a:t>     </a:t>
            </a:r>
            <a:r>
              <a:rPr lang="en-US" altLang="zh-CN" sz="2400" b="1" kern="100" dirty="0" smtClean="0">
                <a:latin typeface="+mn-ea"/>
              </a:rPr>
              <a:t>B</a:t>
            </a:r>
            <a:r>
              <a:rPr lang="en-US" altLang="zh-CN" sz="2400" b="1" kern="100" dirty="0">
                <a:latin typeface="+mn-ea"/>
              </a:rPr>
              <a:t>. </a:t>
            </a:r>
            <a:r>
              <a:rPr lang="zh-CN" altLang="zh-CN" sz="2400" b="1" kern="100" dirty="0">
                <a:latin typeface="+mn-ea"/>
              </a:rPr>
              <a:t>《天工开物》</a:t>
            </a:r>
            <a:r>
              <a:rPr lang="en-US" altLang="zh-CN" sz="2400" b="1" kern="100" dirty="0">
                <a:latin typeface="+mn-ea"/>
              </a:rPr>
              <a:t>    </a:t>
            </a:r>
            <a:r>
              <a:rPr lang="en-US" altLang="zh-CN" sz="2400" b="1" kern="100" dirty="0" smtClean="0">
                <a:latin typeface="+mn-ea"/>
              </a:rPr>
              <a:t>C</a:t>
            </a:r>
            <a:r>
              <a:rPr lang="en-US" altLang="zh-CN" sz="2400" b="1" kern="100" dirty="0">
                <a:latin typeface="+mn-ea"/>
              </a:rPr>
              <a:t>. </a:t>
            </a:r>
            <a:r>
              <a:rPr lang="zh-CN" altLang="zh-CN" sz="2400" b="1" kern="100" dirty="0">
                <a:latin typeface="+mn-ea"/>
              </a:rPr>
              <a:t>《农政全书》</a:t>
            </a:r>
            <a:r>
              <a:rPr lang="en-US" altLang="zh-CN" sz="2400" b="1" kern="100" dirty="0">
                <a:latin typeface="+mn-ea"/>
              </a:rPr>
              <a:t> </a:t>
            </a:r>
            <a:r>
              <a:rPr lang="en-US" altLang="zh-CN" sz="2400" b="1" kern="100" dirty="0" smtClean="0">
                <a:latin typeface="+mn-ea"/>
              </a:rPr>
              <a:t>D</a:t>
            </a:r>
            <a:r>
              <a:rPr lang="en-US" altLang="zh-CN" sz="2400" b="1" kern="100" dirty="0">
                <a:latin typeface="+mn-ea"/>
              </a:rPr>
              <a:t>. </a:t>
            </a:r>
            <a:r>
              <a:rPr lang="zh-CN" altLang="zh-CN" sz="2400" b="1" kern="100" dirty="0">
                <a:latin typeface="+mn-ea"/>
              </a:rPr>
              <a:t>《几何原本》</a:t>
            </a:r>
          </a:p>
          <a:p>
            <a:pPr algn="just">
              <a:lnSpc>
                <a:spcPct val="125000"/>
              </a:lnSpc>
              <a:spcAft>
                <a:spcPts val="0"/>
              </a:spcAft>
            </a:pPr>
            <a:r>
              <a:rPr lang="en-US" altLang="zh-CN" sz="2400" b="1" kern="100" dirty="0">
                <a:latin typeface="+mn-ea"/>
              </a:rPr>
              <a:t>6</a:t>
            </a:r>
            <a:r>
              <a:rPr lang="zh-CN" altLang="zh-CN" sz="2400" b="1" kern="100" dirty="0">
                <a:latin typeface="+mn-ea"/>
              </a:rPr>
              <a:t>．下列关于李自成起义，说法不正确的是</a:t>
            </a:r>
          </a:p>
          <a:p>
            <a:pPr indent="266700" algn="just">
              <a:lnSpc>
                <a:spcPct val="125000"/>
              </a:lnSpc>
              <a:spcAft>
                <a:spcPts val="0"/>
              </a:spcAft>
            </a:pPr>
            <a:r>
              <a:rPr lang="en-US" altLang="zh-CN" sz="2400" b="1" kern="100" dirty="0" smtClean="0">
                <a:latin typeface="+mn-ea"/>
              </a:rPr>
              <a:t> A</a:t>
            </a:r>
            <a:r>
              <a:rPr lang="en-US" altLang="zh-CN" sz="2400" b="1" kern="100" dirty="0">
                <a:latin typeface="+mn-ea"/>
              </a:rPr>
              <a:t>.</a:t>
            </a:r>
            <a:r>
              <a:rPr lang="zh-CN" altLang="zh-CN" sz="2400" b="1" kern="100" dirty="0">
                <a:latin typeface="+mn-ea"/>
              </a:rPr>
              <a:t>李自成起义爆发的根本原因是陕西北部连年大旱</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smtClean="0">
                <a:latin typeface="+mn-ea"/>
              </a:rPr>
              <a:t> B</a:t>
            </a:r>
            <a:r>
              <a:rPr lang="en-US" altLang="zh-CN" sz="2400" b="1" kern="100" dirty="0">
                <a:latin typeface="+mn-ea"/>
              </a:rPr>
              <a:t>.</a:t>
            </a:r>
            <a:r>
              <a:rPr lang="zh-CN" altLang="zh-CN" sz="2400" b="1" kern="100" dirty="0">
                <a:latin typeface="+mn-ea"/>
              </a:rPr>
              <a:t>李自成起义军进入中原后，提出“均田免赋”的口号</a:t>
            </a:r>
          </a:p>
          <a:p>
            <a:pPr indent="266700" algn="just">
              <a:lnSpc>
                <a:spcPct val="125000"/>
              </a:lnSpc>
              <a:spcAft>
                <a:spcPts val="0"/>
              </a:spcAft>
            </a:pPr>
            <a:r>
              <a:rPr lang="en-US" altLang="zh-CN" sz="2400" b="1" kern="100" dirty="0" smtClean="0">
                <a:latin typeface="+mn-ea"/>
              </a:rPr>
              <a:t> C</a:t>
            </a:r>
            <a:r>
              <a:rPr lang="en-US" altLang="zh-CN" sz="2400" b="1" kern="100" dirty="0">
                <a:latin typeface="+mn-ea"/>
              </a:rPr>
              <a:t>.</a:t>
            </a:r>
            <a:r>
              <a:rPr lang="zh-CN" altLang="zh-CN" sz="2400" b="1" kern="100" dirty="0">
                <a:latin typeface="+mn-ea"/>
              </a:rPr>
              <a:t>李自成起义军攻入西安，建立政权，国号大顺</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smtClean="0">
                <a:latin typeface="+mn-ea"/>
              </a:rPr>
              <a:t> D</a:t>
            </a:r>
            <a:r>
              <a:rPr lang="en-US" altLang="zh-CN" sz="2400" b="1" kern="100" dirty="0">
                <a:latin typeface="+mn-ea"/>
              </a:rPr>
              <a:t>.</a:t>
            </a:r>
            <a:r>
              <a:rPr lang="zh-CN" altLang="zh-CN" sz="2400" b="1" kern="100" dirty="0">
                <a:latin typeface="+mn-ea"/>
              </a:rPr>
              <a:t>李自成起义推翻明朝</a:t>
            </a:r>
          </a:p>
          <a:p>
            <a:pPr algn="just">
              <a:lnSpc>
                <a:spcPct val="125000"/>
              </a:lnSpc>
              <a:spcAft>
                <a:spcPts val="0"/>
              </a:spcAft>
            </a:pPr>
            <a:r>
              <a:rPr lang="en-US" altLang="zh-CN" sz="2400" b="1" kern="100" dirty="0">
                <a:latin typeface="+mn-ea"/>
              </a:rPr>
              <a:t>7</a:t>
            </a:r>
            <a:r>
              <a:rPr lang="zh-CN" altLang="zh-CN" sz="2400" b="1" kern="100" dirty="0">
                <a:latin typeface="+mn-ea"/>
              </a:rPr>
              <a:t>．清朝经济下列关于清朝前期社会经济的发展，不正确的是</a:t>
            </a:r>
          </a:p>
          <a:p>
            <a:pPr indent="266700" algn="just">
              <a:lnSpc>
                <a:spcPct val="125000"/>
              </a:lnSpc>
              <a:spcAft>
                <a:spcPts val="0"/>
              </a:spcAft>
            </a:pPr>
            <a:r>
              <a:rPr lang="en-US" altLang="zh-CN" sz="2400" b="1" kern="100" dirty="0" smtClean="0">
                <a:latin typeface="+mn-ea"/>
              </a:rPr>
              <a:t> A</a:t>
            </a:r>
            <a:r>
              <a:rPr lang="en-US" altLang="zh-CN" sz="2400" b="1" kern="100" dirty="0">
                <a:latin typeface="+mn-ea"/>
              </a:rPr>
              <a:t>.</a:t>
            </a:r>
            <a:r>
              <a:rPr lang="zh-CN" altLang="zh-CN" sz="2400" b="1" kern="100" dirty="0">
                <a:latin typeface="+mn-ea"/>
              </a:rPr>
              <a:t>原产于南美洲的玉米、甘薯等高产作物，清代引入中国后得到大面积的推广</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smtClean="0">
                <a:latin typeface="+mn-ea"/>
              </a:rPr>
              <a:t> B</a:t>
            </a:r>
            <a:r>
              <a:rPr lang="en-US" altLang="zh-CN" sz="2400" b="1" kern="100" dirty="0">
                <a:latin typeface="+mn-ea"/>
              </a:rPr>
              <a:t>.</a:t>
            </a:r>
            <a:r>
              <a:rPr lang="zh-CN" altLang="zh-CN" sz="2400" b="1" kern="100" dirty="0">
                <a:latin typeface="+mn-ea"/>
              </a:rPr>
              <a:t>清朝前期，出现了比较成熟的手工业工场</a:t>
            </a:r>
          </a:p>
          <a:p>
            <a:pPr indent="266700" algn="just">
              <a:lnSpc>
                <a:spcPct val="125000"/>
              </a:lnSpc>
              <a:spcAft>
                <a:spcPts val="0"/>
              </a:spcAft>
            </a:pPr>
            <a:r>
              <a:rPr lang="en-US" altLang="zh-CN" sz="2400" b="1" kern="100" dirty="0" smtClean="0">
                <a:latin typeface="+mn-ea"/>
              </a:rPr>
              <a:t> C</a:t>
            </a:r>
            <a:r>
              <a:rPr lang="en-US" altLang="zh-CN" sz="2400" b="1" kern="100" dirty="0">
                <a:latin typeface="+mn-ea"/>
              </a:rPr>
              <a:t>.</a:t>
            </a:r>
            <a:r>
              <a:rPr lang="zh-CN" altLang="zh-CN" sz="2400" b="1" kern="100" dirty="0">
                <a:latin typeface="+mn-ea"/>
              </a:rPr>
              <a:t>《盛世滋生图》描绘了乾隆时苏州繁华的市井风情</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smtClean="0">
                <a:latin typeface="+mn-ea"/>
              </a:rPr>
              <a:t> D</a:t>
            </a:r>
            <a:r>
              <a:rPr lang="en-US" altLang="zh-CN" sz="2400" b="1" kern="100" dirty="0">
                <a:latin typeface="+mn-ea"/>
              </a:rPr>
              <a:t>.</a:t>
            </a:r>
            <a:r>
              <a:rPr lang="zh-CN" altLang="zh-CN" sz="2400" b="1" kern="100" dirty="0">
                <a:latin typeface="+mn-ea"/>
              </a:rPr>
              <a:t>乾隆末年，全国人口占当时世界总人口的</a:t>
            </a:r>
            <a:r>
              <a:rPr lang="en-US" altLang="zh-CN" sz="2400" b="1" kern="100" dirty="0" smtClean="0">
                <a:latin typeface="+mn-ea"/>
              </a:rPr>
              <a:t>1/3</a:t>
            </a:r>
            <a:endParaRPr lang="zh-CN" altLang="zh-CN" sz="2400" b="1" kern="100" dirty="0">
              <a:latin typeface="+mn-ea"/>
            </a:endParaRPr>
          </a:p>
        </p:txBody>
      </p:sp>
      <p:sp>
        <p:nvSpPr>
          <p:cNvPr id="5" name="矩形 4"/>
          <p:cNvSpPr/>
          <p:nvPr/>
        </p:nvSpPr>
        <p:spPr>
          <a:xfrm>
            <a:off x="6281814" y="724584"/>
            <a:ext cx="877163" cy="784830"/>
          </a:xfrm>
          <a:prstGeom prst="rect">
            <a:avLst/>
          </a:prstGeom>
        </p:spPr>
        <p:txBody>
          <a:bodyPr wrap="non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a:t>
            </a:r>
            <a:r>
              <a:rPr lang="en-US" altLang="zh-CN" sz="3600" kern="100" dirty="0" smtClean="0">
                <a:solidFill>
                  <a:srgbClr val="0000FF"/>
                </a:solidFill>
                <a:latin typeface="黑体" panose="02010609060101010101" pitchFamily="49" charset="-122"/>
                <a:ea typeface="黑体" panose="02010609060101010101" pitchFamily="49" charset="-122"/>
              </a:rPr>
              <a:t>B </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6" name="矩形 5"/>
          <p:cNvSpPr/>
          <p:nvPr/>
        </p:nvSpPr>
        <p:spPr>
          <a:xfrm>
            <a:off x="6005742" y="1718883"/>
            <a:ext cx="796638"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A</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7" name="矩形 6"/>
          <p:cNvSpPr/>
          <p:nvPr/>
        </p:nvSpPr>
        <p:spPr>
          <a:xfrm>
            <a:off x="8239654" y="3994198"/>
            <a:ext cx="869924"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a:t>
            </a:r>
            <a:r>
              <a:rPr lang="en-US" altLang="zh-CN" sz="3600" kern="100" dirty="0" smtClean="0">
                <a:solidFill>
                  <a:srgbClr val="0000FF"/>
                </a:solidFill>
                <a:latin typeface="黑体" panose="02010609060101010101" pitchFamily="49" charset="-122"/>
                <a:ea typeface="黑体" panose="02010609060101010101" pitchFamily="49" charset="-122"/>
              </a:rPr>
              <a:t>A</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86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290">
                                          <p:stCondLst>
                                            <p:cond delay="0"/>
                                          </p:stCondLst>
                                        </p:cTn>
                                        <p:tgtEl>
                                          <p:spTgt spid="6"/>
                                        </p:tgtEl>
                                      </p:cBhvr>
                                    </p:animEffect>
                                    <p:anim calcmode="lin" valueType="num">
                                      <p:cBhvr>
                                        <p:cTn id="2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31" dur="13">
                                          <p:stCondLst>
                                            <p:cond delay="325"/>
                                          </p:stCondLst>
                                        </p:cTn>
                                        <p:tgtEl>
                                          <p:spTgt spid="6"/>
                                        </p:tgtEl>
                                      </p:cBhvr>
                                      <p:to x="100000" y="60000"/>
                                    </p:animScale>
                                    <p:animScale>
                                      <p:cBhvr>
                                        <p:cTn id="32" dur="83" decel="50000">
                                          <p:stCondLst>
                                            <p:cond delay="338"/>
                                          </p:stCondLst>
                                        </p:cTn>
                                        <p:tgtEl>
                                          <p:spTgt spid="6"/>
                                        </p:tgtEl>
                                      </p:cBhvr>
                                      <p:to x="100000" y="100000"/>
                                    </p:animScale>
                                    <p:animScale>
                                      <p:cBhvr>
                                        <p:cTn id="33" dur="13">
                                          <p:stCondLst>
                                            <p:cond delay="656"/>
                                          </p:stCondLst>
                                        </p:cTn>
                                        <p:tgtEl>
                                          <p:spTgt spid="6"/>
                                        </p:tgtEl>
                                      </p:cBhvr>
                                      <p:to x="100000" y="80000"/>
                                    </p:animScale>
                                    <p:animScale>
                                      <p:cBhvr>
                                        <p:cTn id="34" dur="83" decel="50000">
                                          <p:stCondLst>
                                            <p:cond delay="669"/>
                                          </p:stCondLst>
                                        </p:cTn>
                                        <p:tgtEl>
                                          <p:spTgt spid="6"/>
                                        </p:tgtEl>
                                      </p:cBhvr>
                                      <p:to x="100000" y="100000"/>
                                    </p:animScale>
                                    <p:animScale>
                                      <p:cBhvr>
                                        <p:cTn id="35" dur="13">
                                          <p:stCondLst>
                                            <p:cond delay="821"/>
                                          </p:stCondLst>
                                        </p:cTn>
                                        <p:tgtEl>
                                          <p:spTgt spid="6"/>
                                        </p:tgtEl>
                                      </p:cBhvr>
                                      <p:to x="100000" y="90000"/>
                                    </p:animScale>
                                    <p:animScale>
                                      <p:cBhvr>
                                        <p:cTn id="36" dur="83" decel="50000">
                                          <p:stCondLst>
                                            <p:cond delay="834"/>
                                          </p:stCondLst>
                                        </p:cTn>
                                        <p:tgtEl>
                                          <p:spTgt spid="6"/>
                                        </p:tgtEl>
                                      </p:cBhvr>
                                      <p:to x="100000" y="100000"/>
                                    </p:animScale>
                                    <p:animScale>
                                      <p:cBhvr>
                                        <p:cTn id="37" dur="13">
                                          <p:stCondLst>
                                            <p:cond delay="904"/>
                                          </p:stCondLst>
                                        </p:cTn>
                                        <p:tgtEl>
                                          <p:spTgt spid="6"/>
                                        </p:tgtEl>
                                      </p:cBhvr>
                                      <p:to x="100000" y="95000"/>
                                    </p:animScale>
                                    <p:animScale>
                                      <p:cBhvr>
                                        <p:cTn id="38" dur="83" decel="50000">
                                          <p:stCondLst>
                                            <p:cond delay="917"/>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290">
                                          <p:stCondLst>
                                            <p:cond delay="0"/>
                                          </p:stCondLst>
                                        </p:cTn>
                                        <p:tgtEl>
                                          <p:spTgt spid="7"/>
                                        </p:tgtEl>
                                      </p:cBhvr>
                                    </p:animEffect>
                                    <p:anim calcmode="lin" valueType="num">
                                      <p:cBhvr>
                                        <p:cTn id="44"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49" dur="13">
                                          <p:stCondLst>
                                            <p:cond delay="325"/>
                                          </p:stCondLst>
                                        </p:cTn>
                                        <p:tgtEl>
                                          <p:spTgt spid="7"/>
                                        </p:tgtEl>
                                      </p:cBhvr>
                                      <p:to x="100000" y="60000"/>
                                    </p:animScale>
                                    <p:animScale>
                                      <p:cBhvr>
                                        <p:cTn id="50" dur="83" decel="50000">
                                          <p:stCondLst>
                                            <p:cond delay="338"/>
                                          </p:stCondLst>
                                        </p:cTn>
                                        <p:tgtEl>
                                          <p:spTgt spid="7"/>
                                        </p:tgtEl>
                                      </p:cBhvr>
                                      <p:to x="100000" y="100000"/>
                                    </p:animScale>
                                    <p:animScale>
                                      <p:cBhvr>
                                        <p:cTn id="51" dur="13">
                                          <p:stCondLst>
                                            <p:cond delay="656"/>
                                          </p:stCondLst>
                                        </p:cTn>
                                        <p:tgtEl>
                                          <p:spTgt spid="7"/>
                                        </p:tgtEl>
                                      </p:cBhvr>
                                      <p:to x="100000" y="80000"/>
                                    </p:animScale>
                                    <p:animScale>
                                      <p:cBhvr>
                                        <p:cTn id="52" dur="83" decel="50000">
                                          <p:stCondLst>
                                            <p:cond delay="669"/>
                                          </p:stCondLst>
                                        </p:cTn>
                                        <p:tgtEl>
                                          <p:spTgt spid="7"/>
                                        </p:tgtEl>
                                      </p:cBhvr>
                                      <p:to x="100000" y="100000"/>
                                    </p:animScale>
                                    <p:animScale>
                                      <p:cBhvr>
                                        <p:cTn id="53" dur="13">
                                          <p:stCondLst>
                                            <p:cond delay="821"/>
                                          </p:stCondLst>
                                        </p:cTn>
                                        <p:tgtEl>
                                          <p:spTgt spid="7"/>
                                        </p:tgtEl>
                                      </p:cBhvr>
                                      <p:to x="100000" y="90000"/>
                                    </p:animScale>
                                    <p:animScale>
                                      <p:cBhvr>
                                        <p:cTn id="54" dur="83" decel="50000">
                                          <p:stCondLst>
                                            <p:cond delay="834"/>
                                          </p:stCondLst>
                                        </p:cTn>
                                        <p:tgtEl>
                                          <p:spTgt spid="7"/>
                                        </p:tgtEl>
                                      </p:cBhvr>
                                      <p:to x="100000" y="100000"/>
                                    </p:animScale>
                                    <p:animScale>
                                      <p:cBhvr>
                                        <p:cTn id="55" dur="13">
                                          <p:stCondLst>
                                            <p:cond delay="904"/>
                                          </p:stCondLst>
                                        </p:cTn>
                                        <p:tgtEl>
                                          <p:spTgt spid="7"/>
                                        </p:tgtEl>
                                      </p:cBhvr>
                                      <p:to x="100000" y="95000"/>
                                    </p:animScale>
                                    <p:animScale>
                                      <p:cBhvr>
                                        <p:cTn id="56"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5719" y="877501"/>
            <a:ext cx="11351582" cy="4708981"/>
          </a:xfrm>
          <a:prstGeom prst="rect">
            <a:avLst/>
          </a:prstGeom>
        </p:spPr>
        <p:txBody>
          <a:bodyPr wrap="square">
            <a:spAutoFit/>
          </a:bodyPr>
          <a:lstStyle/>
          <a:p>
            <a:pPr algn="just">
              <a:lnSpc>
                <a:spcPct val="125000"/>
              </a:lnSpc>
              <a:spcAft>
                <a:spcPts val="0"/>
              </a:spcAft>
            </a:pPr>
            <a:r>
              <a:rPr lang="en-US" altLang="zh-CN" sz="2400" b="1" kern="100" dirty="0">
                <a:latin typeface="+mn-ea"/>
              </a:rPr>
              <a:t>8</a:t>
            </a:r>
            <a:r>
              <a:rPr lang="zh-CN" altLang="en-US" sz="2400" b="1" kern="100" dirty="0">
                <a:latin typeface="+mn-ea"/>
              </a:rPr>
              <a:t>．乾隆时，内阁学士胡忠藻的诗里有“一把心肠论浊清”的句子，乾隆看了竞说：“加‘浊’字于国 号‘清’之上，是何肺腑</a:t>
            </a:r>
            <a:r>
              <a:rPr lang="en-US" altLang="zh-CN" sz="2400" b="1" kern="100" dirty="0">
                <a:latin typeface="+mn-ea"/>
              </a:rPr>
              <a:t>?”</a:t>
            </a:r>
            <a:r>
              <a:rPr lang="zh-CN" altLang="en-US" sz="2400" b="1" kern="100" dirty="0">
                <a:latin typeface="+mn-ea"/>
              </a:rPr>
              <a:t>结果，胡忠藻和族人被杀，罪及师友。这反映了统治者</a:t>
            </a:r>
          </a:p>
          <a:p>
            <a:pPr algn="just">
              <a:lnSpc>
                <a:spcPct val="125000"/>
              </a:lnSpc>
              <a:spcAft>
                <a:spcPts val="0"/>
              </a:spcAft>
            </a:pPr>
            <a:r>
              <a:rPr lang="en-US" altLang="zh-CN" sz="2400" b="1" kern="100" dirty="0" smtClean="0">
                <a:latin typeface="+mn-ea"/>
              </a:rPr>
              <a:t>  A</a:t>
            </a:r>
            <a:r>
              <a:rPr lang="en-US" altLang="zh-CN" sz="2400" b="1" kern="100" dirty="0">
                <a:latin typeface="+mn-ea"/>
              </a:rPr>
              <a:t>.</a:t>
            </a:r>
            <a:r>
              <a:rPr lang="zh-CN" altLang="en-US" sz="2400" b="1" kern="100" dirty="0">
                <a:latin typeface="+mn-ea"/>
              </a:rPr>
              <a:t>设立军机处    </a:t>
            </a:r>
            <a:r>
              <a:rPr lang="en-US" altLang="zh-CN" sz="2400" b="1" kern="100" dirty="0">
                <a:latin typeface="+mn-ea"/>
              </a:rPr>
              <a:t>B.</a:t>
            </a:r>
            <a:r>
              <a:rPr lang="zh-CN" altLang="en-US" sz="2400" b="1" kern="100" dirty="0">
                <a:latin typeface="+mn-ea"/>
              </a:rPr>
              <a:t>实行八股取士    </a:t>
            </a:r>
            <a:r>
              <a:rPr lang="en-US" altLang="zh-CN" sz="2400" b="1" kern="100" dirty="0">
                <a:latin typeface="+mn-ea"/>
              </a:rPr>
              <a:t>C.</a:t>
            </a:r>
            <a:r>
              <a:rPr lang="zh-CN" altLang="en-US" sz="2400" b="1" kern="100" dirty="0">
                <a:latin typeface="+mn-ea"/>
              </a:rPr>
              <a:t>制造文字狱       </a:t>
            </a:r>
            <a:r>
              <a:rPr lang="en-US" altLang="zh-CN" sz="2400" b="1" kern="100" dirty="0">
                <a:latin typeface="+mn-ea"/>
              </a:rPr>
              <a:t>D.</a:t>
            </a:r>
            <a:r>
              <a:rPr lang="zh-CN" altLang="en-US" sz="2400" b="1" kern="100" dirty="0">
                <a:latin typeface="+mn-ea"/>
              </a:rPr>
              <a:t>设置厂卫</a:t>
            </a:r>
            <a:r>
              <a:rPr lang="zh-CN" altLang="en-US" sz="2400" b="1" kern="100" dirty="0" smtClean="0">
                <a:latin typeface="+mn-ea"/>
              </a:rPr>
              <a:t>机构</a:t>
            </a:r>
            <a:endParaRPr lang="en-US" altLang="zh-CN" sz="2400" b="1" kern="100" dirty="0" smtClean="0">
              <a:latin typeface="+mn-ea"/>
            </a:endParaRPr>
          </a:p>
          <a:p>
            <a:pPr algn="just">
              <a:lnSpc>
                <a:spcPct val="125000"/>
              </a:lnSpc>
              <a:spcAft>
                <a:spcPts val="0"/>
              </a:spcAft>
            </a:pPr>
            <a:endParaRPr lang="zh-CN" altLang="en-US" sz="2400" b="1" kern="100" dirty="0">
              <a:latin typeface="+mn-ea"/>
            </a:endParaRPr>
          </a:p>
          <a:p>
            <a:pPr algn="just">
              <a:lnSpc>
                <a:spcPct val="125000"/>
              </a:lnSpc>
              <a:spcAft>
                <a:spcPts val="0"/>
              </a:spcAft>
            </a:pPr>
            <a:r>
              <a:rPr lang="en-US" altLang="zh-CN" sz="2400" b="1" kern="100" dirty="0" smtClean="0">
                <a:latin typeface="+mn-ea"/>
              </a:rPr>
              <a:t>9</a:t>
            </a:r>
            <a:r>
              <a:rPr lang="zh-CN" altLang="zh-CN" sz="2400" b="1" kern="100" dirty="0" smtClean="0">
                <a:latin typeface="+mn-ea"/>
              </a:rPr>
              <a:t>．</a:t>
            </a:r>
            <a:r>
              <a:rPr lang="zh-CN" altLang="zh-CN" sz="2400" b="1" kern="100" dirty="0">
                <a:latin typeface="+mn-ea"/>
              </a:rPr>
              <a:t>乾隆皇帝通知浙海关把关税税率提高一倍，企图通过关税手段让洋商无利可图，使他们不再来宁波贸易。但英国东印度公司仍不断派商船前往宁波贸易，于是清廷在</a:t>
            </a:r>
            <a:r>
              <a:rPr lang="en-US" altLang="zh-CN" sz="2400" b="1" kern="100" dirty="0">
                <a:latin typeface="+mn-ea"/>
              </a:rPr>
              <a:t> 1757 </a:t>
            </a:r>
            <a:r>
              <a:rPr lang="zh-CN" altLang="zh-CN" sz="2400" b="1" kern="100" dirty="0">
                <a:latin typeface="+mn-ea"/>
              </a:rPr>
              <a:t>年关闭了其他港口，只开放广州一处作为对外通商口岸。这反映了</a:t>
            </a:r>
            <a:r>
              <a:rPr lang="zh-CN" altLang="zh-CN" sz="2400" b="1" kern="100" dirty="0" smtClean="0">
                <a:latin typeface="+mn-ea"/>
              </a:rPr>
              <a:t>清朝</a:t>
            </a:r>
            <a:endParaRPr lang="zh-CN" altLang="zh-CN" sz="2400" b="1" kern="100" dirty="0">
              <a:latin typeface="+mn-ea"/>
            </a:endParaRPr>
          </a:p>
          <a:p>
            <a:pPr algn="just">
              <a:lnSpc>
                <a:spcPct val="125000"/>
              </a:lnSpc>
              <a:spcAft>
                <a:spcPts val="0"/>
              </a:spcAft>
            </a:pPr>
            <a:r>
              <a:rPr lang="en-US" altLang="zh-CN" sz="2400" b="1" kern="100" dirty="0" smtClean="0">
                <a:latin typeface="+mn-ea"/>
              </a:rPr>
              <a:t>  A</a:t>
            </a:r>
            <a:r>
              <a:rPr lang="zh-CN" altLang="zh-CN" sz="2400" b="1" kern="100" dirty="0">
                <a:latin typeface="+mn-ea"/>
              </a:rPr>
              <a:t>．乾隆时期商业不发达</a:t>
            </a:r>
            <a:r>
              <a:rPr lang="en-US" altLang="zh-CN" sz="2400" b="1" kern="100" dirty="0">
                <a:latin typeface="+mn-ea"/>
              </a:rPr>
              <a:t>	        </a:t>
            </a:r>
            <a:r>
              <a:rPr lang="en-US" altLang="zh-CN" sz="2400" b="1" kern="100" dirty="0" smtClean="0">
                <a:latin typeface="+mn-ea"/>
              </a:rPr>
              <a:t>    B</a:t>
            </a:r>
            <a:r>
              <a:rPr lang="zh-CN" altLang="zh-CN" sz="2400" b="1" kern="100" dirty="0">
                <a:latin typeface="+mn-ea"/>
              </a:rPr>
              <a:t>．完全禁止对外贸易</a:t>
            </a:r>
          </a:p>
          <a:p>
            <a:pPr algn="just">
              <a:lnSpc>
                <a:spcPct val="125000"/>
              </a:lnSpc>
              <a:spcAft>
                <a:spcPts val="0"/>
              </a:spcAft>
            </a:pPr>
            <a:r>
              <a:rPr lang="en-US" altLang="zh-CN" sz="2400" b="1" kern="100" dirty="0" smtClean="0">
                <a:latin typeface="+mn-ea"/>
              </a:rPr>
              <a:t>  C</a:t>
            </a:r>
            <a:r>
              <a:rPr lang="zh-CN" altLang="zh-CN" sz="2400" b="1" kern="100" dirty="0">
                <a:latin typeface="+mn-ea"/>
              </a:rPr>
              <a:t>．实行闭关锁国政策</a:t>
            </a:r>
            <a:r>
              <a:rPr lang="en-US" altLang="zh-CN" sz="2400" b="1" kern="100" dirty="0">
                <a:latin typeface="+mn-ea"/>
              </a:rPr>
              <a:t>	            D</a:t>
            </a:r>
            <a:r>
              <a:rPr lang="zh-CN" altLang="zh-CN" sz="2400" b="1" kern="100" dirty="0">
                <a:latin typeface="+mn-ea"/>
              </a:rPr>
              <a:t>．设市舶司管理海外贸易</a:t>
            </a:r>
          </a:p>
        </p:txBody>
      </p:sp>
      <p:sp>
        <p:nvSpPr>
          <p:cNvPr id="5" name="矩形 4"/>
          <p:cNvSpPr/>
          <p:nvPr/>
        </p:nvSpPr>
        <p:spPr>
          <a:xfrm>
            <a:off x="3649906" y="1680646"/>
            <a:ext cx="682398"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6" name="矩形 5"/>
          <p:cNvSpPr/>
          <p:nvPr/>
        </p:nvSpPr>
        <p:spPr>
          <a:xfrm>
            <a:off x="10267617" y="4576025"/>
            <a:ext cx="682398" cy="784830"/>
          </a:xfrm>
          <a:prstGeom prst="rect">
            <a:avLst/>
          </a:prstGeom>
        </p:spPr>
        <p:txBody>
          <a:bodyPr wrap="square">
            <a:spAutoFit/>
          </a:bodyPr>
          <a:lstStyle/>
          <a:p>
            <a:pPr algn="just">
              <a:lnSpc>
                <a:spcPct val="125000"/>
              </a:lnSpc>
              <a:spcAft>
                <a:spcPts val="0"/>
              </a:spcAft>
            </a:pPr>
            <a:r>
              <a:rPr lang="en-US" altLang="zh-CN" sz="3600" kern="100" dirty="0" smtClean="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306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290">
                                          <p:stCondLst>
                                            <p:cond delay="0"/>
                                          </p:stCondLst>
                                        </p:cTn>
                                        <p:tgtEl>
                                          <p:spTgt spid="6"/>
                                        </p:tgtEl>
                                      </p:cBhvr>
                                    </p:animEffect>
                                    <p:anim calcmode="lin" valueType="num">
                                      <p:cBhvr>
                                        <p:cTn id="2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31" dur="13">
                                          <p:stCondLst>
                                            <p:cond delay="325"/>
                                          </p:stCondLst>
                                        </p:cTn>
                                        <p:tgtEl>
                                          <p:spTgt spid="6"/>
                                        </p:tgtEl>
                                      </p:cBhvr>
                                      <p:to x="100000" y="60000"/>
                                    </p:animScale>
                                    <p:animScale>
                                      <p:cBhvr>
                                        <p:cTn id="32" dur="83" decel="50000">
                                          <p:stCondLst>
                                            <p:cond delay="338"/>
                                          </p:stCondLst>
                                        </p:cTn>
                                        <p:tgtEl>
                                          <p:spTgt spid="6"/>
                                        </p:tgtEl>
                                      </p:cBhvr>
                                      <p:to x="100000" y="100000"/>
                                    </p:animScale>
                                    <p:animScale>
                                      <p:cBhvr>
                                        <p:cTn id="33" dur="13">
                                          <p:stCondLst>
                                            <p:cond delay="656"/>
                                          </p:stCondLst>
                                        </p:cTn>
                                        <p:tgtEl>
                                          <p:spTgt spid="6"/>
                                        </p:tgtEl>
                                      </p:cBhvr>
                                      <p:to x="100000" y="80000"/>
                                    </p:animScale>
                                    <p:animScale>
                                      <p:cBhvr>
                                        <p:cTn id="34" dur="83" decel="50000">
                                          <p:stCondLst>
                                            <p:cond delay="669"/>
                                          </p:stCondLst>
                                        </p:cTn>
                                        <p:tgtEl>
                                          <p:spTgt spid="6"/>
                                        </p:tgtEl>
                                      </p:cBhvr>
                                      <p:to x="100000" y="100000"/>
                                    </p:animScale>
                                    <p:animScale>
                                      <p:cBhvr>
                                        <p:cTn id="35" dur="13">
                                          <p:stCondLst>
                                            <p:cond delay="821"/>
                                          </p:stCondLst>
                                        </p:cTn>
                                        <p:tgtEl>
                                          <p:spTgt spid="6"/>
                                        </p:tgtEl>
                                      </p:cBhvr>
                                      <p:to x="100000" y="90000"/>
                                    </p:animScale>
                                    <p:animScale>
                                      <p:cBhvr>
                                        <p:cTn id="36" dur="83" decel="50000">
                                          <p:stCondLst>
                                            <p:cond delay="834"/>
                                          </p:stCondLst>
                                        </p:cTn>
                                        <p:tgtEl>
                                          <p:spTgt spid="6"/>
                                        </p:tgtEl>
                                      </p:cBhvr>
                                      <p:to x="100000" y="100000"/>
                                    </p:animScale>
                                    <p:animScale>
                                      <p:cBhvr>
                                        <p:cTn id="37" dur="13">
                                          <p:stCondLst>
                                            <p:cond delay="904"/>
                                          </p:stCondLst>
                                        </p:cTn>
                                        <p:tgtEl>
                                          <p:spTgt spid="6"/>
                                        </p:tgtEl>
                                      </p:cBhvr>
                                      <p:to x="100000" y="95000"/>
                                    </p:animScale>
                                    <p:animScale>
                                      <p:cBhvr>
                                        <p:cTn id="38"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5445" y="542702"/>
            <a:ext cx="8152531" cy="4855688"/>
          </a:xfrm>
          <a:prstGeom prst="rect">
            <a:avLst/>
          </a:prstGeom>
        </p:spPr>
        <p:txBody>
          <a:bodyPr wrap="square">
            <a:spAutoFit/>
          </a:bodyPr>
          <a:lstStyle/>
          <a:p>
            <a:pPr marL="1143000" indent="-1143000" algn="ctr" eaLnBrk="1" fontAlgn="auto" hangingPunct="1">
              <a:lnSpc>
                <a:spcPct val="200000"/>
              </a:lnSpc>
              <a:spcBef>
                <a:spcPts val="0"/>
              </a:spcBef>
              <a:spcAft>
                <a:spcPts val="0"/>
              </a:spcAft>
              <a:buAutoNum type="ea1ChsPeriod"/>
              <a:defRPr/>
            </a:pPr>
            <a:r>
              <a:rPr lang="zh-CN" altLang="en-US" sz="5400" b="1" kern="0" dirty="0" smtClean="0">
                <a:latin typeface="华文新魏" panose="02010800040101010101" pitchFamily="2" charset="-122"/>
                <a:ea typeface="华文新魏" panose="02010800040101010101" pitchFamily="2" charset="-122"/>
                <a:cs typeface="Times New Roman" panose="02020603050405020304" pitchFamily="18" charset="0"/>
              </a:rPr>
              <a:t>知识回顾</a:t>
            </a:r>
            <a:endParaRPr lang="en-US" altLang="zh-CN" sz="5400" b="1" kern="0" dirty="0" smtClean="0">
              <a:latin typeface="华文新魏" panose="02010800040101010101" pitchFamily="2" charset="-122"/>
              <a:ea typeface="华文新魏" panose="02010800040101010101" pitchFamily="2" charset="-122"/>
              <a:cs typeface="Times New Roman" panose="02020603050405020304" pitchFamily="18" charset="0"/>
            </a:endParaRPr>
          </a:p>
          <a:p>
            <a:pPr marL="1143000" indent="-1143000" algn="ctr" eaLnBrk="1" fontAlgn="auto" hangingPunct="1">
              <a:lnSpc>
                <a:spcPct val="200000"/>
              </a:lnSpc>
              <a:spcBef>
                <a:spcPts val="0"/>
              </a:spcBef>
              <a:spcAft>
                <a:spcPts val="0"/>
              </a:spcAft>
              <a:buAutoNum type="ea1ChsPeriod"/>
              <a:defRPr/>
            </a:pPr>
            <a:r>
              <a:rPr lang="zh-CN" altLang="en-US" sz="5400" b="1" kern="0" dirty="0" smtClean="0">
                <a:latin typeface="华文新魏" panose="02010800040101010101" pitchFamily="2" charset="-122"/>
                <a:ea typeface="华文新魏" panose="02010800040101010101" pitchFamily="2" charset="-122"/>
                <a:cs typeface="Times New Roman" panose="02020603050405020304" pitchFamily="18" charset="0"/>
              </a:rPr>
              <a:t>知识落实</a:t>
            </a:r>
            <a:endParaRPr lang="en-US" altLang="zh-CN" sz="5400" b="1" kern="0" dirty="0" smtClean="0">
              <a:latin typeface="华文新魏" panose="02010800040101010101" pitchFamily="2" charset="-122"/>
              <a:ea typeface="华文新魏" panose="02010800040101010101" pitchFamily="2" charset="-122"/>
              <a:cs typeface="Times New Roman" panose="02020603050405020304" pitchFamily="18" charset="0"/>
            </a:endParaRPr>
          </a:p>
          <a:p>
            <a:pPr marL="1143000" indent="-1143000" algn="ctr" eaLnBrk="1" fontAlgn="auto" hangingPunct="1">
              <a:lnSpc>
                <a:spcPct val="200000"/>
              </a:lnSpc>
              <a:spcBef>
                <a:spcPts val="0"/>
              </a:spcBef>
              <a:spcAft>
                <a:spcPts val="0"/>
              </a:spcAft>
              <a:buAutoNum type="ea1ChsPeriod"/>
              <a:defRPr/>
            </a:pPr>
            <a:r>
              <a:rPr lang="zh-CN" altLang="en-US" sz="5400" b="1" kern="0" dirty="0">
                <a:latin typeface="华文新魏" panose="02010800040101010101" pitchFamily="2" charset="-122"/>
                <a:ea typeface="华文新魏" panose="02010800040101010101" pitchFamily="2" charset="-122"/>
                <a:cs typeface="Times New Roman" panose="02020603050405020304" pitchFamily="18" charset="0"/>
              </a:rPr>
              <a:t>实战演练</a:t>
            </a:r>
            <a:endParaRPr lang="zh-CN" altLang="zh-CN" sz="5400" b="1" kern="100" dirty="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19312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92150" y="1816100"/>
          <a:ext cx="10920413" cy="3297238"/>
        </p:xfrm>
        <a:graphic>
          <a:graphicData uri="http://schemas.openxmlformats.org/drawingml/2006/table">
            <a:tbl>
              <a:tblPr>
                <a:tableStyleId>{5C22544A-7EE6-4342-B048-85BDC9FD1C3A}</a:tableStyleId>
              </a:tblPr>
              <a:tblGrid>
                <a:gridCol w="1585560">
                  <a:extLst>
                    <a:ext uri="{9D8B030D-6E8A-4147-A177-3AD203B41FA5}">
                      <a16:colId xmlns:a16="http://schemas.microsoft.com/office/drawing/2014/main" val="20000"/>
                    </a:ext>
                  </a:extLst>
                </a:gridCol>
                <a:gridCol w="3182133">
                  <a:extLst>
                    <a:ext uri="{9D8B030D-6E8A-4147-A177-3AD203B41FA5}">
                      <a16:colId xmlns:a16="http://schemas.microsoft.com/office/drawing/2014/main" val="20001"/>
                    </a:ext>
                  </a:extLst>
                </a:gridCol>
                <a:gridCol w="6152720">
                  <a:extLst>
                    <a:ext uri="{9D8B030D-6E8A-4147-A177-3AD203B41FA5}">
                      <a16:colId xmlns:a16="http://schemas.microsoft.com/office/drawing/2014/main" val="20002"/>
                    </a:ext>
                  </a:extLst>
                </a:gridCol>
              </a:tblGrid>
              <a:tr h="816962">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时间</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管辖机构</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作用</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0"/>
                  </a:ext>
                </a:extLst>
              </a:tr>
              <a:tr h="959568">
                <a:tc>
                  <a:txBody>
                    <a:bodyPr/>
                    <a:lstStyle/>
                    <a:p>
                      <a:pPr algn="ctr">
                        <a:lnSpc>
                          <a:spcPct val="130000"/>
                        </a:lnSpc>
                        <a:spcAft>
                          <a:spcPts val="0"/>
                        </a:spcAft>
                      </a:pPr>
                      <a:r>
                        <a:rPr lang="en-US" sz="2400" b="1" kern="0">
                          <a:effectLst/>
                          <a:latin typeface="宋体" panose="02010600030101010101" pitchFamily="2" charset="-122"/>
                          <a:ea typeface="宋体" panose="02010600030101010101" pitchFamily="2" charset="-122"/>
                        </a:rPr>
                        <a:t>1684</a:t>
                      </a:r>
                      <a:r>
                        <a:rPr lang="zh-CN" sz="2400" b="1" kern="0">
                          <a:effectLst/>
                          <a:latin typeface="宋体" panose="02010600030101010101" pitchFamily="2" charset="-122"/>
                          <a:ea typeface="宋体" panose="02010600030101010101" pitchFamily="2" charset="-122"/>
                        </a:rPr>
                        <a:t>年</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①</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宋体" panose="02010600030101010101" pitchFamily="2" charset="-122"/>
                          <a:ea typeface="宋体" panose="02010600030101010101" pitchFamily="2" charset="-122"/>
                        </a:rPr>
                        <a:t>加强了同内地的联系，</a:t>
                      </a:r>
                      <a:r>
                        <a:rPr lang="zh-CN" sz="2400" b="1" kern="0" dirty="0" smtClean="0">
                          <a:effectLst/>
                          <a:latin typeface="宋体" panose="02010600030101010101" pitchFamily="2" charset="-122"/>
                          <a:ea typeface="宋体" panose="02010600030101010101" pitchFamily="2" charset="-122"/>
                        </a:rPr>
                        <a:t>巩固</a:t>
                      </a:r>
                      <a:r>
                        <a:rPr lang="zh-CN" altLang="en-US" sz="2400" b="1" kern="0" dirty="0" smtClean="0">
                          <a:effectLst/>
                          <a:latin typeface="宋体" panose="02010600030101010101" pitchFamily="2" charset="-122"/>
                          <a:ea typeface="宋体" panose="02010600030101010101" pitchFamily="2" charset="-122"/>
                        </a:rPr>
                        <a:t>了</a:t>
                      </a:r>
                      <a:r>
                        <a:rPr lang="zh-CN" sz="2400" b="1" kern="0" dirty="0" smtClean="0">
                          <a:effectLst/>
                          <a:latin typeface="宋体" panose="02010600030101010101" pitchFamily="2" charset="-122"/>
                          <a:ea typeface="宋体" panose="02010600030101010101" pitchFamily="2" charset="-122"/>
                        </a:rPr>
                        <a:t>东南</a:t>
                      </a:r>
                      <a:r>
                        <a:rPr lang="zh-CN" sz="2400" b="1" kern="0" dirty="0">
                          <a:effectLst/>
                          <a:latin typeface="宋体" panose="02010600030101010101" pitchFamily="2" charset="-122"/>
                          <a:ea typeface="宋体" panose="02010600030101010101" pitchFamily="2" charset="-122"/>
                        </a:rPr>
                        <a:t>海防。</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1"/>
                  </a:ext>
                </a:extLst>
              </a:tr>
              <a:tr h="786834">
                <a:tc>
                  <a:txBody>
                    <a:bodyPr/>
                    <a:lstStyle/>
                    <a:p>
                      <a:pPr algn="ctr">
                        <a:lnSpc>
                          <a:spcPct val="130000"/>
                        </a:lnSpc>
                        <a:spcAft>
                          <a:spcPts val="0"/>
                        </a:spcAft>
                      </a:pPr>
                      <a:r>
                        <a:rPr lang="en-US" sz="2400" b="1" kern="0">
                          <a:effectLst/>
                          <a:latin typeface="宋体" panose="02010600030101010101" pitchFamily="2" charset="-122"/>
                          <a:ea typeface="宋体" panose="02010600030101010101" pitchFamily="2" charset="-122"/>
                        </a:rPr>
                        <a:t>1727</a:t>
                      </a:r>
                      <a:r>
                        <a:rPr lang="zh-CN" sz="2400" b="1" kern="0">
                          <a:effectLst/>
                          <a:latin typeface="宋体" panose="02010600030101010101" pitchFamily="2" charset="-122"/>
                          <a:ea typeface="宋体" panose="02010600030101010101" pitchFamily="2" charset="-122"/>
                        </a:rPr>
                        <a:t>年</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②</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smtClean="0">
                          <a:effectLst/>
                          <a:latin typeface="宋体" panose="02010600030101010101" pitchFamily="2" charset="-122"/>
                          <a:ea typeface="宋体" panose="02010600030101010101" pitchFamily="2" charset="-122"/>
                        </a:rPr>
                        <a:t>代表</a:t>
                      </a:r>
                      <a:r>
                        <a:rPr lang="zh-CN" altLang="en-US" sz="2400" b="1" kern="0" dirty="0" smtClean="0">
                          <a:effectLst/>
                          <a:latin typeface="宋体" panose="02010600030101010101" pitchFamily="2" charset="-122"/>
                          <a:ea typeface="宋体" panose="02010600030101010101" pitchFamily="2" charset="-122"/>
                        </a:rPr>
                        <a:t>朝廷</a:t>
                      </a:r>
                      <a:r>
                        <a:rPr lang="zh-CN" sz="2400" b="1" kern="0" dirty="0" smtClean="0">
                          <a:effectLst/>
                          <a:latin typeface="宋体" panose="02010600030101010101" pitchFamily="2" charset="-122"/>
                          <a:ea typeface="宋体" panose="02010600030101010101" pitchFamily="2" charset="-122"/>
                        </a:rPr>
                        <a:t>，</a:t>
                      </a:r>
                      <a:r>
                        <a:rPr lang="zh-CN" altLang="en-US" sz="2400" b="1" kern="0" dirty="0" smtClean="0">
                          <a:effectLst/>
                          <a:latin typeface="宋体" panose="02010600030101010101" pitchFamily="2" charset="-122"/>
                          <a:ea typeface="宋体" panose="02010600030101010101" pitchFamily="2" charset="-122"/>
                        </a:rPr>
                        <a:t>监督西藏地方政务</a:t>
                      </a:r>
                      <a:r>
                        <a:rPr lang="zh-CN" sz="2400" b="1" kern="0" dirty="0" smtClean="0">
                          <a:effectLst/>
                          <a:latin typeface="宋体" panose="02010600030101010101" pitchFamily="2" charset="-122"/>
                          <a:ea typeface="宋体" panose="02010600030101010101" pitchFamily="2" charset="-122"/>
                        </a:rPr>
                        <a:t>。</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2"/>
                  </a:ext>
                </a:extLst>
              </a:tr>
              <a:tr h="733874">
                <a:tc>
                  <a:txBody>
                    <a:bodyPr/>
                    <a:lstStyle/>
                    <a:p>
                      <a:pPr algn="ctr">
                        <a:lnSpc>
                          <a:spcPct val="130000"/>
                        </a:lnSpc>
                        <a:spcAft>
                          <a:spcPts val="0"/>
                        </a:spcAft>
                      </a:pPr>
                      <a:r>
                        <a:rPr lang="zh-CN" sz="2400" b="1" kern="0">
                          <a:effectLst/>
                          <a:latin typeface="宋体" panose="02010600030101010101" pitchFamily="2" charset="-122"/>
                          <a:ea typeface="宋体" panose="02010600030101010101" pitchFamily="2" charset="-122"/>
                        </a:rPr>
                        <a:t>乾隆帝时</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③</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宋体" panose="02010600030101010101" pitchFamily="2" charset="-122"/>
                          <a:ea typeface="宋体" panose="02010600030101010101" pitchFamily="2" charset="-122"/>
                        </a:rPr>
                        <a:t>管辖包括巴尔喀什湖在内的整个新疆地区。</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3"/>
                  </a:ext>
                </a:extLst>
              </a:tr>
            </a:tbl>
          </a:graphicData>
        </a:graphic>
      </p:graphicFrame>
      <p:sp>
        <p:nvSpPr>
          <p:cNvPr id="5" name="矩形 4"/>
          <p:cNvSpPr/>
          <p:nvPr/>
        </p:nvSpPr>
        <p:spPr>
          <a:xfrm>
            <a:off x="473075" y="1158875"/>
            <a:ext cx="2967038" cy="652463"/>
          </a:xfrm>
          <a:prstGeom prst="rect">
            <a:avLst/>
          </a:prstGeom>
        </p:spPr>
        <p:txBody>
          <a:bodyPr wrap="none">
            <a:spAutoFit/>
          </a:bodyPr>
          <a:lstStyle/>
          <a:p>
            <a:pPr indent="266700" algn="just">
              <a:lnSpc>
                <a:spcPct val="130000"/>
              </a:lnSpc>
              <a:spcAft>
                <a:spcPts val="0"/>
              </a:spcAft>
              <a:defRPr/>
            </a:pPr>
            <a:r>
              <a:rPr lang="zh-CN" altLang="zh-CN" sz="2800" kern="100" dirty="0">
                <a:latin typeface="黑体" panose="02010609060101010101" pitchFamily="49" charset="-122"/>
                <a:ea typeface="黑体" panose="02010609060101010101" pitchFamily="49" charset="-122"/>
                <a:cs typeface="黑体" panose="02010609060101010101" pitchFamily="49" charset="-122"/>
              </a:rPr>
              <a:t>材料一</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latin typeface="Calibri" panose="020F0502020204030204" pitchFamily="34" charset="0"/>
                <a:ea typeface="楷体" panose="02010609060101010101" pitchFamily="49" charset="-122"/>
                <a:cs typeface="楷体" panose="02010609060101010101" pitchFamily="49" charset="-122"/>
              </a:rPr>
              <a:t>见下表</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658813" y="5281613"/>
            <a:ext cx="10987087" cy="830262"/>
          </a:xfrm>
          <a:prstGeom prst="rect">
            <a:avLst/>
          </a:prstGeom>
        </p:spPr>
        <p:txBody>
          <a:bodyPr>
            <a:spAutoFit/>
          </a:bodyPr>
          <a:lstStyle/>
          <a:p>
            <a:pPr>
              <a:defRPr/>
            </a:pP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）清朝，在边疆地区分设机构，进行有效的管辖。请根据表格中提示，填写清朝前期设置的管辖边疆的机构名称。</a:t>
            </a:r>
            <a:endParaRPr lang="zh-CN" altLang="en-US" sz="2400" b="1" dirty="0">
              <a:latin typeface="宋体" panose="02010600030101010101" pitchFamily="2" charset="-122"/>
              <a:ea typeface="宋体" panose="02010600030101010101" pitchFamily="2" charset="-122"/>
            </a:endParaRPr>
          </a:p>
        </p:txBody>
      </p:sp>
      <p:sp>
        <p:nvSpPr>
          <p:cNvPr id="7" name="内容占位符 2"/>
          <p:cNvSpPr txBox="1">
            <a:spLocks/>
          </p:cNvSpPr>
          <p:nvPr/>
        </p:nvSpPr>
        <p:spPr bwMode="auto">
          <a:xfrm>
            <a:off x="2998788" y="4575175"/>
            <a:ext cx="18811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伊犁将军</a:t>
            </a:r>
          </a:p>
        </p:txBody>
      </p:sp>
      <p:sp>
        <p:nvSpPr>
          <p:cNvPr id="8" name="内容占位符 2"/>
          <p:cNvSpPr txBox="1">
            <a:spLocks/>
          </p:cNvSpPr>
          <p:nvPr/>
        </p:nvSpPr>
        <p:spPr bwMode="auto">
          <a:xfrm>
            <a:off x="2998788" y="3773488"/>
            <a:ext cx="18811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驻藏大臣</a:t>
            </a:r>
          </a:p>
        </p:txBody>
      </p:sp>
      <p:sp>
        <p:nvSpPr>
          <p:cNvPr id="9" name="内容占位符 2"/>
          <p:cNvSpPr txBox="1">
            <a:spLocks/>
          </p:cNvSpPr>
          <p:nvPr/>
        </p:nvSpPr>
        <p:spPr bwMode="auto">
          <a:xfrm>
            <a:off x="2998788" y="2814638"/>
            <a:ext cx="15906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台湾府</a:t>
            </a:r>
          </a:p>
        </p:txBody>
      </p:sp>
      <p:sp>
        <p:nvSpPr>
          <p:cNvPr id="34845" name="矩形 9"/>
          <p:cNvSpPr>
            <a:spLocks noChangeArrowheads="1"/>
          </p:cNvSpPr>
          <p:nvPr/>
        </p:nvSpPr>
        <p:spPr bwMode="auto">
          <a:xfrm>
            <a:off x="473075" y="704953"/>
            <a:ext cx="4363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FontTx/>
              <a:buNone/>
            </a:pPr>
            <a:r>
              <a:rPr lang="en-US" altLang="zh-CN" sz="2400" b="1" dirty="0" smtClean="0">
                <a:latin typeface="+mn-ea"/>
                <a:ea typeface="+mn-ea"/>
              </a:rPr>
              <a:t>10.</a:t>
            </a:r>
            <a:r>
              <a:rPr lang="zh-CN" altLang="zh-CN" sz="2400" b="1" dirty="0" smtClean="0">
                <a:latin typeface="+mn-ea"/>
                <a:ea typeface="+mn-ea"/>
              </a:rPr>
              <a:t>阅读</a:t>
            </a:r>
            <a:r>
              <a:rPr lang="zh-CN" altLang="zh-CN" sz="2400" b="1" dirty="0">
                <a:latin typeface="+mn-ea"/>
                <a:ea typeface="+mn-ea"/>
              </a:rPr>
              <a:t>材料，完成下列要求。</a:t>
            </a:r>
            <a:endParaRPr lang="zh-CN" altLang="en-US" sz="2400" dirty="0">
              <a:latin typeface="+mn-ea"/>
              <a:ea typeface="+mn-ea"/>
            </a:endParaRPr>
          </a:p>
        </p:txBody>
      </p:sp>
      <p:sp>
        <p:nvSpPr>
          <p:cNvPr id="10" name="副标题 2"/>
          <p:cNvSpPr txBox="1">
            <a:spLocks/>
          </p:cNvSpPr>
          <p:nvPr/>
        </p:nvSpPr>
        <p:spPr>
          <a:xfrm>
            <a:off x="120203" y="134100"/>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rPr>
              <a:t>6</a:t>
            </a:r>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分钟完成下面的材料解析题</a:t>
            </a:r>
            <a:endParaRPr lang="zh-CN" altLang="en-US" sz="20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11" name="椭圆 10"/>
          <p:cNvSpPr/>
          <p:nvPr/>
        </p:nvSpPr>
        <p:spPr>
          <a:xfrm>
            <a:off x="1447801" y="5281613"/>
            <a:ext cx="762000"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6887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513" y="473075"/>
            <a:ext cx="11469687" cy="2708275"/>
          </a:xfrm>
          <a:prstGeom prst="rect">
            <a:avLst/>
          </a:prstGeom>
        </p:spPr>
        <p:txBody>
          <a:bodyPr>
            <a:spAutoFit/>
          </a:bodyPr>
          <a:lstStyle/>
          <a:p>
            <a:pPr algn="just">
              <a:lnSpc>
                <a:spcPct val="125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材料二</a:t>
            </a:r>
            <a:r>
              <a:rPr lang="zh-CN" altLang="zh-CN" sz="2800"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雍正皇帝明确指出：</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从俗从宜</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从安其俗</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，强调了不应改变少数民族地区的行政制度、风俗习惯、社会组织和宗教信仰而进行统治。</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余梓东《论清朝的民族政策》</a:t>
            </a:r>
          </a:p>
          <a:p>
            <a:pPr algn="just">
              <a:lnSpc>
                <a:spcPct val="125000"/>
              </a:lnSpc>
              <a:spcAft>
                <a:spcPts val="0"/>
              </a:spcAft>
              <a:defRPr/>
            </a:pP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2</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从材料二中可以看出清朝加强对少数民族地区管辖所遵循的原则是什么？请结合所学知识回答，清朝统治者在这一原则之下采取了什么措施管辖西藏？</a:t>
            </a:r>
          </a:p>
        </p:txBody>
      </p:sp>
      <p:sp>
        <p:nvSpPr>
          <p:cNvPr id="5" name="内容占位符 2"/>
          <p:cNvSpPr txBox="1">
            <a:spLocks/>
          </p:cNvSpPr>
          <p:nvPr/>
        </p:nvSpPr>
        <p:spPr bwMode="auto">
          <a:xfrm>
            <a:off x="1177925" y="3452813"/>
            <a:ext cx="9485313"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原则：</a:t>
            </a:r>
            <a:r>
              <a:rPr lang="zh-CN" altLang="en-US" sz="3000">
                <a:solidFill>
                  <a:srgbClr val="003300"/>
                </a:solidFill>
                <a:latin typeface="黑体" panose="02010609060101010101" pitchFamily="49" charset="-122"/>
                <a:ea typeface="黑体" panose="02010609060101010101" pitchFamily="49" charset="-122"/>
              </a:rPr>
              <a:t>因地制宜（“从俗从宜”，“从安其俗”，尊重    </a:t>
            </a:r>
            <a:endParaRPr lang="en-US" altLang="zh-CN" sz="3000">
              <a:solidFill>
                <a:srgbClr val="003300"/>
              </a:solidFill>
              <a:latin typeface="黑体" panose="02010609060101010101" pitchFamily="49" charset="-122"/>
              <a:ea typeface="黑体" panose="02010609060101010101" pitchFamily="49" charset="-122"/>
            </a:endParaRPr>
          </a:p>
          <a:p>
            <a:pPr eaLnBrk="1" hangingPunct="1">
              <a:lnSpc>
                <a:spcPct val="125000"/>
              </a:lnSpc>
              <a:buFont typeface="Arial" panose="020B0604020202020204" pitchFamily="34" charset="0"/>
              <a:buNone/>
            </a:pPr>
            <a:r>
              <a:rPr lang="en-US" altLang="zh-CN" sz="3000">
                <a:solidFill>
                  <a:srgbClr val="003300"/>
                </a:solidFill>
                <a:latin typeface="黑体" panose="02010609060101010101" pitchFamily="49" charset="-122"/>
                <a:ea typeface="黑体" panose="02010609060101010101" pitchFamily="49" charset="-122"/>
              </a:rPr>
              <a:t>      </a:t>
            </a:r>
            <a:r>
              <a:rPr lang="zh-CN" altLang="en-US" sz="3000">
                <a:solidFill>
                  <a:srgbClr val="003300"/>
                </a:solidFill>
                <a:latin typeface="黑体" panose="02010609060101010101" pitchFamily="49" charset="-122"/>
                <a:ea typeface="黑体" panose="02010609060101010101" pitchFamily="49" charset="-122"/>
              </a:rPr>
              <a:t>民族差异，或不改变少数民族地区的行政制度、</a:t>
            </a:r>
            <a:endParaRPr lang="en-US" altLang="zh-CN" sz="3000">
              <a:solidFill>
                <a:srgbClr val="003300"/>
              </a:solidFill>
              <a:latin typeface="黑体" panose="02010609060101010101" pitchFamily="49" charset="-122"/>
              <a:ea typeface="黑体" panose="02010609060101010101" pitchFamily="49" charset="-122"/>
            </a:endParaRPr>
          </a:p>
          <a:p>
            <a:pPr eaLnBrk="1" hangingPunct="1">
              <a:lnSpc>
                <a:spcPct val="125000"/>
              </a:lnSpc>
              <a:buFont typeface="Arial" panose="020B0604020202020204" pitchFamily="34" charset="0"/>
              <a:buNone/>
            </a:pPr>
            <a:r>
              <a:rPr lang="en-US" altLang="zh-CN" sz="3000">
                <a:solidFill>
                  <a:srgbClr val="003300"/>
                </a:solidFill>
                <a:latin typeface="黑体" panose="02010609060101010101" pitchFamily="49" charset="-122"/>
                <a:ea typeface="黑体" panose="02010609060101010101" pitchFamily="49" charset="-122"/>
              </a:rPr>
              <a:t>      </a:t>
            </a:r>
            <a:r>
              <a:rPr lang="zh-CN" altLang="en-US" sz="3000">
                <a:solidFill>
                  <a:srgbClr val="003300"/>
                </a:solidFill>
                <a:latin typeface="黑体" panose="02010609060101010101" pitchFamily="49" charset="-122"/>
                <a:ea typeface="黑体" panose="02010609060101010101" pitchFamily="49" charset="-122"/>
              </a:rPr>
              <a:t>风俗习惯、社会组织和宗教信仰）。</a:t>
            </a:r>
          </a:p>
          <a:p>
            <a:pPr eaLnBrk="1" hangingPunct="1">
              <a:lnSpc>
                <a:spcPct val="125000"/>
              </a:lnSpc>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措施：</a:t>
            </a:r>
            <a:r>
              <a:rPr lang="zh-CN" altLang="en-US" sz="3000">
                <a:solidFill>
                  <a:srgbClr val="003300"/>
                </a:solidFill>
                <a:latin typeface="黑体" panose="02010609060101010101" pitchFamily="49" charset="-122"/>
                <a:ea typeface="黑体" panose="02010609060101010101" pitchFamily="49" charset="-122"/>
              </a:rPr>
              <a:t>册封达赖、班禅，实行金瓶掣签制度</a:t>
            </a:r>
            <a:endParaRPr lang="en-US" altLang="zh-CN" sz="3000">
              <a:solidFill>
                <a:srgbClr val="003300"/>
              </a:solidFill>
              <a:latin typeface="黑体" panose="02010609060101010101" pitchFamily="49" charset="-122"/>
              <a:ea typeface="黑体" panose="02010609060101010101" pitchFamily="49" charset="-122"/>
            </a:endParaRPr>
          </a:p>
        </p:txBody>
      </p:sp>
      <p:cxnSp>
        <p:nvCxnSpPr>
          <p:cNvPr id="3" name="直接连接符 2"/>
          <p:cNvCxnSpPr/>
          <p:nvPr/>
        </p:nvCxnSpPr>
        <p:spPr>
          <a:xfrm>
            <a:off x="1319213" y="2503488"/>
            <a:ext cx="1414462"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30225" y="3027363"/>
            <a:ext cx="21336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286875" y="2078038"/>
            <a:ext cx="762000"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8123238" y="2513013"/>
            <a:ext cx="763587"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72441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3063" y="579438"/>
            <a:ext cx="11469687" cy="2170112"/>
          </a:xfrm>
          <a:prstGeom prst="rect">
            <a:avLst/>
          </a:prstGeom>
        </p:spPr>
        <p:txBody>
          <a:bodyPr>
            <a:spAutoFit/>
          </a:bodyPr>
          <a:lstStyle/>
          <a:p>
            <a:pPr algn="just">
              <a:lnSpc>
                <a:spcPct val="125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材料三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清代的民族统治政策是比较成功的，在一定程度上增强了民族之间的团结，促进了边疆地区的经济、文化发展，维护了国家的统一，为今天中华人民共和国的辽阔版图奠定了基础。</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——戴逸《简明清史》</a:t>
            </a:r>
          </a:p>
          <a:p>
            <a:pPr algn="just">
              <a:lnSpc>
                <a:spcPct val="125000"/>
              </a:lnSpc>
              <a:spcAft>
                <a:spcPts val="0"/>
              </a:spcAft>
              <a:defRPr/>
            </a:pP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）依据材料三，概括清代民族统治政策的成功之处。</a:t>
            </a:r>
          </a:p>
        </p:txBody>
      </p:sp>
      <p:sp>
        <p:nvSpPr>
          <p:cNvPr id="3" name="内容占位符 2"/>
          <p:cNvSpPr txBox="1">
            <a:spLocks/>
          </p:cNvSpPr>
          <p:nvPr/>
        </p:nvSpPr>
        <p:spPr bwMode="auto">
          <a:xfrm>
            <a:off x="425450" y="2878138"/>
            <a:ext cx="11364913"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buFont typeface="Arial" panose="020B0604020202020204" pitchFamily="34" charset="0"/>
              <a:buNone/>
            </a:pPr>
            <a:r>
              <a:rPr lang="zh-CN" altLang="en-US">
                <a:solidFill>
                  <a:srgbClr val="FF0000"/>
                </a:solidFill>
                <a:latin typeface="黑体" panose="02010609060101010101" pitchFamily="49" charset="-122"/>
                <a:ea typeface="黑体" panose="02010609060101010101" pitchFamily="49" charset="-122"/>
              </a:rPr>
              <a:t>成功之处：</a:t>
            </a:r>
            <a:r>
              <a:rPr lang="zh-CN" altLang="en-US">
                <a:solidFill>
                  <a:srgbClr val="003300"/>
                </a:solidFill>
                <a:latin typeface="黑体" panose="02010609060101010101" pitchFamily="49" charset="-122"/>
                <a:ea typeface="黑体" panose="02010609060101010101" pitchFamily="49" charset="-122"/>
              </a:rPr>
              <a:t>①清代的民族统治政策增强了民族团结；</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②促进了边疆地区的经济文化发展</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（或：促进了边疆地区的开发）；</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③维护了国家的统一</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（或：使我国统一多民族国家得到了进一步巩固）</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④为今天中华人民共和国的辽阔版图奠定了基础。</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（任意两点即可，不得抄原文）</a:t>
            </a:r>
          </a:p>
          <a:p>
            <a:pPr eaLnBrk="1" hangingPunct="1">
              <a:lnSpc>
                <a:spcPct val="100000"/>
              </a:lnSpc>
              <a:buFont typeface="Arial" panose="020B0604020202020204" pitchFamily="34" charset="0"/>
              <a:buNone/>
            </a:pPr>
            <a:endParaRPr lang="zh-CN" altLang="en-US">
              <a:solidFill>
                <a:srgbClr val="003300"/>
              </a:solidFill>
              <a:latin typeface="黑体" panose="02010609060101010101" pitchFamily="49" charset="-122"/>
              <a:ea typeface="黑体" panose="02010609060101010101" pitchFamily="49" charset="-122"/>
            </a:endParaRPr>
          </a:p>
        </p:txBody>
      </p:sp>
      <p:cxnSp>
        <p:nvCxnSpPr>
          <p:cNvPr id="5" name="直接连接符 4"/>
          <p:cNvCxnSpPr/>
          <p:nvPr/>
        </p:nvCxnSpPr>
        <p:spPr>
          <a:xfrm flipV="1">
            <a:off x="1203325" y="2654300"/>
            <a:ext cx="15938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965450" y="2192338"/>
            <a:ext cx="763588" cy="557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962468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
          <p:cNvGrpSpPr>
            <a:grpSpLocks/>
          </p:cNvGrpSpPr>
          <p:nvPr/>
        </p:nvGrpSpPr>
        <p:grpSpPr bwMode="auto">
          <a:xfrm>
            <a:off x="3597275" y="630238"/>
            <a:ext cx="4997450" cy="1325562"/>
            <a:chOff x="3526972" y="1742469"/>
            <a:chExt cx="4997569" cy="1325563"/>
          </a:xfrm>
        </p:grpSpPr>
        <p:pic>
          <p:nvPicPr>
            <p:cNvPr id="37892" name="图片 5"/>
            <p:cNvPicPr>
              <a:picLocks noChangeAspect="1"/>
            </p:cNvPicPr>
            <p:nvPr/>
          </p:nvPicPr>
          <p:blipFill>
            <a:blip r:embed="rId2">
              <a:extLst>
                <a:ext uri="{28A0092B-C50C-407E-A947-70E740481C1C}">
                  <a14:useLocalDpi xmlns:a14="http://schemas.microsoft.com/office/drawing/2010/main" val="0"/>
                </a:ext>
              </a:extLst>
            </a:blip>
            <a:srcRect l="32158" t="4572" r="7651" b="26349"/>
            <a:stretch>
              <a:fillRect/>
            </a:stretch>
          </p:blipFill>
          <p:spPr bwMode="auto">
            <a:xfrm>
              <a:off x="7396910" y="2023004"/>
              <a:ext cx="1127631" cy="104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标题 1"/>
            <p:cNvSpPr txBox="1">
              <a:spLocks/>
            </p:cNvSpPr>
            <p:nvPr/>
          </p:nvSpPr>
          <p:spPr bwMode="auto">
            <a:xfrm>
              <a:off x="3526972" y="1742469"/>
              <a:ext cx="4171406"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spcBef>
                  <a:spcPct val="0"/>
                </a:spcBef>
                <a:buFontTx/>
                <a:buNone/>
              </a:pPr>
              <a:r>
                <a:rPr lang="zh-CN" altLang="en-US" sz="4800">
                  <a:latin typeface="华文行楷" panose="02010800040101010101" pitchFamily="2" charset="-122"/>
                  <a:ea typeface="华文行楷" panose="02010800040101010101" pitchFamily="2" charset="-122"/>
                </a:rPr>
                <a:t>规范答题三问</a:t>
              </a:r>
            </a:p>
          </p:txBody>
        </p:sp>
      </p:grpSp>
      <p:sp>
        <p:nvSpPr>
          <p:cNvPr id="8" name="内容占位符 2"/>
          <p:cNvSpPr txBox="1">
            <a:spLocks/>
          </p:cNvSpPr>
          <p:nvPr/>
        </p:nvSpPr>
        <p:spPr bwMode="auto">
          <a:xfrm>
            <a:off x="3597275" y="2235200"/>
            <a:ext cx="5867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defRPr/>
            </a:pPr>
            <a:r>
              <a:rPr lang="zh-CN" altLang="en-US" sz="48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写</a:t>
            </a:r>
            <a:r>
              <a:rPr lang="zh-CN" altLang="en-US" sz="4800"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提示语了吗？</a:t>
            </a:r>
          </a:p>
          <a:p>
            <a:pPr marL="0" indent="0">
              <a:lnSpc>
                <a:spcPct val="130000"/>
              </a:lnSpc>
              <a:buFont typeface="Arial" panose="020B0604020202020204" pitchFamily="34" charset="0"/>
              <a:buNone/>
              <a:defRPr/>
            </a:pPr>
            <a:r>
              <a:rPr lang="zh-CN" altLang="en-US" sz="4800"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分层次了吗？</a:t>
            </a:r>
          </a:p>
          <a:p>
            <a:pPr marL="0" indent="0">
              <a:lnSpc>
                <a:spcPct val="130000"/>
              </a:lnSpc>
              <a:buFont typeface="Arial" panose="020B0604020202020204" pitchFamily="34" charset="0"/>
              <a:buNone/>
              <a:defRPr/>
            </a:pPr>
            <a:r>
              <a:rPr lang="zh-CN" altLang="en-US" sz="4800"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字儿都写对了吗？</a:t>
            </a:r>
          </a:p>
        </p:txBody>
      </p:sp>
    </p:spTree>
    <p:extLst>
      <p:ext uri="{BB962C8B-B14F-4D97-AF65-F5344CB8AC3E}">
        <p14:creationId xmlns:p14="http://schemas.microsoft.com/office/powerpoint/2010/main" val="2046840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0" y="0"/>
            <a:ext cx="12192000" cy="6858000"/>
          </a:xfrm>
          <a:prstGeom prst="rect">
            <a:avLst/>
          </a:prstGeom>
          <a:solidFill>
            <a:srgbClr val="0000FF"/>
          </a:solidFill>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zh-CN" altLang="en-US" sz="3200" b="1" dirty="0">
              <a:solidFill>
                <a:schemeClr val="bg1"/>
              </a:solidFill>
              <a:latin typeface="宋体" panose="02010600030101010101" pitchFamily="2" charset="-122"/>
              <a:ea typeface="宋体" panose="02010600030101010101" pitchFamily="2" charset="-122"/>
            </a:endParaRPr>
          </a:p>
        </p:txBody>
      </p:sp>
      <p:sp>
        <p:nvSpPr>
          <p:cNvPr id="8" name="副标题 2"/>
          <p:cNvSpPr txBox="1">
            <a:spLocks/>
          </p:cNvSpPr>
          <p:nvPr/>
        </p:nvSpPr>
        <p:spPr>
          <a:xfrm>
            <a:off x="2442420" y="2279858"/>
            <a:ext cx="8912766" cy="27576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sz="4000" b="1" dirty="0">
                <a:solidFill>
                  <a:schemeClr val="bg1"/>
                </a:solidFill>
                <a:latin typeface="宋体" panose="02010600030101010101" pitchFamily="2" charset="-122"/>
                <a:ea typeface="宋体" panose="02010600030101010101" pitchFamily="2" charset="-122"/>
              </a:rPr>
              <a:t>制作</a:t>
            </a:r>
            <a:r>
              <a:rPr lang="zh-CN" altLang="en-US" sz="4000" b="1" dirty="0" smtClean="0">
                <a:solidFill>
                  <a:schemeClr val="bg1"/>
                </a:solidFill>
                <a:latin typeface="宋体" panose="02010600030101010101" pitchFamily="2" charset="-122"/>
                <a:ea typeface="宋体" panose="02010600030101010101" pitchFamily="2" charset="-122"/>
              </a:rPr>
              <a:t>单位：山东省济南实验初级中学</a:t>
            </a:r>
            <a:endParaRPr lang="en-US" altLang="zh-CN" sz="4000" b="1"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4000" b="1" dirty="0">
                <a:solidFill>
                  <a:schemeClr val="bg1"/>
                </a:solidFill>
                <a:latin typeface="宋体" panose="02010600030101010101" pitchFamily="2" charset="-122"/>
                <a:ea typeface="宋体" panose="02010600030101010101" pitchFamily="2" charset="-122"/>
              </a:rPr>
              <a:t>录制</a:t>
            </a:r>
            <a:r>
              <a:rPr lang="zh-CN" altLang="en-US" sz="4000" b="1" dirty="0" smtClean="0">
                <a:solidFill>
                  <a:schemeClr val="bg1"/>
                </a:solidFill>
                <a:latin typeface="宋体" panose="02010600030101010101" pitchFamily="2" charset="-122"/>
                <a:ea typeface="宋体" panose="02010600030101010101" pitchFamily="2" charset="-122"/>
              </a:rPr>
              <a:t>时间：</a:t>
            </a:r>
            <a:r>
              <a:rPr lang="en-US" altLang="zh-CN" sz="4000" b="1" dirty="0" smtClean="0">
                <a:solidFill>
                  <a:schemeClr val="bg1"/>
                </a:solidFill>
                <a:latin typeface="宋体" panose="02010600030101010101" pitchFamily="2" charset="-122"/>
                <a:ea typeface="宋体" panose="02010600030101010101" pitchFamily="2" charset="-122"/>
              </a:rPr>
              <a:t>2020</a:t>
            </a:r>
            <a:r>
              <a:rPr lang="zh-CN" altLang="en-US" sz="4000" b="1" dirty="0" smtClean="0">
                <a:solidFill>
                  <a:schemeClr val="bg1"/>
                </a:solidFill>
                <a:latin typeface="宋体" panose="02010600030101010101" pitchFamily="2" charset="-122"/>
                <a:ea typeface="宋体" panose="02010600030101010101" pitchFamily="2" charset="-122"/>
              </a:rPr>
              <a:t>年</a:t>
            </a:r>
            <a:r>
              <a:rPr lang="en-US" altLang="zh-CN" sz="4000" b="1" dirty="0" smtClean="0">
                <a:solidFill>
                  <a:schemeClr val="bg1"/>
                </a:solidFill>
                <a:latin typeface="宋体" panose="02010600030101010101" pitchFamily="2" charset="-122"/>
                <a:ea typeface="宋体" panose="02010600030101010101" pitchFamily="2" charset="-122"/>
              </a:rPr>
              <a:t>2</a:t>
            </a:r>
            <a:r>
              <a:rPr lang="zh-CN" altLang="en-US" sz="4000" b="1" dirty="0" smtClean="0">
                <a:solidFill>
                  <a:schemeClr val="bg1"/>
                </a:solidFill>
                <a:latin typeface="宋体" panose="02010600030101010101" pitchFamily="2" charset="-122"/>
                <a:ea typeface="宋体" panose="02010600030101010101" pitchFamily="2" charset="-122"/>
              </a:rPr>
              <a:t>月</a:t>
            </a:r>
            <a:endParaRPr lang="zh-CN" altLang="en-US" sz="40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0682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smtClean="0">
                <a:latin typeface="华文新魏" panose="02010800040101010101" pitchFamily="2" charset="-122"/>
                <a:ea typeface="华文新魏" panose="02010800040101010101" pitchFamily="2" charset="-122"/>
              </a:rPr>
              <a:t>一</a:t>
            </a:r>
            <a:r>
              <a:rPr lang="zh-CN" altLang="en-US" sz="5400" dirty="0">
                <a:latin typeface="华文新魏" panose="02010800040101010101" pitchFamily="2" charset="-122"/>
                <a:ea typeface="华文新魏" panose="02010800040101010101" pitchFamily="2" charset="-122"/>
              </a:rPr>
              <a:t>、</a:t>
            </a:r>
            <a:r>
              <a:rPr lang="zh-CN" altLang="en-US" sz="5400" dirty="0" smtClean="0">
                <a:latin typeface="华文新魏" panose="02010800040101010101" pitchFamily="2" charset="-122"/>
                <a:ea typeface="华文新魏" panose="02010800040101010101" pitchFamily="2" charset="-122"/>
              </a:rPr>
              <a:t>知识回顾</a:t>
            </a:r>
            <a:endParaRPr lang="zh-CN" altLang="en-US" sz="5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9751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007" y="151425"/>
            <a:ext cx="9411722" cy="5867620"/>
          </a:xfrm>
        </p:spPr>
      </p:pic>
      <p:sp>
        <p:nvSpPr>
          <p:cNvPr id="10" name="矩形 9"/>
          <p:cNvSpPr/>
          <p:nvPr/>
        </p:nvSpPr>
        <p:spPr>
          <a:xfrm>
            <a:off x="4748150" y="1647799"/>
            <a:ext cx="6647974" cy="596317"/>
          </a:xfrm>
          <a:prstGeom prst="rect">
            <a:avLst/>
          </a:prstGeom>
          <a:solidFill>
            <a:schemeClr val="bg1"/>
          </a:solidFill>
          <a:ln>
            <a:solidFill>
              <a:srgbClr val="C00000"/>
            </a:solidFill>
          </a:ln>
        </p:spPr>
        <p:txBody>
          <a:bodyPr wrap="none">
            <a:spAutoFit/>
          </a:bodyPr>
          <a:lstStyle/>
          <a:p>
            <a:pPr>
              <a:lnSpc>
                <a:spcPct val="125000"/>
              </a:lnSpc>
            </a:pPr>
            <a:r>
              <a:rPr lang="zh-CN" altLang="en-US" sz="2800" dirty="0">
                <a:solidFill>
                  <a:srgbClr val="C00000"/>
                </a:solidFill>
                <a:latin typeface="华文新魏" panose="02010800040101010101" pitchFamily="2" charset="-122"/>
                <a:ea typeface="华文新魏" panose="02010800040101010101" pitchFamily="2" charset="-122"/>
              </a:rPr>
              <a:t>秦汉</a:t>
            </a:r>
            <a:r>
              <a:rPr lang="zh-CN" altLang="en-US" sz="2800" dirty="0" smtClean="0">
                <a:solidFill>
                  <a:srgbClr val="C00000"/>
                </a:solidFill>
                <a:latin typeface="华文新魏" panose="02010800040101010101" pitchFamily="2" charset="-122"/>
                <a:ea typeface="华文新魏" panose="02010800040101010101" pitchFamily="2" charset="-122"/>
              </a:rPr>
              <a:t>时期</a:t>
            </a:r>
            <a:r>
              <a:rPr lang="zh-CN" altLang="en-US" sz="2800" dirty="0">
                <a:solidFill>
                  <a:srgbClr val="C00000"/>
                </a:solidFill>
                <a:latin typeface="华文新魏" panose="02010800040101010101" pitchFamily="2" charset="-122"/>
                <a:ea typeface="华文新魏" panose="02010800040101010101" pitchFamily="2" charset="-122"/>
              </a:rPr>
              <a:t>：统一多民族国家</a:t>
            </a:r>
            <a:r>
              <a:rPr lang="zh-CN" altLang="en-US" sz="2800" dirty="0" smtClean="0">
                <a:solidFill>
                  <a:srgbClr val="C00000"/>
                </a:solidFill>
                <a:latin typeface="华文新魏" panose="02010800040101010101" pitchFamily="2" charset="-122"/>
                <a:ea typeface="华文新魏" panose="02010800040101010101" pitchFamily="2" charset="-122"/>
              </a:rPr>
              <a:t>的建立和巩固</a:t>
            </a:r>
            <a:endParaRPr lang="zh-CN" altLang="en-US" sz="2800" dirty="0">
              <a:solidFill>
                <a:srgbClr val="C00000"/>
              </a:solidFill>
              <a:latin typeface="华文新魏" panose="02010800040101010101" pitchFamily="2" charset="-122"/>
              <a:ea typeface="华文新魏" panose="02010800040101010101" pitchFamily="2" charset="-122"/>
            </a:endParaRPr>
          </a:p>
        </p:txBody>
      </p:sp>
      <p:sp>
        <p:nvSpPr>
          <p:cNvPr id="11" name="矩形标注 10"/>
          <p:cNvSpPr/>
          <p:nvPr/>
        </p:nvSpPr>
        <p:spPr>
          <a:xfrm>
            <a:off x="5104658" y="2549030"/>
            <a:ext cx="2627791" cy="1126310"/>
          </a:xfrm>
          <a:prstGeom prst="wedgeRectCallout">
            <a:avLst>
              <a:gd name="adj1" fmla="val 36937"/>
              <a:gd name="adj2" fmla="val -73860"/>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形标注 13"/>
          <p:cNvSpPr/>
          <p:nvPr/>
        </p:nvSpPr>
        <p:spPr>
          <a:xfrm>
            <a:off x="6027937" y="4421079"/>
            <a:ext cx="626621" cy="639193"/>
          </a:xfrm>
          <a:prstGeom prst="wedgeEllipseCallout">
            <a:avLst>
              <a:gd name="adj1" fmla="val -90053"/>
              <a:gd name="adj2" fmla="val 6165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6667349" y="4119238"/>
            <a:ext cx="2957536" cy="1438181"/>
          </a:xfrm>
          <a:prstGeom prst="wedgeRectCallout">
            <a:avLst>
              <a:gd name="adj1" fmla="val 69147"/>
              <a:gd name="adj2" fmla="val -60158"/>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694274">
            <a:off x="9763543" y="4786270"/>
            <a:ext cx="631904" cy="1446550"/>
          </a:xfrm>
          <a:prstGeom prst="rect">
            <a:avLst/>
          </a:prstGeom>
        </p:spPr>
        <p:txBody>
          <a:bodyPr wrap="none">
            <a:spAutoFit/>
          </a:bodyPr>
          <a:lstStyle/>
          <a:p>
            <a:r>
              <a:rPr lang="en-US" altLang="zh-CN" sz="8800" dirty="0" smtClean="0">
                <a:solidFill>
                  <a:srgbClr val="0000FF"/>
                </a:solidFill>
                <a:latin typeface="华文新魏" panose="02010800040101010101" pitchFamily="2" charset="-122"/>
                <a:ea typeface="华文新魏" panose="02010800040101010101" pitchFamily="2" charset="-122"/>
              </a:rPr>
              <a:t>?</a:t>
            </a:r>
            <a:endParaRPr lang="zh-CN" altLang="en-US" sz="8800" dirty="0">
              <a:solidFill>
                <a:srgbClr val="0000FF"/>
              </a:solidFill>
            </a:endParaRPr>
          </a:p>
        </p:txBody>
      </p:sp>
      <p:sp>
        <p:nvSpPr>
          <p:cNvPr id="12" name="矩形 11"/>
          <p:cNvSpPr/>
          <p:nvPr/>
        </p:nvSpPr>
        <p:spPr>
          <a:xfrm>
            <a:off x="408617" y="2388086"/>
            <a:ext cx="2752215" cy="1169551"/>
          </a:xfrm>
          <a:prstGeom prst="rect">
            <a:avLst/>
          </a:prstGeom>
          <a:solidFill>
            <a:schemeClr val="bg1"/>
          </a:solidFill>
          <a:ln>
            <a:solidFill>
              <a:srgbClr val="C00000"/>
            </a:solidFill>
          </a:ln>
        </p:spPr>
        <p:txBody>
          <a:bodyPr wrap="square">
            <a:spAutoFit/>
          </a:bodyPr>
          <a:lstStyle/>
          <a:p>
            <a:pPr>
              <a:lnSpc>
                <a:spcPct val="125000"/>
              </a:lnSpc>
            </a:pPr>
            <a:r>
              <a:rPr lang="zh-CN" altLang="en-US" sz="2800" dirty="0">
                <a:solidFill>
                  <a:srgbClr val="C00000"/>
                </a:solidFill>
                <a:latin typeface="华文新魏" panose="02010800040101010101" pitchFamily="2" charset="-122"/>
                <a:ea typeface="华文新魏" panose="02010800040101010101" pitchFamily="2" charset="-122"/>
              </a:rPr>
              <a:t>隋唐</a:t>
            </a:r>
            <a:r>
              <a:rPr lang="zh-CN" altLang="en-US" sz="2800" dirty="0" smtClean="0">
                <a:solidFill>
                  <a:srgbClr val="C00000"/>
                </a:solidFill>
                <a:latin typeface="华文新魏" panose="02010800040101010101" pitchFamily="2" charset="-122"/>
                <a:ea typeface="华文新魏" panose="02010800040101010101" pitchFamily="2" charset="-122"/>
              </a:rPr>
              <a:t>时期：繁荣与开放的时代</a:t>
            </a:r>
            <a:endParaRPr lang="zh-CN" altLang="en-US" sz="2800" dirty="0">
              <a:solidFill>
                <a:srgbClr val="C00000"/>
              </a:solidFill>
              <a:latin typeface="华文新魏" panose="02010800040101010101" pitchFamily="2" charset="-122"/>
              <a:ea typeface="华文新魏" panose="02010800040101010101" pitchFamily="2" charset="-122"/>
            </a:endParaRPr>
          </a:p>
        </p:txBody>
      </p:sp>
      <p:sp>
        <p:nvSpPr>
          <p:cNvPr id="13" name="矩形标注 12"/>
          <p:cNvSpPr/>
          <p:nvPr/>
        </p:nvSpPr>
        <p:spPr>
          <a:xfrm>
            <a:off x="1571994" y="4031421"/>
            <a:ext cx="2121118" cy="1525999"/>
          </a:xfrm>
          <a:prstGeom prst="wedgeRectCallout">
            <a:avLst>
              <a:gd name="adj1" fmla="val -30029"/>
              <a:gd name="adj2" fmla="val -81423"/>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86997" y="5154408"/>
            <a:ext cx="4420329" cy="1169551"/>
          </a:xfrm>
          <a:prstGeom prst="rect">
            <a:avLst/>
          </a:prstGeom>
          <a:solidFill>
            <a:schemeClr val="bg1"/>
          </a:solidFill>
          <a:ln>
            <a:solidFill>
              <a:srgbClr val="C00000"/>
            </a:solidFill>
          </a:ln>
        </p:spPr>
        <p:txBody>
          <a:bodyPr wrap="square">
            <a:spAutoFit/>
          </a:bodyPr>
          <a:lstStyle/>
          <a:p>
            <a:pPr>
              <a:lnSpc>
                <a:spcPct val="125000"/>
              </a:lnSpc>
            </a:pPr>
            <a:r>
              <a:rPr lang="zh-CN" altLang="en-US" sz="2800" dirty="0" smtClean="0">
                <a:solidFill>
                  <a:srgbClr val="C00000"/>
                </a:solidFill>
                <a:latin typeface="华文新魏" panose="02010800040101010101" pitchFamily="2" charset="-122"/>
                <a:ea typeface="华文新魏" panose="02010800040101010101" pitchFamily="2" charset="-122"/>
              </a:rPr>
              <a:t>元：为统一</a:t>
            </a:r>
            <a:r>
              <a:rPr lang="zh-CN" altLang="en-US" sz="2800" dirty="0">
                <a:solidFill>
                  <a:srgbClr val="C00000"/>
                </a:solidFill>
                <a:latin typeface="华文新魏" panose="02010800040101010101" pitchFamily="2" charset="-122"/>
                <a:ea typeface="华文新魏" panose="02010800040101010101" pitchFamily="2" charset="-122"/>
              </a:rPr>
              <a:t>多民族国家</a:t>
            </a:r>
            <a:r>
              <a:rPr lang="zh-CN" altLang="en-US" sz="2800" dirty="0" smtClean="0">
                <a:solidFill>
                  <a:srgbClr val="C00000"/>
                </a:solidFill>
                <a:latin typeface="华文新魏" panose="02010800040101010101" pitchFamily="2" charset="-122"/>
                <a:ea typeface="华文新魏" panose="02010800040101010101" pitchFamily="2" charset="-122"/>
              </a:rPr>
              <a:t>的进一步发展奠定了基础</a:t>
            </a:r>
            <a:endParaRPr lang="zh-CN" altLang="en-US" sz="2800" dirty="0">
              <a:solidFill>
                <a:srgbClr val="C00000"/>
              </a:solidFill>
              <a:latin typeface="华文新魏" panose="02010800040101010101" pitchFamily="2" charset="-122"/>
              <a:ea typeface="华文新魏" panose="02010800040101010101" pitchFamily="2" charset="-122"/>
            </a:endParaRPr>
          </a:p>
        </p:txBody>
      </p:sp>
      <p:sp>
        <p:nvSpPr>
          <p:cNvPr id="7" name="矩形 6"/>
          <p:cNvSpPr/>
          <p:nvPr/>
        </p:nvSpPr>
        <p:spPr>
          <a:xfrm>
            <a:off x="3824821" y="3247710"/>
            <a:ext cx="7571303" cy="707886"/>
          </a:xfrm>
          <a:prstGeom prst="rect">
            <a:avLst/>
          </a:prstGeom>
          <a:solidFill>
            <a:schemeClr val="bg1"/>
          </a:solidFill>
          <a:ln>
            <a:solidFill>
              <a:srgbClr val="0000FF"/>
            </a:solidFill>
          </a:ln>
        </p:spPr>
        <p:txBody>
          <a:bodyPr wrap="none">
            <a:spAutoFit/>
          </a:bodyPr>
          <a:lstStyle/>
          <a:p>
            <a:pPr>
              <a:lnSpc>
                <a:spcPct val="125000"/>
              </a:lnSpc>
            </a:pPr>
            <a:r>
              <a:rPr lang="zh-CN" altLang="en-US" sz="3200" dirty="0">
                <a:solidFill>
                  <a:srgbClr val="0000FF"/>
                </a:solidFill>
                <a:latin typeface="华文新魏" panose="02010800040101010101" pitchFamily="2" charset="-122"/>
                <a:ea typeface="华文新魏" panose="02010800040101010101" pitchFamily="2" charset="-122"/>
              </a:rPr>
              <a:t>明清时期：统一多民族国家的巩固与发展</a:t>
            </a:r>
          </a:p>
        </p:txBody>
      </p:sp>
    </p:spTree>
    <p:extLst>
      <p:ext uri="{BB962C8B-B14F-4D97-AF65-F5344CB8AC3E}">
        <p14:creationId xmlns:p14="http://schemas.microsoft.com/office/powerpoint/2010/main" val="333006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80">
                                          <p:stCondLst>
                                            <p:cond delay="0"/>
                                          </p:stCondLst>
                                        </p:cTn>
                                        <p:tgtEl>
                                          <p:spTgt spid="17"/>
                                        </p:tgtEl>
                                      </p:cBhvr>
                                    </p:animEffect>
                                    <p:anim calcmode="lin" valueType="num">
                                      <p:cBhvr>
                                        <p:cTn id="4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8" dur="26">
                                          <p:stCondLst>
                                            <p:cond delay="650"/>
                                          </p:stCondLst>
                                        </p:cTn>
                                        <p:tgtEl>
                                          <p:spTgt spid="17"/>
                                        </p:tgtEl>
                                      </p:cBhvr>
                                      <p:to x="100000" y="60000"/>
                                    </p:animScale>
                                    <p:animScale>
                                      <p:cBhvr>
                                        <p:cTn id="49" dur="166" decel="50000">
                                          <p:stCondLst>
                                            <p:cond delay="676"/>
                                          </p:stCondLst>
                                        </p:cTn>
                                        <p:tgtEl>
                                          <p:spTgt spid="17"/>
                                        </p:tgtEl>
                                      </p:cBhvr>
                                      <p:to x="100000" y="100000"/>
                                    </p:animScale>
                                    <p:animScale>
                                      <p:cBhvr>
                                        <p:cTn id="50" dur="26">
                                          <p:stCondLst>
                                            <p:cond delay="1312"/>
                                          </p:stCondLst>
                                        </p:cTn>
                                        <p:tgtEl>
                                          <p:spTgt spid="17"/>
                                        </p:tgtEl>
                                      </p:cBhvr>
                                      <p:to x="100000" y="80000"/>
                                    </p:animScale>
                                    <p:animScale>
                                      <p:cBhvr>
                                        <p:cTn id="51" dur="166" decel="50000">
                                          <p:stCondLst>
                                            <p:cond delay="1338"/>
                                          </p:stCondLst>
                                        </p:cTn>
                                        <p:tgtEl>
                                          <p:spTgt spid="17"/>
                                        </p:tgtEl>
                                      </p:cBhvr>
                                      <p:to x="100000" y="100000"/>
                                    </p:animScale>
                                    <p:animScale>
                                      <p:cBhvr>
                                        <p:cTn id="52" dur="26">
                                          <p:stCondLst>
                                            <p:cond delay="1642"/>
                                          </p:stCondLst>
                                        </p:cTn>
                                        <p:tgtEl>
                                          <p:spTgt spid="17"/>
                                        </p:tgtEl>
                                      </p:cBhvr>
                                      <p:to x="100000" y="90000"/>
                                    </p:animScale>
                                    <p:animScale>
                                      <p:cBhvr>
                                        <p:cTn id="53" dur="166" decel="50000">
                                          <p:stCondLst>
                                            <p:cond delay="1668"/>
                                          </p:stCondLst>
                                        </p:cTn>
                                        <p:tgtEl>
                                          <p:spTgt spid="17"/>
                                        </p:tgtEl>
                                      </p:cBhvr>
                                      <p:to x="100000" y="100000"/>
                                    </p:animScale>
                                    <p:animScale>
                                      <p:cBhvr>
                                        <p:cTn id="54" dur="26">
                                          <p:stCondLst>
                                            <p:cond delay="1808"/>
                                          </p:stCondLst>
                                        </p:cTn>
                                        <p:tgtEl>
                                          <p:spTgt spid="17"/>
                                        </p:tgtEl>
                                      </p:cBhvr>
                                      <p:to x="100000" y="95000"/>
                                    </p:animScale>
                                    <p:animScale>
                                      <p:cBhvr>
                                        <p:cTn id="55" dur="166" decel="50000">
                                          <p:stCondLst>
                                            <p:cond delay="1834"/>
                                          </p:stCondLst>
                                        </p:cTn>
                                        <p:tgtEl>
                                          <p:spTgt spid="17"/>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80">
                                          <p:stCondLst>
                                            <p:cond delay="0"/>
                                          </p:stCondLst>
                                        </p:cTn>
                                        <p:tgtEl>
                                          <p:spTgt spid="7"/>
                                        </p:tgtEl>
                                      </p:cBhvr>
                                    </p:animEffect>
                                    <p:anim calcmode="lin" valueType="num">
                                      <p:cBhvr>
                                        <p:cTn id="6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6" dur="26">
                                          <p:stCondLst>
                                            <p:cond delay="650"/>
                                          </p:stCondLst>
                                        </p:cTn>
                                        <p:tgtEl>
                                          <p:spTgt spid="7"/>
                                        </p:tgtEl>
                                      </p:cBhvr>
                                      <p:to x="100000" y="60000"/>
                                    </p:animScale>
                                    <p:animScale>
                                      <p:cBhvr>
                                        <p:cTn id="67" dur="166" decel="50000">
                                          <p:stCondLst>
                                            <p:cond delay="676"/>
                                          </p:stCondLst>
                                        </p:cTn>
                                        <p:tgtEl>
                                          <p:spTgt spid="7"/>
                                        </p:tgtEl>
                                      </p:cBhvr>
                                      <p:to x="100000" y="100000"/>
                                    </p:animScale>
                                    <p:animScale>
                                      <p:cBhvr>
                                        <p:cTn id="68" dur="26">
                                          <p:stCondLst>
                                            <p:cond delay="1312"/>
                                          </p:stCondLst>
                                        </p:cTn>
                                        <p:tgtEl>
                                          <p:spTgt spid="7"/>
                                        </p:tgtEl>
                                      </p:cBhvr>
                                      <p:to x="100000" y="80000"/>
                                    </p:animScale>
                                    <p:animScale>
                                      <p:cBhvr>
                                        <p:cTn id="69" dur="166" decel="50000">
                                          <p:stCondLst>
                                            <p:cond delay="1338"/>
                                          </p:stCondLst>
                                        </p:cTn>
                                        <p:tgtEl>
                                          <p:spTgt spid="7"/>
                                        </p:tgtEl>
                                      </p:cBhvr>
                                      <p:to x="100000" y="100000"/>
                                    </p:animScale>
                                    <p:animScale>
                                      <p:cBhvr>
                                        <p:cTn id="70" dur="26">
                                          <p:stCondLst>
                                            <p:cond delay="1642"/>
                                          </p:stCondLst>
                                        </p:cTn>
                                        <p:tgtEl>
                                          <p:spTgt spid="7"/>
                                        </p:tgtEl>
                                      </p:cBhvr>
                                      <p:to x="100000" y="90000"/>
                                    </p:animScale>
                                    <p:animScale>
                                      <p:cBhvr>
                                        <p:cTn id="71" dur="166" decel="50000">
                                          <p:stCondLst>
                                            <p:cond delay="1668"/>
                                          </p:stCondLst>
                                        </p:cTn>
                                        <p:tgtEl>
                                          <p:spTgt spid="7"/>
                                        </p:tgtEl>
                                      </p:cBhvr>
                                      <p:to x="100000" y="100000"/>
                                    </p:animScale>
                                    <p:animScale>
                                      <p:cBhvr>
                                        <p:cTn id="72" dur="26">
                                          <p:stCondLst>
                                            <p:cond delay="1808"/>
                                          </p:stCondLst>
                                        </p:cTn>
                                        <p:tgtEl>
                                          <p:spTgt spid="7"/>
                                        </p:tgtEl>
                                      </p:cBhvr>
                                      <p:to x="100000" y="95000"/>
                                    </p:animScale>
                                    <p:animScale>
                                      <p:cBhvr>
                                        <p:cTn id="7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p:bldP spid="12" grpId="0" animBg="1"/>
      <p:bldP spid="13" grpId="0" animBg="1"/>
      <p:bldP spid="1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2828" b="13944"/>
          <a:stretch/>
        </p:blipFill>
        <p:spPr>
          <a:xfrm>
            <a:off x="92267" y="57577"/>
            <a:ext cx="6058733" cy="6723422"/>
          </a:xfrm>
          <a:prstGeom prst="rect">
            <a:avLst/>
          </a:prstGeom>
        </p:spPr>
      </p:pic>
      <p:sp>
        <p:nvSpPr>
          <p:cNvPr id="6" name="矩形 11"/>
          <p:cNvSpPr>
            <a:spLocks noChangeArrowheads="1"/>
          </p:cNvSpPr>
          <p:nvPr/>
        </p:nvSpPr>
        <p:spPr bwMode="auto">
          <a:xfrm>
            <a:off x="5997725" y="1292731"/>
            <a:ext cx="54461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专制不断</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7" name="矩形 12"/>
          <p:cNvSpPr>
            <a:spLocks noChangeArrowheads="1"/>
          </p:cNvSpPr>
          <p:nvPr/>
        </p:nvSpPr>
        <p:spPr bwMode="auto">
          <a:xfrm>
            <a:off x="6357910" y="4297184"/>
            <a:ext cx="52991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清朝对西藏、新疆、台湾及附属</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岛屿</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等</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有效</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管辖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8" name="文本框 16"/>
          <p:cNvSpPr txBox="1">
            <a:spLocks noChangeArrowheads="1"/>
          </p:cNvSpPr>
          <p:nvPr/>
        </p:nvSpPr>
        <p:spPr bwMode="auto">
          <a:xfrm>
            <a:off x="9831388" y="549751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p>
        </p:txBody>
      </p:sp>
      <p:sp>
        <p:nvSpPr>
          <p:cNvPr id="9" name="矩形 13"/>
          <p:cNvSpPr>
            <a:spLocks noChangeArrowheads="1"/>
          </p:cNvSpPr>
          <p:nvPr/>
        </p:nvSpPr>
        <p:spPr bwMode="auto">
          <a:xfrm>
            <a:off x="6179664" y="2768382"/>
            <a:ext cx="28277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郑和下西洋</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0" name="文本框 1"/>
          <p:cNvSpPr txBox="1">
            <a:spLocks noChangeArrowheads="1"/>
          </p:cNvSpPr>
          <p:nvPr/>
        </p:nvSpPr>
        <p:spPr bwMode="auto">
          <a:xfrm>
            <a:off x="10650538" y="1945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p>
        </p:txBody>
      </p:sp>
      <p:sp>
        <p:nvSpPr>
          <p:cNvPr id="11" name="文本框 15"/>
          <p:cNvSpPr txBox="1">
            <a:spLocks noChangeArrowheads="1"/>
          </p:cNvSpPr>
          <p:nvPr/>
        </p:nvSpPr>
        <p:spPr bwMode="auto">
          <a:xfrm>
            <a:off x="9831387" y="3091547"/>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62" y="1751660"/>
            <a:ext cx="5037473" cy="5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p:nvPr/>
        </p:nvCxnSpPr>
        <p:spPr>
          <a:xfrm flipV="1">
            <a:off x="2740025" y="2584450"/>
            <a:ext cx="3179510" cy="20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692275" y="3706813"/>
            <a:ext cx="4227260" cy="351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6714" y="4095416"/>
            <a:ext cx="11906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53656" y="5271803"/>
            <a:ext cx="187325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87350" y="5592278"/>
            <a:ext cx="1547328" cy="2536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05271" y="4095416"/>
            <a:ext cx="131426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05843" y="5592278"/>
            <a:ext cx="3517441" cy="126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81681" y="5967714"/>
            <a:ext cx="316706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7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2837438" y="950104"/>
            <a:ext cx="368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在中央，废丞相，权分六部</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5"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君主专制不断</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6" name="矩形 11"/>
          <p:cNvSpPr>
            <a:spLocks noChangeArrowheads="1"/>
          </p:cNvSpPr>
          <p:nvPr/>
        </p:nvSpPr>
        <p:spPr bwMode="auto">
          <a:xfrm>
            <a:off x="377875" y="2338262"/>
            <a:ext cx="1518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3005" t="44211" r="3731" b="17703"/>
          <a:stretch/>
        </p:blipFill>
        <p:spPr>
          <a:xfrm>
            <a:off x="6685856" y="4874211"/>
            <a:ext cx="4942922" cy="151395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868" y="2751395"/>
            <a:ext cx="1840342" cy="194570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960" y="1031921"/>
            <a:ext cx="5038725" cy="1562100"/>
          </a:xfrm>
          <a:prstGeom prst="rect">
            <a:avLst/>
          </a:prstGeom>
        </p:spPr>
      </p:pic>
      <p:sp>
        <p:nvSpPr>
          <p:cNvPr id="11" name="左箭头 10"/>
          <p:cNvSpPr/>
          <p:nvPr/>
        </p:nvSpPr>
        <p:spPr>
          <a:xfrm>
            <a:off x="6175338" y="1734934"/>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p:cNvSpPr/>
          <p:nvPr/>
        </p:nvSpPr>
        <p:spPr>
          <a:xfrm>
            <a:off x="9951868" y="2160708"/>
            <a:ext cx="1067262" cy="35510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83697" y="1475620"/>
            <a:ext cx="1136342" cy="35510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9248491" y="3516865"/>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Rectangle 11"/>
          <p:cNvSpPr>
            <a:spLocks noChangeArrowheads="1"/>
          </p:cNvSpPr>
          <p:nvPr/>
        </p:nvSpPr>
        <p:spPr bwMode="auto">
          <a:xfrm>
            <a:off x="2937971" y="5124452"/>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r>
              <a:rPr lang="zh-CN" altLang="en-US" sz="3200" b="1" dirty="0" smtClean="0">
                <a:latin typeface="楷体" panose="02010609060101010101" pitchFamily="49" charset="-122"/>
                <a:ea typeface="楷体" panose="02010609060101010101" pitchFamily="49" charset="-122"/>
              </a:rPr>
              <a:t>：</a:t>
            </a:r>
            <a:r>
              <a:rPr lang="zh-CN" altLang="en-US" sz="3200" b="1" dirty="0" smtClean="0">
                <a:solidFill>
                  <a:srgbClr val="0000FF"/>
                </a:solidFill>
                <a:latin typeface="黑体" panose="02010609060101010101" pitchFamily="49" charset="-122"/>
                <a:ea typeface="黑体" panose="02010609060101010101" pitchFamily="49" charset="-122"/>
              </a:rPr>
              <a:t>八股取士</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17" name="左箭头 16"/>
          <p:cNvSpPr/>
          <p:nvPr/>
        </p:nvSpPr>
        <p:spPr>
          <a:xfrm>
            <a:off x="6263234" y="5553153"/>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Rectangle 11"/>
          <p:cNvSpPr>
            <a:spLocks noChangeArrowheads="1"/>
          </p:cNvSpPr>
          <p:nvPr/>
        </p:nvSpPr>
        <p:spPr bwMode="auto">
          <a:xfrm>
            <a:off x="6597960" y="3304594"/>
            <a:ext cx="3409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设厂卫特务机构</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20" name="Rectangle 11"/>
          <p:cNvSpPr>
            <a:spLocks noChangeArrowheads="1"/>
          </p:cNvSpPr>
          <p:nvPr/>
        </p:nvSpPr>
        <p:spPr bwMode="auto">
          <a:xfrm>
            <a:off x="2059619" y="5803394"/>
            <a:ext cx="42036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楷体" panose="02010609060101010101" pitchFamily="49" charset="-122"/>
                <a:ea typeface="楷体" panose="02010609060101010101" pitchFamily="49" charset="-122"/>
              </a:rPr>
              <a:t>脱离实际，禁锢思想</a:t>
            </a:r>
            <a:endParaRPr lang="zh-CN" altLang="en-US" sz="3200" b="1" dirty="0">
              <a:latin typeface="楷体" panose="02010609060101010101" pitchFamily="49" charset="-122"/>
              <a:ea typeface="楷体" panose="02010609060101010101" pitchFamily="49" charset="-122"/>
            </a:endParaRPr>
          </a:p>
        </p:txBody>
      </p:sp>
      <p:sp>
        <p:nvSpPr>
          <p:cNvPr id="19" name="Rectangle 11"/>
          <p:cNvSpPr>
            <a:spLocks noChangeArrowheads="1"/>
          </p:cNvSpPr>
          <p:nvPr/>
        </p:nvSpPr>
        <p:spPr bwMode="auto">
          <a:xfrm>
            <a:off x="2765868" y="2445984"/>
            <a:ext cx="311397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在地方，废行中书省，设“三司”</a:t>
            </a:r>
            <a:endParaRPr lang="zh-CN" altLang="en-US" sz="32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210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1+#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randombar(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1" grpId="0" animBg="1"/>
      <p:bldP spid="13" grpId="0" animBg="1"/>
      <p:bldP spid="14" grpId="0" animBg="1"/>
      <p:bldP spid="15" grpId="0" animBg="1"/>
      <p:bldP spid="16" grpId="0"/>
      <p:bldP spid="17" grpId="0" animBg="1"/>
      <p:bldP spid="18" grpId="0"/>
      <p:bldP spid="2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519917" y="3030720"/>
            <a:ext cx="2365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明朝加强君主专制的措施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3143817" y="1621328"/>
            <a:ext cx="60179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在中央，废丞相，权分六部</a:t>
            </a:r>
            <a:endParaRPr lang="en-US" altLang="zh-CN" sz="3200" b="1" dirty="0" smtClean="0">
              <a:latin typeface="黑体" panose="02010609060101010101" pitchFamily="49" charset="-122"/>
              <a:ea typeface="黑体" panose="02010609060101010101" pitchFamily="49" charset="-122"/>
            </a:endParaRPr>
          </a:p>
          <a:p>
            <a:r>
              <a:rPr lang="zh-CN" altLang="en-US" sz="3200" b="1" dirty="0">
                <a:latin typeface="黑体" panose="02010609060101010101" pitchFamily="49" charset="-122"/>
                <a:ea typeface="黑体" panose="02010609060101010101" pitchFamily="49" charset="-122"/>
              </a:rPr>
              <a:t>在地方，废行中书省，设“三司”</a:t>
            </a:r>
          </a:p>
          <a:p>
            <a:pPr eaLnBrk="1" hangingPunct="1"/>
            <a:endParaRPr lang="zh-CN" altLang="en-US" sz="3200" b="1" dirty="0">
              <a:latin typeface="黑体" panose="02010609060101010101" pitchFamily="49" charset="-122"/>
              <a:ea typeface="黑体" panose="02010609060101010101" pitchFamily="49" charset="-122"/>
            </a:endParaRPr>
          </a:p>
        </p:txBody>
      </p:sp>
      <p:sp>
        <p:nvSpPr>
          <p:cNvPr id="16" name="Rectangle 11"/>
          <p:cNvSpPr>
            <a:spLocks noChangeArrowheads="1"/>
          </p:cNvSpPr>
          <p:nvPr/>
        </p:nvSpPr>
        <p:spPr bwMode="auto">
          <a:xfrm>
            <a:off x="3143816" y="4492658"/>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八股取士</a:t>
            </a:r>
            <a:endParaRPr lang="zh-CN" altLang="en-US" sz="3200" b="1" dirty="0">
              <a:latin typeface="黑体" panose="02010609060101010101" pitchFamily="49" charset="-122"/>
              <a:ea typeface="黑体" panose="02010609060101010101" pitchFamily="49" charset="-122"/>
            </a:endParaRPr>
          </a:p>
        </p:txBody>
      </p:sp>
      <p:sp>
        <p:nvSpPr>
          <p:cNvPr id="18" name="Rectangle 11"/>
          <p:cNvSpPr>
            <a:spLocks noChangeArrowheads="1"/>
          </p:cNvSpPr>
          <p:nvPr/>
        </p:nvSpPr>
        <p:spPr bwMode="auto">
          <a:xfrm>
            <a:off x="3143817" y="3356954"/>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黑体" panose="02010609060101010101" pitchFamily="49" charset="-122"/>
                <a:ea typeface="黑体" panose="02010609060101010101" pitchFamily="49" charset="-122"/>
              </a:rPr>
              <a:t>设厂卫特务机构</a:t>
            </a:r>
            <a:endParaRPr lang="zh-CN" altLang="en-US" sz="3200" b="1" dirty="0">
              <a:latin typeface="黑体" panose="02010609060101010101" pitchFamily="49" charset="-122"/>
              <a:ea typeface="黑体" panose="02010609060101010101" pitchFamily="49" charset="-122"/>
            </a:endParaRPr>
          </a:p>
        </p:txBody>
      </p:sp>
      <p:sp>
        <p:nvSpPr>
          <p:cNvPr id="19" name="自选图形 101"/>
          <p:cNvSpPr>
            <a:spLocks/>
          </p:cNvSpPr>
          <p:nvPr/>
        </p:nvSpPr>
        <p:spPr bwMode="auto">
          <a:xfrm>
            <a:off x="2589885" y="1913717"/>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君主专制不断</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7382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802817" y="1035465"/>
            <a:ext cx="7330091" cy="2366920"/>
            <a:chOff x="4802817" y="1035465"/>
            <a:chExt cx="7330091" cy="236692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4651" t="3401" r="3984" b="48616"/>
            <a:stretch/>
          </p:blipFill>
          <p:spPr>
            <a:xfrm>
              <a:off x="7750359" y="1035465"/>
              <a:ext cx="4382549" cy="2077258"/>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1824"/>
            <a:stretch/>
          </p:blipFill>
          <p:spPr>
            <a:xfrm>
              <a:off x="4802817" y="1035465"/>
              <a:ext cx="2947386" cy="2366920"/>
            </a:xfrm>
            <a:prstGeom prst="rect">
              <a:avLst/>
            </a:prstGeom>
          </p:spPr>
        </p:pic>
      </p:gr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946" y="3760039"/>
            <a:ext cx="7188046" cy="2480830"/>
          </a:xfrm>
          <a:prstGeom prst="rect">
            <a:avLst/>
          </a:prstGeom>
        </p:spPr>
      </p:pic>
      <p:sp>
        <p:nvSpPr>
          <p:cNvPr id="10" name="Rectangle 11"/>
          <p:cNvSpPr>
            <a:spLocks noChangeArrowheads="1"/>
          </p:cNvSpPr>
          <p:nvPr/>
        </p:nvSpPr>
        <p:spPr bwMode="auto">
          <a:xfrm>
            <a:off x="1115824" y="1594328"/>
            <a:ext cx="3694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雍正时设立军机处</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13" name="Rectangle 11"/>
          <p:cNvSpPr>
            <a:spLocks noChangeArrowheads="1"/>
          </p:cNvSpPr>
          <p:nvPr/>
        </p:nvSpPr>
        <p:spPr bwMode="auto">
          <a:xfrm>
            <a:off x="975345" y="2263553"/>
            <a:ext cx="4516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楷体" panose="02010609060101010101" pitchFamily="49" charset="-122"/>
                <a:ea typeface="楷体" panose="02010609060101010101" pitchFamily="49" charset="-122"/>
              </a:rPr>
              <a:t>君主专制进一步强化</a:t>
            </a:r>
            <a:endParaRPr lang="zh-CN" altLang="en-US" sz="3200" b="1" dirty="0">
              <a:latin typeface="楷体" panose="02010609060101010101" pitchFamily="49" charset="-122"/>
              <a:ea typeface="楷体" panose="02010609060101010101" pitchFamily="49" charset="-122"/>
            </a:endParaRPr>
          </a:p>
        </p:txBody>
      </p:sp>
      <p:sp>
        <p:nvSpPr>
          <p:cNvPr id="14" name="左箭头 13"/>
          <p:cNvSpPr/>
          <p:nvPr/>
        </p:nvSpPr>
        <p:spPr>
          <a:xfrm>
            <a:off x="4431712" y="2107479"/>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Rectangle 11"/>
          <p:cNvSpPr>
            <a:spLocks noChangeArrowheads="1"/>
          </p:cNvSpPr>
          <p:nvPr/>
        </p:nvSpPr>
        <p:spPr bwMode="auto">
          <a:xfrm>
            <a:off x="9249442" y="4040457"/>
            <a:ext cx="18506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文字狱</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18" name="左箭头 17"/>
          <p:cNvSpPr/>
          <p:nvPr/>
        </p:nvSpPr>
        <p:spPr>
          <a:xfrm rot="10800000">
            <a:off x="8663370" y="4318000"/>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矩形 11"/>
          <p:cNvSpPr>
            <a:spLocks noChangeArrowheads="1"/>
          </p:cNvSpPr>
          <p:nvPr/>
        </p:nvSpPr>
        <p:spPr bwMode="auto">
          <a:xfrm>
            <a:off x="216194" y="3202722"/>
            <a:ext cx="1518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20"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smtClean="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明清</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君主专制不断</a:t>
            </a:r>
            <a:r>
              <a:rPr lang="zh-CN" altLang="en-US" sz="3600" dirty="0" smtClean="0">
                <a:solidFill>
                  <a:srgbClr val="262626"/>
                </a:solidFill>
                <a:latin typeface="黑体" panose="02010609060101010101" pitchFamily="49" charset="-122"/>
                <a:ea typeface="黑体" panose="02010609060101010101" pitchFamily="49" charset="-122"/>
                <a:sym typeface="微软雅黑" panose="020B0503020204020204" pitchFamily="34" charset="-122"/>
              </a:rPr>
              <a:t>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21" name="Rectangle 11"/>
          <p:cNvSpPr>
            <a:spLocks noChangeArrowheads="1"/>
          </p:cNvSpPr>
          <p:nvPr/>
        </p:nvSpPr>
        <p:spPr bwMode="auto">
          <a:xfrm>
            <a:off x="6276510" y="4582782"/>
            <a:ext cx="522007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latin typeface="楷体" panose="02010609060101010101" pitchFamily="49" charset="-122"/>
                <a:ea typeface="楷体" panose="02010609060101010101" pitchFamily="49" charset="-122"/>
              </a:rPr>
              <a:t>禁锢思想，严重阻碍了思想、学术的发展和进步。</a:t>
            </a:r>
            <a:endParaRPr lang="zh-CN" altLang="en-US" sz="3200" b="1" dirty="0">
              <a:latin typeface="楷体" panose="02010609060101010101" pitchFamily="49" charset="-122"/>
              <a:ea typeface="楷体" panose="02010609060101010101" pitchFamily="49" charset="-122"/>
            </a:endParaRPr>
          </a:p>
        </p:txBody>
      </p:sp>
      <p:sp>
        <p:nvSpPr>
          <p:cNvPr id="22" name="Rectangle 11"/>
          <p:cNvSpPr>
            <a:spLocks noChangeArrowheads="1"/>
          </p:cNvSpPr>
          <p:nvPr/>
        </p:nvSpPr>
        <p:spPr bwMode="auto">
          <a:xfrm>
            <a:off x="8133977" y="5631380"/>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smtClean="0">
                <a:solidFill>
                  <a:srgbClr val="0000FF"/>
                </a:solidFill>
                <a:latin typeface="黑体" panose="02010609060101010101" pitchFamily="49" charset="-122"/>
                <a:ea typeface="黑体" panose="02010609060101010101" pitchFamily="49" charset="-122"/>
              </a:rPr>
              <a:t>实行文化专制政策</a:t>
            </a:r>
            <a:endParaRPr lang="zh-CN" altLang="en-US" sz="32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621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p:bldP spid="18" grpId="0" animBg="1"/>
      <p:bldP spid="21" grpId="0"/>
      <p:bldP spid="22" grpId="0"/>
    </p:bld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943</TotalTime>
  <Words>2695</Words>
  <Application>Microsoft Office PowerPoint</Application>
  <PresentationFormat>宽屏</PresentationFormat>
  <Paragraphs>249</Paragraphs>
  <Slides>34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等线</vt:lpstr>
      <vt:lpstr>仿宋</vt:lpstr>
      <vt:lpstr>黑体</vt:lpstr>
      <vt:lpstr>华文行楷</vt:lpstr>
      <vt:lpstr>华文新魏</vt:lpstr>
      <vt:lpstr>楷体</vt:lpstr>
      <vt:lpstr>宋体</vt:lpstr>
      <vt:lpstr>微软雅黑</vt:lpstr>
      <vt:lpstr>Arial</vt:lpstr>
      <vt:lpstr>Calibri</vt:lpstr>
      <vt:lpstr>Times New Roman</vt:lpstr>
      <vt:lpstr>Tw Cen MT</vt:lpstr>
      <vt:lpstr>Wingdings 3</vt:lpstr>
      <vt:lpstr>水滴</vt:lpstr>
      <vt:lpstr>PowerPoint 演示文稿</vt:lpstr>
      <vt:lpstr>PowerPoint 演示文稿</vt:lpstr>
      <vt:lpstr>PowerPoint 演示文稿</vt:lpstr>
      <vt:lpstr>一、知识回顾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二、知识落实</vt:lpstr>
      <vt:lpstr>PowerPoint 演示文稿</vt:lpstr>
      <vt:lpstr>PowerPoint 演示文稿</vt:lpstr>
      <vt:lpstr>PowerPoint 演示文稿</vt:lpstr>
      <vt:lpstr>三、实战演练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吴冬梅</dc:creator>
  <cp:lastModifiedBy>吴冬梅</cp:lastModifiedBy>
  <cp:revision>142</cp:revision>
  <dcterms:created xsi:type="dcterms:W3CDTF">2020-02-10T09:25:33Z</dcterms:created>
  <dcterms:modified xsi:type="dcterms:W3CDTF">2020-02-12T03:04:48Z</dcterms:modified>
</cp:coreProperties>
</file>